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C3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/>
    <p:restoredTop sz="74786" autoAdjust="0"/>
  </p:normalViewPr>
  <p:slideViewPr>
    <p:cSldViewPr snapToGrid="0">
      <p:cViewPr varScale="1">
        <p:scale>
          <a:sx n="83" d="100"/>
          <a:sy n="83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ktmi\Downloads\Model%20Accuracy%20Metrics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mktmi\Downloads\Model%20Accuracy%20Metrics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mktmi\Downloads\Model%20Accuracy%20Metrics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ktmi\Downloads\Model%20Accuracy%20Metrics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dirty="0"/>
              <a:t>Model </a:t>
            </a:r>
            <a:r>
              <a:rPr lang="de-DE" dirty="0" err="1"/>
              <a:t>Accuracy</a:t>
            </a:r>
            <a:r>
              <a:rPr lang="de-DE" baseline="0" dirty="0"/>
              <a:t> </a:t>
            </a:r>
            <a:r>
              <a:rPr lang="de-DE" baseline="0" dirty="0" err="1"/>
              <a:t>Comparison</a:t>
            </a:r>
            <a:endParaRPr lang="de-DE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main!$D$3</c:f>
              <c:strCache>
                <c:ptCount val="1"/>
                <c:pt idx="0">
                  <c:v> Word2vec</c:v>
                </c:pt>
              </c:strCache>
            </c:strRef>
          </c:tx>
          <c:invertIfNegative val="0"/>
          <c:cat>
            <c:strRef>
              <c:f>main!$C$4:$C$7</c:f>
              <c:strCache>
                <c:ptCount val="4"/>
                <c:pt idx="0">
                  <c:v>XGBoost</c:v>
                </c:pt>
                <c:pt idx="1">
                  <c:v>Naive Bayes</c:v>
                </c:pt>
                <c:pt idx="2">
                  <c:v>LogR</c:v>
                </c:pt>
                <c:pt idx="3">
                  <c:v>SVM</c:v>
                </c:pt>
              </c:strCache>
            </c:strRef>
          </c:cat>
          <c:val>
            <c:numRef>
              <c:f>main!$D$4:$D$7</c:f>
              <c:numCache>
                <c:formatCode>General</c:formatCode>
                <c:ptCount val="4"/>
                <c:pt idx="0">
                  <c:v>0.83599999999999997</c:v>
                </c:pt>
                <c:pt idx="1">
                  <c:v>0.83899999999999997</c:v>
                </c:pt>
                <c:pt idx="2">
                  <c:v>0.8962</c:v>
                </c:pt>
                <c:pt idx="3">
                  <c:v>0.80259999999999998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3D-452D-99FF-6BE7A9FD722D}"/>
            </c:ext>
          </c:extLst>
        </c:ser>
        <c:ser>
          <c:idx val="1"/>
          <c:order val="1"/>
          <c:tx>
            <c:strRef>
              <c:f>main!$E$3</c:f>
              <c:strCache>
                <c:ptCount val="1"/>
                <c:pt idx="0">
                  <c:v>BoW</c:v>
                </c:pt>
              </c:strCache>
            </c:strRef>
          </c:tx>
          <c:invertIfNegative val="0"/>
          <c:cat>
            <c:strRef>
              <c:f>main!$C$4:$C$7</c:f>
              <c:strCache>
                <c:ptCount val="4"/>
                <c:pt idx="0">
                  <c:v>XGBoost</c:v>
                </c:pt>
                <c:pt idx="1">
                  <c:v>Naive Bayes</c:v>
                </c:pt>
                <c:pt idx="2">
                  <c:v>LogR</c:v>
                </c:pt>
                <c:pt idx="3">
                  <c:v>SVM</c:v>
                </c:pt>
              </c:strCache>
            </c:strRef>
          </c:cat>
          <c:val>
            <c:numRef>
              <c:f>main!$E$4:$E$7</c:f>
              <c:numCache>
                <c:formatCode>General</c:formatCode>
                <c:ptCount val="4"/>
                <c:pt idx="0">
                  <c:v>0.90839999999999999</c:v>
                </c:pt>
                <c:pt idx="1">
                  <c:v>0.91790000000000005</c:v>
                </c:pt>
                <c:pt idx="2">
                  <c:v>0.92679999999999996</c:v>
                </c:pt>
                <c:pt idx="3">
                  <c:v>0.9264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3D-452D-99FF-6BE7A9FD722D}"/>
            </c:ext>
          </c:extLst>
        </c:ser>
        <c:ser>
          <c:idx val="2"/>
          <c:order val="2"/>
          <c:tx>
            <c:strRef>
              <c:f>main!$F$3</c:f>
              <c:strCache>
                <c:ptCount val="1"/>
                <c:pt idx="0">
                  <c:v>With TFIDF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main!$C$4:$C$7</c:f>
              <c:strCache>
                <c:ptCount val="4"/>
                <c:pt idx="0">
                  <c:v>XGBoost</c:v>
                </c:pt>
                <c:pt idx="1">
                  <c:v>Naive Bayes</c:v>
                </c:pt>
                <c:pt idx="2">
                  <c:v>LogR</c:v>
                </c:pt>
                <c:pt idx="3">
                  <c:v>SVM</c:v>
                </c:pt>
              </c:strCache>
            </c:strRef>
          </c:cat>
          <c:val>
            <c:numRef>
              <c:f>main!$F$4:$F$7</c:f>
              <c:numCache>
                <c:formatCode>General</c:formatCode>
                <c:ptCount val="4"/>
                <c:pt idx="0">
                  <c:v>0.90400000000000003</c:v>
                </c:pt>
                <c:pt idx="1">
                  <c:v>0.91069999999999995</c:v>
                </c:pt>
                <c:pt idx="2">
                  <c:v>0.92579999999999996</c:v>
                </c:pt>
                <c:pt idx="3">
                  <c:v>0.9264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3D-452D-99FF-6BE7A9FD72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8051328"/>
        <c:axId val="218052864"/>
      </c:barChart>
      <c:catAx>
        <c:axId val="2180513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de-DE" sz="1200"/>
                  <a:t>Models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218052864"/>
        <c:crosses val="autoZero"/>
        <c:auto val="1"/>
        <c:lblAlgn val="ctr"/>
        <c:lblOffset val="100"/>
        <c:noMultiLvlLbl val="0"/>
      </c:catAx>
      <c:valAx>
        <c:axId val="2180528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de-DE" sz="1200"/>
                  <a:t>Accuracy 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8051328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de-DE"/>
              <a:t>Model Accuracy</a:t>
            </a:r>
            <a:r>
              <a:rPr lang="de-DE" baseline="0"/>
              <a:t> vs Pre-processing (on TFIDF)</a:t>
            </a:r>
            <a:endParaRPr lang="de-DE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main!$H$11</c:f>
              <c:strCache>
                <c:ptCount val="1"/>
                <c:pt idx="0">
                  <c:v>No Prep</c:v>
                </c:pt>
              </c:strCache>
            </c:strRef>
          </c:tx>
          <c:invertIfNegative val="0"/>
          <c:cat>
            <c:strRef>
              <c:f>main!$I$10:$L$10</c:f>
              <c:strCache>
                <c:ptCount val="4"/>
                <c:pt idx="0">
                  <c:v>XGB</c:v>
                </c:pt>
                <c:pt idx="1">
                  <c:v>Naive Bayes</c:v>
                </c:pt>
                <c:pt idx="2">
                  <c:v>LogR</c:v>
                </c:pt>
                <c:pt idx="3">
                  <c:v>SVM</c:v>
                </c:pt>
              </c:strCache>
            </c:strRef>
          </c:cat>
          <c:val>
            <c:numRef>
              <c:f>main!$I$11:$L$11</c:f>
              <c:numCache>
                <c:formatCode>General</c:formatCode>
                <c:ptCount val="4"/>
                <c:pt idx="0">
                  <c:v>0.90700000000000003</c:v>
                </c:pt>
                <c:pt idx="1">
                  <c:v>0.90910000000000002</c:v>
                </c:pt>
                <c:pt idx="2">
                  <c:v>0.92479999999999996</c:v>
                </c:pt>
                <c:pt idx="3">
                  <c:v>0.92559999999999998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91-42D3-B1CE-CA722F4F4977}"/>
            </c:ext>
          </c:extLst>
        </c:ser>
        <c:ser>
          <c:idx val="1"/>
          <c:order val="1"/>
          <c:tx>
            <c:strRef>
              <c:f>main!$H$12</c:f>
              <c:strCache>
                <c:ptCount val="1"/>
                <c:pt idx="0">
                  <c:v>Clean &amp; Tokenized</c:v>
                </c:pt>
              </c:strCache>
            </c:strRef>
          </c:tx>
          <c:invertIfNegative val="0"/>
          <c:cat>
            <c:strRef>
              <c:f>main!$I$10:$L$10</c:f>
              <c:strCache>
                <c:ptCount val="4"/>
                <c:pt idx="0">
                  <c:v>XGB</c:v>
                </c:pt>
                <c:pt idx="1">
                  <c:v>Naive Bayes</c:v>
                </c:pt>
                <c:pt idx="2">
                  <c:v>LogR</c:v>
                </c:pt>
                <c:pt idx="3">
                  <c:v>SVM</c:v>
                </c:pt>
              </c:strCache>
            </c:strRef>
          </c:cat>
          <c:val>
            <c:numRef>
              <c:f>main!$I$12:$L$12</c:f>
              <c:numCache>
                <c:formatCode>General</c:formatCode>
                <c:ptCount val="4"/>
                <c:pt idx="0">
                  <c:v>0.90029999999999999</c:v>
                </c:pt>
                <c:pt idx="1">
                  <c:v>0.9073</c:v>
                </c:pt>
                <c:pt idx="2">
                  <c:v>0.92090000000000005</c:v>
                </c:pt>
                <c:pt idx="3">
                  <c:v>0.92090000000000005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91-42D3-B1CE-CA722F4F4977}"/>
            </c:ext>
          </c:extLst>
        </c:ser>
        <c:ser>
          <c:idx val="2"/>
          <c:order val="2"/>
          <c:tx>
            <c:strRef>
              <c:f>main!$H$13</c:f>
              <c:strCache>
                <c:ptCount val="1"/>
                <c:pt idx="0">
                  <c:v>C+T+Lemmatized</c:v>
                </c:pt>
              </c:strCache>
            </c:strRef>
          </c:tx>
          <c:invertIfNegative val="0"/>
          <c:cat>
            <c:strRef>
              <c:f>main!$I$10:$L$10</c:f>
              <c:strCache>
                <c:ptCount val="4"/>
                <c:pt idx="0">
                  <c:v>XGB</c:v>
                </c:pt>
                <c:pt idx="1">
                  <c:v>Naive Bayes</c:v>
                </c:pt>
                <c:pt idx="2">
                  <c:v>LogR</c:v>
                </c:pt>
                <c:pt idx="3">
                  <c:v>SVM</c:v>
                </c:pt>
              </c:strCache>
            </c:strRef>
          </c:cat>
          <c:val>
            <c:numRef>
              <c:f>main!$I$13:$L$13</c:f>
              <c:numCache>
                <c:formatCode>General</c:formatCode>
                <c:ptCount val="4"/>
                <c:pt idx="0">
                  <c:v>0.90410000000000001</c:v>
                </c:pt>
                <c:pt idx="1">
                  <c:v>0.91069999999999995</c:v>
                </c:pt>
                <c:pt idx="2">
                  <c:v>0.92579999999999996</c:v>
                </c:pt>
                <c:pt idx="3">
                  <c:v>0.9264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91-42D3-B1CE-CA722F4F4977}"/>
            </c:ext>
          </c:extLst>
        </c:ser>
        <c:ser>
          <c:idx val="3"/>
          <c:order val="3"/>
          <c:tx>
            <c:strRef>
              <c:f>main!$H$14</c:f>
              <c:strCache>
                <c:ptCount val="1"/>
                <c:pt idx="0">
                  <c:v>C+T+L+Stopwords </c:v>
                </c:pt>
              </c:strCache>
            </c:strRef>
          </c:tx>
          <c:invertIfNegative val="0"/>
          <c:cat>
            <c:strRef>
              <c:f>main!$I$10:$L$10</c:f>
              <c:strCache>
                <c:ptCount val="4"/>
                <c:pt idx="0">
                  <c:v>XGB</c:v>
                </c:pt>
                <c:pt idx="1">
                  <c:v>Naive Bayes</c:v>
                </c:pt>
                <c:pt idx="2">
                  <c:v>LogR</c:v>
                </c:pt>
                <c:pt idx="3">
                  <c:v>SVM</c:v>
                </c:pt>
              </c:strCache>
            </c:strRef>
          </c:cat>
          <c:val>
            <c:numRef>
              <c:f>main!$I$14:$L$14</c:f>
              <c:numCache>
                <c:formatCode>General</c:formatCode>
                <c:ptCount val="4"/>
                <c:pt idx="0">
                  <c:v>0.87670000000000003</c:v>
                </c:pt>
                <c:pt idx="1">
                  <c:v>0.8931</c:v>
                </c:pt>
                <c:pt idx="2">
                  <c:v>0.90410000000000001</c:v>
                </c:pt>
                <c:pt idx="3">
                  <c:v>0.9073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91-42D3-B1CE-CA722F4F4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5557376"/>
        <c:axId val="185559296"/>
      </c:barChart>
      <c:catAx>
        <c:axId val="1855573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de-DE" sz="1400"/>
                  <a:t>Model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185559296"/>
        <c:crosses val="autoZero"/>
        <c:auto val="1"/>
        <c:lblAlgn val="ctr"/>
        <c:lblOffset val="100"/>
        <c:noMultiLvlLbl val="0"/>
      </c:catAx>
      <c:valAx>
        <c:axId val="1855592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de-DE" sz="1400"/>
                  <a:t>Accuracy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85557376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Model Accuracy vs Pre-processing (on BoW)</a:t>
            </a:r>
          </a:p>
        </c:rich>
      </c:tx>
      <c:layout>
        <c:manualLayout>
          <c:xMode val="edge"/>
          <c:yMode val="edge"/>
          <c:x val="0.21282894789772192"/>
          <c:y val="1.8070347721393182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main!$O$18</c:f>
              <c:strCache>
                <c:ptCount val="1"/>
                <c:pt idx="0">
                  <c:v>No Prep</c:v>
                </c:pt>
              </c:strCache>
            </c:strRef>
          </c:tx>
          <c:invertIfNegative val="0"/>
          <c:cat>
            <c:strRef>
              <c:f>main!$P$17:$S$17</c:f>
              <c:strCache>
                <c:ptCount val="4"/>
                <c:pt idx="0">
                  <c:v>XGBoost</c:v>
                </c:pt>
                <c:pt idx="1">
                  <c:v>Naive Bayes</c:v>
                </c:pt>
                <c:pt idx="2">
                  <c:v>LogR</c:v>
                </c:pt>
                <c:pt idx="3">
                  <c:v>SVM</c:v>
                </c:pt>
              </c:strCache>
            </c:strRef>
          </c:cat>
          <c:val>
            <c:numRef>
              <c:f>main!$P$18:$S$18</c:f>
              <c:numCache>
                <c:formatCode>General</c:formatCode>
                <c:ptCount val="4"/>
                <c:pt idx="0">
                  <c:v>0.90839999999999999</c:v>
                </c:pt>
                <c:pt idx="1">
                  <c:v>0.91790000000000005</c:v>
                </c:pt>
                <c:pt idx="2">
                  <c:v>0.92679999999999996</c:v>
                </c:pt>
                <c:pt idx="3">
                  <c:v>0.92500000000000004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E6-44D4-9344-1BC7DA00AB63}"/>
            </c:ext>
          </c:extLst>
        </c:ser>
        <c:ser>
          <c:idx val="1"/>
          <c:order val="1"/>
          <c:tx>
            <c:strRef>
              <c:f>main!$O$19</c:f>
              <c:strCache>
                <c:ptCount val="1"/>
                <c:pt idx="0">
                  <c:v>Clean &amp; Tokenized</c:v>
                </c:pt>
              </c:strCache>
            </c:strRef>
          </c:tx>
          <c:invertIfNegative val="0"/>
          <c:cat>
            <c:strRef>
              <c:f>main!$P$17:$S$17</c:f>
              <c:strCache>
                <c:ptCount val="4"/>
                <c:pt idx="0">
                  <c:v>XGBoost</c:v>
                </c:pt>
                <c:pt idx="1">
                  <c:v>Naive Bayes</c:v>
                </c:pt>
                <c:pt idx="2">
                  <c:v>LogR</c:v>
                </c:pt>
                <c:pt idx="3">
                  <c:v>SVM</c:v>
                </c:pt>
              </c:strCache>
            </c:strRef>
          </c:cat>
          <c:val>
            <c:numRef>
              <c:f>main!$P$19:$S$19</c:f>
              <c:numCache>
                <c:formatCode>General</c:formatCode>
                <c:ptCount val="4"/>
                <c:pt idx="0">
                  <c:v>0.89990000000000003</c:v>
                </c:pt>
                <c:pt idx="1">
                  <c:v>0.91439999999999999</c:v>
                </c:pt>
                <c:pt idx="2">
                  <c:v>0.92200000000000004</c:v>
                </c:pt>
                <c:pt idx="3">
                  <c:v>0.92090000000000005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E6-44D4-9344-1BC7DA00AB63}"/>
            </c:ext>
          </c:extLst>
        </c:ser>
        <c:ser>
          <c:idx val="2"/>
          <c:order val="2"/>
          <c:tx>
            <c:strRef>
              <c:f>main!$O$20</c:f>
              <c:strCache>
                <c:ptCount val="1"/>
                <c:pt idx="0">
                  <c:v>C+T+Lemmatized</c:v>
                </c:pt>
              </c:strCache>
            </c:strRef>
          </c:tx>
          <c:invertIfNegative val="0"/>
          <c:cat>
            <c:strRef>
              <c:f>main!$P$17:$S$17</c:f>
              <c:strCache>
                <c:ptCount val="4"/>
                <c:pt idx="0">
                  <c:v>XGBoost</c:v>
                </c:pt>
                <c:pt idx="1">
                  <c:v>Naive Bayes</c:v>
                </c:pt>
                <c:pt idx="2">
                  <c:v>LogR</c:v>
                </c:pt>
                <c:pt idx="3">
                  <c:v>SVM</c:v>
                </c:pt>
              </c:strCache>
            </c:strRef>
          </c:cat>
          <c:val>
            <c:numRef>
              <c:f>main!$P$20:$S$20</c:f>
              <c:numCache>
                <c:formatCode>General</c:formatCode>
                <c:ptCount val="4"/>
                <c:pt idx="0">
                  <c:v>0.90459999999999996</c:v>
                </c:pt>
                <c:pt idx="1">
                  <c:v>0.9173</c:v>
                </c:pt>
                <c:pt idx="2">
                  <c:v>0.92589999999999995</c:v>
                </c:pt>
                <c:pt idx="3">
                  <c:v>0.9264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E6-44D4-9344-1BC7DA00AB63}"/>
            </c:ext>
          </c:extLst>
        </c:ser>
        <c:ser>
          <c:idx val="3"/>
          <c:order val="3"/>
          <c:tx>
            <c:strRef>
              <c:f>main!$O$21</c:f>
              <c:strCache>
                <c:ptCount val="1"/>
                <c:pt idx="0">
                  <c:v>C+T+L+Stopwords </c:v>
                </c:pt>
              </c:strCache>
            </c:strRef>
          </c:tx>
          <c:invertIfNegative val="0"/>
          <c:cat>
            <c:strRef>
              <c:f>main!$P$17:$S$17</c:f>
              <c:strCache>
                <c:ptCount val="4"/>
                <c:pt idx="0">
                  <c:v>XGBoost</c:v>
                </c:pt>
                <c:pt idx="1">
                  <c:v>Naive Bayes</c:v>
                </c:pt>
                <c:pt idx="2">
                  <c:v>LogR</c:v>
                </c:pt>
                <c:pt idx="3">
                  <c:v>SVM</c:v>
                </c:pt>
              </c:strCache>
            </c:strRef>
          </c:cat>
          <c:val>
            <c:numRef>
              <c:f>main!$P$21:$S$21</c:f>
              <c:numCache>
                <c:formatCode>General</c:formatCode>
                <c:ptCount val="4"/>
                <c:pt idx="0">
                  <c:v>0.87660000000000005</c:v>
                </c:pt>
                <c:pt idx="1">
                  <c:v>0.89939999999999998</c:v>
                </c:pt>
                <c:pt idx="2">
                  <c:v>0.90900000000000003</c:v>
                </c:pt>
                <c:pt idx="3">
                  <c:v>0.90839999999999999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0E6-44D4-9344-1BC7DA00AB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2232576"/>
        <c:axId val="141665408"/>
      </c:barChart>
      <c:catAx>
        <c:axId val="2222325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/>
                  <a:t>Model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141665408"/>
        <c:crosses val="autoZero"/>
        <c:auto val="1"/>
        <c:lblAlgn val="ctr"/>
        <c:lblOffset val="100"/>
        <c:noMultiLvlLbl val="0"/>
      </c:catAx>
      <c:valAx>
        <c:axId val="1416654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/>
                  <a:t>Accuracy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22232576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dirty="0"/>
              <a:t>Model </a:t>
            </a:r>
            <a:r>
              <a:rPr lang="de-DE" dirty="0" err="1"/>
              <a:t>Accuracy</a:t>
            </a:r>
            <a:r>
              <a:rPr lang="de-DE" baseline="0" dirty="0"/>
              <a:t> </a:t>
            </a:r>
            <a:r>
              <a:rPr lang="de-DE" baseline="0" dirty="0" err="1"/>
              <a:t>Comparison</a:t>
            </a:r>
            <a:endParaRPr lang="de-DE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main!$D$3</c:f>
              <c:strCache>
                <c:ptCount val="1"/>
                <c:pt idx="0">
                  <c:v> Word2vec</c:v>
                </c:pt>
              </c:strCache>
            </c:strRef>
          </c:tx>
          <c:invertIfNegative val="0"/>
          <c:cat>
            <c:strRef>
              <c:f>main!$C$4:$C$7</c:f>
              <c:strCache>
                <c:ptCount val="4"/>
                <c:pt idx="0">
                  <c:v>XGBoost</c:v>
                </c:pt>
                <c:pt idx="1">
                  <c:v>Naive Bayes</c:v>
                </c:pt>
                <c:pt idx="2">
                  <c:v>LogR</c:v>
                </c:pt>
                <c:pt idx="3">
                  <c:v>SVM</c:v>
                </c:pt>
              </c:strCache>
            </c:strRef>
          </c:cat>
          <c:val>
            <c:numRef>
              <c:f>main!$D$4:$D$7</c:f>
              <c:numCache>
                <c:formatCode>General</c:formatCode>
                <c:ptCount val="4"/>
                <c:pt idx="0">
                  <c:v>0.83599999999999997</c:v>
                </c:pt>
                <c:pt idx="1">
                  <c:v>0.83899999999999997</c:v>
                </c:pt>
                <c:pt idx="2">
                  <c:v>0.8962</c:v>
                </c:pt>
                <c:pt idx="3">
                  <c:v>0.80259999999999998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A3-4775-8F5E-C124ABDC44BC}"/>
            </c:ext>
          </c:extLst>
        </c:ser>
        <c:ser>
          <c:idx val="1"/>
          <c:order val="1"/>
          <c:tx>
            <c:strRef>
              <c:f>main!$E$3</c:f>
              <c:strCache>
                <c:ptCount val="1"/>
                <c:pt idx="0">
                  <c:v>BoW</c:v>
                </c:pt>
              </c:strCache>
            </c:strRef>
          </c:tx>
          <c:invertIfNegative val="0"/>
          <c:cat>
            <c:strRef>
              <c:f>main!$C$4:$C$7</c:f>
              <c:strCache>
                <c:ptCount val="4"/>
                <c:pt idx="0">
                  <c:v>XGBoost</c:v>
                </c:pt>
                <c:pt idx="1">
                  <c:v>Naive Bayes</c:v>
                </c:pt>
                <c:pt idx="2">
                  <c:v>LogR</c:v>
                </c:pt>
                <c:pt idx="3">
                  <c:v>SVM</c:v>
                </c:pt>
              </c:strCache>
            </c:strRef>
          </c:cat>
          <c:val>
            <c:numRef>
              <c:f>main!$E$4:$E$7</c:f>
              <c:numCache>
                <c:formatCode>General</c:formatCode>
                <c:ptCount val="4"/>
                <c:pt idx="0">
                  <c:v>0.90839999999999999</c:v>
                </c:pt>
                <c:pt idx="1">
                  <c:v>0.91790000000000005</c:v>
                </c:pt>
                <c:pt idx="2">
                  <c:v>0.92679999999999996</c:v>
                </c:pt>
                <c:pt idx="3">
                  <c:v>0.9264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A3-4775-8F5E-C124ABDC44BC}"/>
            </c:ext>
          </c:extLst>
        </c:ser>
        <c:ser>
          <c:idx val="2"/>
          <c:order val="2"/>
          <c:tx>
            <c:strRef>
              <c:f>main!$F$3</c:f>
              <c:strCache>
                <c:ptCount val="1"/>
                <c:pt idx="0">
                  <c:v>With TFIDF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main!$C$4:$C$7</c:f>
              <c:strCache>
                <c:ptCount val="4"/>
                <c:pt idx="0">
                  <c:v>XGBoost</c:v>
                </c:pt>
                <c:pt idx="1">
                  <c:v>Naive Bayes</c:v>
                </c:pt>
                <c:pt idx="2">
                  <c:v>LogR</c:v>
                </c:pt>
                <c:pt idx="3">
                  <c:v>SVM</c:v>
                </c:pt>
              </c:strCache>
            </c:strRef>
          </c:cat>
          <c:val>
            <c:numRef>
              <c:f>main!$F$4:$F$7</c:f>
              <c:numCache>
                <c:formatCode>General</c:formatCode>
                <c:ptCount val="4"/>
                <c:pt idx="0">
                  <c:v>0.90400000000000003</c:v>
                </c:pt>
                <c:pt idx="1">
                  <c:v>0.91069999999999995</c:v>
                </c:pt>
                <c:pt idx="2">
                  <c:v>0.92579999999999996</c:v>
                </c:pt>
                <c:pt idx="3">
                  <c:v>0.9264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A3-4775-8F5E-C124ABDC44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8051328"/>
        <c:axId val="218052864"/>
      </c:barChart>
      <c:catAx>
        <c:axId val="2180513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de-DE" sz="1200"/>
                  <a:t>Models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218052864"/>
        <c:crosses val="autoZero"/>
        <c:auto val="1"/>
        <c:lblAlgn val="ctr"/>
        <c:lblOffset val="100"/>
        <c:noMultiLvlLbl val="0"/>
      </c:catAx>
      <c:valAx>
        <c:axId val="2180528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de-DE" sz="1200"/>
                  <a:t>Accuracy 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8051328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Winner model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92-8543-80F9-E273A3A823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Winner model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92-8543-80F9-E273A3A823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Validation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Winner model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E8-B34C-AD6C-BBEA29DE4B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254431"/>
        <c:axId val="109778767"/>
      </c:barChart>
      <c:catAx>
        <c:axId val="10925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9778767"/>
        <c:crosses val="autoZero"/>
        <c:auto val="1"/>
        <c:lblAlgn val="ctr"/>
        <c:lblOffset val="100"/>
        <c:noMultiLvlLbl val="0"/>
      </c:catAx>
      <c:valAx>
        <c:axId val="109778767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925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7CD6D-6FEE-44A2-9D60-E7227B8AB1FD}" type="datetimeFigureOut">
              <a:rPr lang="pt-PT" smtClean="0"/>
              <a:t>04/10/2024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6DCC6-AD03-4529-8785-52C9E9DDBC1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0702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6DCC6-AD03-4529-8785-52C9E9DDBC13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2058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How you approached the dataset, cleaning, preprocessing...</a:t>
            </a:r>
          </a:p>
          <a:p>
            <a:r>
              <a:rPr lang="en-US" sz="1200" dirty="0"/>
              <a:t>Techniques you tried. Did you end up using all of them? Did you discard any, for some reason?</a:t>
            </a:r>
          </a:p>
          <a:p>
            <a:r>
              <a:rPr lang="en-US" sz="1200" dirty="0"/>
              <a:t>Charts that display the impact of the techniques on accuracy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6DCC6-AD03-4529-8785-52C9E9DDBC13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0461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3FFA-9F02-70A8-5935-EA5550704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E7D8F-4BAE-335F-FEA1-083A9061F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2F87D-EAF8-CFD2-7C93-3ECFF282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04/10/2024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3CEAA-B4BB-5755-37CE-410A5AD3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571A1-5EA4-4D4A-EC78-D19B2B9F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5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454D-0FD0-E6FD-B694-94C52747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F5151-DFA1-EB02-79D7-F918F0571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832DC-5F45-1CFB-47DE-864EDC0B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04/10/2024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B29A7-72D6-3AA3-9248-6D43E753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FA1B0-7C09-17BE-29EB-8B5457A1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9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AC4DBF-4346-3FD5-56C0-D5B91335F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8E405-D466-2DB0-3E60-87019F015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AD517-D8A5-BD9E-7C37-81E0F5B5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04/10/2024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DA8B5-E488-6FD9-319C-6D0E67F0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BEB2B-0E8B-B65B-2282-0BE96586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BB47-DC38-C53B-324F-0052A618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B601B-FEAB-6F07-699C-43D30BDC8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17D95-076A-509C-280D-F93A8580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04/10/2024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4D5A2-DB93-EA52-0D23-03E936B4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014AE-44DE-5FE0-626F-B8173289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0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4B77-6F74-65CC-BE7C-11BA2EB5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A04AF-5DE2-60CC-E838-B850D8C39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9A3DC-7600-CC0E-480B-5CE94A51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04/10/2024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FEF8F-0B05-894E-7CD8-37762C43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E3266-ADB7-12CC-305F-CC63D4CC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3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C0DE-C250-94F6-61B7-7FCEB313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30DE6-D4CA-BC37-8F2D-0CF64A848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D92E-7111-94F3-3A2C-EEBED7436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1A7C6-BF2A-A2C8-A324-E54FB5DE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04/10/2024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B1E38-25CC-4147-F7CA-DE57BEE2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33BB0-0C08-B7B1-6E4E-9533A87B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3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A4C27-0E99-13D3-1F20-9EE9FF55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4ACDA-EF9B-6EE2-7E6C-62413D64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9FA92-EA4E-D25A-8493-8F851BCE2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14206-608A-B67F-AEF9-409EF1286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9BFB6-4A8A-5019-DF4B-408698256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1CDFC-434A-77D6-2D78-76BB0FDE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04/10/2024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6CD92E-A0C4-8C1C-C098-C40CA04B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4D838-93E8-4F0E-A86F-C9CCDA51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8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AC4A9-B5A7-5776-701F-5B1ED8D7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CF0B0-41AA-EF44-2572-1BA299A9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04/10/2024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3E865-4BCA-8176-6EA6-F1146167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202B0-3849-C411-20CF-32CF8E69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7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31A51-9F5B-A921-C2DB-2449624E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F4711-3F04-032F-0E47-078A5B36C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1763E-D80E-822D-6301-EAB0AD22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5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CB82-14A4-6ECE-7088-FEB916194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5CCAB-A27C-A582-6E2E-79BFB69AD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A629A-0503-6472-DF1A-2F4BD778A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0525E-2715-AC42-8779-E3BA76B3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04/10/2024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CE0A7-CC95-AE88-30B4-8F6D4D73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B533D-F934-BC8A-88ED-9F511144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7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8CF2-A9D5-ED44-ADAC-8A9E3B98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E80209-C613-A05E-28A4-A2033512A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348F9-84D4-DF48-7269-4CAE23958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EE019-A8D7-0AF9-5CC9-46754E44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04/10/2024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E842A-780D-8B7D-AA9E-FAFCB478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BECFD-8610-A919-4486-309C0DE2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2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84688-AE71-6643-D7D8-CDB12DFF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9FB24-129D-2B60-6622-DB3027A12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0A4EB-3F42-3F47-39F6-5F649E15E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8789F-F040-1246-9F38-E63023A0164B}" type="datetimeFigureOut">
              <a:t>04/10/2024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6D9EB-C59A-91EE-4634-49E1126C4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8CA25-DA9C-0CF9-BF0A-EF7C55C2D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8C03-D10A-AE46-9567-8D9AA2376AB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0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1800" dirty="0" err="1">
                <a:solidFill>
                  <a:srgbClr val="32C3FF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pt-PT" sz="1800" dirty="0">
                <a:solidFill>
                  <a:srgbClr val="32C3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800" dirty="0" err="1">
                <a:solidFill>
                  <a:srgbClr val="32C3FF"/>
                </a:solidFill>
                <a:latin typeface="+mn-lt"/>
                <a:ea typeface="+mn-ea"/>
                <a:cs typeface="+mn-cs"/>
              </a:rPr>
              <a:t>fabulous</a:t>
            </a:r>
            <a:r>
              <a:rPr lang="pt-PT" sz="1800" dirty="0">
                <a:solidFill>
                  <a:srgbClr val="32C3FF"/>
                </a:solidFill>
                <a:latin typeface="+mn-lt"/>
                <a:ea typeface="+mn-ea"/>
                <a:cs typeface="+mn-cs"/>
              </a:rPr>
              <a:t> G5</a:t>
            </a:r>
            <a:endParaRPr sz="1800" dirty="0">
              <a:solidFill>
                <a:srgbClr val="32C3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179358-77E6-8CC1-CE18-88C62392F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768" y="2546763"/>
            <a:ext cx="1828800" cy="182880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E802480-A68C-C828-2C8E-BD13DD8A3C23}"/>
              </a:ext>
            </a:extLst>
          </p:cNvPr>
          <p:cNvSpPr txBox="1"/>
          <p:nvPr/>
        </p:nvSpPr>
        <p:spPr>
          <a:xfrm>
            <a:off x="8118675" y="4549194"/>
            <a:ext cx="282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rgbClr val="32C3FF"/>
                </a:solidFill>
              </a:rPr>
              <a:t>Karthikeyan</a:t>
            </a:r>
            <a:r>
              <a:rPr lang="pt-PT" dirty="0">
                <a:solidFill>
                  <a:srgbClr val="32C3FF"/>
                </a:solidFill>
              </a:rPr>
              <a:t> </a:t>
            </a:r>
            <a:r>
              <a:rPr lang="pt-PT" dirty="0" err="1">
                <a:solidFill>
                  <a:srgbClr val="32C3FF"/>
                </a:solidFill>
              </a:rPr>
              <a:t>Karuppusamy</a:t>
            </a:r>
            <a:endParaRPr lang="pt-PT" dirty="0">
              <a:solidFill>
                <a:srgbClr val="32C3FF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425457-F38D-6BF9-92D2-52230B132A01}"/>
              </a:ext>
            </a:extLst>
          </p:cNvPr>
          <p:cNvSpPr txBox="1"/>
          <p:nvPr/>
        </p:nvSpPr>
        <p:spPr>
          <a:xfrm>
            <a:off x="5231443" y="458188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32C3FF"/>
                </a:solidFill>
              </a:rPr>
              <a:t>Mónia Gomes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4343FF2-65D1-4942-1E31-B4B96E38F45D}"/>
              </a:ext>
            </a:extLst>
          </p:cNvPr>
          <p:cNvSpPr txBox="1"/>
          <p:nvPr/>
        </p:nvSpPr>
        <p:spPr>
          <a:xfrm>
            <a:off x="1767623" y="454919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32C3FF"/>
                </a:solidFill>
              </a:rPr>
              <a:t>Javi </a:t>
            </a:r>
            <a:r>
              <a:rPr lang="pt-PT" dirty="0" err="1">
                <a:solidFill>
                  <a:srgbClr val="32C3FF"/>
                </a:solidFill>
              </a:rPr>
              <a:t>Ansoleaga</a:t>
            </a:r>
            <a:r>
              <a:rPr lang="pt-PT" dirty="0">
                <a:solidFill>
                  <a:srgbClr val="32C3FF"/>
                </a:solidFill>
              </a:rPr>
              <a:t> </a:t>
            </a:r>
          </a:p>
        </p:txBody>
      </p:sp>
      <p:sp>
        <p:nvSpPr>
          <p:cNvPr id="15" name="Marcador de Posição do Rodapé 14">
            <a:extLst>
              <a:ext uri="{FF2B5EF4-FFF2-40B4-BE49-F238E27FC236}">
                <a16:creationId xmlns:a16="http://schemas.microsoft.com/office/drawing/2014/main" id="{D5E7FE57-1F3B-C194-6186-938A13E36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32C3FF"/>
                </a:solidFill>
              </a:rPr>
              <a:t>Fabulous G5</a:t>
            </a:r>
          </a:p>
        </p:txBody>
      </p:sp>
      <p:sp>
        <p:nvSpPr>
          <p:cNvPr id="16" name="Marcador de Posição do Número do Diapositivo 15">
            <a:extLst>
              <a:ext uri="{FF2B5EF4-FFF2-40B4-BE49-F238E27FC236}">
                <a16:creationId xmlns:a16="http://schemas.microsoft.com/office/drawing/2014/main" id="{D612389E-6037-B545-F14B-371BA38E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1CF8BD6-E65E-8F6F-F78D-7F610C33E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487" y="2546763"/>
            <a:ext cx="1828800" cy="1828800"/>
          </a:xfrm>
          <a:prstGeom prst="ellipse">
            <a:avLst/>
          </a:prstGeom>
          <a:ln w="6350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FFFFFF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92F24EA-CB1F-0083-B997-D6C4E9064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3050" y="2638162"/>
            <a:ext cx="1471658" cy="1646001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chemeClr val="tx1">
                <a:alpha val="22000"/>
              </a:scheme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9FFF-7619-CB38-0666-4D203EF0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2C3FF"/>
                </a:solidFill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357D3-F47B-4B40-495D-B5DA98634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>
              <a:buClr>
                <a:srgbClr val="32C3FF"/>
              </a:buCl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Accuracy Achieved : 0.9264</a:t>
            </a:r>
          </a:p>
          <a:p>
            <a:pPr>
              <a:buClr>
                <a:srgbClr val="32C3FF"/>
              </a:buCl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</a:p>
          <a:p>
            <a:pPr>
              <a:buClr>
                <a:srgbClr val="32C3FF"/>
              </a:buCl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LOGR,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NaiveBayes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32C3FF"/>
              </a:buCl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TD-IDF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BoW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32C3FF"/>
              </a:buCl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Cleaning with and without Tokenization, Lemmatization and Stop Words</a:t>
            </a:r>
          </a:p>
        </p:txBody>
      </p:sp>
      <p:graphicFrame>
        <p:nvGraphicFramePr>
          <p:cNvPr id="4" name="Chart 3" title="Model accuracy vs Vectorizers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4501682"/>
              </p:ext>
            </p:extLst>
          </p:nvPr>
        </p:nvGraphicFramePr>
        <p:xfrm>
          <a:off x="6096000" y="1825625"/>
          <a:ext cx="5666015" cy="3116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59897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2C3FF"/>
                </a:solidFill>
              </a:rPr>
              <a:t>Methods (preprocessing</a:t>
            </a:r>
            <a:r>
              <a:rPr lang="en-US" dirty="0"/>
              <a:t>)</a:t>
            </a:r>
          </a:p>
        </p:txBody>
      </p:sp>
      <p:graphicFrame>
        <p:nvGraphicFramePr>
          <p:cNvPr id="5" name="Chart 6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784129"/>
              </p:ext>
            </p:extLst>
          </p:nvPr>
        </p:nvGraphicFramePr>
        <p:xfrm>
          <a:off x="0" y="2090457"/>
          <a:ext cx="6096000" cy="3488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7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4594726"/>
              </p:ext>
            </p:extLst>
          </p:nvPr>
        </p:nvGraphicFramePr>
        <p:xfrm>
          <a:off x="6096000" y="2090457"/>
          <a:ext cx="5553445" cy="3425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0373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(models) – 1 or 2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391"/>
            <a:ext cx="8444696" cy="3494401"/>
          </a:xfrm>
        </p:spPr>
        <p:txBody>
          <a:bodyPr/>
          <a:lstStyle/>
          <a:p>
            <a:r>
              <a:rPr lang="en-US" dirty="0"/>
              <a:t>Explain the models you tried and why</a:t>
            </a:r>
          </a:p>
          <a:p>
            <a:r>
              <a:rPr lang="en-US" dirty="0"/>
              <a:t>Chart comparing them. </a:t>
            </a:r>
          </a:p>
          <a:p>
            <a:pPr lvl="1"/>
            <a:r>
              <a:rPr lang="en-US" dirty="0"/>
              <a:t>Try to capture subtleties but don’t make it too complicated. </a:t>
            </a:r>
          </a:p>
          <a:p>
            <a:pPr lvl="1"/>
            <a:r>
              <a:rPr lang="en-US" dirty="0"/>
              <a:t>For example, if a model didn’t improve with preprocessing then don’t include it. But if a model was very affected by preprocessing/hyperparameters then it’s interesting to see how</a:t>
            </a:r>
          </a:p>
        </p:txBody>
      </p:sp>
      <p:graphicFrame>
        <p:nvGraphicFramePr>
          <p:cNvPr id="5" name="Chart 3" title="Model accuracy vs Vectorizers">
            <a:extLst>
              <a:ext uri="{FF2B5EF4-FFF2-40B4-BE49-F238E27FC236}">
                <a16:creationId xmlns:a16="http://schemas.microsoft.com/office/drawing/2014/main" id="{383B6D4D-FE28-B6DD-9040-239FF4F2FC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0116504"/>
              </p:ext>
            </p:extLst>
          </p:nvPr>
        </p:nvGraphicFramePr>
        <p:xfrm>
          <a:off x="6096000" y="3704065"/>
          <a:ext cx="5666015" cy="3116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787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vs Validation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Compare both numbers</a:t>
            </a:r>
          </a:p>
          <a:p>
            <a:r>
              <a:rPr lang="en-US"/>
              <a:t>If they are very different, explain why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9C027C-ADBD-953C-5C24-6FC7F9F59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9440586"/>
              </p:ext>
            </p:extLst>
          </p:nvPr>
        </p:nvGraphicFramePr>
        <p:xfrm>
          <a:off x="8573530" y="1282380"/>
          <a:ext cx="2780270" cy="2757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834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Recap / conclusions</a:t>
            </a:r>
          </a:p>
          <a:p>
            <a:r>
              <a:rPr lang="en-US"/>
              <a:t>Challenges</a:t>
            </a:r>
          </a:p>
          <a:p>
            <a:r>
              <a:rPr lang="en-US"/>
              <a:t>Key learnings</a:t>
            </a:r>
          </a:p>
        </p:txBody>
      </p:sp>
    </p:spTree>
    <p:extLst>
      <p:ext uri="{BB962C8B-B14F-4D97-AF65-F5344CB8AC3E}">
        <p14:creationId xmlns:p14="http://schemas.microsoft.com/office/powerpoint/2010/main" val="112982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/>
              <a:t>All team members must </a:t>
            </a:r>
            <a:r>
              <a:rPr lang="en-US" b="1"/>
              <a:t>participate</a:t>
            </a:r>
            <a:r>
              <a:rPr lang="en-US"/>
              <a:t> (either split the slides, or discuss the part that you did for each slide)</a:t>
            </a:r>
          </a:p>
          <a:p>
            <a:pPr>
              <a:lnSpc>
                <a:spcPct val="120000"/>
              </a:lnSpc>
            </a:pPr>
            <a:r>
              <a:rPr lang="en-US" b="1"/>
              <a:t>7 minutes </a:t>
            </a:r>
            <a:r>
              <a:rPr lang="en-US"/>
              <a:t>for presentation (HARD limit) + 3 minutes for questions</a:t>
            </a:r>
          </a:p>
          <a:p>
            <a:pPr>
              <a:lnSpc>
                <a:spcPct val="120000"/>
              </a:lnSpc>
            </a:pPr>
            <a:r>
              <a:rPr lang="en-US"/>
              <a:t>Tip: </a:t>
            </a:r>
            <a:r>
              <a:rPr lang="en-US" b="1"/>
              <a:t>Rehearse</a:t>
            </a:r>
            <a:r>
              <a:rPr lang="en-US"/>
              <a:t> the presentation at least once</a:t>
            </a:r>
          </a:p>
          <a:p>
            <a:pPr marL="0" indent="0">
              <a:lnSpc>
                <a:spcPct val="120000"/>
              </a:lnSpc>
              <a:buNone/>
            </a:pPr>
            <a:endParaRPr lang="en-US"/>
          </a:p>
          <a:p>
            <a:pPr>
              <a:lnSpc>
                <a:spcPct val="120000"/>
              </a:lnSpc>
            </a:pPr>
            <a:r>
              <a:rPr lang="en-US" b="1"/>
              <a:t>Submit</a:t>
            </a:r>
            <a:r>
              <a:rPr lang="en-US"/>
              <a:t>: code + ppt on a github repo</a:t>
            </a:r>
          </a:p>
          <a:p>
            <a:pPr>
              <a:lnSpc>
                <a:spcPct val="120000"/>
              </a:lnSpc>
            </a:pPr>
            <a:r>
              <a:rPr lang="en-US" b="1"/>
              <a:t>Deadline</a:t>
            </a:r>
            <a:r>
              <a:rPr lang="en-US"/>
              <a:t>: Friday 11:30. Presentations will start around that time so we have a 30-min buffer to account for technical issues</a:t>
            </a:r>
          </a:p>
          <a:p>
            <a:pPr>
              <a:lnSpc>
                <a:spcPct val="120000"/>
              </a:lnSpc>
            </a:pPr>
            <a:r>
              <a:rPr lang="en-US"/>
              <a:t>Each student must </a:t>
            </a:r>
            <a:r>
              <a:rPr lang="en-US" b="1"/>
              <a:t>submit their own repo </a:t>
            </a:r>
            <a:r>
              <a:rPr lang="en-US"/>
              <a:t>to the Ironhack portal</a:t>
            </a:r>
          </a:p>
          <a:p>
            <a:pPr lvl="1">
              <a:lnSpc>
                <a:spcPct val="120000"/>
              </a:lnSpc>
            </a:pPr>
            <a:r>
              <a:rPr lang="en-US"/>
              <a:t>Group members may submit the same files – but each on their own repo</a:t>
            </a:r>
          </a:p>
        </p:txBody>
      </p:sp>
    </p:spTree>
    <p:extLst>
      <p:ext uri="{BB962C8B-B14F-4D97-AF65-F5344CB8AC3E}">
        <p14:creationId xmlns:p14="http://schemas.microsoft.com/office/powerpoint/2010/main" val="3760480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302</Words>
  <Application>Microsoft Office PowerPoint</Application>
  <PresentationFormat>Ecrã Panorâmico</PresentationFormat>
  <Paragraphs>52</Paragraphs>
  <Slides>7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Office Theme</vt:lpstr>
      <vt:lpstr>The fabulous G5</vt:lpstr>
      <vt:lpstr>Executive summary</vt:lpstr>
      <vt:lpstr>Methods (preprocessing)</vt:lpstr>
      <vt:lpstr>Methods (models) – 1 or 2 slides</vt:lpstr>
      <vt:lpstr>Testing vs Validation accuracy</vt:lpstr>
      <vt:lpstr>Takeaways</vt:lpstr>
      <vt:lpstr>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Fenollosa</dc:creator>
  <cp:lastModifiedBy>M G</cp:lastModifiedBy>
  <cp:revision>6</cp:revision>
  <dcterms:created xsi:type="dcterms:W3CDTF">2024-10-03T09:08:22Z</dcterms:created>
  <dcterms:modified xsi:type="dcterms:W3CDTF">2024-10-04T07:57:18Z</dcterms:modified>
</cp:coreProperties>
</file>