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74"/>
  </p:notesMasterIdLst>
  <p:sldIdLst>
    <p:sldId id="256" r:id="rId2"/>
    <p:sldId id="284" r:id="rId3"/>
    <p:sldId id="326" r:id="rId4"/>
    <p:sldId id="327" r:id="rId5"/>
    <p:sldId id="329" r:id="rId6"/>
    <p:sldId id="330" r:id="rId7"/>
    <p:sldId id="331" r:id="rId8"/>
    <p:sldId id="332" r:id="rId9"/>
    <p:sldId id="424" r:id="rId10"/>
    <p:sldId id="425" r:id="rId11"/>
    <p:sldId id="334" r:id="rId12"/>
    <p:sldId id="333" r:id="rId13"/>
    <p:sldId id="353" r:id="rId14"/>
    <p:sldId id="354" r:id="rId15"/>
    <p:sldId id="355" r:id="rId16"/>
    <p:sldId id="356" r:id="rId17"/>
    <p:sldId id="357" r:id="rId18"/>
    <p:sldId id="358" r:id="rId19"/>
    <p:sldId id="361" r:id="rId20"/>
    <p:sldId id="360" r:id="rId21"/>
    <p:sldId id="374" r:id="rId22"/>
    <p:sldId id="363" r:id="rId23"/>
    <p:sldId id="413" r:id="rId24"/>
    <p:sldId id="368" r:id="rId25"/>
    <p:sldId id="364" r:id="rId26"/>
    <p:sldId id="365" r:id="rId27"/>
    <p:sldId id="367" r:id="rId28"/>
    <p:sldId id="366" r:id="rId29"/>
    <p:sldId id="369" r:id="rId30"/>
    <p:sldId id="414" r:id="rId31"/>
    <p:sldId id="415" r:id="rId32"/>
    <p:sldId id="370" r:id="rId33"/>
    <p:sldId id="371" r:id="rId34"/>
    <p:sldId id="372" r:id="rId35"/>
    <p:sldId id="416" r:id="rId36"/>
    <p:sldId id="417" r:id="rId37"/>
    <p:sldId id="373" r:id="rId38"/>
    <p:sldId id="377" r:id="rId39"/>
    <p:sldId id="378" r:id="rId40"/>
    <p:sldId id="379" r:id="rId41"/>
    <p:sldId id="380" r:id="rId42"/>
    <p:sldId id="418" r:id="rId43"/>
    <p:sldId id="381" r:id="rId44"/>
    <p:sldId id="384" r:id="rId45"/>
    <p:sldId id="382" r:id="rId46"/>
    <p:sldId id="383" r:id="rId47"/>
    <p:sldId id="385" r:id="rId48"/>
    <p:sldId id="386" r:id="rId49"/>
    <p:sldId id="419" r:id="rId50"/>
    <p:sldId id="387" r:id="rId51"/>
    <p:sldId id="389" r:id="rId52"/>
    <p:sldId id="388" r:id="rId53"/>
    <p:sldId id="390" r:id="rId54"/>
    <p:sldId id="391" r:id="rId55"/>
    <p:sldId id="392" r:id="rId56"/>
    <p:sldId id="394" r:id="rId57"/>
    <p:sldId id="406" r:id="rId58"/>
    <p:sldId id="407" r:id="rId59"/>
    <p:sldId id="395" r:id="rId60"/>
    <p:sldId id="396" r:id="rId61"/>
    <p:sldId id="408" r:id="rId62"/>
    <p:sldId id="397" r:id="rId63"/>
    <p:sldId id="409" r:id="rId64"/>
    <p:sldId id="398" r:id="rId65"/>
    <p:sldId id="410" r:id="rId66"/>
    <p:sldId id="399" r:id="rId67"/>
    <p:sldId id="400" r:id="rId68"/>
    <p:sldId id="401" r:id="rId69"/>
    <p:sldId id="411" r:id="rId70"/>
    <p:sldId id="412" r:id="rId71"/>
    <p:sldId id="420" r:id="rId72"/>
    <p:sldId id="423" r:id="rId7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89" autoAdjust="0"/>
  </p:normalViewPr>
  <p:slideViewPr>
    <p:cSldViewPr>
      <p:cViewPr varScale="1">
        <p:scale>
          <a:sx n="96" d="100"/>
          <a:sy n="96" d="100"/>
        </p:scale>
        <p:origin x="203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9597C-3DA2-449B-B75F-58976E9CCD92}" type="datetimeFigureOut">
              <a:rPr lang="fr-CA" smtClean="0"/>
              <a:t>2020-06-22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CEB45-63CE-4F08-9A4A-7E07EFDC175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257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4a_GUI_2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30774150-12D2-4AF3-807C-0D2A484D15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D5A55738-8BB5-4550-BAE9-EBBDF40A9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4DA8E753-9AA6-4103-8EA4-A390E87861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7C9957C-6BC5-47F3-981C-7004BBFFDF81}" type="slidenum">
              <a:rPr kumimoji="0" lang="en-US" altLang="en-US" smtClean="0"/>
              <a:pPr>
                <a:spcBef>
                  <a:spcPct val="0"/>
                </a:spcBef>
              </a:pPr>
              <a:t>2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74106E2C-7A21-47B5-AA81-9A8E9122E8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18790B61-7265-454B-99CA-8B34EF917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710A89D1-3909-4544-9749-434C052159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EBD0947-0375-4D81-91ED-6E869CF8B5D7}" type="slidenum">
              <a:rPr kumimoji="0" lang="en-US" altLang="en-US" smtClean="0"/>
              <a:pPr>
                <a:spcBef>
                  <a:spcPct val="0"/>
                </a:spcBef>
              </a:pPr>
              <a:t>11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C3F85F09-723D-4806-9879-52D9B6B364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7699BB13-B672-494C-B4F3-5221D8DE4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936DC9C3-41AB-439C-8884-05F418BD3C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DC8E8E3-85B0-4D12-8CAF-807BEF9B0F79}" type="slidenum">
              <a:rPr kumimoji="0" lang="en-US" altLang="en-US" smtClean="0"/>
              <a:pPr>
                <a:spcBef>
                  <a:spcPct val="0"/>
                </a:spcBef>
              </a:pPr>
              <a:t>12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A20D9E21-B32D-4132-B1A0-AC7AF2B99E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111A4120-8BB2-4532-B42A-E9233E586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30346894-BD5C-404B-B752-9937341C50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F500D13-F12D-450A-807C-DE155CAEA223}" type="slidenum">
              <a:rPr kumimoji="0" lang="en-US" altLang="en-US" smtClean="0"/>
              <a:pPr>
                <a:spcBef>
                  <a:spcPct val="0"/>
                </a:spcBef>
              </a:pPr>
              <a:t>13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F2C49234-2FB5-48CD-BE6F-080A40E39E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6CF33B48-2222-4D29-9327-831D6409B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124E0DCF-492C-4CF7-9AD4-AC01C677A1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AB511B3-11B7-4B23-AFD7-59E44CDAEFB3}" type="slidenum">
              <a:rPr kumimoji="0" lang="en-US" altLang="en-US" smtClean="0"/>
              <a:pPr>
                <a:spcBef>
                  <a:spcPct val="0"/>
                </a:spcBef>
              </a:pPr>
              <a:t>14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37FB2494-A6C5-4EA8-8294-BD825AF326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E468ACF1-9B32-4A8E-B7AB-63D875F79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65824CD5-AFEB-4B12-A5EE-2F7DC31F42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5E78051-4A09-4334-BA18-31CBC68BE528}" type="slidenum">
              <a:rPr kumimoji="0" lang="en-US" altLang="en-US" smtClean="0"/>
              <a:pPr>
                <a:spcBef>
                  <a:spcPct val="0"/>
                </a:spcBef>
              </a:pPr>
              <a:t>15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85ECC028-B656-4299-8192-FF0BCBD351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5683E7CB-34C0-4376-A5B7-3DC620A61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EBBB778B-4D39-4404-8847-92E55994D5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46FD3CE-65F9-441E-832F-245B30DC4EF7}" type="slidenum">
              <a:rPr kumimoji="0" lang="en-US" altLang="en-US" smtClean="0"/>
              <a:pPr>
                <a:spcBef>
                  <a:spcPct val="0"/>
                </a:spcBef>
              </a:pPr>
              <a:t>16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C99B03CE-B737-40CA-BC8B-55A5C05B8C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23010A9C-7261-4063-A327-F31A59F97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2D73F58F-E336-417E-8762-1B92DCEAA7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3E4FF40-97D8-4EC8-A5E6-0E2FC6DAA96A}" type="slidenum">
              <a:rPr kumimoji="0" lang="en-US" altLang="en-US" smtClean="0"/>
              <a:pPr>
                <a:spcBef>
                  <a:spcPct val="0"/>
                </a:spcBef>
              </a:pPr>
              <a:t>17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3C284582-2C17-4BE9-B3A1-FE451E9CC9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649B5D11-B554-4365-BE62-4658DBBFD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0783C02E-EB48-4D01-BA7B-99AD960E03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0989B26-CA45-4FAE-AFE8-BC108AC5BFF8}" type="slidenum">
              <a:rPr kumimoji="0" lang="en-US" altLang="en-US" smtClean="0"/>
              <a:pPr>
                <a:spcBef>
                  <a:spcPct val="0"/>
                </a:spcBef>
              </a:pPr>
              <a:t>18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30275F97-EF75-4E6C-B654-E594FCBBF9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5C3C067F-7161-42DB-8C42-B045CAB3F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B991B08B-9EBB-4A3B-8F93-C6D2D54866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2B1A1D9-EC4E-4294-9E59-39CD048CBAB1}" type="slidenum">
              <a:rPr kumimoji="0" lang="en-US" altLang="en-US" smtClean="0"/>
              <a:pPr>
                <a:spcBef>
                  <a:spcPct val="0"/>
                </a:spcBef>
              </a:pPr>
              <a:t>19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B78CCB0E-4198-4290-A17F-A6E40C9924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F4341008-5B3F-4130-84CD-984F62FCA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4BD4B0E6-004E-47EA-BA14-BE4640807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380D8DB-3B66-4F8E-B48D-F27FA0026E37}" type="slidenum">
              <a:rPr kumimoji="0" lang="en-US" altLang="en-US" smtClean="0"/>
              <a:pPr>
                <a:spcBef>
                  <a:spcPct val="0"/>
                </a:spcBef>
              </a:pPr>
              <a:t>20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4B0E7207-B1CE-4E48-8DA4-9B23D17643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465130EA-991E-48F8-B1A1-0281FE799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1551CF7D-5653-48E8-BA0C-5605599B71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BFD1967-1EF4-42ED-B7A3-9AB7EF96432E}" type="slidenum">
              <a:rPr kumimoji="0" lang="en-US" altLang="en-US" smtClean="0"/>
              <a:pPr>
                <a:spcBef>
                  <a:spcPct val="0"/>
                </a:spcBef>
              </a:pPr>
              <a:t>3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D88CD430-F8A5-4C3D-A5D6-8376B35469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756BEBD7-F558-46B9-8EB3-ED53A9C5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BA63A42A-ADD3-4DB6-9D9B-1B9442DEFF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3EB7F13-5546-4477-8F38-1A37270B5D61}" type="slidenum">
              <a:rPr kumimoji="0" lang="en-US" altLang="en-US" smtClean="0"/>
              <a:pPr>
                <a:spcBef>
                  <a:spcPct val="0"/>
                </a:spcBef>
              </a:pPr>
              <a:t>21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9BCBFC25-2E94-4E62-9903-223BABC02B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2E7DE8F4-D778-42FE-8E82-7231C33CC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01CEC1AA-F443-4E55-A850-3B59560CB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8952DC4-4645-4D39-A32C-F170F68D8B95}" type="slidenum">
              <a:rPr kumimoji="0" lang="en-US" altLang="en-US" smtClean="0"/>
              <a:pPr>
                <a:spcBef>
                  <a:spcPct val="0"/>
                </a:spcBef>
              </a:pPr>
              <a:t>22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C9165019-5131-410B-ADE7-CDCFDDE0E9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6A456945-98C1-469F-86E3-DBAD55BF6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0D24B777-C3F6-42C5-8E45-E36C3B602C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8FF800D-9D0C-47DB-B0C2-26E2DD2FE67B}" type="slidenum">
              <a:rPr kumimoji="0" lang="en-US" altLang="en-US" smtClean="0"/>
              <a:pPr>
                <a:spcBef>
                  <a:spcPct val="0"/>
                </a:spcBef>
              </a:pPr>
              <a:t>23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E828466B-A3EF-4F20-87D1-BDEF3E1667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2CA97E31-24B1-4675-B3BD-48E43E937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F290ADCC-2B58-4467-89BB-73990B34C0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2EC5BE6-4EB1-4026-942C-CB5507A12699}" type="slidenum">
              <a:rPr kumimoji="0" lang="en-US" altLang="en-US" smtClean="0"/>
              <a:pPr>
                <a:spcBef>
                  <a:spcPct val="0"/>
                </a:spcBef>
              </a:pPr>
              <a:t>24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F796C27A-E231-4397-AD63-B84E8A18FC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877F16FA-E49E-447A-A338-F6B9FE40D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60668B56-1059-403E-A8C2-F2B7B51ABD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47FB1D6-0EF9-47ED-9715-A43B897612F4}" type="slidenum">
              <a:rPr kumimoji="0" lang="en-US" altLang="en-US" smtClean="0"/>
              <a:pPr>
                <a:spcBef>
                  <a:spcPct val="0"/>
                </a:spcBef>
              </a:pPr>
              <a:t>25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4B1CE60F-0200-424E-9F5C-E13C88C249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B1516BA8-E921-4C54-8AAB-89D828FC1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D22A1863-F5D9-49A4-AA54-476AFBB587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8388015-CC50-45D4-833F-2321C0884285}" type="slidenum">
              <a:rPr kumimoji="0" lang="en-US" altLang="en-US" smtClean="0"/>
              <a:pPr>
                <a:spcBef>
                  <a:spcPct val="0"/>
                </a:spcBef>
              </a:pPr>
              <a:t>26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5E62805C-E5AD-464A-BF85-BC78841A62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9AA19B21-0234-41AA-9E07-0A99B596F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573C430F-1FFA-462C-93C6-E6C301038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F648B39-E59C-46DD-9923-99A722FA2127}" type="slidenum">
              <a:rPr kumimoji="0" lang="en-US" altLang="en-US" smtClean="0"/>
              <a:pPr>
                <a:spcBef>
                  <a:spcPct val="0"/>
                </a:spcBef>
              </a:pPr>
              <a:t>27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5AE5F36F-BF74-48CA-A929-B7E4AC74D4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27F3BDBE-0A27-4027-9C27-75A741563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BBDA10C5-83C6-47F2-B7A5-E33617734F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3364C11-D650-4FD6-930F-6F04E4C7D100}" type="slidenum">
              <a:rPr kumimoji="0" lang="en-US" altLang="en-US" smtClean="0"/>
              <a:pPr>
                <a:spcBef>
                  <a:spcPct val="0"/>
                </a:spcBef>
              </a:pPr>
              <a:t>28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9EF75FAB-A732-49FA-BF7A-7D0B41ADF8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FAF7CC23-A109-465F-9FE4-D56588A9E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D3AD7018-DC40-47DA-B710-C6F7A170B7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2F1EFD2-C5DE-4119-A4E8-BE0A73CA3E34}" type="slidenum">
              <a:rPr kumimoji="0" lang="en-US" altLang="en-US" smtClean="0"/>
              <a:pPr>
                <a:spcBef>
                  <a:spcPct val="0"/>
                </a:spcBef>
              </a:pPr>
              <a:t>29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C9CD344B-7792-449C-8391-42480B0989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531E4A92-6D5A-4E12-9583-3BA459FBD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89CB3C8C-2A9D-4ED1-8673-AF8F481191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0FDA191-CF31-4754-BD9B-182A19A8F42F}" type="slidenum">
              <a:rPr kumimoji="0" lang="en-US" altLang="en-US" smtClean="0"/>
              <a:pPr>
                <a:spcBef>
                  <a:spcPct val="0"/>
                </a:spcBef>
              </a:pPr>
              <a:t>30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819C04EF-53E7-40EB-91B6-6779795F10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715EF0CB-9D0A-4BC2-AB41-C58463E17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176B82E8-6926-470E-BF00-89920DDF68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9939D5C-E01D-4070-B97E-7C1E9DAE325C}" type="slidenum">
              <a:rPr kumimoji="0" lang="en-US" altLang="en-US" smtClean="0"/>
              <a:pPr>
                <a:spcBef>
                  <a:spcPct val="0"/>
                </a:spcBef>
              </a:pPr>
              <a:t>4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6B9E0F1D-E0CF-43A0-B7FB-0C71AFD093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2066D5E9-A97C-440A-A027-AE0A0A0BB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097B1E71-C8A6-43EF-AAEB-6FA836C8A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7AAEF1D-D822-4F37-955D-D9A13271EDFD}" type="slidenum">
              <a:rPr kumimoji="0" lang="en-US" altLang="en-US" smtClean="0"/>
              <a:pPr>
                <a:spcBef>
                  <a:spcPct val="0"/>
                </a:spcBef>
              </a:pPr>
              <a:t>31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3DF083D6-5F7A-48D7-B249-860EA1E492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A0B85871-BC67-428A-9FE1-7E85A959F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8BFD55CC-37FD-491D-A6E2-2F47E20DF7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425A4B6-59B5-46AD-91C7-757B2494FAFF}" type="slidenum">
              <a:rPr kumimoji="0" lang="en-US" altLang="en-US" smtClean="0"/>
              <a:pPr>
                <a:spcBef>
                  <a:spcPct val="0"/>
                </a:spcBef>
              </a:pPr>
              <a:t>32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>
            <a:extLst>
              <a:ext uri="{FF2B5EF4-FFF2-40B4-BE49-F238E27FC236}">
                <a16:creationId xmlns:a16="http://schemas.microsoft.com/office/drawing/2014/main" id="{8B50A3AD-286A-4E95-B7A6-B766E7B8E6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>
            <a:extLst>
              <a:ext uri="{FF2B5EF4-FFF2-40B4-BE49-F238E27FC236}">
                <a16:creationId xmlns:a16="http://schemas.microsoft.com/office/drawing/2014/main" id="{F028DC40-F580-4EB9-844F-711388766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684" name="Slide Number Placeholder 3">
            <a:extLst>
              <a:ext uri="{FF2B5EF4-FFF2-40B4-BE49-F238E27FC236}">
                <a16:creationId xmlns:a16="http://schemas.microsoft.com/office/drawing/2014/main" id="{839F4E9D-C80E-4E04-B92D-94B0AC0E38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9EF7E1B-2FA0-415A-85DA-3FBF7EA4D90B}" type="slidenum">
              <a:rPr kumimoji="0" lang="en-US" altLang="en-US" smtClean="0"/>
              <a:pPr>
                <a:spcBef>
                  <a:spcPct val="0"/>
                </a:spcBef>
              </a:pPr>
              <a:t>33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>
            <a:extLst>
              <a:ext uri="{FF2B5EF4-FFF2-40B4-BE49-F238E27FC236}">
                <a16:creationId xmlns:a16="http://schemas.microsoft.com/office/drawing/2014/main" id="{67F16DF7-05A5-4B60-BA4F-4D9D7CC3AF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>
            <a:extLst>
              <a:ext uri="{FF2B5EF4-FFF2-40B4-BE49-F238E27FC236}">
                <a16:creationId xmlns:a16="http://schemas.microsoft.com/office/drawing/2014/main" id="{26490723-4A78-4D5B-90E1-CBA51FA27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C8D71E0A-4B06-4F81-BAF1-FDF47331A9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78DBA7B-173E-4310-B90A-410E0CC98D9C}" type="slidenum">
              <a:rPr kumimoji="0" lang="en-US" altLang="en-US" smtClean="0"/>
              <a:pPr>
                <a:spcBef>
                  <a:spcPct val="0"/>
                </a:spcBef>
              </a:pPr>
              <a:t>34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6FE25E2B-18AA-4D1F-BD09-0D34FD720F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AB1A6006-7805-4F39-A949-478D70A4D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5ADE8675-3E2B-4900-891F-0096792289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838B5-B9B8-4324-B6A1-6E95A8E961A1}" type="slidenum">
              <a:rPr kumimoji="0" lang="en-US" altLang="en-US" smtClean="0"/>
              <a:pPr>
                <a:spcBef>
                  <a:spcPct val="0"/>
                </a:spcBef>
              </a:pPr>
              <a:t>35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>
            <a:extLst>
              <a:ext uri="{FF2B5EF4-FFF2-40B4-BE49-F238E27FC236}">
                <a16:creationId xmlns:a16="http://schemas.microsoft.com/office/drawing/2014/main" id="{C71472E0-43B7-4DD2-93F9-EF16FD8A31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>
            <a:extLst>
              <a:ext uri="{FF2B5EF4-FFF2-40B4-BE49-F238E27FC236}">
                <a16:creationId xmlns:a16="http://schemas.microsoft.com/office/drawing/2014/main" id="{C41CD5A3-599E-49FE-9733-B664EB0C1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id="{4596B19B-F805-49E3-9082-524879E3B7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28BF71F-7DCC-48DA-9C4F-59504C649D09}" type="slidenum">
              <a:rPr kumimoji="0" lang="en-US" altLang="en-US" smtClean="0"/>
              <a:pPr>
                <a:spcBef>
                  <a:spcPct val="0"/>
                </a:spcBef>
              </a:pPr>
              <a:t>36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>
            <a:extLst>
              <a:ext uri="{FF2B5EF4-FFF2-40B4-BE49-F238E27FC236}">
                <a16:creationId xmlns:a16="http://schemas.microsoft.com/office/drawing/2014/main" id="{E7F86449-BD83-497C-902C-776028DC0B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>
            <a:extLst>
              <a:ext uri="{FF2B5EF4-FFF2-40B4-BE49-F238E27FC236}">
                <a16:creationId xmlns:a16="http://schemas.microsoft.com/office/drawing/2014/main" id="{5A4317A8-9896-419A-88D9-A89BCAFB7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15A617A9-DCBD-4EDD-ADA4-7993BD3ACC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FFDAD2F-ACA5-4DE1-AE99-80E34CBCF666}" type="slidenum">
              <a:rPr kumimoji="0" lang="en-US" altLang="en-US" smtClean="0"/>
              <a:pPr>
                <a:spcBef>
                  <a:spcPct val="0"/>
                </a:spcBef>
              </a:pPr>
              <a:t>37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>
            <a:extLst>
              <a:ext uri="{FF2B5EF4-FFF2-40B4-BE49-F238E27FC236}">
                <a16:creationId xmlns:a16="http://schemas.microsoft.com/office/drawing/2014/main" id="{4EC01706-AE82-4968-B40D-9B5B239FD2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>
            <a:extLst>
              <a:ext uri="{FF2B5EF4-FFF2-40B4-BE49-F238E27FC236}">
                <a16:creationId xmlns:a16="http://schemas.microsoft.com/office/drawing/2014/main" id="{2E270BBB-4ABB-4706-8041-61FFD2042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D99155BD-9EE2-4FDC-858A-B80EBC8FE7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CEF3947-875C-4EA5-9B3D-81BEAC67A766}" type="slidenum">
              <a:rPr kumimoji="0" lang="en-US" altLang="en-US" smtClean="0"/>
              <a:pPr>
                <a:spcBef>
                  <a:spcPct val="0"/>
                </a:spcBef>
              </a:pPr>
              <a:t>38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5F4E5A07-4C7D-4975-9DCD-A554B3C4B9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D3E97150-E826-4A7F-8380-4B966D2A3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765B4D8E-7A87-4095-84E8-9130F28BDC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BBFC257-38E9-47B3-98EA-E686D8D3ECBF}" type="slidenum">
              <a:rPr kumimoji="0" lang="en-US" altLang="en-US" smtClean="0"/>
              <a:pPr>
                <a:spcBef>
                  <a:spcPct val="0"/>
                </a:spcBef>
              </a:pPr>
              <a:t>39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>
            <a:extLst>
              <a:ext uri="{FF2B5EF4-FFF2-40B4-BE49-F238E27FC236}">
                <a16:creationId xmlns:a16="http://schemas.microsoft.com/office/drawing/2014/main" id="{D414BBE8-4C15-444B-AD51-5E29A2592A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>
            <a:extLst>
              <a:ext uri="{FF2B5EF4-FFF2-40B4-BE49-F238E27FC236}">
                <a16:creationId xmlns:a16="http://schemas.microsoft.com/office/drawing/2014/main" id="{D06008EF-3D77-4EA7-A5B0-317AD9985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6020" name="Slide Number Placeholder 3">
            <a:extLst>
              <a:ext uri="{FF2B5EF4-FFF2-40B4-BE49-F238E27FC236}">
                <a16:creationId xmlns:a16="http://schemas.microsoft.com/office/drawing/2014/main" id="{DC5F632B-DF10-4DCF-9CE9-7024545F6F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7165F97-4D22-4BA6-820D-51CB8BF05367}" type="slidenum">
              <a:rPr kumimoji="0" lang="en-US" altLang="en-US" smtClean="0"/>
              <a:pPr>
                <a:spcBef>
                  <a:spcPct val="0"/>
                </a:spcBef>
              </a:pPr>
              <a:t>40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698B970C-C97A-4F40-88EE-9EBC2C5A38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63C3A6A1-5E71-402F-BF02-0F8FCE3D8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5F62C659-47B2-4119-95BF-2DAC88810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211C5A2-F0C7-4CC9-8D6E-3891815FA15D}" type="slidenum">
              <a:rPr kumimoji="0" lang="en-US" altLang="en-US" smtClean="0"/>
              <a:pPr>
                <a:spcBef>
                  <a:spcPct val="0"/>
                </a:spcBef>
              </a:pPr>
              <a:t>5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>
            <a:extLst>
              <a:ext uri="{FF2B5EF4-FFF2-40B4-BE49-F238E27FC236}">
                <a16:creationId xmlns:a16="http://schemas.microsoft.com/office/drawing/2014/main" id="{6AA7D87C-A153-4AB1-AC81-3918FE13C3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>
            <a:extLst>
              <a:ext uri="{FF2B5EF4-FFF2-40B4-BE49-F238E27FC236}">
                <a16:creationId xmlns:a16="http://schemas.microsoft.com/office/drawing/2014/main" id="{5B9165A8-A84B-4BCB-91FD-02E7E73E1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CE9EF02E-3C8E-486D-BD91-D1800A800D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BB1432B-555B-49B5-922B-75D7290D4D7B}" type="slidenum">
              <a:rPr kumimoji="0" lang="en-US" altLang="en-US" smtClean="0"/>
              <a:pPr>
                <a:spcBef>
                  <a:spcPct val="0"/>
                </a:spcBef>
              </a:pPr>
              <a:t>41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>
            <a:extLst>
              <a:ext uri="{FF2B5EF4-FFF2-40B4-BE49-F238E27FC236}">
                <a16:creationId xmlns:a16="http://schemas.microsoft.com/office/drawing/2014/main" id="{E58BA554-A14D-4E72-B28B-4413D9379F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>
            <a:extLst>
              <a:ext uri="{FF2B5EF4-FFF2-40B4-BE49-F238E27FC236}">
                <a16:creationId xmlns:a16="http://schemas.microsoft.com/office/drawing/2014/main" id="{4237C5BB-3759-46AE-9BD1-AE3032B8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0116" name="Slide Number Placeholder 3">
            <a:extLst>
              <a:ext uri="{FF2B5EF4-FFF2-40B4-BE49-F238E27FC236}">
                <a16:creationId xmlns:a16="http://schemas.microsoft.com/office/drawing/2014/main" id="{7470606E-DBB9-4F07-A760-47B49BDD47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9474EE0-7032-4E0D-A096-5AD34882C5CC}" type="slidenum">
              <a:rPr kumimoji="0" lang="en-US" altLang="en-US" smtClean="0"/>
              <a:pPr>
                <a:spcBef>
                  <a:spcPct val="0"/>
                </a:spcBef>
              </a:pPr>
              <a:t>42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>
            <a:extLst>
              <a:ext uri="{FF2B5EF4-FFF2-40B4-BE49-F238E27FC236}">
                <a16:creationId xmlns:a16="http://schemas.microsoft.com/office/drawing/2014/main" id="{7EB76B5D-D573-4A44-8F54-D3B52ECE64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>
            <a:extLst>
              <a:ext uri="{FF2B5EF4-FFF2-40B4-BE49-F238E27FC236}">
                <a16:creationId xmlns:a16="http://schemas.microsoft.com/office/drawing/2014/main" id="{B42DC199-BC5D-4C63-AE40-E7B15DC39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2164" name="Slide Number Placeholder 3">
            <a:extLst>
              <a:ext uri="{FF2B5EF4-FFF2-40B4-BE49-F238E27FC236}">
                <a16:creationId xmlns:a16="http://schemas.microsoft.com/office/drawing/2014/main" id="{A7635FF7-CFF6-4530-8DB2-2CD34BBEB8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0A6442B-C2F7-40A7-B963-5FA7FCE98D38}" type="slidenum">
              <a:rPr kumimoji="0" lang="en-US" altLang="en-US" smtClean="0"/>
              <a:pPr>
                <a:spcBef>
                  <a:spcPct val="0"/>
                </a:spcBef>
              </a:pPr>
              <a:t>43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>
            <a:extLst>
              <a:ext uri="{FF2B5EF4-FFF2-40B4-BE49-F238E27FC236}">
                <a16:creationId xmlns:a16="http://schemas.microsoft.com/office/drawing/2014/main" id="{40374702-70EB-46C1-B6A7-3C16C3A286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>
            <a:extLst>
              <a:ext uri="{FF2B5EF4-FFF2-40B4-BE49-F238E27FC236}">
                <a16:creationId xmlns:a16="http://schemas.microsoft.com/office/drawing/2014/main" id="{29C040F1-73D8-4F68-BD06-262A55415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4212" name="Slide Number Placeholder 3">
            <a:extLst>
              <a:ext uri="{FF2B5EF4-FFF2-40B4-BE49-F238E27FC236}">
                <a16:creationId xmlns:a16="http://schemas.microsoft.com/office/drawing/2014/main" id="{CE232581-7A43-4AB9-9497-5CF5AA4CF9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C3631F9-F158-4013-AC1A-8A155D101500}" type="slidenum">
              <a:rPr kumimoji="0" lang="en-US" altLang="en-US" smtClean="0"/>
              <a:pPr>
                <a:spcBef>
                  <a:spcPct val="0"/>
                </a:spcBef>
              </a:pPr>
              <a:t>44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>
            <a:extLst>
              <a:ext uri="{FF2B5EF4-FFF2-40B4-BE49-F238E27FC236}">
                <a16:creationId xmlns:a16="http://schemas.microsoft.com/office/drawing/2014/main" id="{52719E8D-86E3-4BA1-80F1-7F46BA6532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>
            <a:extLst>
              <a:ext uri="{FF2B5EF4-FFF2-40B4-BE49-F238E27FC236}">
                <a16:creationId xmlns:a16="http://schemas.microsoft.com/office/drawing/2014/main" id="{A38C0883-5136-4E3E-828B-B724593F6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6260" name="Slide Number Placeholder 3">
            <a:extLst>
              <a:ext uri="{FF2B5EF4-FFF2-40B4-BE49-F238E27FC236}">
                <a16:creationId xmlns:a16="http://schemas.microsoft.com/office/drawing/2014/main" id="{CB68A879-C8A4-4559-B841-7BF5213CD2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7961ACE-F87C-406D-91DF-9EA8ABF58F29}" type="slidenum">
              <a:rPr kumimoji="0" lang="en-US" altLang="en-US" smtClean="0"/>
              <a:pPr>
                <a:spcBef>
                  <a:spcPct val="0"/>
                </a:spcBef>
              </a:pPr>
              <a:t>45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>
            <a:extLst>
              <a:ext uri="{FF2B5EF4-FFF2-40B4-BE49-F238E27FC236}">
                <a16:creationId xmlns:a16="http://schemas.microsoft.com/office/drawing/2014/main" id="{F87A302E-5473-4C1D-B0BC-20A3857FD7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>
            <a:extLst>
              <a:ext uri="{FF2B5EF4-FFF2-40B4-BE49-F238E27FC236}">
                <a16:creationId xmlns:a16="http://schemas.microsoft.com/office/drawing/2014/main" id="{E22D7CCC-5C0B-4D53-B987-7C4347934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8308" name="Slide Number Placeholder 3">
            <a:extLst>
              <a:ext uri="{FF2B5EF4-FFF2-40B4-BE49-F238E27FC236}">
                <a16:creationId xmlns:a16="http://schemas.microsoft.com/office/drawing/2014/main" id="{805ECFC6-EFF4-4C15-BF05-0BE61CD196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7B01275-2DC4-431B-9C5F-7B8AB6764F4B}" type="slidenum">
              <a:rPr kumimoji="0" lang="en-US" altLang="en-US" smtClean="0"/>
              <a:pPr>
                <a:spcBef>
                  <a:spcPct val="0"/>
                </a:spcBef>
              </a:pPr>
              <a:t>46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>
            <a:extLst>
              <a:ext uri="{FF2B5EF4-FFF2-40B4-BE49-F238E27FC236}">
                <a16:creationId xmlns:a16="http://schemas.microsoft.com/office/drawing/2014/main" id="{9186D90B-9136-449D-B427-6F07FD7DF2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>
            <a:extLst>
              <a:ext uri="{FF2B5EF4-FFF2-40B4-BE49-F238E27FC236}">
                <a16:creationId xmlns:a16="http://schemas.microsoft.com/office/drawing/2014/main" id="{D5278959-E92B-43F0-B033-B6A59C706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0356" name="Slide Number Placeholder 3">
            <a:extLst>
              <a:ext uri="{FF2B5EF4-FFF2-40B4-BE49-F238E27FC236}">
                <a16:creationId xmlns:a16="http://schemas.microsoft.com/office/drawing/2014/main" id="{FCB78F7C-101C-46EA-924A-000E3AC001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9074621-4383-4029-A128-A95A2F0129D8}" type="slidenum">
              <a:rPr kumimoji="0" lang="en-US" altLang="en-US" smtClean="0"/>
              <a:pPr>
                <a:spcBef>
                  <a:spcPct val="0"/>
                </a:spcBef>
              </a:pPr>
              <a:t>47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>
            <a:extLst>
              <a:ext uri="{FF2B5EF4-FFF2-40B4-BE49-F238E27FC236}">
                <a16:creationId xmlns:a16="http://schemas.microsoft.com/office/drawing/2014/main" id="{E73D2462-984D-41BB-AEFC-3BEE7A307C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>
            <a:extLst>
              <a:ext uri="{FF2B5EF4-FFF2-40B4-BE49-F238E27FC236}">
                <a16:creationId xmlns:a16="http://schemas.microsoft.com/office/drawing/2014/main" id="{FB29291E-79C1-45E6-864A-A96EEBFC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2404" name="Slide Number Placeholder 3">
            <a:extLst>
              <a:ext uri="{FF2B5EF4-FFF2-40B4-BE49-F238E27FC236}">
                <a16:creationId xmlns:a16="http://schemas.microsoft.com/office/drawing/2014/main" id="{812763ED-F737-4E5B-8E56-B9DFE8AF34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FA708F9-6990-438D-8F94-F3E1C3EB95F3}" type="slidenum">
              <a:rPr kumimoji="0" lang="en-US" altLang="en-US" smtClean="0"/>
              <a:pPr>
                <a:spcBef>
                  <a:spcPct val="0"/>
                </a:spcBef>
              </a:pPr>
              <a:t>48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>
            <a:extLst>
              <a:ext uri="{FF2B5EF4-FFF2-40B4-BE49-F238E27FC236}">
                <a16:creationId xmlns:a16="http://schemas.microsoft.com/office/drawing/2014/main" id="{13256743-AEE1-459A-B65E-6C4638BA5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>
            <a:extLst>
              <a:ext uri="{FF2B5EF4-FFF2-40B4-BE49-F238E27FC236}">
                <a16:creationId xmlns:a16="http://schemas.microsoft.com/office/drawing/2014/main" id="{913849C3-BFA7-4F1E-B61C-29FBDC8CB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4452" name="Slide Number Placeholder 3">
            <a:extLst>
              <a:ext uri="{FF2B5EF4-FFF2-40B4-BE49-F238E27FC236}">
                <a16:creationId xmlns:a16="http://schemas.microsoft.com/office/drawing/2014/main" id="{6BF6E33A-37BD-4BB9-8730-AF14697FA9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316341C-F971-4733-BE98-461005DF531F}" type="slidenum">
              <a:rPr kumimoji="0" lang="en-US" altLang="en-US" smtClean="0"/>
              <a:pPr>
                <a:spcBef>
                  <a:spcPct val="0"/>
                </a:spcBef>
              </a:pPr>
              <a:t>49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78C80A90-45C2-4A6D-89A6-EAC4F6BDF6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>
            <a:extLst>
              <a:ext uri="{FF2B5EF4-FFF2-40B4-BE49-F238E27FC236}">
                <a16:creationId xmlns:a16="http://schemas.microsoft.com/office/drawing/2014/main" id="{ED11F897-BCAE-4179-BEA2-BC869D349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6500" name="Slide Number Placeholder 3">
            <a:extLst>
              <a:ext uri="{FF2B5EF4-FFF2-40B4-BE49-F238E27FC236}">
                <a16:creationId xmlns:a16="http://schemas.microsoft.com/office/drawing/2014/main" id="{59CC9EA7-7B9B-4D73-8468-05046D1D09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4ACE78-2BA0-4843-94D2-4BF39A86A109}" type="slidenum">
              <a:rPr kumimoji="0" lang="en-US" altLang="en-US" smtClean="0"/>
              <a:pPr>
                <a:spcBef>
                  <a:spcPct val="0"/>
                </a:spcBef>
              </a:pPr>
              <a:t>50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B7EC0E5A-53EC-4C2C-BFF5-BF8A369047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30E09161-4EA6-4CB7-9272-A0E4DD71D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3C1A3802-AA17-46FA-96AF-E20E71F7D4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9307AF2-B38C-44BB-8E73-61976E1C46BE}" type="slidenum">
              <a:rPr kumimoji="0" lang="en-US" altLang="en-US" smtClean="0"/>
              <a:pPr>
                <a:spcBef>
                  <a:spcPct val="0"/>
                </a:spcBef>
              </a:pPr>
              <a:t>6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>
            <a:extLst>
              <a:ext uri="{FF2B5EF4-FFF2-40B4-BE49-F238E27FC236}">
                <a16:creationId xmlns:a16="http://schemas.microsoft.com/office/drawing/2014/main" id="{614413B4-C214-44AA-BB41-5AB381BE23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>
            <a:extLst>
              <a:ext uri="{FF2B5EF4-FFF2-40B4-BE49-F238E27FC236}">
                <a16:creationId xmlns:a16="http://schemas.microsoft.com/office/drawing/2014/main" id="{91FA5827-48C9-4646-87E8-16AC8B975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8548" name="Slide Number Placeholder 3">
            <a:extLst>
              <a:ext uri="{FF2B5EF4-FFF2-40B4-BE49-F238E27FC236}">
                <a16:creationId xmlns:a16="http://schemas.microsoft.com/office/drawing/2014/main" id="{995BE29C-8E74-48A3-B516-BEAF46AE4E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94CBD71-1655-4CE7-8F33-2C48A93F087E}" type="slidenum">
              <a:rPr kumimoji="0" lang="en-US" altLang="en-US" smtClean="0"/>
              <a:pPr>
                <a:spcBef>
                  <a:spcPct val="0"/>
                </a:spcBef>
              </a:pPr>
              <a:t>51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>
            <a:extLst>
              <a:ext uri="{FF2B5EF4-FFF2-40B4-BE49-F238E27FC236}">
                <a16:creationId xmlns:a16="http://schemas.microsoft.com/office/drawing/2014/main" id="{3142ED82-91ED-45A0-B0FC-880E230091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>
            <a:extLst>
              <a:ext uri="{FF2B5EF4-FFF2-40B4-BE49-F238E27FC236}">
                <a16:creationId xmlns:a16="http://schemas.microsoft.com/office/drawing/2014/main" id="{7E563674-3542-4F3C-BBE0-C4F8FA4DE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0596" name="Slide Number Placeholder 3">
            <a:extLst>
              <a:ext uri="{FF2B5EF4-FFF2-40B4-BE49-F238E27FC236}">
                <a16:creationId xmlns:a16="http://schemas.microsoft.com/office/drawing/2014/main" id="{06621798-17FB-444F-9890-CC674882DE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9CDA454-D546-466D-BCB4-E9F4CBB79B2A}" type="slidenum">
              <a:rPr kumimoji="0" lang="en-US" altLang="en-US" smtClean="0"/>
              <a:pPr>
                <a:spcBef>
                  <a:spcPct val="0"/>
                </a:spcBef>
              </a:pPr>
              <a:t>52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>
            <a:extLst>
              <a:ext uri="{FF2B5EF4-FFF2-40B4-BE49-F238E27FC236}">
                <a16:creationId xmlns:a16="http://schemas.microsoft.com/office/drawing/2014/main" id="{B088D397-1D91-4153-BF2C-D3CC31AF3C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>
            <a:extLst>
              <a:ext uri="{FF2B5EF4-FFF2-40B4-BE49-F238E27FC236}">
                <a16:creationId xmlns:a16="http://schemas.microsoft.com/office/drawing/2014/main" id="{DE37E20E-652A-447C-9D05-7A744F430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2644" name="Slide Number Placeholder 3">
            <a:extLst>
              <a:ext uri="{FF2B5EF4-FFF2-40B4-BE49-F238E27FC236}">
                <a16:creationId xmlns:a16="http://schemas.microsoft.com/office/drawing/2014/main" id="{46E5590C-FA90-4DD6-8E5B-F55F640AED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B3B1CD7-3A82-49DF-A4E1-046FC55B1EFD}" type="slidenum">
              <a:rPr kumimoji="0" lang="en-US" altLang="en-US" smtClean="0"/>
              <a:pPr>
                <a:spcBef>
                  <a:spcPct val="0"/>
                </a:spcBef>
              </a:pPr>
              <a:t>53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>
            <a:extLst>
              <a:ext uri="{FF2B5EF4-FFF2-40B4-BE49-F238E27FC236}">
                <a16:creationId xmlns:a16="http://schemas.microsoft.com/office/drawing/2014/main" id="{33A6BFFF-A842-4608-AE07-ADB570D3F2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>
            <a:extLst>
              <a:ext uri="{FF2B5EF4-FFF2-40B4-BE49-F238E27FC236}">
                <a16:creationId xmlns:a16="http://schemas.microsoft.com/office/drawing/2014/main" id="{13CDBD1B-CB67-4F12-8B3E-54AD5FED6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5716" name="Slide Number Placeholder 3">
            <a:extLst>
              <a:ext uri="{FF2B5EF4-FFF2-40B4-BE49-F238E27FC236}">
                <a16:creationId xmlns:a16="http://schemas.microsoft.com/office/drawing/2014/main" id="{5D9B9525-505B-4750-839B-5BA1494469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E68F112-A26F-4027-8FD6-52AD4415E0E8}" type="slidenum">
              <a:rPr kumimoji="0" lang="en-US" altLang="en-US" smtClean="0"/>
              <a:pPr>
                <a:spcBef>
                  <a:spcPct val="0"/>
                </a:spcBef>
              </a:pPr>
              <a:t>55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>
            <a:extLst>
              <a:ext uri="{FF2B5EF4-FFF2-40B4-BE49-F238E27FC236}">
                <a16:creationId xmlns:a16="http://schemas.microsoft.com/office/drawing/2014/main" id="{862049A4-0890-406C-902A-4624FA34C1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>
            <a:extLst>
              <a:ext uri="{FF2B5EF4-FFF2-40B4-BE49-F238E27FC236}">
                <a16:creationId xmlns:a16="http://schemas.microsoft.com/office/drawing/2014/main" id="{CB1A6653-75C4-4ABC-9F25-0A7209F57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7764" name="Slide Number Placeholder 3">
            <a:extLst>
              <a:ext uri="{FF2B5EF4-FFF2-40B4-BE49-F238E27FC236}">
                <a16:creationId xmlns:a16="http://schemas.microsoft.com/office/drawing/2014/main" id="{7ECE3CEB-F00D-460D-87C9-0E45EE9CBF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B689C3C-7446-42CD-BB02-6F9C7CC9E572}" type="slidenum">
              <a:rPr kumimoji="0" lang="en-US" altLang="en-US" smtClean="0"/>
              <a:pPr>
                <a:spcBef>
                  <a:spcPct val="0"/>
                </a:spcBef>
              </a:pPr>
              <a:t>56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>
            <a:extLst>
              <a:ext uri="{FF2B5EF4-FFF2-40B4-BE49-F238E27FC236}">
                <a16:creationId xmlns:a16="http://schemas.microsoft.com/office/drawing/2014/main" id="{DB27125F-ECEB-4D48-837F-E481070E76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>
            <a:extLst>
              <a:ext uri="{FF2B5EF4-FFF2-40B4-BE49-F238E27FC236}">
                <a16:creationId xmlns:a16="http://schemas.microsoft.com/office/drawing/2014/main" id="{32164FFD-C71F-4663-B1AA-22A3A2E52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9812" name="Slide Number Placeholder 3">
            <a:extLst>
              <a:ext uri="{FF2B5EF4-FFF2-40B4-BE49-F238E27FC236}">
                <a16:creationId xmlns:a16="http://schemas.microsoft.com/office/drawing/2014/main" id="{D21092B2-BBBD-45B8-AF63-40AC581DB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02E61BE-27A9-4974-9284-6C100E3581C3}" type="slidenum">
              <a:rPr kumimoji="0" lang="en-US" altLang="en-US" smtClean="0"/>
              <a:pPr>
                <a:spcBef>
                  <a:spcPct val="0"/>
                </a:spcBef>
              </a:pPr>
              <a:t>57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>
            <a:extLst>
              <a:ext uri="{FF2B5EF4-FFF2-40B4-BE49-F238E27FC236}">
                <a16:creationId xmlns:a16="http://schemas.microsoft.com/office/drawing/2014/main" id="{1769FF5B-8965-47BE-BED6-33E3BF0476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>
            <a:extLst>
              <a:ext uri="{FF2B5EF4-FFF2-40B4-BE49-F238E27FC236}">
                <a16:creationId xmlns:a16="http://schemas.microsoft.com/office/drawing/2014/main" id="{92F807D2-32C0-4606-BE9A-2FE678ECF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21860" name="Slide Number Placeholder 3">
            <a:extLst>
              <a:ext uri="{FF2B5EF4-FFF2-40B4-BE49-F238E27FC236}">
                <a16:creationId xmlns:a16="http://schemas.microsoft.com/office/drawing/2014/main" id="{C147A2F1-4BCC-42C8-8658-CEC73DD047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EA8BC08-EF26-4C23-99B0-E117F878DD42}" type="slidenum">
              <a:rPr kumimoji="0" lang="en-US" altLang="en-US" smtClean="0"/>
              <a:pPr>
                <a:spcBef>
                  <a:spcPct val="0"/>
                </a:spcBef>
              </a:pPr>
              <a:t>58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>
            <a:extLst>
              <a:ext uri="{FF2B5EF4-FFF2-40B4-BE49-F238E27FC236}">
                <a16:creationId xmlns:a16="http://schemas.microsoft.com/office/drawing/2014/main" id="{AA3189F0-C711-4510-A37C-528A3D4EE2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>
            <a:extLst>
              <a:ext uri="{FF2B5EF4-FFF2-40B4-BE49-F238E27FC236}">
                <a16:creationId xmlns:a16="http://schemas.microsoft.com/office/drawing/2014/main" id="{29516E54-EFD8-43AF-A4C2-A92E5B92D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23908" name="Slide Number Placeholder 3">
            <a:extLst>
              <a:ext uri="{FF2B5EF4-FFF2-40B4-BE49-F238E27FC236}">
                <a16:creationId xmlns:a16="http://schemas.microsoft.com/office/drawing/2014/main" id="{2936FE5F-50FE-45B0-AE32-BF7FE5E8F4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A1B740A-506B-4232-85B9-59C967C320CA}" type="slidenum">
              <a:rPr kumimoji="0" lang="en-US" altLang="en-US" smtClean="0"/>
              <a:pPr>
                <a:spcBef>
                  <a:spcPct val="0"/>
                </a:spcBef>
              </a:pPr>
              <a:t>59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>
            <a:extLst>
              <a:ext uri="{FF2B5EF4-FFF2-40B4-BE49-F238E27FC236}">
                <a16:creationId xmlns:a16="http://schemas.microsoft.com/office/drawing/2014/main" id="{573CB4B6-297D-4735-AFA8-C17AB93910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>
            <a:extLst>
              <a:ext uri="{FF2B5EF4-FFF2-40B4-BE49-F238E27FC236}">
                <a16:creationId xmlns:a16="http://schemas.microsoft.com/office/drawing/2014/main" id="{C4945C7D-AF04-401D-8B83-471464E69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25956" name="Slide Number Placeholder 3">
            <a:extLst>
              <a:ext uri="{FF2B5EF4-FFF2-40B4-BE49-F238E27FC236}">
                <a16:creationId xmlns:a16="http://schemas.microsoft.com/office/drawing/2014/main" id="{406F12AF-E346-459C-8670-9CB0FB9654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0A942BC-C628-4CCA-A206-106C11879DF4}" type="slidenum">
              <a:rPr kumimoji="0" lang="en-US" altLang="en-US" smtClean="0"/>
              <a:pPr>
                <a:spcBef>
                  <a:spcPct val="0"/>
                </a:spcBef>
              </a:pPr>
              <a:t>60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>
            <a:extLst>
              <a:ext uri="{FF2B5EF4-FFF2-40B4-BE49-F238E27FC236}">
                <a16:creationId xmlns:a16="http://schemas.microsoft.com/office/drawing/2014/main" id="{8E6D37B0-EBD2-4EDE-B729-106F4F73A5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>
            <a:extLst>
              <a:ext uri="{FF2B5EF4-FFF2-40B4-BE49-F238E27FC236}">
                <a16:creationId xmlns:a16="http://schemas.microsoft.com/office/drawing/2014/main" id="{DFC4CDA7-E0CF-4B36-9671-43E9A66C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28004" name="Slide Number Placeholder 3">
            <a:extLst>
              <a:ext uri="{FF2B5EF4-FFF2-40B4-BE49-F238E27FC236}">
                <a16:creationId xmlns:a16="http://schemas.microsoft.com/office/drawing/2014/main" id="{8EE7835E-78E8-4DCB-B74A-1253EB9178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BF1B19F-07BE-435E-82DB-891556681641}" type="slidenum">
              <a:rPr kumimoji="0" lang="en-US" altLang="en-US" smtClean="0"/>
              <a:pPr>
                <a:spcBef>
                  <a:spcPct val="0"/>
                </a:spcBef>
              </a:pPr>
              <a:t>61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C9A1E942-B971-456D-92CF-AAC92025ED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8BC9D7B5-DC5F-4BE0-8017-63DDC43B5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0B07E246-E94F-46BE-BA14-354E275227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4D7396D-12D8-467B-BC74-72CAC9C75F26}" type="slidenum">
              <a:rPr kumimoji="0" lang="en-US" altLang="en-US" smtClean="0"/>
              <a:pPr>
                <a:spcBef>
                  <a:spcPct val="0"/>
                </a:spcBef>
              </a:pPr>
              <a:t>7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>
            <a:extLst>
              <a:ext uri="{FF2B5EF4-FFF2-40B4-BE49-F238E27FC236}">
                <a16:creationId xmlns:a16="http://schemas.microsoft.com/office/drawing/2014/main" id="{340269BA-48E7-40DE-A1FC-5B817AA558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>
            <a:extLst>
              <a:ext uri="{FF2B5EF4-FFF2-40B4-BE49-F238E27FC236}">
                <a16:creationId xmlns:a16="http://schemas.microsoft.com/office/drawing/2014/main" id="{3948D852-7F48-433A-95F9-6E8E162C1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30052" name="Slide Number Placeholder 3">
            <a:extLst>
              <a:ext uri="{FF2B5EF4-FFF2-40B4-BE49-F238E27FC236}">
                <a16:creationId xmlns:a16="http://schemas.microsoft.com/office/drawing/2014/main" id="{EC402373-6519-4CE9-B853-00369066B3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2F8E58A-28BE-4E82-93AC-6264907F721A}" type="slidenum">
              <a:rPr kumimoji="0" lang="en-US" altLang="en-US" smtClean="0"/>
              <a:pPr>
                <a:spcBef>
                  <a:spcPct val="0"/>
                </a:spcBef>
              </a:pPr>
              <a:t>62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>
            <a:extLst>
              <a:ext uri="{FF2B5EF4-FFF2-40B4-BE49-F238E27FC236}">
                <a16:creationId xmlns:a16="http://schemas.microsoft.com/office/drawing/2014/main" id="{494C91E3-A1C3-4C48-A6C9-215E79B6DA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>
            <a:extLst>
              <a:ext uri="{FF2B5EF4-FFF2-40B4-BE49-F238E27FC236}">
                <a16:creationId xmlns:a16="http://schemas.microsoft.com/office/drawing/2014/main" id="{4644D621-EFA3-48E9-83F4-C1AC4F765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32100" name="Slide Number Placeholder 3">
            <a:extLst>
              <a:ext uri="{FF2B5EF4-FFF2-40B4-BE49-F238E27FC236}">
                <a16:creationId xmlns:a16="http://schemas.microsoft.com/office/drawing/2014/main" id="{35C98B9A-3FCE-42E2-8EDF-CCCA5A0BE0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34E1B23-D2F3-41E2-BE95-69963FC8311B}" type="slidenum">
              <a:rPr kumimoji="0" lang="en-US" altLang="en-US" smtClean="0"/>
              <a:pPr>
                <a:spcBef>
                  <a:spcPct val="0"/>
                </a:spcBef>
              </a:pPr>
              <a:t>63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>
            <a:extLst>
              <a:ext uri="{FF2B5EF4-FFF2-40B4-BE49-F238E27FC236}">
                <a16:creationId xmlns:a16="http://schemas.microsoft.com/office/drawing/2014/main" id="{6B5A5477-5E8F-4078-B868-9A6317C993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>
            <a:extLst>
              <a:ext uri="{FF2B5EF4-FFF2-40B4-BE49-F238E27FC236}">
                <a16:creationId xmlns:a16="http://schemas.microsoft.com/office/drawing/2014/main" id="{22D10A07-04DE-469A-A2CE-684E44456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34148" name="Slide Number Placeholder 3">
            <a:extLst>
              <a:ext uri="{FF2B5EF4-FFF2-40B4-BE49-F238E27FC236}">
                <a16:creationId xmlns:a16="http://schemas.microsoft.com/office/drawing/2014/main" id="{53EADA3C-3253-4557-9879-F67BE84206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B04AC77-D46C-4717-A3A7-CFCCAE22D675}" type="slidenum">
              <a:rPr kumimoji="0" lang="en-US" altLang="en-US" smtClean="0"/>
              <a:pPr>
                <a:spcBef>
                  <a:spcPct val="0"/>
                </a:spcBef>
              </a:pPr>
              <a:t>64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>
            <a:extLst>
              <a:ext uri="{FF2B5EF4-FFF2-40B4-BE49-F238E27FC236}">
                <a16:creationId xmlns:a16="http://schemas.microsoft.com/office/drawing/2014/main" id="{8806B0DE-6EC7-4097-8C0F-6607C879EA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>
            <a:extLst>
              <a:ext uri="{FF2B5EF4-FFF2-40B4-BE49-F238E27FC236}">
                <a16:creationId xmlns:a16="http://schemas.microsoft.com/office/drawing/2014/main" id="{D48F7F5F-7742-467D-91F7-4C3D607F8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36196" name="Slide Number Placeholder 3">
            <a:extLst>
              <a:ext uri="{FF2B5EF4-FFF2-40B4-BE49-F238E27FC236}">
                <a16:creationId xmlns:a16="http://schemas.microsoft.com/office/drawing/2014/main" id="{E41809D2-8E83-4D18-BCDD-64199A108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8850083-3CD1-4477-A332-C28E8D854A4E}" type="slidenum">
              <a:rPr kumimoji="0" lang="en-US" altLang="en-US" smtClean="0"/>
              <a:pPr>
                <a:spcBef>
                  <a:spcPct val="0"/>
                </a:spcBef>
              </a:pPr>
              <a:t>65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DC3641C0-B82B-46C0-9DDF-4E33B1C410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5FECEFEB-BB98-4A76-99F7-69B9FB9B4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38244" name="Slide Number Placeholder 3">
            <a:extLst>
              <a:ext uri="{FF2B5EF4-FFF2-40B4-BE49-F238E27FC236}">
                <a16:creationId xmlns:a16="http://schemas.microsoft.com/office/drawing/2014/main" id="{FE65440B-19B5-489A-BD3E-D10FC1DB45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C1E8936-BFF9-4E29-A363-2918EA196DEE}" type="slidenum">
              <a:rPr kumimoji="0" lang="en-US" altLang="en-US" smtClean="0"/>
              <a:pPr>
                <a:spcBef>
                  <a:spcPct val="0"/>
                </a:spcBef>
              </a:pPr>
              <a:t>66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>
            <a:extLst>
              <a:ext uri="{FF2B5EF4-FFF2-40B4-BE49-F238E27FC236}">
                <a16:creationId xmlns:a16="http://schemas.microsoft.com/office/drawing/2014/main" id="{10094BCD-1465-4201-A5BB-FC03FCF918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>
            <a:extLst>
              <a:ext uri="{FF2B5EF4-FFF2-40B4-BE49-F238E27FC236}">
                <a16:creationId xmlns:a16="http://schemas.microsoft.com/office/drawing/2014/main" id="{834D009D-B7B7-4926-BC9C-AD1746F60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40292" name="Slide Number Placeholder 3">
            <a:extLst>
              <a:ext uri="{FF2B5EF4-FFF2-40B4-BE49-F238E27FC236}">
                <a16:creationId xmlns:a16="http://schemas.microsoft.com/office/drawing/2014/main" id="{79F74DF5-F3BF-434D-9F9B-0199451D2C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F814AF8-B61E-4A76-9001-463BB41A6E4A}" type="slidenum">
              <a:rPr kumimoji="0" lang="en-US" altLang="en-US" smtClean="0"/>
              <a:pPr>
                <a:spcBef>
                  <a:spcPct val="0"/>
                </a:spcBef>
              </a:pPr>
              <a:t>67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>
            <a:extLst>
              <a:ext uri="{FF2B5EF4-FFF2-40B4-BE49-F238E27FC236}">
                <a16:creationId xmlns:a16="http://schemas.microsoft.com/office/drawing/2014/main" id="{EB420140-7D68-464C-A316-4EB9C9A8E4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>
            <a:extLst>
              <a:ext uri="{FF2B5EF4-FFF2-40B4-BE49-F238E27FC236}">
                <a16:creationId xmlns:a16="http://schemas.microsoft.com/office/drawing/2014/main" id="{7ED9B12F-5B54-4309-B79A-CEDC9A3E1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42340" name="Slide Number Placeholder 3">
            <a:extLst>
              <a:ext uri="{FF2B5EF4-FFF2-40B4-BE49-F238E27FC236}">
                <a16:creationId xmlns:a16="http://schemas.microsoft.com/office/drawing/2014/main" id="{4E26058D-683E-4C58-A2CA-240A678DDF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0551D3E-7177-4AC3-ADEB-021190146878}" type="slidenum">
              <a:rPr kumimoji="0" lang="en-US" altLang="en-US" smtClean="0"/>
              <a:pPr>
                <a:spcBef>
                  <a:spcPct val="0"/>
                </a:spcBef>
              </a:pPr>
              <a:t>68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>
            <a:extLst>
              <a:ext uri="{FF2B5EF4-FFF2-40B4-BE49-F238E27FC236}">
                <a16:creationId xmlns:a16="http://schemas.microsoft.com/office/drawing/2014/main" id="{18B91B44-B9F4-4C57-B810-A7019F1FC5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>
            <a:extLst>
              <a:ext uri="{FF2B5EF4-FFF2-40B4-BE49-F238E27FC236}">
                <a16:creationId xmlns:a16="http://schemas.microsoft.com/office/drawing/2014/main" id="{4EF0C9A6-A864-4B98-B8CE-8B8E9551B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44388" name="Slide Number Placeholder 3">
            <a:extLst>
              <a:ext uri="{FF2B5EF4-FFF2-40B4-BE49-F238E27FC236}">
                <a16:creationId xmlns:a16="http://schemas.microsoft.com/office/drawing/2014/main" id="{EE24A790-1E48-4E4B-939B-10C0E786C3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B72AAB1-913F-4B6C-B6F4-AB207CA17EF6}" type="slidenum">
              <a:rPr kumimoji="0" lang="en-US" altLang="en-US" smtClean="0"/>
              <a:pPr>
                <a:spcBef>
                  <a:spcPct val="0"/>
                </a:spcBef>
              </a:pPr>
              <a:t>69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>
            <a:extLst>
              <a:ext uri="{FF2B5EF4-FFF2-40B4-BE49-F238E27FC236}">
                <a16:creationId xmlns:a16="http://schemas.microsoft.com/office/drawing/2014/main" id="{F08A2B7C-54F4-4B73-A5D5-EDAE035EAA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>
            <a:extLst>
              <a:ext uri="{FF2B5EF4-FFF2-40B4-BE49-F238E27FC236}">
                <a16:creationId xmlns:a16="http://schemas.microsoft.com/office/drawing/2014/main" id="{99E70AAD-1BD8-4E96-86D3-6A9FE55B5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46436" name="Slide Number Placeholder 3">
            <a:extLst>
              <a:ext uri="{FF2B5EF4-FFF2-40B4-BE49-F238E27FC236}">
                <a16:creationId xmlns:a16="http://schemas.microsoft.com/office/drawing/2014/main" id="{A81B8AA0-BFF7-47E7-80BD-FA3555CB2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9E80700-0E83-493F-BB95-E9D557924974}" type="slidenum">
              <a:rPr kumimoji="0" lang="en-US" altLang="en-US" smtClean="0"/>
              <a:pPr>
                <a:spcBef>
                  <a:spcPct val="0"/>
                </a:spcBef>
              </a:pPr>
              <a:t>70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>
            <a:extLst>
              <a:ext uri="{FF2B5EF4-FFF2-40B4-BE49-F238E27FC236}">
                <a16:creationId xmlns:a16="http://schemas.microsoft.com/office/drawing/2014/main" id="{35BB0824-05B4-4F4C-85DE-7D5E75D98E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>
            <a:extLst>
              <a:ext uri="{FF2B5EF4-FFF2-40B4-BE49-F238E27FC236}">
                <a16:creationId xmlns:a16="http://schemas.microsoft.com/office/drawing/2014/main" id="{D6E3DC03-AC0B-4A05-A931-07D2D18F1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48484" name="Slide Number Placeholder 3">
            <a:extLst>
              <a:ext uri="{FF2B5EF4-FFF2-40B4-BE49-F238E27FC236}">
                <a16:creationId xmlns:a16="http://schemas.microsoft.com/office/drawing/2014/main" id="{3BEC5B4E-D426-4B3B-9E40-38292FD1F6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F78A33B-D384-4427-8CDF-01E640E9A036}" type="slidenum">
              <a:rPr kumimoji="0" lang="en-US" altLang="en-US" smtClean="0"/>
              <a:pPr>
                <a:spcBef>
                  <a:spcPct val="0"/>
                </a:spcBef>
              </a:pPr>
              <a:t>71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515AFE10-DB06-447D-99F7-A56DCAEFE7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5644E25F-F593-4CC2-896F-EBCDACD37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EEF987A9-E8A7-4C45-BC22-F8C8834BD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7EF67AB-0AA7-42DD-9100-7B443825FA41}" type="slidenum">
              <a:rPr kumimoji="0" lang="en-US" altLang="en-US" smtClean="0"/>
              <a:pPr>
                <a:spcBef>
                  <a:spcPct val="0"/>
                </a:spcBef>
              </a:pPr>
              <a:t>8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>
            <a:extLst>
              <a:ext uri="{FF2B5EF4-FFF2-40B4-BE49-F238E27FC236}">
                <a16:creationId xmlns:a16="http://schemas.microsoft.com/office/drawing/2014/main" id="{97575120-8083-49D4-A5AF-7E360057EC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>
            <a:extLst>
              <a:ext uri="{FF2B5EF4-FFF2-40B4-BE49-F238E27FC236}">
                <a16:creationId xmlns:a16="http://schemas.microsoft.com/office/drawing/2014/main" id="{03E4D76D-4961-4352-85D4-DAF67726B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2C50C7CB-F3E8-4184-B6A0-01C9BB97E7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5DD098-C9DE-4500-A7F9-57603E75240F}" type="slidenum">
              <a:rPr kumimoji="0" lang="en-US" altLang="en-US" smtClean="0"/>
              <a:pPr>
                <a:spcBef>
                  <a:spcPct val="0"/>
                </a:spcBef>
              </a:pPr>
              <a:t>72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CEB45-63CE-4F08-9A4A-7E07EFDC1759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2801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Credit</a:t>
            </a:r>
            <a:r>
              <a:rPr lang="fr-CA" dirty="0"/>
              <a:t> : </a:t>
            </a:r>
            <a:r>
              <a:rPr lang="en-US" dirty="0">
                <a:hlinkClick r:id="rId3"/>
              </a:rPr>
              <a:t>https://www3.ntu.edu.sg/home/ehchua/programming/java/J4a_GUI_2.html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CEB45-63CE-4F08-9A4A-7E07EFDC1759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1760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igure +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5368160"/>
            <a:ext cx="8229600" cy="9168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6"/>
          <p:cNvSpPr txBox="1"/>
          <p:nvPr userDrawn="1"/>
        </p:nvSpPr>
        <p:spPr>
          <a:xfrm>
            <a:off x="1600200" y="6429344"/>
            <a:ext cx="7162799" cy="2000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algn="r">
              <a:spcBef>
                <a:spcPts val="0"/>
              </a:spcBef>
              <a:buClrTx/>
              <a:buSzTx/>
              <a:buNone/>
              <a:defRPr/>
            </a:pPr>
            <a:r>
              <a:rPr lang="en-US" altLang="en-US" sz="1200" dirty="0">
                <a:solidFill>
                  <a:srgbClr val="000000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2017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47672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5B020F8A-49E2-4DC3-8DB8-0F643F438A76}"/>
              </a:ext>
            </a:extLst>
          </p:cNvPr>
          <p:cNvSpPr txBox="1">
            <a:spLocks noGrp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hape 13">
            <a:extLst>
              <a:ext uri="{FF2B5EF4-FFF2-40B4-BE49-F238E27FC236}">
                <a16:creationId xmlns:a16="http://schemas.microsoft.com/office/drawing/2014/main" id="{73B16514-6E09-41E9-93EB-9870F2925AB1}"/>
              </a:ext>
            </a:extLst>
          </p:cNvPr>
          <p:cNvSpPr txBox="1">
            <a:spLocks noGrp="1"/>
          </p:cNvSpPr>
          <p:nvPr>
            <p:ph type="dt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hape 14">
            <a:extLst>
              <a:ext uri="{FF2B5EF4-FFF2-40B4-BE49-F238E27FC236}">
                <a16:creationId xmlns:a16="http://schemas.microsoft.com/office/drawing/2014/main" id="{DC59D07C-C37E-449B-ADB1-E462626817E7}"/>
              </a:ext>
            </a:extLst>
          </p:cNvPr>
          <p:cNvSpPr txBox="1">
            <a:spLocks noGrp="1"/>
          </p:cNvSpPr>
          <p:nvPr>
            <p:ph type="sldNum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0DA31-2C2B-478B-BD94-FF50977B683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5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CA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CA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9" r:id="rId12"/>
    <p:sldLayoutId id="2147483830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ShowWindow.jav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SimpleWindow.jav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SimpleWindowDemo.java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EmbeddedMain.java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KiloConverterWindow%20Phase%201/KiloConverter.java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KiloConverterWindow%20Phase%202/KiloConverter.java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ColorWindow.java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EventObject.java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FlowWindow.java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BorderWindow.java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BorderPanelWindow.java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GridPanelWindow.java" TargetMode="External"/><Relationship Id="rId2" Type="http://schemas.openxmlformats.org/officeDocument/2006/relationships/hyperlink" Target="GridWindow.java" TargetMode="Externa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MetricConverter.java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ColorCheckBoxWindow.java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Brandi's%20Bagel%20House/GreetingPanel.java" TargetMode="External"/><Relationship Id="rId7" Type="http://schemas.openxmlformats.org/officeDocument/2006/relationships/hyperlink" Target="Brandi's%20Bagel%20House/OrderCalculatorGUI.java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Brandi's%20Bagel%20House/CoffeePanel.java" TargetMode="External"/><Relationship Id="rId5" Type="http://schemas.openxmlformats.org/officeDocument/2006/relationships/hyperlink" Target="Brandi's%20Bagel%20House/ToppingPanel.java" TargetMode="External"/><Relationship Id="rId4" Type="http://schemas.openxmlformats.org/officeDocument/2006/relationships/hyperlink" Target="Brandi's%20Bagel%20House/BagelPanel.java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KiloConverterWindow%20Phase%203/KiloConverter.java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6525" y="3886200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fr-FR" dirty="0">
                <a:solidFill>
                  <a:schemeClr val="tx1"/>
                </a:solidFill>
              </a:rPr>
              <a:t>Dr. Mohammed Ayoub Alaoui Mhamdi</a:t>
            </a:r>
          </a:p>
          <a:p>
            <a:pPr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altLang="fr-FR" dirty="0">
                <a:solidFill>
                  <a:schemeClr val="tx1"/>
                </a:solidFill>
              </a:rPr>
              <a:t>Bishop's University</a:t>
            </a:r>
          </a:p>
          <a:p>
            <a:pPr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fr-FR" dirty="0">
                <a:solidFill>
                  <a:schemeClr val="tx1"/>
                </a:solidFill>
              </a:rPr>
              <a:t>Sherbrooke, Qc, Canada</a:t>
            </a:r>
          </a:p>
          <a:p>
            <a:pPr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fr-FR" dirty="0">
                <a:solidFill>
                  <a:schemeClr val="tx1"/>
                </a:solidFill>
              </a:rPr>
              <a:t>malaoui@ubishops.ca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Java: A First Look at GUI Applications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2160240" cy="903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1"/>
          <p:cNvSpPr txBox="1">
            <a:spLocks noChangeArrowheads="1"/>
          </p:cNvSpPr>
          <p:nvPr/>
        </p:nvSpPr>
        <p:spPr bwMode="auto">
          <a:xfrm>
            <a:off x="2558007" y="476672"/>
            <a:ext cx="65527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>
              <a:spcBef>
                <a:spcPct val="20000"/>
              </a:spcBef>
              <a:buSzTx/>
              <a:buNone/>
            </a:pPr>
            <a:r>
              <a:rPr lang="fr-CA" altLang="fr-FR" sz="2400" dirty="0">
                <a:latin typeface="Arial" panose="020B0604020202020204" pitchFamily="34" charset="0"/>
              </a:rPr>
              <a:t>CS 469 / CS 569: </a:t>
            </a:r>
            <a:r>
              <a:rPr lang="en-US" altLang="fr-FR" sz="2400" dirty="0">
                <a:latin typeface="Arial" panose="020B0604020202020204" pitchFamily="34" charset="0"/>
              </a:rPr>
              <a:t>Special Topics in Computer Science: Human-Computer Interaction</a:t>
            </a:r>
            <a:endParaRPr lang="fr-CA" altLang="fr-FR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164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EA6780-993F-479F-B9B9-1F9033CF9036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26B087-8897-4966-A19F-5137E7C4D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66750"/>
            <a:ext cx="82296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23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175FA93-E819-4B91-B2E8-A61BAB89392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Event Driven Programming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260C3B7-8113-42B0-B2B9-E1A6AB43412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36713"/>
            <a:ext cx="8229600" cy="4525962"/>
          </a:xfrm>
        </p:spPr>
        <p:txBody>
          <a:bodyPr/>
          <a:lstStyle/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Programs that operate in a GUI environment must be </a:t>
            </a:r>
            <a:r>
              <a:rPr lang="en-US" altLang="en-US" sz="2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event-driven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An </a:t>
            </a:r>
            <a:r>
              <a:rPr lang="en-US" altLang="en-US" sz="2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event 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is an action that takes place within a program, such as the clicking of a button.</a:t>
            </a:r>
          </a:p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Part of writing a GUI application is creating event listeners.</a:t>
            </a:r>
          </a:p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An </a:t>
            </a:r>
            <a:r>
              <a:rPr lang="en-US" altLang="en-US" sz="2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event listener 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is an object that automatically executes one of its methods when a specific event occurs.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C3AB0C1-137A-45FD-A8E4-7E5F10A7BB5D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1A0070D-178C-4B2F-B630-84272C26262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42888"/>
            <a:ext cx="8229600" cy="10969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javax.swing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and </a:t>
            </a: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java.awt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C18C507-CA94-408A-AD8D-73553A2FDE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55763"/>
            <a:ext cx="8229600" cy="4525962"/>
          </a:xfrm>
        </p:spPr>
        <p:txBody>
          <a:bodyPr>
            <a:normAutofit lnSpcReduction="10000"/>
          </a:bodyPr>
          <a:lstStyle/>
          <a:p>
            <a:pPr marL="471488" indent="-369888" eaLnBrk="1" hangingPunct="1">
              <a:lnSpc>
                <a:spcPct val="90000"/>
              </a:lnSpc>
              <a:defRPr/>
            </a:pPr>
            <a:r>
              <a:rPr lang="en-US" altLang="en-US" dirty="0"/>
              <a:t>In an application that uses Swing classes, it is necessary to use the following statement:</a:t>
            </a:r>
          </a:p>
          <a:p>
            <a:pPr marL="101600" indent="1093788" eaLnBrk="1" hangingPunct="1">
              <a:lnSpc>
                <a:spcPct val="90000"/>
              </a:lnSpc>
              <a:buFont typeface="Arial"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import </a:t>
            </a:r>
            <a:r>
              <a:rPr lang="en-US" altLang="en-US" dirty="0" err="1">
                <a:latin typeface="Courier New" panose="02070309020205020404" pitchFamily="49" charset="0"/>
              </a:rPr>
              <a:t>javax.swing</a:t>
            </a:r>
            <a:r>
              <a:rPr lang="en-US" altLang="en-US" dirty="0">
                <a:latin typeface="Courier" pitchFamily="49" charset="0"/>
              </a:rPr>
              <a:t>.*;</a:t>
            </a:r>
          </a:p>
          <a:p>
            <a:pPr marL="841375" lvl="1" indent="-361950" eaLnBrk="1" hangingPunct="1">
              <a:lnSpc>
                <a:spcPct val="90000"/>
              </a:lnSpc>
              <a:defRPr/>
            </a:pPr>
            <a:r>
              <a:rPr lang="en-US" altLang="en-US" sz="2000" dirty="0"/>
              <a:t>Note the letter</a:t>
            </a:r>
            <a:r>
              <a:rPr lang="en-US" altLang="en-US" sz="2000" dirty="0">
                <a:latin typeface="Minion-Regular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</a:rPr>
              <a:t>x</a:t>
            </a:r>
            <a:r>
              <a:rPr lang="en-US" altLang="en-US" sz="2000" dirty="0">
                <a:latin typeface="Courier" pitchFamily="49" charset="0"/>
              </a:rPr>
              <a:t> </a:t>
            </a:r>
            <a:r>
              <a:rPr lang="en-US" altLang="en-US" sz="2000" dirty="0"/>
              <a:t>that appears after the word</a:t>
            </a:r>
            <a:r>
              <a:rPr lang="en-US" altLang="en-US" sz="2000" dirty="0">
                <a:latin typeface="Minion-Regular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</a:rPr>
              <a:t>java</a:t>
            </a:r>
            <a:r>
              <a:rPr lang="en-US" altLang="en-US" sz="2000" dirty="0">
                <a:latin typeface="Minion-Regular" charset="0"/>
              </a:rPr>
              <a:t>.</a:t>
            </a:r>
          </a:p>
          <a:p>
            <a:pPr marL="471488" indent="-369888" eaLnBrk="1" hangingPunct="1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en-US" dirty="0"/>
              <a:t>Some of the AWT classes are used to determine when events, such as the clicking of a mouse, take place in applications.</a:t>
            </a:r>
          </a:p>
          <a:p>
            <a:pPr marL="471488" indent="-369888" eaLnBrk="1" hangingPunct="1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en-US" dirty="0"/>
              <a:t>In an application that uses an AWT class, it is necessary to use the following statement.</a:t>
            </a:r>
          </a:p>
          <a:p>
            <a:pPr marL="101600" indent="1093788" ea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import </a:t>
            </a:r>
            <a:r>
              <a:rPr lang="en-US" altLang="en-US" dirty="0" err="1">
                <a:latin typeface="Courier New" panose="02070309020205020404" pitchFamily="49" charset="0"/>
              </a:rPr>
              <a:t>java.awt</a:t>
            </a:r>
            <a:r>
              <a:rPr lang="en-US" altLang="en-US" dirty="0">
                <a:latin typeface="Courier New" panose="02070309020205020404" pitchFamily="49" charset="0"/>
              </a:rPr>
              <a:t>.*;</a:t>
            </a:r>
          </a:p>
          <a:p>
            <a:pPr marL="471488" indent="-369888" ea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/>
            </a:pPr>
            <a:r>
              <a:rPr lang="en-US" altLang="en-US" dirty="0">
                <a:latin typeface="Minion-Regular" charset="0"/>
              </a:rPr>
              <a:t>	</a:t>
            </a:r>
            <a:r>
              <a:rPr lang="en-US" altLang="en-US" dirty="0"/>
              <a:t>Note that there is no</a:t>
            </a:r>
            <a:r>
              <a:rPr lang="en-US" altLang="en-US" dirty="0">
                <a:latin typeface="Minion-Regular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</a:rPr>
              <a:t>x</a:t>
            </a:r>
            <a:r>
              <a:rPr lang="en-US" altLang="en-US" dirty="0"/>
              <a:t> after </a:t>
            </a:r>
            <a:r>
              <a:rPr lang="en-US" altLang="en-US" dirty="0">
                <a:latin typeface="Courier New" panose="02070309020205020404" pitchFamily="49" charset="0"/>
              </a:rPr>
              <a:t>java</a:t>
            </a:r>
            <a:r>
              <a:rPr lang="en-US" altLang="en-US" dirty="0">
                <a:latin typeface="Courier" pitchFamily="49" charset="0"/>
              </a:rPr>
              <a:t> </a:t>
            </a:r>
            <a:r>
              <a:rPr lang="en-US" altLang="en-US" dirty="0"/>
              <a:t>in this package name.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173B094-1090-4B70-96DA-9E406B40ACFB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0DF33CA-7123-4A18-AF1D-79016F31350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Creating Windows (1 of 7)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61FD23F-8734-4025-8709-8B28D089108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590675"/>
            <a:ext cx="8229600" cy="4525963"/>
          </a:xfrm>
        </p:spPr>
        <p:txBody>
          <a:bodyPr/>
          <a:lstStyle/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Often, applications need one or more windows with various components.</a:t>
            </a: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window is a </a:t>
            </a:r>
            <a:r>
              <a:rPr lang="en-US" altLang="en-US" sz="2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container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which is simply a component that holds other components.</a:t>
            </a: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container that can be displayed as a window is a </a:t>
            </a:r>
            <a:r>
              <a:rPr lang="en-US" altLang="en-US" sz="2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frame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 a Swing application, you create a frame from the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JFrame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class.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6FAB46E-2568-412D-A280-2D17654022E5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F17D214-2913-4634-98C5-CB14BBA39B3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Creating Windows (2 of 7)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CAC56DB-5A43-4867-8EB2-A55772B615F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590675"/>
            <a:ext cx="8229600" cy="4525963"/>
          </a:xfrm>
        </p:spPr>
        <p:txBody>
          <a:bodyPr/>
          <a:lstStyle/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frame is a basic window that has:</a:t>
            </a:r>
          </a:p>
          <a:p>
            <a:pPr marL="841375" lvl="1" indent="-361950" eaLnBrk="1" hangingPunct="1">
              <a:buSzTx/>
              <a:buFontTx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border around it,</a:t>
            </a:r>
          </a:p>
          <a:p>
            <a:pPr marL="841375" lvl="1" indent="-361950" eaLnBrk="1" hangingPunct="1">
              <a:buSzTx/>
              <a:buFontTx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title bar, and</a:t>
            </a:r>
          </a:p>
          <a:p>
            <a:pPr marL="841375" lvl="1" indent="-361950" eaLnBrk="1" hangingPunct="1">
              <a:buSzTx/>
              <a:buFontTx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set of buttons for:</a:t>
            </a:r>
          </a:p>
          <a:p>
            <a:pPr marL="1195388" lvl="2" indent="-354013" eaLnBrk="1" hangingPunct="1">
              <a:buSzTx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minimizing, </a:t>
            </a:r>
          </a:p>
          <a:p>
            <a:pPr marL="1195388" lvl="2" indent="-354013" eaLnBrk="1" hangingPunct="1">
              <a:buSzTx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maximizing, and </a:t>
            </a:r>
          </a:p>
          <a:p>
            <a:pPr marL="1195388" lvl="2" indent="-354013" eaLnBrk="1" hangingPunct="1">
              <a:buSzTx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closing the window.</a:t>
            </a: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These standard features are sometimes referred to as window </a:t>
            </a:r>
            <a:r>
              <a:rPr lang="en-US" altLang="en-US" sz="2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decorations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FDA3222-E5CE-4F4D-80F2-A71185DB5F9B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3E18EFE-E564-4E6B-A063-8EAAEDF313CB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Creating Windows (3 of 7)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8522FE1-6B0C-4707-B064-9C1BF04857C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590675"/>
            <a:ext cx="8229600" cy="4525963"/>
          </a:xfrm>
        </p:spPr>
        <p:txBody>
          <a:bodyPr/>
          <a:lstStyle/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See example: 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  <a:hlinkClick r:id="rId3" action="ppaction://hlinkfile"/>
              </a:rPr>
              <a:t>ShowWindow.java</a:t>
            </a: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3796" name="Picture 6">
            <a:extLst>
              <a:ext uri="{FF2B5EF4-FFF2-40B4-BE49-F238E27FC236}">
                <a16:creationId xmlns:a16="http://schemas.microsoft.com/office/drawing/2014/main" id="{26045956-9F3D-4E5F-872B-F63589806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8" y="2416175"/>
            <a:ext cx="53308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F6B1AE6-42FB-4E71-B4F9-0E8D4DE0C1E7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E61C61A0-D527-4783-8DE0-EE2D5958E1C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Creating Windows (4 of 7)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D171CD61-7823-467D-9443-D54B9FED904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66725" y="1663700"/>
            <a:ext cx="8229600" cy="4525963"/>
          </a:xfrm>
        </p:spPr>
        <p:txBody>
          <a:bodyPr>
            <a:normAutofit lnSpcReduction="10000"/>
          </a:bodyPr>
          <a:lstStyle/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following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import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statement is needed to use the swing components:</a:t>
            </a:r>
          </a:p>
          <a:p>
            <a:pPr lvl="1" indent="90488" eaLnBrk="1" hangingPunct="1">
              <a:lnSpc>
                <a:spcPct val="90000"/>
              </a:lnSpc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import javax.swing.*;</a:t>
            </a:r>
            <a:endParaRPr lang="en-US" altLang="en-US" sz="1800" b="1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 the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main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method, two constants are declared:</a:t>
            </a:r>
          </a:p>
          <a:p>
            <a:pPr lvl="1" indent="90488" eaLnBrk="1" hangingPunct="1">
              <a:lnSpc>
                <a:spcPct val="90000"/>
              </a:lnSpc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final int WINDOW_WIDTH = 350;</a:t>
            </a:r>
          </a:p>
          <a:p>
            <a:pPr lvl="1" indent="90488" eaLnBrk="1" hangingPunct="1">
              <a:lnSpc>
                <a:spcPct val="90000"/>
              </a:lnSpc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final int WINDOW_HEIGHT = 250;</a:t>
            </a:r>
            <a:endParaRPr lang="en-US" altLang="en-US" sz="1800" b="1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We use these constants later in the program to set the size of the window.</a:t>
            </a:r>
          </a:p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window’s size is measured in pixels. </a:t>
            </a:r>
          </a:p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</a:t>
            </a:r>
            <a:r>
              <a:rPr lang="en-US" altLang="en-US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pixel (picture element) 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is one of the small dots that make up a screen display.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EA8B22F-2468-4C61-8D12-05F19E614A15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A644BB0-6E85-4AE9-AFB3-AC232C1BC28A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Creating Windows (5 of 7)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CC509618-ABCF-44F5-99E7-93BC15B838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725" y="1663700"/>
            <a:ext cx="8229600" cy="4525963"/>
          </a:xfrm>
        </p:spPr>
        <p:txBody>
          <a:bodyPr/>
          <a:lstStyle/>
          <a:p>
            <a:pPr marL="471488" indent="-369888" eaLnBrk="1" hangingPunct="1">
              <a:lnSpc>
                <a:spcPct val="90000"/>
              </a:lnSpc>
              <a:defRPr/>
            </a:pPr>
            <a:r>
              <a:rPr lang="en-US" altLang="en-US" dirty="0"/>
              <a:t>An instance of the </a:t>
            </a:r>
            <a:r>
              <a:rPr lang="en-US" altLang="en-US" dirty="0" err="1">
                <a:latin typeface="Courier New" panose="02070309020205020404" pitchFamily="49" charset="0"/>
              </a:rPr>
              <a:t>JFrame</a:t>
            </a:r>
            <a:r>
              <a:rPr lang="en-US" altLang="en-US" dirty="0"/>
              <a:t> class needs to be created:</a:t>
            </a:r>
          </a:p>
          <a:p>
            <a:pPr lvl="1" indent="90488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b="1" dirty="0" err="1">
                <a:latin typeface="Courier New" panose="02070309020205020404" pitchFamily="49" charset="0"/>
              </a:rPr>
              <a:t>JFrame</a:t>
            </a:r>
            <a:r>
              <a:rPr lang="en-US" altLang="en-US" sz="2400" b="1" dirty="0">
                <a:latin typeface="Courier New" panose="02070309020205020404" pitchFamily="49" charset="0"/>
              </a:rPr>
              <a:t> window = new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JFrame</a:t>
            </a:r>
            <a:r>
              <a:rPr lang="en-US" altLang="en-US" sz="2400" b="1" dirty="0">
                <a:latin typeface="Courier New" panose="02070309020205020404" pitchFamily="49" charset="0"/>
              </a:rPr>
              <a:t>();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471488" indent="-369888" eaLnBrk="1" hangingPunct="1">
              <a:lnSpc>
                <a:spcPct val="90000"/>
              </a:lnSpc>
              <a:defRPr/>
            </a:pPr>
            <a:r>
              <a:rPr lang="en-US" altLang="en-US" dirty="0"/>
              <a:t>This statement:</a:t>
            </a:r>
          </a:p>
          <a:p>
            <a:pPr marL="841375" lvl="1" indent="-361950" eaLnBrk="1" hangingPunct="1">
              <a:lnSpc>
                <a:spcPct val="90000"/>
              </a:lnSpc>
              <a:defRPr/>
            </a:pPr>
            <a:r>
              <a:rPr lang="en-US" altLang="en-US" sz="2000" dirty="0"/>
              <a:t>creates a </a:t>
            </a:r>
            <a:r>
              <a:rPr lang="en-US" altLang="en-US" sz="2000" dirty="0" err="1">
                <a:latin typeface="Courier New" panose="02070309020205020404" pitchFamily="49" charset="0"/>
              </a:rPr>
              <a:t>JFrame</a:t>
            </a:r>
            <a:r>
              <a:rPr lang="en-US" altLang="en-US" sz="2000" dirty="0"/>
              <a:t> object in memory and</a:t>
            </a:r>
          </a:p>
          <a:p>
            <a:pPr marL="841375" lvl="1" indent="-361950" eaLnBrk="1" hangingPunct="1">
              <a:lnSpc>
                <a:spcPct val="90000"/>
              </a:lnSpc>
              <a:defRPr/>
            </a:pPr>
            <a:r>
              <a:rPr lang="en-US" altLang="en-US" sz="2000" dirty="0"/>
              <a:t>assigns its address to the window variable.</a:t>
            </a:r>
          </a:p>
          <a:p>
            <a:pPr marL="471488" indent="-369888" eaLnBrk="1" hangingPunct="1">
              <a:lnSpc>
                <a:spcPct val="90000"/>
              </a:lnSpc>
              <a:defRPr/>
            </a:pPr>
            <a:r>
              <a:rPr lang="en-US" altLang="en-US" dirty="0"/>
              <a:t>The string that is passed to the </a:t>
            </a:r>
            <a:r>
              <a:rPr lang="en-US" altLang="en-US" dirty="0" err="1">
                <a:latin typeface="Courier New" panose="02070309020205020404" pitchFamily="49" charset="0"/>
              </a:rPr>
              <a:t>setTitle</a:t>
            </a:r>
            <a:r>
              <a:rPr lang="en-US" altLang="en-US" dirty="0"/>
              <a:t> method will appear in the window’s title bar when it is displayed.</a:t>
            </a:r>
          </a:p>
          <a:p>
            <a:pPr lvl="1" indent="98425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dirty="0" err="1">
                <a:latin typeface="Courier New" panose="02070309020205020404" pitchFamily="49" charset="0"/>
              </a:rPr>
              <a:t>window.setTitle</a:t>
            </a:r>
            <a:r>
              <a:rPr lang="en-US" altLang="en-US" sz="2400" dirty="0">
                <a:latin typeface="Courier New" panose="02070309020205020404" pitchFamily="49" charset="0"/>
              </a:rPr>
              <a:t>("A Simple Window");</a:t>
            </a:r>
            <a:endParaRPr lang="en-US" altLang="en-US" sz="2400" dirty="0">
              <a:latin typeface="Minion-Regular" charset="0"/>
            </a:endParaRPr>
          </a:p>
          <a:p>
            <a:pPr marL="471488" indent="-369888" eaLnBrk="1" hangingPunct="1">
              <a:lnSpc>
                <a:spcPct val="90000"/>
              </a:lnSpc>
              <a:defRPr/>
            </a:pPr>
            <a:r>
              <a:rPr lang="en-US" altLang="en-US" dirty="0"/>
              <a:t>A </a:t>
            </a:r>
            <a:r>
              <a:rPr lang="en-US" altLang="en-US" dirty="0" err="1">
                <a:latin typeface="Courier New" panose="02070309020205020404" pitchFamily="49" charset="0"/>
              </a:rPr>
              <a:t>JFrame</a:t>
            </a:r>
            <a:r>
              <a:rPr lang="en-US" altLang="en-US" dirty="0"/>
              <a:t> is initially invisible.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2A7CE6D-FE23-40F1-88BE-BEDD30BA898A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150716B-B322-4822-B639-90F03BBDA6BB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Creating Windows (6 of 7)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CEF4A450-510F-4E3D-B449-E7922E9EF6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725" y="1609725"/>
            <a:ext cx="8448675" cy="4525963"/>
          </a:xfrm>
        </p:spPr>
        <p:txBody>
          <a:bodyPr/>
          <a:lstStyle/>
          <a:p>
            <a:pPr marL="471488" indent="-369888" eaLnBrk="1" hangingPunct="1">
              <a:defRPr/>
            </a:pPr>
            <a:r>
              <a:rPr lang="en-US" altLang="en-US" dirty="0"/>
              <a:t>To set the size of the window:</a:t>
            </a:r>
          </a:p>
          <a:p>
            <a:pPr lvl="1" indent="90488" eaLnBrk="1" hangingPunct="1">
              <a:buFontTx/>
              <a:buNone/>
              <a:defRPr/>
            </a:pPr>
            <a:r>
              <a:rPr lang="en-US" altLang="en-US" sz="1800" b="1" dirty="0" err="1">
                <a:latin typeface="Courier New" panose="02070309020205020404" pitchFamily="49" charset="0"/>
              </a:rPr>
              <a:t>window.setSize</a:t>
            </a:r>
            <a:r>
              <a:rPr lang="en-US" altLang="en-US" sz="1800" b="1" dirty="0">
                <a:latin typeface="Courier New" panose="02070309020205020404" pitchFamily="49" charset="0"/>
              </a:rPr>
              <a:t>(WINDOW_WIDTH, WINDOW_HEIGHT);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marL="471488" indent="-369888" eaLnBrk="1" hangingPunct="1">
              <a:defRPr/>
            </a:pPr>
            <a:r>
              <a:rPr lang="en-US" altLang="en-US" dirty="0"/>
              <a:t>To specify the action to take place when the user clicks on the close button.</a:t>
            </a:r>
          </a:p>
          <a:p>
            <a:pPr marL="255588" indent="577850" eaLnBrk="1" hangingPunct="1">
              <a:buFontTx/>
              <a:buNone/>
              <a:defRPr/>
            </a:pPr>
            <a:r>
              <a:rPr lang="en-US" altLang="en-US" sz="1800" b="1" dirty="0" err="1">
                <a:latin typeface="Courier New" panose="02070309020205020404" pitchFamily="49" charset="0"/>
              </a:rPr>
              <a:t>window.setDefaultCloseOperation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JFrame.EXIT_ON_CLOSE</a:t>
            </a:r>
            <a:r>
              <a:rPr lang="en-US" altLang="en-US" sz="1800" b="1" dirty="0">
                <a:latin typeface="Courier New" panose="02070309020205020404" pitchFamily="49" charset="0"/>
              </a:rPr>
              <a:t>); </a:t>
            </a:r>
          </a:p>
          <a:p>
            <a:pPr marL="471488" indent="-369888" eaLnBrk="1" hangingPunct="1">
              <a:defRPr/>
            </a:pPr>
            <a:r>
              <a:rPr lang="en-US" altLang="en-US" dirty="0"/>
              <a:t>The </a:t>
            </a:r>
            <a:r>
              <a:rPr lang="en-US" altLang="en-US" dirty="0" err="1">
                <a:latin typeface="Courier New" panose="02070309020205020404" pitchFamily="49" charset="0"/>
              </a:rPr>
              <a:t>setDefaultCloseOperation</a:t>
            </a:r>
            <a:r>
              <a:rPr lang="en-US" altLang="en-US" dirty="0"/>
              <a:t> method takes an 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/>
              <a:t> argument which specifies the action.</a:t>
            </a:r>
          </a:p>
          <a:p>
            <a:pPr marL="841375" lvl="1" indent="-361950" eaLnBrk="1" hangingPunct="1">
              <a:defRPr/>
            </a:pPr>
            <a:r>
              <a:rPr lang="en-US" altLang="en-US" sz="2000" dirty="0" err="1">
                <a:latin typeface="Courier New" panose="02070309020205020404" pitchFamily="49" charset="0"/>
              </a:rPr>
              <a:t>JFrame.HIDE_ON_CLOSE</a:t>
            </a:r>
            <a:r>
              <a:rPr lang="en-US" altLang="en-US" sz="2000" dirty="0"/>
              <a:t> - causes the window to be hidden from view, but the application does not end.</a:t>
            </a:r>
          </a:p>
          <a:p>
            <a:pPr marL="841375" lvl="1" indent="-361950" eaLnBrk="1" hangingPunct="1">
              <a:defRPr/>
            </a:pPr>
            <a:r>
              <a:rPr lang="en-US" altLang="en-US" sz="2000" dirty="0"/>
              <a:t>The default action is </a:t>
            </a:r>
            <a:r>
              <a:rPr lang="en-US" altLang="en-US" sz="2000" dirty="0" err="1">
                <a:latin typeface="Courier New" panose="02070309020205020404" pitchFamily="49" charset="0"/>
              </a:rPr>
              <a:t>JFrame.HIDE_ON_CLOSE</a:t>
            </a:r>
            <a:r>
              <a:rPr lang="en-US" altLang="en-US" sz="2000" dirty="0"/>
              <a:t>.</a:t>
            </a:r>
            <a:endParaRPr lang="en-US" altLang="en-US" sz="24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9F2E5FA-E729-4DBD-8EA0-2A45B892B3A7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15A805B8-472A-45CF-AC1D-0578F0794E8B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Creating Windows (7 of 7)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BB917FA-9FFD-4812-8C93-CEF85BF01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725" y="1609725"/>
            <a:ext cx="8229600" cy="4525963"/>
          </a:xfrm>
        </p:spPr>
        <p:txBody>
          <a:bodyPr/>
          <a:lstStyle/>
          <a:p>
            <a:pPr marL="471488" indent="-369888" eaLnBrk="1" hangingPunct="1">
              <a:defRPr/>
            </a:pPr>
            <a:r>
              <a:rPr lang="en-US" altLang="en-US" dirty="0"/>
              <a:t>The following code displays the window:</a:t>
            </a:r>
          </a:p>
          <a:p>
            <a:pPr lvl="1" indent="90488" eaLnBrk="1" hangingPunct="1">
              <a:buFontTx/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</a:rPr>
              <a:t>window.setVisible</a:t>
            </a:r>
            <a:r>
              <a:rPr lang="en-US" altLang="en-US" sz="2000" dirty="0">
                <a:latin typeface="Courier New" panose="02070309020205020404" pitchFamily="49" charset="0"/>
              </a:rPr>
              <a:t>(true);</a:t>
            </a:r>
            <a:br>
              <a:rPr lang="en-US" altLang="en-US" dirty="0">
                <a:latin typeface="Courier New" panose="02070309020205020404" pitchFamily="49" charset="0"/>
              </a:rPr>
            </a:br>
            <a:endParaRPr lang="en-US" altLang="en-US" dirty="0">
              <a:latin typeface="Courier New" panose="02070309020205020404" pitchFamily="49" charset="0"/>
            </a:endParaRPr>
          </a:p>
          <a:p>
            <a:pPr marL="471488" indent="-369888" eaLnBrk="1" hangingPunct="1">
              <a:defRPr/>
            </a:pPr>
            <a:r>
              <a:rPr lang="en-US" altLang="en-US" dirty="0"/>
              <a:t>The </a:t>
            </a:r>
            <a:r>
              <a:rPr lang="en-US" altLang="en-US" dirty="0" err="1">
                <a:latin typeface="Courier New" panose="02070309020205020404" pitchFamily="49" charset="0"/>
              </a:rPr>
              <a:t>setVisible</a:t>
            </a:r>
            <a:r>
              <a:rPr lang="en-US" altLang="en-US" dirty="0"/>
              <a:t> method takes a </a:t>
            </a:r>
            <a:r>
              <a:rPr lang="en-US" altLang="en-US" dirty="0" err="1">
                <a:latin typeface="Courier New" panose="02070309020205020404" pitchFamily="49" charset="0"/>
              </a:rPr>
              <a:t>boolean</a:t>
            </a:r>
            <a:r>
              <a:rPr lang="en-US" altLang="en-US" dirty="0"/>
              <a:t> argument.</a:t>
            </a:r>
          </a:p>
          <a:p>
            <a:pPr marL="841375" lvl="1" indent="-361950" eaLnBrk="1" hangingPunct="1"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true</a:t>
            </a:r>
            <a:r>
              <a:rPr lang="en-US" altLang="en-US" sz="2000" dirty="0"/>
              <a:t> - display the window.</a:t>
            </a:r>
          </a:p>
          <a:p>
            <a:pPr marL="841375" lvl="1" indent="-361950" eaLnBrk="1" hangingPunct="1"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false</a:t>
            </a:r>
            <a:r>
              <a:rPr lang="en-US" altLang="en-US" sz="2000" dirty="0"/>
              <a:t> - hide the window.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10FA3DA-8A93-42E5-BAE4-6CC106ACF7F2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B3D684E-5DD9-4714-A546-107F39B2C6B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Topics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33B8F53-332B-478F-B6ED-4A96E398BB4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55588" indent="-153988" eaLnBrk="1" hangingPunct="1">
              <a:buSzTx/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This chapter discusses the following main topics:</a:t>
            </a:r>
          </a:p>
          <a:p>
            <a:pPr marL="841375" lvl="1" indent="-361950" eaLnBrk="1" hangingPunct="1">
              <a:buSzTx/>
              <a:buFontTx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Introduction</a:t>
            </a:r>
          </a:p>
          <a:p>
            <a:pPr marL="841375" lvl="1" indent="-361950" eaLnBrk="1" hangingPunct="1">
              <a:buSzTx/>
              <a:buFontTx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Creating Windows</a:t>
            </a:r>
          </a:p>
          <a:p>
            <a:pPr marL="841375" lvl="1" indent="-361950" eaLnBrk="1" hangingPunct="1">
              <a:buSzTx/>
              <a:buFontTx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Equipping GUI Classes with a main method</a:t>
            </a:r>
          </a:p>
          <a:p>
            <a:pPr marL="841375" lvl="1" indent="-361950" eaLnBrk="1" hangingPunct="1">
              <a:buSzTx/>
              <a:buFontTx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Layout Managers</a:t>
            </a:r>
          </a:p>
          <a:p>
            <a:pPr marL="841375" lvl="1" indent="-361950" eaLnBrk="1" hangingPunct="1">
              <a:buSzTx/>
              <a:buFontTx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Radio Buttons and Check Boxes</a:t>
            </a:r>
          </a:p>
          <a:p>
            <a:pPr marL="841375" lvl="1" indent="-361950" eaLnBrk="1" hangingPunct="1">
              <a:buSzTx/>
              <a:buFontTx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Borders</a:t>
            </a:r>
          </a:p>
          <a:p>
            <a:pPr marL="841375" lvl="1" indent="-361950" eaLnBrk="1" hangingPunct="1">
              <a:buSzTx/>
              <a:buFontTx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Focus on Problem Solving: Extending Classes from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JPanel</a:t>
            </a: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79370D4-1C80-4539-903B-899340549DBE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E401F1BA-5BED-429D-8D9A-D46347D2628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42888"/>
            <a:ext cx="8229600" cy="10969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Extending </a:t>
            </a: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JFrame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D14891D1-B794-443A-BB18-F3B0E090B6E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66725" y="1646238"/>
            <a:ext cx="8229600" cy="4525962"/>
          </a:xfrm>
        </p:spPr>
        <p:txBody>
          <a:bodyPr/>
          <a:lstStyle/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We usually use inheritance to create a new class that extends the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JFrame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class.</a:t>
            </a:r>
          </a:p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When a new class extends an existing class, it inherits many of the existing class’s members just as if they were part of the new class.</a:t>
            </a:r>
          </a:p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These members act just as if they were written into the new class declaration.</a:t>
            </a:r>
          </a:p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New fields and methods can be declared in the new class declaration.</a:t>
            </a:r>
          </a:p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This allows specialized methods and fields to be added to your window.</a:t>
            </a:r>
          </a:p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Examples: 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  <a:hlinkClick r:id="rId3" action="ppaction://hlinkfile"/>
              </a:rPr>
              <a:t>SimpleWindow.java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  <a:hlinkClick r:id="rId4" action="ppaction://hlinkfile"/>
              </a:rPr>
              <a:t>SimpleWindowDemo.java</a:t>
            </a:r>
            <a:endParaRPr lang="en-US" altLang="en-US" sz="2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71A36BD-A65C-46FD-AE9B-8FA1BCC8857A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47C6147-A436-4675-98BB-135B97D7E69A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342900" y="242888"/>
            <a:ext cx="8458200" cy="10969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Equipping GUI Classes with a </a:t>
            </a: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main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Method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3AA32053-FD0D-453A-B54C-D2CCD23EBFD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09725"/>
            <a:ext cx="8229600" cy="4525963"/>
          </a:xfrm>
        </p:spPr>
        <p:txBody>
          <a:bodyPr/>
          <a:lstStyle/>
          <a:p>
            <a:pPr marL="471488" indent="-369888" eaLnBrk="1" hangingPunct="1"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Java applications always starts execution with a method named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main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previous example used two separate files:</a:t>
            </a:r>
          </a:p>
          <a:p>
            <a:pPr marL="841375" lvl="1" indent="-361950" eaLnBrk="1" hangingPunct="1">
              <a:buSzTx/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SimpleWindow.java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-- the class that defines the GUI window</a:t>
            </a:r>
          </a:p>
          <a:p>
            <a:pPr marL="841375" lvl="1" indent="-361950" eaLnBrk="1" hangingPunct="1">
              <a:buSzTx/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SimpleWindowDemo.java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– containins the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main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method that creates an instance of the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SimpleWindow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class.</a:t>
            </a: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Applications can also be written with the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main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method directly written into the GUI class.</a:t>
            </a: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See example:  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  <a:hlinkClick r:id="rId3" action="ppaction://hlinkfile"/>
              </a:rPr>
              <a:t>EmbeddedMain.java</a:t>
            </a: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93E8B4C-B0E6-4D44-AC8D-8B1E0FA8D710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4F84197A-382D-477A-A454-662DA21843C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Adding Components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1FE1D7F-1AB3-400F-A352-9A6212F215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90675"/>
            <a:ext cx="8229600" cy="4525963"/>
          </a:xfrm>
        </p:spPr>
        <p:txBody>
          <a:bodyPr>
            <a:normAutofit lnSpcReduction="10000"/>
          </a:bodyPr>
          <a:lstStyle/>
          <a:p>
            <a:pPr marL="471488" indent="-369888" eaLnBrk="1" hangingPunct="1">
              <a:defRPr/>
            </a:pPr>
            <a:r>
              <a:rPr lang="en-US" altLang="en-US" sz="2800" dirty="0"/>
              <a:t>Swing provides numerous components that can be added to a window.</a:t>
            </a:r>
          </a:p>
          <a:p>
            <a:pPr marL="471488" indent="-369888" eaLnBrk="1" hangingPunct="1">
              <a:defRPr/>
            </a:pPr>
            <a:r>
              <a:rPr lang="en-US" altLang="en-US" sz="2800" dirty="0"/>
              <a:t>Three fundamental components are:</a:t>
            </a:r>
          </a:p>
          <a:p>
            <a:pPr marL="2941638" lvl="1" indent="-2484438" eaLnBrk="1" hangingPunct="1">
              <a:buFontTx/>
              <a:buNone/>
              <a:tabLst>
                <a:tab pos="3068638" algn="l"/>
              </a:tabLst>
              <a:defRPr/>
            </a:pPr>
            <a:r>
              <a:rPr lang="en-US" altLang="en-US" sz="2800" dirty="0" err="1">
                <a:latin typeface="Courier New" panose="02070309020205020404" pitchFamily="49" charset="0"/>
              </a:rPr>
              <a:t>JLabel</a:t>
            </a:r>
            <a:r>
              <a:rPr lang="en-US" altLang="en-US" sz="2800" dirty="0"/>
              <a:t>          :	An area that can display text.</a:t>
            </a:r>
          </a:p>
          <a:p>
            <a:pPr marL="2933700" lvl="1" indent="-2462213" eaLnBrk="1" hangingPunct="1">
              <a:buFontTx/>
              <a:buNone/>
              <a:tabLst>
                <a:tab pos="2941638" algn="l"/>
              </a:tabLst>
              <a:defRPr/>
            </a:pPr>
            <a:r>
              <a:rPr lang="en-US" altLang="en-US" sz="2800" dirty="0" err="1">
                <a:latin typeface="Courier New" panose="02070309020205020404" pitchFamily="49" charset="0"/>
              </a:rPr>
              <a:t>JTextField</a:t>
            </a:r>
            <a:r>
              <a:rPr lang="en-US" altLang="en-US" sz="2800" dirty="0"/>
              <a:t> :	An area in which the user may type a single line of input from the keyboard.</a:t>
            </a:r>
          </a:p>
          <a:p>
            <a:pPr marL="2933700" lvl="1" indent="-2462213" eaLnBrk="1" hangingPunct="1">
              <a:buFontTx/>
              <a:buNone/>
              <a:defRPr/>
            </a:pPr>
            <a:r>
              <a:rPr lang="en-US" altLang="en-US" sz="2800" dirty="0" err="1">
                <a:latin typeface="Courier New" panose="02070309020205020404" pitchFamily="49" charset="0"/>
              </a:rPr>
              <a:t>JButton</a:t>
            </a:r>
            <a:r>
              <a:rPr lang="en-US" altLang="en-US" sz="2800" dirty="0"/>
              <a:t>       :	A button that can cause an action to occur when it is clicked.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29971C-7098-4B04-BBA3-A0A95150F211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0DE04EA7-1677-4393-AFFC-AC4479CA905B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23838"/>
            <a:ext cx="8229600" cy="1098550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Sketch of Kilometer Converter Graphical User Interface</a:t>
            </a:r>
          </a:p>
        </p:txBody>
      </p:sp>
      <p:grpSp>
        <p:nvGrpSpPr>
          <p:cNvPr id="50179" name="Group 2">
            <a:extLst>
              <a:ext uri="{FF2B5EF4-FFF2-40B4-BE49-F238E27FC236}">
                <a16:creationId xmlns:a16="http://schemas.microsoft.com/office/drawing/2014/main" id="{49A6803C-ABA3-444A-8F7D-1A7BD949726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838325"/>
            <a:ext cx="7620000" cy="4038600"/>
            <a:chOff x="228600" y="1524000"/>
            <a:chExt cx="7620000" cy="4038600"/>
          </a:xfrm>
        </p:grpSpPr>
        <p:pic>
          <p:nvPicPr>
            <p:cNvPr id="50180" name="Picture 4">
              <a:extLst>
                <a:ext uri="{FF2B5EF4-FFF2-40B4-BE49-F238E27FC236}">
                  <a16:creationId xmlns:a16="http://schemas.microsoft.com/office/drawing/2014/main" id="{396AC9E6-B4CF-4B66-A93E-6B679EEAA6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2438400"/>
              <a:ext cx="6477000" cy="2297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1" name="Text Box 5">
              <a:extLst>
                <a:ext uri="{FF2B5EF4-FFF2-40B4-BE49-F238E27FC236}">
                  <a16:creationId xmlns:a16="http://schemas.microsoft.com/office/drawing/2014/main" id="{8266BC84-D512-49E9-A150-5B619101F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1752600"/>
              <a:ext cx="1981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/>
                <a:t>Window Title</a:t>
              </a:r>
            </a:p>
          </p:txBody>
        </p:sp>
        <p:sp>
          <p:nvSpPr>
            <p:cNvPr id="50182" name="Text Box 6">
              <a:extLst>
                <a:ext uri="{FF2B5EF4-FFF2-40B4-BE49-F238E27FC236}">
                  <a16:creationId xmlns:a16="http://schemas.microsoft.com/office/drawing/2014/main" id="{C76948EA-CC86-4A13-BF51-E8D194A5C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3124200"/>
              <a:ext cx="8778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Label</a:t>
              </a:r>
            </a:p>
          </p:txBody>
        </p:sp>
        <p:sp>
          <p:nvSpPr>
            <p:cNvPr id="50183" name="Text Box 7">
              <a:extLst>
                <a:ext uri="{FF2B5EF4-FFF2-40B4-BE49-F238E27FC236}">
                  <a16:creationId xmlns:a16="http://schemas.microsoft.com/office/drawing/2014/main" id="{A9CD64AD-7398-4B0A-977D-4D3D61ECB4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0" y="5105400"/>
              <a:ext cx="10144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Button</a:t>
              </a:r>
            </a:p>
          </p:txBody>
        </p:sp>
        <p:sp>
          <p:nvSpPr>
            <p:cNvPr id="50184" name="Text Box 8">
              <a:extLst>
                <a:ext uri="{FF2B5EF4-FFF2-40B4-BE49-F238E27FC236}">
                  <a16:creationId xmlns:a16="http://schemas.microsoft.com/office/drawing/2014/main" id="{CA09DB5F-CB7C-477F-B9D2-1BAAFF0D9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1513" y="1524000"/>
              <a:ext cx="14462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Text Field</a:t>
              </a:r>
            </a:p>
          </p:txBody>
        </p:sp>
        <p:sp>
          <p:nvSpPr>
            <p:cNvPr id="50185" name="Line 9">
              <a:extLst>
                <a:ext uri="{FF2B5EF4-FFF2-40B4-BE49-F238E27FC236}">
                  <a16:creationId xmlns:a16="http://schemas.microsoft.com/office/drawing/2014/main" id="{D44C0157-DDD3-4FAF-BFD3-380DFB849B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3000" y="3352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186" name="Line 10">
              <a:extLst>
                <a:ext uri="{FF2B5EF4-FFF2-40B4-BE49-F238E27FC236}">
                  <a16:creationId xmlns:a16="http://schemas.microsoft.com/office/drawing/2014/main" id="{7F72B3E5-1BD6-4B1D-AED5-BC177D2C8F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2133600"/>
              <a:ext cx="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187" name="Line 11">
              <a:extLst>
                <a:ext uri="{FF2B5EF4-FFF2-40B4-BE49-F238E27FC236}">
                  <a16:creationId xmlns:a16="http://schemas.microsoft.com/office/drawing/2014/main" id="{CEE166C5-69EA-4AB1-BCC3-91EEE9E7B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1981200"/>
              <a:ext cx="0" cy="990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188" name="Line 12">
              <a:extLst>
                <a:ext uri="{FF2B5EF4-FFF2-40B4-BE49-F238E27FC236}">
                  <a16:creationId xmlns:a16="http://schemas.microsoft.com/office/drawing/2014/main" id="{2830DEB9-F0CE-416E-A5F2-702842D3ED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200" y="4495800"/>
              <a:ext cx="0" cy="609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9F0DA81-4AC5-43AA-B461-C24B2D84BFFC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48EF26C9-3C82-4584-BB47-98741150352A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Adding Components (1 of 4)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62EB9C98-7A0A-4C75-86C2-04592BF8EBB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private JLabel message;</a:t>
            </a:r>
          </a:p>
          <a:p>
            <a:pPr lvl="1" eaLnBrk="1" hangingPunct="1"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private JTextField kilometers;</a:t>
            </a:r>
          </a:p>
          <a:p>
            <a:pPr lvl="1" eaLnBrk="1" hangingPunct="1"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private JButton calcButton;</a:t>
            </a:r>
          </a:p>
          <a:p>
            <a:pPr lvl="1" eaLnBrk="1" hangingPunct="1"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…</a:t>
            </a:r>
          </a:p>
          <a:p>
            <a:pPr lvl="1" eaLnBrk="1" hangingPunct="1"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message = new JLabel(</a:t>
            </a:r>
          </a:p>
          <a:p>
            <a:pPr lvl="1" eaLnBrk="1" hangingPunct="1"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          "Enter a distance in kilometers");</a:t>
            </a:r>
          </a:p>
          <a:p>
            <a:pPr lvl="1" eaLnBrk="1" hangingPunct="1"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kilometers = new JTextField(10);</a:t>
            </a:r>
          </a:p>
          <a:p>
            <a:pPr lvl="1" eaLnBrk="1" hangingPunct="1"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calcButton = new JButton("Calculate");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</a:br>
            <a:endParaRPr lang="en-US" altLang="en-US" sz="2000" b="1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This code declares and instantiates three Swing components.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DDB2AC6-73BC-4ED1-BFAB-99179E9917CB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82F2735B-CDD9-4115-9D2D-E2790AA657D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Adding Components (2 of 4)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0C1225B-0A04-4D08-9D1D-165698FD903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36713"/>
            <a:ext cx="8229600" cy="4525962"/>
          </a:xfrm>
        </p:spPr>
        <p:txBody>
          <a:bodyPr/>
          <a:lstStyle/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</a:t>
            </a:r>
            <a:r>
              <a:rPr lang="en-US" altLang="en-US" sz="2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content pane 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is a container that is part of every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JFrame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object.</a:t>
            </a:r>
          </a:p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Every component added to a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JFrame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must be added to its content pane. You do this with the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JFrame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class's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add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method.</a:t>
            </a:r>
          </a:p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content pane is not visible and it does not have a border.</a:t>
            </a:r>
          </a:p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</a:t>
            </a:r>
            <a:r>
              <a:rPr lang="en-US" altLang="en-US" sz="2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panel 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is also a container that can hold GUI components.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5C23559-2C80-4702-9B5B-11BD1E06C363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5C455862-61C6-4C9B-9C47-B6B5F4318D7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Adding Components (3 of 4)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DE69FFC9-D220-445C-8D9C-A9430BC6E4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590675"/>
            <a:ext cx="8229600" cy="4525963"/>
          </a:xfrm>
        </p:spPr>
        <p:txBody>
          <a:bodyPr/>
          <a:lstStyle/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Panels cannot be displayed by themselves.</a:t>
            </a: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Panels are commonly used to hold and organize collections of related components.</a:t>
            </a: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Create panels with the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JPanel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class.</a:t>
            </a:r>
            <a:b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b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private JPanel panel;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…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panel = new JPanel();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panel.add(message);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panel.add(kilometers);</a:t>
            </a:r>
            <a:b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panel.add(calcButton);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6537F3B-2858-45A3-8D83-CDB20652FCFB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9FB10963-CD7E-4CF2-B8BC-4D3D902782B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Adding Components (4 of 4)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6AF5CF61-1623-4F4C-99DF-3BF5543DCD4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590675"/>
            <a:ext cx="8229600" cy="4525963"/>
          </a:xfrm>
        </p:spPr>
        <p:txBody>
          <a:bodyPr/>
          <a:lstStyle/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Components are typically placed on a panel and then the panel is added to the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JFrame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's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content pane.</a:t>
            </a:r>
            <a:b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1" indent="98425" eaLnBrk="1" hangingPunct="1">
              <a:buSzTx/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add(panel);</a:t>
            </a:r>
            <a:b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</a:br>
            <a:endParaRPr lang="en-US" altLang="en-US" sz="2800" b="1" dirty="0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Examples: 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  <a:hlinkClick r:id="rId3" action="ppaction://hlinkfile"/>
              </a:rPr>
              <a:t>KiloConverter1.java</a:t>
            </a: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0AEC88D-9651-46A0-B5B1-6BA758E6F94F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B7DD3B6B-5C8A-4AC7-9477-B2A9D2A2D80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Handling Action Events (1 of 2)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FB2929B0-4A54-498E-95FF-38CC0F8CCEE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An </a:t>
            </a:r>
            <a:r>
              <a:rPr lang="en-US" altLang="en-US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event 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is an action that takes place within a program, such as the clicking of a button.</a:t>
            </a:r>
          </a:p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When an event takes place, the component that is responsible for the event creates an </a:t>
            </a:r>
            <a:r>
              <a:rPr lang="en-US" altLang="en-US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event object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in memory.</a:t>
            </a:r>
          </a:p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event object</a:t>
            </a:r>
            <a:r>
              <a:rPr lang="en-US" altLang="en-US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contains information about the event.</a:t>
            </a:r>
          </a:p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component that generated the event object is know as the </a:t>
            </a:r>
            <a:r>
              <a:rPr lang="en-US" altLang="en-US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event source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 </a:t>
            </a:r>
          </a:p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It is possible that the source component is connected to one or more event listeners.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271B2BB-9B06-452D-AA32-CD65BFB85D99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62B33DA0-091B-430F-A244-B9855DF122BA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Handling Action Events (2 of 2)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970F31E-6E5C-4158-A31E-F8F27FA9D36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590675"/>
            <a:ext cx="8229600" cy="4525963"/>
          </a:xfrm>
        </p:spPr>
        <p:txBody>
          <a:bodyPr/>
          <a:lstStyle/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An </a:t>
            </a:r>
            <a:r>
              <a:rPr lang="en-US" altLang="en-US" sz="2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event listener 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is an object that responds to events.</a:t>
            </a: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source component </a:t>
            </a:r>
            <a:r>
              <a:rPr lang="en-US" altLang="en-US" sz="2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fires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an event which is passed to a method in the event listener.</a:t>
            </a: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Event listener classes are specific to each application. </a:t>
            </a: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Event listener classes are commonly written as private inner classes in an application.</a:t>
            </a: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05CE40A-3062-4A07-82F0-B51BFF1B7C49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5F2A98E-6759-4F42-A668-881DA939D34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Introduction (1 of 2)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5A79E95-A0EB-4993-9BAA-834611FFB22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46238"/>
            <a:ext cx="8229600" cy="4691062"/>
          </a:xfrm>
        </p:spPr>
        <p:txBody>
          <a:bodyPr/>
          <a:lstStyle/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Many Java application use a </a:t>
            </a:r>
            <a:r>
              <a:rPr lang="en-US" altLang="en-US" sz="2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graphical user interface 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or </a:t>
            </a:r>
            <a:r>
              <a:rPr lang="en-US" altLang="en-US" sz="2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GUI 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(pronounced “gooey”).</a:t>
            </a:r>
          </a:p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GUI is a graphical window or windows that provide interaction with the user.</a:t>
            </a:r>
          </a:p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GUI’s accept input from:</a:t>
            </a:r>
          </a:p>
          <a:p>
            <a:pPr marL="841375" lvl="1" indent="-361950" eaLnBrk="1" hangingPunct="1">
              <a:lnSpc>
                <a:spcPct val="90000"/>
              </a:lnSpc>
              <a:buSzTx/>
              <a:buFontTx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keyboard</a:t>
            </a:r>
          </a:p>
          <a:p>
            <a:pPr marL="841375" lvl="1" indent="-361950" eaLnBrk="1" hangingPunct="1">
              <a:lnSpc>
                <a:spcPct val="90000"/>
              </a:lnSpc>
              <a:buSzTx/>
              <a:buFontTx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mouse.</a:t>
            </a:r>
          </a:p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window in a GUI consists of </a:t>
            </a:r>
            <a:r>
              <a:rPr lang="en-US" altLang="en-US" sz="2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components 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that:</a:t>
            </a:r>
          </a:p>
          <a:p>
            <a:pPr marL="841375" lvl="1" indent="-361950" eaLnBrk="1" hangingPunct="1">
              <a:lnSpc>
                <a:spcPct val="90000"/>
              </a:lnSpc>
              <a:buSzTx/>
              <a:buFontTx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present data to the user</a:t>
            </a:r>
          </a:p>
          <a:p>
            <a:pPr marL="841375" lvl="1" indent="-361950" eaLnBrk="1" hangingPunct="1">
              <a:lnSpc>
                <a:spcPct val="90000"/>
              </a:lnSpc>
              <a:buSzTx/>
              <a:buFontTx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allow interaction with the application.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65350A4-1A70-41DA-BF02-F454734313F3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3A6CE65A-6B78-47AA-80B8-0F8C4EB2E5AB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23838"/>
            <a:ext cx="8229600" cy="1098550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Writing Event Listener Classes as Private Inner Classes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65725488-632D-4CA2-B811-A5CC180DB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4663" y="1636713"/>
            <a:ext cx="8229600" cy="4525962"/>
          </a:xfrm>
        </p:spPr>
        <p:txBody>
          <a:bodyPr>
            <a:normAutofit lnSpcReduction="10000"/>
          </a:bodyPr>
          <a:lstStyle/>
          <a:p>
            <a:pPr marL="90488" indent="1111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dirty="0"/>
              <a:t>A class that is defined inside of another class is known as an inner class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public class Outer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{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i="1" dirty="0"/>
              <a:t>Fields and methods of the Outer class appear here.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	private class Inner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	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		</a:t>
            </a:r>
            <a:r>
              <a:rPr lang="en-US" altLang="en-US" sz="2000" i="1" dirty="0"/>
              <a:t>Fields and methods of the Inner class appear here.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2A2F6B7-474F-46CE-84C7-651A799BD82C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491C074B-2905-437E-963F-CD8569872AC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23838"/>
            <a:ext cx="8229600" cy="1098550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Event Listeners Must Implement an Interface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5B885843-E744-40A6-84D4-545DED3AEDC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All event listener classes must </a:t>
            </a:r>
            <a:r>
              <a:rPr lang="en-US" altLang="en-US" sz="2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implement an interface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An interface is something like a class containing one or more method headers.  </a:t>
            </a: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When you write a class that implements an interface, you are agreeing that the class will have all of the methods that are specified in the interface.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7B088DC-7998-444B-941F-DA338F90E10A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6129A4A9-D229-44C6-A1F9-C97D99DD69DA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Handling Action Events (1 of 2)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54D32791-4DB6-47A9-9006-81EAB50B2A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17663"/>
            <a:ext cx="8229600" cy="4525962"/>
          </a:xfrm>
        </p:spPr>
        <p:txBody>
          <a:bodyPr>
            <a:normAutofit lnSpcReduction="10000"/>
          </a:bodyPr>
          <a:lstStyle/>
          <a:p>
            <a:pPr marL="471488" indent="-369888"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Courier New" panose="02070309020205020404" pitchFamily="49" charset="0"/>
              </a:rPr>
              <a:t>JButton</a:t>
            </a:r>
            <a:r>
              <a:rPr lang="en-US" altLang="en-US" dirty="0"/>
              <a:t> components generate </a:t>
            </a:r>
            <a:r>
              <a:rPr lang="en-US" altLang="en-US" i="1" dirty="0"/>
              <a:t>action events</a:t>
            </a:r>
            <a:r>
              <a:rPr lang="en-US" altLang="en-US" dirty="0"/>
              <a:t>, which require an </a:t>
            </a:r>
            <a:r>
              <a:rPr lang="en-US" altLang="en-US" i="1" dirty="0"/>
              <a:t>action listener </a:t>
            </a:r>
            <a:r>
              <a:rPr lang="en-US" altLang="en-US" dirty="0"/>
              <a:t>class.</a:t>
            </a:r>
          </a:p>
          <a:p>
            <a:pPr marL="471488" indent="-369888" eaLnBrk="1" hangingPunct="1">
              <a:lnSpc>
                <a:spcPct val="90000"/>
              </a:lnSpc>
              <a:defRPr/>
            </a:pPr>
            <a:r>
              <a:rPr lang="en-US" altLang="en-US" dirty="0"/>
              <a:t>Action listener classes must meet the following requirements:</a:t>
            </a:r>
          </a:p>
          <a:p>
            <a:pPr marL="841375" lvl="1" indent="-361950" eaLnBrk="1" hangingPunct="1">
              <a:lnSpc>
                <a:spcPct val="90000"/>
              </a:lnSpc>
              <a:defRPr/>
            </a:pPr>
            <a:r>
              <a:rPr lang="en-US" altLang="en-US" sz="2000" dirty="0"/>
              <a:t>It must implement the </a:t>
            </a:r>
            <a:r>
              <a:rPr lang="en-US" altLang="en-US" sz="2000" dirty="0" err="1">
                <a:latin typeface="Courier New" panose="02070309020205020404" pitchFamily="49" charset="0"/>
              </a:rPr>
              <a:t>ActionListener</a:t>
            </a:r>
            <a:r>
              <a:rPr lang="en-US" altLang="en-US" sz="2000" dirty="0"/>
              <a:t> interface.</a:t>
            </a:r>
          </a:p>
          <a:p>
            <a:pPr marL="841375" lvl="1" indent="-361950" eaLnBrk="1" hangingPunct="1">
              <a:lnSpc>
                <a:spcPct val="90000"/>
              </a:lnSpc>
              <a:defRPr/>
            </a:pPr>
            <a:r>
              <a:rPr lang="en-US" altLang="en-US" sz="2000" dirty="0"/>
              <a:t>It must have a method named </a:t>
            </a:r>
            <a:r>
              <a:rPr lang="en-US" altLang="en-US" sz="2000" dirty="0" err="1">
                <a:latin typeface="Courier New" panose="02070309020205020404" pitchFamily="49" charset="0"/>
              </a:rPr>
              <a:t>actionPerformed</a:t>
            </a:r>
            <a:r>
              <a:rPr lang="en-US" altLang="en-US" sz="2000" dirty="0"/>
              <a:t>. </a:t>
            </a:r>
          </a:p>
          <a:p>
            <a:pPr marL="471488" indent="-369888" eaLnBrk="1" hangingPunct="1">
              <a:lnSpc>
                <a:spcPct val="90000"/>
              </a:lnSpc>
              <a:defRPr/>
            </a:pPr>
            <a:r>
              <a:rPr lang="en-US" altLang="en-US" dirty="0"/>
              <a:t>The </a:t>
            </a:r>
            <a:r>
              <a:rPr lang="en-US" altLang="en-US" dirty="0" err="1">
                <a:latin typeface="Courier New" panose="02070309020205020404" pitchFamily="49" charset="0"/>
              </a:rPr>
              <a:t>actionPerformed</a:t>
            </a:r>
            <a:r>
              <a:rPr lang="en-US" altLang="en-US" dirty="0"/>
              <a:t> method takes an argument of the </a:t>
            </a:r>
            <a:r>
              <a:rPr lang="en-US" altLang="en-US" dirty="0" err="1">
                <a:latin typeface="Courier New" panose="02070309020205020404" pitchFamily="49" charset="0"/>
              </a:rPr>
              <a:t>ActionEvent</a:t>
            </a:r>
            <a:r>
              <a:rPr lang="en-US" altLang="en-US" dirty="0"/>
              <a:t> type.</a:t>
            </a:r>
          </a:p>
          <a:p>
            <a:pPr marL="841375" lvl="1" indent="0" eaLnBrk="1" hangingPunct="1">
              <a:lnSpc>
                <a:spcPct val="90000"/>
              </a:lnSpc>
              <a:buFontTx/>
              <a:buNone/>
              <a:defRPr/>
            </a:pP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public void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actionPerformed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ActionEvent</a:t>
            </a:r>
            <a:r>
              <a:rPr lang="en-US" altLang="en-US" sz="1800" b="1" dirty="0">
                <a:latin typeface="Courier New" panose="02070309020205020404" pitchFamily="49" charset="0"/>
              </a:rPr>
              <a:t> e)</a:t>
            </a:r>
          </a:p>
          <a:p>
            <a:pPr lvl="1" indent="98425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lvl="1" indent="98425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i="1" dirty="0"/>
              <a:t>Code to be executed when button is pressed goes here</a:t>
            </a:r>
            <a:r>
              <a:rPr lang="en-US" altLang="en-US" sz="1800" b="1" dirty="0">
                <a:latin typeface="Courier New" panose="02070309020205020404" pitchFamily="49" charset="0"/>
              </a:rPr>
              <a:t>.</a:t>
            </a:r>
          </a:p>
          <a:p>
            <a:pPr lvl="1" indent="98425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642D2E1-63FC-4A06-A951-C763148DDA5D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5C559BB8-C587-4CB5-B133-3CDCB1FB379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Handling Action Events (2 of 2)</a:t>
            </a:r>
          </a:p>
        </p:txBody>
      </p:sp>
      <p:sp>
        <p:nvSpPr>
          <p:cNvPr id="70659" name="Text Box 19">
            <a:extLst>
              <a:ext uri="{FF2B5EF4-FFF2-40B4-BE49-F238E27FC236}">
                <a16:creationId xmlns:a16="http://schemas.microsoft.com/office/drawing/2014/main" id="{B10B99EE-5441-4020-88A2-75C94AFA7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5380038"/>
            <a:ext cx="8229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5613" indent="-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Example:  </a:t>
            </a:r>
          </a:p>
          <a:p>
            <a:pPr eaLnBrk="1" hangingPunct="1"/>
            <a:r>
              <a:rPr lang="en-US" altLang="en-US" dirty="0"/>
              <a:t>	</a:t>
            </a:r>
            <a:r>
              <a:rPr lang="en-US" altLang="en-US" dirty="0">
                <a:hlinkClick r:id="rId3" action="ppaction://hlinkfile"/>
              </a:rPr>
              <a:t>KiloConverter2.java</a:t>
            </a:r>
            <a:endParaRPr lang="en-US" altLang="en-US" dirty="0"/>
          </a:p>
        </p:txBody>
      </p:sp>
      <p:grpSp>
        <p:nvGrpSpPr>
          <p:cNvPr id="70660" name="Group 2">
            <a:extLst>
              <a:ext uri="{FF2B5EF4-FFF2-40B4-BE49-F238E27FC236}">
                <a16:creationId xmlns:a16="http://schemas.microsoft.com/office/drawing/2014/main" id="{8AEC9CE5-5AC9-4FBB-A0EA-D6F6225AF4B7}"/>
              </a:ext>
            </a:extLst>
          </p:cNvPr>
          <p:cNvGrpSpPr>
            <a:grpSpLocks/>
          </p:cNvGrpSpPr>
          <p:nvPr/>
        </p:nvGrpSpPr>
        <p:grpSpPr bwMode="auto">
          <a:xfrm>
            <a:off x="592138" y="1524000"/>
            <a:ext cx="7959725" cy="3810000"/>
            <a:chOff x="573088" y="1387475"/>
            <a:chExt cx="7961312" cy="3810000"/>
          </a:xfrm>
        </p:grpSpPr>
        <p:sp>
          <p:nvSpPr>
            <p:cNvPr id="70661" name="Rectangle 16">
              <a:extLst>
                <a:ext uri="{FF2B5EF4-FFF2-40B4-BE49-F238E27FC236}">
                  <a16:creationId xmlns:a16="http://schemas.microsoft.com/office/drawing/2014/main" id="{6EC6EC3C-E0AB-476B-8CE1-1E9D8F4A3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4876800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/>
                <a:t>The </a:t>
              </a:r>
              <a:r>
                <a:rPr lang="en-US" altLang="en-US" sz="2000">
                  <a:latin typeface="Courier New" panose="02070309020205020404" pitchFamily="49" charset="0"/>
                </a:rPr>
                <a:t>JButton</a:t>
              </a:r>
              <a:r>
                <a:rPr lang="en-US" altLang="en-US" sz="2000"/>
                <a:t> component generates an event object and passes it to the action listener object's </a:t>
              </a:r>
              <a:r>
                <a:rPr lang="en-US" altLang="en-US" sz="2000">
                  <a:latin typeface="Courier New" panose="02070309020205020404" pitchFamily="49" charset="0"/>
                </a:rPr>
                <a:t>actionPerformed</a:t>
              </a:r>
              <a:r>
                <a:rPr lang="en-US" altLang="en-US" sz="2000"/>
                <a:t> method.</a:t>
              </a:r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1BBE6ECC-47F3-48B8-A1D8-B2FB581EE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53" y="2682875"/>
              <a:ext cx="2515101" cy="762000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D885E3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885E3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885E3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885E3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en-US" sz="2000" kern="0">
                  <a:solidFill>
                    <a:srgbClr val="000000"/>
                  </a:solidFill>
                  <a:latin typeface="Courier New" panose="02070309020205020404" pitchFamily="49" charset="0"/>
                </a:rPr>
                <a:t>JButton</a:t>
              </a:r>
              <a:r>
                <a:rPr lang="en-US" altLang="en-US" sz="2000" kern="0">
                  <a:solidFill>
                    <a:srgbClr val="000000"/>
                  </a:solidFill>
                </a:rPr>
                <a:t> Component</a:t>
              </a:r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0E9D99A5-2C7E-4039-8B70-ED1BBBFFB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721" y="2606675"/>
              <a:ext cx="4342679" cy="914400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D885E3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885E3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885E3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885E3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en-US" sz="2000" kern="0">
                  <a:solidFill>
                    <a:srgbClr val="000000"/>
                  </a:solidFill>
                </a:rPr>
                <a:t>Action Listener Object</a:t>
              </a:r>
            </a:p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en-US" sz="1600" kern="0">
                  <a:solidFill>
                    <a:srgbClr val="000000"/>
                  </a:solidFill>
                  <a:latin typeface="Courier New" panose="02070309020205020404" pitchFamily="49" charset="0"/>
                </a:rPr>
                <a:t>void actionPerformed(ActionEvent e)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4D6E7A25-968C-4AA1-B7A5-D53E22B00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088" y="3570288"/>
              <a:ext cx="3253436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D885E3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885E3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885E3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885E3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en-US" sz="2000" kern="0">
                  <a:solidFill>
                    <a:srgbClr val="000000"/>
                  </a:solidFill>
                </a:rPr>
                <a:t>When the button is pressed …</a:t>
              </a:r>
            </a:p>
          </p:txBody>
        </p:sp>
        <p:sp>
          <p:nvSpPr>
            <p:cNvPr id="22" name="Oval 7">
              <a:extLst>
                <a:ext uri="{FF2B5EF4-FFF2-40B4-BE49-F238E27FC236}">
                  <a16:creationId xmlns:a16="http://schemas.microsoft.com/office/drawing/2014/main" id="{BEA403DB-D1CF-4866-A19A-FCD7AFEAC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861" y="1387475"/>
              <a:ext cx="957454" cy="955675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D885E3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885E3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885E3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885E3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885E3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en-US" sz="2000" kern="0">
                  <a:solidFill>
                    <a:srgbClr val="000000"/>
                  </a:solidFill>
                </a:rPr>
                <a:t>Event</a:t>
              </a:r>
            </a:p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en-US" sz="2000" kern="0">
                  <a:solidFill>
                    <a:srgbClr val="000000"/>
                  </a:solidFill>
                </a:rPr>
                <a:t>Object</a:t>
              </a:r>
            </a:p>
          </p:txBody>
        </p:sp>
        <p:cxnSp>
          <p:nvCxnSpPr>
            <p:cNvPr id="70666" name="AutoShape 13">
              <a:extLst>
                <a:ext uri="{FF2B5EF4-FFF2-40B4-BE49-F238E27FC236}">
                  <a16:creationId xmlns:a16="http://schemas.microsoft.com/office/drawing/2014/main" id="{302BFC86-8016-412D-B46F-715A72F066CB}"/>
                </a:ext>
              </a:extLst>
            </p:cNvPr>
            <p:cNvCxnSpPr>
              <a:cxnSpLocks noChangeShapeType="1"/>
              <a:stCxn id="19" idx="0"/>
              <a:endCxn id="22" idx="2"/>
            </p:cNvCxnSpPr>
            <p:nvPr/>
          </p:nvCxnSpPr>
          <p:spPr bwMode="auto">
            <a:xfrm rot="-5400000">
              <a:off x="2582069" y="1378744"/>
              <a:ext cx="817562" cy="1790700"/>
            </a:xfrm>
            <a:prstGeom prst="bentConnector2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667" name="AutoShape 14">
              <a:extLst>
                <a:ext uri="{FF2B5EF4-FFF2-40B4-BE49-F238E27FC236}">
                  <a16:creationId xmlns:a16="http://schemas.microsoft.com/office/drawing/2014/main" id="{65254837-14C5-4BC4-8858-5EA5FDBDAFC2}"/>
                </a:ext>
              </a:extLst>
            </p:cNvPr>
            <p:cNvCxnSpPr>
              <a:cxnSpLocks noChangeShapeType="1"/>
              <a:stCxn id="22" idx="6"/>
              <a:endCxn id="20" idx="0"/>
            </p:cNvCxnSpPr>
            <p:nvPr/>
          </p:nvCxnSpPr>
          <p:spPr bwMode="auto">
            <a:xfrm>
              <a:off x="4845050" y="1865313"/>
              <a:ext cx="1517650" cy="741362"/>
            </a:xfrm>
            <a:prstGeom prst="bentConnector2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056135C-F66F-4E82-86FF-461F6777B9B4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172C82BF-3BAC-4360-B627-2A20A510D55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Registering A Listener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9B5D1E71-CB58-49A8-A5C3-6F2DA7D6C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7188"/>
            <a:ext cx="8229600" cy="4525962"/>
          </a:xfrm>
        </p:spPr>
        <p:txBody>
          <a:bodyPr>
            <a:normAutofit lnSpcReduction="10000"/>
          </a:bodyPr>
          <a:lstStyle/>
          <a:p>
            <a:pPr marL="471488" indent="-369888" eaLnBrk="1" hangingPunct="1">
              <a:lnSpc>
                <a:spcPct val="90000"/>
              </a:lnSpc>
              <a:defRPr/>
            </a:pPr>
            <a:r>
              <a:rPr lang="en-US" altLang="en-US" sz="2800" dirty="0"/>
              <a:t>The process of connecting an event listener object to a component is called </a:t>
            </a:r>
            <a:r>
              <a:rPr lang="en-US" altLang="en-US" sz="2800" i="1" dirty="0"/>
              <a:t>registering </a:t>
            </a:r>
            <a:r>
              <a:rPr lang="en-US" altLang="en-US" sz="2800" dirty="0"/>
              <a:t>the event listener.</a:t>
            </a:r>
          </a:p>
          <a:p>
            <a:pPr marL="471488" indent="-369888" eaLnBrk="1" hangingPunct="1">
              <a:lnSpc>
                <a:spcPct val="90000"/>
              </a:lnSpc>
              <a:defRPr/>
            </a:pPr>
            <a:r>
              <a:rPr lang="en-US" altLang="en-US" sz="2800" dirty="0" err="1">
                <a:latin typeface="Courier New" panose="02070309020205020404" pitchFamily="49" charset="0"/>
              </a:rPr>
              <a:t>JButton</a:t>
            </a:r>
            <a:r>
              <a:rPr lang="en-US" altLang="en-US" sz="2800" dirty="0"/>
              <a:t> components have a method named </a:t>
            </a:r>
            <a:r>
              <a:rPr lang="en-US" altLang="en-US" sz="2800" dirty="0" err="1">
                <a:latin typeface="Courier New" panose="02070309020205020404" pitchFamily="49" charset="0"/>
              </a:rPr>
              <a:t>addActionListener</a:t>
            </a:r>
            <a:r>
              <a:rPr lang="en-US" altLang="en-US" sz="2800" dirty="0"/>
              <a:t>.</a:t>
            </a:r>
            <a:endParaRPr lang="en-US" altLang="en-US" dirty="0"/>
          </a:p>
          <a:p>
            <a:pPr marL="841375" lvl="1" indent="-282575" eaLnBrk="1" hangingPunct="1">
              <a:lnSpc>
                <a:spcPct val="90000"/>
              </a:lnSpc>
              <a:buFontTx/>
              <a:buNone/>
              <a:defRPr/>
            </a:pP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 err="1">
                <a:latin typeface="Courier New" panose="02070309020205020404" pitchFamily="49" charset="0"/>
              </a:rPr>
              <a:t>calcButton.addActionListener</a:t>
            </a:r>
            <a:r>
              <a:rPr lang="en-US" altLang="en-US" sz="2400" b="1" dirty="0">
                <a:latin typeface="Courier New" panose="02070309020205020404" pitchFamily="49" charset="0"/>
              </a:rPr>
              <a:t>(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</a:rPr>
              <a:t>			   new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CalcButtonListener</a:t>
            </a:r>
            <a:r>
              <a:rPr lang="en-US" altLang="en-US" sz="2400" b="1" dirty="0">
                <a:latin typeface="Courier New" panose="02070309020205020404" pitchFamily="49" charset="0"/>
              </a:rPr>
              <a:t>());</a:t>
            </a:r>
          </a:p>
          <a:p>
            <a:pPr marL="471488" indent="-369888" eaLnBrk="1" hangingPunct="1">
              <a:lnSpc>
                <a:spcPct val="90000"/>
              </a:lnSpc>
              <a:defRPr/>
            </a:pPr>
            <a:r>
              <a:rPr lang="en-US" altLang="en-US" sz="2800" dirty="0"/>
              <a:t>When the user clicks on the source button, the action listener object’s </a:t>
            </a:r>
            <a:r>
              <a:rPr lang="en-US" altLang="en-US" sz="2800" dirty="0" err="1">
                <a:latin typeface="Courier New" panose="02070309020205020404" pitchFamily="49" charset="0"/>
              </a:rPr>
              <a:t>actionPerformed</a:t>
            </a:r>
            <a:r>
              <a:rPr lang="en-US" altLang="en-US" sz="2800" dirty="0"/>
              <a:t> method will be executed.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F2AE531-80FC-43EF-9911-5D8E1EDF795C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3C69E952-3CE0-43DD-9E15-8758547973C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Background and Foreground Colors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B7B07A5B-D761-4B01-AC11-25B54D5706B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27188"/>
            <a:ext cx="8229600" cy="4525962"/>
          </a:xfrm>
        </p:spPr>
        <p:txBody>
          <a:bodyPr/>
          <a:lstStyle/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Many of the Swing component classes have methods named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setBackground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and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setForeground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setBackground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is used to change the color of the component itself.</a:t>
            </a:r>
          </a:p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setForeground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is used to change the color of the text displayed on the component.</a:t>
            </a:r>
          </a:p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Each method takes a color constant as an argument.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83166DA-2A29-4C2E-A99B-17E0D95D253A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A09F8C66-0104-4DDA-ACA4-4CDAF90A700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Color Constants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FC525389-BEDC-4CBE-9B55-22FDFEC8C24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71488" indent="-369888" eaLnBrk="1" hangingPunct="1"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There are predefined constants that you can use for colors.	</a:t>
            </a:r>
          </a:p>
          <a:p>
            <a:pPr lvl="1" eaLnBrk="1" hangingPunct="1"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Color.BLACK			Color.BLUE</a:t>
            </a:r>
          </a:p>
          <a:p>
            <a:pPr lvl="1" eaLnBrk="1" hangingPunct="1"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Color.CYAN			Color.DARK_GRAY</a:t>
            </a:r>
          </a:p>
          <a:p>
            <a:pPr lvl="1" eaLnBrk="1" hangingPunct="1"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Color.GRAY			Color.GREEN</a:t>
            </a:r>
          </a:p>
          <a:p>
            <a:pPr lvl="1" eaLnBrk="1" hangingPunct="1"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Color.LIGHT_GRAY		Color.MAGENTA</a:t>
            </a:r>
          </a:p>
          <a:p>
            <a:pPr lvl="1" eaLnBrk="1" hangingPunct="1"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Color.ORANGE			Color.PINK</a:t>
            </a:r>
          </a:p>
          <a:p>
            <a:pPr lvl="1" eaLnBrk="1" hangingPunct="1"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Color.RED			Color.WHITE</a:t>
            </a:r>
          </a:p>
          <a:p>
            <a:pPr lvl="1" eaLnBrk="1" hangingPunct="1"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Color.YELLOW</a:t>
            </a: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Examples:  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  <a:hlinkClick r:id="rId3" action="ppaction://hlinkfile"/>
              </a:rPr>
              <a:t>ColorWindow.java</a:t>
            </a: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EC84900-32B8-4AE4-ABD8-714D924D774F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26C99436-C7AD-441C-B1A9-9EB75E79A7FA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42888"/>
            <a:ext cx="8229600" cy="10969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</a:t>
            </a: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ActionEvent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Object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F44D49D5-6403-46C2-9121-207D3A8D2B4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27188"/>
            <a:ext cx="8229600" cy="4525962"/>
          </a:xfrm>
        </p:spPr>
        <p:txBody>
          <a:bodyPr>
            <a:normAutofit lnSpcReduction="10000"/>
          </a:bodyPr>
          <a:lstStyle/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Event objects contain certain information about the event.</a:t>
            </a:r>
          </a:p>
          <a:p>
            <a:pPr marL="471488" indent="-369888" eaLnBrk="1" hangingPunct="1">
              <a:lnSpc>
                <a:spcPct val="90000"/>
              </a:lnSpc>
              <a:spcBef>
                <a:spcPts val="1000"/>
              </a:spcBef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This information can be obtained by calling one of the event object’s methods.</a:t>
            </a:r>
          </a:p>
          <a:p>
            <a:pPr marL="471488" indent="-369888" eaLnBrk="1" hangingPunct="1">
              <a:lnSpc>
                <a:spcPct val="90000"/>
              </a:lnSpc>
              <a:spcBef>
                <a:spcPts val="1000"/>
              </a:spcBef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Two of these methods are:</a:t>
            </a:r>
          </a:p>
          <a:p>
            <a:pPr marL="841375" lvl="1" indent="-361950" eaLnBrk="1" hangingPunct="1">
              <a:lnSpc>
                <a:spcPct val="90000"/>
              </a:lnSpc>
              <a:buSzTx/>
              <a:buFontTx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getSource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- returns a reference to the object that generated this event.</a:t>
            </a:r>
          </a:p>
          <a:p>
            <a:pPr marL="841375" lvl="1" indent="-361950" eaLnBrk="1" hangingPunct="1">
              <a:lnSpc>
                <a:spcPct val="90000"/>
              </a:lnSpc>
              <a:buSzTx/>
              <a:buFontTx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getActionCommand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- returns the action command for this event as a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String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471488" indent="-369888" eaLnBrk="1" hangingPunct="1">
              <a:lnSpc>
                <a:spcPct val="90000"/>
              </a:lnSpc>
              <a:spcBef>
                <a:spcPts val="1000"/>
              </a:spcBef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Example:  </a:t>
            </a:r>
          </a:p>
          <a:p>
            <a:pPr marL="841375" lvl="1" indent="-361950" eaLnBrk="1" hangingPunct="1">
              <a:lnSpc>
                <a:spcPct val="90000"/>
              </a:lnSpc>
              <a:buSzTx/>
              <a:buFontTx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  <a:hlinkClick r:id="rId3" action="ppaction://hlinkfile"/>
              </a:rPr>
              <a:t>EventObject.java</a:t>
            </a:r>
            <a:endParaRPr lang="en-US" altLang="en-US" sz="2400">
              <a:solidFill>
                <a:srgbClr val="000000"/>
              </a:solidFill>
              <a:latin typeface="OfficinaSerif-Book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88786D3-EBE7-4EB8-992B-7C4505997E10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6B97BB1E-AE25-4787-ADE4-9318E7354EFC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Layout Managers (1 of 3)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54CF1520-67B8-433B-A380-6FC4D8B986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582738"/>
            <a:ext cx="8229600" cy="4525962"/>
          </a:xfrm>
        </p:spPr>
        <p:txBody>
          <a:bodyPr>
            <a:normAutofit lnSpcReduction="10000"/>
          </a:bodyPr>
          <a:lstStyle/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An important part of designing a GUI application is determining the layout of the components.</a:t>
            </a:r>
          </a:p>
          <a:p>
            <a:pPr marL="471488" indent="-369888" eaLnBrk="1" hangingPunct="1">
              <a:spcBef>
                <a:spcPts val="1000"/>
              </a:spcBef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term </a:t>
            </a:r>
            <a:r>
              <a:rPr lang="en-US" altLang="en-US" sz="2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layout 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refers to the positioning and sizing of components.</a:t>
            </a:r>
          </a:p>
          <a:p>
            <a:pPr marL="471488" indent="-369888" eaLnBrk="1" hangingPunct="1">
              <a:spcBef>
                <a:spcPts val="1000"/>
              </a:spcBef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 Java, you do not normally specify the exact location of a component within a window.</a:t>
            </a:r>
          </a:p>
          <a:p>
            <a:pPr marL="471488" indent="-369888" eaLnBrk="1" hangingPunct="1">
              <a:spcBef>
                <a:spcPts val="1000"/>
              </a:spcBef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</a:t>
            </a:r>
            <a:r>
              <a:rPr lang="en-US" altLang="en-US" sz="2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layout manager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is an object that:</a:t>
            </a:r>
          </a:p>
          <a:p>
            <a:pPr marL="841375" lvl="1" indent="-361950" eaLnBrk="1" hangingPunct="1">
              <a:buSzTx/>
              <a:buFontTx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controls the positions and sizes of components, and</a:t>
            </a:r>
          </a:p>
          <a:p>
            <a:pPr marL="841375" lvl="1" indent="-361950" eaLnBrk="1" hangingPunct="1">
              <a:buSzTx/>
              <a:buFontTx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makes adjustments when necessary.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6FDB9DB-17DA-4C90-9213-CE84A0A80633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A55B4B4B-F30E-495F-8731-DBE829D2685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Layout Managers (2 of 3)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AA147892-AE57-4160-8048-A26E890C9DD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582738"/>
            <a:ext cx="8229600" cy="4525962"/>
          </a:xfrm>
        </p:spPr>
        <p:txBody>
          <a:bodyPr>
            <a:normAutofit lnSpcReduction="10000"/>
          </a:bodyPr>
          <a:lstStyle/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layout manager object and the container work together.</a:t>
            </a:r>
          </a:p>
          <a:p>
            <a:pPr marL="471488" indent="-369888" eaLnBrk="1" hangingPunct="1">
              <a:spcBef>
                <a:spcPts val="1000"/>
              </a:spcBef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Java provides several layout managers:</a:t>
            </a:r>
          </a:p>
          <a:p>
            <a:pPr marL="841375" lvl="1" indent="-361950" eaLnBrk="1" hangingPunct="1">
              <a:spcBef>
                <a:spcPts val="400"/>
              </a:spcBef>
              <a:buSzTx/>
              <a:buFontTx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FlowLayout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- Arranges components in rows. This is the default for panels.</a:t>
            </a:r>
          </a:p>
          <a:p>
            <a:pPr marL="841375" lvl="1" indent="-361950" eaLnBrk="1" hangingPunct="1">
              <a:spcBef>
                <a:spcPts val="400"/>
              </a:spcBef>
              <a:buSzTx/>
              <a:buFontTx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BorderLayout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- Arranges components in five regions:</a:t>
            </a:r>
          </a:p>
          <a:p>
            <a:pPr marL="1203325" lvl="2" indent="-361950" eaLnBrk="1" hangingPunct="1">
              <a:buSzTx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North, South, East, West, and Center.</a:t>
            </a:r>
          </a:p>
          <a:p>
            <a:pPr marL="1203325" lvl="2" indent="-361950" eaLnBrk="1" hangingPunct="1">
              <a:buSzTx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This is the default layout manager for a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JFrame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object’s content pane.</a:t>
            </a:r>
          </a:p>
          <a:p>
            <a:pPr marL="841375" lvl="1" indent="-361950" eaLnBrk="1" hangingPunct="1">
              <a:spcBef>
                <a:spcPts val="400"/>
              </a:spcBef>
              <a:buSzTx/>
              <a:buFontTx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GridLayout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- Arranges components in a grid with rows and columns.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5D07CDD-A8A4-4DBD-9043-B9ACED2A63D8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5D67A72-6699-4D00-8D85-9421E162CB0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Introduction (2 of 2)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6DBF126-D2E6-49FF-8449-98A3D1DB77F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Some common GUI components are:</a:t>
            </a:r>
          </a:p>
          <a:p>
            <a:pPr marL="841375" lvl="1" indent="-361950" eaLnBrk="1" hangingPunct="1">
              <a:lnSpc>
                <a:spcPct val="90000"/>
              </a:lnSpc>
              <a:buSzTx/>
              <a:buFontTx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buttons, labels, text fields, check boxes, radio buttons, combo boxes, and sliders.</a:t>
            </a:r>
          </a:p>
        </p:txBody>
      </p:sp>
      <p:pic>
        <p:nvPicPr>
          <p:cNvPr id="15364" name="Picture 8">
            <a:extLst>
              <a:ext uri="{FF2B5EF4-FFF2-40B4-BE49-F238E27FC236}">
                <a16:creationId xmlns:a16="http://schemas.microsoft.com/office/drawing/2014/main" id="{DAB4FDE1-82EE-4127-A109-6EDDA571F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33725"/>
            <a:ext cx="7162800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143E7A0-FDCC-4898-9C14-0559517C167B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CD2F9D6C-060E-4636-B997-E1D441CC75A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Layout Managers (3 of 3)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360235CB-FD9A-431F-98A1-8CAB3C63A3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7188"/>
            <a:ext cx="8229600" cy="4525962"/>
          </a:xfrm>
        </p:spPr>
        <p:txBody>
          <a:bodyPr/>
          <a:lstStyle/>
          <a:p>
            <a:pPr marL="471488" indent="-369888" eaLnBrk="1" hangingPunct="1">
              <a:defRPr/>
            </a:pPr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Container</a:t>
            </a:r>
            <a:r>
              <a:rPr lang="en-US" altLang="en-US" dirty="0"/>
              <a:t> class is one of the base classes that many components are derived from.</a:t>
            </a:r>
          </a:p>
          <a:p>
            <a:pPr marL="471488" indent="-369888" eaLnBrk="1" hangingPunct="1">
              <a:defRPr/>
            </a:pPr>
            <a:r>
              <a:rPr lang="en-US" altLang="en-US" dirty="0"/>
              <a:t>Any component that is derived from the </a:t>
            </a:r>
            <a:r>
              <a:rPr lang="en-US" altLang="en-US" dirty="0">
                <a:latin typeface="Courier New" panose="02070309020205020404" pitchFamily="49" charset="0"/>
              </a:rPr>
              <a:t>Container</a:t>
            </a:r>
            <a:r>
              <a:rPr lang="en-US" altLang="en-US" dirty="0"/>
              <a:t> class can have a layout manager added to it.</a:t>
            </a:r>
          </a:p>
          <a:p>
            <a:pPr marL="471488" indent="-369888" eaLnBrk="1" hangingPunct="1">
              <a:defRPr/>
            </a:pPr>
            <a:r>
              <a:rPr lang="en-US" altLang="en-US" dirty="0"/>
              <a:t>You add a layout manager to a container by calling the </a:t>
            </a:r>
            <a:r>
              <a:rPr lang="en-US" altLang="en-US" dirty="0" err="1">
                <a:latin typeface="Courier New" panose="02070309020205020404" pitchFamily="49" charset="0"/>
              </a:rPr>
              <a:t>setLayout</a:t>
            </a:r>
            <a:r>
              <a:rPr lang="en-US" altLang="en-US" dirty="0"/>
              <a:t> method.</a:t>
            </a:r>
          </a:p>
          <a:p>
            <a:pPr marL="101600" indent="369888" eaLnBrk="1" hangingPunct="1">
              <a:buFont typeface="Arial"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JPanel</a:t>
            </a:r>
            <a:r>
              <a:rPr lang="en-US" altLang="en-US" sz="2000" b="1" dirty="0">
                <a:latin typeface="Courier New" panose="02070309020205020404" pitchFamily="49" charset="0"/>
              </a:rPr>
              <a:t> panel = 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JPanel</a:t>
            </a:r>
            <a:r>
              <a:rPr lang="en-US" altLang="en-US" sz="2000" b="1" dirty="0">
                <a:latin typeface="Courier New" panose="02070309020205020404" pitchFamily="49" charset="0"/>
              </a:rPr>
              <a:t>();</a:t>
            </a:r>
          </a:p>
          <a:p>
            <a:pPr marL="471488" lvl="1" indent="0" eaLnBrk="1" hangingPunct="1"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panel.setLayout</a:t>
            </a:r>
            <a:r>
              <a:rPr lang="en-US" altLang="en-US" sz="2000" b="1" dirty="0">
                <a:latin typeface="Courier New" panose="02070309020205020404" pitchFamily="49" charset="0"/>
              </a:rPr>
              <a:t>(new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BorderLayout</a:t>
            </a:r>
            <a:r>
              <a:rPr lang="en-US" altLang="en-US" sz="2000" b="1" dirty="0">
                <a:latin typeface="Courier New" panose="02070309020205020404" pitchFamily="49" charset="0"/>
              </a:rPr>
              <a:t>());</a:t>
            </a:r>
          </a:p>
          <a:p>
            <a:pPr marL="471488" indent="-369888" eaLnBrk="1" hangingPunct="1">
              <a:defRPr/>
            </a:pPr>
            <a:r>
              <a:rPr lang="en-US" altLang="en-US" dirty="0"/>
              <a:t>In a </a:t>
            </a:r>
            <a:r>
              <a:rPr lang="en-US" altLang="en-US" dirty="0" err="1">
                <a:latin typeface="Courier New" panose="02070309020205020404" pitchFamily="49" charset="0"/>
              </a:rPr>
              <a:t>JFrame</a:t>
            </a:r>
            <a:r>
              <a:rPr lang="en-US" altLang="en-US" dirty="0"/>
              <a:t> constructor you might use:</a:t>
            </a:r>
            <a:br>
              <a:rPr lang="en-US" altLang="en-US" dirty="0"/>
            </a:br>
            <a:r>
              <a:rPr lang="en-US" altLang="en-US" sz="2000" b="1" dirty="0" err="1">
                <a:latin typeface="Courier New" panose="02070309020205020404" pitchFamily="49" charset="0"/>
              </a:rPr>
              <a:t>setLayout</a:t>
            </a:r>
            <a:r>
              <a:rPr lang="en-US" altLang="en-US" sz="2000" b="1" dirty="0">
                <a:latin typeface="Courier New" panose="02070309020205020404" pitchFamily="49" charset="0"/>
              </a:rPr>
              <a:t>(new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FlowLayout</a:t>
            </a:r>
            <a:r>
              <a:rPr lang="en-US" altLang="en-US" sz="2000" b="1" dirty="0">
                <a:latin typeface="Courier New" panose="02070309020205020404" pitchFamily="49" charset="0"/>
              </a:rPr>
              <a:t>());</a:t>
            </a:r>
            <a:endParaRPr lang="en-US" alt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DAA4514-DA25-42DA-892B-F46156A75F91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E083F5A5-3472-4CD1-B2A9-FE7B8E6ACE6B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42888"/>
            <a:ext cx="8229600" cy="10969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FlowLayout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Manager (1 of 3)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E72D41DE-21EF-49E6-9386-B35293BDE00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FlowLayout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is the default layout manager for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JPanel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objects.</a:t>
            </a: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Components appear horizontally, from left to right, in the order that they were added.  When there is no more room in a row, the next components “flow” to the next row.</a:t>
            </a: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See example: 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  <a:hlinkClick r:id="rId3" action="ppaction://hlinkfile"/>
              </a:rPr>
              <a:t>FlowWindow.java</a:t>
            </a:r>
            <a:endParaRPr lang="en-US" altLang="en-US" sz="2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B72864B-A6D9-40D9-BE4A-AE8C26D9BEB2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42C0B39F-0AC0-4C1D-8AB8-05A4746E28D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42888"/>
            <a:ext cx="8229600" cy="10969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FlowLayout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Manager (2 of 3)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DA395CE5-CC78-45DD-8FC1-A571AF3D56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7188"/>
            <a:ext cx="8229600" cy="4525962"/>
          </a:xfrm>
        </p:spPr>
        <p:txBody>
          <a:bodyPr/>
          <a:lstStyle/>
          <a:p>
            <a:pPr marL="471488" indent="-369888" eaLnBrk="1" hangingPunct="1">
              <a:defRPr/>
            </a:pPr>
            <a:r>
              <a:rPr lang="en-US" altLang="en-US" dirty="0"/>
              <a:t>The </a:t>
            </a:r>
            <a:r>
              <a:rPr lang="en-US" altLang="en-US" dirty="0" err="1">
                <a:latin typeface="Courier New" panose="02070309020205020404" pitchFamily="49" charset="0"/>
              </a:rPr>
              <a:t>FlowLayout</a:t>
            </a:r>
            <a:r>
              <a:rPr lang="en-US" altLang="en-US" dirty="0"/>
              <a:t> manager allows you to align components:</a:t>
            </a:r>
          </a:p>
          <a:p>
            <a:pPr marL="841375" lvl="1" indent="-361950" eaLnBrk="1" hangingPunct="1">
              <a:defRPr/>
            </a:pPr>
            <a:r>
              <a:rPr lang="en-US" altLang="en-US" sz="2000" dirty="0"/>
              <a:t>in the center of each row</a:t>
            </a:r>
          </a:p>
          <a:p>
            <a:pPr marL="841375" lvl="1" indent="-361950" eaLnBrk="1" hangingPunct="1">
              <a:defRPr/>
            </a:pPr>
            <a:r>
              <a:rPr lang="en-US" altLang="en-US" sz="2000" dirty="0"/>
              <a:t>along the left or right edges of each row.</a:t>
            </a:r>
          </a:p>
          <a:p>
            <a:pPr marL="471488" indent="-369888" eaLnBrk="1" hangingPunct="1">
              <a:defRPr/>
            </a:pPr>
            <a:r>
              <a:rPr lang="en-US" altLang="en-US" dirty="0"/>
              <a:t>An overloaded constructor allows you to pass:</a:t>
            </a:r>
          </a:p>
          <a:p>
            <a:pPr marL="841375" lvl="1" indent="-361950" eaLnBrk="1" hangingPunct="1">
              <a:defRPr/>
            </a:pPr>
            <a:r>
              <a:rPr lang="en-US" altLang="en-US" sz="2000" dirty="0" err="1">
                <a:latin typeface="Courier New" panose="02070309020205020404" pitchFamily="49" charset="0"/>
              </a:rPr>
              <a:t>FlowLayout.CENTER</a:t>
            </a:r>
            <a:r>
              <a:rPr lang="en-US" altLang="en-US" sz="2000" dirty="0">
                <a:latin typeface="Courier New" panose="02070309020205020404" pitchFamily="49" charset="0"/>
              </a:rPr>
              <a:t>,</a:t>
            </a:r>
          </a:p>
          <a:p>
            <a:pPr marL="841375" lvl="1" indent="-361950" eaLnBrk="1" hangingPunct="1">
              <a:defRPr/>
            </a:pPr>
            <a:r>
              <a:rPr lang="en-US" altLang="en-US" sz="2000" dirty="0" err="1">
                <a:latin typeface="Courier New" panose="02070309020205020404" pitchFamily="49" charset="0"/>
              </a:rPr>
              <a:t>FlowLayout.LEFT</a:t>
            </a:r>
            <a:r>
              <a:rPr lang="en-US" altLang="en-US" sz="2000" dirty="0">
                <a:latin typeface="Courier New" panose="02070309020205020404" pitchFamily="49" charset="0"/>
              </a:rPr>
              <a:t>, or </a:t>
            </a:r>
          </a:p>
          <a:p>
            <a:pPr marL="841375" lvl="1" indent="-361950" eaLnBrk="1" hangingPunct="1">
              <a:defRPr/>
            </a:pPr>
            <a:r>
              <a:rPr lang="en-US" altLang="en-US" sz="2000" dirty="0" err="1">
                <a:latin typeface="Courier New" panose="02070309020205020404" pitchFamily="49" charset="0"/>
              </a:rPr>
              <a:t>FlowLayout.RIGHT</a:t>
            </a:r>
            <a:r>
              <a:rPr lang="en-US" altLang="en-US" sz="2000" dirty="0">
                <a:latin typeface="Courier New" panose="02070309020205020404" pitchFamily="49" charset="0"/>
              </a:rPr>
              <a:t>.</a:t>
            </a:r>
          </a:p>
          <a:p>
            <a:pPr marL="471488" indent="-369888" eaLnBrk="1" hangingPunct="1">
              <a:defRPr/>
            </a:pPr>
            <a:r>
              <a:rPr lang="en-US" altLang="en-US" dirty="0"/>
              <a:t>Example:</a:t>
            </a:r>
          </a:p>
          <a:p>
            <a:pPr marL="255588" indent="585788" eaLnBrk="1" hangingPunct="1"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setLayout</a:t>
            </a:r>
            <a:r>
              <a:rPr lang="en-US" altLang="en-US" sz="2000" b="1" dirty="0">
                <a:latin typeface="Courier New" panose="02070309020205020404" pitchFamily="49" charset="0"/>
              </a:rPr>
              <a:t>(new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FlowLayout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FlowLayout.LEFT</a:t>
            </a:r>
            <a:r>
              <a:rPr lang="en-US" altLang="en-US" sz="2000" b="1" dirty="0">
                <a:latin typeface="Courier New" panose="02070309020205020404" pitchFamily="49" charset="0"/>
              </a:rPr>
              <a:t>));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81DEC8C-98EB-4338-8112-F1563189814F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8CD2864A-23E0-4720-9115-7BF64EAA1DF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42888"/>
            <a:ext cx="8229600" cy="10969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FlowLayout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Manager (3 of 3)</a:t>
            </a: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3B3C459F-6AAA-4481-8011-A165D0EA5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54175"/>
            <a:ext cx="8382000" cy="4525963"/>
          </a:xfrm>
        </p:spPr>
        <p:txBody>
          <a:bodyPr/>
          <a:lstStyle/>
          <a:p>
            <a:pPr marL="471488" indent="-369888"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Courier New" panose="02070309020205020404" pitchFamily="49" charset="0"/>
              </a:rPr>
              <a:t>FlowLayout</a:t>
            </a:r>
            <a:r>
              <a:rPr lang="en-US" altLang="en-US" dirty="0"/>
              <a:t> inserts a gap of five pixels between components, horizontally and vertically.</a:t>
            </a:r>
          </a:p>
          <a:p>
            <a:pPr marL="471488" indent="-369888" eaLnBrk="1" hangingPunct="1">
              <a:lnSpc>
                <a:spcPct val="90000"/>
              </a:lnSpc>
              <a:defRPr/>
            </a:pPr>
            <a:r>
              <a:rPr lang="en-US" altLang="en-US" dirty="0"/>
              <a:t>An overloaded </a:t>
            </a:r>
            <a:r>
              <a:rPr lang="en-US" altLang="en-US" dirty="0" err="1">
                <a:latin typeface="Courier New" panose="02070309020205020404" pitchFamily="49" charset="0"/>
              </a:rPr>
              <a:t>FlowLayout</a:t>
            </a:r>
            <a:r>
              <a:rPr lang="en-US" altLang="en-US" dirty="0"/>
              <a:t> constructor allows these to be adjusted.</a:t>
            </a:r>
          </a:p>
          <a:p>
            <a:pPr marL="471488" indent="-369888" eaLnBrk="1" hangingPunct="1">
              <a:lnSpc>
                <a:spcPct val="90000"/>
              </a:lnSpc>
              <a:defRPr/>
            </a:pPr>
            <a:r>
              <a:rPr lang="en-US" altLang="en-US" dirty="0"/>
              <a:t>The constructor has the following format:</a:t>
            </a:r>
            <a:br>
              <a:rPr lang="en-US" altLang="en-US" dirty="0"/>
            </a:br>
            <a:endParaRPr lang="en-US" altLang="en-US" dirty="0"/>
          </a:p>
          <a:p>
            <a:pPr lvl="1" indent="98425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FlowLayout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i="1" dirty="0">
                <a:latin typeface="Courier New" panose="02070309020205020404" pitchFamily="49" charset="0"/>
              </a:rPr>
              <a:t>alignment,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i="1" dirty="0">
                <a:latin typeface="Courier New" panose="02070309020205020404" pitchFamily="49" charset="0"/>
              </a:rPr>
              <a:t>   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i="1" dirty="0" err="1">
                <a:latin typeface="Courier New" panose="02070309020205020404" pitchFamily="49" charset="0"/>
              </a:rPr>
              <a:t>horizontalGap</a:t>
            </a:r>
            <a:r>
              <a:rPr lang="en-US" altLang="en-US" sz="2000" b="1" dirty="0">
                <a:latin typeface="Courier New" panose="02070309020205020404" pitchFamily="49" charset="0"/>
              </a:rPr>
              <a:t>,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i="1" dirty="0" err="1">
                <a:latin typeface="Courier New" panose="02070309020205020404" pitchFamily="49" charset="0"/>
              </a:rPr>
              <a:t>verticalGap</a:t>
            </a:r>
            <a:r>
              <a:rPr lang="en-US" altLang="en-US" sz="2000" b="1" dirty="0">
                <a:latin typeface="Courier New" panose="02070309020205020404" pitchFamily="49" charset="0"/>
              </a:rPr>
              <a:t>)</a:t>
            </a:r>
          </a:p>
          <a:p>
            <a:pPr marL="471488" indent="-369888" eaLnBrk="1" hangingPunct="1">
              <a:lnSpc>
                <a:spcPct val="90000"/>
              </a:lnSpc>
              <a:defRPr/>
            </a:pPr>
            <a:r>
              <a:rPr lang="en-US" altLang="en-US" sz="2800" dirty="0"/>
              <a:t>Example:</a:t>
            </a:r>
            <a:br>
              <a:rPr lang="en-US" altLang="en-US" sz="2800" dirty="0"/>
            </a:br>
            <a:r>
              <a:rPr lang="en-US" altLang="en-US" sz="2000" dirty="0" err="1">
                <a:latin typeface="Courier New" panose="02070309020205020404" pitchFamily="49" charset="0"/>
              </a:rPr>
              <a:t>setLayout</a:t>
            </a:r>
            <a:r>
              <a:rPr lang="en-US" altLang="en-US" sz="2000" dirty="0">
                <a:latin typeface="Courier New" panose="02070309020205020404" pitchFamily="49" charset="0"/>
              </a:rPr>
              <a:t>(new </a:t>
            </a:r>
            <a:r>
              <a:rPr lang="en-US" altLang="en-US" sz="2000" dirty="0" err="1">
                <a:latin typeface="Courier New" panose="02070309020205020404" pitchFamily="49" charset="0"/>
              </a:rPr>
              <a:t>FlowLayout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FlowLayout.LEFT</a:t>
            </a:r>
            <a:r>
              <a:rPr lang="en-US" altLang="en-US" sz="2000" dirty="0">
                <a:latin typeface="Courier New" panose="02070309020205020404" pitchFamily="49" charset="0"/>
              </a:rPr>
              <a:t>, 10, 7));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36A60A-0746-4680-9CC5-4B7E4791257F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2A83C8DD-7CF8-4807-815A-FD2664E31C1C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42888"/>
            <a:ext cx="8229600" cy="10969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BorderLayout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Manager (1 of 6)</a:t>
            </a:r>
          </a:p>
        </p:txBody>
      </p:sp>
      <p:grpSp>
        <p:nvGrpSpPr>
          <p:cNvPr id="93187" name="Group 2">
            <a:extLst>
              <a:ext uri="{FF2B5EF4-FFF2-40B4-BE49-F238E27FC236}">
                <a16:creationId xmlns:a16="http://schemas.microsoft.com/office/drawing/2014/main" id="{B30E94BF-5398-4EB3-931A-DFFFCD6F89EF}"/>
              </a:ext>
            </a:extLst>
          </p:cNvPr>
          <p:cNvGrpSpPr>
            <a:grpSpLocks/>
          </p:cNvGrpSpPr>
          <p:nvPr/>
        </p:nvGrpSpPr>
        <p:grpSpPr bwMode="auto">
          <a:xfrm>
            <a:off x="1182688" y="1346200"/>
            <a:ext cx="6778625" cy="5005388"/>
            <a:chOff x="915923" y="1319213"/>
            <a:chExt cx="6778753" cy="5005387"/>
          </a:xfrm>
        </p:grpSpPr>
        <p:pic>
          <p:nvPicPr>
            <p:cNvPr id="93188" name="Picture 6">
              <a:extLst>
                <a:ext uri="{FF2B5EF4-FFF2-40B4-BE49-F238E27FC236}">
                  <a16:creationId xmlns:a16="http://schemas.microsoft.com/office/drawing/2014/main" id="{A87D9EF9-D852-415D-9676-516A2A75B2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923" y="2233613"/>
              <a:ext cx="6778753" cy="4090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189" name="Text Box 7">
              <a:extLst>
                <a:ext uri="{FF2B5EF4-FFF2-40B4-BE49-F238E27FC236}">
                  <a16:creationId xmlns:a16="http://schemas.microsoft.com/office/drawing/2014/main" id="{F548348E-0334-4EB0-97CB-ACF0043A8D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1319213"/>
              <a:ext cx="5410200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urier New" panose="02070309020205020404" pitchFamily="49" charset="0"/>
                </a:rPr>
                <a:t>BorderLayout</a:t>
              </a:r>
              <a:r>
                <a:rPr lang="en-US" altLang="en-US"/>
                <a:t> manages five regions where components can be placed.</a:t>
              </a: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530F428-1099-41AC-96F6-DB162BE0A9D3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54790E52-84FB-4E0E-8A73-B1A7EA8C8A4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42888"/>
            <a:ext cx="8229600" cy="10969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BorderLayout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Manager (2 of 6)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B91B0152-5539-4EEB-A5FA-F72374B4114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36713"/>
            <a:ext cx="8229600" cy="4525962"/>
          </a:xfrm>
        </p:spPr>
        <p:txBody>
          <a:bodyPr/>
          <a:lstStyle/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See example: 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  <a:hlinkClick r:id="rId3" action="ppaction://hlinkfile"/>
              </a:rPr>
              <a:t>BorderWindow.java</a:t>
            </a:r>
            <a:endParaRPr lang="en-US" altLang="en-US" sz="2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component placed into a container that is managed by a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BorderLayout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must be placed into one of five regions:</a:t>
            </a:r>
          </a:p>
          <a:p>
            <a:pPr marL="841375" lvl="1" indent="-361950" eaLnBrk="1" hangingPunct="1">
              <a:lnSpc>
                <a:spcPct val="90000"/>
              </a:lnSpc>
              <a:buSzTx/>
              <a:buFontTx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BorderLayout.NORTH</a:t>
            </a:r>
          </a:p>
          <a:p>
            <a:pPr marL="841375" lvl="1" indent="-361950" eaLnBrk="1" hangingPunct="1">
              <a:lnSpc>
                <a:spcPct val="90000"/>
              </a:lnSpc>
              <a:buSzTx/>
              <a:buFontTx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BorderLayout.SOUTH</a:t>
            </a:r>
          </a:p>
          <a:p>
            <a:pPr marL="841375" lvl="1" indent="-361950" eaLnBrk="1" hangingPunct="1">
              <a:lnSpc>
                <a:spcPct val="90000"/>
              </a:lnSpc>
              <a:buSzTx/>
              <a:buFontTx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BorderLayout.EAST</a:t>
            </a:r>
          </a:p>
          <a:p>
            <a:pPr marL="841375" lvl="1" indent="-361950" eaLnBrk="1" hangingPunct="1">
              <a:lnSpc>
                <a:spcPct val="90000"/>
              </a:lnSpc>
              <a:buSzTx/>
              <a:buFontTx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BorderLayout.WEST</a:t>
            </a:r>
          </a:p>
          <a:p>
            <a:pPr marL="841375" lvl="1" indent="-361950" eaLnBrk="1" hangingPunct="1">
              <a:lnSpc>
                <a:spcPct val="90000"/>
              </a:lnSpc>
              <a:buSzTx/>
              <a:buFontTx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BorderLayout.CENTER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3E292A9-EC2C-4E33-9E22-61E175FA7B4F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A060E5EB-0048-406D-AA95-146D75A6D3DA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42888"/>
            <a:ext cx="8229600" cy="10969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BorderLayout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Manager (3 of 6)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578377A9-0F8E-4DFE-9B02-B66D7A389AF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09725"/>
            <a:ext cx="8229600" cy="4525963"/>
          </a:xfrm>
        </p:spPr>
        <p:txBody>
          <a:bodyPr>
            <a:normAutofit lnSpcReduction="10000"/>
          </a:bodyPr>
          <a:lstStyle/>
          <a:p>
            <a:pPr marL="471488" indent="-369888" eaLnBrk="1" hangingPunct="1"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Each region can hold only one component at a time.</a:t>
            </a: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When a component is added to a region, it is stretched so it fills up the entire region.</a:t>
            </a: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BorderLayout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is the default manager for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JFrame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objects.</a:t>
            </a:r>
            <a:b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1" indent="98425" eaLnBrk="1" hangingPunct="1"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add(button, BorderLayout.NORTH);</a:t>
            </a:r>
            <a:b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</a:br>
            <a:endParaRPr lang="en-US" altLang="en-US" b="1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If you do not pass a second argument to the add method, the component will be added to the center region.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7F1CA4F-6AC5-4948-9897-022C6B4CFDB7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B229183C-78CA-4D3E-922B-E68ED0EF512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42888"/>
            <a:ext cx="8229600" cy="10969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BorderLayout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Manager (4 of 6)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C0BBD3DB-0F0B-4C25-B769-9590CC1BA8B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582738"/>
            <a:ext cx="8229600" cy="4525962"/>
          </a:xfrm>
        </p:spPr>
        <p:txBody>
          <a:bodyPr/>
          <a:lstStyle/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Normally the size of a button is just large enough to accommodate the text that it displays</a:t>
            </a: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buttons displayed in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BorderLayout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region will not retain their normal size.</a:t>
            </a: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components are stretched to fill all of the space in their regions.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ED9CFE0-69C1-45C9-BD8A-47F5C0EC33AB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51BFEFBD-496A-42BE-A825-997EFAECE8F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42888"/>
            <a:ext cx="8229600" cy="10969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BorderLayout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Manager (5 of 6)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C6E5B62F-6CA6-42FA-87D6-6B9D1E8A24A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582738"/>
            <a:ext cx="8229600" cy="4525962"/>
          </a:xfrm>
        </p:spPr>
        <p:txBody>
          <a:bodyPr/>
          <a:lstStyle/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If the user resizes the window, the sizes of the components will be changed as well.</a:t>
            </a: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BorderLayout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manager resizes components:</a:t>
            </a:r>
          </a:p>
          <a:p>
            <a:pPr marL="841375" lvl="1" indent="-361950" eaLnBrk="1" hangingPunct="1">
              <a:buSzTx/>
              <a:buFontTx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placed in the north or south regions may be resized horizontally so it fills up the entire region,</a:t>
            </a:r>
          </a:p>
          <a:p>
            <a:pPr marL="841375" lvl="1" indent="-361950" eaLnBrk="1" hangingPunct="1">
              <a:buSzTx/>
              <a:buFontTx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placed in the east or west regions may be resized vertically so it fills up the entire region.</a:t>
            </a:r>
          </a:p>
          <a:p>
            <a:pPr marL="841375" lvl="1" indent="-361950" eaLnBrk="1" hangingPunct="1">
              <a:buSzTx/>
              <a:buFontTx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component that is placed in the center region may be resized both horizontally and vertically so it fills up the entire region.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FFF006A-E500-479C-8B34-0D973B6F7A45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FDA8D2CA-9674-4FAF-81D0-03551D460B2A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42888"/>
            <a:ext cx="8229600" cy="10969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BorderLayout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Manager (6 of 6)</a:t>
            </a:r>
          </a:p>
        </p:txBody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A00D27E8-3ABA-4527-BFD9-955839109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7188"/>
            <a:ext cx="8229600" cy="4525962"/>
          </a:xfrm>
        </p:spPr>
        <p:txBody>
          <a:bodyPr/>
          <a:lstStyle/>
          <a:p>
            <a:pPr marL="471488" indent="-369888" eaLnBrk="1" hangingPunct="1">
              <a:lnSpc>
                <a:spcPct val="90000"/>
              </a:lnSpc>
              <a:defRPr/>
            </a:pPr>
            <a:r>
              <a:rPr lang="en-US" altLang="en-US" sz="2800" dirty="0"/>
              <a:t>By default there is no gap between the regions.</a:t>
            </a:r>
          </a:p>
          <a:p>
            <a:pPr marL="471488" indent="-369888" eaLnBrk="1" hangingPunct="1">
              <a:lnSpc>
                <a:spcPct val="90000"/>
              </a:lnSpc>
              <a:defRPr/>
            </a:pPr>
            <a:r>
              <a:rPr lang="en-US" altLang="en-US" sz="2800" dirty="0"/>
              <a:t>An overloaded </a:t>
            </a:r>
            <a:r>
              <a:rPr lang="en-US" altLang="en-US" sz="2800" dirty="0" err="1">
                <a:latin typeface="Courier New" panose="02070309020205020404" pitchFamily="49" charset="0"/>
              </a:rPr>
              <a:t>BorderLayout</a:t>
            </a:r>
            <a:r>
              <a:rPr lang="en-US" altLang="en-US" sz="2800" dirty="0"/>
              <a:t> constructor allows horizontal and vertical gaps to be specified (in pixels).</a:t>
            </a:r>
          </a:p>
          <a:p>
            <a:pPr marL="471488" indent="-369888" eaLnBrk="1" hangingPunct="1">
              <a:lnSpc>
                <a:spcPct val="90000"/>
              </a:lnSpc>
              <a:defRPr/>
            </a:pPr>
            <a:r>
              <a:rPr lang="en-US" altLang="en-US" sz="2800" dirty="0"/>
              <a:t>The constructor has the following format</a:t>
            </a:r>
          </a:p>
          <a:p>
            <a:pPr marL="2816225" indent="-19748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dirty="0" err="1">
                <a:latin typeface="Courier New" panose="02070309020205020404" pitchFamily="49" charset="0"/>
              </a:rPr>
              <a:t>BorderLayout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horizontalGap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verticalGap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471488" indent="-369888" eaLnBrk="1" hangingPunct="1">
              <a:lnSpc>
                <a:spcPct val="90000"/>
              </a:lnSpc>
              <a:defRPr/>
            </a:pPr>
            <a:r>
              <a:rPr lang="en-US" altLang="en-US" sz="2800" dirty="0"/>
              <a:t>Example:</a:t>
            </a:r>
          </a:p>
          <a:p>
            <a:pPr marL="255588" indent="585788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dirty="0" err="1">
                <a:latin typeface="Courier New" panose="02070309020205020404" pitchFamily="49" charset="0"/>
              </a:rPr>
              <a:t>setLayout</a:t>
            </a:r>
            <a:r>
              <a:rPr lang="en-US" altLang="en-US" dirty="0">
                <a:latin typeface="Courier New" panose="02070309020205020404" pitchFamily="49" charset="0"/>
              </a:rPr>
              <a:t>(new </a:t>
            </a:r>
            <a:r>
              <a:rPr lang="en-US" altLang="en-US" dirty="0" err="1">
                <a:latin typeface="Courier New" panose="02070309020205020404" pitchFamily="49" charset="0"/>
              </a:rPr>
              <a:t>BorderLayout</a:t>
            </a:r>
            <a:r>
              <a:rPr lang="en-US" altLang="en-US" dirty="0">
                <a:latin typeface="Courier New" panose="02070309020205020404" pitchFamily="49" charset="0"/>
              </a:rPr>
              <a:t>(5,10));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F5421D8-299D-4640-85C2-085C8AEB49FB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95479BC-8B49-4B38-A6E1-B8DDFD8C245A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JFC, AWT, Swing (1 of 4)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ED8757F-5DC5-4A75-982B-DD535305504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Java programmers use the </a:t>
            </a:r>
            <a:r>
              <a:rPr lang="en-US" altLang="en-US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Java Foundation Classes (JFC) 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to create GUI applications.</a:t>
            </a:r>
          </a:p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JFC consists of several sets of classes, many of which are beyond the scope of this book.</a:t>
            </a:r>
          </a:p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two sets of JFC classes that we focus on are AWT and Swing classes.</a:t>
            </a:r>
          </a:p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Java is equipped with a set of classes for drawing graphics and creating graphical user interfaces.</a:t>
            </a:r>
          </a:p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These classes are part of the </a:t>
            </a:r>
            <a:r>
              <a:rPr lang="en-US" altLang="en-US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Abstract Windowing Toolkit (AWT)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BCC1CA7-B93A-4DC9-BB8E-16ECFB355DA5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3DCB87A2-239F-4715-B36C-49D4A7515FFB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Nesting Components in a Layout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AFFFDE7E-7BEA-405F-85C4-1A427DE3B38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582738"/>
            <a:ext cx="8229600" cy="4525962"/>
          </a:xfrm>
        </p:spPr>
        <p:txBody>
          <a:bodyPr/>
          <a:lstStyle/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Adding components to panels and then nesting the panels inside the regions can overcome the single component limitation of layout regions.</a:t>
            </a: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By adding buttons to a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JPanel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and then adding the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JPanel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object to a region, sophisticated layouts can be achieved.</a:t>
            </a: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See example: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  <a:hlinkClick r:id="rId3" action="ppaction://hlinkfile"/>
              </a:rPr>
              <a:t>BorderPanelWindow.java</a:t>
            </a:r>
            <a:endParaRPr lang="en-US" altLang="en-US" sz="2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494EA9B-03E7-4BD0-A455-FAAE0347DDC3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F6C22B5A-E4FB-4ED0-9729-FCFA72158F4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42888"/>
            <a:ext cx="8229600" cy="10969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GridLayout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Manager (1 of 4)</a:t>
            </a:r>
          </a:p>
        </p:txBody>
      </p:sp>
      <p:sp>
        <p:nvSpPr>
          <p:cNvPr id="107523" name="Text Box 4">
            <a:extLst>
              <a:ext uri="{FF2B5EF4-FFF2-40B4-BE49-F238E27FC236}">
                <a16:creationId xmlns:a16="http://schemas.microsoft.com/office/drawing/2014/main" id="{E332A64D-6910-41B3-B8B7-1790CDBF5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660525"/>
            <a:ext cx="6477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Courier" pitchFamily="49" charset="0"/>
              </a:rPr>
              <a:t>GridLayout </a:t>
            </a:r>
            <a:r>
              <a:rPr lang="en-US" altLang="en-US" sz="2000"/>
              <a:t>creates a grid with rows and columns, much like a spreadsheet.  A container that is managed by a</a:t>
            </a:r>
            <a:r>
              <a:rPr lang="en-US" altLang="en-US" sz="2000">
                <a:latin typeface="Minion-Regular" charset="0"/>
              </a:rPr>
              <a:t> </a:t>
            </a:r>
            <a:r>
              <a:rPr lang="en-US" altLang="en-US" sz="2000">
                <a:latin typeface="Courier" pitchFamily="49" charset="0"/>
              </a:rPr>
              <a:t>GridLayout</a:t>
            </a:r>
            <a:r>
              <a:rPr lang="en-US" altLang="en-US" sz="2000"/>
              <a:t> object is divided into equally sized cells.</a:t>
            </a:r>
            <a:endParaRPr lang="en-US" altLang="en-US"/>
          </a:p>
        </p:txBody>
      </p:sp>
      <p:graphicFrame>
        <p:nvGraphicFramePr>
          <p:cNvPr id="206897" name="Group 49">
            <a:extLst>
              <a:ext uri="{FF2B5EF4-FFF2-40B4-BE49-F238E27FC236}">
                <a16:creationId xmlns:a16="http://schemas.microsoft.com/office/drawing/2014/main" id="{8D373C43-770F-4B2A-A385-A6E7EB481AEE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3810000"/>
          <a:ext cx="3124200" cy="228600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7562" name="AutoShape 44">
            <a:extLst>
              <a:ext uri="{FF2B5EF4-FFF2-40B4-BE49-F238E27FC236}">
                <a16:creationId xmlns:a16="http://schemas.microsoft.com/office/drawing/2014/main" id="{33E9F192-2ED2-44B9-88D1-24040903764D}"/>
              </a:ext>
            </a:extLst>
          </p:cNvPr>
          <p:cNvSpPr>
            <a:spLocks/>
          </p:cNvSpPr>
          <p:nvPr/>
        </p:nvSpPr>
        <p:spPr bwMode="auto">
          <a:xfrm rot="5400000">
            <a:off x="4229100" y="1927225"/>
            <a:ext cx="457200" cy="3124200"/>
          </a:xfrm>
          <a:prstGeom prst="leftBrace">
            <a:avLst>
              <a:gd name="adj1" fmla="val 56944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07563" name="AutoShape 45">
            <a:extLst>
              <a:ext uri="{FF2B5EF4-FFF2-40B4-BE49-F238E27FC236}">
                <a16:creationId xmlns:a16="http://schemas.microsoft.com/office/drawing/2014/main" id="{053C65ED-3635-4826-8EE2-95391DB7C3A4}"/>
              </a:ext>
            </a:extLst>
          </p:cNvPr>
          <p:cNvSpPr>
            <a:spLocks/>
          </p:cNvSpPr>
          <p:nvPr/>
        </p:nvSpPr>
        <p:spPr bwMode="auto">
          <a:xfrm>
            <a:off x="2362200" y="3810000"/>
            <a:ext cx="381000" cy="2270125"/>
          </a:xfrm>
          <a:prstGeom prst="leftBrace">
            <a:avLst>
              <a:gd name="adj1" fmla="val 64659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07564" name="Text Box 47">
            <a:extLst>
              <a:ext uri="{FF2B5EF4-FFF2-40B4-BE49-F238E27FC236}">
                <a16:creationId xmlns:a16="http://schemas.microsoft.com/office/drawing/2014/main" id="{DCCBDEB2-35C3-4A1F-984D-421D7AF23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03525"/>
            <a:ext cx="1217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columns</a:t>
            </a:r>
          </a:p>
        </p:txBody>
      </p:sp>
      <p:sp>
        <p:nvSpPr>
          <p:cNvPr id="107565" name="Text Box 48">
            <a:extLst>
              <a:ext uri="{FF2B5EF4-FFF2-40B4-BE49-F238E27FC236}">
                <a16:creationId xmlns:a16="http://schemas.microsoft.com/office/drawing/2014/main" id="{BD51D21C-CBAE-4731-9AC9-5EBFBBECD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713" y="5013325"/>
            <a:ext cx="776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rows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C9B8E7B-AA05-408D-9E31-3518E21BAC37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54BB711C-B657-4366-BDDD-4F9A69734EF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42888"/>
            <a:ext cx="8229600" cy="10969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GridLayout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Manager (2 of 4)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19BE99A6-B806-4A8F-A6F9-C6B1E844EC5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71488" indent="-398463" eaLnBrk="1" hangingPunct="1">
              <a:buSzTx/>
              <a:buFontTx/>
              <a:buChar char="•"/>
              <a:defRPr/>
            </a:pP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GridLayout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manager follows some simple rules:</a:t>
            </a:r>
          </a:p>
          <a:p>
            <a:pPr marL="841375" lvl="1" indent="-361950" eaLnBrk="1" hangingPunct="1">
              <a:buSzTx/>
              <a:buFontTx/>
              <a:buChar char="–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Each cell can hold only one component.</a:t>
            </a:r>
          </a:p>
          <a:p>
            <a:pPr marL="841375" lvl="1" indent="-361950" eaLnBrk="1" hangingPunct="1">
              <a:buSzTx/>
              <a:buFontTx/>
              <a:buChar char="–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All of the cells are the size of the largest component placed within the layout.</a:t>
            </a:r>
          </a:p>
          <a:p>
            <a:pPr marL="841375" lvl="1" indent="-361950" eaLnBrk="1" hangingPunct="1">
              <a:buSzTx/>
              <a:buFontTx/>
              <a:buChar char="–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component that is placed in a cell is automatically resized to fill up any extra space.</a:t>
            </a:r>
          </a:p>
          <a:p>
            <a:pPr marL="471488" indent="-369888" eaLnBrk="1" hangingPunct="1">
              <a:buSzTx/>
              <a:buFontTx/>
              <a:buChar char="•"/>
              <a:defRPr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You pass the number of rows and columns as arguments to the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GridLayout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constructor.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87957BF-6120-407B-9BD4-8393D27ED767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9791FE84-98FA-4276-A4A7-A5EB1D55C1A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42888"/>
            <a:ext cx="8229600" cy="10969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GridLayout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Manager (3 of 4)</a:t>
            </a:r>
          </a:p>
        </p:txBody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2FE5748D-DC64-4398-9410-E765ACA763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82738"/>
            <a:ext cx="8229600" cy="4525962"/>
          </a:xfrm>
        </p:spPr>
        <p:txBody>
          <a:bodyPr/>
          <a:lstStyle/>
          <a:p>
            <a:pPr marL="471488" indent="-369888" eaLnBrk="1" hangingPunct="1">
              <a:defRPr/>
            </a:pPr>
            <a:r>
              <a:rPr lang="en-US" altLang="en-US" sz="2800" dirty="0"/>
              <a:t>The general format of the constructor:</a:t>
            </a:r>
          </a:p>
          <a:p>
            <a:pPr lvl="1" indent="107950" eaLnBrk="1" hangingPunct="1">
              <a:buFontTx/>
              <a:buNone/>
              <a:defRPr/>
            </a:pPr>
            <a:r>
              <a:rPr lang="en-US" altLang="en-US" sz="2400" dirty="0" err="1">
                <a:latin typeface="Courier New" panose="02070309020205020404" pitchFamily="49" charset="0"/>
              </a:rPr>
              <a:t>GridLayout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i="1" dirty="0">
                <a:latin typeface="Courier New" panose="02070309020205020404" pitchFamily="49" charset="0"/>
              </a:rPr>
              <a:t>rows, </a:t>
            </a:r>
            <a:r>
              <a:rPr lang="en-US" altLang="en-US" sz="2400" i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i="1" dirty="0">
                <a:latin typeface="Courier New" panose="02070309020205020404" pitchFamily="49" charset="0"/>
              </a:rPr>
              <a:t> columns)</a:t>
            </a:r>
          </a:p>
          <a:p>
            <a:pPr marL="471488" indent="-369888" eaLnBrk="1" hangingPunct="1">
              <a:defRPr/>
            </a:pPr>
            <a:r>
              <a:rPr lang="en-US" altLang="en-US" sz="2800" dirty="0"/>
              <a:t>Example</a:t>
            </a:r>
          </a:p>
          <a:p>
            <a:pPr marL="742950" indent="107950" eaLnBrk="1" hangingPunct="1">
              <a:buFontTx/>
              <a:buNone/>
              <a:defRPr/>
            </a:pPr>
            <a:r>
              <a:rPr lang="en-US" altLang="en-US" dirty="0" err="1">
                <a:latin typeface="Courier New" panose="02070309020205020404" pitchFamily="49" charset="0"/>
              </a:rPr>
              <a:t>setLayout</a:t>
            </a:r>
            <a:r>
              <a:rPr lang="en-US" altLang="en-US" dirty="0">
                <a:latin typeface="Courier New" panose="02070309020205020404" pitchFamily="49" charset="0"/>
              </a:rPr>
              <a:t>(new </a:t>
            </a:r>
            <a:r>
              <a:rPr lang="en-US" altLang="en-US" dirty="0" err="1">
                <a:latin typeface="Courier New" panose="02070309020205020404" pitchFamily="49" charset="0"/>
              </a:rPr>
              <a:t>GridLayout</a:t>
            </a:r>
            <a:r>
              <a:rPr lang="en-US" altLang="en-US" dirty="0">
                <a:latin typeface="Courier New" panose="02070309020205020404" pitchFamily="49" charset="0"/>
              </a:rPr>
              <a:t>(2, 3));</a:t>
            </a:r>
          </a:p>
          <a:p>
            <a:pPr marL="471488" indent="-369888" eaLnBrk="1" hangingPunct="1">
              <a:defRPr/>
            </a:pPr>
            <a:r>
              <a:rPr lang="en-US" altLang="en-US" sz="2800" dirty="0"/>
              <a:t>A zero (0) can be passed for one of the arguments but not both.</a:t>
            </a:r>
          </a:p>
          <a:p>
            <a:pPr marL="841375" lvl="1" indent="-361950" eaLnBrk="1" hangingPunct="1">
              <a:defRPr/>
            </a:pPr>
            <a:r>
              <a:rPr lang="en-US" altLang="en-US" sz="2400" dirty="0"/>
              <a:t>passing 0 for both arguments will cause an </a:t>
            </a:r>
            <a:r>
              <a:rPr lang="en-US" altLang="en-US" sz="2400" dirty="0" err="1">
                <a:latin typeface="Courier New" panose="02070309020205020404" pitchFamily="49" charset="0"/>
              </a:rPr>
              <a:t>IllegalArgumentException</a:t>
            </a:r>
            <a:r>
              <a:rPr lang="en-US" altLang="en-US" sz="2400" dirty="0"/>
              <a:t> to be thrown.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B8EFAC5-8744-45D3-B194-D04FEB01226C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AD4C7CF9-B2C9-446A-950F-92E5CC856E7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42888"/>
            <a:ext cx="8229600" cy="10969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GridLayout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Manager (4 of 4)</a:t>
            </a:r>
          </a:p>
        </p:txBody>
      </p:sp>
      <p:sp>
        <p:nvSpPr>
          <p:cNvPr id="113667" name="Rectangle 42">
            <a:extLst>
              <a:ext uri="{FF2B5EF4-FFF2-40B4-BE49-F238E27FC236}">
                <a16:creationId xmlns:a16="http://schemas.microsoft.com/office/drawing/2014/main" id="{6B4B104F-FACE-489B-870F-0A50A365F83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Components are added to a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GridLayout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in the following order (for a 5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×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5 grid):</a:t>
            </a:r>
          </a:p>
        </p:txBody>
      </p:sp>
      <p:grpSp>
        <p:nvGrpSpPr>
          <p:cNvPr id="113668" name="Group 43">
            <a:extLst>
              <a:ext uri="{FF2B5EF4-FFF2-40B4-BE49-F238E27FC236}">
                <a16:creationId xmlns:a16="http://schemas.microsoft.com/office/drawing/2014/main" id="{61748204-AF88-474F-9569-690679F67305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127375"/>
            <a:ext cx="3124200" cy="2587625"/>
            <a:chOff x="1901" y="1920"/>
            <a:chExt cx="1968" cy="1630"/>
          </a:xfrm>
        </p:grpSpPr>
        <p:sp>
          <p:nvSpPr>
            <p:cNvPr id="113670" name="Rectangle 5">
              <a:extLst>
                <a:ext uri="{FF2B5EF4-FFF2-40B4-BE49-F238E27FC236}">
                  <a16:creationId xmlns:a16="http://schemas.microsoft.com/office/drawing/2014/main" id="{04061BD5-9598-4902-B556-F7BB575BF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3224"/>
              <a:ext cx="39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25</a:t>
              </a:r>
            </a:p>
          </p:txBody>
        </p:sp>
        <p:sp>
          <p:nvSpPr>
            <p:cNvPr id="113671" name="Rectangle 6">
              <a:extLst>
                <a:ext uri="{FF2B5EF4-FFF2-40B4-BE49-F238E27FC236}">
                  <a16:creationId xmlns:a16="http://schemas.microsoft.com/office/drawing/2014/main" id="{D881EA1B-E2D0-4F28-8286-4015407E0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2" y="3224"/>
              <a:ext cx="39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24</a:t>
              </a:r>
            </a:p>
          </p:txBody>
        </p:sp>
        <p:sp>
          <p:nvSpPr>
            <p:cNvPr id="113672" name="Rectangle 7">
              <a:extLst>
                <a:ext uri="{FF2B5EF4-FFF2-40B4-BE49-F238E27FC236}">
                  <a16:creationId xmlns:a16="http://schemas.microsoft.com/office/drawing/2014/main" id="{2711F7F0-DD72-42C7-AA49-146EB2B8A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224"/>
              <a:ext cx="39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23</a:t>
              </a:r>
            </a:p>
          </p:txBody>
        </p:sp>
        <p:sp>
          <p:nvSpPr>
            <p:cNvPr id="113673" name="Rectangle 8">
              <a:extLst>
                <a:ext uri="{FF2B5EF4-FFF2-40B4-BE49-F238E27FC236}">
                  <a16:creationId xmlns:a16="http://schemas.microsoft.com/office/drawing/2014/main" id="{1BAD8CF6-29FD-40A5-98A5-883C1B315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" y="3224"/>
              <a:ext cx="39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22</a:t>
              </a:r>
            </a:p>
          </p:txBody>
        </p:sp>
        <p:sp>
          <p:nvSpPr>
            <p:cNvPr id="113674" name="Rectangle 9">
              <a:extLst>
                <a:ext uri="{FF2B5EF4-FFF2-40B4-BE49-F238E27FC236}">
                  <a16:creationId xmlns:a16="http://schemas.microsoft.com/office/drawing/2014/main" id="{8F50B86A-8EE7-43CC-8CC6-617D3E7FB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" y="3224"/>
              <a:ext cx="39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21</a:t>
              </a:r>
            </a:p>
          </p:txBody>
        </p:sp>
        <p:sp>
          <p:nvSpPr>
            <p:cNvPr id="113675" name="Rectangle 10">
              <a:extLst>
                <a:ext uri="{FF2B5EF4-FFF2-40B4-BE49-F238E27FC236}">
                  <a16:creationId xmlns:a16="http://schemas.microsoft.com/office/drawing/2014/main" id="{4BBEA6DF-90F7-4AEC-8FEB-5AFDCD5C2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2898"/>
              <a:ext cx="39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20</a:t>
              </a:r>
            </a:p>
          </p:txBody>
        </p:sp>
        <p:sp>
          <p:nvSpPr>
            <p:cNvPr id="113676" name="Rectangle 11">
              <a:extLst>
                <a:ext uri="{FF2B5EF4-FFF2-40B4-BE49-F238E27FC236}">
                  <a16:creationId xmlns:a16="http://schemas.microsoft.com/office/drawing/2014/main" id="{F7137BBD-796A-41C1-BB2B-A9B94395C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2" y="2898"/>
              <a:ext cx="39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19</a:t>
              </a:r>
            </a:p>
          </p:txBody>
        </p:sp>
        <p:sp>
          <p:nvSpPr>
            <p:cNvPr id="113677" name="Rectangle 12">
              <a:extLst>
                <a:ext uri="{FF2B5EF4-FFF2-40B4-BE49-F238E27FC236}">
                  <a16:creationId xmlns:a16="http://schemas.microsoft.com/office/drawing/2014/main" id="{FE31A36A-1F92-426B-B03B-B42C71230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898"/>
              <a:ext cx="39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18</a:t>
              </a:r>
            </a:p>
          </p:txBody>
        </p:sp>
        <p:sp>
          <p:nvSpPr>
            <p:cNvPr id="113678" name="Rectangle 13">
              <a:extLst>
                <a:ext uri="{FF2B5EF4-FFF2-40B4-BE49-F238E27FC236}">
                  <a16:creationId xmlns:a16="http://schemas.microsoft.com/office/drawing/2014/main" id="{A89DAC1F-2D17-4CD1-9987-17D496697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" y="2898"/>
              <a:ext cx="39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17</a:t>
              </a:r>
            </a:p>
          </p:txBody>
        </p:sp>
        <p:sp>
          <p:nvSpPr>
            <p:cNvPr id="113679" name="Rectangle 14">
              <a:extLst>
                <a:ext uri="{FF2B5EF4-FFF2-40B4-BE49-F238E27FC236}">
                  <a16:creationId xmlns:a16="http://schemas.microsoft.com/office/drawing/2014/main" id="{295ED193-2B76-48E0-9BFA-ED6A27633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" y="2898"/>
              <a:ext cx="39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16</a:t>
              </a:r>
            </a:p>
          </p:txBody>
        </p:sp>
        <p:sp>
          <p:nvSpPr>
            <p:cNvPr id="113680" name="Rectangle 15">
              <a:extLst>
                <a:ext uri="{FF2B5EF4-FFF2-40B4-BE49-F238E27FC236}">
                  <a16:creationId xmlns:a16="http://schemas.microsoft.com/office/drawing/2014/main" id="{3EB7A0DE-F837-4FE0-AF57-978720A23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2572"/>
              <a:ext cx="39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15</a:t>
              </a:r>
            </a:p>
          </p:txBody>
        </p:sp>
        <p:sp>
          <p:nvSpPr>
            <p:cNvPr id="113681" name="Rectangle 16">
              <a:extLst>
                <a:ext uri="{FF2B5EF4-FFF2-40B4-BE49-F238E27FC236}">
                  <a16:creationId xmlns:a16="http://schemas.microsoft.com/office/drawing/2014/main" id="{64F369F4-4CDC-424C-9CD4-26BA7CF7D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2" y="2572"/>
              <a:ext cx="39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14</a:t>
              </a:r>
            </a:p>
          </p:txBody>
        </p:sp>
        <p:sp>
          <p:nvSpPr>
            <p:cNvPr id="113682" name="Rectangle 17">
              <a:extLst>
                <a:ext uri="{FF2B5EF4-FFF2-40B4-BE49-F238E27FC236}">
                  <a16:creationId xmlns:a16="http://schemas.microsoft.com/office/drawing/2014/main" id="{6491B413-FC6F-407B-B3DC-BCE59F31A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572"/>
              <a:ext cx="39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13</a:t>
              </a:r>
            </a:p>
          </p:txBody>
        </p:sp>
        <p:sp>
          <p:nvSpPr>
            <p:cNvPr id="113683" name="Rectangle 18">
              <a:extLst>
                <a:ext uri="{FF2B5EF4-FFF2-40B4-BE49-F238E27FC236}">
                  <a16:creationId xmlns:a16="http://schemas.microsoft.com/office/drawing/2014/main" id="{5E491D89-72A5-4E48-A44D-33712EF4F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" y="2572"/>
              <a:ext cx="39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12</a:t>
              </a:r>
            </a:p>
          </p:txBody>
        </p:sp>
        <p:sp>
          <p:nvSpPr>
            <p:cNvPr id="113684" name="Rectangle 19">
              <a:extLst>
                <a:ext uri="{FF2B5EF4-FFF2-40B4-BE49-F238E27FC236}">
                  <a16:creationId xmlns:a16="http://schemas.microsoft.com/office/drawing/2014/main" id="{96396480-4CC8-4C54-8283-34D65DAB4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" y="2572"/>
              <a:ext cx="39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11</a:t>
              </a:r>
            </a:p>
          </p:txBody>
        </p:sp>
        <p:sp>
          <p:nvSpPr>
            <p:cNvPr id="113685" name="Rectangle 20">
              <a:extLst>
                <a:ext uri="{FF2B5EF4-FFF2-40B4-BE49-F238E27FC236}">
                  <a16:creationId xmlns:a16="http://schemas.microsoft.com/office/drawing/2014/main" id="{215CA67D-EDB6-462D-B51C-F29849E71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2246"/>
              <a:ext cx="39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10</a:t>
              </a:r>
            </a:p>
          </p:txBody>
        </p:sp>
        <p:sp>
          <p:nvSpPr>
            <p:cNvPr id="113686" name="Rectangle 21">
              <a:extLst>
                <a:ext uri="{FF2B5EF4-FFF2-40B4-BE49-F238E27FC236}">
                  <a16:creationId xmlns:a16="http://schemas.microsoft.com/office/drawing/2014/main" id="{9F25D24B-DD9D-4DA2-98C7-AC20FFBC2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2" y="2246"/>
              <a:ext cx="39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9</a:t>
              </a:r>
            </a:p>
          </p:txBody>
        </p:sp>
        <p:sp>
          <p:nvSpPr>
            <p:cNvPr id="113687" name="Rectangle 22">
              <a:extLst>
                <a:ext uri="{FF2B5EF4-FFF2-40B4-BE49-F238E27FC236}">
                  <a16:creationId xmlns:a16="http://schemas.microsoft.com/office/drawing/2014/main" id="{7A5394E5-550D-432D-9C74-A351FC2C4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246"/>
              <a:ext cx="39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8</a:t>
              </a:r>
            </a:p>
          </p:txBody>
        </p:sp>
        <p:sp>
          <p:nvSpPr>
            <p:cNvPr id="113688" name="Rectangle 23">
              <a:extLst>
                <a:ext uri="{FF2B5EF4-FFF2-40B4-BE49-F238E27FC236}">
                  <a16:creationId xmlns:a16="http://schemas.microsoft.com/office/drawing/2014/main" id="{0171B380-F1BF-41A4-B94B-6358B49AE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" y="2246"/>
              <a:ext cx="39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7</a:t>
              </a:r>
            </a:p>
          </p:txBody>
        </p:sp>
        <p:sp>
          <p:nvSpPr>
            <p:cNvPr id="113689" name="Rectangle 24">
              <a:extLst>
                <a:ext uri="{FF2B5EF4-FFF2-40B4-BE49-F238E27FC236}">
                  <a16:creationId xmlns:a16="http://schemas.microsoft.com/office/drawing/2014/main" id="{3B97509E-84D3-4276-8053-DCEAA666E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" y="2246"/>
              <a:ext cx="39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6</a:t>
              </a:r>
            </a:p>
          </p:txBody>
        </p:sp>
        <p:sp>
          <p:nvSpPr>
            <p:cNvPr id="113690" name="Rectangle 25">
              <a:extLst>
                <a:ext uri="{FF2B5EF4-FFF2-40B4-BE49-F238E27FC236}">
                  <a16:creationId xmlns:a16="http://schemas.microsoft.com/office/drawing/2014/main" id="{60615628-919A-4187-A9AF-5CC10E7D0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1920"/>
              <a:ext cx="39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5</a:t>
              </a:r>
            </a:p>
          </p:txBody>
        </p:sp>
        <p:sp>
          <p:nvSpPr>
            <p:cNvPr id="113691" name="Rectangle 26">
              <a:extLst>
                <a:ext uri="{FF2B5EF4-FFF2-40B4-BE49-F238E27FC236}">
                  <a16:creationId xmlns:a16="http://schemas.microsoft.com/office/drawing/2014/main" id="{E9BC37C0-BB45-4035-B170-A6A601C33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2" y="1920"/>
              <a:ext cx="39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4</a:t>
              </a:r>
            </a:p>
          </p:txBody>
        </p:sp>
        <p:sp>
          <p:nvSpPr>
            <p:cNvPr id="113692" name="Rectangle 27">
              <a:extLst>
                <a:ext uri="{FF2B5EF4-FFF2-40B4-BE49-F238E27FC236}">
                  <a16:creationId xmlns:a16="http://schemas.microsoft.com/office/drawing/2014/main" id="{EF006568-CF14-413B-A2A2-2D248CF68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920"/>
              <a:ext cx="39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3</a:t>
              </a:r>
            </a:p>
          </p:txBody>
        </p:sp>
        <p:sp>
          <p:nvSpPr>
            <p:cNvPr id="113693" name="Rectangle 28">
              <a:extLst>
                <a:ext uri="{FF2B5EF4-FFF2-40B4-BE49-F238E27FC236}">
                  <a16:creationId xmlns:a16="http://schemas.microsoft.com/office/drawing/2014/main" id="{E4674A8F-0802-4628-B5CD-8608D6087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" y="1920"/>
              <a:ext cx="39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113694" name="Rectangle 29">
              <a:extLst>
                <a:ext uri="{FF2B5EF4-FFF2-40B4-BE49-F238E27FC236}">
                  <a16:creationId xmlns:a16="http://schemas.microsoft.com/office/drawing/2014/main" id="{29EE5CB7-5794-431A-8599-DDE1F0867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" y="1920"/>
              <a:ext cx="39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</a:t>
              </a:r>
            </a:p>
          </p:txBody>
        </p:sp>
        <p:sp>
          <p:nvSpPr>
            <p:cNvPr id="113695" name="Line 30">
              <a:extLst>
                <a:ext uri="{FF2B5EF4-FFF2-40B4-BE49-F238E27FC236}">
                  <a16:creationId xmlns:a16="http://schemas.microsoft.com/office/drawing/2014/main" id="{FC39E164-B69C-43C2-A905-7ECA2AF34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1" y="1920"/>
              <a:ext cx="19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696" name="Line 31">
              <a:extLst>
                <a:ext uri="{FF2B5EF4-FFF2-40B4-BE49-F238E27FC236}">
                  <a16:creationId xmlns:a16="http://schemas.microsoft.com/office/drawing/2014/main" id="{B9D9338E-5A1C-4EAC-999F-D5C9D3440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1" y="2246"/>
              <a:ext cx="19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697" name="Line 32">
              <a:extLst>
                <a:ext uri="{FF2B5EF4-FFF2-40B4-BE49-F238E27FC236}">
                  <a16:creationId xmlns:a16="http://schemas.microsoft.com/office/drawing/2014/main" id="{A02FE6E2-FB6A-4791-B6D3-7AE308F59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1" y="2572"/>
              <a:ext cx="19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698" name="Line 33">
              <a:extLst>
                <a:ext uri="{FF2B5EF4-FFF2-40B4-BE49-F238E27FC236}">
                  <a16:creationId xmlns:a16="http://schemas.microsoft.com/office/drawing/2014/main" id="{3CE1D583-1275-4DFC-9F2A-F2A703CF0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1" y="2898"/>
              <a:ext cx="19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699" name="Line 34">
              <a:extLst>
                <a:ext uri="{FF2B5EF4-FFF2-40B4-BE49-F238E27FC236}">
                  <a16:creationId xmlns:a16="http://schemas.microsoft.com/office/drawing/2014/main" id="{FEA9F550-E484-4807-B5FB-95FE3B77E1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1" y="3224"/>
              <a:ext cx="19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700" name="Line 35">
              <a:extLst>
                <a:ext uri="{FF2B5EF4-FFF2-40B4-BE49-F238E27FC236}">
                  <a16:creationId xmlns:a16="http://schemas.microsoft.com/office/drawing/2014/main" id="{54FEDE39-8E98-4EE5-BB5A-629300DB29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1" y="3550"/>
              <a:ext cx="19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701" name="Line 36">
              <a:extLst>
                <a:ext uri="{FF2B5EF4-FFF2-40B4-BE49-F238E27FC236}">
                  <a16:creationId xmlns:a16="http://schemas.microsoft.com/office/drawing/2014/main" id="{2FB38C5D-D26A-482E-BED6-D54F3B66A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1" y="1920"/>
              <a:ext cx="0" cy="16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702" name="Line 37">
              <a:extLst>
                <a:ext uri="{FF2B5EF4-FFF2-40B4-BE49-F238E27FC236}">
                  <a16:creationId xmlns:a16="http://schemas.microsoft.com/office/drawing/2014/main" id="{57BB3738-D9C5-4778-BE07-FCE6D8A99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5" y="1920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703" name="Line 38">
              <a:extLst>
                <a:ext uri="{FF2B5EF4-FFF2-40B4-BE49-F238E27FC236}">
                  <a16:creationId xmlns:a16="http://schemas.microsoft.com/office/drawing/2014/main" id="{0C42E4AB-C504-4477-BED8-8E6CFD30B7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920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704" name="Line 39">
              <a:extLst>
                <a:ext uri="{FF2B5EF4-FFF2-40B4-BE49-F238E27FC236}">
                  <a16:creationId xmlns:a16="http://schemas.microsoft.com/office/drawing/2014/main" id="{66F9ED3E-F36F-4A13-B89C-2E3A0E11D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2" y="1920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705" name="Line 40">
              <a:extLst>
                <a:ext uri="{FF2B5EF4-FFF2-40B4-BE49-F238E27FC236}">
                  <a16:creationId xmlns:a16="http://schemas.microsoft.com/office/drawing/2014/main" id="{257A4195-C034-4F66-8726-921F10A23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5" y="1920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706" name="Line 41">
              <a:extLst>
                <a:ext uri="{FF2B5EF4-FFF2-40B4-BE49-F238E27FC236}">
                  <a16:creationId xmlns:a16="http://schemas.microsoft.com/office/drawing/2014/main" id="{AB836646-E0D0-44A0-BC40-E6FE88BA27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9" y="1920"/>
              <a:ext cx="0" cy="16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3669" name="Text Box 44">
            <a:extLst>
              <a:ext uri="{FF2B5EF4-FFF2-40B4-BE49-F238E27FC236}">
                <a16:creationId xmlns:a16="http://schemas.microsoft.com/office/drawing/2014/main" id="{DF8F901E-8E9C-4BF2-83E5-03DFA403D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027363"/>
            <a:ext cx="37338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5613" indent="-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Example:</a:t>
            </a:r>
            <a:br>
              <a:rPr lang="en-US" altLang="en-US"/>
            </a:br>
            <a:r>
              <a:rPr lang="en-US" altLang="en-US">
                <a:hlinkClick r:id="rId2" action="ppaction://hlinkfile"/>
              </a:rPr>
              <a:t>GridWindow.java</a:t>
            </a:r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GridLayout</a:t>
            </a:r>
            <a:r>
              <a:rPr lang="en-US" altLang="en-US"/>
              <a:t> also accepts nested components:</a:t>
            </a:r>
          </a:p>
          <a:p>
            <a:pPr eaLnBrk="1" hangingPunct="1"/>
            <a:r>
              <a:rPr lang="en-US" altLang="en-US"/>
              <a:t>Example:</a:t>
            </a:r>
            <a:br>
              <a:rPr lang="en-US" altLang="en-US"/>
            </a:br>
            <a:r>
              <a:rPr lang="en-US" altLang="en-US">
                <a:hlinkClick r:id="rId3" action="ppaction://hlinkfile"/>
              </a:rPr>
              <a:t>GridPanelWindow.java</a:t>
            </a:r>
            <a:endParaRPr lang="en-US" altLang="en-US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1C84EE1-B6F6-433D-A747-262F8BFCDD8F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6BAB9662-F978-4F12-B33F-DBCF2792C68C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Radio Buttons</a:t>
            </a:r>
          </a:p>
        </p:txBody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042D3A76-BDB4-4A5C-ABED-382B9FC169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46238"/>
            <a:ext cx="8534400" cy="4525962"/>
          </a:xfrm>
        </p:spPr>
        <p:txBody>
          <a:bodyPr/>
          <a:lstStyle/>
          <a:p>
            <a:pPr marL="471488" indent="-369888" eaLnBrk="1" hangingPunct="1">
              <a:lnSpc>
                <a:spcPct val="90000"/>
              </a:lnSpc>
              <a:defRPr/>
            </a:pPr>
            <a:r>
              <a:rPr lang="en-US" altLang="en-US" i="1" dirty="0"/>
              <a:t>Radio buttons </a:t>
            </a:r>
            <a:r>
              <a:rPr lang="en-US" altLang="en-US" dirty="0"/>
              <a:t>allow the</a:t>
            </a:r>
            <a:r>
              <a:rPr lang="en-US" altLang="en-US" i="1" dirty="0"/>
              <a:t> </a:t>
            </a:r>
            <a:r>
              <a:rPr lang="en-US" altLang="en-US" dirty="0"/>
              <a:t>user to select one choice from several possible options.</a:t>
            </a:r>
          </a:p>
          <a:p>
            <a:pPr marL="471488" indent="-369888" eaLnBrk="1" hangingPunct="1">
              <a:lnSpc>
                <a:spcPct val="90000"/>
              </a:lnSpc>
              <a:defRPr/>
            </a:pPr>
            <a:r>
              <a:rPr lang="en-US" altLang="en-US" dirty="0"/>
              <a:t>The </a:t>
            </a:r>
            <a:r>
              <a:rPr lang="en-US" altLang="en-US" dirty="0" err="1">
                <a:latin typeface="Courier New" panose="02070309020205020404" pitchFamily="49" charset="0"/>
              </a:rPr>
              <a:t>JRadioButton</a:t>
            </a:r>
            <a:r>
              <a:rPr lang="en-US" altLang="en-US" dirty="0"/>
              <a:t> class is used to create radio buttons.</a:t>
            </a:r>
          </a:p>
          <a:p>
            <a:pPr marL="471488" indent="-369888"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Courier New" panose="02070309020205020404" pitchFamily="49" charset="0"/>
              </a:rPr>
              <a:t>JRadioButton</a:t>
            </a:r>
            <a:r>
              <a:rPr lang="en-US" altLang="en-US" dirty="0"/>
              <a:t> constructors:</a:t>
            </a:r>
          </a:p>
          <a:p>
            <a:pPr marL="841375" lvl="1" indent="-361950" eaLnBrk="1" hangingPunct="1">
              <a:lnSpc>
                <a:spcPct val="90000"/>
              </a:lnSpc>
              <a:defRPr/>
            </a:pPr>
            <a:r>
              <a:rPr lang="en-US" altLang="en-US" sz="2000" dirty="0" err="1">
                <a:latin typeface="Courier New" panose="02070309020205020404" pitchFamily="49" charset="0"/>
              </a:rPr>
              <a:t>JRadioButton</a:t>
            </a:r>
            <a:r>
              <a:rPr lang="en-US" altLang="en-US" sz="2000" dirty="0">
                <a:latin typeface="Courier New" panose="02070309020205020404" pitchFamily="49" charset="0"/>
              </a:rPr>
              <a:t>(String </a:t>
            </a:r>
            <a:r>
              <a:rPr lang="en-US" altLang="en-US" sz="2000" i="1" dirty="0">
                <a:latin typeface="Courier New" panose="02070309020205020404" pitchFamily="49" charset="0"/>
              </a:rPr>
              <a:t>text)</a:t>
            </a:r>
          </a:p>
          <a:p>
            <a:pPr marL="841375" lvl="1" indent="-361950" eaLnBrk="1" hangingPunct="1">
              <a:lnSpc>
                <a:spcPct val="90000"/>
              </a:lnSpc>
              <a:defRPr/>
            </a:pPr>
            <a:r>
              <a:rPr lang="en-US" altLang="en-US" sz="2000" dirty="0" err="1">
                <a:latin typeface="Courier New" panose="02070309020205020404" pitchFamily="49" charset="0"/>
              </a:rPr>
              <a:t>JRadioButton</a:t>
            </a:r>
            <a:r>
              <a:rPr lang="en-US" altLang="en-US" sz="2000" dirty="0">
                <a:latin typeface="Courier New" panose="02070309020205020404" pitchFamily="49" charset="0"/>
              </a:rPr>
              <a:t>(String </a:t>
            </a:r>
            <a:r>
              <a:rPr lang="en-US" altLang="en-US" sz="2000" i="1" dirty="0">
                <a:latin typeface="Courier New" panose="02070309020205020404" pitchFamily="49" charset="0"/>
              </a:rPr>
              <a:t>text, </a:t>
            </a:r>
            <a:r>
              <a:rPr lang="en-US" altLang="en-US" sz="2000" i="1" dirty="0" err="1">
                <a:latin typeface="Courier New" panose="02070309020205020404" pitchFamily="49" charset="0"/>
              </a:rPr>
              <a:t>boolean</a:t>
            </a:r>
            <a:r>
              <a:rPr lang="en-US" altLang="en-US" sz="2000" i="1" dirty="0">
                <a:latin typeface="Courier New" panose="02070309020205020404" pitchFamily="49" charset="0"/>
              </a:rPr>
              <a:t> selected)</a:t>
            </a:r>
          </a:p>
          <a:p>
            <a:pPr marL="471488" indent="-369888" eaLnBrk="1" hangingPunct="1">
              <a:lnSpc>
                <a:spcPct val="90000"/>
              </a:lnSpc>
              <a:defRPr/>
            </a:pPr>
            <a:r>
              <a:rPr lang="en-US" altLang="en-US" dirty="0"/>
              <a:t>Example:</a:t>
            </a:r>
          </a:p>
          <a:p>
            <a:pPr lvl="1" indent="-27146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JRadioButton</a:t>
            </a:r>
            <a:r>
              <a:rPr lang="en-US" altLang="en-US" sz="2000" b="1" dirty="0">
                <a:latin typeface="Courier New" panose="02070309020205020404" pitchFamily="49" charset="0"/>
              </a:rPr>
              <a:t> radio1 = 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JRadioButton</a:t>
            </a:r>
            <a:r>
              <a:rPr lang="en-US" altLang="en-US" sz="2000" b="1" dirty="0">
                <a:latin typeface="Courier New" panose="02070309020205020404" pitchFamily="49" charset="0"/>
              </a:rPr>
              <a:t>("Choice 1");</a:t>
            </a:r>
          </a:p>
          <a:p>
            <a:pPr lvl="1" indent="-27146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i="1" dirty="0"/>
              <a:t>or</a:t>
            </a:r>
          </a:p>
          <a:p>
            <a:pPr marL="6337300" lvl="1" indent="-586581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JRadioButton</a:t>
            </a:r>
            <a:r>
              <a:rPr lang="en-US" altLang="en-US" sz="2000" b="1" dirty="0">
                <a:latin typeface="Courier New" panose="02070309020205020404" pitchFamily="49" charset="0"/>
              </a:rPr>
              <a:t> radio1 = 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JRadioButton</a:t>
            </a:r>
            <a:r>
              <a:rPr lang="en-US" altLang="en-US" sz="2000" b="1" dirty="0">
                <a:latin typeface="Courier New" panose="02070309020205020404" pitchFamily="49" charset="0"/>
              </a:rPr>
              <a:t>("Choice 1", true);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167BA64E-9C5B-4FB0-B546-9B4B2B595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860675"/>
            <a:ext cx="1733550" cy="923925"/>
          </a:xfrm>
          <a:prstGeom prst="rect">
            <a:avLst/>
          </a:prstGeom>
          <a:noFill/>
          <a:ln w="9525">
            <a:solidFill>
              <a:srgbClr val="00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800" kern="0" dirty="0">
                <a:solidFill>
                  <a:srgbClr val="009999"/>
                </a:solidFill>
              </a:rPr>
              <a:t>Button appears already selected when true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E4646572-CEC9-45A4-BE5E-250F4253F9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3784600"/>
            <a:ext cx="152400" cy="177800"/>
          </a:xfrm>
          <a:prstGeom prst="line">
            <a:avLst/>
          </a:prstGeom>
          <a:noFill/>
          <a:ln w="9525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800" kern="0">
              <a:solidFill>
                <a:srgbClr val="000000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8FF41F4-842D-4956-9718-5B0321866517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27D54DE5-97C9-49F9-9B3A-06A5939BBCD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Button Groups (1 of 3)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E051A461-C753-412A-B7E4-FC91790DD38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36713"/>
            <a:ext cx="8229600" cy="4525962"/>
          </a:xfrm>
        </p:spPr>
        <p:txBody>
          <a:bodyPr/>
          <a:lstStyle/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Radio buttons normally are grouped together.</a:t>
            </a:r>
          </a:p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 a radio button group only one of the radio buttons in the group may be selected at any time.</a:t>
            </a:r>
          </a:p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Clicking on a radio button selects it and automatically deselects any other radio button in the same group.</a:t>
            </a:r>
          </a:p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An instance of the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ButtonGroup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class is a used to group radio buttons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634FEB7-FA39-4299-B36A-F0F9CD1DFFE9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A6B732D1-5BE0-459E-90E8-0AE79935B68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Button Groups (2 of 3)</a:t>
            </a:r>
          </a:p>
        </p:txBody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A92CF2F2-726E-484D-A955-76EEE176B5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9725"/>
            <a:ext cx="8229600" cy="4525963"/>
          </a:xfrm>
        </p:spPr>
        <p:txBody>
          <a:bodyPr>
            <a:normAutofit lnSpcReduction="10000"/>
          </a:bodyPr>
          <a:lstStyle/>
          <a:p>
            <a:pPr marL="471488" indent="-369888" eaLnBrk="1" hangingPunct="1">
              <a:defRPr/>
            </a:pPr>
            <a:r>
              <a:rPr lang="en-US" altLang="en-US" sz="2800" dirty="0"/>
              <a:t>The </a:t>
            </a:r>
            <a:r>
              <a:rPr lang="en-US" altLang="en-US" sz="2800" dirty="0" err="1">
                <a:latin typeface="Courier New" panose="02070309020205020404" pitchFamily="49" charset="0"/>
              </a:rPr>
              <a:t>ButtonGroup</a:t>
            </a:r>
            <a:r>
              <a:rPr lang="en-US" altLang="en-US" sz="2800" dirty="0"/>
              <a:t> object creates the </a:t>
            </a:r>
            <a:r>
              <a:rPr lang="en-US" altLang="en-US" sz="2800" i="1" dirty="0"/>
              <a:t>mutually exclusive</a:t>
            </a:r>
            <a:r>
              <a:rPr lang="en-US" altLang="en-US" sz="2800" dirty="0"/>
              <a:t> relationship between the radio buttons that it contains.</a:t>
            </a:r>
            <a:br>
              <a:rPr lang="en-US" altLang="en-US" sz="2800" dirty="0"/>
            </a:br>
            <a:endParaRPr lang="en-US" altLang="en-US" sz="2800" dirty="0"/>
          </a:p>
          <a:p>
            <a:pPr lvl="1" indent="98425" eaLnBrk="1" hangingPunct="1">
              <a:buFontTx/>
              <a:buNone/>
              <a:defRPr/>
            </a:pPr>
            <a:r>
              <a:rPr lang="en-US" altLang="en-US" sz="1800" b="1" dirty="0" err="1">
                <a:latin typeface="Courier New" panose="02070309020205020404" pitchFamily="49" charset="0"/>
              </a:rPr>
              <a:t>JRadioButton</a:t>
            </a:r>
            <a:r>
              <a:rPr lang="en-US" altLang="en-US" sz="1800" b="1" dirty="0">
                <a:latin typeface="Courier New" panose="02070309020205020404" pitchFamily="49" charset="0"/>
              </a:rPr>
              <a:t> radio1 = new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JRadioButton</a:t>
            </a:r>
            <a:r>
              <a:rPr lang="en-US" altLang="en-US" sz="1800" b="1" dirty="0">
                <a:latin typeface="Courier New" panose="02070309020205020404" pitchFamily="49" charset="0"/>
              </a:rPr>
              <a:t>("Choice 1",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</a:rPr>
              <a:t>							   true);</a:t>
            </a:r>
          </a:p>
          <a:p>
            <a:pPr lvl="1" indent="98425" eaLnBrk="1" hangingPunct="1">
              <a:buFontTx/>
              <a:buNone/>
              <a:defRPr/>
            </a:pPr>
            <a:r>
              <a:rPr lang="en-US" altLang="en-US" sz="1800" b="1" dirty="0" err="1">
                <a:latin typeface="Courier New" panose="02070309020205020404" pitchFamily="49" charset="0"/>
              </a:rPr>
              <a:t>JRadioButton</a:t>
            </a:r>
            <a:r>
              <a:rPr lang="en-US" altLang="en-US" sz="1800" b="1" dirty="0">
                <a:latin typeface="Courier New" panose="02070309020205020404" pitchFamily="49" charset="0"/>
              </a:rPr>
              <a:t> radio2 = new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JRadioButton</a:t>
            </a:r>
            <a:r>
              <a:rPr lang="en-US" altLang="en-US" sz="1800" b="1" dirty="0">
                <a:latin typeface="Courier New" panose="02070309020205020404" pitchFamily="49" charset="0"/>
              </a:rPr>
              <a:t>("Choice 2");</a:t>
            </a:r>
          </a:p>
          <a:p>
            <a:pPr lvl="1" indent="98425" eaLnBrk="1" hangingPunct="1">
              <a:buFontTx/>
              <a:buNone/>
              <a:defRPr/>
            </a:pPr>
            <a:r>
              <a:rPr lang="en-US" altLang="en-US" sz="1800" b="1" dirty="0" err="1">
                <a:latin typeface="Courier New" panose="02070309020205020404" pitchFamily="49" charset="0"/>
              </a:rPr>
              <a:t>JRadioButton</a:t>
            </a:r>
            <a:r>
              <a:rPr lang="en-US" altLang="en-US" sz="1800" b="1" dirty="0">
                <a:latin typeface="Courier New" panose="02070309020205020404" pitchFamily="49" charset="0"/>
              </a:rPr>
              <a:t> radio3 = new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JRadioButton</a:t>
            </a:r>
            <a:r>
              <a:rPr lang="en-US" altLang="en-US" sz="1800" b="1" dirty="0">
                <a:latin typeface="Courier New" panose="02070309020205020404" pitchFamily="49" charset="0"/>
              </a:rPr>
              <a:t>("Choice 3");</a:t>
            </a:r>
          </a:p>
          <a:p>
            <a:pPr lvl="1" indent="98425" eaLnBrk="1" hangingPunct="1">
              <a:buFontTx/>
              <a:buNone/>
              <a:defRPr/>
            </a:pPr>
            <a:r>
              <a:rPr lang="en-US" altLang="en-US" sz="1800" b="1" dirty="0" err="1">
                <a:latin typeface="Courier New" panose="02070309020205020404" pitchFamily="49" charset="0"/>
              </a:rPr>
              <a:t>ButtonGroup</a:t>
            </a:r>
            <a:r>
              <a:rPr lang="en-US" altLang="en-US" sz="1800" b="1" dirty="0">
                <a:latin typeface="Courier New" panose="02070309020205020404" pitchFamily="49" charset="0"/>
              </a:rPr>
              <a:t> group = new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ButtonGroup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 lvl="1" indent="98425" eaLnBrk="1" hangingPunct="1">
              <a:buFontTx/>
              <a:buNone/>
              <a:defRPr/>
            </a:pPr>
            <a:r>
              <a:rPr lang="en-US" altLang="en-US" sz="1800" b="1" dirty="0" err="1">
                <a:latin typeface="Courier New" panose="02070309020205020404" pitchFamily="49" charset="0"/>
              </a:rPr>
              <a:t>group.add</a:t>
            </a:r>
            <a:r>
              <a:rPr lang="en-US" altLang="en-US" sz="1800" b="1" dirty="0">
                <a:latin typeface="Courier New" panose="02070309020205020404" pitchFamily="49" charset="0"/>
              </a:rPr>
              <a:t>(radio1);</a:t>
            </a:r>
          </a:p>
          <a:p>
            <a:pPr lvl="1" indent="98425" eaLnBrk="1" hangingPunct="1">
              <a:buFontTx/>
              <a:buNone/>
              <a:defRPr/>
            </a:pPr>
            <a:r>
              <a:rPr lang="en-US" altLang="en-US" sz="1800" b="1" dirty="0" err="1">
                <a:latin typeface="Courier New" panose="02070309020205020404" pitchFamily="49" charset="0"/>
              </a:rPr>
              <a:t>group.add</a:t>
            </a:r>
            <a:r>
              <a:rPr lang="en-US" altLang="en-US" sz="1800" b="1" dirty="0">
                <a:latin typeface="Courier New" panose="02070309020205020404" pitchFamily="49" charset="0"/>
              </a:rPr>
              <a:t>(radio2);</a:t>
            </a:r>
          </a:p>
          <a:p>
            <a:pPr lvl="1" indent="98425" eaLnBrk="1" hangingPunct="1">
              <a:buFontTx/>
              <a:buNone/>
              <a:defRPr/>
            </a:pPr>
            <a:r>
              <a:rPr lang="en-US" altLang="en-US" sz="1800" b="1" dirty="0" err="1">
                <a:latin typeface="Courier New" panose="02070309020205020404" pitchFamily="49" charset="0"/>
              </a:rPr>
              <a:t>group.add</a:t>
            </a:r>
            <a:r>
              <a:rPr lang="en-US" altLang="en-US" sz="1800" b="1" dirty="0">
                <a:latin typeface="Courier New" panose="02070309020205020404" pitchFamily="49" charset="0"/>
              </a:rPr>
              <a:t>(radio3);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551C049-EB50-46ED-B3A3-E4EA4A022FC4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08881E9F-55D7-469F-9AEB-F1D4144C139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Button Groups (3 of 3)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AB34E25C-6D64-49A1-BB76-CE33C135BEE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09725"/>
            <a:ext cx="8229600" cy="4525963"/>
          </a:xfrm>
        </p:spPr>
        <p:txBody>
          <a:bodyPr/>
          <a:lstStyle/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ButtonGroup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objects are not containers like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JPanel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objects, or content frames.</a:t>
            </a: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If you wish to add the radio buttons to a panel or a content frame, you must add them individually.</a:t>
            </a:r>
            <a:b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endParaRPr lang="en-US" altLang="en-US" sz="2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1" indent="98425" eaLnBrk="1" hangingPunct="1"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panel.add(radio1);</a:t>
            </a:r>
          </a:p>
          <a:p>
            <a:pPr lvl="1" indent="98425" eaLnBrk="1" hangingPunct="1"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panel.add(radio2);</a:t>
            </a:r>
          </a:p>
          <a:p>
            <a:pPr lvl="1" indent="98425" eaLnBrk="1" hangingPunct="1"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panel.add(radio3);</a:t>
            </a:r>
            <a:endParaRPr lang="en-US" altLang="en-US" sz="2400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0F393AD-55C9-4EE9-8E4B-2449C58EAD3B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32D8FA69-4AD9-414E-BFEA-61507D58B87C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Radio Button Events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E253549E-A9DE-4867-A17B-E69A9AEC66E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09725"/>
            <a:ext cx="8229600" cy="4525963"/>
          </a:xfrm>
        </p:spPr>
        <p:txBody>
          <a:bodyPr/>
          <a:lstStyle/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JRadioButton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objects generate an action event when they are clicked.</a:t>
            </a: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To respond to an action event, you must write an action listener class, just like a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JButton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event handler.</a:t>
            </a: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See example: 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  <a:hlinkClick r:id="rId3" action="ppaction://hlinkfile"/>
              </a:rPr>
              <a:t>MetricConverter.java</a:t>
            </a:r>
            <a:endParaRPr lang="en-US" altLang="en-US" sz="2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2169B7-5F60-43D8-8B36-21D89F9200F1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9F272FE-36F5-418E-9556-D523F982564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JFC, AWT, Swing (2 of 4)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2ACE627-7244-4E45-80DA-B056FDF200D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AWT allows creation of applications and applets with GUI components.</a:t>
            </a: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AWT does not actually draw user interface components on the screen.</a:t>
            </a: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AWT communicates with a layer of software, </a:t>
            </a:r>
            <a:r>
              <a:rPr lang="en-US" altLang="en-US" sz="28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peer classes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Each version of Java for a particular operating system has its own set of peer classes.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30A502F-CF4B-4CB1-8421-4AC38B8EBCD3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6E0873F8-03B8-441B-B1BC-503B20785B5A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Determining Selected Radio Buttons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B7A0034C-03A2-49D6-88DF-E8CB1FA357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09725"/>
            <a:ext cx="8229600" cy="4525963"/>
          </a:xfrm>
        </p:spPr>
        <p:txBody>
          <a:bodyPr/>
          <a:lstStyle/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JRadioButton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class’s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isSelected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method returns a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boolean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value indicating if the radio button is selected.</a:t>
            </a:r>
            <a:b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1" indent="98425" eaLnBrk="1" hangingPunct="1"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if (radio.isSelected())</a:t>
            </a:r>
          </a:p>
          <a:p>
            <a:pPr lvl="1" indent="98425" eaLnBrk="1" hangingPunct="1"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{</a:t>
            </a:r>
          </a:p>
          <a:p>
            <a:pPr lvl="1" indent="98425" eaLnBrk="1" hangingPunct="1"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  // Code here executes if the radio</a:t>
            </a:r>
          </a:p>
          <a:p>
            <a:pPr lvl="1" indent="98425" eaLnBrk="1" hangingPunct="1"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  // button is selected.</a:t>
            </a:r>
          </a:p>
          <a:p>
            <a:pPr lvl="1" indent="98425" eaLnBrk="1" hangingPunct="1"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}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BD58076-7ED2-428F-A333-070D764F904A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60C8D8D7-C87A-41B8-A74C-3733DB8B9D9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Selecting a Radio Button in Code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D49C2DA6-08F7-46A4-841C-1423F14B4A3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590675"/>
            <a:ext cx="8229600" cy="4525963"/>
          </a:xfrm>
        </p:spPr>
        <p:txBody>
          <a:bodyPr/>
          <a:lstStyle/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It is also possible to select a radio button in code with the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JRadioButton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class’s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doClick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method.</a:t>
            </a: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When the method is called, the radio button is selected just as if the user had clicked on it.</a:t>
            </a: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As a result, an action event is generated.</a:t>
            </a:r>
            <a:b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endParaRPr lang="en-US" altLang="en-US" sz="2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71488" lvl="2" indent="369888" eaLnBrk="1" hangingPunct="1"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radio.doClick();</a:t>
            </a:r>
          </a:p>
          <a:p>
            <a:pPr marL="471488" indent="-369888" eaLnBrk="1" hangingPunct="1">
              <a:buSzTx/>
              <a:buFontTx/>
              <a:buChar char="•"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6EDD0E-5C37-4D8D-8161-9A6CBCE6E034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66E8C2C2-2820-495E-8697-82E53822F27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Check Boxes (1 of 2)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7147A56E-FAB9-4910-80E9-F9F86C30834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36713"/>
            <a:ext cx="8229600" cy="4525962"/>
          </a:xfrm>
        </p:spPr>
        <p:txBody>
          <a:bodyPr/>
          <a:lstStyle/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</a:t>
            </a:r>
            <a:r>
              <a:rPr lang="en-US" altLang="en-US" sz="2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check box 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appears as a small box with a label appearing next to it.</a:t>
            </a:r>
          </a:p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Like radio buttons, check boxes may be selected or deselected at run time.</a:t>
            </a:r>
          </a:p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When a check box is selected, a small check mark appears inside the box.</a:t>
            </a:r>
          </a:p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Check boxes are often displayed in groups but they are not usually grouped in a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ButtonGroup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AF0A820-D289-4766-8D35-39165A4A2F69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FA02030F-81F3-4B3F-9706-D7622404E8C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Check Boxes (2 of 2)</a:t>
            </a:r>
          </a:p>
        </p:txBody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D0A157DF-820E-4EA5-B82A-3F7DC5BB6B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36713"/>
            <a:ext cx="8534400" cy="4525962"/>
          </a:xfrm>
        </p:spPr>
        <p:txBody>
          <a:bodyPr>
            <a:normAutofit lnSpcReduction="10000"/>
          </a:bodyPr>
          <a:lstStyle/>
          <a:p>
            <a:pPr marL="471488" indent="-369888" eaLnBrk="1" hangingPunct="1">
              <a:lnSpc>
                <a:spcPct val="90000"/>
              </a:lnSpc>
              <a:defRPr/>
            </a:pPr>
            <a:r>
              <a:rPr lang="en-US" altLang="en-US" sz="2800" dirty="0"/>
              <a:t>The user is allowed to select any or all of the check boxes that are displayed in a group.</a:t>
            </a:r>
          </a:p>
          <a:p>
            <a:pPr marL="471488" indent="-369888" eaLnBrk="1" hangingPunct="1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en-US" sz="2800" dirty="0"/>
              <a:t>The </a:t>
            </a:r>
            <a:r>
              <a:rPr lang="en-US" altLang="en-US" sz="2800" dirty="0" err="1">
                <a:latin typeface="Courier New" panose="02070309020205020404" pitchFamily="49" charset="0"/>
              </a:rPr>
              <a:t>JCheckBox</a:t>
            </a:r>
            <a:r>
              <a:rPr lang="en-US" altLang="en-US" sz="2800" dirty="0"/>
              <a:t> class is used to create check boxes.</a:t>
            </a:r>
          </a:p>
          <a:p>
            <a:pPr marL="471488" indent="-369888" eaLnBrk="1" hangingPunct="1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en-US" sz="2800" dirty="0"/>
              <a:t>Two </a:t>
            </a:r>
            <a:r>
              <a:rPr lang="en-US" altLang="en-US" sz="2800" dirty="0" err="1">
                <a:latin typeface="Courier New" panose="02070309020205020404" pitchFamily="49" charset="0"/>
              </a:rPr>
              <a:t>JCheckBox</a:t>
            </a:r>
            <a:r>
              <a:rPr lang="en-US" altLang="en-US" sz="2800" dirty="0"/>
              <a:t> constructors</a:t>
            </a:r>
            <a:r>
              <a:rPr lang="en-US" altLang="en-US" sz="2800" dirty="0">
                <a:latin typeface="Courier" pitchFamily="49" charset="0"/>
              </a:rPr>
              <a:t>:</a:t>
            </a:r>
          </a:p>
          <a:p>
            <a:pPr lvl="1" indent="98425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JCheckBox</a:t>
            </a:r>
            <a:r>
              <a:rPr lang="en-US" altLang="en-US" sz="2000" b="1" dirty="0">
                <a:latin typeface="Courier New" panose="02070309020205020404" pitchFamily="49" charset="0"/>
              </a:rPr>
              <a:t>(String </a:t>
            </a:r>
            <a:r>
              <a:rPr lang="en-US" altLang="en-US" sz="2000" b="1" i="1" dirty="0">
                <a:latin typeface="Courier New" panose="02070309020205020404" pitchFamily="49" charset="0"/>
              </a:rPr>
              <a:t>text)</a:t>
            </a:r>
          </a:p>
          <a:p>
            <a:pPr lvl="1" indent="98425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JCheckBox</a:t>
            </a:r>
            <a:r>
              <a:rPr lang="en-US" altLang="en-US" sz="2000" b="1" dirty="0">
                <a:latin typeface="Courier New" panose="02070309020205020404" pitchFamily="49" charset="0"/>
              </a:rPr>
              <a:t>(String </a:t>
            </a:r>
            <a:r>
              <a:rPr lang="en-US" altLang="en-US" sz="2000" b="1" i="1" dirty="0">
                <a:latin typeface="Courier New" panose="02070309020205020404" pitchFamily="49" charset="0"/>
              </a:rPr>
              <a:t>text, </a:t>
            </a:r>
            <a:r>
              <a:rPr lang="en-US" altLang="en-US" sz="2000" b="1" i="1" dirty="0" err="1">
                <a:latin typeface="Courier New" panose="02070309020205020404" pitchFamily="49" charset="0"/>
              </a:rPr>
              <a:t>boolean</a:t>
            </a:r>
            <a:r>
              <a:rPr lang="en-US" altLang="en-US" sz="2000" b="1" i="1" dirty="0">
                <a:latin typeface="Courier New" panose="02070309020205020404" pitchFamily="49" charset="0"/>
              </a:rPr>
              <a:t> selected)</a:t>
            </a:r>
          </a:p>
          <a:p>
            <a:pPr marL="471488" indent="-369888" eaLnBrk="1" hangingPunct="1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en-US" sz="2800" dirty="0">
                <a:latin typeface="Minion-Regular" charset="0"/>
              </a:rPr>
              <a:t>Example:</a:t>
            </a:r>
          </a:p>
          <a:p>
            <a:pPr lvl="1" indent="98425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JCheckBox</a:t>
            </a:r>
            <a:r>
              <a:rPr lang="en-US" altLang="en-US" sz="2000" b="1" dirty="0">
                <a:latin typeface="Courier New" panose="02070309020205020404" pitchFamily="49" charset="0"/>
              </a:rPr>
              <a:t> check1 = 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JCheckBox</a:t>
            </a:r>
            <a:r>
              <a:rPr lang="en-US" altLang="en-US" sz="2000" b="1" dirty="0">
                <a:latin typeface="Courier New" panose="02070309020205020404" pitchFamily="49" charset="0"/>
              </a:rPr>
              <a:t>("Macaroni");</a:t>
            </a:r>
          </a:p>
          <a:p>
            <a:pPr lvl="1" indent="98425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i="1" dirty="0"/>
              <a:t>or</a:t>
            </a:r>
          </a:p>
          <a:p>
            <a:pPr lvl="1" indent="98425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JCheckBox</a:t>
            </a:r>
            <a:r>
              <a:rPr lang="en-US" altLang="en-US" sz="2000" b="1" dirty="0">
                <a:latin typeface="Courier New" panose="02070309020205020404" pitchFamily="49" charset="0"/>
              </a:rPr>
              <a:t> check1 = 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JCheckBox</a:t>
            </a:r>
            <a:r>
              <a:rPr lang="en-US" altLang="en-US" sz="2000" b="1" dirty="0">
                <a:latin typeface="Courier New" panose="02070309020205020404" pitchFamily="49" charset="0"/>
              </a:rPr>
              <a:t>("Macaroni",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                        true);</a:t>
            </a:r>
            <a:endParaRPr lang="en-US" altLang="en-US" sz="2400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BE61B9AD-0753-495F-9615-41C599148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3675" y="3092450"/>
            <a:ext cx="2057400" cy="831850"/>
          </a:xfrm>
          <a:prstGeom prst="rect">
            <a:avLst/>
          </a:prstGeom>
          <a:noFill/>
          <a:ln w="9525">
            <a:solidFill>
              <a:srgbClr val="00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2400" kern="0">
                <a:solidFill>
                  <a:srgbClr val="009999"/>
                </a:solidFill>
              </a:rPr>
              <a:t>Check appears in box if true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02DBFD42-87F4-43CB-8844-EE9775D239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3675" y="3930650"/>
            <a:ext cx="457200" cy="381000"/>
          </a:xfrm>
          <a:prstGeom prst="line">
            <a:avLst/>
          </a:prstGeom>
          <a:noFill/>
          <a:ln w="9525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800" kern="0">
              <a:solidFill>
                <a:srgbClr val="000000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D1E4CDA-D67F-42E8-B4A0-1AB56E23C534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4DEE58DC-F195-4979-BD31-A6FC1E2D2B8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Check Box Events (1 of 2)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7C4BC6B5-43C5-4341-AFE8-37D119F24AB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09725"/>
            <a:ext cx="8229600" cy="4525963"/>
          </a:xfrm>
        </p:spPr>
        <p:txBody>
          <a:bodyPr/>
          <a:lstStyle/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When a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JCheckBox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object is selected or deselected, it generates an </a:t>
            </a:r>
            <a:r>
              <a:rPr lang="en-US" altLang="en-US" sz="2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item event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Handling item events is similar to handling action events.</a:t>
            </a: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Write an </a:t>
            </a:r>
            <a:r>
              <a:rPr lang="en-US" altLang="en-US" sz="2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item listener 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class, which must meet the following requirements:</a:t>
            </a:r>
          </a:p>
          <a:p>
            <a:pPr marL="841375" lvl="1" indent="-361950" eaLnBrk="1" hangingPunct="1">
              <a:buSzTx/>
              <a:buFontTx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It must implement the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ItemListener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interface.</a:t>
            </a:r>
          </a:p>
          <a:p>
            <a:pPr marL="841375" lvl="1" indent="-361950" eaLnBrk="1" hangingPunct="1">
              <a:buSzTx/>
              <a:buFontTx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It must have a method named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itemStateChanged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1195388" lvl="2" indent="-354013" eaLnBrk="1" hangingPunct="1">
              <a:buSzTx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This method must take an argument of the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ItemEvent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type.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8A57E8E-2C58-4B5C-9C3D-4E6163D73EFB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C5A97629-AE14-4114-9DA3-9C138CD9054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Check Box Events (2 of 2)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8D72F755-A7F4-4515-9CA9-792A06C5019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590675"/>
            <a:ext cx="8229600" cy="4525963"/>
          </a:xfrm>
        </p:spPr>
        <p:txBody>
          <a:bodyPr/>
          <a:lstStyle/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Create an object of the class</a:t>
            </a: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Register the item listener object with the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JCheckBox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component.</a:t>
            </a: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On an event, the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itemStateChanged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method of the item listener object is automatically run</a:t>
            </a:r>
          </a:p>
          <a:p>
            <a:pPr marL="841375" lvl="1" indent="-361950" eaLnBrk="1" hangingPunct="1">
              <a:buSzTx/>
              <a:buFontTx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event object is passed in as an argument.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D279879-57AB-4C69-A6AC-9DB7A857F530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A387621A-A58A-49D0-B6FA-54BD0D4098DA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Determining Selected Check Boxes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66BF0B81-61A2-45B4-BA27-9FE0F02845D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09725"/>
            <a:ext cx="8229600" cy="4525963"/>
          </a:xfrm>
        </p:spPr>
        <p:txBody>
          <a:bodyPr/>
          <a:lstStyle/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isSelected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method will determine whether a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JCheckBox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component is selected.</a:t>
            </a: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method returns a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boolean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value.</a:t>
            </a:r>
            <a:r>
              <a:rPr lang="en-US" altLang="en-US" sz="2800">
                <a:solidFill>
                  <a:srgbClr val="000000"/>
                </a:solidFill>
                <a:latin typeface="Minion-Regular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</a:p>
          <a:p>
            <a:pPr lvl="1" indent="98425" eaLnBrk="1" hangingPunct="1"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if (checkBox.isSelected())</a:t>
            </a:r>
          </a:p>
          <a:p>
            <a:pPr lvl="1" indent="98425" eaLnBrk="1" hangingPunct="1"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{</a:t>
            </a:r>
          </a:p>
          <a:p>
            <a:pPr lvl="1" indent="98425" eaLnBrk="1" hangingPunct="1"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  // Code here executes if the check</a:t>
            </a:r>
          </a:p>
          <a:p>
            <a:pPr lvl="1" indent="98425" eaLnBrk="1" hangingPunct="1"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  // box is selected.</a:t>
            </a:r>
          </a:p>
          <a:p>
            <a:pPr lvl="1" indent="98425" eaLnBrk="1" hangingPunct="1"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}</a:t>
            </a: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See example: 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  <a:hlinkClick r:id="rId3" action="ppaction://hlinkfile"/>
              </a:rPr>
              <a:t>ColorCheckBoxWindow.java</a:t>
            </a:r>
            <a:endParaRPr lang="en-US" altLang="en-US" sz="2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CB6D4DA-B4F9-4ACD-B5D2-C340C9007178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8775F242-3DD8-4DB2-AA43-EDFE08F8AC8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Selecting Check Boxes in Code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4428A5D5-4572-4DCA-91E7-24488E2D480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590675"/>
            <a:ext cx="8229600" cy="4525963"/>
          </a:xfrm>
        </p:spPr>
        <p:txBody>
          <a:bodyPr/>
          <a:lstStyle/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It is possible to select check boxes in code with the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JCheckBox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class’s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doClick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method.</a:t>
            </a: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When the method is called, the check box is selected just as if the user had clicked on it.</a:t>
            </a: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As a result, an item event is generated.</a:t>
            </a:r>
            <a:b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endParaRPr lang="en-US" altLang="en-US" sz="2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1" indent="98425" eaLnBrk="1" hangingPunct="1"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checkBox.doClick();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873084-4CF3-4D7B-8CBD-1E1C1CA884FB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E8978DDE-2238-4F85-8594-A109ECBB724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Borders (1 of 2)</a:t>
            </a:r>
          </a:p>
        </p:txBody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C5067450-7BA7-4B3B-A99A-6163B6570F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36713"/>
            <a:ext cx="8229600" cy="4525962"/>
          </a:xfrm>
        </p:spPr>
        <p:txBody>
          <a:bodyPr/>
          <a:lstStyle/>
          <a:p>
            <a:pPr marL="471488" indent="-369888" eaLnBrk="1" hangingPunct="1">
              <a:lnSpc>
                <a:spcPct val="90000"/>
              </a:lnSpc>
              <a:defRPr/>
            </a:pPr>
            <a:r>
              <a:rPr lang="en-US" altLang="en-US" sz="2800" dirty="0"/>
              <a:t>Windows have a more organized look if related components are grouped inside borders.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800" dirty="0"/>
          </a:p>
          <a:p>
            <a:pPr marL="471488" indent="-369888" eaLnBrk="1" hangingPunct="1">
              <a:lnSpc>
                <a:spcPct val="90000"/>
              </a:lnSpc>
              <a:spcBef>
                <a:spcPts val="2000"/>
              </a:spcBef>
              <a:defRPr/>
            </a:pPr>
            <a:r>
              <a:rPr lang="en-US" altLang="en-US" sz="2800" dirty="0"/>
              <a:t>You can add a border to any component that is derived from the </a:t>
            </a:r>
            <a:r>
              <a:rPr lang="en-US" altLang="en-US" sz="2800" dirty="0" err="1">
                <a:latin typeface="Courier New" panose="02070309020205020404" pitchFamily="49" charset="0"/>
              </a:rPr>
              <a:t>JComponent</a:t>
            </a:r>
            <a:r>
              <a:rPr lang="en-US" altLang="en-US" sz="2800" dirty="0"/>
              <a:t> class.</a:t>
            </a:r>
          </a:p>
          <a:p>
            <a:pPr marL="841375" lvl="1" indent="-361950" eaLnBrk="1" hangingPunct="1">
              <a:lnSpc>
                <a:spcPct val="90000"/>
              </a:lnSpc>
              <a:defRPr/>
            </a:pPr>
            <a:r>
              <a:rPr lang="en-US" altLang="en-US" sz="2400" dirty="0"/>
              <a:t>Any component derived from </a:t>
            </a:r>
            <a:r>
              <a:rPr lang="en-US" altLang="en-US" sz="2400" dirty="0" err="1">
                <a:latin typeface="Courier New" panose="02070309020205020404" pitchFamily="49" charset="0"/>
              </a:rPr>
              <a:t>JComponent</a:t>
            </a:r>
            <a:r>
              <a:rPr lang="en-US" altLang="en-US" sz="2400" dirty="0"/>
              <a:t> inherits a method named </a:t>
            </a:r>
            <a:r>
              <a:rPr lang="en-US" altLang="en-US" sz="2400" dirty="0" err="1">
                <a:latin typeface="Courier New" panose="02070309020205020404" pitchFamily="49" charset="0"/>
              </a:rPr>
              <a:t>setBorder</a:t>
            </a:r>
            <a:endParaRPr lang="en-US" altLang="en-US" sz="2400" dirty="0">
              <a:latin typeface="Courier New" panose="02070309020205020404" pitchFamily="49" charset="0"/>
            </a:endParaRPr>
          </a:p>
        </p:txBody>
      </p:sp>
      <p:pic>
        <p:nvPicPr>
          <p:cNvPr id="141316" name="Picture 4">
            <a:extLst>
              <a:ext uri="{FF2B5EF4-FFF2-40B4-BE49-F238E27FC236}">
                <a16:creationId xmlns:a16="http://schemas.microsoft.com/office/drawing/2014/main" id="{CADDE23C-0781-4B26-B28D-7EB5EC490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2568575"/>
            <a:ext cx="15906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17" name="Picture 5">
            <a:extLst>
              <a:ext uri="{FF2B5EF4-FFF2-40B4-BE49-F238E27FC236}">
                <a16:creationId xmlns:a16="http://schemas.microsoft.com/office/drawing/2014/main" id="{E67AA0A0-990F-46DB-9D19-E7364C430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568575"/>
            <a:ext cx="167163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96BF646-B7CE-4153-8CB0-A4704578FD76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81640F48-12A9-4B3E-B8CF-567BEB3E504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Borders (2 of 2)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44145C65-A215-480B-BA39-78BE0470A58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setBorder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method is used to add a border to the component.</a:t>
            </a:r>
          </a:p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setBorder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method accepts a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Border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object as its argument.</a:t>
            </a:r>
          </a:p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Border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object contains detailed information describing the appearance of a border.</a:t>
            </a:r>
          </a:p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BorderFactory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class, which is part of the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javax.swing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package, has static methods that return various types of borders.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67717DB-144A-41DF-BA55-7C493A476F78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F9700F0-C970-4BD6-B90A-0AEE895E073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JFC, AWT, Swing (3 of 4)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75AC8ED-53ED-4F71-910C-A96F2FDEE02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46238"/>
            <a:ext cx="8229600" cy="4525962"/>
          </a:xfrm>
        </p:spPr>
        <p:txBody>
          <a:bodyPr>
            <a:normAutofit lnSpcReduction="10000"/>
          </a:bodyPr>
          <a:lstStyle/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Java programs using the AWT:</a:t>
            </a:r>
          </a:p>
          <a:p>
            <a:pPr marL="841375" lvl="1" indent="-361950" eaLnBrk="1" hangingPunct="1">
              <a:lnSpc>
                <a:spcPct val="90000"/>
              </a:lnSpc>
              <a:buSzTx/>
              <a:buFontTx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look consistent with other applications on the same system.</a:t>
            </a:r>
          </a:p>
          <a:p>
            <a:pPr marL="841375" lvl="1" indent="-361950" eaLnBrk="1" hangingPunct="1">
              <a:lnSpc>
                <a:spcPct val="90000"/>
              </a:lnSpc>
              <a:buSzTx/>
              <a:buFontTx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can offer only components that are common to all the operating systems that support Java.</a:t>
            </a:r>
          </a:p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behavior of components across various operating systems can differ.</a:t>
            </a:r>
          </a:p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Programmers cannot easily extend the AWT components. </a:t>
            </a:r>
          </a:p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AWT components are commonly called </a:t>
            </a:r>
            <a:r>
              <a:rPr lang="en-US" altLang="en-US" sz="2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heavyweight components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8EE8F60-69F8-4174-9DDC-6BA0510F1F16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119">
            <a:extLst>
              <a:ext uri="{FF2B5EF4-FFF2-40B4-BE49-F238E27FC236}">
                <a16:creationId xmlns:a16="http://schemas.microsoft.com/office/drawing/2014/main" id="{4122A850-3C39-4706-A8AE-DD353AAD1A43}"/>
              </a:ext>
            </a:extLst>
          </p:cNvPr>
          <p:cNvGraphicFramePr>
            <a:graphicFrameLocks noGrp="1"/>
          </p:cNvGraphicFramePr>
          <p:nvPr/>
        </p:nvGraphicFramePr>
        <p:xfrm>
          <a:off x="901700" y="1066800"/>
          <a:ext cx="7340600" cy="5181599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2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4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Border</a:t>
                      </a:r>
                    </a:p>
                  </a:txBody>
                  <a:tcPr marL="86360" marR="86360" marT="43180" marB="4318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rgbClr val="BBE0E3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BorderFactory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Method</a:t>
                      </a:r>
                    </a:p>
                  </a:txBody>
                  <a:tcPr marL="86360" marR="86360" marT="43180" marB="4318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rgbClr val="BBE0E3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 marL="86360" marR="86360" marT="43180" marB="4318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rgbClr val="BBE0E3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Compound border</a:t>
                      </a:r>
                    </a:p>
                  </a:txBody>
                  <a:tcPr marL="86360" marR="86360" marT="43180" marB="4318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createCompoundBorder</a:t>
                      </a:r>
                    </a:p>
                  </a:txBody>
                  <a:tcPr marL="86360" marR="86360" marT="43180" marB="431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 border that has two parts: an inside edge and an outside edge. The inside and outside edges can be any of the other borders.</a:t>
                      </a:r>
                    </a:p>
                  </a:txBody>
                  <a:tcPr marL="86360" marR="86360" marT="43180" marB="431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5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Empty border</a:t>
                      </a:r>
                    </a:p>
                  </a:txBody>
                  <a:tcPr marL="86360" marR="86360" marT="43180" marB="4318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createEmptyBorder</a:t>
                      </a:r>
                    </a:p>
                  </a:txBody>
                  <a:tcPr marL="86360" marR="86360" marT="43180" marB="431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 border that contains only empty space.</a:t>
                      </a:r>
                    </a:p>
                  </a:txBody>
                  <a:tcPr marL="86360" marR="86360" marT="43180" marB="431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94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Etched border</a:t>
                      </a:r>
                    </a:p>
                  </a:txBody>
                  <a:tcPr marL="86360" marR="86360" marT="43180" marB="4318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createEtchedBorder</a:t>
                      </a:r>
                    </a:p>
                  </a:txBody>
                  <a:tcPr marL="86360" marR="86360" marT="43180" marB="431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 border with a 3D appearance that looks “etched” into the background.</a:t>
                      </a:r>
                    </a:p>
                  </a:txBody>
                  <a:tcPr marL="86360" marR="86360" marT="43180" marB="431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5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Line border</a:t>
                      </a:r>
                    </a:p>
                  </a:txBody>
                  <a:tcPr marL="86360" marR="86360" marT="43180" marB="4318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createLineBorder</a:t>
                      </a:r>
                    </a:p>
                  </a:txBody>
                  <a:tcPr marL="86360" marR="86360" marT="43180" marB="431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 border that appears as a line.</a:t>
                      </a:r>
                    </a:p>
                  </a:txBody>
                  <a:tcPr marL="86360" marR="86360" marT="43180" marB="431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753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Lowered bevel border</a:t>
                      </a:r>
                    </a:p>
                  </a:txBody>
                  <a:tcPr marL="86360" marR="86360" marT="43180" marB="4318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createLoweredBevelBorder</a:t>
                      </a:r>
                    </a:p>
                  </a:txBody>
                  <a:tcPr marL="86360" marR="86360" marT="43180" marB="431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 border that looks like beveled edges. It has a 3D appearance that gives the illusion of being sunken into the surrounding background.</a:t>
                      </a:r>
                    </a:p>
                  </a:txBody>
                  <a:tcPr marL="86360" marR="86360" marT="43180" marB="431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94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Matte border</a:t>
                      </a:r>
                    </a:p>
                  </a:txBody>
                  <a:tcPr marL="86360" marR="86360" marT="43180" marB="4318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createMatteBorder</a:t>
                      </a:r>
                    </a:p>
                  </a:txBody>
                  <a:tcPr marL="86360" marR="86360" marT="43180" marB="431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 line border that can have edges of different thicknesses.</a:t>
                      </a:r>
                    </a:p>
                  </a:txBody>
                  <a:tcPr marL="86360" marR="86360" marT="43180" marB="431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0753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Raised bevel border</a:t>
                      </a:r>
                    </a:p>
                  </a:txBody>
                  <a:tcPr marL="86360" marR="86360" marT="43180" marB="4318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createRaisedBevelBorder</a:t>
                      </a:r>
                    </a:p>
                  </a:txBody>
                  <a:tcPr marL="86360" marR="86360" marT="43180" marB="431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 border that looks like beveled edges. It has a 3D appearance that gives the illusion of being raised above the surrounding background.</a:t>
                      </a:r>
                    </a:p>
                  </a:txBody>
                  <a:tcPr marL="86360" marR="86360" marT="43180" marB="431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5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Titled border</a:t>
                      </a:r>
                    </a:p>
                  </a:txBody>
                  <a:tcPr marL="86360" marR="86360" marT="43180" marB="4318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createTitledBorder</a:t>
                      </a:r>
                    </a:p>
                  </a:txBody>
                  <a:tcPr marL="86360" marR="86360" marT="43180" marB="431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tx1"/>
                          </a:solidFill>
                          <a:latin typeface="Times New Roman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An etched border with a title.</a:t>
                      </a:r>
                    </a:p>
                  </a:txBody>
                  <a:tcPr marL="86360" marR="86360" marT="43180" marB="431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4A50526-9785-4EF7-B98A-3A8E079B81A8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DF194263-87C9-4578-A238-3E0560A01A0A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Brandi’s Bagel House Application</a:t>
            </a:r>
          </a:p>
        </p:txBody>
      </p:sp>
      <p:sp>
        <p:nvSpPr>
          <p:cNvPr id="141316" name="Rectangle 4">
            <a:extLst>
              <a:ext uri="{FF2B5EF4-FFF2-40B4-BE49-F238E27FC236}">
                <a16:creationId xmlns:a16="http://schemas.microsoft.com/office/drawing/2014/main" id="{872079D9-F6BB-4229-903D-EAEDF5FC61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471488" indent="-369888" eaLnBrk="1" hangingPunct="1">
              <a:defRPr/>
            </a:pPr>
            <a:r>
              <a:rPr lang="en-US" altLang="en-US" sz="2800" dirty="0"/>
              <a:t>A complex application that uses numerous components can be constructed from several specialized panel components, each containing other components and related code such as event listeners.</a:t>
            </a:r>
          </a:p>
          <a:p>
            <a:pPr marL="471488" indent="-369888" eaLnBrk="1" hangingPunct="1">
              <a:defRPr/>
            </a:pPr>
            <a:r>
              <a:rPr lang="en-US" altLang="en-US" sz="2800" dirty="0"/>
              <a:t>Examples:  </a:t>
            </a:r>
          </a:p>
          <a:p>
            <a:pPr marL="841375" indent="0" eaLnBrk="1" hangingPunct="1">
              <a:buFont typeface="Arial"/>
              <a:buNone/>
              <a:defRPr/>
            </a:pPr>
            <a:r>
              <a:rPr lang="en-US" altLang="en-US" dirty="0">
                <a:hlinkClick r:id="rId3" action="ppaction://hlinkfile"/>
              </a:rPr>
              <a:t>GreetingPanel.java</a:t>
            </a:r>
            <a:r>
              <a:rPr lang="en-US" altLang="en-US" dirty="0"/>
              <a:t>, </a:t>
            </a:r>
            <a:r>
              <a:rPr lang="en-US" altLang="en-US" dirty="0">
                <a:hlinkClick r:id="rId4" action="ppaction://hlinkfile"/>
              </a:rPr>
              <a:t>BagelPanel.java</a:t>
            </a:r>
            <a:r>
              <a:rPr lang="en-US" altLang="en-US" dirty="0"/>
              <a:t>, </a:t>
            </a:r>
            <a:r>
              <a:rPr lang="en-US" altLang="en-US" dirty="0">
                <a:hlinkClick r:id="rId5" action="ppaction://hlinkfile"/>
              </a:rPr>
              <a:t>ToppingPanel.java</a:t>
            </a:r>
            <a:r>
              <a:rPr lang="en-US" altLang="en-US" dirty="0"/>
              <a:t>, </a:t>
            </a:r>
            <a:r>
              <a:rPr lang="en-US" altLang="en-US" dirty="0">
                <a:hlinkClick r:id="rId6" action="ppaction://hlinkfile"/>
              </a:rPr>
              <a:t>CoffeePanel.java</a:t>
            </a:r>
            <a:r>
              <a:rPr lang="en-US" altLang="en-US" dirty="0"/>
              <a:t>, </a:t>
            </a:r>
            <a:r>
              <a:rPr lang="en-US" altLang="en-US" dirty="0">
                <a:hlinkClick r:id="rId7" action="ppaction://hlinkfile"/>
              </a:rPr>
              <a:t>OrderCalculatorGUI.java</a:t>
            </a:r>
            <a:endParaRPr lang="en-US" altLang="en-US" dirty="0"/>
          </a:p>
          <a:p>
            <a:pPr eaLnBrk="1" hangingPunct="1">
              <a:defRPr/>
            </a:pPr>
            <a:endParaRPr lang="en-US" altLang="en-US" sz="28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0DAE18B-6E20-417C-B6FB-33CF514A6894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B67BE50E-3B2E-4D16-8CAA-EB3641EE6F1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Using Console Output to Debug a GUI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ED705F05-B487-4BCF-8095-F563913657E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Display variable values, etc. as your application executes to identify logic errors</a:t>
            </a:r>
          </a:p>
          <a:p>
            <a:pPr marL="841375" lvl="1" indent="-361950" eaLnBrk="1" hangingPunct="1">
              <a:lnSpc>
                <a:spcPct val="90000"/>
              </a:lnSpc>
              <a:buSzTx/>
              <a:buFontTx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Use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System.out.println()</a:t>
            </a:r>
            <a:b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</a:br>
            <a:endParaRPr lang="en-US" altLang="en-US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2" indent="52388" eaLnBrk="1" hangingPunct="1">
              <a:lnSpc>
                <a:spcPct val="90000"/>
              </a:lnSpc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// For debugging, display the text entered, and</a:t>
            </a:r>
          </a:p>
          <a:p>
            <a:pPr lvl="2" indent="52388" eaLnBrk="1" hangingPunct="1">
              <a:lnSpc>
                <a:spcPct val="90000"/>
              </a:lnSpc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// its value converted to a double.</a:t>
            </a:r>
          </a:p>
          <a:p>
            <a:pPr lvl="2" indent="52388" eaLnBrk="1" hangingPunct="1">
              <a:lnSpc>
                <a:spcPct val="90000"/>
              </a:lnSpc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 System.out.println("Reading " + str +</a:t>
            </a:r>
          </a:p>
          <a:p>
            <a:pPr marL="1701800" lvl="3" indent="52388" eaLnBrk="1" hangingPunct="1">
              <a:lnSpc>
                <a:spcPct val="90000"/>
              </a:lnSpc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 " from the text field.");</a:t>
            </a:r>
          </a:p>
          <a:p>
            <a:pPr lvl="2" indent="52388" eaLnBrk="1" hangingPunct="1">
              <a:lnSpc>
                <a:spcPct val="90000"/>
              </a:lnSpc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 System.out.println("Converted value: " +</a:t>
            </a:r>
          </a:p>
          <a:p>
            <a:pPr lvl="2" indent="52388" eaLnBrk="1" hangingPunct="1">
              <a:lnSpc>
                <a:spcPct val="90000"/>
              </a:lnSpc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     Double.parseDouble(str));</a:t>
            </a: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71488" indent="-369888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See example: 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  <a:hlinkClick r:id="rId3" action="ppaction://hlinkfile"/>
              </a:rPr>
              <a:t>KiloConverter.java</a:t>
            </a:r>
            <a:endParaRPr lang="en-US" altLang="en-US" sz="2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8D026EF-C402-47E8-B6AC-9D08E44B7A60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7FCFBAB-F247-417A-BD5C-FF2A485CB31C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JFC, AWT, Swing (4 of 4)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2F5A00F-3EE5-4559-8607-14CE498A231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09725"/>
            <a:ext cx="8229600" cy="4525963"/>
          </a:xfrm>
        </p:spPr>
        <p:txBody>
          <a:bodyPr/>
          <a:lstStyle/>
          <a:p>
            <a:pPr marL="471488" indent="-369888" eaLnBrk="1" hangingPunct="1"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Swing was introduced with the release of Java 2.</a:t>
            </a: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Swing 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is a library of classes that provide an improved alternative for creating GUI applications and applets.</a:t>
            </a: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Very few Swing classes rely on peer classes, so they are referred to called </a:t>
            </a:r>
            <a:r>
              <a:rPr lang="en-US" altLang="en-US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lightweight components.</a:t>
            </a: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Swing draws most of its own components.</a:t>
            </a: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Swing components have a consistent look and predictable behavior on any operating system.</a:t>
            </a:r>
          </a:p>
          <a:p>
            <a:pPr marL="471488" indent="-369888" eaLnBrk="1" hangingPunct="1"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Swing components can be easily extended.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4D79918-94DE-4C28-8D04-29D05B7F8AF2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E07A045-5997-4AF9-BDDA-8D98A1FEA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571500"/>
            <a:ext cx="7410450" cy="571500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5F93BF-61EA-4842-B38A-A292634AC717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30DA31-2C2B-478B-BD94-FF50977B683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28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7729</TotalTime>
  <Words>4133</Words>
  <Application>Microsoft Office PowerPoint</Application>
  <PresentationFormat>Affichage à l'écran (4:3)</PresentationFormat>
  <Paragraphs>650</Paragraphs>
  <Slides>72</Slides>
  <Notes>70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72</vt:i4>
      </vt:variant>
    </vt:vector>
  </HeadingPairs>
  <TitlesOfParts>
    <vt:vector size="85" baseType="lpstr">
      <vt:lpstr>Arial</vt:lpstr>
      <vt:lpstr>Calibri</vt:lpstr>
      <vt:lpstr>Courier</vt:lpstr>
      <vt:lpstr>Courier New</vt:lpstr>
      <vt:lpstr>Franklin Gothic Book</vt:lpstr>
      <vt:lpstr>Minion-Regular</vt:lpstr>
      <vt:lpstr>Noto Sans Symbols</vt:lpstr>
      <vt:lpstr>OfficinaSerif-Book</vt:lpstr>
      <vt:lpstr>Perpetua</vt:lpstr>
      <vt:lpstr>Times New Roman</vt:lpstr>
      <vt:lpstr>Verdana</vt:lpstr>
      <vt:lpstr>Wingdings 2</vt:lpstr>
      <vt:lpstr>Capitaux</vt:lpstr>
      <vt:lpstr>Java: A First Look at GUI Applications</vt:lpstr>
      <vt:lpstr>Topics</vt:lpstr>
      <vt:lpstr>Introduction (1 of 2)</vt:lpstr>
      <vt:lpstr>Introduction (2 of 2)</vt:lpstr>
      <vt:lpstr>JFC, AWT, Swing (1 of 4)</vt:lpstr>
      <vt:lpstr>JFC, AWT, Swing (2 of 4)</vt:lpstr>
      <vt:lpstr>JFC, AWT, Swing (3 of 4)</vt:lpstr>
      <vt:lpstr>JFC, AWT, Swing (4 of 4)</vt:lpstr>
      <vt:lpstr>Présentation PowerPoint</vt:lpstr>
      <vt:lpstr>Présentation PowerPoint</vt:lpstr>
      <vt:lpstr>Event Driven Programming</vt:lpstr>
      <vt:lpstr>javax.swing and java.awt</vt:lpstr>
      <vt:lpstr>Creating Windows (1 of 7)</vt:lpstr>
      <vt:lpstr>Creating Windows (2 of 7)</vt:lpstr>
      <vt:lpstr>Creating Windows (3 of 7)</vt:lpstr>
      <vt:lpstr>Creating Windows (4 of 7)</vt:lpstr>
      <vt:lpstr>Creating Windows (5 of 7)</vt:lpstr>
      <vt:lpstr>Creating Windows (6 of 7)</vt:lpstr>
      <vt:lpstr>Creating Windows (7 of 7)</vt:lpstr>
      <vt:lpstr>Extending JFrame</vt:lpstr>
      <vt:lpstr>Equipping GUI Classes with a main Method</vt:lpstr>
      <vt:lpstr>Adding Components</vt:lpstr>
      <vt:lpstr>Sketch of Kilometer Converter Graphical User Interface</vt:lpstr>
      <vt:lpstr>Adding Components (1 of 4)</vt:lpstr>
      <vt:lpstr>Adding Components (2 of 4)</vt:lpstr>
      <vt:lpstr>Adding Components (3 of 4)</vt:lpstr>
      <vt:lpstr>Adding Components (4 of 4)</vt:lpstr>
      <vt:lpstr>Handling Action Events (1 of 2)</vt:lpstr>
      <vt:lpstr>Handling Action Events (2 of 2)</vt:lpstr>
      <vt:lpstr>Writing Event Listener Classes as Private Inner Classes</vt:lpstr>
      <vt:lpstr>Event Listeners Must Implement an Interface</vt:lpstr>
      <vt:lpstr>Handling Action Events (1 of 2)</vt:lpstr>
      <vt:lpstr>Handling Action Events (2 of 2)</vt:lpstr>
      <vt:lpstr>Registering A Listener</vt:lpstr>
      <vt:lpstr>Background and Foreground Colors</vt:lpstr>
      <vt:lpstr>Color Constants</vt:lpstr>
      <vt:lpstr>The ActionEvent Object</vt:lpstr>
      <vt:lpstr>Layout Managers (1 of 3)</vt:lpstr>
      <vt:lpstr>Layout Managers (2 of 3)</vt:lpstr>
      <vt:lpstr>Layout Managers (3 of 3)</vt:lpstr>
      <vt:lpstr>FlowLayout Manager (1 of 3)</vt:lpstr>
      <vt:lpstr>FlowLayout Manager (2 of 3)</vt:lpstr>
      <vt:lpstr>FlowLayout Manager (3 of 3)</vt:lpstr>
      <vt:lpstr>BorderLayout Manager (1 of 6)</vt:lpstr>
      <vt:lpstr>BorderLayout Manager (2 of 6)</vt:lpstr>
      <vt:lpstr>BorderLayout Manager (3 of 6)</vt:lpstr>
      <vt:lpstr>BorderLayout Manager (4 of 6)</vt:lpstr>
      <vt:lpstr>BorderLayout Manager (5 of 6)</vt:lpstr>
      <vt:lpstr>BorderLayout Manager (6 of 6)</vt:lpstr>
      <vt:lpstr>Nesting Components in a Layout</vt:lpstr>
      <vt:lpstr>GridLayout Manager (1 of 4)</vt:lpstr>
      <vt:lpstr>GridLayout Manager (2 of 4)</vt:lpstr>
      <vt:lpstr>GridLayout Manager (3 of 4)</vt:lpstr>
      <vt:lpstr>GridLayout Manager (4 of 4)</vt:lpstr>
      <vt:lpstr>Radio Buttons</vt:lpstr>
      <vt:lpstr>Button Groups (1 of 3)</vt:lpstr>
      <vt:lpstr>Button Groups (2 of 3)</vt:lpstr>
      <vt:lpstr>Button Groups (3 of 3)</vt:lpstr>
      <vt:lpstr>Radio Button Events</vt:lpstr>
      <vt:lpstr>Determining Selected Radio Buttons</vt:lpstr>
      <vt:lpstr>Selecting a Radio Button in Code</vt:lpstr>
      <vt:lpstr>Check Boxes (1 of 2)</vt:lpstr>
      <vt:lpstr>Check Boxes (2 of 2)</vt:lpstr>
      <vt:lpstr>Check Box Events (1 of 2)</vt:lpstr>
      <vt:lpstr>Check Box Events (2 of 2)</vt:lpstr>
      <vt:lpstr>Determining Selected Check Boxes</vt:lpstr>
      <vt:lpstr>Selecting Check Boxes in Code</vt:lpstr>
      <vt:lpstr>Borders (1 of 2)</vt:lpstr>
      <vt:lpstr>Borders (2 of 2)</vt:lpstr>
      <vt:lpstr>Présentation PowerPoint</vt:lpstr>
      <vt:lpstr>The Brandi’s Bagel House Application</vt:lpstr>
      <vt:lpstr>Using Console Output to Debug a 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Case Studies</dc:title>
  <dc:creator>Mohammed Ayoub Alaoui Mhamdi</dc:creator>
  <cp:lastModifiedBy>Mohammed Ayoub Alaoui Mhamdi</cp:lastModifiedBy>
  <cp:revision>16</cp:revision>
  <dcterms:created xsi:type="dcterms:W3CDTF">2020-06-16T20:26:45Z</dcterms:created>
  <dcterms:modified xsi:type="dcterms:W3CDTF">2020-06-23T00:57:00Z</dcterms:modified>
</cp:coreProperties>
</file>