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85"/>
  </p:notesMasterIdLst>
  <p:sldIdLst>
    <p:sldId id="256" r:id="rId2"/>
    <p:sldId id="284" r:id="rId3"/>
    <p:sldId id="431" r:id="rId4"/>
    <p:sldId id="432" r:id="rId5"/>
    <p:sldId id="327" r:id="rId6"/>
    <p:sldId id="353" r:id="rId7"/>
    <p:sldId id="354" r:id="rId8"/>
    <p:sldId id="378" r:id="rId9"/>
    <p:sldId id="379" r:id="rId10"/>
    <p:sldId id="355" r:id="rId11"/>
    <p:sldId id="380" r:id="rId12"/>
    <p:sldId id="356" r:id="rId13"/>
    <p:sldId id="381" r:id="rId14"/>
    <p:sldId id="382" r:id="rId15"/>
    <p:sldId id="357" r:id="rId16"/>
    <p:sldId id="358" r:id="rId17"/>
    <p:sldId id="383" r:id="rId18"/>
    <p:sldId id="359" r:id="rId19"/>
    <p:sldId id="384" r:id="rId20"/>
    <p:sldId id="385" r:id="rId21"/>
    <p:sldId id="386" r:id="rId22"/>
    <p:sldId id="387" r:id="rId23"/>
    <p:sldId id="360" r:id="rId24"/>
    <p:sldId id="388" r:id="rId25"/>
    <p:sldId id="361" r:id="rId26"/>
    <p:sldId id="389" r:id="rId27"/>
    <p:sldId id="390" r:id="rId28"/>
    <p:sldId id="362" r:id="rId29"/>
    <p:sldId id="391" r:id="rId30"/>
    <p:sldId id="363" r:id="rId31"/>
    <p:sldId id="364" r:id="rId32"/>
    <p:sldId id="392" r:id="rId33"/>
    <p:sldId id="393" r:id="rId34"/>
    <p:sldId id="365" r:id="rId35"/>
    <p:sldId id="394" r:id="rId36"/>
    <p:sldId id="395" r:id="rId37"/>
    <p:sldId id="366" r:id="rId38"/>
    <p:sldId id="396" r:id="rId39"/>
    <p:sldId id="397" r:id="rId40"/>
    <p:sldId id="398" r:id="rId41"/>
    <p:sldId id="399" r:id="rId42"/>
    <p:sldId id="367" r:id="rId43"/>
    <p:sldId id="400" r:id="rId44"/>
    <p:sldId id="401" r:id="rId45"/>
    <p:sldId id="402" r:id="rId46"/>
    <p:sldId id="368" r:id="rId47"/>
    <p:sldId id="403" r:id="rId48"/>
    <p:sldId id="369" r:id="rId49"/>
    <p:sldId id="404" r:id="rId50"/>
    <p:sldId id="405" r:id="rId51"/>
    <p:sldId id="406" r:id="rId52"/>
    <p:sldId id="407" r:id="rId53"/>
    <p:sldId id="408" r:id="rId54"/>
    <p:sldId id="409" r:id="rId55"/>
    <p:sldId id="370" r:id="rId56"/>
    <p:sldId id="410" r:id="rId57"/>
    <p:sldId id="411" r:id="rId58"/>
    <p:sldId id="412" r:id="rId59"/>
    <p:sldId id="371" r:id="rId60"/>
    <p:sldId id="414" r:id="rId61"/>
    <p:sldId id="413" r:id="rId62"/>
    <p:sldId id="415" r:id="rId63"/>
    <p:sldId id="416" r:id="rId64"/>
    <p:sldId id="372" r:id="rId65"/>
    <p:sldId id="417" r:id="rId66"/>
    <p:sldId id="418" r:id="rId67"/>
    <p:sldId id="419" r:id="rId68"/>
    <p:sldId id="420" r:id="rId69"/>
    <p:sldId id="373" r:id="rId70"/>
    <p:sldId id="421" r:id="rId71"/>
    <p:sldId id="375" r:id="rId72"/>
    <p:sldId id="422" r:id="rId73"/>
    <p:sldId id="423" r:id="rId74"/>
    <p:sldId id="424" r:id="rId75"/>
    <p:sldId id="425" r:id="rId76"/>
    <p:sldId id="426" r:id="rId77"/>
    <p:sldId id="376" r:id="rId78"/>
    <p:sldId id="427" r:id="rId79"/>
    <p:sldId id="377" r:id="rId80"/>
    <p:sldId id="433" r:id="rId81"/>
    <p:sldId id="428" r:id="rId82"/>
    <p:sldId id="429" r:id="rId83"/>
    <p:sldId id="430" r:id="rId8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496" autoAdjust="0"/>
  </p:normalViewPr>
  <p:slideViewPr>
    <p:cSldViewPr>
      <p:cViewPr varScale="1">
        <p:scale>
          <a:sx n="89" d="100"/>
          <a:sy n="89" d="100"/>
        </p:scale>
        <p:origin x="22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9597C-3DA2-449B-B75F-58976E9CCD92}" type="datetimeFigureOut">
              <a:rPr lang="fr-CA" smtClean="0"/>
              <a:t>2020-06-23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CEB45-63CE-4F08-9A4A-7E07EFDC175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257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A5418C61-B1F6-40B1-84DA-5362CE380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083CF679-45E7-4CB0-B1DD-8F78BC3B6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662427EA-DE1B-4C7E-8635-9ED85E6B7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E9EE8-D873-4383-BF0B-4B02905D96CD}" type="slidenum">
              <a:rPr kumimoji="0" lang="en-US" altLang="en-US" smtClean="0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F26D5D79-ED92-4995-8CFF-FEAE7651B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7E3ECB7-01AA-4D97-90F6-59B5C3AA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78BA7004-4C30-4794-A75A-61FFC5E26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7B4A13-168C-4AFA-A1A3-ED4305661402}" type="slidenum">
              <a:rPr kumimoji="0" lang="en-US" altLang="en-US" smtClean="0"/>
              <a:pPr>
                <a:spcBef>
                  <a:spcPct val="0"/>
                </a:spcBef>
              </a:pPr>
              <a:t>11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B7471ACD-81C6-4DB0-8984-C52331A763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5AF98743-B4EE-436C-BEED-FCBEF4BE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002E42C4-66DE-4343-B312-BCEE3B16C0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D341EA-0A8A-4648-9333-476F683A88BD}" type="slidenum">
              <a:rPr kumimoji="0" lang="en-US" altLang="en-US" smtClean="0"/>
              <a:pPr>
                <a:spcBef>
                  <a:spcPct val="0"/>
                </a:spcBef>
              </a:pPr>
              <a:t>12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0B456027-6022-4749-9D09-75412CDE1C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216A898A-B391-4EB7-909B-7DEC6052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09A9D669-02B0-41D1-B58E-0ED186EA85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95EA66-A51B-4F04-ACFF-EC6F550258E5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CBDC0316-0006-42D1-936B-47C728CC5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7F5354B8-1DC9-4F98-915B-4930490D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B1C350A4-11D1-479D-9290-3454C200B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401F6E-8E47-4473-859A-B9A699517FB9}" type="slidenum">
              <a:rPr kumimoji="0" lang="en-US" altLang="en-US" smtClean="0"/>
              <a:pPr>
                <a:spcBef>
                  <a:spcPct val="0"/>
                </a:spcBef>
              </a:pPr>
              <a:t>14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0E8A49D9-40BD-4594-80E0-76682C5CA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B91FF5AB-4E04-48AA-A2EE-955A4898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E77F04D9-DBF7-4EB0-B728-0B4006039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0ED20D-7F26-4743-9617-6C88C3B801F1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540B405D-33CF-47B8-BC93-E1C7E3F954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A68FB91D-964B-4899-9138-6FA1EE04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E35FC100-ED4F-48D7-8269-CAABECD39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796920-F1E7-4548-AD9A-39526A124C91}" type="slidenum">
              <a:rPr kumimoji="0" lang="en-US" altLang="en-US" smtClean="0"/>
              <a:pPr>
                <a:spcBef>
                  <a:spcPct val="0"/>
                </a:spcBef>
              </a:pPr>
              <a:t>16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C667D92E-B1FE-4F00-A7EA-AD9AB73BC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D841B3D-95EE-4DAF-9881-43C48D30F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BB3F875C-CAB1-453F-8E83-50AFBF5AE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B7E0B9-0459-417C-8E27-0C97CD245E5F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EB32DF02-DCD3-40BB-85F3-679ED7808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F9749744-CD36-4FE5-8144-1BF444B72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AF59D1BA-1E73-479B-B89E-00C343388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63261E-5ABB-4914-A845-7F1D3D4E30C7}" type="slidenum">
              <a:rPr kumimoji="0" lang="en-US" altLang="en-US" smtClean="0"/>
              <a:pPr>
                <a:spcBef>
                  <a:spcPct val="0"/>
                </a:spcBef>
              </a:pPr>
              <a:t>18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5A81CCD2-95BD-4EF0-BE43-C6A3F8EA2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C99CDC2-57A9-4255-8ED0-E74B8977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FF698F74-FB92-491F-838F-DE116FD3D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29B16F-8833-4272-87DE-370254905E9A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F699835A-11CD-4850-AA1E-CDBDE91C9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C9FB79A4-EBD3-4168-B826-A49808F4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E61C8976-F1D5-441C-962F-3EDC9AF2C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BFF93D-8C65-41CC-8701-405EB06A3520}" type="slidenum">
              <a:rPr kumimoji="0" lang="en-US" altLang="en-US" smtClean="0"/>
              <a:pPr>
                <a:spcBef>
                  <a:spcPct val="0"/>
                </a:spcBef>
              </a:pPr>
              <a:t>20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8F87326E-D019-44E7-9290-2460C424D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592DB961-A12D-4EDA-9636-0C070220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F50152F4-8B70-4CA3-935C-F9BF87108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353CE8-0950-4811-9351-B7FC7FF89DAD}" type="slidenum">
              <a:rPr kumimoji="0" lang="en-US" altLang="en-US" smtClean="0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E6F106E3-2984-44C7-9635-44BE99C218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57200CED-46FC-4FA5-A79A-2CA970CB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8A88A536-4479-435B-A579-A61A09783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E8A51A-EA62-42EC-BB54-36F3E9BCD03C}" type="slidenum">
              <a:rPr kumimoji="0" lang="en-US" altLang="en-US" smtClean="0"/>
              <a:pPr>
                <a:spcBef>
                  <a:spcPct val="0"/>
                </a:spcBef>
              </a:pPr>
              <a:t>21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FDB1A952-41D0-419F-9760-703065C341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8FEEFEAA-D2DD-457C-A94F-D017AC38C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01260291-1604-40B2-8D77-F000BD10D6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C353E8-FC62-4672-892A-EC26F110338C}" type="slidenum">
              <a:rPr kumimoji="0" lang="en-US" altLang="en-US" smtClean="0"/>
              <a:pPr>
                <a:spcBef>
                  <a:spcPct val="0"/>
                </a:spcBef>
              </a:pPr>
              <a:t>22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B6DE2D4F-4F3F-429B-B904-02864F35B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B57F5DFB-123F-4869-AAE9-E90051A8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991C3C2D-9CF0-4A7F-8717-49633C797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FD9EBB-7F07-400D-A113-1ED71CEF00A4}" type="slidenum">
              <a:rPr kumimoji="0" lang="en-US" altLang="en-US" smtClean="0"/>
              <a:pPr>
                <a:spcBef>
                  <a:spcPct val="0"/>
                </a:spcBef>
              </a:pPr>
              <a:t>23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DAD3DC3D-7258-4223-AD8A-C1C47D2F9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26BEE77E-471A-4541-9ED5-6BF35CDB0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A30D51DA-9B0B-4748-A0B1-001BC5D32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8D8660-77D7-426E-A9E6-380598F2E771}" type="slidenum">
              <a:rPr kumimoji="0" lang="en-US" altLang="en-US" smtClean="0"/>
              <a:pPr>
                <a:spcBef>
                  <a:spcPct val="0"/>
                </a:spcBef>
              </a:pPr>
              <a:t>24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F8598725-47FB-419E-859F-6B909A202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74EC6D3D-24B2-4F7C-88A6-B89371F7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E6289791-2B8B-4803-BC0A-D26D41A88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1F268C-84A5-454C-BB04-FFBFA4BBDB9A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5128FD89-9652-4C3C-BC66-739EFE7DC3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3CF41596-5048-4A07-BA85-82C027B48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9BBBE30C-8A02-4BA9-918D-E0D1BFCC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D180C2-2538-40F1-8A8D-6B59393DB31D}" type="slidenum">
              <a:rPr kumimoji="0" lang="en-US" altLang="en-US" smtClean="0"/>
              <a:pPr>
                <a:spcBef>
                  <a:spcPct val="0"/>
                </a:spcBef>
              </a:pPr>
              <a:t>26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D4ABCB48-8B13-481E-A3F8-AD0895FD4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4DC36272-5E18-455F-936E-4C9857300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FCF6FB82-7684-45D7-85BE-423828D81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19E2AC-41C1-4E42-B55C-A4214968E166}" type="slidenum">
              <a:rPr kumimoji="0" lang="en-US" altLang="en-US" smtClean="0"/>
              <a:pPr>
                <a:spcBef>
                  <a:spcPct val="0"/>
                </a:spcBef>
              </a:pPr>
              <a:t>27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FEFD6B78-A6A9-43FF-99EC-83E61357C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4D5B971C-2CD7-46C1-846A-9CAA9615B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4A8AC729-7072-4DF4-A7FE-A57A55995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54636A-A5C3-4060-AB5E-BCB16578F4E7}" type="slidenum">
              <a:rPr kumimoji="0" lang="en-US" altLang="en-US" smtClean="0"/>
              <a:pPr>
                <a:spcBef>
                  <a:spcPct val="0"/>
                </a:spcBef>
              </a:pPr>
              <a:t>28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630FE7B1-5720-460F-BED2-0A205034FC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8FEC3704-705F-4DF6-BDEE-02C05998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496C489C-B568-447C-8C25-0636DE280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F51EAE-48ED-446A-BF54-6C59017558D1}" type="slidenum">
              <a:rPr kumimoji="0" lang="en-US" altLang="en-US" smtClean="0"/>
              <a:pPr>
                <a:spcBef>
                  <a:spcPct val="0"/>
                </a:spcBef>
              </a:pPr>
              <a:t>29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49A3D50F-B521-4E97-9DEF-66CDB18A6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271F5DB4-7FD1-46B5-97B0-ECB99AEAD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BCCFD1B6-C1AA-4F3D-8F39-6AFA1D4F4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1A3EF9-2778-4019-906F-8A07289B3E0D}" type="slidenum">
              <a:rPr kumimoji="0" lang="en-US" altLang="en-US" smtClean="0"/>
              <a:pPr>
                <a:spcBef>
                  <a:spcPct val="0"/>
                </a:spcBef>
              </a:pPr>
              <a:t>30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68772AF7-6AE2-4E9B-872B-6DDE38B343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4B840236-3100-4D60-9851-0F8FB75DD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062073A5-AE40-4D54-9F60-263CCD245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C8F67F-DCCD-4718-A442-83F9FC6ED2A9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3BAE265E-C045-4A12-9496-EB2D1117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41726A21-783B-4BB5-B6C9-7A934FA7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DB15CF25-5E48-4BC3-B4BD-D05EA16E1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D44ED5-F07F-41E6-BA0E-CA7A17401541}" type="slidenum">
              <a:rPr kumimoji="0" lang="en-US" altLang="en-US" smtClean="0"/>
              <a:pPr>
                <a:spcBef>
                  <a:spcPct val="0"/>
                </a:spcBef>
              </a:pPr>
              <a:t>31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D5B9E70F-25F7-4CB5-ADF5-0D78D747D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8875F005-C6F8-4F7D-A65E-907BE32D1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0A0AA91C-BDCE-4795-9437-B9608F008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4F9A7C-249D-494E-AAB4-8CF5002C863A}" type="slidenum">
              <a:rPr kumimoji="0" lang="en-US" altLang="en-US" smtClean="0"/>
              <a:pPr>
                <a:spcBef>
                  <a:spcPct val="0"/>
                </a:spcBef>
              </a:pPr>
              <a:t>32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8E01734E-5205-4BCA-881B-A36AED80F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9FE52525-9CF6-4556-9D2F-129B88A2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79422AB3-790F-4B4A-9394-5288E3421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042C4E-1DB8-4F9A-B7CC-EB409211BA26}" type="slidenum">
              <a:rPr kumimoji="0" lang="en-US" altLang="en-US" smtClean="0"/>
              <a:pPr>
                <a:spcBef>
                  <a:spcPct val="0"/>
                </a:spcBef>
              </a:pPr>
              <a:t>33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9FD7A8D1-888E-48B8-800E-1A11B13B8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2D2386BE-D1DA-4369-89DA-0A76A163E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75FEA40C-BF67-4C65-B911-209E412A2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75BF5D-C488-4FA4-9C6F-193B04C9B6BB}" type="slidenum">
              <a:rPr kumimoji="0" lang="en-US" altLang="en-US" smtClean="0"/>
              <a:pPr>
                <a:spcBef>
                  <a:spcPct val="0"/>
                </a:spcBef>
              </a:pPr>
              <a:t>34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9DCAE910-2F99-4BB3-A87A-B6DD1AAD4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ABEC8196-1C82-4EC7-A9F8-0EFA38040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F2D17D7B-43EF-40B2-85B3-9C82C1E29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452651-608A-4101-B4ED-2739B2830FC7}" type="slidenum">
              <a:rPr kumimoji="0" lang="en-US" altLang="en-US" smtClean="0"/>
              <a:pPr>
                <a:spcBef>
                  <a:spcPct val="0"/>
                </a:spcBef>
              </a:pPr>
              <a:t>35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83233C5C-0CA4-461B-82E1-D0EC5F5109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5BE43C06-3D6D-431D-B5CA-FC408F01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A28C0B17-ADE5-4B37-B93D-A23F61756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8B8FB1-2FAC-4213-96F1-2A9AC7D8BC45}" type="slidenum">
              <a:rPr kumimoji="0" lang="en-US" altLang="en-US" smtClean="0"/>
              <a:pPr>
                <a:spcBef>
                  <a:spcPct val="0"/>
                </a:spcBef>
              </a:pPr>
              <a:t>36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77E9B20F-4E37-4EE8-AF00-5E40CE4F86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518EA6B9-CDC7-4CC8-9A2F-EFD03F26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B883DB14-8A41-4855-9D2A-F31723912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5D0A0E-B8A0-4CBB-99FF-CE0441E04C18}" type="slidenum">
              <a:rPr kumimoji="0" lang="en-US" altLang="en-US" smtClean="0"/>
              <a:pPr>
                <a:spcBef>
                  <a:spcPct val="0"/>
                </a:spcBef>
              </a:pPr>
              <a:t>37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5CF38E9F-D233-4F51-8CBA-5AF99DABF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C3B7ECCA-0411-4317-9269-4FE28D828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29604ABA-9EBE-4200-84D0-DCA029509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934129-258D-49BA-A42A-1E974407DFCB}" type="slidenum">
              <a:rPr kumimoji="0" lang="en-US" altLang="en-US" smtClean="0"/>
              <a:pPr>
                <a:spcBef>
                  <a:spcPct val="0"/>
                </a:spcBef>
              </a:pPr>
              <a:t>38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4E8A5CD2-47E0-4FC5-B1B6-5EA3F756F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056155D5-B201-486B-9F78-C9B92DB8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0438DA6A-4111-4282-B797-19D787F1A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E25006-4E3E-4D18-9527-DB6CA5D7FA2D}" type="slidenum">
              <a:rPr kumimoji="0" lang="en-US" altLang="en-US" smtClean="0"/>
              <a:pPr>
                <a:spcBef>
                  <a:spcPct val="0"/>
                </a:spcBef>
              </a:pPr>
              <a:t>39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1DA054F0-E9E9-46AE-9C94-B6E3BDFEC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8E346800-B80C-4FCE-AD6B-AEFE1C7AE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70DC7FBC-B018-4F20-AB5A-12393537A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19A744-64A1-4796-99E6-42E19955A7A4}" type="slidenum">
              <a:rPr kumimoji="0" lang="en-US" altLang="en-US" smtClean="0"/>
              <a:pPr>
                <a:spcBef>
                  <a:spcPct val="0"/>
                </a:spcBef>
              </a:pPr>
              <a:t>40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67730115-DFC5-4BE5-90B1-BF474ACBB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19E324F6-B9FA-480A-A5B0-BFB1AB96E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401F677-8318-4C05-A66B-979EFD6DB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60BE6C-E5C9-474A-B847-D704D770F954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A10351ED-5BBA-4359-BF36-A29365EB3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71E4D6ED-EF09-49CA-AF3A-5972A249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CF1AB976-1E7A-4759-844A-9406EF818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01984B-0F86-4116-A69B-3EB78B6E00AB}" type="slidenum">
              <a:rPr kumimoji="0" lang="en-US" altLang="en-US" smtClean="0"/>
              <a:pPr>
                <a:spcBef>
                  <a:spcPct val="0"/>
                </a:spcBef>
              </a:pPr>
              <a:t>41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5860D2BE-6E4F-43C4-BB0A-2DEFF9FC1A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A273F67A-E129-4876-B258-5CFD14DD3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D6DBAE79-A4BD-4423-9947-CB38CAC4B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237F56-8970-4198-B20D-F08E6C81AD2D}" type="slidenum">
              <a:rPr kumimoji="0" lang="en-US" altLang="en-US" smtClean="0"/>
              <a:pPr>
                <a:spcBef>
                  <a:spcPct val="0"/>
                </a:spcBef>
              </a:pPr>
              <a:t>42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3CBA8EF2-294C-4165-BBCC-6EDF2E0B9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14C8B682-E10C-47C3-BA87-FFD4AFC4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2CA2BDBF-CF5F-44CB-BB21-6B33DF593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094072-064F-41EB-B056-8EEF9967602E}" type="slidenum">
              <a:rPr kumimoji="0" lang="en-US" altLang="en-US" smtClean="0"/>
              <a:pPr>
                <a:spcBef>
                  <a:spcPct val="0"/>
                </a:spcBef>
              </a:pPr>
              <a:t>43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CF77D7EA-EE92-40EE-BB88-66F59FBA55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226AF2AB-4FFF-4EE7-A378-3B6017C7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50296868-FB14-4FAC-9DBD-D89D390B1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DA1F85-2732-43F7-913A-6F59250F0AD9}" type="slidenum">
              <a:rPr kumimoji="0" lang="en-US" altLang="en-US" smtClean="0"/>
              <a:pPr>
                <a:spcBef>
                  <a:spcPct val="0"/>
                </a:spcBef>
              </a:pPr>
              <a:t>44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C969D1ED-C034-4A2F-9DCE-85A6961AB2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44F1BEC5-3148-4332-A908-8EE8C8C01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7527C75E-3A3C-49C7-97E0-AEEAD9B69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EBFB5D-0D98-41B1-9248-B0A39CF565F2}" type="slidenum">
              <a:rPr kumimoji="0" lang="en-US" altLang="en-US" smtClean="0"/>
              <a:pPr>
                <a:spcBef>
                  <a:spcPct val="0"/>
                </a:spcBef>
              </a:pPr>
              <a:t>45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278474A2-5AEF-46A8-AC18-6CC69060D0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3C1B96F5-CAAB-408C-B97E-F55AD59B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E2531454-0C61-4E67-9962-1CE799DA7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886EFE-4F8C-42C7-8BD4-04FCC10FFF42}" type="slidenum">
              <a:rPr kumimoji="0" lang="en-US" altLang="en-US" smtClean="0"/>
              <a:pPr>
                <a:spcBef>
                  <a:spcPct val="0"/>
                </a:spcBef>
              </a:pPr>
              <a:t>46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5F6AF776-5550-4A87-AF95-5CE8BC7B74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8C3FA54B-F1CD-4FFB-8625-E43A1982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73B04FBB-A3B6-489D-A8BD-4D7A39C62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6D3686-5340-4EC4-8057-E3B9B68EC95A}" type="slidenum">
              <a:rPr kumimoji="0" lang="en-US" altLang="en-US" smtClean="0"/>
              <a:pPr>
                <a:spcBef>
                  <a:spcPct val="0"/>
                </a:spcBef>
              </a:pPr>
              <a:t>47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6B6F9389-B6DF-4930-85EA-8EEDBE7B17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E05C87EE-3A1E-4B3E-BF6A-AD145037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1742B79D-4BDB-46D7-8039-473A28338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C967B5B-F86E-4264-9818-20C626E86078}" type="slidenum">
              <a:rPr kumimoji="0" lang="en-US" altLang="en-US" smtClean="0"/>
              <a:pPr>
                <a:spcBef>
                  <a:spcPct val="0"/>
                </a:spcBef>
              </a:pPr>
              <a:t>48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7B3DC580-7E27-45A0-A024-0CB236948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8C96494E-C8C9-432A-A641-5E8E83E41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4C843321-B7E0-4D30-9AC9-E81BD7DFF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1878E7-37BC-40BA-8FE8-73F293A80A1E}" type="slidenum">
              <a:rPr kumimoji="0" lang="en-US" altLang="en-US" smtClean="0"/>
              <a:pPr>
                <a:spcBef>
                  <a:spcPct val="0"/>
                </a:spcBef>
              </a:pPr>
              <a:t>49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A855DA7E-491D-4024-A330-4651C1970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9F6EF4F5-BC16-4124-91F5-F54B9F8B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6AD2EF88-D154-4EE3-815F-6AD60CC70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801B74-1C2D-44DF-A7FD-590007BA4318}" type="slidenum">
              <a:rPr kumimoji="0" lang="en-US" altLang="en-US" smtClean="0"/>
              <a:pPr>
                <a:spcBef>
                  <a:spcPct val="0"/>
                </a:spcBef>
              </a:pPr>
              <a:t>50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0B7A4CD8-7BA7-430B-9FFD-4AF4583B5B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33E1913D-3BCC-4070-8E06-77DE91C00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B6D2F33-6514-493B-82B6-F9BEC20A3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7ABBD4-70D7-463A-AEE3-0E91C3FF8E2F}" type="slidenum">
              <a:rPr kumimoji="0" lang="en-US" altLang="en-US" smtClean="0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01A517FC-1E5C-4B25-9A45-321BD8285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3414D737-5A0E-4AB1-9C65-1181AD93B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C8DCB28D-60BE-4F26-91F3-AFBBDE94A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2ACB41-70F7-4230-8567-C7E0259B03E5}" type="slidenum">
              <a:rPr kumimoji="0" lang="en-US" altLang="en-US" smtClean="0"/>
              <a:pPr>
                <a:spcBef>
                  <a:spcPct val="0"/>
                </a:spcBef>
              </a:pPr>
              <a:t>51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2039906B-5691-4DFB-B3C3-0A69B654C6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0322F711-A5AA-4F80-A4C1-25A5961BB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5FE0861E-6E2E-4E85-BC4B-10F4141E3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4D2791-6D32-4BE1-A31D-4E68035F0F22}" type="slidenum">
              <a:rPr kumimoji="0" lang="en-US" altLang="en-US" smtClean="0"/>
              <a:pPr>
                <a:spcBef>
                  <a:spcPct val="0"/>
                </a:spcBef>
              </a:pPr>
              <a:t>52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E2D77109-7903-40FA-9725-5FECDCBD7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BF26E441-1AA3-45DB-A77D-954DC79C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E52B0A32-9C88-45D0-AB7A-F0189F0AD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E26025-9D96-436C-996F-3C64136EBE4B}" type="slidenum">
              <a:rPr kumimoji="0" lang="en-US" altLang="en-US" smtClean="0"/>
              <a:pPr>
                <a:spcBef>
                  <a:spcPct val="0"/>
                </a:spcBef>
              </a:pPr>
              <a:t>53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1D46B167-16F6-4E7A-93E6-CEB07AF28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FB987016-AD7E-458F-9031-4485474F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D5B38CE9-E4E0-4D95-B663-2E398C994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527798-E4D7-4F5E-9537-F8CFD36165F9}" type="slidenum">
              <a:rPr kumimoji="0" lang="en-US" altLang="en-US" smtClean="0"/>
              <a:pPr>
                <a:spcBef>
                  <a:spcPct val="0"/>
                </a:spcBef>
              </a:pPr>
              <a:t>54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3436029A-7540-4FC3-B8E7-F866FD552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5084703A-DD62-4F59-ACB2-61BDC82DA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2A8E37A9-F203-4501-8C79-289AD2540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F47034-398D-42CD-90F4-AF22B8028548}" type="slidenum">
              <a:rPr kumimoji="0" lang="en-US" altLang="en-US" smtClean="0"/>
              <a:pPr>
                <a:spcBef>
                  <a:spcPct val="0"/>
                </a:spcBef>
              </a:pPr>
              <a:t>55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E975CB50-1967-47E0-9EF1-E5C01DC26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419715E2-58E9-464B-AB0C-80E3FD795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D4BCB7F9-9E71-45DB-BD87-8609A4DF8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437363-FBC8-46F8-9B8B-E488685983E7}" type="slidenum">
              <a:rPr kumimoji="0" lang="en-US" altLang="en-US" smtClean="0"/>
              <a:pPr>
                <a:spcBef>
                  <a:spcPct val="0"/>
                </a:spcBef>
              </a:pPr>
              <a:t>56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BC506E5F-8D16-464A-B3E0-45A4D8825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C7A66B3D-55FD-4990-A79E-A90637DF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F7B94681-F258-4239-825D-6CAAD77F2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1FB9B2-CBF4-4573-B3EB-1CA769CEFE61}" type="slidenum">
              <a:rPr kumimoji="0" lang="en-US" altLang="en-US" smtClean="0"/>
              <a:pPr>
                <a:spcBef>
                  <a:spcPct val="0"/>
                </a:spcBef>
              </a:pPr>
              <a:t>57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7240C3C4-E81C-4587-8B1B-70AC68EABF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C72B509A-2C0A-428A-B459-D14346F85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A71656FF-6126-45C1-BFCE-C5054DAD6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99FB7B-6491-455C-B80E-07FCA8A379CF}" type="slidenum">
              <a:rPr kumimoji="0" lang="en-US" altLang="en-US" smtClean="0"/>
              <a:pPr>
                <a:spcBef>
                  <a:spcPct val="0"/>
                </a:spcBef>
              </a:pPr>
              <a:t>58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A8EF0FDC-056D-4B7B-8BA7-C6905908DE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0ADDA6A5-4FBA-48E6-B010-D27879770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6E6B3494-151D-4EAF-8D7F-1B450D009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46982B-1EF9-4007-A339-EA6500CBF6CB}" type="slidenum">
              <a:rPr kumimoji="0" lang="en-US" altLang="en-US" smtClean="0"/>
              <a:pPr>
                <a:spcBef>
                  <a:spcPct val="0"/>
                </a:spcBef>
              </a:pPr>
              <a:t>59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B3850492-CFCB-40C7-92E9-324363C1F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58085439-7519-423C-8F24-F840EE45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5B736777-C600-44E9-8E48-1F69F8565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6CA7E6-7D8E-46A9-B936-55445A26CFD3}" type="slidenum">
              <a:rPr kumimoji="0" lang="en-US" altLang="en-US" smtClean="0"/>
              <a:pPr>
                <a:spcBef>
                  <a:spcPct val="0"/>
                </a:spcBef>
              </a:pPr>
              <a:t>60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21125685-8B9E-4B07-9F90-63351DBEE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1D0009F8-5922-4925-911C-90044B91F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C46448A7-06A8-49B6-9AD9-A6F0CE1FD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E864A0-83AF-4A3E-90C2-59A800193939}" type="slidenum">
              <a:rPr kumimoji="0" lang="en-US" altLang="en-US" smtClean="0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42A016F7-4761-414A-B0B1-8A85A8DFF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8F179A31-18C5-4244-9586-CD603D34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6251BC12-9E13-4DA7-B4F6-946C9606B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BB793B-1AAC-4A1D-9F43-9815F7BC0047}" type="slidenum">
              <a:rPr kumimoji="0" lang="en-US" altLang="en-US" smtClean="0"/>
              <a:pPr>
                <a:spcBef>
                  <a:spcPct val="0"/>
                </a:spcBef>
              </a:pPr>
              <a:t>61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9E87E596-B9E9-4B24-BA89-A2F83A925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1DEC70D3-965A-4CE7-8096-DF286F66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5172" name="Slide Number Placeholder 3">
            <a:extLst>
              <a:ext uri="{FF2B5EF4-FFF2-40B4-BE49-F238E27FC236}">
                <a16:creationId xmlns:a16="http://schemas.microsoft.com/office/drawing/2014/main" id="{366075FD-5C76-4DE6-9D1A-D6771C407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334E21-6C74-4CB1-A566-651FD617A73B}" type="slidenum">
              <a:rPr kumimoji="0" lang="en-US" altLang="en-US" smtClean="0"/>
              <a:pPr>
                <a:spcBef>
                  <a:spcPct val="0"/>
                </a:spcBef>
              </a:pPr>
              <a:t>62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:a16="http://schemas.microsoft.com/office/drawing/2014/main" id="{7E03352F-F0ED-4ECF-9AB5-CFFFDF18E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>
            <a:extLst>
              <a:ext uri="{FF2B5EF4-FFF2-40B4-BE49-F238E27FC236}">
                <a16:creationId xmlns:a16="http://schemas.microsoft.com/office/drawing/2014/main" id="{3D057774-2BBC-4E6D-BAD1-18C2B60AB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7220" name="Slide Number Placeholder 3">
            <a:extLst>
              <a:ext uri="{FF2B5EF4-FFF2-40B4-BE49-F238E27FC236}">
                <a16:creationId xmlns:a16="http://schemas.microsoft.com/office/drawing/2014/main" id="{ED9B630C-C3CB-4915-AEE4-3DD544E3F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8E8D31-5221-41C9-AE31-15E0B1B3F076}" type="slidenum">
              <a:rPr kumimoji="0" lang="en-US" altLang="en-US" smtClean="0"/>
              <a:pPr>
                <a:spcBef>
                  <a:spcPct val="0"/>
                </a:spcBef>
              </a:pPr>
              <a:t>63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A956B5BC-1406-4C1E-B856-D7E136E1D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26342ED3-FDD8-4961-8F0E-F24A44D5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39268" name="Slide Number Placeholder 3">
            <a:extLst>
              <a:ext uri="{FF2B5EF4-FFF2-40B4-BE49-F238E27FC236}">
                <a16:creationId xmlns:a16="http://schemas.microsoft.com/office/drawing/2014/main" id="{F21717AD-5B72-47DB-A6BB-B70536AC4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9BBCA9-86F4-46A0-94FE-BEF74A2F50F8}" type="slidenum">
              <a:rPr kumimoji="0" lang="en-US" altLang="en-US" smtClean="0"/>
              <a:pPr>
                <a:spcBef>
                  <a:spcPct val="0"/>
                </a:spcBef>
              </a:pPr>
              <a:t>64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>
            <a:extLst>
              <a:ext uri="{FF2B5EF4-FFF2-40B4-BE49-F238E27FC236}">
                <a16:creationId xmlns:a16="http://schemas.microsoft.com/office/drawing/2014/main" id="{53C9F3DB-927E-43DD-A5B5-235F17F076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>
            <a:extLst>
              <a:ext uri="{FF2B5EF4-FFF2-40B4-BE49-F238E27FC236}">
                <a16:creationId xmlns:a16="http://schemas.microsoft.com/office/drawing/2014/main" id="{71133A1F-18E6-4461-9796-0553FFC9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1316" name="Slide Number Placeholder 3">
            <a:extLst>
              <a:ext uri="{FF2B5EF4-FFF2-40B4-BE49-F238E27FC236}">
                <a16:creationId xmlns:a16="http://schemas.microsoft.com/office/drawing/2014/main" id="{D3EE4AF6-2115-4875-8CE1-012D66D44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97AC6A-9EE2-4028-B22B-3F8065D83ED4}" type="slidenum">
              <a:rPr kumimoji="0" lang="en-US" altLang="en-US" smtClean="0"/>
              <a:pPr>
                <a:spcBef>
                  <a:spcPct val="0"/>
                </a:spcBef>
              </a:pPr>
              <a:t>65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>
            <a:extLst>
              <a:ext uri="{FF2B5EF4-FFF2-40B4-BE49-F238E27FC236}">
                <a16:creationId xmlns:a16="http://schemas.microsoft.com/office/drawing/2014/main" id="{70185ECD-C58B-4C1C-B920-A20F9B270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>
            <a:extLst>
              <a:ext uri="{FF2B5EF4-FFF2-40B4-BE49-F238E27FC236}">
                <a16:creationId xmlns:a16="http://schemas.microsoft.com/office/drawing/2014/main" id="{93D22D59-C681-4897-9499-2703D90F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364" name="Slide Number Placeholder 3">
            <a:extLst>
              <a:ext uri="{FF2B5EF4-FFF2-40B4-BE49-F238E27FC236}">
                <a16:creationId xmlns:a16="http://schemas.microsoft.com/office/drawing/2014/main" id="{7DCA6F89-A791-41C7-A256-32D90CB48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A4BC3C-8CA3-4A76-8BE2-D491D70E4F72}" type="slidenum">
              <a:rPr kumimoji="0" lang="en-US" altLang="en-US" smtClean="0"/>
              <a:pPr>
                <a:spcBef>
                  <a:spcPct val="0"/>
                </a:spcBef>
              </a:pPr>
              <a:t>66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>
            <a:extLst>
              <a:ext uri="{FF2B5EF4-FFF2-40B4-BE49-F238E27FC236}">
                <a16:creationId xmlns:a16="http://schemas.microsoft.com/office/drawing/2014/main" id="{554E9299-3685-4A77-BD21-FA8021DDF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>
            <a:extLst>
              <a:ext uri="{FF2B5EF4-FFF2-40B4-BE49-F238E27FC236}">
                <a16:creationId xmlns:a16="http://schemas.microsoft.com/office/drawing/2014/main" id="{2BE18547-EFE3-4533-8261-28F4E2D4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5412" name="Slide Number Placeholder 3">
            <a:extLst>
              <a:ext uri="{FF2B5EF4-FFF2-40B4-BE49-F238E27FC236}">
                <a16:creationId xmlns:a16="http://schemas.microsoft.com/office/drawing/2014/main" id="{035319AD-E1CF-4EFC-923A-4048F16E7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316E0D-F139-4DDF-B660-2153EFA9F3C7}" type="slidenum">
              <a:rPr kumimoji="0" lang="en-US" altLang="en-US" smtClean="0"/>
              <a:pPr>
                <a:spcBef>
                  <a:spcPct val="0"/>
                </a:spcBef>
              </a:pPr>
              <a:t>67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>
            <a:extLst>
              <a:ext uri="{FF2B5EF4-FFF2-40B4-BE49-F238E27FC236}">
                <a16:creationId xmlns:a16="http://schemas.microsoft.com/office/drawing/2014/main" id="{DAAA3C1E-6405-4B1B-AD83-14C647E88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>
            <a:extLst>
              <a:ext uri="{FF2B5EF4-FFF2-40B4-BE49-F238E27FC236}">
                <a16:creationId xmlns:a16="http://schemas.microsoft.com/office/drawing/2014/main" id="{78C7A970-B7F7-4F45-8DB0-F9072A71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ED84AD46-F80E-4186-816C-D477DF8E61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F3EAB1-C834-41D7-BDBD-15D002AABFB1}" type="slidenum">
              <a:rPr kumimoji="0" lang="en-US" altLang="en-US" smtClean="0"/>
              <a:pPr>
                <a:spcBef>
                  <a:spcPct val="0"/>
                </a:spcBef>
              </a:pPr>
              <a:t>68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>
            <a:extLst>
              <a:ext uri="{FF2B5EF4-FFF2-40B4-BE49-F238E27FC236}">
                <a16:creationId xmlns:a16="http://schemas.microsoft.com/office/drawing/2014/main" id="{7D39999D-0DD8-4B7A-B05E-0BDF237BE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>
            <a:extLst>
              <a:ext uri="{FF2B5EF4-FFF2-40B4-BE49-F238E27FC236}">
                <a16:creationId xmlns:a16="http://schemas.microsoft.com/office/drawing/2014/main" id="{33116CDA-A8B4-40F1-94A7-6A2AD98F3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9508" name="Slide Number Placeholder 3">
            <a:extLst>
              <a:ext uri="{FF2B5EF4-FFF2-40B4-BE49-F238E27FC236}">
                <a16:creationId xmlns:a16="http://schemas.microsoft.com/office/drawing/2014/main" id="{242861DD-0805-4A24-A748-800576067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C1DC06-5701-4A33-8BFE-9EEF3590E365}" type="slidenum">
              <a:rPr kumimoji="0" lang="en-US" altLang="en-US" smtClean="0"/>
              <a:pPr>
                <a:spcBef>
                  <a:spcPct val="0"/>
                </a:spcBef>
              </a:pPr>
              <a:t>69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>
            <a:extLst>
              <a:ext uri="{FF2B5EF4-FFF2-40B4-BE49-F238E27FC236}">
                <a16:creationId xmlns:a16="http://schemas.microsoft.com/office/drawing/2014/main" id="{EAA9A778-B999-48BB-AD24-852722B36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>
            <a:extLst>
              <a:ext uri="{FF2B5EF4-FFF2-40B4-BE49-F238E27FC236}">
                <a16:creationId xmlns:a16="http://schemas.microsoft.com/office/drawing/2014/main" id="{D2BE92D4-FAAE-4002-B966-93B6987D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1556" name="Slide Number Placeholder 3">
            <a:extLst>
              <a:ext uri="{FF2B5EF4-FFF2-40B4-BE49-F238E27FC236}">
                <a16:creationId xmlns:a16="http://schemas.microsoft.com/office/drawing/2014/main" id="{2DC0467C-1692-4BC1-8FB5-488270556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94713C-9ACA-4CEF-8A7A-DBAE79DD9008}" type="slidenum">
              <a:rPr kumimoji="0" lang="en-US" altLang="en-US" smtClean="0"/>
              <a:pPr>
                <a:spcBef>
                  <a:spcPct val="0"/>
                </a:spcBef>
              </a:pPr>
              <a:t>70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9072B3C2-8900-4E2F-99FD-DB3871F2D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75DBBAC2-A36F-4F4E-84BD-8922EEE8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2891E3C9-A4BC-4DBB-92C1-5EE75AF71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326874-0C18-4677-8EA3-331EFC3F4CB8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>
            <a:extLst>
              <a:ext uri="{FF2B5EF4-FFF2-40B4-BE49-F238E27FC236}">
                <a16:creationId xmlns:a16="http://schemas.microsoft.com/office/drawing/2014/main" id="{444A3336-A32E-465B-896E-3EE024A09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>
            <a:extLst>
              <a:ext uri="{FF2B5EF4-FFF2-40B4-BE49-F238E27FC236}">
                <a16:creationId xmlns:a16="http://schemas.microsoft.com/office/drawing/2014/main" id="{8F73F428-568E-486B-A686-E708867E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3604" name="Slide Number Placeholder 3">
            <a:extLst>
              <a:ext uri="{FF2B5EF4-FFF2-40B4-BE49-F238E27FC236}">
                <a16:creationId xmlns:a16="http://schemas.microsoft.com/office/drawing/2014/main" id="{BE58D957-EAF5-4316-98F8-B62A0CF52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0A0F25-5774-4FBE-94B8-B8095289F30C}" type="slidenum">
              <a:rPr kumimoji="0" lang="en-US" altLang="en-US" smtClean="0"/>
              <a:pPr>
                <a:spcBef>
                  <a:spcPct val="0"/>
                </a:spcBef>
              </a:pPr>
              <a:t>71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F6FABFB5-EAD7-4643-BDF4-5272A79219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B13F4414-48C1-47C3-84B5-3895F4DC6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5652" name="Slide Number Placeholder 3">
            <a:extLst>
              <a:ext uri="{FF2B5EF4-FFF2-40B4-BE49-F238E27FC236}">
                <a16:creationId xmlns:a16="http://schemas.microsoft.com/office/drawing/2014/main" id="{72E6F23A-1C43-419A-B0C6-FD0CA46D8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35EC2D-CF6A-4112-B564-2F2C85F95CAC}" type="slidenum">
              <a:rPr kumimoji="0" lang="en-US" altLang="en-US" smtClean="0"/>
              <a:pPr>
                <a:spcBef>
                  <a:spcPct val="0"/>
                </a:spcBef>
              </a:pPr>
              <a:t>72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>
            <a:extLst>
              <a:ext uri="{FF2B5EF4-FFF2-40B4-BE49-F238E27FC236}">
                <a16:creationId xmlns:a16="http://schemas.microsoft.com/office/drawing/2014/main" id="{89E0AFEB-004C-4390-BA22-DA292B910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>
            <a:extLst>
              <a:ext uri="{FF2B5EF4-FFF2-40B4-BE49-F238E27FC236}">
                <a16:creationId xmlns:a16="http://schemas.microsoft.com/office/drawing/2014/main" id="{E7E56C77-CF7A-40AD-9FA8-7A48E9836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7700" name="Slide Number Placeholder 3">
            <a:extLst>
              <a:ext uri="{FF2B5EF4-FFF2-40B4-BE49-F238E27FC236}">
                <a16:creationId xmlns:a16="http://schemas.microsoft.com/office/drawing/2014/main" id="{56C5348F-7FFE-4C5E-979D-9D7640D32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E24C85-E1ED-4C34-8336-269F83638AA6}" type="slidenum">
              <a:rPr kumimoji="0" lang="en-US" altLang="en-US" smtClean="0"/>
              <a:pPr>
                <a:spcBef>
                  <a:spcPct val="0"/>
                </a:spcBef>
              </a:pPr>
              <a:t>73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>
            <a:extLst>
              <a:ext uri="{FF2B5EF4-FFF2-40B4-BE49-F238E27FC236}">
                <a16:creationId xmlns:a16="http://schemas.microsoft.com/office/drawing/2014/main" id="{B5820140-9465-4148-A8A1-475F5522E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>
            <a:extLst>
              <a:ext uri="{FF2B5EF4-FFF2-40B4-BE49-F238E27FC236}">
                <a16:creationId xmlns:a16="http://schemas.microsoft.com/office/drawing/2014/main" id="{5D42D643-4681-461A-A42A-22E47952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959F3849-D19A-4ED0-BC4D-1295D499C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CB4A53-ECF8-42A5-87E2-218CDF9892E8}" type="slidenum">
              <a:rPr kumimoji="0" lang="en-US" altLang="en-US" smtClean="0"/>
              <a:pPr>
                <a:spcBef>
                  <a:spcPct val="0"/>
                </a:spcBef>
              </a:pPr>
              <a:t>74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>
            <a:extLst>
              <a:ext uri="{FF2B5EF4-FFF2-40B4-BE49-F238E27FC236}">
                <a16:creationId xmlns:a16="http://schemas.microsoft.com/office/drawing/2014/main" id="{672AE0F3-3E56-4298-9B19-55F09444E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>
            <a:extLst>
              <a:ext uri="{FF2B5EF4-FFF2-40B4-BE49-F238E27FC236}">
                <a16:creationId xmlns:a16="http://schemas.microsoft.com/office/drawing/2014/main" id="{4E9C2CDA-8FB3-40C9-A72B-118D5DAB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1796" name="Slide Number Placeholder 3">
            <a:extLst>
              <a:ext uri="{FF2B5EF4-FFF2-40B4-BE49-F238E27FC236}">
                <a16:creationId xmlns:a16="http://schemas.microsoft.com/office/drawing/2014/main" id="{605134BE-B8DD-45D5-A4BF-548703916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F0A365-E00C-4AF3-8878-D57F24D754E9}" type="slidenum">
              <a:rPr kumimoji="0" lang="en-US" altLang="en-US" smtClean="0"/>
              <a:pPr>
                <a:spcBef>
                  <a:spcPct val="0"/>
                </a:spcBef>
              </a:pPr>
              <a:t>75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>
            <a:extLst>
              <a:ext uri="{FF2B5EF4-FFF2-40B4-BE49-F238E27FC236}">
                <a16:creationId xmlns:a16="http://schemas.microsoft.com/office/drawing/2014/main" id="{D48ED7B8-F8CA-4AD4-A53D-D3605E75A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>
            <a:extLst>
              <a:ext uri="{FF2B5EF4-FFF2-40B4-BE49-F238E27FC236}">
                <a16:creationId xmlns:a16="http://schemas.microsoft.com/office/drawing/2014/main" id="{34162D0C-6591-4405-8E65-73E2EEF60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3844" name="Slide Number Placeholder 3">
            <a:extLst>
              <a:ext uri="{FF2B5EF4-FFF2-40B4-BE49-F238E27FC236}">
                <a16:creationId xmlns:a16="http://schemas.microsoft.com/office/drawing/2014/main" id="{5225A82F-1DBF-45A7-B587-452D760CC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E3076B-F91D-4148-B731-22A83F1D9A84}" type="slidenum">
              <a:rPr kumimoji="0" lang="en-US" altLang="en-US" smtClean="0"/>
              <a:pPr>
                <a:spcBef>
                  <a:spcPct val="0"/>
                </a:spcBef>
              </a:pPr>
              <a:t>76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>
            <a:extLst>
              <a:ext uri="{FF2B5EF4-FFF2-40B4-BE49-F238E27FC236}">
                <a16:creationId xmlns:a16="http://schemas.microsoft.com/office/drawing/2014/main" id="{E54E4527-3E11-4EC3-BCCD-2841D0819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>
            <a:extLst>
              <a:ext uri="{FF2B5EF4-FFF2-40B4-BE49-F238E27FC236}">
                <a16:creationId xmlns:a16="http://schemas.microsoft.com/office/drawing/2014/main" id="{3FA60E2C-8018-4767-8A17-421661ED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5892" name="Slide Number Placeholder 3">
            <a:extLst>
              <a:ext uri="{FF2B5EF4-FFF2-40B4-BE49-F238E27FC236}">
                <a16:creationId xmlns:a16="http://schemas.microsoft.com/office/drawing/2014/main" id="{DFA33B62-1410-4988-BA0F-58F7EBBBC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548868-5CF6-4B75-845C-B21750F31508}" type="slidenum">
              <a:rPr kumimoji="0" lang="en-US" altLang="en-US" smtClean="0"/>
              <a:pPr>
                <a:spcBef>
                  <a:spcPct val="0"/>
                </a:spcBef>
              </a:pPr>
              <a:t>77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>
            <a:extLst>
              <a:ext uri="{FF2B5EF4-FFF2-40B4-BE49-F238E27FC236}">
                <a16:creationId xmlns:a16="http://schemas.microsoft.com/office/drawing/2014/main" id="{02563CE3-4AA6-4206-87A3-1B3EED2E09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>
            <a:extLst>
              <a:ext uri="{FF2B5EF4-FFF2-40B4-BE49-F238E27FC236}">
                <a16:creationId xmlns:a16="http://schemas.microsoft.com/office/drawing/2014/main" id="{A9540B16-4563-411E-94A1-387B1412F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7940" name="Slide Number Placeholder 3">
            <a:extLst>
              <a:ext uri="{FF2B5EF4-FFF2-40B4-BE49-F238E27FC236}">
                <a16:creationId xmlns:a16="http://schemas.microsoft.com/office/drawing/2014/main" id="{F7E9CC3D-88E8-40A4-B7AB-5B082DB71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2D07BD-B4C9-459F-A4AF-077143DABC98}" type="slidenum">
              <a:rPr kumimoji="0" lang="en-US" altLang="en-US" smtClean="0"/>
              <a:pPr>
                <a:spcBef>
                  <a:spcPct val="0"/>
                </a:spcBef>
              </a:pPr>
              <a:t>78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>
            <a:extLst>
              <a:ext uri="{FF2B5EF4-FFF2-40B4-BE49-F238E27FC236}">
                <a16:creationId xmlns:a16="http://schemas.microsoft.com/office/drawing/2014/main" id="{9D5B17C5-054C-421D-8EC7-7F8AF8DB7F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>
            <a:extLst>
              <a:ext uri="{FF2B5EF4-FFF2-40B4-BE49-F238E27FC236}">
                <a16:creationId xmlns:a16="http://schemas.microsoft.com/office/drawing/2014/main" id="{455E4669-622B-497A-AE7F-6DCABFECE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9988" name="Slide Number Placeholder 3">
            <a:extLst>
              <a:ext uri="{FF2B5EF4-FFF2-40B4-BE49-F238E27FC236}">
                <a16:creationId xmlns:a16="http://schemas.microsoft.com/office/drawing/2014/main" id="{A527DDBA-2C26-409D-8712-57E6BE468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BF5704-C778-4ED8-A189-58784842D167}" type="slidenum">
              <a:rPr kumimoji="0" lang="en-US" altLang="en-US" smtClean="0"/>
              <a:pPr>
                <a:spcBef>
                  <a:spcPct val="0"/>
                </a:spcBef>
              </a:pPr>
              <a:t>79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>
            <a:extLst>
              <a:ext uri="{FF2B5EF4-FFF2-40B4-BE49-F238E27FC236}">
                <a16:creationId xmlns:a16="http://schemas.microsoft.com/office/drawing/2014/main" id="{527ED7EF-5A5E-453B-B9A8-3D99949C3D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>
            <a:extLst>
              <a:ext uri="{FF2B5EF4-FFF2-40B4-BE49-F238E27FC236}">
                <a16:creationId xmlns:a16="http://schemas.microsoft.com/office/drawing/2014/main" id="{A72CC588-6B34-42BA-BEAD-C3B52BE8F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2036" name="Slide Number Placeholder 3">
            <a:extLst>
              <a:ext uri="{FF2B5EF4-FFF2-40B4-BE49-F238E27FC236}">
                <a16:creationId xmlns:a16="http://schemas.microsoft.com/office/drawing/2014/main" id="{3AE694CA-EBD3-48F9-9CA8-50C86A019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2B2426-0DBA-44EE-8D6D-89B4CEE38580}" type="slidenum">
              <a:rPr kumimoji="0" lang="en-US" altLang="en-US" smtClean="0"/>
              <a:pPr>
                <a:spcBef>
                  <a:spcPct val="0"/>
                </a:spcBef>
              </a:pPr>
              <a:t>80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CFB38B7-3C0E-4B69-8BDF-6C33EE2247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3F150A44-C0C9-42F8-BD25-064875677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D4ACCDC-597F-4D2C-9805-1A31949A5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6AD3B5-2B55-4F22-8B3F-8913EFB6E91C}" type="slidenum">
              <a:rPr kumimoji="0" lang="en-US" altLang="en-US" smtClean="0"/>
              <a:pPr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>
            <a:extLst>
              <a:ext uri="{FF2B5EF4-FFF2-40B4-BE49-F238E27FC236}">
                <a16:creationId xmlns:a16="http://schemas.microsoft.com/office/drawing/2014/main" id="{10B6B0C9-38A0-422F-B15A-4ED97BA74E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>
            <a:extLst>
              <a:ext uri="{FF2B5EF4-FFF2-40B4-BE49-F238E27FC236}">
                <a16:creationId xmlns:a16="http://schemas.microsoft.com/office/drawing/2014/main" id="{724368B3-C1BC-4D47-91BB-DDA5F0FF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4084" name="Slide Number Placeholder 3">
            <a:extLst>
              <a:ext uri="{FF2B5EF4-FFF2-40B4-BE49-F238E27FC236}">
                <a16:creationId xmlns:a16="http://schemas.microsoft.com/office/drawing/2014/main" id="{674F5CE2-317A-43F8-81DF-F152D9BB0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97A462-7676-4822-A426-F917C7EE1934}" type="slidenum">
              <a:rPr kumimoji="0" lang="en-US" altLang="en-US" smtClean="0"/>
              <a:pPr>
                <a:spcBef>
                  <a:spcPct val="0"/>
                </a:spcBef>
              </a:pPr>
              <a:t>81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>
            <a:extLst>
              <a:ext uri="{FF2B5EF4-FFF2-40B4-BE49-F238E27FC236}">
                <a16:creationId xmlns:a16="http://schemas.microsoft.com/office/drawing/2014/main" id="{6104F871-C8C3-4F53-AC6D-033CE2AD7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>
            <a:extLst>
              <a:ext uri="{FF2B5EF4-FFF2-40B4-BE49-F238E27FC236}">
                <a16:creationId xmlns:a16="http://schemas.microsoft.com/office/drawing/2014/main" id="{A7DC56D3-3588-4042-B19A-E88A9DB47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6132" name="Slide Number Placeholder 3">
            <a:extLst>
              <a:ext uri="{FF2B5EF4-FFF2-40B4-BE49-F238E27FC236}">
                <a16:creationId xmlns:a16="http://schemas.microsoft.com/office/drawing/2014/main" id="{D76E7759-5633-4F45-A265-9BC5162B5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4781E4-571B-4A20-BA23-BA52325C980E}" type="slidenum">
              <a:rPr kumimoji="0" lang="en-US" altLang="en-US" smtClean="0"/>
              <a:pPr>
                <a:spcBef>
                  <a:spcPct val="0"/>
                </a:spcBef>
              </a:pPr>
              <a:t>82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>
            <a:extLst>
              <a:ext uri="{FF2B5EF4-FFF2-40B4-BE49-F238E27FC236}">
                <a16:creationId xmlns:a16="http://schemas.microsoft.com/office/drawing/2014/main" id="{490CF971-F3A8-4895-8632-33B6E8C9E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>
            <a:extLst>
              <a:ext uri="{FF2B5EF4-FFF2-40B4-BE49-F238E27FC236}">
                <a16:creationId xmlns:a16="http://schemas.microsoft.com/office/drawing/2014/main" id="{1449F20A-88CC-40C1-BE7A-56E1E0E2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8180" name="Slide Number Placeholder 3">
            <a:extLst>
              <a:ext uri="{FF2B5EF4-FFF2-40B4-BE49-F238E27FC236}">
                <a16:creationId xmlns:a16="http://schemas.microsoft.com/office/drawing/2014/main" id="{C047CD9A-64DA-47D6-9298-E02F925EB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4F9F3E-D972-4131-8F50-90299ED81333}" type="slidenum">
              <a:rPr kumimoji="0" lang="en-US" altLang="en-US" smtClean="0"/>
              <a:pPr>
                <a:spcBef>
                  <a:spcPct val="0"/>
                </a:spcBef>
              </a:pPr>
              <a:t>83</a:t>
            </a:fld>
            <a:endParaRPr kumimoji="0"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11929DCC-F60A-4038-961D-FAD03E072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7E27DDDC-B122-4EE5-80F2-8A05D1F1B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81BE51FE-8899-4546-A991-D068B5713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CCC1FA-C05C-4B54-A591-8280A2A27EC9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ClrTx/>
              <a:buSzTx/>
              <a:buNone/>
              <a:defRPr/>
            </a:pPr>
            <a:r>
              <a:rPr lang="en-US" altLang="en-US" sz="12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2017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4767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18328276-3DC6-4F6E-8A5D-0197A1699336}"/>
              </a:ext>
            </a:extLst>
          </p:cNvPr>
          <p:cNvSpPr txBox="1">
            <a:spLocks noGrp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81C7BBD1-A34C-4AC9-8F07-A16323CD2581}"/>
              </a:ext>
            </a:extLst>
          </p:cNvPr>
          <p:cNvSpPr txBox="1">
            <a:spLocks noGrp="1"/>
          </p:cNvSpPr>
          <p:nvPr>
            <p:ph type="dt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9DD7D37F-B330-43B3-A087-37DFFFDD3313}"/>
              </a:ext>
            </a:extLst>
          </p:cNvPr>
          <p:cNvSpPr txBox="1">
            <a:spLocks noGrp="1"/>
          </p:cNvSpPr>
          <p:nvPr>
            <p:ph type="sldNum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8573F-1DF8-4AE9-A044-F228DB0BC86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CA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F8B6A1-9034-4521-A2C5-EF04A59F3523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ListWindow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ListWindowWithScroll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ultipleIntervalSelection.jav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ComboBoxWindow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yCatImage.java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MenuWindow.java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TempConverter.java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6525" y="3886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fr-FR" dirty="0">
                <a:solidFill>
                  <a:schemeClr val="tx1"/>
                </a:solidFill>
              </a:rPr>
              <a:t>Dr. Mohammed Ayoub Alaoui Mhamdi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defRPr/>
            </a:pPr>
            <a:r>
              <a:rPr lang="en-US" altLang="fr-FR" dirty="0">
                <a:solidFill>
                  <a:schemeClr val="tx1"/>
                </a:solidFill>
              </a:rPr>
              <a:t>Bishop's University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fr-FR" dirty="0">
                <a:solidFill>
                  <a:schemeClr val="tx1"/>
                </a:solidFill>
              </a:rPr>
              <a:t>Sherbrooke, Qc, Canada</a:t>
            </a:r>
          </a:p>
          <a:p>
            <a:pPr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fr-FR" dirty="0">
                <a:solidFill>
                  <a:schemeClr val="tx1"/>
                </a:solidFill>
              </a:rPr>
              <a:t>malaoui@ubishops.ca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Java: Advanced GUI Applications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2160240" cy="90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1"/>
          <p:cNvSpPr txBox="1">
            <a:spLocks noChangeArrowheads="1"/>
          </p:cNvSpPr>
          <p:nvPr/>
        </p:nvSpPr>
        <p:spPr bwMode="auto">
          <a:xfrm>
            <a:off x="2558007" y="476672"/>
            <a:ext cx="65527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>
              <a:spcBef>
                <a:spcPct val="20000"/>
              </a:spcBef>
              <a:buSzTx/>
              <a:buNone/>
            </a:pPr>
            <a:r>
              <a:rPr lang="fr-CA" altLang="fr-FR" sz="2400" dirty="0">
                <a:latin typeface="Arial" panose="020B0604020202020204" pitchFamily="34" charset="0"/>
              </a:rPr>
              <a:t>CS 469 / CS 569: </a:t>
            </a:r>
            <a:r>
              <a:rPr lang="en-US" altLang="fr-FR" sz="2400" dirty="0">
                <a:latin typeface="Arial" panose="020B0604020202020204" pitchFamily="34" charset="0"/>
              </a:rPr>
              <a:t>Special Topics in Computer Science: Human-Computer Interaction</a:t>
            </a:r>
            <a:endParaRPr lang="fr-CA" altLang="fr-F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16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321582F-759C-4220-8038-F30D5511BCD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List Events (1 of 2)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5E93723-2D5E-48E3-830E-4CFD9ED382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51000"/>
            <a:ext cx="8229600" cy="4525963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an item in a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JList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 is selected it generates a 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list selection event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event is handled by an instance of a </a:t>
            </a:r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list selection listener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class, which must meet the following requirements:</a:t>
            </a:r>
          </a:p>
          <a:p>
            <a:pPr marL="871538" lvl="1" indent="-384175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must implement the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ListSelectionListener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interface.</a:t>
            </a:r>
          </a:p>
          <a:p>
            <a:pPr marL="871538" lvl="1" indent="-384175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must have a method named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valueChanged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This method must take an argument of the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ListSelectionEvent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type.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Use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addListSelectionListener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of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JList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 to register the instance of the list selection listener class with the list object.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B2B1C04-D036-490E-9C5D-28C3B0CE74B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FDFB358-4441-48F8-9E17-F39B7408B89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List Events (2 of 2)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1F3A952-4F9F-4610-9912-CA2F35E27F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25600"/>
            <a:ext cx="8229600" cy="4525963"/>
          </a:xfrm>
        </p:spPr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JList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 generates an event: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automatically executes the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valueChanged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of the list selection listener object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passes the event object as an argument.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123569-BB21-4956-BEBC-C5058C5C52C4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756F253-9603-4A65-B641-17CD641B706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Retrieving Selected Items (1 of 3)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9E6BDF8-8863-4EAF-A7D5-D7908D5B4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You may use:</a:t>
            </a:r>
          </a:p>
          <a:p>
            <a:pPr marL="1212850" lvl="2" indent="-341313" eaLnBrk="1" hangingPunct="1">
              <a:lnSpc>
                <a:spcPct val="90000"/>
              </a:lnSpc>
              <a:defRPr/>
            </a:pPr>
            <a:r>
              <a:rPr lang="en-US" altLang="en-US" sz="1800" dirty="0" err="1">
                <a:latin typeface="Courier New" panose="02070309020205020404" pitchFamily="49" charset="0"/>
              </a:rPr>
              <a:t>getSelectedValue</a:t>
            </a:r>
            <a:r>
              <a:rPr lang="en-US" altLang="en-US" sz="1800" dirty="0"/>
              <a:t>  or</a:t>
            </a:r>
          </a:p>
          <a:p>
            <a:pPr marL="1212850" lvl="2" indent="-341313" eaLnBrk="1" hangingPunct="1">
              <a:lnSpc>
                <a:spcPct val="90000"/>
              </a:lnSpc>
              <a:defRPr/>
            </a:pPr>
            <a:r>
              <a:rPr lang="en-US" altLang="en-US" sz="1800" dirty="0" err="1">
                <a:latin typeface="Courier New" panose="02070309020205020404" pitchFamily="49" charset="0"/>
              </a:rPr>
              <a:t>getSelectedIndex</a:t>
            </a:r>
            <a:r>
              <a:rPr lang="en-US" altLang="en-US" sz="1800" dirty="0"/>
              <a:t> </a:t>
            </a: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000" dirty="0"/>
              <a:t>to determine which item in a list is currently selected.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getSelectedValue</a:t>
            </a:r>
            <a:r>
              <a:rPr lang="en-US" altLang="en-US" dirty="0"/>
              <a:t> returns a reference to the item that is currently selected.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</a:rPr>
              <a:t>String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selectedName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 err="1">
                <a:latin typeface="Courier New" panose="02070309020205020404" pitchFamily="49" charset="0"/>
              </a:rPr>
              <a:t>selectedName</a:t>
            </a:r>
            <a:r>
              <a:rPr lang="en-US" altLang="en-US" sz="1800" b="1" dirty="0">
                <a:latin typeface="Courier New" panose="02070309020205020404" pitchFamily="49" charset="0"/>
              </a:rPr>
              <a:t> = (String)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nameList.getSelectedValue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The return value must be cast to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is required in order to store it in the </a:t>
            </a:r>
            <a:r>
              <a:rPr lang="en-US" altLang="en-US" dirty="0" err="1">
                <a:latin typeface="Courier New" panose="02070309020205020404" pitchFamily="49" charset="0"/>
              </a:rPr>
              <a:t>selectedName</a:t>
            </a:r>
            <a:r>
              <a:rPr lang="en-US" altLang="en-US" dirty="0"/>
              <a:t> variable.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If no item in the list is selected, the method returns null.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290781-1296-47D1-8F22-1F5D82C4CE3A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CA209D8-44C5-4847-8B21-EB8820D4F2F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Retrieving Selected Items (2 of 3)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208EA06-3768-47BC-B5F7-7A79B6F9A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54175"/>
            <a:ext cx="8229600" cy="4525963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getSelectedIndex</a:t>
            </a:r>
            <a:r>
              <a:rPr lang="en-US" altLang="en-US" dirty="0"/>
              <a:t> method returns the index of the selected item, or </a:t>
            </a:r>
            <a:r>
              <a:rPr lang="en-US" altLang="en-US" dirty="0">
                <a:latin typeface="Courier New" panose="02070309020205020404" pitchFamily="49" charset="0"/>
              </a:rPr>
              <a:t>–1</a:t>
            </a:r>
            <a:r>
              <a:rPr lang="en-US" altLang="en-US" dirty="0"/>
              <a:t> if no item is selected.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Internally, the items that are stored in a list are numbered (similar to an array).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Each item’s number is called its </a:t>
            </a:r>
            <a:r>
              <a:rPr lang="en-US" altLang="en-US" i="1" dirty="0"/>
              <a:t>index</a:t>
            </a:r>
            <a:r>
              <a:rPr lang="en-US" altLang="en-US" dirty="0"/>
              <a:t>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The first item has the index 0.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You can use the index of the selected item to retrieve the item from an array.</a:t>
            </a:r>
          </a:p>
          <a:p>
            <a:pPr marL="1290638" lvl="1" indent="-4191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String[] names = { "Bill", "Geri", "Greg", "Jean", "Kirk", "Phillip", "Susan" };</a:t>
            </a:r>
          </a:p>
          <a:p>
            <a:pPr lvl="1" indent="1206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JList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nameList</a:t>
            </a:r>
            <a:r>
              <a:rPr lang="en-US" altLang="en-US" sz="2000" b="1" dirty="0">
                <a:latin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JList</a:t>
            </a:r>
            <a:r>
              <a:rPr lang="en-US" altLang="en-US" sz="2000" b="1" dirty="0">
                <a:latin typeface="Courier New" panose="02070309020205020404" pitchFamily="49" charset="0"/>
              </a:rPr>
              <a:t>(names);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5E3F18B-0350-4175-AA87-E0F8C3C63C8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59D9748-7C8C-48DB-A237-9CD5CAB8C49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Retrieving Selected Items (3 of 3)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20DD0D2-2E5F-4CFE-B622-9BA6FB0A3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7363" indent="-384175" eaLnBrk="1" hangingPunct="1">
              <a:defRPr/>
            </a:pPr>
            <a:r>
              <a:rPr lang="en-US" altLang="en-US" dirty="0"/>
              <a:t>This code could be used to determine the selected item: 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index;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String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selectedName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index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nameList.getSelectedIndex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if (index != -1)</a:t>
            </a:r>
          </a:p>
          <a:p>
            <a:pPr lvl="1" indent="538163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selectedName</a:t>
            </a:r>
            <a:r>
              <a:rPr lang="en-US" altLang="en-US" sz="2000" b="1" dirty="0">
                <a:latin typeface="Courier New" panose="02070309020205020404" pitchFamily="49" charset="0"/>
              </a:rPr>
              <a:t> = names[index];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Example: </a:t>
            </a:r>
            <a:r>
              <a:rPr lang="en-US" altLang="en-US" dirty="0">
                <a:hlinkClick r:id="rId3" action="ppaction://hlinkfile"/>
              </a:rPr>
              <a:t>ListWindow.java</a:t>
            </a:r>
            <a:endParaRPr lang="en-US" alt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ADE033-3E28-4522-B9A9-6E12CF521EB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EC89997-9CFD-42B1-A773-7F2AB77D96E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Bordered Lists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8A67E9D-8764-41D2-BA15-83CCE45AB8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8138"/>
            <a:ext cx="8229600" cy="4525962"/>
          </a:xfrm>
        </p:spPr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setBorder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can be used to draw a border around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JList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monthList.setBorder(</a:t>
            </a:r>
          </a:p>
          <a:p>
            <a:pPr lvl="1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BorderFactory.createLineBorder(Color.black,1));</a:t>
            </a:r>
          </a:p>
        </p:txBody>
      </p:sp>
      <p:pic>
        <p:nvPicPr>
          <p:cNvPr id="37892" name="Picture 7">
            <a:extLst>
              <a:ext uri="{FF2B5EF4-FFF2-40B4-BE49-F238E27FC236}">
                <a16:creationId xmlns:a16="http://schemas.microsoft.com/office/drawing/2014/main" id="{A89460B8-351F-48CF-9DB3-55AE5BB71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3416300"/>
            <a:ext cx="22510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6D356D-DDFC-4173-82A5-79BA9863BBEC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F670095-EC31-4C81-9946-83DE69F68CB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Adding A Scroll Bar To a List (1 of 5)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7F45558-B4C6-4E07-A694-63A02FD8CC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25963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By default, a list component is large enough to display all of the items it contains.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Sometimes a list component contains too many items to be displayed at once.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Most GUI applications display a scroll bar on list components that contain a large number of items.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List components do not automatically display a scroll bar.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919EA2-D431-477E-9ACD-ED45C9502DD2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52D506D-FB14-4486-80BE-3A5312F3810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Adding A Scroll Bar To a List (2 of 5)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4981350-7FCA-4113-BBED-C5898220D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4525962"/>
          </a:xfrm>
        </p:spPr>
        <p:txBody>
          <a:bodyPr>
            <a:normAutofit lnSpcReduction="10000"/>
          </a:bodyPr>
          <a:lstStyle/>
          <a:p>
            <a:pPr marL="487363" indent="-384175" eaLnBrk="1" hangingPunct="1">
              <a:defRPr/>
            </a:pPr>
            <a:r>
              <a:rPr lang="en-US" altLang="en-US" sz="2800" dirty="0"/>
              <a:t>To display a scroll bar on a list component,  follow these general steps.</a:t>
            </a:r>
          </a:p>
          <a:p>
            <a:pPr marL="871538" lvl="1" indent="-384175" eaLnBrk="1" hangingPunct="1">
              <a:buFontTx/>
              <a:buAutoNum type="arabicPeriod"/>
              <a:defRPr/>
            </a:pPr>
            <a:r>
              <a:rPr lang="en-US" altLang="en-US" sz="2400" dirty="0"/>
              <a:t>Set the number of visible rows for the list component.</a:t>
            </a:r>
          </a:p>
          <a:p>
            <a:pPr marL="871538" lvl="1" indent="-384175" eaLnBrk="1" hangingPunct="1">
              <a:buFontTx/>
              <a:buAutoNum type="arabicPeriod"/>
              <a:defRPr/>
            </a:pPr>
            <a:r>
              <a:rPr lang="en-US" altLang="en-US" sz="2400" dirty="0"/>
              <a:t>Create a scroll pane object and add the list component to it.</a:t>
            </a:r>
          </a:p>
          <a:p>
            <a:pPr marL="871538" lvl="1" indent="-384175" eaLnBrk="1" hangingPunct="1">
              <a:buFontTx/>
              <a:buAutoNum type="arabicPeriod"/>
              <a:defRPr/>
            </a:pPr>
            <a:r>
              <a:rPr lang="en-US" altLang="en-US" sz="2400" dirty="0"/>
              <a:t>Add the scroll pane object to any other containers, such as panels.</a:t>
            </a:r>
          </a:p>
          <a:p>
            <a:pPr marL="487363" indent="-384175" eaLnBrk="1" hangingPunct="1">
              <a:defRPr/>
            </a:pPr>
            <a:r>
              <a:rPr lang="en-US" altLang="en-US" sz="2800" dirty="0"/>
              <a:t>For this list:</a:t>
            </a:r>
          </a:p>
          <a:p>
            <a:pPr marL="1290638" lvl="1" indent="-419100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String[] names = { "Bill", "Geri", "Greg", "Jean", "Kirk", "Phillip", "Susan" };</a:t>
            </a:r>
          </a:p>
          <a:p>
            <a:pPr marL="741363" lvl="1" indent="130175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JList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nameList</a:t>
            </a:r>
            <a:r>
              <a:rPr lang="en-US" altLang="en-US" sz="2000" b="1" dirty="0">
                <a:latin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JList</a:t>
            </a:r>
            <a:r>
              <a:rPr lang="en-US" altLang="en-US" sz="2000" b="1" dirty="0">
                <a:latin typeface="Courier New" panose="02070309020205020404" pitchFamily="49" charset="0"/>
              </a:rPr>
              <a:t>(names);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FFD0FC4-1C8B-47AB-AEE3-E411D244CB88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A45F000-3D84-4E3D-A246-F40A0B485C6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Adding A Scroll Bar To a List (3 of 5)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D9FF4C0-1EAE-459F-91A7-BEF2C8A7E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9575"/>
            <a:ext cx="8229600" cy="4525963"/>
          </a:xfrm>
        </p:spPr>
        <p:txBody>
          <a:bodyPr/>
          <a:lstStyle/>
          <a:p>
            <a:pPr marL="487363" indent="-384175" eaLnBrk="1" hangingPunct="1">
              <a:lnSpc>
                <a:spcPct val="80000"/>
              </a:lnSpc>
              <a:defRPr/>
            </a:pPr>
            <a:r>
              <a:rPr lang="en-US" altLang="en-US" dirty="0"/>
              <a:t>Establish the size of the list component.</a:t>
            </a:r>
          </a:p>
          <a:p>
            <a:pPr marL="103188" indent="768350" eaLnBrk="1" hangingPunct="1">
              <a:lnSpc>
                <a:spcPct val="80000"/>
              </a:lnSpc>
              <a:buFont typeface="Arial"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nameList.setVisibleRowCount</a:t>
            </a:r>
            <a:r>
              <a:rPr lang="en-US" altLang="en-US" sz="2000" b="1" dirty="0">
                <a:latin typeface="Courier New" panose="02070309020205020404" pitchFamily="49" charset="0"/>
              </a:rPr>
              <a:t>(3);</a:t>
            </a:r>
          </a:p>
          <a:p>
            <a:pPr marL="487363" indent="-384175" eaLnBrk="1" hangingPunct="1">
              <a:lnSpc>
                <a:spcPct val="80000"/>
              </a:lnSpc>
              <a:defRPr/>
            </a:pPr>
            <a:r>
              <a:rPr lang="en-US" altLang="en-US" dirty="0"/>
              <a:t>Create a scroll pane object and add the list component to it.</a:t>
            </a:r>
          </a:p>
          <a:p>
            <a:pPr marL="487363" indent="-384175" eaLnBrk="1" hangingPunct="1">
              <a:lnSpc>
                <a:spcPct val="80000"/>
              </a:lnSpc>
              <a:defRPr/>
            </a:pPr>
            <a:r>
              <a:rPr lang="en-US" altLang="en-US" dirty="0"/>
              <a:t>A </a:t>
            </a:r>
            <a:r>
              <a:rPr lang="en-US" altLang="en-US" i="1" dirty="0"/>
              <a:t>scroll pane object </a:t>
            </a:r>
            <a:r>
              <a:rPr lang="en-US" altLang="en-US" dirty="0"/>
              <a:t>is a container that displays scroll bars on any component it contains.</a:t>
            </a:r>
          </a:p>
          <a:p>
            <a:pPr marL="487363" indent="-384175" eaLnBrk="1" hangingPunct="1">
              <a:lnSpc>
                <a:spcPct val="80000"/>
              </a:lnSpc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JScrollPane</a:t>
            </a:r>
            <a:r>
              <a:rPr lang="en-US" altLang="en-US" dirty="0"/>
              <a:t> class to create a scroll pane object.</a:t>
            </a:r>
          </a:p>
          <a:p>
            <a:pPr marL="487363" indent="-384175" eaLnBrk="1" hangingPunct="1">
              <a:lnSpc>
                <a:spcPct val="80000"/>
              </a:lnSpc>
              <a:defRPr/>
            </a:pPr>
            <a:r>
              <a:rPr lang="en-US" altLang="en-US" dirty="0"/>
              <a:t>We pass the object that we wish to add to the scroll pane as an argument to the </a:t>
            </a:r>
            <a:r>
              <a:rPr lang="en-US" altLang="en-US" dirty="0" err="1">
                <a:latin typeface="Courier New" panose="02070309020205020404" pitchFamily="49" charset="0"/>
              </a:rPr>
              <a:t>JScrollPane</a:t>
            </a:r>
            <a:r>
              <a:rPr lang="en-US" altLang="en-US" dirty="0"/>
              <a:t> constructor.</a:t>
            </a:r>
            <a:r>
              <a:rPr lang="en-US" altLang="en-US" dirty="0">
                <a:latin typeface="Minion-Regular" charset="0"/>
              </a:rPr>
              <a:t> </a:t>
            </a:r>
          </a:p>
          <a:p>
            <a:pPr marL="487363" lvl="1" indent="3841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JScrollPane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scrollPane</a:t>
            </a:r>
            <a:r>
              <a:rPr lang="en-US" altLang="en-US" sz="2000" b="1" dirty="0">
                <a:latin typeface="Courier New" panose="02070309020205020404" pitchFamily="49" charset="0"/>
              </a:rPr>
              <a:t> = new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JScrollPane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nameList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B927BE3-C109-42FA-8D68-0AFBAE5FEBA1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9AE6750-D4B2-4452-BCEB-BE9A735F1F8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Adding A Scroll Bar To a List (4 of 5)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7F23AB4-6325-4026-8AE9-A508E08C5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4525962"/>
          </a:xfrm>
        </p:spPr>
        <p:txBody>
          <a:bodyPr/>
          <a:lstStyle/>
          <a:p>
            <a:pPr marL="487363" indent="-384175" eaLnBrk="1" hangingPunct="1">
              <a:defRPr/>
            </a:pPr>
            <a:r>
              <a:rPr lang="en-US" altLang="en-US" sz="2800" dirty="0"/>
              <a:t>Add the scroll pane object to any other containers that are necessary for our GUI.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JPanel</a:t>
            </a:r>
            <a:r>
              <a:rPr lang="en-US" altLang="en-US" sz="2000" b="1" dirty="0">
                <a:latin typeface="Courier New" panose="02070309020205020404" pitchFamily="49" charset="0"/>
              </a:rPr>
              <a:t> panel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JPanel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panel.add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scrollPane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add(panel);</a:t>
            </a:r>
          </a:p>
          <a:p>
            <a:pPr marL="487363" indent="-384175" eaLnBrk="1" hangingPunct="1">
              <a:defRPr/>
            </a:pPr>
            <a:r>
              <a:rPr lang="en-US" altLang="en-US" sz="2800" dirty="0"/>
              <a:t>When the list component is displayed, it will appear with:</a:t>
            </a:r>
          </a:p>
          <a:p>
            <a:pPr marL="871538" lvl="1" indent="-384175" eaLnBrk="1" hangingPunct="1">
              <a:defRPr/>
            </a:pPr>
            <a:r>
              <a:rPr lang="en-US" altLang="en-US" sz="2400" dirty="0"/>
              <a:t>Three items showing at a time and</a:t>
            </a:r>
          </a:p>
          <a:p>
            <a:pPr marL="871538" lvl="1" indent="-384175" eaLnBrk="1" hangingPunct="1">
              <a:defRPr/>
            </a:pPr>
            <a:r>
              <a:rPr lang="en-US" altLang="en-US" sz="2400" dirty="0"/>
              <a:t>scroll bars: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89AA99-0314-44C3-B4C1-D415A8C5D17E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6C10E54-FEF3-479F-BE44-10BB09054FA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Chapter Topics (1 of 2)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8E6F835-026B-4ED4-993D-1CE72DE124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5588" indent="-153988" eaLnBrk="1" hangingPunct="1">
              <a:buSz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chapter discusses the following topics: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Swing and AWT Class Hierarchy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Read-Only Text Fields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Lists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Combo Boxes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Displaying Images in Labels and Buttons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Mnemonics and Tool Tips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1CDC4A-3AD2-4302-BDB1-D354EA090EA1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326FE43-834A-4DEE-898C-A0314C5D693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Adding A Scroll Bar To a List (5 of 5)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87AB3CC-2886-4F38-97B4-63D1E58C160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8138"/>
            <a:ext cx="8229600" cy="4525962"/>
          </a:xfrm>
        </p:spPr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By default,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JList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components added to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JScrollPane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 only display a scroll bar if there are more items in the list than there are visible rows.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JList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 is added to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JScrollPane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object, a border will automatically appear around the list.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Example: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ListWindowWithScroll.java</a:t>
            </a: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537CDB-E3C8-41AE-833A-2572AF68F455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0DD930F-AEFB-4D58-AAFD-94AD63381FE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Adding Items to an Existing List (1 of 2)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AFBDBCC-82E8-4AD5-BCBD-ACB0B9201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8138"/>
            <a:ext cx="8229600" cy="4525962"/>
          </a:xfrm>
        </p:spPr>
        <p:txBody>
          <a:bodyPr/>
          <a:lstStyle/>
          <a:p>
            <a:pPr marL="487363" indent="-384175" eaLnBrk="1" hangingPunct="1">
              <a:defRPr/>
            </a:pPr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</a:rPr>
              <a:t>setListData</a:t>
            </a:r>
            <a:r>
              <a:rPr lang="en-US" altLang="en-US" sz="2800" dirty="0"/>
              <a:t> method allows the adding of items in an existing </a:t>
            </a:r>
            <a:r>
              <a:rPr lang="en-US" altLang="en-US" sz="2800" dirty="0" err="1">
                <a:latin typeface="Courier New" panose="02070309020205020404" pitchFamily="49" charset="0"/>
              </a:rPr>
              <a:t>JList</a:t>
            </a:r>
            <a:r>
              <a:rPr lang="en-US" altLang="en-US" sz="2800" dirty="0"/>
              <a:t> component.</a:t>
            </a:r>
            <a:br>
              <a:rPr lang="en-US" altLang="en-US" sz="2800" dirty="0"/>
            </a:br>
            <a:endParaRPr lang="en-US" altLang="en-US" sz="2800" dirty="0"/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void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setListData</a:t>
            </a:r>
            <a:r>
              <a:rPr lang="en-US" altLang="en-US" sz="2400" b="1" dirty="0">
                <a:latin typeface="Courier New" panose="02070309020205020404" pitchFamily="49" charset="0"/>
              </a:rPr>
              <a:t>(Object[] </a:t>
            </a:r>
            <a:r>
              <a:rPr lang="en-US" altLang="en-US" sz="2400" b="1" i="1" dirty="0">
                <a:latin typeface="Courier New" panose="02070309020205020404" pitchFamily="49" charset="0"/>
              </a:rPr>
              <a:t>data)</a:t>
            </a:r>
          </a:p>
          <a:p>
            <a:pPr lvl="1" eaLnBrk="1" hangingPunct="1">
              <a:buFontTx/>
              <a:buNone/>
              <a:defRPr/>
            </a:pPr>
            <a:endParaRPr lang="en-US" altLang="en-US" sz="2400" b="1" i="1" dirty="0">
              <a:latin typeface="Courier New" panose="02070309020205020404" pitchFamily="49" charset="0"/>
            </a:endParaRPr>
          </a:p>
          <a:p>
            <a:pPr marL="487363" indent="-384175" eaLnBrk="1" hangingPunct="1">
              <a:defRPr/>
            </a:pPr>
            <a:r>
              <a:rPr lang="en-US" altLang="en-US" sz="2800" dirty="0"/>
              <a:t>This replaces any items that are currently displayed in the component.</a:t>
            </a:r>
          </a:p>
          <a:p>
            <a:pPr marL="487363" indent="-384175" eaLnBrk="1" hangingPunct="1">
              <a:defRPr/>
            </a:pPr>
            <a:r>
              <a:rPr lang="en-US" altLang="en-US" sz="2800" dirty="0"/>
              <a:t>This can be used to add items to an empty list.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B8AFEF4-951E-4B84-B49F-3DAB3C910ADA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0B638DF-EF06-4AF2-BEBD-747D14F972B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Adding Items to an Existing List (2 of 2)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01FE126-2E84-43A1-834F-F07DB909D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4525962"/>
          </a:xfrm>
        </p:spPr>
        <p:txBody>
          <a:bodyPr/>
          <a:lstStyle/>
          <a:p>
            <a:pPr marL="487363" indent="-384175" eaLnBrk="1" hangingPunct="1">
              <a:defRPr/>
            </a:pPr>
            <a:r>
              <a:rPr lang="en-US" altLang="en-US" sz="2800" dirty="0"/>
              <a:t>You can create an empty list by using the </a:t>
            </a:r>
            <a:r>
              <a:rPr lang="en-US" altLang="en-US" sz="2800" dirty="0" err="1">
                <a:latin typeface="Courier New" panose="02070309020205020404" pitchFamily="49" charset="0"/>
              </a:rPr>
              <a:t>JList</a:t>
            </a:r>
            <a:r>
              <a:rPr lang="en-US" altLang="en-US" sz="2800" dirty="0"/>
              <a:t> component’s no-parameter constructor:</a:t>
            </a:r>
            <a:r>
              <a:rPr lang="en-US" altLang="en-US" sz="2800" dirty="0">
                <a:latin typeface="Minion-Regular" charset="0"/>
              </a:rPr>
              <a:t> </a:t>
            </a:r>
            <a:br>
              <a:rPr lang="en-US" altLang="en-US" sz="2800" dirty="0">
                <a:latin typeface="Minion-Regular" charset="0"/>
              </a:rPr>
            </a:br>
            <a:endParaRPr lang="en-US" altLang="en-US" sz="2800" dirty="0">
              <a:latin typeface="Minion-Regular" charset="0"/>
            </a:endParaRP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JList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nameList</a:t>
            </a:r>
            <a:r>
              <a:rPr lang="en-US" altLang="en-US" sz="2000" b="1" dirty="0">
                <a:latin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JList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FontTx/>
              <a:buNone/>
              <a:defRPr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marL="487363" indent="-384175" eaLnBrk="1" hangingPunct="1">
              <a:defRPr/>
            </a:pPr>
            <a:r>
              <a:rPr lang="en-US" altLang="en-US" sz="2800" dirty="0"/>
              <a:t>Items can be added to the list:</a:t>
            </a:r>
            <a:br>
              <a:rPr lang="en-US" altLang="en-US" sz="2800" dirty="0"/>
            </a:br>
            <a:endParaRPr lang="en-US" altLang="en-US" sz="2800" dirty="0"/>
          </a:p>
          <a:p>
            <a:pPr marL="1290638" lvl="1" indent="-419100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String[] names = { "Bill", "Geri", "Greg", "Jean", "Kirk", "Phillip", "Susan" };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nameList.setListData</a:t>
            </a:r>
            <a:r>
              <a:rPr lang="en-US" altLang="en-US" sz="2000" b="1" dirty="0">
                <a:latin typeface="Courier New" panose="02070309020205020404" pitchFamily="49" charset="0"/>
              </a:rPr>
              <a:t>(names);</a:t>
            </a:r>
            <a:endParaRPr lang="en-US" altLang="en-US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98A661-1FF8-4355-BA2D-B2CE1005C8AA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202CBB1-BD2F-4BF5-9789-A027BAA4D6B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Single Interval Selection Mode (1 of 2)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3FBF848-E44A-42BF-98B3-721ACE700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7363" indent="-384175" eaLnBrk="1" hangingPunct="1">
              <a:defRPr/>
            </a:pPr>
            <a:r>
              <a:rPr lang="en-US" altLang="en-US" dirty="0"/>
              <a:t>A list is set to single interval selection mode by passing the constant</a:t>
            </a:r>
          </a:p>
          <a:p>
            <a:pPr marL="457200" lvl="1" indent="41433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ListSelectionModel.SINGLE_INTERVAL_SELECTION</a:t>
            </a:r>
            <a:r>
              <a:rPr lang="en-US" altLang="en-US" sz="2400" dirty="0">
                <a:latin typeface="Courier" pitchFamily="49" charset="0"/>
              </a:rPr>
              <a:t> 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2400" dirty="0"/>
              <a:t>to the component’s </a:t>
            </a:r>
            <a:r>
              <a:rPr lang="en-US" altLang="en-US" sz="2400" dirty="0" err="1">
                <a:latin typeface="Courier New" panose="02070309020205020404" pitchFamily="49" charset="0"/>
              </a:rPr>
              <a:t>setSelectionMode</a:t>
            </a:r>
            <a:r>
              <a:rPr lang="en-US" altLang="en-US" sz="2400" dirty="0"/>
              <a:t> method.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An interval is a set of contiguous items.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The user selects:</a:t>
            </a:r>
          </a:p>
          <a:p>
            <a:pPr marL="871538" lvl="1" indent="-384175" eaLnBrk="1" hangingPunct="1">
              <a:defRPr/>
            </a:pPr>
            <a:r>
              <a:rPr lang="en-US" altLang="en-US" sz="2000" dirty="0"/>
              <a:t> the first item in the interval by clicking on it</a:t>
            </a:r>
          </a:p>
          <a:p>
            <a:pPr marL="871538" lvl="1" indent="-384175" eaLnBrk="1" hangingPunct="1">
              <a:defRPr/>
            </a:pPr>
            <a:r>
              <a:rPr lang="en-US" altLang="en-US" sz="2000" dirty="0"/>
              <a:t>the last item by holding the Shift key while clicking on it.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All of the items that appear in the list from the first item through the last item are selected.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8FE6590-2FCD-454D-A23A-7DBD5200B80C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5DFF0A9-2B7A-4BD7-9DB6-8A9E133F613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Single Interval Selection Mode (2 of 2)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A4C39FC-FB49-42BF-8F32-E32CF2F10F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51000"/>
            <a:ext cx="8229600" cy="4525963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getSelectedValue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returns the first item in the selected interval. 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getSelectedIndex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returns the index of the first item in the selected interval.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 get the entire selected interval, use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getSelectedValues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method.</a:t>
            </a:r>
          </a:p>
          <a:p>
            <a:pPr marL="871538" lvl="1" indent="-384175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method returns an array of objects, which are the items in the selected interval.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getSelectedIndices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returns an array of int values that are the indices of all the selected items in the list.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74C067-84A3-4174-92A8-151A3D56A79E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D39EEE9-AC2D-4DC4-9D92-2E347E1903F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Multiple Interval Selection Mode (1 of 3)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CCA6679-05DE-49B9-92F2-1D18E9889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7363" indent="-384175" eaLnBrk="1" hangingPunct="1">
              <a:defRPr/>
            </a:pPr>
            <a:r>
              <a:rPr lang="en-US" altLang="en-US" dirty="0"/>
              <a:t>Set multiple interval selection mode by passing the constant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ListSelectionModel.MULTIPLE_INTERVAL_SELECTION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</a:p>
          <a:p>
            <a:pPr lvl="1" indent="-255588" eaLnBrk="1" hangingPunct="1">
              <a:buFontTx/>
              <a:buNone/>
              <a:defRPr/>
            </a:pPr>
            <a:r>
              <a:rPr lang="en-US" altLang="en-US" sz="2400" dirty="0"/>
              <a:t>to the component’s </a:t>
            </a:r>
            <a:r>
              <a:rPr lang="en-US" altLang="en-US" sz="2400" dirty="0" err="1">
                <a:latin typeface="Courier New" panose="02070309020205020404" pitchFamily="49" charset="0"/>
              </a:rPr>
              <a:t>setSelectionMode</a:t>
            </a:r>
            <a:r>
              <a:rPr lang="en-US" altLang="en-US" sz="2400" dirty="0"/>
              <a:t> method.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In multiple interval selection mode:</a:t>
            </a:r>
          </a:p>
          <a:p>
            <a:pPr marL="871538" lvl="1" indent="-384175" eaLnBrk="1" hangingPunct="1">
              <a:defRPr/>
            </a:pPr>
            <a:r>
              <a:rPr lang="en-US" altLang="en-US" sz="2000" dirty="0"/>
              <a:t>multiple items can be selected</a:t>
            </a:r>
          </a:p>
          <a:p>
            <a:pPr marL="871538" lvl="1" indent="-384175" eaLnBrk="1" hangingPunct="1">
              <a:defRPr/>
            </a:pPr>
            <a:r>
              <a:rPr lang="en-US" altLang="en-US" sz="2000" dirty="0"/>
              <a:t>the items do not have to be in the same interval.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In multiple interval selection mode the user can select single items or intervals.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9EBF22-4649-4C55-9CA8-4822D7297681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57A4EBE-3994-4C86-81F0-984F6BA98A5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Multiple Interval Selection Mode (2 of 3)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184C70-ABB8-4C90-A1BB-36461B1A0F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user holds down the Ctrl key while clicking on an item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selects the item without deselecting other items.</a:t>
            </a:r>
          </a:p>
          <a:p>
            <a:pPr marL="487363" indent="-384175" eaLnBrk="1" hangingPunct="1">
              <a:spcBef>
                <a:spcPts val="1000"/>
              </a:spcBef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getSelectedValue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returns the first selected item.</a:t>
            </a:r>
          </a:p>
          <a:p>
            <a:pPr marL="487363" indent="-384175" eaLnBrk="1" hangingPunct="1">
              <a:spcBef>
                <a:spcPts val="1000"/>
              </a:spcBef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getSelectedIndex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returns the index of the first selected item. </a:t>
            </a:r>
          </a:p>
          <a:p>
            <a:pPr marL="487363" indent="-384175" eaLnBrk="1" hangingPunct="1">
              <a:spcBef>
                <a:spcPts val="1000"/>
              </a:spcBef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getSelectedValues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returns an array of objects containing the items that are selected.</a:t>
            </a:r>
          </a:p>
          <a:p>
            <a:pPr marL="487363" indent="-384175" eaLnBrk="1" hangingPunct="1">
              <a:spcBef>
                <a:spcPts val="1000"/>
              </a:spcBef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getSelectedIndices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returns an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int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array containing the indices of the selected items.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B437BD7-7E2B-41C8-BC37-1902F23069E0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3B2380D-0024-4A4D-BFAF-DAEB151126F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Multiple Interval Selection Mode (3 of 3)</a:t>
            </a:r>
          </a:p>
        </p:txBody>
      </p:sp>
      <p:sp>
        <p:nvSpPr>
          <p:cNvPr id="62467" name="Text Box 4">
            <a:extLst>
              <a:ext uri="{FF2B5EF4-FFF2-40B4-BE49-F238E27FC236}">
                <a16:creationId xmlns:a16="http://schemas.microsoft.com/office/drawing/2014/main" id="{967C3770-5771-49C2-B4E2-829F74127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641475"/>
            <a:ext cx="4356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5613" indent="-4556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>
                <a:hlinkClick r:id="rId3" action="ppaction://hlinkfile"/>
              </a:rPr>
              <a:t>MultipleIntervalSelection.java</a:t>
            </a:r>
            <a:endParaRPr lang="en-US" altLang="en-US"/>
          </a:p>
        </p:txBody>
      </p:sp>
      <p:pic>
        <p:nvPicPr>
          <p:cNvPr id="62468" name="Picture 6">
            <a:extLst>
              <a:ext uri="{FF2B5EF4-FFF2-40B4-BE49-F238E27FC236}">
                <a16:creationId xmlns:a16="http://schemas.microsoft.com/office/drawing/2014/main" id="{52D67E52-A1AC-4C42-9107-00E86025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2547938"/>
            <a:ext cx="35941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B9ABFF4-81D8-4866-A0BF-039E70F0E3B1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070B8C1-103D-4B08-A65E-857D81B1731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Combo Boxes (1 of 2)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72E0D71-579E-4E33-B6FC-A6DEB8038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7363" indent="-384175" eaLnBrk="1" hangingPunct="1">
              <a:defRPr/>
            </a:pPr>
            <a:r>
              <a:rPr lang="en-US" altLang="en-US" dirty="0"/>
              <a:t>A combo box presents a drop-down list of items that the user may select from.</a:t>
            </a:r>
          </a:p>
          <a:p>
            <a:pPr marL="487363" indent="-384175" eaLnBrk="1" hangingPunct="1">
              <a:spcBef>
                <a:spcPts val="1200"/>
              </a:spcBef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JComboBox</a:t>
            </a:r>
            <a:r>
              <a:rPr lang="en-US" altLang="en-US" dirty="0"/>
              <a:t> class is used to create a combo box.</a:t>
            </a:r>
          </a:p>
          <a:p>
            <a:pPr marL="487363" indent="-384175" eaLnBrk="1" hangingPunct="1">
              <a:spcBef>
                <a:spcPts val="1200"/>
              </a:spcBef>
              <a:defRPr/>
            </a:pPr>
            <a:r>
              <a:rPr lang="en-US" altLang="en-US" dirty="0"/>
              <a:t>Pass an array of objects that are to be displayed as the items in the drop-down list to the constructor.</a:t>
            </a:r>
          </a:p>
          <a:p>
            <a:pPr marL="1290638" lvl="1" indent="-419100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String[] names = { "Bill", "Geri", "Greg", "Jean", "Kirk", "Phillip", "Susan" };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JComboBox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nameBox</a:t>
            </a:r>
            <a:r>
              <a:rPr lang="en-US" altLang="en-US" sz="2000" b="1" dirty="0">
                <a:latin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JComboBox</a:t>
            </a:r>
            <a:r>
              <a:rPr lang="en-US" altLang="en-US" sz="2000" b="1" dirty="0">
                <a:latin typeface="Courier New" panose="02070309020205020404" pitchFamily="49" charset="0"/>
              </a:rPr>
              <a:t>(names);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When displayed, the combo box created by this code will initially appear as the button:</a:t>
            </a:r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DCF5AB5C-6EE2-44A5-A94C-EF72BEE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5838825"/>
            <a:ext cx="1228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3EBE39D-59C4-49FE-8EA0-2991E1CE6175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048DCBF-FF18-4428-A9D5-842A772EB2F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Combo Boxes (2 of 2)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FE2A45F-75D3-4155-84DE-19EBA37E30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7172325" cy="4525962"/>
          </a:xfrm>
        </p:spPr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button displays the item that is currently selected.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first item in the list is automatically selected when the combo box is displayed.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the user clicks on the button, the drop-down list appears and the user may select another item.</a:t>
            </a:r>
          </a:p>
        </p:txBody>
      </p:sp>
      <p:pic>
        <p:nvPicPr>
          <p:cNvPr id="66564" name="Picture 4">
            <a:extLst>
              <a:ext uri="{FF2B5EF4-FFF2-40B4-BE49-F238E27FC236}">
                <a16:creationId xmlns:a16="http://schemas.microsoft.com/office/drawing/2014/main" id="{B92625F7-7886-4BD0-A57C-A430C9EE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2362200"/>
            <a:ext cx="12096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49450A-C337-4B0D-AAEE-7F955D4FF776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518AF45-BF62-4744-8A86-244C9D61087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Chapter Topics (2 of 2)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243B76B-8683-4EFA-AAB1-DC6F66865A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5588" indent="-153988" eaLnBrk="1" hangingPunct="1">
              <a:buSzTx/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chapter discusses the following main topics: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File Choosers and Color Choosers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Menus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More about Text Components: Text Areas and Fonts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Sliders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Look and Feel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951646-A56F-4A24-A373-10EAA5B1A678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88A0029-B0B1-4333-BF14-5FE6178DCA0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Combo Box Events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3860B5C-BC0E-47D5-A485-ECD740810A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08138"/>
            <a:ext cx="8229600" cy="4525962"/>
          </a:xfrm>
        </p:spPr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an item in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JComboBox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 is selected, it generates an action event.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Handle action events with an action event listener class, which must have an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actionPerformed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the user selects an item in a combo box, the combo box executes its action event listener’s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actionPerformed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method, passing an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ActionEvent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 as an argument.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4DA2DD-6C90-4778-A73E-E9E0AB52EA70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3182034-A186-4207-8BAB-99B22C79EE8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Retrieving Selected Items (1 of 3)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4463BF2-0929-4DAA-B03E-88DF5B9F2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25963"/>
          </a:xfrm>
        </p:spPr>
        <p:txBody>
          <a:bodyPr/>
          <a:lstStyle/>
          <a:p>
            <a:pPr marL="487363" indent="-384175" eaLnBrk="1" hangingPunct="1">
              <a:defRPr/>
            </a:pPr>
            <a:r>
              <a:rPr lang="en-US" altLang="en-US" dirty="0"/>
              <a:t>There are two methods in the </a:t>
            </a:r>
            <a:r>
              <a:rPr lang="en-US" altLang="en-US" dirty="0" err="1">
                <a:latin typeface="Courier New" panose="02070309020205020404" pitchFamily="49" charset="0"/>
              </a:rPr>
              <a:t>JComboBox</a:t>
            </a:r>
            <a:r>
              <a:rPr lang="en-US" altLang="en-US" dirty="0"/>
              <a:t> class that can be used to determine which item in a list is currently selected:</a:t>
            </a:r>
          </a:p>
          <a:p>
            <a:pPr marL="871538" lvl="1" indent="-384175" eaLnBrk="1" hangingPunct="1"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getSelectedItem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871538" lvl="1" indent="-384175" eaLnBrk="1" hangingPunct="1"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getSelectedIndex</a:t>
            </a:r>
            <a:endParaRPr lang="en-US" altLang="en-US" sz="2000" dirty="0"/>
          </a:p>
          <a:p>
            <a:pPr marL="487363" indent="-384175" eaLnBrk="1" hangingPunct="1"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getSelectedItem</a:t>
            </a:r>
            <a:r>
              <a:rPr lang="en-US" altLang="en-US" dirty="0"/>
              <a:t> method returns a reference to the item that is currently selected.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String </a:t>
            </a:r>
            <a:r>
              <a:rPr lang="en-US" altLang="en-US" sz="1800" dirty="0" err="1">
                <a:latin typeface="Courier New" panose="02070309020205020404" pitchFamily="49" charset="0"/>
              </a:rPr>
              <a:t>selectedName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1800" dirty="0" err="1">
                <a:latin typeface="Courier New" panose="02070309020205020404" pitchFamily="49" charset="0"/>
              </a:rPr>
              <a:t>selectedName</a:t>
            </a:r>
            <a:r>
              <a:rPr lang="en-US" altLang="en-US" sz="1800" dirty="0">
                <a:latin typeface="Courier New" panose="02070309020205020404" pitchFamily="49" charset="0"/>
              </a:rPr>
              <a:t> = (String) </a:t>
            </a:r>
            <a:r>
              <a:rPr lang="en-US" altLang="en-US" sz="1800" dirty="0" err="1">
                <a:latin typeface="Courier New" panose="02070309020205020404" pitchFamily="49" charset="0"/>
              </a:rPr>
              <a:t>nameBox.getSelectedItem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487363" indent="-384175" eaLnBrk="1" hangingPunct="1"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getSelectedItem</a:t>
            </a:r>
            <a:r>
              <a:rPr lang="en-US" altLang="en-US" dirty="0"/>
              <a:t> returns an </a:t>
            </a:r>
            <a:r>
              <a:rPr lang="en-US" altLang="en-US" dirty="0">
                <a:latin typeface="Courier New" panose="02070309020205020404" pitchFamily="49" charset="0"/>
              </a:rPr>
              <a:t>Object</a:t>
            </a:r>
            <a:r>
              <a:rPr lang="en-US" altLang="en-US" dirty="0"/>
              <a:t> reference so we cast the return value to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1A41824-1D80-464C-B01E-44E3EAB275CE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83F8AC8-89A5-4558-836B-D8529A05ED7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Retrieving Selected Items (2 of 3)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B38B2C9-C8CD-4687-ABF4-C5401152B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</a:rPr>
              <a:t>getSelectedIndex</a:t>
            </a:r>
            <a:r>
              <a:rPr lang="en-US" altLang="en-US" sz="2800" dirty="0"/>
              <a:t> method returns the index of the selected item.</a:t>
            </a:r>
          </a:p>
          <a:p>
            <a:pPr marL="1290638" lvl="1" indent="-4191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String[] names = { "Bill", "Geri", "Greg", "Jean", "Kirk", "Phillip", "Susan" };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JComboBox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nameBox</a:t>
            </a:r>
            <a:r>
              <a:rPr lang="en-US" altLang="en-US" sz="2000" b="1" dirty="0">
                <a:latin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JComboBox</a:t>
            </a:r>
            <a:r>
              <a:rPr lang="en-US" altLang="en-US" sz="2000" b="1" dirty="0">
                <a:latin typeface="Courier New" panose="02070309020205020404" pitchFamily="49" charset="0"/>
              </a:rPr>
              <a:t>(names);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Get the selected item from the names array: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index;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String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selectedName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index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nameBox.getSelectedIndex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selectedName</a:t>
            </a:r>
            <a:r>
              <a:rPr lang="en-US" altLang="en-US" sz="2000" b="1" dirty="0">
                <a:latin typeface="Courier New" panose="02070309020205020404" pitchFamily="49" charset="0"/>
              </a:rPr>
              <a:t> = names[index];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C5A8BB-3BE3-4A47-BE77-37B73CFA649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9470D43-1133-45D3-BFCA-39950F9746D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Retrieving Selected Items (3 of 3)</a:t>
            </a:r>
          </a:p>
        </p:txBody>
      </p:sp>
      <p:sp>
        <p:nvSpPr>
          <p:cNvPr id="74755" name="Text Box 4">
            <a:extLst>
              <a:ext uri="{FF2B5EF4-FFF2-40B4-BE49-F238E27FC236}">
                <a16:creationId xmlns:a16="http://schemas.microsoft.com/office/drawing/2014/main" id="{86356EAA-8131-4081-A426-79FDB591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1662113"/>
            <a:ext cx="3508375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FontTx/>
              <a:buChar char="•"/>
            </a:pPr>
            <a:r>
              <a:rPr lang="en-US" altLang="en-US" sz="2800"/>
              <a:t>Example: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10000"/>
              <a:buFontTx/>
              <a:buChar char="•"/>
            </a:pPr>
            <a:r>
              <a:rPr lang="en-US" altLang="en-US">
                <a:hlinkClick r:id="rId3" action="ppaction://hlinkfile"/>
              </a:rPr>
              <a:t>ComboBoxWindow.java</a:t>
            </a:r>
            <a:endParaRPr lang="en-US" altLang="en-US"/>
          </a:p>
        </p:txBody>
      </p:sp>
      <p:grpSp>
        <p:nvGrpSpPr>
          <p:cNvPr id="74756" name="Group 2">
            <a:extLst>
              <a:ext uri="{FF2B5EF4-FFF2-40B4-BE49-F238E27FC236}">
                <a16:creationId xmlns:a16="http://schemas.microsoft.com/office/drawing/2014/main" id="{E0904139-FBEC-436E-9E90-4AE2148382D1}"/>
              </a:ext>
            </a:extLst>
          </p:cNvPr>
          <p:cNvGrpSpPr>
            <a:grpSpLocks/>
          </p:cNvGrpSpPr>
          <p:nvPr/>
        </p:nvGrpSpPr>
        <p:grpSpPr bwMode="auto">
          <a:xfrm>
            <a:off x="925513" y="1600200"/>
            <a:ext cx="7292975" cy="4071938"/>
            <a:chOff x="685800" y="1600200"/>
            <a:chExt cx="7292975" cy="4071938"/>
          </a:xfrm>
        </p:grpSpPr>
        <p:pic>
          <p:nvPicPr>
            <p:cNvPr id="74757" name="Picture 12">
              <a:extLst>
                <a:ext uri="{FF2B5EF4-FFF2-40B4-BE49-F238E27FC236}">
                  <a16:creationId xmlns:a16="http://schemas.microsoft.com/office/drawing/2014/main" id="{92631195-C85B-435D-9A47-2197D8A90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600200"/>
              <a:ext cx="3354388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58" name="Picture 13">
              <a:extLst>
                <a:ext uri="{FF2B5EF4-FFF2-40B4-BE49-F238E27FC236}">
                  <a16:creationId xmlns:a16="http://schemas.microsoft.com/office/drawing/2014/main" id="{D9F170A1-A9F8-44C3-B204-47591C0A9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581400"/>
              <a:ext cx="3124200" cy="209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59" name="Picture 14">
              <a:extLst>
                <a:ext uri="{FF2B5EF4-FFF2-40B4-BE49-F238E27FC236}">
                  <a16:creationId xmlns:a16="http://schemas.microsoft.com/office/drawing/2014/main" id="{29B25042-74DC-41B9-B2CA-97C2FEFFFF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657600"/>
              <a:ext cx="3178175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D62DFC-74C6-4FAC-ACB2-155DDF14B66E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1B8F5D7-D543-42DB-AE9A-5D45FAB8066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Editable Combo Boxes (1 of 3)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AF2C3B3-EB81-4FBF-891B-57FCF02C0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7363" indent="-384175" eaLnBrk="1" hangingPunct="1">
              <a:defRPr/>
            </a:pPr>
            <a:r>
              <a:rPr lang="en-US" altLang="en-US" dirty="0"/>
              <a:t>There are two types of combo boxes:</a:t>
            </a:r>
          </a:p>
          <a:p>
            <a:pPr marL="871538" lvl="1" indent="-384175" eaLnBrk="1" hangingPunct="1">
              <a:defRPr/>
            </a:pPr>
            <a:r>
              <a:rPr lang="en-US" altLang="en-US" sz="2000" dirty="0" err="1"/>
              <a:t>uneditable</a:t>
            </a:r>
            <a:r>
              <a:rPr lang="en-US" altLang="en-US" sz="2000" dirty="0"/>
              <a:t> – allows the user to only select items from its list. </a:t>
            </a:r>
          </a:p>
          <a:p>
            <a:pPr marL="871538" lvl="1" indent="-384175" eaLnBrk="1" hangingPunct="1">
              <a:defRPr/>
            </a:pPr>
            <a:r>
              <a:rPr lang="en-US" altLang="en-US" sz="2000" dirty="0"/>
              <a:t>editable – combines a text field and a list.</a:t>
            </a:r>
          </a:p>
          <a:p>
            <a:pPr marL="1290638" lvl="2" indent="-419100" eaLnBrk="1" hangingPunct="1">
              <a:defRPr/>
            </a:pPr>
            <a:r>
              <a:rPr lang="en-US" altLang="en-US" sz="1800" dirty="0"/>
              <a:t>It allows the selection of items from the list</a:t>
            </a:r>
          </a:p>
          <a:p>
            <a:pPr marL="1290638" lvl="2" indent="-419100" eaLnBrk="1" hangingPunct="1">
              <a:defRPr/>
            </a:pPr>
            <a:r>
              <a:rPr lang="en-US" altLang="en-US" sz="1800" dirty="0"/>
              <a:t>allows the user to type input into the text field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setEditable</a:t>
            </a:r>
            <a:r>
              <a:rPr lang="en-US" altLang="en-US" dirty="0"/>
              <a:t> method sets the edit mode for the component.</a:t>
            </a:r>
          </a:p>
          <a:p>
            <a:pPr lvl="1" indent="-255588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String[] names = { "Bill", "Geri", "Greg", "Jean", "Kirk", "Phillip", "Susan" };</a:t>
            </a:r>
          </a:p>
          <a:p>
            <a:pPr lvl="1" indent="-255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JComboBox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nameBox</a:t>
            </a:r>
            <a:r>
              <a:rPr lang="en-US" altLang="en-US" sz="2000" b="1" dirty="0">
                <a:latin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JComboBox</a:t>
            </a:r>
            <a:r>
              <a:rPr lang="en-US" altLang="en-US" sz="2000" b="1" dirty="0">
                <a:latin typeface="Courier New" panose="02070309020205020404" pitchFamily="49" charset="0"/>
              </a:rPr>
              <a:t>(names);</a:t>
            </a:r>
          </a:p>
          <a:p>
            <a:pPr lvl="1" indent="-255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nameBox.setEditable</a:t>
            </a:r>
            <a:r>
              <a:rPr lang="en-US" altLang="en-US" sz="2000" b="1" dirty="0">
                <a:latin typeface="Courier New" panose="02070309020205020404" pitchFamily="49" charset="0"/>
              </a:rPr>
              <a:t>(true);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5DA07A-E663-49DF-B98F-7133CE79059F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C44034F-1FA4-4CDA-85C3-536F16BF13B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Editable Combo Boxes (2 of 3)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9294358-3458-44D2-B145-BDDD5C9E4E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43063"/>
            <a:ext cx="8229600" cy="4525962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 editable combo box appears as a text field with a small button displaying an arrow joining it.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When the user clicks on the button, the drop-down list appears as shown in the center of the figure. 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user may:</a:t>
            </a:r>
          </a:p>
          <a:p>
            <a:pPr marL="871538" lvl="1" indent="-384175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select an item from the list.</a:t>
            </a:r>
          </a:p>
          <a:p>
            <a:pPr marL="871538" lvl="1" indent="-384175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type a value into the text field.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user is not restricted to the values that appear in the list, and may type any input into the text field.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47E099-E379-46F4-92BC-548C9ACFD475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34E2B6E-48AA-4DFD-83AB-9D26A5FC8B5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Editable Combo Boxes (3 of 3)</a:t>
            </a:r>
          </a:p>
        </p:txBody>
      </p:sp>
      <p:grpSp>
        <p:nvGrpSpPr>
          <p:cNvPr id="80899" name="Group 2">
            <a:extLst>
              <a:ext uri="{FF2B5EF4-FFF2-40B4-BE49-F238E27FC236}">
                <a16:creationId xmlns:a16="http://schemas.microsoft.com/office/drawing/2014/main" id="{2B756C46-A3D2-4826-A941-6E178C924FAC}"/>
              </a:ext>
            </a:extLst>
          </p:cNvPr>
          <p:cNvGrpSpPr>
            <a:grpSpLocks/>
          </p:cNvGrpSpPr>
          <p:nvPr/>
        </p:nvGrpSpPr>
        <p:grpSpPr bwMode="auto">
          <a:xfrm>
            <a:off x="1390650" y="1981200"/>
            <a:ext cx="6362700" cy="3571875"/>
            <a:chOff x="1219200" y="1447800"/>
            <a:chExt cx="6362700" cy="3571875"/>
          </a:xfrm>
        </p:grpSpPr>
        <p:pic>
          <p:nvPicPr>
            <p:cNvPr id="80900" name="Picture 3">
              <a:extLst>
                <a:ext uri="{FF2B5EF4-FFF2-40B4-BE49-F238E27FC236}">
                  <a16:creationId xmlns:a16="http://schemas.microsoft.com/office/drawing/2014/main" id="{AB9543A8-0551-4200-82F0-DBE362387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2895600"/>
              <a:ext cx="16668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901" name="Picture 4">
              <a:extLst>
                <a:ext uri="{FF2B5EF4-FFF2-40B4-BE49-F238E27FC236}">
                  <a16:creationId xmlns:a16="http://schemas.microsoft.com/office/drawing/2014/main" id="{B1199D34-F65C-4C50-A4CD-321B64256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2895600"/>
              <a:ext cx="1752600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902" name="Picture 5">
              <a:extLst>
                <a:ext uri="{FF2B5EF4-FFF2-40B4-BE49-F238E27FC236}">
                  <a16:creationId xmlns:a16="http://schemas.microsoft.com/office/drawing/2014/main" id="{620233CF-E093-4667-8960-27ABB7105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2895600"/>
              <a:ext cx="1638300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3" name="Text Box 6">
              <a:extLst>
                <a:ext uri="{FF2B5EF4-FFF2-40B4-BE49-F238E27FC236}">
                  <a16:creationId xmlns:a16="http://schemas.microsoft.com/office/drawing/2014/main" id="{A36BFE07-E4B3-4C55-9A72-67E0DEC38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1447800"/>
              <a:ext cx="3733800" cy="4064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Note that Sharon is not in the list.</a:t>
              </a:r>
            </a:p>
          </p:txBody>
        </p:sp>
        <p:cxnSp>
          <p:nvCxnSpPr>
            <p:cNvPr id="80904" name="AutoShape 7">
              <a:extLst>
                <a:ext uri="{FF2B5EF4-FFF2-40B4-BE49-F238E27FC236}">
                  <a16:creationId xmlns:a16="http://schemas.microsoft.com/office/drawing/2014/main" id="{0DFABB1C-4C29-415D-97CD-672A461D28F9}"/>
                </a:ext>
              </a:extLst>
            </p:cNvPr>
            <p:cNvCxnSpPr>
              <a:cxnSpLocks noChangeShapeType="1"/>
              <a:stCxn id="80903" idx="2"/>
            </p:cNvCxnSpPr>
            <p:nvPr/>
          </p:nvCxnSpPr>
          <p:spPr bwMode="auto">
            <a:xfrm rot="5400000">
              <a:off x="3937000" y="2374900"/>
              <a:ext cx="1041400" cy="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05" name="AutoShape 8">
              <a:extLst>
                <a:ext uri="{FF2B5EF4-FFF2-40B4-BE49-F238E27FC236}">
                  <a16:creationId xmlns:a16="http://schemas.microsoft.com/office/drawing/2014/main" id="{F464F7C3-907A-4E23-8CD7-AE07E61B2131}"/>
                </a:ext>
              </a:extLst>
            </p:cNvPr>
            <p:cNvCxnSpPr>
              <a:cxnSpLocks noChangeShapeType="1"/>
              <a:stCxn id="80903" idx="2"/>
            </p:cNvCxnSpPr>
            <p:nvPr/>
          </p:nvCxnSpPr>
          <p:spPr bwMode="auto">
            <a:xfrm rot="16200000" flipH="1">
              <a:off x="5089525" y="1222375"/>
              <a:ext cx="1041400" cy="230505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244FF4-4F0E-4CD8-8274-6C3E6AC02938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3311A0D-A9FE-40A9-824C-23F0CD443A5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Displaying Images in Labels and Buttons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(1 of 5)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6733C42-909F-4DEE-83BD-683A84C58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87363" indent="-384175" eaLnBrk="1" hangingPunct="1">
              <a:defRPr/>
            </a:pPr>
            <a:r>
              <a:rPr lang="en-US" altLang="en-US" dirty="0"/>
              <a:t>Labels can display text, an image, or both.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To display an image, create an instance of the </a:t>
            </a:r>
            <a:r>
              <a:rPr lang="en-US" altLang="en-US" dirty="0" err="1">
                <a:latin typeface="Courier New" panose="02070309020205020404" pitchFamily="49" charset="0"/>
              </a:rPr>
              <a:t>ImageIcon</a:t>
            </a:r>
            <a:r>
              <a:rPr lang="en-US" altLang="en-US" dirty="0"/>
              <a:t> class, which reads the image file.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The constructor accepts the name of an image file.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The supported file types are JPEG, GIF, and PNG.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The name can also contain path information.</a:t>
            </a:r>
          </a:p>
          <a:p>
            <a:pPr marL="103188" indent="768350" eaLnBrk="1" hangingPunct="1">
              <a:buFont typeface="Arial"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 image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("Smiley.gif");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i="1" dirty="0">
                <a:latin typeface="Arial" panose="020B0604020202020204" pitchFamily="34" charset="0"/>
              </a:rPr>
              <a:t>or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 image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"C:\\Chapter 12\\Images\\Smiley.gif");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E56EA8-56A4-4ED3-AD22-4ED6A9F98576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ABD0D05-543C-4192-BBAA-42426498692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Displaying Images in Labels and Buttons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(2 of 5)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6212EAD-A2BB-4506-BA73-D7CCD8E41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5600"/>
            <a:ext cx="8229600" cy="4525963"/>
          </a:xfrm>
        </p:spPr>
        <p:txBody>
          <a:bodyPr>
            <a:normAutofit lnSpcReduction="10000"/>
          </a:bodyPr>
          <a:lstStyle/>
          <a:p>
            <a:pPr marL="487363" indent="-384175" eaLnBrk="1" hangingPunct="1">
              <a:defRPr/>
            </a:pPr>
            <a:r>
              <a:rPr lang="en-US" altLang="en-US" dirty="0"/>
              <a:t>Display the image in a label by passing the </a:t>
            </a:r>
            <a:r>
              <a:rPr lang="en-US" altLang="en-US" dirty="0" err="1">
                <a:latin typeface="Courier New" panose="02070309020205020404" pitchFamily="49" charset="0"/>
              </a:rPr>
              <a:t>ImageIcon</a:t>
            </a:r>
            <a:r>
              <a:rPr lang="en-US" altLang="en-US" dirty="0"/>
              <a:t> object as an argument to the </a:t>
            </a:r>
            <a:r>
              <a:rPr lang="en-US" altLang="en-US" dirty="0" err="1">
                <a:latin typeface="Courier New" panose="02070309020205020404" pitchFamily="49" charset="0"/>
              </a:rPr>
              <a:t>JLabel</a:t>
            </a:r>
            <a:r>
              <a:rPr lang="en-US" altLang="en-US" dirty="0"/>
              <a:t> constructor.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JLabel</a:t>
            </a:r>
            <a:r>
              <a:rPr lang="en-US" altLang="en-US" sz="2000" b="1" dirty="0">
                <a:latin typeface="Courier New" panose="02070309020205020404" pitchFamily="49" charset="0"/>
              </a:rPr>
              <a:t>(Icon </a:t>
            </a:r>
            <a:r>
              <a:rPr lang="en-US" altLang="en-US" sz="2000" b="1" i="1" dirty="0">
                <a:latin typeface="Courier New" panose="02070309020205020404" pitchFamily="49" charset="0"/>
              </a:rPr>
              <a:t>image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marL="487363" indent="-384175" eaLnBrk="1" hangingPunct="1">
              <a:defRPr/>
            </a:pPr>
            <a:r>
              <a:rPr lang="en-US" altLang="en-US" dirty="0"/>
              <a:t>The argument passed can be an </a:t>
            </a:r>
            <a:r>
              <a:rPr lang="en-US" altLang="en-US" dirty="0" err="1">
                <a:latin typeface="Courier New" panose="02070309020205020404" pitchFamily="49" charset="0"/>
              </a:rPr>
              <a:t>ImageIcon</a:t>
            </a:r>
            <a:r>
              <a:rPr lang="en-US" altLang="en-US" dirty="0"/>
              <a:t> object or any object that implements the </a:t>
            </a:r>
            <a:r>
              <a:rPr lang="en-US" altLang="en-US" dirty="0">
                <a:latin typeface="Courier New" panose="02070309020205020404" pitchFamily="49" charset="0"/>
              </a:rPr>
              <a:t>Icon</a:t>
            </a:r>
            <a:r>
              <a:rPr lang="en-US" altLang="en-US" dirty="0"/>
              <a:t> interface.</a:t>
            </a:r>
          </a:p>
          <a:p>
            <a:pPr marL="103188" indent="768350" eaLnBrk="1" hangingPunct="1">
              <a:buFont typeface="Arial"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 image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("Smiley.gif");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JLabel</a:t>
            </a:r>
            <a:r>
              <a:rPr lang="en-US" altLang="en-US" sz="2000" b="1" dirty="0">
                <a:latin typeface="Courier New" panose="02070309020205020404" pitchFamily="49" charset="0"/>
              </a:rPr>
              <a:t> label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JLabel</a:t>
            </a:r>
            <a:r>
              <a:rPr lang="en-US" altLang="en-US" sz="2000" b="1" dirty="0">
                <a:latin typeface="Courier New" panose="02070309020205020404" pitchFamily="49" charset="0"/>
              </a:rPr>
              <a:t>(image);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i="1" dirty="0"/>
              <a:t>or</a:t>
            </a:r>
            <a:endParaRPr lang="en-US" altLang="en-US" sz="2400" b="1" i="1" dirty="0"/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JLabel</a:t>
            </a:r>
            <a:r>
              <a:rPr lang="en-US" altLang="en-US" sz="2000" b="1" dirty="0">
                <a:latin typeface="Courier New" panose="02070309020205020404" pitchFamily="49" charset="0"/>
              </a:rPr>
              <a:t> label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JLabel</a:t>
            </a:r>
            <a:r>
              <a:rPr lang="en-US" altLang="en-US" sz="2000" b="1" dirty="0">
                <a:latin typeface="Courier New" panose="02070309020205020404" pitchFamily="49" charset="0"/>
              </a:rPr>
              <a:t>("Have a nice day!");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label.setIcon</a:t>
            </a:r>
            <a:r>
              <a:rPr lang="en-US" altLang="en-US" sz="2000" b="1" dirty="0">
                <a:latin typeface="Courier New" panose="02070309020205020404" pitchFamily="49" charset="0"/>
              </a:rPr>
              <a:t>(image);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B6C78F8-908B-4461-83CC-43604CF8EEC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3705811-FE77-4551-BE22-C7F6820C5C0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Displaying Images in Labels and Buttons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(3 of 5)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7FCA02B-5179-4255-BE28-E37490939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Text is displayed to the right of images by default.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Text alignment can be modified by passing one of the following to an overloaded constructor:</a:t>
            </a: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SwingConstants.LEFT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SwingConstants.CENTER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SwingConstants.RIGHT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Example: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 image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("Smiley.gif");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JLabel</a:t>
            </a:r>
            <a:r>
              <a:rPr lang="en-US" altLang="en-US" sz="2000" b="1" dirty="0">
                <a:latin typeface="Courier New" panose="02070309020205020404" pitchFamily="49" charset="0"/>
              </a:rPr>
              <a:t> label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JLabel</a:t>
            </a:r>
            <a:r>
              <a:rPr lang="en-US" altLang="en-US" sz="2000" b="1" dirty="0">
                <a:latin typeface="Courier New" panose="02070309020205020404" pitchFamily="49" charset="0"/>
              </a:rPr>
              <a:t>("Have a nice day!",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         image,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SwingConstants.RIGHT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76D084-A67F-462F-8D11-EAF6C2EDED9A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5AAF2E0-C556-4FD2-9960-FE477671A0E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Swing and</a:t>
            </a:r>
            <a:b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AWT Class Hierarchy</a:t>
            </a:r>
          </a:p>
        </p:txBody>
      </p:sp>
      <p:pic>
        <p:nvPicPr>
          <p:cNvPr id="15363" name="Picture 5" descr="Figure 13-1">
            <a:extLst>
              <a:ext uri="{FF2B5EF4-FFF2-40B4-BE49-F238E27FC236}">
                <a16:creationId xmlns:a16="http://schemas.microsoft.com/office/drawing/2014/main" id="{D808EFB6-BA66-4ABD-B578-192117B4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347788"/>
            <a:ext cx="36163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6DB60E-AF9E-4B54-AC69-9B94D64EFD4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9B2E4A5D-2DD4-4268-A122-6B1EDE23EB3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Displaying Images in Labels and Buttons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(4 of 5)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B5DE1FD-4E50-4CC2-B4B4-21D9286DE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7363" indent="-384175" eaLnBrk="1" hangingPunct="1">
              <a:defRPr/>
            </a:pPr>
            <a:r>
              <a:rPr lang="en-US" altLang="en-US" dirty="0"/>
              <a:t>Creating a button with an image is similar to that of creating a label with an image.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 image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("Smiley.gif");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JButton</a:t>
            </a:r>
            <a:r>
              <a:rPr lang="en-US" altLang="en-US" sz="2000" b="1" dirty="0">
                <a:latin typeface="Courier New" panose="02070309020205020404" pitchFamily="49" charset="0"/>
              </a:rPr>
              <a:t> button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JButton</a:t>
            </a:r>
            <a:r>
              <a:rPr lang="en-US" altLang="en-US" sz="2000" b="1" dirty="0">
                <a:latin typeface="Courier New" panose="02070309020205020404" pitchFamily="49" charset="0"/>
              </a:rPr>
              <a:t>(image);</a:t>
            </a:r>
          </a:p>
          <a:p>
            <a:pPr lvl="1" eaLnBrk="1" hangingPunct="1">
              <a:buFontTx/>
              <a:buNone/>
              <a:defRPr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marL="487363" indent="-384175" eaLnBrk="1" hangingPunct="1">
              <a:defRPr/>
            </a:pPr>
            <a:r>
              <a:rPr lang="en-US" altLang="en-US" dirty="0"/>
              <a:t>To create a button with an image and text: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 image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("Smiley.gif");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JButton</a:t>
            </a:r>
            <a:r>
              <a:rPr lang="en-US" altLang="en-US" sz="2000" b="1" dirty="0">
                <a:latin typeface="Courier New" panose="02070309020205020404" pitchFamily="49" charset="0"/>
              </a:rPr>
              <a:t> button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JButton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   "Have a nice day!", image);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button.setIcon</a:t>
            </a:r>
            <a:r>
              <a:rPr lang="en-US" altLang="en-US" sz="2000" b="1" dirty="0">
                <a:latin typeface="Courier New" panose="02070309020205020404" pitchFamily="49" charset="0"/>
              </a:rPr>
              <a:t>(image);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25FBA4-2598-4327-9C5B-8ACA2AC1D655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18D2B39-9FB0-4BA2-A6C2-66B3945451A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Displaying Images in Labels and Buttons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(5 of 5)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5C18225-E4AB-43D8-BDF2-0CE683C5E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7363" indent="-384175" eaLnBrk="1" hangingPunct="1">
              <a:defRPr/>
            </a:pPr>
            <a:r>
              <a:rPr lang="en-US" altLang="en-US" dirty="0"/>
              <a:t>To add an image to an existing button:</a:t>
            </a:r>
          </a:p>
          <a:p>
            <a:pPr lvl="1" indent="120650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JButton</a:t>
            </a:r>
            <a:r>
              <a:rPr lang="en-US" altLang="en-US" sz="2000" b="1" dirty="0">
                <a:latin typeface="Courier New" panose="02070309020205020404" pitchFamily="49" charset="0"/>
              </a:rPr>
              <a:t> button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JButton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   "Have a nice day!");</a:t>
            </a:r>
          </a:p>
          <a:p>
            <a:pPr lvl="1" indent="120650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 image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ImageIcon</a:t>
            </a:r>
            <a:r>
              <a:rPr lang="en-US" altLang="en-US" sz="2000" b="1" dirty="0">
                <a:latin typeface="Courier New" panose="02070309020205020404" pitchFamily="49" charset="0"/>
              </a:rPr>
              <a:t>("Smiley.gif");</a:t>
            </a:r>
          </a:p>
          <a:p>
            <a:pPr lvl="1" indent="120650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button.setIcon</a:t>
            </a:r>
            <a:r>
              <a:rPr lang="en-US" altLang="en-US" sz="2000" b="1" dirty="0">
                <a:latin typeface="Courier New" panose="02070309020205020404" pitchFamily="49" charset="0"/>
              </a:rPr>
              <a:t>(image);</a:t>
            </a:r>
          </a:p>
          <a:p>
            <a:pPr lvl="1" eaLnBrk="1" hangingPunct="1">
              <a:buFontTx/>
              <a:buNone/>
              <a:defRPr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marL="487363" indent="-384175" eaLnBrk="1" hangingPunct="1">
              <a:defRPr/>
            </a:pPr>
            <a:r>
              <a:rPr lang="en-US" altLang="en-US" dirty="0"/>
              <a:t>You are not limited to small graphical icons when placing images in labels or buttons.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Example: </a:t>
            </a:r>
            <a:r>
              <a:rPr lang="en-US" altLang="en-US" dirty="0">
                <a:hlinkClick r:id="rId3" action="ppaction://hlinkfile"/>
              </a:rPr>
              <a:t>MyCatImage.java</a:t>
            </a:r>
            <a:endParaRPr lang="en-US" alt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A9B276-9EB7-4B8D-BB6C-0CD5089B9714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25DEEDB-8869-4216-BF6B-D7666823872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Mnemonics (1 of 4)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19259F6-B1FD-4DA3-A974-2DC065F4B7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4525962"/>
          </a:xfrm>
        </p:spPr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mnemonic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 a key that you press in combination with the Alt key to quickly access a component.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These are sometimes referred to as hot keys.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hot key is assigned to a component through the component’s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setMnemonic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argument passed to the method is an integer code that represents the key you wish to assign.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DD8143-BE45-4C46-BFE4-6EACEEC35CE1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B0F4FBA-A8C4-4350-AC5E-3AA6EAFD7A1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Mnemonics (2 of 4)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07EE890-66B2-4D7F-8BB7-517130C08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4525962"/>
          </a:xfrm>
        </p:spPr>
        <p:txBody>
          <a:bodyPr>
            <a:normAutofit lnSpcReduction="10000"/>
          </a:bodyPr>
          <a:lstStyle/>
          <a:p>
            <a:pPr marL="487363" indent="-384175" eaLnBrk="1" hangingPunct="1">
              <a:defRPr/>
            </a:pPr>
            <a:r>
              <a:rPr lang="en-US" altLang="en-US" sz="2800" dirty="0"/>
              <a:t>The key codes are predefined constants in the </a:t>
            </a:r>
            <a:r>
              <a:rPr lang="en-US" altLang="en-US" dirty="0" err="1">
                <a:latin typeface="Courier New" panose="02070309020205020404" pitchFamily="49" charset="0"/>
              </a:rPr>
              <a:t>KeyEvent</a:t>
            </a:r>
            <a:r>
              <a:rPr lang="en-US" altLang="en-US" dirty="0"/>
              <a:t> class (</a:t>
            </a:r>
            <a:r>
              <a:rPr lang="en-US" altLang="en-US" dirty="0" err="1">
                <a:latin typeface="Courier New" panose="02070309020205020404" pitchFamily="49" charset="0"/>
              </a:rPr>
              <a:t>java.awt.event</a:t>
            </a:r>
            <a:r>
              <a:rPr lang="en-US" altLang="en-US" dirty="0"/>
              <a:t> package).</a:t>
            </a:r>
            <a:r>
              <a:rPr lang="en-US" altLang="en-US" sz="2800" dirty="0"/>
              <a:t> </a:t>
            </a:r>
          </a:p>
          <a:p>
            <a:pPr marL="487363" indent="-384175" eaLnBrk="1" hangingPunct="1">
              <a:defRPr/>
            </a:pPr>
            <a:r>
              <a:rPr lang="en-US" altLang="en-US" sz="2800" dirty="0"/>
              <a:t>These constants take the form:</a:t>
            </a:r>
          </a:p>
          <a:p>
            <a:pPr marL="871538" lvl="1" indent="-384175" eaLnBrk="1" hangingPunct="1"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KeyEvent.VK_</a:t>
            </a:r>
            <a:r>
              <a:rPr lang="en-US" altLang="en-US" sz="2400" i="1" dirty="0" err="1">
                <a:latin typeface="Courier New" panose="02070309020205020404" pitchFamily="49" charset="0"/>
              </a:rPr>
              <a:t>x</a:t>
            </a:r>
            <a:r>
              <a:rPr lang="en-US" altLang="en-US" sz="2400" dirty="0"/>
              <a:t>, where </a:t>
            </a:r>
            <a:r>
              <a:rPr lang="en-US" altLang="en-US" sz="2400" i="1" dirty="0">
                <a:latin typeface="Courier New" panose="02070309020205020404" pitchFamily="49" charset="0"/>
              </a:rPr>
              <a:t>x</a:t>
            </a:r>
            <a:r>
              <a:rPr lang="en-US" altLang="en-US" sz="2400" dirty="0"/>
              <a:t> is a key on the keyboard.</a:t>
            </a:r>
          </a:p>
          <a:p>
            <a:pPr marL="1290638" lvl="2" indent="-419100" eaLnBrk="1" hangingPunct="1">
              <a:defRPr/>
            </a:pPr>
            <a:r>
              <a:rPr lang="en-US" altLang="en-US" sz="2000" dirty="0"/>
              <a:t>The letters VK in the constants stand for “virtual key”.</a:t>
            </a:r>
          </a:p>
          <a:p>
            <a:pPr marL="871538" lvl="1" indent="-384175" eaLnBrk="1" hangingPunct="1">
              <a:defRPr/>
            </a:pPr>
            <a:r>
              <a:rPr lang="en-US" altLang="en-US" sz="2400" dirty="0"/>
              <a:t>To assign the </a:t>
            </a:r>
            <a:r>
              <a:rPr lang="en-US" altLang="en-US" sz="2400" dirty="0">
                <a:latin typeface="Courier New" panose="02070309020205020404" pitchFamily="49" charset="0"/>
              </a:rPr>
              <a:t>A</a:t>
            </a:r>
            <a:r>
              <a:rPr lang="en-US" altLang="en-US" sz="2400" dirty="0"/>
              <a:t> key as a mnemonic, use </a:t>
            </a:r>
            <a:r>
              <a:rPr lang="en-US" altLang="en-US" sz="2400" dirty="0" err="1">
                <a:latin typeface="Courier New" panose="02070309020205020404" pitchFamily="49" charset="0"/>
              </a:rPr>
              <a:t>KeyEvent.VK_A</a:t>
            </a:r>
            <a:r>
              <a:rPr lang="en-US" altLang="en-US" sz="2400" dirty="0"/>
              <a:t>.</a:t>
            </a:r>
          </a:p>
          <a:p>
            <a:pPr marL="487363" indent="-384175" eaLnBrk="1" hangingPunct="1">
              <a:defRPr/>
            </a:pPr>
            <a:r>
              <a:rPr lang="en-US" altLang="en-US" sz="2800" dirty="0"/>
              <a:t>Example: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400" b="1" dirty="0" err="1">
                <a:latin typeface="Courier New" panose="02070309020205020404" pitchFamily="49" charset="0"/>
              </a:rPr>
              <a:t>JButton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exitButton</a:t>
            </a:r>
            <a:r>
              <a:rPr lang="en-US" altLang="en-US" sz="2400" b="1" dirty="0">
                <a:latin typeface="Courier New" panose="02070309020205020404" pitchFamily="49" charset="0"/>
              </a:rPr>
              <a:t> = new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JButton</a:t>
            </a:r>
            <a:r>
              <a:rPr lang="en-US" altLang="en-US" sz="2400" b="1" dirty="0">
                <a:latin typeface="Courier New" panose="02070309020205020404" pitchFamily="49" charset="0"/>
              </a:rPr>
              <a:t>("Exit");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400" b="1" dirty="0" err="1">
                <a:latin typeface="Courier New" panose="02070309020205020404" pitchFamily="49" charset="0"/>
              </a:rPr>
              <a:t>exitButton.setMnemonic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KeyEvent.VK_X</a:t>
            </a:r>
            <a:r>
              <a:rPr lang="en-US" altLang="en-US" sz="24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5A0DEA-0780-42A7-B60E-A5A9F4343344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85AD5DD-D956-4D5E-9354-8E3C571D965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Mnemonics (3 of 4)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C3995C8-8CDA-4B00-A863-EB42D8C7DC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4525962"/>
          </a:xfrm>
        </p:spPr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If the letter is in the component’s text, the first occurrence of that letter will appear underlined.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If the letter does not appear in the component’s text, then no letter will appear underlined.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652330E-FB68-4EDC-9069-EF34CA972A39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1D2E131-B47E-4797-AC15-3D9FCC96070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Mnemonics (4 of 4)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20581FB-E7E5-4076-B706-4C370E225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4525962"/>
          </a:xfrm>
        </p:spPr>
        <p:txBody>
          <a:bodyPr/>
          <a:lstStyle/>
          <a:p>
            <a:pPr marL="487363" indent="-384175" eaLnBrk="1" hangingPunct="1">
              <a:defRPr/>
            </a:pPr>
            <a:r>
              <a:rPr lang="en-US" altLang="en-US" sz="2800" dirty="0"/>
              <a:t>You can also assign mnemonics to radio buttons and check boxes:</a:t>
            </a:r>
          </a:p>
          <a:p>
            <a:pPr marL="103188" indent="768350" eaLnBrk="1" hangingPunct="1">
              <a:buFont typeface="Arial"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2000" b="1" dirty="0">
                <a:latin typeface="Courier New" panose="02070309020205020404" pitchFamily="49" charset="0"/>
              </a:rPr>
              <a:t> rb1 = new   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2000" b="1" dirty="0">
                <a:latin typeface="Courier New" panose="02070309020205020404" pitchFamily="49" charset="0"/>
              </a:rPr>
              <a:t>("Breakfast");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rb1.setMnemonic(</a:t>
            </a:r>
            <a:r>
              <a:rPr lang="en-US" alt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KeyEvent.VK_B</a:t>
            </a: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);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2000" b="1" dirty="0">
                <a:latin typeface="Courier New" panose="02070309020205020404" pitchFamily="49" charset="0"/>
              </a:rPr>
              <a:t> rb2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JRadioButton</a:t>
            </a:r>
            <a:r>
              <a:rPr lang="en-US" altLang="en-US" sz="2000" b="1" dirty="0">
                <a:latin typeface="Courier New" panose="02070309020205020404" pitchFamily="49" charset="0"/>
              </a:rPr>
              <a:t>("Lunch");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rb2.setMnemonic(</a:t>
            </a:r>
            <a:r>
              <a:rPr lang="en-US" alt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KeyEvent.VK_L</a:t>
            </a: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);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000" b="1" dirty="0">
                <a:latin typeface="Courier New" panose="02070309020205020404" pitchFamily="49" charset="0"/>
              </a:rPr>
              <a:t> cb1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000" b="1" dirty="0">
                <a:latin typeface="Courier New" panose="02070309020205020404" pitchFamily="49" charset="0"/>
              </a:rPr>
              <a:t>("Monday");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cb1.setMnemonic(</a:t>
            </a:r>
            <a:r>
              <a:rPr lang="en-US" alt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KeyEvent.VK_M</a:t>
            </a: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);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000" b="1" dirty="0">
                <a:latin typeface="Courier New" panose="02070309020205020404" pitchFamily="49" charset="0"/>
              </a:rPr>
              <a:t> cb2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JCheckBox</a:t>
            </a:r>
            <a:r>
              <a:rPr lang="en-US" altLang="en-US" sz="2000" b="1" dirty="0">
                <a:latin typeface="Courier New" panose="02070309020205020404" pitchFamily="49" charset="0"/>
              </a:rPr>
              <a:t>("Wednesday");</a:t>
            </a:r>
          </a:p>
          <a:p>
            <a:pPr marL="103188" lvl="1" indent="768350" eaLnBrk="1" hangingPunct="1">
              <a:buFontTx/>
              <a:buNone/>
              <a:defRPr/>
            </a:pP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cb2.setMnemonic(</a:t>
            </a:r>
            <a:r>
              <a:rPr lang="en-US" alt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KeyEvent.VK_W</a:t>
            </a: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18B1657-D5A9-4ABB-AC9B-997C50F9511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3BC1C8E-EFA2-43CF-AB25-1E9292CEAFA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Tool Tips (1 of 2)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CB46082-92FD-4274-9A90-82435DFF43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25963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tool tip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 text that is displayed in a small box when the mouse is held over a component.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box usually gives a short description of what the component does.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Most GUI applications use tool tips as concise help to the user.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E40CEAA-3288-43DA-82A6-3DA0D2A7598C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61A5E7C-4C46-4543-847B-DC5EB2EF819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Tool Tips (2 of 2)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E1D04AC4-261C-4016-AEE8-B999335CA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4525962"/>
          </a:xfrm>
        </p:spPr>
        <p:txBody>
          <a:bodyPr/>
          <a:lstStyle/>
          <a:p>
            <a:pPr marL="487363" indent="-384175" eaLnBrk="1" hangingPunct="1">
              <a:defRPr/>
            </a:pPr>
            <a:r>
              <a:rPr lang="en-US" altLang="en-US" sz="2800" dirty="0"/>
              <a:t>Assign a tool tip to a component with the </a:t>
            </a:r>
            <a:r>
              <a:rPr lang="en-US" altLang="en-US" sz="2800" dirty="0" err="1">
                <a:latin typeface="Courier New" panose="02070309020205020404" pitchFamily="49" charset="0"/>
              </a:rPr>
              <a:t>setToolTipText</a:t>
            </a:r>
            <a:r>
              <a:rPr lang="en-US" altLang="en-US" sz="2800" dirty="0"/>
              <a:t> method.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JButton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exitButton</a:t>
            </a:r>
            <a:r>
              <a:rPr lang="en-US" altLang="en-US" sz="2000" b="1" dirty="0">
                <a:latin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JButton</a:t>
            </a:r>
            <a:r>
              <a:rPr lang="en-US" altLang="en-US" sz="2000" b="1" dirty="0">
                <a:latin typeface="Courier New" panose="02070309020205020404" pitchFamily="49" charset="0"/>
              </a:rPr>
              <a:t>("Exit");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exitButton.setMnemonic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KeyEvent.VK_X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exitButton.setToolTipText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"Click here to exit.");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  <p:grpSp>
        <p:nvGrpSpPr>
          <p:cNvPr id="103428" name="Group 1">
            <a:extLst>
              <a:ext uri="{FF2B5EF4-FFF2-40B4-BE49-F238E27FC236}">
                <a16:creationId xmlns:a16="http://schemas.microsoft.com/office/drawing/2014/main" id="{2293B7BC-D7E1-4787-BD65-7BA53775E325}"/>
              </a:ext>
            </a:extLst>
          </p:cNvPr>
          <p:cNvGrpSpPr>
            <a:grpSpLocks/>
          </p:cNvGrpSpPr>
          <p:nvPr/>
        </p:nvGrpSpPr>
        <p:grpSpPr bwMode="auto">
          <a:xfrm>
            <a:off x="1443038" y="4572000"/>
            <a:ext cx="6257925" cy="1524000"/>
            <a:chOff x="2286000" y="4114800"/>
            <a:chExt cx="6257925" cy="1524000"/>
          </a:xfrm>
        </p:grpSpPr>
        <p:grpSp>
          <p:nvGrpSpPr>
            <p:cNvPr id="103429" name="Group 4">
              <a:extLst>
                <a:ext uri="{FF2B5EF4-FFF2-40B4-BE49-F238E27FC236}">
                  <a16:creationId xmlns:a16="http://schemas.microsoft.com/office/drawing/2014/main" id="{A3192CC9-AF91-44B7-99E4-DC134FE9A2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0" y="4267200"/>
              <a:ext cx="2486025" cy="1371600"/>
              <a:chOff x="2064" y="2736"/>
              <a:chExt cx="1566" cy="864"/>
            </a:xfrm>
          </p:grpSpPr>
          <p:pic>
            <p:nvPicPr>
              <p:cNvPr id="103434" name="Picture 5">
                <a:extLst>
                  <a:ext uri="{FF2B5EF4-FFF2-40B4-BE49-F238E27FC236}">
                    <a16:creationId xmlns:a16="http://schemas.microsoft.com/office/drawing/2014/main" id="{723450E2-A99F-49B6-B8D4-44FB175A46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4" y="2736"/>
                <a:ext cx="1566" cy="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35" name="Picture 6">
                <a:extLst>
                  <a:ext uri="{FF2B5EF4-FFF2-40B4-BE49-F238E27FC236}">
                    <a16:creationId xmlns:a16="http://schemas.microsoft.com/office/drawing/2014/main" id="{8CDA48D9-5864-4B2B-9591-A27E0569DE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2" y="2832"/>
                <a:ext cx="276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3430" name="Text Box 7">
              <a:extLst>
                <a:ext uri="{FF2B5EF4-FFF2-40B4-BE49-F238E27FC236}">
                  <a16:creationId xmlns:a16="http://schemas.microsoft.com/office/drawing/2014/main" id="{B1F37B99-F914-4146-AE51-F7C9F38E0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4114800"/>
              <a:ext cx="2905125" cy="469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Note the mnemonic x.</a:t>
              </a:r>
            </a:p>
          </p:txBody>
        </p:sp>
        <p:sp>
          <p:nvSpPr>
            <p:cNvPr id="103431" name="Line 8">
              <a:extLst>
                <a:ext uri="{FF2B5EF4-FFF2-40B4-BE49-F238E27FC236}">
                  <a16:creationId xmlns:a16="http://schemas.microsoft.com/office/drawing/2014/main" id="{33C89A32-1242-4DC0-BDF6-A4A38BEF4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4343400"/>
              <a:ext cx="25908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432" name="Text Box 9">
              <a:extLst>
                <a:ext uri="{FF2B5EF4-FFF2-40B4-BE49-F238E27FC236}">
                  <a16:creationId xmlns:a16="http://schemas.microsoft.com/office/drawing/2014/main" id="{0EDDA5B7-CECB-4A93-80A3-7C2D24396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4876800"/>
              <a:ext cx="1169988" cy="469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Tool tip</a:t>
              </a:r>
            </a:p>
          </p:txBody>
        </p:sp>
        <p:sp>
          <p:nvSpPr>
            <p:cNvPr id="103433" name="Line 10">
              <a:extLst>
                <a:ext uri="{FF2B5EF4-FFF2-40B4-BE49-F238E27FC236}">
                  <a16:creationId xmlns:a16="http://schemas.microsoft.com/office/drawing/2014/main" id="{BED9AE9C-175F-4829-B70B-C68DE0EDA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00" y="5105400"/>
              <a:ext cx="1066800" cy="152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389FC8-3792-4C16-9B64-4B3DCDD7BE0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C124894-7DF2-4304-9B93-AE74603F1E8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File Choosers (1 of 7)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AE3781A-040F-4279-ABDA-CDC94E639E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25963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file chooser is a specialized dialog box that allows the user to browse for a file and select it.</a:t>
            </a:r>
          </a:p>
        </p:txBody>
      </p:sp>
      <p:pic>
        <p:nvPicPr>
          <p:cNvPr id="105476" name="Picture 6">
            <a:extLst>
              <a:ext uri="{FF2B5EF4-FFF2-40B4-BE49-F238E27FC236}">
                <a16:creationId xmlns:a16="http://schemas.microsoft.com/office/drawing/2014/main" id="{A43D66B5-68FF-4319-A910-22CF77370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60663"/>
            <a:ext cx="502920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94C1E4-00C6-4CB2-B293-27AA80547665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603FB68-D39B-49AE-A59F-8CD8F2DA27E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File Choosers (2 of 7)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9416987A-13BC-493A-A36B-D74AA6964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51000"/>
            <a:ext cx="8229600" cy="4525963"/>
          </a:xfrm>
        </p:spPr>
        <p:txBody>
          <a:bodyPr>
            <a:normAutofit lnSpcReduction="10000"/>
          </a:bodyPr>
          <a:lstStyle/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Create an instance of the </a:t>
            </a:r>
            <a:r>
              <a:rPr lang="en-US" altLang="en-US" dirty="0" err="1">
                <a:latin typeface="Courier New" panose="02070309020205020404" pitchFamily="49" charset="0"/>
              </a:rPr>
              <a:t>JFileChooser</a:t>
            </a:r>
            <a:r>
              <a:rPr lang="en-US" altLang="en-US" dirty="0"/>
              <a:t> class to display a file chooser dialog box.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Two of the constructors have the form: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JFileChooser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JFileChooser</a:t>
            </a:r>
            <a:r>
              <a:rPr lang="en-US" altLang="en-US" sz="2000" b="1" dirty="0">
                <a:latin typeface="Courier New" panose="02070309020205020404" pitchFamily="49" charset="0"/>
              </a:rPr>
              <a:t>(String </a:t>
            </a:r>
            <a:r>
              <a:rPr lang="en-US" altLang="en-US" sz="2000" b="1" i="1" dirty="0">
                <a:latin typeface="Courier New" panose="02070309020205020404" pitchFamily="49" charset="0"/>
              </a:rPr>
              <a:t>path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The first constructor shown takes no arguments and uses the default directory as the starting point for all of its dialog boxes.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The second constructor takes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argument containing a valid path. This path will be the starting point for the object’s dialog boxes.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C82002-A83C-428D-991B-6A0C61A91D24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05D4950-34A8-4FF4-8B5A-07EE96A11B2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Read Only Text Fields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08A038A-E8D9-4B85-ACE7-AE0FAF733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229600" cy="4525963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Read only text fields are a different way to use the </a:t>
            </a:r>
            <a:r>
              <a:rPr lang="en-US" altLang="en-US" sz="2800" dirty="0" err="1">
                <a:latin typeface="Courier New" panose="02070309020205020404" pitchFamily="49" charset="0"/>
              </a:rPr>
              <a:t>JTextField</a:t>
            </a:r>
            <a:r>
              <a:rPr lang="en-US" altLang="en-US" sz="2800" dirty="0"/>
              <a:t> component.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</a:rPr>
              <a:t>JTextField</a:t>
            </a:r>
            <a:r>
              <a:rPr lang="en-US" altLang="en-US" sz="2800" dirty="0"/>
              <a:t> component has a method named </a:t>
            </a:r>
            <a:r>
              <a:rPr lang="en-US" altLang="en-US" sz="2800" dirty="0" err="1">
                <a:latin typeface="Courier New" panose="02070309020205020404" pitchFamily="49" charset="0"/>
              </a:rPr>
              <a:t>setEditable</a:t>
            </a:r>
            <a:r>
              <a:rPr lang="en-US" altLang="en-US" sz="2800" dirty="0"/>
              <a:t>:</a:t>
            </a:r>
            <a:br>
              <a:rPr lang="en-US" altLang="en-US" sz="2800" dirty="0"/>
            </a:br>
            <a:endParaRPr lang="en-US" altLang="en-US" sz="2800" dirty="0"/>
          </a:p>
          <a:p>
            <a:pPr lvl="1" indent="1206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 err="1">
                <a:latin typeface="Courier New" panose="02070309020205020404" pitchFamily="49" charset="0"/>
              </a:rPr>
              <a:t>setEditable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i="1" dirty="0">
                <a:latin typeface="Courier New" panose="02070309020205020404" pitchFamily="49" charset="0"/>
              </a:rPr>
              <a:t>editable</a:t>
            </a:r>
            <a:r>
              <a:rPr lang="en-US" altLang="en-US" sz="2400" b="1" dirty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By default a text field is editable.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</a:rPr>
              <a:t>setEditable</a:t>
            </a:r>
            <a:r>
              <a:rPr lang="en-US" altLang="en-US" sz="2800" dirty="0"/>
              <a:t> method must be called and passed false to make the field read-only.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EEA18D-9B64-40B3-8255-C28830F48F51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B870BB6D-3A6A-4FD0-B16B-4A1CDF5FDA9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File Choosers (3 of 7)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2631048-660F-4840-B60C-F1FD5DE34C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JFileChooser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 can display two types of predefined dialog boxes: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open file dialog box – lets the user browse for an existing file to open. 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save file dialog box – lest the user browse to a location to save a file.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B0F292-D3F9-4ABE-9913-63BEC6D44CE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73B03B5D-D226-494B-8B9F-A6D0681F4DB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File Choosers (4 of 7)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ACD0274-1BEC-4560-812E-F05567EE68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 display an open file dialog box, use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showOpenDialog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General format:</a:t>
            </a:r>
          </a:p>
          <a:p>
            <a:pPr lvl="1" indent="128588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int showOpenDialog(Component </a:t>
            </a:r>
            <a:r>
              <a:rPr lang="en-US" altLang="en-US" sz="2000" b="1" i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parent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argument can be null or a reference to a component.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If null is passed, the dialog box is normally centered in the screen.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If you pass a reference to a component the dialog box is displayed over the component.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F67115-0FE2-4D16-937C-AC255CB1F960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18AA023-06D6-4F7C-9959-58E91F1ACD7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File Choosers (5 of 7)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D826D847-168B-4AC7-932D-6665FBFA1F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4525962"/>
          </a:xfrm>
        </p:spPr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 display a save file dialog box, use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showSaveDialog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General format:</a:t>
            </a:r>
          </a:p>
          <a:p>
            <a:pPr lvl="1" indent="128588" eaLnBrk="1" hangingPunct="1"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int showSaveDialog(Component </a:t>
            </a:r>
            <a:r>
              <a:rPr lang="en-US" altLang="en-US" sz="2400" b="1" i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parent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en-US" altLang="en-US" sz="2000" b="1">
              <a:solidFill>
                <a:srgbClr val="0000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argument can be either null or a reference to a component.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Both methods return an integer that indicates the action taken by the user to close the dialog box.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C791CB-31FE-4596-8CED-CCF101DEF5CD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80AA032B-C53F-4E4B-AC83-08A8CFEA894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File Choosers (6 of 7)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4FA3326-E853-4B83-A280-B8FCB83A8C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43063"/>
            <a:ext cx="8229600" cy="4525962"/>
          </a:xfrm>
        </p:spPr>
        <p:txBody>
          <a:bodyPr>
            <a:normAutofit lnSpcReduction="10000"/>
          </a:bodyPr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You can compare the return value to one of the following constants:</a:t>
            </a:r>
          </a:p>
          <a:p>
            <a:pPr marL="871538" lvl="1" indent="-384175" eaLnBrk="1" hangingPunct="1">
              <a:lnSpc>
                <a:spcPct val="90000"/>
              </a:lnSpc>
              <a:spcBef>
                <a:spcPts val="700"/>
              </a:spcBef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JFileChooser.CANCEL_OPTION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indicates that the user clicked on the Cancel button.</a:t>
            </a:r>
          </a:p>
          <a:p>
            <a:pPr marL="871538" lvl="1" indent="-384175" eaLnBrk="1" hangingPunct="1">
              <a:lnSpc>
                <a:spcPct val="90000"/>
              </a:lnSpc>
              <a:spcBef>
                <a:spcPts val="700"/>
              </a:spcBef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JFileChooser.APPROVE_OPTION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indicates that the user clicked on the OK button.</a:t>
            </a:r>
          </a:p>
          <a:p>
            <a:pPr marL="871538" lvl="1" indent="-384175" eaLnBrk="1" hangingPunct="1">
              <a:lnSpc>
                <a:spcPct val="90000"/>
              </a:lnSpc>
              <a:spcBef>
                <a:spcPts val="700"/>
              </a:spcBef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JFileChooser.ERROR_OPTION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indicates that an error occurred, or the user clicked on the standard close button on the window to dismiss it.</a:t>
            </a:r>
          </a:p>
          <a:p>
            <a:pPr marL="487363" indent="-384175" eaLnBrk="1" hangingPunct="1">
              <a:lnSpc>
                <a:spcPct val="90000"/>
              </a:lnSpc>
              <a:spcBef>
                <a:spcPts val="1700"/>
              </a:spcBef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If the user selected a file, use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getSelectedFile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to determine the file that was selected.</a:t>
            </a:r>
          </a:p>
          <a:p>
            <a:pPr marL="487363" indent="-384175" eaLnBrk="1" hangingPunct="1">
              <a:lnSpc>
                <a:spcPct val="90000"/>
              </a:lnSpc>
              <a:spcBef>
                <a:spcPts val="1700"/>
              </a:spcBef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getSelectedFile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returns a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File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object, which contains data about the selected file.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080B7A-6C10-4591-808C-A13443488D39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234EEA0C-E0D9-4944-BE5C-3912F02579F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File Choosers (7 of 7)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C0253F0C-471F-4E70-852C-3B4B04BBF3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25963"/>
          </a:xfrm>
        </p:spPr>
        <p:txBody>
          <a:bodyPr>
            <a:normAutofit lnSpcReduction="10000"/>
          </a:bodyPr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Use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File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object’s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getPath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to get the path and file name as a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String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b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JFileChooser fileChooser = new JFileChooser();</a:t>
            </a:r>
          </a:p>
          <a:p>
            <a:pPr lvl="1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int status = fileChooser.showOpenDialog(null);</a:t>
            </a:r>
          </a:p>
          <a:p>
            <a:pPr lvl="1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if (status == JFileChooser.APPROVE_OPTION)</a:t>
            </a:r>
          </a:p>
          <a:p>
            <a:pPr lvl="1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</a:t>
            </a: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File selectedFile =</a:t>
            </a:r>
          </a:p>
          <a:p>
            <a:pPr lvl="1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        fileChooser.getSelectedFile();</a:t>
            </a:r>
          </a:p>
          <a:p>
            <a:pPr lvl="1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String filename = selectedFile.getPath();</a:t>
            </a:r>
          </a:p>
          <a:p>
            <a:pPr lvl="1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JOptionPane.showMessageDialog(null, </a:t>
            </a:r>
          </a:p>
          <a:p>
            <a:pPr lvl="1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               "You selected " + filename);</a:t>
            </a:r>
          </a:p>
          <a:p>
            <a:pPr lvl="1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A5C1644-D7AD-4162-9053-CCADA0462DB6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D759178F-8F3D-42A8-9EE3-702490442CF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Color Choosers (1 of 4)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21135CCF-479E-4886-B0A0-F312073551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25600"/>
            <a:ext cx="8229600" cy="4525963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color chooser is a specialized dialog box that allows the user to select a color from a predefined palette of colors.</a:t>
            </a:r>
          </a:p>
        </p:txBody>
      </p:sp>
      <p:pic>
        <p:nvPicPr>
          <p:cNvPr id="119812" name="Picture 6">
            <a:extLst>
              <a:ext uri="{FF2B5EF4-FFF2-40B4-BE49-F238E27FC236}">
                <a16:creationId xmlns:a16="http://schemas.microsoft.com/office/drawing/2014/main" id="{383F49C3-A5BD-462A-8AF5-F93A7F76B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3388"/>
            <a:ext cx="3657600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B8AB45-99B2-45EA-9628-9A75DCA4C5D8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EF92F14C-F86F-4C20-9B30-C0713B9627E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Color Choosers (2 of 4)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60E92E60-142A-4766-B739-4D69AD640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7363" indent="-384175" eaLnBrk="1" hangingPunct="1">
              <a:defRPr/>
            </a:pPr>
            <a:r>
              <a:rPr lang="en-US" altLang="en-US" dirty="0"/>
              <a:t>By clicking the HSB tab you can select a color by specifying its hue, saturation, and brightness.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By clicking the RGB tab you can select a color by specifying its red, green, and blue components.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JColorChooser</a:t>
            </a:r>
            <a:r>
              <a:rPr lang="en-US" altLang="en-US" dirty="0"/>
              <a:t> class has a static method named </a:t>
            </a:r>
            <a:r>
              <a:rPr lang="en-US" altLang="en-US" dirty="0" err="1">
                <a:latin typeface="Courier New" panose="02070309020205020404" pitchFamily="49" charset="0"/>
              </a:rPr>
              <a:t>showDialog</a:t>
            </a:r>
            <a:r>
              <a:rPr lang="en-US" altLang="en-US" dirty="0"/>
              <a:t>, with the following general format:</a:t>
            </a:r>
            <a:br>
              <a:rPr lang="en-US" altLang="en-US" dirty="0"/>
            </a:br>
            <a:endParaRPr lang="en-US" altLang="en-US" dirty="0"/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Color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showDialog</a:t>
            </a:r>
            <a:r>
              <a:rPr lang="en-US" altLang="en-US" sz="2000" b="1" dirty="0">
                <a:latin typeface="Courier New" panose="02070309020205020404" pitchFamily="49" charset="0"/>
              </a:rPr>
              <a:t>(Component </a:t>
            </a:r>
            <a:r>
              <a:rPr lang="en-US" altLang="en-US" sz="2000" b="1" i="1" dirty="0">
                <a:latin typeface="Courier New" panose="02070309020205020404" pitchFamily="49" charset="0"/>
              </a:rPr>
              <a:t>parent,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b="1" i="1" dirty="0">
                <a:latin typeface="Courier New" panose="02070309020205020404" pitchFamily="49" charset="0"/>
              </a:rPr>
              <a:t>                </a:t>
            </a:r>
            <a:r>
              <a:rPr lang="en-US" altLang="en-US" sz="2000" b="1" dirty="0">
                <a:latin typeface="Courier New" panose="02070309020205020404" pitchFamily="49" charset="0"/>
              </a:rPr>
              <a:t>String </a:t>
            </a:r>
            <a:r>
              <a:rPr lang="en-US" altLang="en-US" sz="2000" b="1" i="1" dirty="0">
                <a:latin typeface="Courier New" panose="02070309020205020404" pitchFamily="49" charset="0"/>
              </a:rPr>
              <a:t>title</a:t>
            </a:r>
            <a:r>
              <a:rPr lang="en-US" altLang="en-US" sz="2000" b="1" dirty="0">
                <a:latin typeface="Courier New" panose="02070309020205020404" pitchFamily="49" charset="0"/>
              </a:rPr>
              <a:t>, Color </a:t>
            </a:r>
            <a:r>
              <a:rPr lang="en-US" altLang="en-US" sz="2000" b="1" i="1" dirty="0">
                <a:latin typeface="Courier New" panose="02070309020205020404" pitchFamily="49" charset="0"/>
              </a:rPr>
              <a:t>initial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2235211-EC77-4F3F-8CE2-7F90602E0600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1C9C52A-83E7-41AC-B89D-2D064D9F28D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Color Choosers (3 of 4)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94F5FF74-DF2A-414C-8DE8-29297293F4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If the first argument is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null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the dialog box is normally centered in the screen.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If it is a reference to a component the dialog box is displayed over the component.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second argument is the dialog title.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third argument indicates the color that appears initially selected in the dialog box.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method returns the color selected by the user.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8AAC6D4-2B50-4384-B0E3-6BABCF501E02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3DEA3DF2-0191-44A7-8DCF-980F940394B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Color Choosers (4 of 4)</a:t>
            </a: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FEF1BFFF-E823-4691-BB3E-E5627BE7A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4525962"/>
          </a:xfrm>
        </p:spPr>
        <p:txBody>
          <a:bodyPr/>
          <a:lstStyle/>
          <a:p>
            <a:pPr marL="487363" indent="-384175" eaLnBrk="1" hangingPunct="1">
              <a:defRPr/>
            </a:pPr>
            <a:r>
              <a:rPr lang="en-US" altLang="en-US" sz="2800" dirty="0"/>
              <a:t>Example:</a:t>
            </a:r>
            <a:br>
              <a:rPr lang="en-US" altLang="en-US" dirty="0"/>
            </a:br>
            <a:endParaRPr lang="en-US" altLang="en-US" dirty="0"/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400" b="1" dirty="0" err="1">
                <a:latin typeface="Courier New" panose="02070309020205020404" pitchFamily="49" charset="0"/>
              </a:rPr>
              <a:t>JPanel</a:t>
            </a:r>
            <a:r>
              <a:rPr lang="en-US" altLang="en-US" sz="2400" b="1" dirty="0">
                <a:latin typeface="Courier New" panose="02070309020205020404" pitchFamily="49" charset="0"/>
              </a:rPr>
              <a:t> panel = new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JPanel</a:t>
            </a:r>
            <a:r>
              <a:rPr lang="en-US" altLang="en-US" sz="2400" b="1" dirty="0">
                <a:latin typeface="Courier New" panose="02070309020205020404" pitchFamily="49" charset="0"/>
              </a:rPr>
              <a:t>();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Color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selectedColor</a:t>
            </a:r>
            <a:r>
              <a:rPr lang="en-US" altLang="en-US" sz="2400" b="1" dirty="0">
                <a:latin typeface="Courier New" panose="02070309020205020404" pitchFamily="49" charset="0"/>
              </a:rPr>
              <a:t> =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JColorChooser.showDialog</a:t>
            </a:r>
            <a:r>
              <a:rPr lang="en-US" altLang="en-US" sz="2400" b="1" dirty="0">
                <a:latin typeface="Courier New" panose="02070309020205020404" pitchFamily="49" charset="0"/>
              </a:rPr>
              <a:t>(null,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         "Select a Background Color",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      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Color.BLUE</a:t>
            </a:r>
            <a:r>
              <a:rPr lang="en-US" altLang="en-US" sz="2400" b="1" dirty="0">
                <a:latin typeface="Courier New" panose="02070309020205020404" pitchFamily="49" charset="0"/>
              </a:rPr>
              <a:t>);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400" b="1" dirty="0" err="1">
                <a:latin typeface="Courier New" panose="02070309020205020404" pitchFamily="49" charset="0"/>
              </a:rPr>
              <a:t>panel.setBackground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selectedColor</a:t>
            </a:r>
            <a:r>
              <a:rPr lang="en-US" altLang="en-US" sz="2400" b="1" dirty="0">
                <a:latin typeface="Courier New" panose="02070309020205020404" pitchFamily="49" charset="0"/>
              </a:rPr>
              <a:t>);</a:t>
            </a:r>
            <a:endParaRPr lang="en-US" altLang="en-US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795A26-14E2-410F-A315-763D691AA282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E408615A-D5AF-4672-866F-31F04FFEA2F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Menus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22EC3E7B-9B98-4210-AE83-724B187E00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25963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menu system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 a collection of commands organized in one or more drop-down menus.</a:t>
            </a:r>
          </a:p>
        </p:txBody>
      </p:sp>
      <p:pic>
        <p:nvPicPr>
          <p:cNvPr id="128004" name="Picture 25">
            <a:extLst>
              <a:ext uri="{FF2B5EF4-FFF2-40B4-BE49-F238E27FC236}">
                <a16:creationId xmlns:a16="http://schemas.microsoft.com/office/drawing/2014/main" id="{0A03125B-346B-4A33-B6E0-F52C36E3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32113"/>
            <a:ext cx="79248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F59C1D-2988-4371-BA52-426C7C79BFFF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5F8A790-8B4F-4FDF-B3AA-8A4F352C505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Lists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D1E6F41-CC34-43E3-934D-82D32FA9E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43063"/>
            <a:ext cx="8229600" cy="4525962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A </a:t>
            </a:r>
            <a:r>
              <a:rPr lang="en-US" altLang="en-US" i="1" dirty="0"/>
              <a:t>list </a:t>
            </a:r>
            <a:r>
              <a:rPr lang="en-US" altLang="en-US" dirty="0"/>
              <a:t>is a component that displays a list of items and allows the user to select items from the list. 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JList</a:t>
            </a:r>
            <a:r>
              <a:rPr lang="en-US" altLang="en-US" dirty="0"/>
              <a:t> component is used for creating lists.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When an instance of the </a:t>
            </a:r>
            <a:r>
              <a:rPr lang="en-US" altLang="en-US" dirty="0" err="1">
                <a:latin typeface="Courier New" panose="02070309020205020404" pitchFamily="49" charset="0"/>
              </a:rPr>
              <a:t>JList</a:t>
            </a:r>
            <a:r>
              <a:rPr lang="en-US" altLang="en-US" dirty="0"/>
              <a:t> class is created, an array of objects is passed to the constructor.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JList</a:t>
            </a:r>
            <a:r>
              <a:rPr lang="en-US" altLang="en-US" sz="2000" b="1" dirty="0">
                <a:latin typeface="Courier New" panose="02070309020205020404" pitchFamily="49" charset="0"/>
              </a:rPr>
              <a:t> (Object[] </a:t>
            </a:r>
            <a:r>
              <a:rPr lang="en-US" altLang="en-US" sz="2000" b="1" i="1" dirty="0">
                <a:latin typeface="Courier New" panose="02070309020205020404" pitchFamily="49" charset="0"/>
              </a:rPr>
              <a:t>array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JList</a:t>
            </a:r>
            <a:r>
              <a:rPr lang="en-US" altLang="en-US" dirty="0"/>
              <a:t> component uses the array to create the list of items.</a:t>
            </a:r>
          </a:p>
          <a:p>
            <a:pPr marL="1290638" lvl="1" indent="-4191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String[] names = { "Bill", "Geri", "Greg", "Jean", "Kirk", "Phillip", "Susan" };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JList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nameList</a:t>
            </a:r>
            <a:r>
              <a:rPr lang="en-US" altLang="en-US" sz="2000" b="1" dirty="0">
                <a:latin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JList</a:t>
            </a:r>
            <a:r>
              <a:rPr lang="en-US" altLang="en-US" sz="2000" b="1" dirty="0">
                <a:latin typeface="Courier New" panose="02070309020205020404" pitchFamily="49" charset="0"/>
              </a:rPr>
              <a:t>(names);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B353ACE-42DE-4D38-801E-1D5502A29BA2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DF95458B-A021-49EB-807C-BA72C25710E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Components of A Menu System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8A0B78D7-C8AF-4D24-9AF4-B28FB65D9A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menu system commonly consists of: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Menu Bar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A </a:t>
            </a:r>
            <a:r>
              <a:rPr lang="en-US" altLang="en-US" sz="2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menu bar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lists the names of one or menus.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Menu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A </a:t>
            </a:r>
            <a:r>
              <a:rPr lang="en-US" altLang="en-US" sz="2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menu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 a drop-down list of menu items.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Menu Item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A </a:t>
            </a:r>
            <a:r>
              <a:rPr lang="en-US" altLang="en-US" sz="2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menu item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can be selected by the user.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Check box menu item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A </a:t>
            </a:r>
            <a:r>
              <a:rPr lang="en-US" altLang="en-US" sz="2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check box menu item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appears with a small box beside it. </a:t>
            </a:r>
          </a:p>
          <a:p>
            <a:pPr marL="1290638" lvl="2" indent="-419100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item may be selected or deselected.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Radio button menu item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A </a:t>
            </a:r>
            <a:r>
              <a:rPr lang="en-US" altLang="en-US" sz="2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radio button menu item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may be selected or deselected.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Submen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 – A menu within a menu is called a </a:t>
            </a:r>
            <a:r>
              <a:rPr lang="en-US" altLang="en-US" sz="2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submenu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Separator bar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A separator bar is a horizontal bar used to separate groups of items on a menu.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4BE32E-403A-482E-9767-C85921A44388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8176E654-1BEC-42BD-A442-6372CCB0906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Menu Classes (1 of 2)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3ADE6E6B-45B0-46AE-94E3-2555DDE546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menu system is constructed with the following classes: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JMenuBar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Used to create a menu bar.</a:t>
            </a:r>
          </a:p>
          <a:p>
            <a:pPr marL="1239838" lvl="2" indent="-368300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JMenuBar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 can contain JMenu components.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JMenu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Used to create a menu. A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JMenu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 can contain:</a:t>
            </a:r>
          </a:p>
          <a:p>
            <a:pPr marL="1239838" lvl="2" indent="-368300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JMenuItem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JCheckBoxMenuItem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and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JRadioButtonMenuItem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components, </a:t>
            </a:r>
          </a:p>
          <a:p>
            <a:pPr marL="1239838" lvl="2" indent="-368300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 well as other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JMenu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components.</a:t>
            </a:r>
          </a:p>
          <a:p>
            <a:pPr marL="1666875" lvl="3" indent="-376238" eaLnBrk="1" hangingPunct="1">
              <a:buSzTx/>
              <a:buFontTx/>
              <a:buChar char="–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submenu is a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JMenu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 that is inside another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JMenu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component.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JMenuItem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Used to create a regular menu item.</a:t>
            </a:r>
          </a:p>
          <a:p>
            <a:pPr marL="1239838" lvl="2" indent="-368300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JMenuItem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 generates an action event when selected.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1A15D6-7860-4B5C-9304-64C6E50F19D9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332FF1DB-B916-4443-8555-94E570242A8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Menu Classes (2 of 2)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819102C8-A2B4-4600-B2A4-30582DB171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25963"/>
          </a:xfrm>
        </p:spPr>
        <p:txBody>
          <a:bodyPr>
            <a:normAutofit lnSpcReduction="10000"/>
          </a:bodyPr>
          <a:lstStyle/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JCheckBoxMenuItem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Used to create a check box menu item.</a:t>
            </a:r>
          </a:p>
          <a:p>
            <a:pPr marL="1212850" lvl="2" indent="-341313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class’s isSelected method returns true if the item is selected, or false otherwise.</a:t>
            </a:r>
          </a:p>
          <a:p>
            <a:pPr marL="1212850" lvl="2" indent="-341313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JCheckBoxMenuItem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 generates an action event when selected.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JRadioButtonMenuItem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– Used to create a radio button menu item.</a:t>
            </a:r>
          </a:p>
          <a:p>
            <a:pPr marL="1212850" lvl="2" indent="-341313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JRadioButtonMenuItem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components can be grouped together in a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ButtonGroup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 so that only one of them can be selected at a time.</a:t>
            </a:r>
          </a:p>
          <a:p>
            <a:pPr marL="1212850" lvl="2" indent="-341313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class’s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isSelected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returns true if the item is selected, or false otherwise.</a:t>
            </a:r>
          </a:p>
          <a:p>
            <a:pPr marL="1212850" lvl="2" indent="-341313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JRadioButtonMenuItem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component generates an action event when selected.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306E76-C43F-42AA-9C60-3253D6C4CF38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5CB1FF09-2143-4944-B61B-539F56727E0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Menu Example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2670D70E-335D-4FF0-A29C-B35EDB5EB3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Menu Example: 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  <a:hlinkClick r:id="rId3" action="ppaction://hlinkfile"/>
              </a:rPr>
              <a:t>MenuWindow.java</a:t>
            </a:r>
            <a:endParaRPr lang="en-US" altLang="en-US" sz="2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A0E0F45-D095-4869-936D-898CF7FE496A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CE0F086F-EDAA-4A51-BFE3-A7B9120C927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Text Areas (1 of 5)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06CCF8BF-6BE5-4D32-A78E-BA974D408A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25600"/>
            <a:ext cx="8229600" cy="4525963"/>
          </a:xfrm>
        </p:spPr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JTextField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 is used to create text fields.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text field is a component that allows the user to enter a single line of text.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text area is like a text field that can accept multiple lines of input.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You use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JTextArea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 to create a text area.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general format of two of the class’s constructors:</a:t>
            </a:r>
          </a:p>
          <a:p>
            <a:pPr lvl="1" indent="128588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JTextArea(int </a:t>
            </a:r>
            <a:r>
              <a:rPr lang="en-US" altLang="en-US" sz="2000" b="1" i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rows, int columns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  <a:p>
            <a:pPr lvl="1" indent="128588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JTextArea(String </a:t>
            </a:r>
            <a:r>
              <a:rPr lang="en-US" altLang="en-US" sz="2000" b="1" i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text, int rows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, int </a:t>
            </a:r>
            <a:r>
              <a:rPr lang="en-US" altLang="en-US" sz="2000" b="1" i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columns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A05F54-A2BE-4274-8789-22F3E285F39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F8FBE48-B64D-4D33-A224-3D5DDA9B264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Text Areas (2 of 5)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5C549B66-343B-4196-86B4-CC8110C18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5600"/>
            <a:ext cx="8229600" cy="4525963"/>
          </a:xfrm>
        </p:spPr>
        <p:txBody>
          <a:bodyPr/>
          <a:lstStyle/>
          <a:p>
            <a:pPr marL="487363" indent="-384175" eaLnBrk="1" hangingPunct="1"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JTextArea</a:t>
            </a:r>
            <a:r>
              <a:rPr lang="en-US" altLang="en-US" dirty="0"/>
              <a:t> class provides the </a:t>
            </a:r>
            <a:r>
              <a:rPr lang="en-US" altLang="en-US" dirty="0" err="1">
                <a:latin typeface="Courier New" panose="02070309020205020404" pitchFamily="49" charset="0"/>
              </a:rPr>
              <a:t>getText</a:t>
            </a:r>
            <a:r>
              <a:rPr lang="en-US" altLang="en-US" dirty="0"/>
              <a:t> and  </a:t>
            </a:r>
            <a:r>
              <a:rPr lang="en-US" altLang="en-US" dirty="0" err="1">
                <a:latin typeface="Courier New" panose="02070309020205020404" pitchFamily="49" charset="0"/>
              </a:rPr>
              <a:t>setText</a:t>
            </a:r>
            <a:r>
              <a:rPr lang="en-US" altLang="en-US" dirty="0"/>
              <a:t> methods for getting and setting the text.</a:t>
            </a:r>
            <a:endParaRPr lang="en-US" altLang="en-US" sz="2000" b="1" dirty="0"/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String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userText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textInput.getText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textInput.setText</a:t>
            </a:r>
            <a:r>
              <a:rPr lang="en-US" altLang="en-US" sz="2000" b="1" dirty="0">
                <a:latin typeface="Courier New" panose="02070309020205020404" pitchFamily="49" charset="0"/>
              </a:rPr>
              <a:t>("Modified: " +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userText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marL="487363" indent="-384175" eaLnBrk="1" hangingPunct="1">
              <a:defRPr/>
            </a:pPr>
            <a:r>
              <a:rPr lang="en-US" altLang="en-US" dirty="0" err="1">
                <a:latin typeface="Courier New" panose="02070309020205020404" pitchFamily="49" charset="0"/>
              </a:rPr>
              <a:t>JTextArea</a:t>
            </a:r>
            <a:r>
              <a:rPr lang="en-US" altLang="en-US" dirty="0"/>
              <a:t> components do not automatically display scroll bars.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You must add a text area to a scroll pane.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JTextArea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textInput</a:t>
            </a:r>
            <a:r>
              <a:rPr lang="en-US" altLang="en-US" sz="2000" b="1" dirty="0"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JTextArea</a:t>
            </a:r>
            <a:r>
              <a:rPr lang="en-US" altLang="en-US" sz="2000" b="1" dirty="0">
                <a:latin typeface="Courier New" panose="02070309020205020404" pitchFamily="49" charset="0"/>
              </a:rPr>
              <a:t>(20, 40);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JScrollPane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scrollPane</a:t>
            </a:r>
            <a:r>
              <a:rPr lang="en-US" altLang="en-US" sz="2000" b="1" dirty="0">
                <a:latin typeface="Courier New" panose="02070309020205020404" pitchFamily="49" charset="0"/>
              </a:rPr>
              <a:t> = new  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JScrollPane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textInput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EFB5339-BB0B-45F5-8DFB-CD035F51D3A1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4126E9EE-1E04-4616-B958-B5EF2F192DB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Text Areas (3 of 5)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3D3CB0E7-876D-4247-B65C-909A7ADC00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25600"/>
            <a:ext cx="8229600" cy="4525963"/>
          </a:xfrm>
        </p:spPr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JScrollPane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object displays both vertical and horizontal scroll bars on a text area.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By default, the scroll bars are not displayed until they are needed.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behavior can be altered:</a:t>
            </a:r>
          </a:p>
          <a:p>
            <a:pPr lvl="1" indent="128588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scrollPane.setHorizontalScrollBarPolicy(</a:t>
            </a:r>
          </a:p>
          <a:p>
            <a:pPr lvl="1" indent="128588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JScrollPane.HORIZONTAL_SCROLLBAR_NEVER);</a:t>
            </a:r>
          </a:p>
          <a:p>
            <a:pPr lvl="1" indent="128588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scrollPane.setVerticalScrollBarPolicy(</a:t>
            </a:r>
          </a:p>
          <a:p>
            <a:pPr lvl="1" indent="128588" eaLnBrk="1" hangingPunct="1"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JScrollPane.VERTICAL_SCROLLBAR_ALWAYS);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FC9D44C-EFB0-449F-A941-8F54C372AA9D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E685D0D-6DA3-46CC-B6CE-EF1B6299945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Text Areas (4 of 5)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3676BF15-26C0-4AD9-8654-82A422964E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You can pass one of the following constants as an argument: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>
                <a:solidFill>
                  <a:srgbClr val="FF33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setHorizontalScrollBarPolicy</a:t>
            </a:r>
            <a:endParaRPr lang="en-US" altLang="en-US" sz="2000">
              <a:solidFill>
                <a:srgbClr val="FFFF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212850" lvl="2" indent="-341313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JScrollPane.HORIZONTAL_SCROLLBAR_AS_NEEDED.</a:t>
            </a:r>
          </a:p>
          <a:p>
            <a:pPr marL="1212850" lvl="2" indent="-341313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JScrollPane.HORIZONTAL_SCROLLBAR_NEVER</a:t>
            </a:r>
          </a:p>
          <a:p>
            <a:pPr marL="1212850" lvl="2" indent="-341313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JScrollPane.HORIZONTAL_SCROLLBAR_ALWAYS</a:t>
            </a:r>
          </a:p>
          <a:p>
            <a:pPr marL="871538" lvl="1" indent="-384175" eaLnBrk="1" hangingPunct="1">
              <a:buSzTx/>
              <a:buFontTx/>
              <a:buChar char="–"/>
            </a:pPr>
            <a:r>
              <a:rPr lang="en-US" altLang="en-US" sz="2000">
                <a:solidFill>
                  <a:srgbClr val="FF33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setVericalScrollBarPolicy</a:t>
            </a:r>
            <a:endParaRPr lang="en-US" altLang="en-US" sz="2000">
              <a:solidFill>
                <a:srgbClr val="FFFF00"/>
              </a:solidFill>
              <a:latin typeface="Courier New" panose="02070309020205020404" pitchFamily="49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212850" lvl="2" indent="-341313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JScrollPane.VERTICAL_SCROLLBAR_AS_NEEDED</a:t>
            </a:r>
          </a:p>
          <a:p>
            <a:pPr marL="1212850" lvl="2" indent="-341313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JScrollPane.VERTICAL_SCROLLBAR_NEVER</a:t>
            </a:r>
          </a:p>
          <a:p>
            <a:pPr marL="1212850" lvl="2" indent="-341313" eaLnBrk="1" hangingPunct="1">
              <a:buSzTx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JScrollPane.VERTICAL_SCROLLBAR_ALWAYS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BCDED0-DEC8-42DB-8B07-79DA92BCDD9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6D452F33-03CC-44E6-8839-6DF2F998686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Text Areas (5 of 5)</a:t>
            </a: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54D3897B-7EB9-4BF6-A242-E3B5CC161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5600"/>
            <a:ext cx="8229600" cy="4525963"/>
          </a:xfrm>
        </p:spPr>
        <p:txBody>
          <a:bodyPr/>
          <a:lstStyle/>
          <a:p>
            <a:pPr marL="487363" indent="-384175" eaLnBrk="1" hangingPunct="1">
              <a:defRPr/>
            </a:pPr>
            <a:r>
              <a:rPr lang="en-US" altLang="en-US" dirty="0"/>
              <a:t>By default, </a:t>
            </a:r>
            <a:r>
              <a:rPr lang="en-US" altLang="en-US" dirty="0" err="1">
                <a:latin typeface="Courier New" panose="02070309020205020404" pitchFamily="49" charset="0"/>
              </a:rPr>
              <a:t>JTextArea</a:t>
            </a:r>
            <a:r>
              <a:rPr lang="en-US" altLang="en-US" dirty="0"/>
              <a:t> components do not perform </a:t>
            </a:r>
            <a:r>
              <a:rPr lang="en-US" altLang="en-US" i="1" dirty="0"/>
              <a:t>line wrapping</a:t>
            </a:r>
            <a:r>
              <a:rPr lang="en-US" altLang="en-US" dirty="0"/>
              <a:t>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To enable line wrapping: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textInput.setLineWrap</a:t>
            </a:r>
            <a:r>
              <a:rPr lang="en-US" altLang="en-US" sz="2000" b="1" dirty="0">
                <a:latin typeface="Courier New" panose="02070309020205020404" pitchFamily="49" charset="0"/>
              </a:rPr>
              <a:t>(true);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There are two different styles of line wrapping:</a:t>
            </a:r>
          </a:p>
          <a:p>
            <a:pPr marL="871538" lvl="1" indent="-384175" eaLnBrk="1" hangingPunct="1">
              <a:spcBef>
                <a:spcPts val="700"/>
              </a:spcBef>
              <a:defRPr/>
            </a:pPr>
            <a:r>
              <a:rPr lang="en-US" altLang="en-US" sz="2000" dirty="0"/>
              <a:t>word wrapping – the line breaks always occur between words.</a:t>
            </a:r>
            <a:endParaRPr lang="en-US" altLang="en-US" sz="2400" dirty="0"/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textInput.setWrapStyleWord</a:t>
            </a:r>
            <a:r>
              <a:rPr lang="en-US" altLang="en-US" sz="2000" b="1" dirty="0">
                <a:latin typeface="Courier New" panose="02070309020205020404" pitchFamily="49" charset="0"/>
              </a:rPr>
              <a:t>(true);</a:t>
            </a:r>
            <a:endParaRPr lang="en-US" altLang="en-US" sz="2400" dirty="0">
              <a:latin typeface="Minion-Regular" charset="0"/>
            </a:endParaRPr>
          </a:p>
          <a:p>
            <a:pPr marL="871538" lvl="1" indent="-384175" eaLnBrk="1" hangingPunct="1">
              <a:spcBef>
                <a:spcPts val="700"/>
              </a:spcBef>
              <a:defRPr/>
            </a:pPr>
            <a:r>
              <a:rPr lang="en-US" altLang="en-US" sz="2000" dirty="0"/>
              <a:t>character wrapping – lines are broken between characters (default mode).</a:t>
            </a:r>
          </a:p>
          <a:p>
            <a:pPr lvl="1" eaLnBrk="1" hangingPunct="1">
              <a:buFontTx/>
              <a:buNone/>
              <a:defRPr/>
            </a:pPr>
            <a:endParaRPr lang="en-US" altLang="en-US" sz="20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E06CFB-BC82-45F9-AF95-44D9E11F2F6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E4C3F6EE-468B-4483-BB8B-025BBD0FC8F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Fonts (1 of 2)</a:t>
            </a:r>
          </a:p>
        </p:txBody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DDE35F08-76DF-469C-8FD8-7F58588F8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7363" indent="-384175" eaLnBrk="1" hangingPunct="1">
              <a:defRPr/>
            </a:pPr>
            <a:r>
              <a:rPr lang="en-US" altLang="en-US" dirty="0"/>
              <a:t>Components display according to their font characteristics:</a:t>
            </a:r>
          </a:p>
          <a:p>
            <a:pPr marL="871538" lvl="1" indent="-384175" eaLnBrk="1" hangingPunct="1">
              <a:defRPr/>
            </a:pPr>
            <a:r>
              <a:rPr lang="en-US" altLang="en-US" sz="2000" dirty="0"/>
              <a:t>font – the name of the typeface</a:t>
            </a:r>
          </a:p>
          <a:p>
            <a:pPr marL="871538" lvl="1" indent="-384175" eaLnBrk="1" hangingPunct="1">
              <a:defRPr/>
            </a:pPr>
            <a:r>
              <a:rPr lang="en-US" altLang="en-US" sz="2000" dirty="0"/>
              <a:t>style – can be plain, bold, and/or italic</a:t>
            </a:r>
          </a:p>
          <a:p>
            <a:pPr marL="871538" lvl="1" indent="-384175" eaLnBrk="1" hangingPunct="1">
              <a:defRPr/>
            </a:pPr>
            <a:r>
              <a:rPr lang="en-US" altLang="en-US" sz="2000" dirty="0"/>
              <a:t>size – size of the text in points.</a:t>
            </a:r>
          </a:p>
          <a:p>
            <a:pPr marL="487363" indent="-384175" eaLnBrk="1" hangingPunct="1">
              <a:defRPr/>
            </a:pPr>
            <a:r>
              <a:rPr lang="en-US" altLang="en-US" dirty="0"/>
              <a:t>A component’s </a:t>
            </a:r>
            <a:r>
              <a:rPr lang="en-US" altLang="en-US" dirty="0" err="1">
                <a:latin typeface="Courier New" panose="02070309020205020404" pitchFamily="49" charset="0"/>
              </a:rPr>
              <a:t>setFont</a:t>
            </a:r>
            <a:r>
              <a:rPr lang="en-US" altLang="en-US" dirty="0"/>
              <a:t> method will change the appearance of the text in the component:</a:t>
            </a:r>
            <a:endParaRPr lang="en-US" altLang="en-US" sz="2800" dirty="0"/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setFont</a:t>
            </a:r>
            <a:r>
              <a:rPr lang="en-US" altLang="en-US" sz="2000" b="1" dirty="0">
                <a:latin typeface="Courier New" panose="02070309020205020404" pitchFamily="49" charset="0"/>
              </a:rPr>
              <a:t> (Font </a:t>
            </a:r>
            <a:r>
              <a:rPr lang="en-US" altLang="en-US" sz="2000" b="1" i="1" dirty="0">
                <a:latin typeface="Courier New" panose="02070309020205020404" pitchFamily="49" charset="0"/>
              </a:rPr>
              <a:t>appearance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marL="487363" indent="-384175" eaLnBrk="1" hangingPunct="1">
              <a:defRPr/>
            </a:pPr>
            <a:r>
              <a:rPr lang="en-US" altLang="en-US" dirty="0">
                <a:latin typeface="Minion-Regular" charset="0"/>
              </a:rPr>
              <a:t>A </a:t>
            </a:r>
            <a:r>
              <a:rPr lang="en-US" altLang="en-US" dirty="0">
                <a:latin typeface="Courier New" panose="02070309020205020404" pitchFamily="49" charset="0"/>
              </a:rPr>
              <a:t>Font</a:t>
            </a:r>
            <a:r>
              <a:rPr lang="en-US" altLang="en-US" dirty="0">
                <a:latin typeface="Minion-Regular" charset="0"/>
              </a:rPr>
              <a:t> constructor takes three parameters:</a:t>
            </a:r>
            <a:endParaRPr lang="en-US" altLang="en-US" sz="2800" dirty="0">
              <a:latin typeface="Minion-Regular" charset="0"/>
            </a:endParaRP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Font(String </a:t>
            </a:r>
            <a:r>
              <a:rPr lang="en-US" altLang="en-US" sz="2000" b="1" i="1" dirty="0" err="1">
                <a:latin typeface="Courier New" panose="02070309020205020404" pitchFamily="49" charset="0"/>
              </a:rPr>
              <a:t>fontName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i="1" dirty="0">
                <a:latin typeface="Courier New" panose="02070309020205020404" pitchFamily="49" charset="0"/>
              </a:rPr>
              <a:t>style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i="1" dirty="0">
                <a:latin typeface="Courier New" panose="02070309020205020404" pitchFamily="49" charset="0"/>
              </a:rPr>
              <a:t>size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F5123BC-3F2A-48AA-894B-FF3829AF040A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68E5A9A-83BC-452F-A8E7-9B0E8812B80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List Selection Modes (1 of 3)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896FBF2-399B-4EF4-99B0-FB90895B0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8138"/>
            <a:ext cx="8229600" cy="4525962"/>
          </a:xfrm>
        </p:spPr>
        <p:txBody>
          <a:bodyPr/>
          <a:lstStyle/>
          <a:p>
            <a:pPr marL="487363" indent="-384175" eaLnBrk="1" hangingPunct="1">
              <a:defRPr/>
            </a:pPr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</a:rPr>
              <a:t>JList</a:t>
            </a:r>
            <a:r>
              <a:rPr lang="en-US" altLang="en-US" sz="2800" dirty="0"/>
              <a:t> component can operate in any of the following selection modes:</a:t>
            </a:r>
          </a:p>
          <a:p>
            <a:pPr marL="871538" lvl="1" indent="-384175" eaLnBrk="1" hangingPunct="1">
              <a:defRPr/>
            </a:pPr>
            <a:r>
              <a:rPr lang="en-US" altLang="en-US" sz="2400" b="1" dirty="0">
                <a:solidFill>
                  <a:srgbClr val="FF3300"/>
                </a:solidFill>
              </a:rPr>
              <a:t>Single Selection Mode</a:t>
            </a:r>
            <a:r>
              <a:rPr lang="en-US" altLang="en-US" sz="2400" dirty="0"/>
              <a:t> - Only one item can be selected at a time.</a:t>
            </a:r>
          </a:p>
          <a:p>
            <a:pPr marL="871538" lvl="1" indent="-384175" eaLnBrk="1" hangingPunct="1">
              <a:defRPr/>
            </a:pPr>
            <a:r>
              <a:rPr lang="en-US" altLang="en-US" sz="2400" b="1" dirty="0">
                <a:solidFill>
                  <a:srgbClr val="FF3300"/>
                </a:solidFill>
              </a:rPr>
              <a:t>Single Interval Selection Mode</a:t>
            </a:r>
            <a:r>
              <a:rPr lang="en-US" altLang="en-US" sz="2400" dirty="0"/>
              <a:t> - Multiple items can be selected, but they must be in a single interval. An interval is a set of contiguous items.</a:t>
            </a:r>
          </a:p>
          <a:p>
            <a:pPr marL="871538" lvl="1" indent="-384175" eaLnBrk="1" hangingPunct="1">
              <a:defRPr/>
            </a:pPr>
            <a:r>
              <a:rPr lang="en-US" altLang="en-US" sz="2400" b="1" dirty="0">
                <a:solidFill>
                  <a:srgbClr val="FF3300"/>
                </a:solidFill>
              </a:rPr>
              <a:t>Multiple Interval Selection Mode</a:t>
            </a:r>
            <a:r>
              <a:rPr lang="en-US" altLang="en-US" sz="2400" dirty="0"/>
              <a:t> - In this mode multiple items may be selected with no restrictions.</a:t>
            </a:r>
          </a:p>
          <a:p>
            <a:pPr marL="1290638" lvl="2" indent="-419100" eaLnBrk="1" hangingPunct="1">
              <a:defRPr/>
            </a:pPr>
            <a:r>
              <a:rPr lang="en-US" altLang="en-US" sz="2000" dirty="0"/>
              <a:t>This is the default selection mode.</a:t>
            </a:r>
          </a:p>
          <a:p>
            <a:pPr lvl="1" eaLnBrk="1" hangingPunct="1">
              <a:defRPr/>
            </a:pPr>
            <a:endParaRPr lang="en-US" altLang="en-US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E40FE8-F7FD-478B-B44E-7A48507EC6E6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16DB44D1-40EE-44B3-9485-CE7AD8C7C7F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Fonts (2 of 2)</a:t>
            </a:r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273BF063-B40D-4FC3-AF65-A91F7935D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43063"/>
            <a:ext cx="8229600" cy="4525962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Java guarantees that you will have the fonts:</a:t>
            </a: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Dialog</a:t>
            </a:r>
            <a:r>
              <a:rPr lang="en-US" altLang="en-US" sz="2000" dirty="0"/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DialogInput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Courier New" panose="02070309020205020404" pitchFamily="49" charset="0"/>
              </a:rPr>
              <a:t>Monospaced</a:t>
            </a:r>
            <a:r>
              <a:rPr lang="en-US" altLang="en-US" sz="2000" dirty="0"/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SansSerif</a:t>
            </a:r>
            <a:r>
              <a:rPr lang="en-US" altLang="en-US" sz="2000" dirty="0"/>
              <a:t>, and </a:t>
            </a:r>
            <a:r>
              <a:rPr lang="en-US" altLang="en-US" sz="2000" dirty="0">
                <a:latin typeface="Courier New" panose="02070309020205020404" pitchFamily="49" charset="0"/>
              </a:rPr>
              <a:t>Serif</a:t>
            </a:r>
            <a:r>
              <a:rPr lang="en-US" altLang="en-US" sz="2000" dirty="0"/>
              <a:t>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There are three font styles:</a:t>
            </a: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Font.PLAIN</a:t>
            </a:r>
            <a:r>
              <a:rPr lang="en-US" altLang="en-US" sz="2000" dirty="0"/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Font.BOLD</a:t>
            </a:r>
            <a:r>
              <a:rPr lang="en-US" altLang="en-US" sz="2000" dirty="0"/>
              <a:t>, and </a:t>
            </a:r>
            <a:r>
              <a:rPr lang="en-US" altLang="en-US" sz="2000" dirty="0" err="1">
                <a:latin typeface="Courier New" panose="02070309020205020404" pitchFamily="49" charset="0"/>
              </a:rPr>
              <a:t>Font.ITALIC</a:t>
            </a:r>
            <a:r>
              <a:rPr lang="en-US" altLang="en-US" sz="2000" dirty="0"/>
              <a:t>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Example: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label.setFont</a:t>
            </a:r>
            <a:r>
              <a:rPr lang="en-US" altLang="en-US" sz="2000" b="1" dirty="0">
                <a:latin typeface="Courier New" panose="02070309020205020404" pitchFamily="49" charset="0"/>
              </a:rPr>
              <a:t>(new Font(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   "Serif",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Font.BOLD</a:t>
            </a:r>
            <a:r>
              <a:rPr lang="en-US" altLang="en-US" sz="2000" b="1" dirty="0">
                <a:latin typeface="Courier New" panose="02070309020205020404" pitchFamily="49" charset="0"/>
              </a:rPr>
              <a:t>, 24));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Font styles can be combined adding them.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label.setFont</a:t>
            </a:r>
            <a:r>
              <a:rPr lang="en-US" altLang="en-US" sz="2000" b="1" dirty="0">
                <a:latin typeface="Courier New" panose="02070309020205020404" pitchFamily="49" charset="0"/>
              </a:rPr>
              <a:t>(new Font(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"Serif", </a:t>
            </a:r>
            <a:r>
              <a:rPr lang="en-US" alt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Font.BOLD</a:t>
            </a: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Font.ITALIC</a:t>
            </a:r>
            <a:r>
              <a:rPr lang="en-US" altLang="en-US" sz="2000" b="1" dirty="0">
                <a:latin typeface="Courier New" panose="02070309020205020404" pitchFamily="49" charset="0"/>
              </a:rPr>
              <a:t>, 24));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27630F-C9D4-4C57-84BA-3E896374F93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EC4EEFF3-6AC9-40CE-8AAE-30CF9C93CF1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Sliders (1 of 6)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4B1418EF-BD73-451C-8F34-128B1701E0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43063"/>
            <a:ext cx="4419600" cy="4525962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slider is a component that allows the user to graphically adjust a number within a range.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Sliders are created from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JSlider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They display an image of a “slider knob” that can be dragged along a track.</a:t>
            </a:r>
          </a:p>
        </p:txBody>
      </p:sp>
      <p:pic>
        <p:nvPicPr>
          <p:cNvPr id="152580" name="Picture 6">
            <a:extLst>
              <a:ext uri="{FF2B5EF4-FFF2-40B4-BE49-F238E27FC236}">
                <a16:creationId xmlns:a16="http://schemas.microsoft.com/office/drawing/2014/main" id="{33B88313-5F83-4B8B-9EC8-E62722A8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44663"/>
            <a:ext cx="31686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0AA3B9-3C25-482B-AAD9-71EFD2997A12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4A62297B-8473-46C1-8F3F-4ADB9626BD7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Sliders (2 of 6)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9B37EED1-7482-4699-B197-597BAD743A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25963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slider is designed to represent a range of numeric values.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As the user moves the knob along the track, the numeric value is adjusted accordingly.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Between the minimum and maximum values, major tick marks are displayed with a label indicating the value at that tick mark.</a:t>
            </a:r>
          </a:p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Between the major tick marks are minor tick marks.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3C7708-131F-432D-A0D9-E04293672306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92E44F57-6F94-4345-8555-FC671F5D8A0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Sliders (3 of 6)</a:t>
            </a:r>
          </a:p>
        </p:txBody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F7BCCA88-77AA-44CB-A5A3-89BF9EE11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8138"/>
            <a:ext cx="8229600" cy="4525962"/>
          </a:xfrm>
        </p:spPr>
        <p:txBody>
          <a:bodyPr/>
          <a:lstStyle/>
          <a:p>
            <a:pPr marL="487363" indent="-384175" eaLnBrk="1" hangingPunct="1">
              <a:defRPr/>
            </a:pPr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</a:rPr>
              <a:t>JSlider</a:t>
            </a:r>
            <a:r>
              <a:rPr lang="en-US" altLang="en-US" sz="2800" dirty="0"/>
              <a:t> constructor has the general format:</a:t>
            </a:r>
          </a:p>
          <a:p>
            <a:pPr lvl="1" indent="128588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JSlider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i="1" dirty="0">
                <a:latin typeface="Courier New" panose="02070309020205020404" pitchFamily="49" charset="0"/>
              </a:rPr>
              <a:t>orientation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i="1" dirty="0" err="1">
                <a:latin typeface="Courier New" panose="02070309020205020404" pitchFamily="49" charset="0"/>
              </a:rPr>
              <a:t>minValue</a:t>
            </a:r>
            <a:r>
              <a:rPr lang="en-US" altLang="en-US" sz="2000" b="1" dirty="0">
                <a:latin typeface="Courier New" panose="02070309020205020404" pitchFamily="49" charset="0"/>
              </a:rPr>
              <a:t>,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i="1" dirty="0" err="1">
                <a:latin typeface="Courier New" panose="02070309020205020404" pitchFamily="49" charset="0"/>
              </a:rPr>
              <a:t>maxValue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i="1" dirty="0" err="1">
                <a:latin typeface="Courier New" panose="02070309020205020404" pitchFamily="49" charset="0"/>
              </a:rPr>
              <a:t>initialValue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  <a:p>
            <a:pPr marL="487363" indent="-384175" eaLnBrk="1" hangingPunct="1">
              <a:defRPr/>
            </a:pPr>
            <a:r>
              <a:rPr lang="en-US" altLang="en-US" sz="2800" dirty="0"/>
              <a:t>For orientation, one of these constants should be used:</a:t>
            </a:r>
          </a:p>
          <a:p>
            <a:pPr marL="871538" lvl="1" indent="-384175" eaLnBrk="1" hangingPunct="1"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JSlider.HORIZONTAL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871538" lvl="1" indent="-384175" eaLnBrk="1" hangingPunct="1"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JSlider.VERTICAL</a:t>
            </a:r>
            <a:endParaRPr lang="en-US" altLang="en-US" dirty="0">
              <a:latin typeface="Minion-Regular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E56F3F-7083-4014-878B-6781EBF7C7CD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330AB3D5-DC00-4A51-AAF2-597C55EC4A9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Sliders (4 of 6)</a:t>
            </a:r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5FF9A580-49BD-462A-A485-A13EEFD6E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534400" cy="4525963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Example:</a:t>
            </a:r>
          </a:p>
          <a:p>
            <a:pPr marL="1212850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JSlider</a:t>
            </a:r>
            <a:r>
              <a:rPr lang="en-US" altLang="en-US" sz="2000" b="1" dirty="0">
                <a:latin typeface="Courier New" panose="02070309020205020404" pitchFamily="49" charset="0"/>
              </a:rPr>
              <a:t> slider1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JSlider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JSlider.HORIZONTAL</a:t>
            </a:r>
            <a:r>
              <a:rPr lang="en-US" altLang="en-US" sz="2000" b="1" dirty="0">
                <a:latin typeface="Courier New" panose="02070309020205020404" pitchFamily="49" charset="0"/>
              </a:rPr>
              <a:t>, 0, 50, 25);</a:t>
            </a:r>
          </a:p>
          <a:p>
            <a:pPr marL="1212850" lvl="1" indent="-34131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JSlider</a:t>
            </a:r>
            <a:r>
              <a:rPr lang="en-US" altLang="en-US" sz="2000" b="1" dirty="0">
                <a:latin typeface="Courier New" panose="02070309020205020404" pitchFamily="49" charset="0"/>
              </a:rPr>
              <a:t> slider2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JSlider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JSlider.VERTICAL</a:t>
            </a:r>
            <a:r>
              <a:rPr lang="en-US" altLang="en-US" sz="2000" b="1" dirty="0">
                <a:latin typeface="Courier New" panose="02070309020205020404" pitchFamily="49" charset="0"/>
              </a:rPr>
              <a:t>, 0, 50, 25);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Set the major and minor tick mark spacing with:</a:t>
            </a: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setMajorTickSpacing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setMinorTickSpacing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Example: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slider1.setMajorTickSpacing(10);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slider1.setMinorTickSpacing(2);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48B8675-D3B4-4EEB-977D-AFA44C4D0C7E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FE8C637A-6CE3-4E74-8779-A95D105BF04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Sliders (5 of 6)</a:t>
            </a:r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84822033-8D09-46DD-91E0-C8CF3502D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25963"/>
          </a:xfrm>
        </p:spPr>
        <p:txBody>
          <a:bodyPr>
            <a:normAutofit lnSpcReduction="10000"/>
          </a:bodyPr>
          <a:lstStyle/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Display tick marks by calling:</a:t>
            </a: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setPaintTickMarks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slider1.setPaintTickMarks(true);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Display numeric labels on the slider by calling:</a:t>
            </a: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setPaintLabels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slider1.setPaintLabels(true);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When the knob’s position is moved, the slider component generates a </a:t>
            </a:r>
            <a:r>
              <a:rPr lang="en-US" altLang="en-US" sz="2800" i="1" dirty="0"/>
              <a:t>change event</a:t>
            </a:r>
            <a:r>
              <a:rPr lang="en-US" altLang="en-US" sz="2800" dirty="0"/>
              <a:t>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To handle the change event, write a </a:t>
            </a:r>
            <a:r>
              <a:rPr lang="en-US" altLang="en-US" sz="2800" i="1" dirty="0"/>
              <a:t>change listener </a:t>
            </a:r>
            <a:r>
              <a:rPr lang="en-US" altLang="en-US" sz="2800" dirty="0"/>
              <a:t>class.</a:t>
            </a:r>
            <a:endParaRPr lang="en-US" altLang="en-US" sz="2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9A3856C-9696-4B3E-B9FB-D80C8F303C05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1FB930B9-9ECC-418A-908B-C10C59D45B6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Sliders (6 of 6)</a:t>
            </a:r>
          </a:p>
        </p:txBody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45D7C261-5E45-4DAE-89B4-ED0DD5575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25963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A change listener class must meet the following requirements:</a:t>
            </a: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400" dirty="0"/>
              <a:t>It must implement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ChangeListener</a:t>
            </a:r>
            <a:r>
              <a:rPr lang="en-US" altLang="en-US" sz="2400" dirty="0"/>
              <a:t> interface.</a:t>
            </a: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400" dirty="0"/>
              <a:t>It must have a method named </a:t>
            </a:r>
            <a:r>
              <a:rPr lang="en-US" altLang="en-US" sz="2400" dirty="0" err="1">
                <a:latin typeface="Courier New" panose="02070309020205020404" pitchFamily="49" charset="0"/>
              </a:rPr>
              <a:t>stateChanged</a:t>
            </a:r>
            <a:r>
              <a:rPr lang="en-US" altLang="en-US" sz="2400" dirty="0"/>
              <a:t>.</a:t>
            </a:r>
          </a:p>
          <a:p>
            <a:pPr marL="1212850" lvl="2" indent="-341313" eaLnBrk="1" hangingPunct="1">
              <a:lnSpc>
                <a:spcPct val="90000"/>
              </a:lnSpc>
              <a:defRPr/>
            </a:pPr>
            <a:r>
              <a:rPr lang="en-US" altLang="en-US" sz="2000" dirty="0"/>
              <a:t>This method must take an argument of the </a:t>
            </a:r>
            <a:r>
              <a:rPr lang="en-US" altLang="en-US" sz="2000" dirty="0" err="1">
                <a:latin typeface="Courier New" panose="02070309020205020404" pitchFamily="49" charset="0"/>
              </a:rPr>
              <a:t>ChangeEvent</a:t>
            </a:r>
            <a:r>
              <a:rPr lang="en-US" altLang="en-US" sz="2000" dirty="0"/>
              <a:t> type.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To retrieve the current value stored in a </a:t>
            </a:r>
            <a:r>
              <a:rPr lang="en-US" altLang="en-US" sz="2800" dirty="0" err="1">
                <a:latin typeface="Courier New" panose="02070309020205020404" pitchFamily="49" charset="0"/>
              </a:rPr>
              <a:t>JSlider</a:t>
            </a:r>
            <a:r>
              <a:rPr lang="en-US" altLang="en-US" sz="2800" dirty="0"/>
              <a:t>, use the </a:t>
            </a:r>
            <a:r>
              <a:rPr lang="en-US" altLang="en-US" sz="2800" dirty="0" err="1">
                <a:latin typeface="Courier New" panose="02070309020205020404" pitchFamily="49" charset="0"/>
              </a:rPr>
              <a:t>getValue</a:t>
            </a:r>
            <a:r>
              <a:rPr lang="en-US" altLang="en-US" sz="2800" dirty="0"/>
              <a:t> method.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currentValue</a:t>
            </a:r>
            <a:r>
              <a:rPr lang="en-US" altLang="en-US" sz="2000" b="1" dirty="0">
                <a:latin typeface="Courier New" panose="02070309020205020404" pitchFamily="49" charset="0"/>
              </a:rPr>
              <a:t> = slider1.getValue();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sz="2800" dirty="0"/>
              <a:t>Example: </a:t>
            </a:r>
            <a:r>
              <a:rPr lang="en-US" altLang="en-US" sz="2800" dirty="0">
                <a:hlinkClick r:id="rId3" action="ppaction://hlinkfile"/>
              </a:rPr>
              <a:t>TempConverter.java</a:t>
            </a:r>
            <a:endParaRPr lang="en-US" altLang="en-US" sz="2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69BDE9-69A9-4A54-8C49-1A815EEA11E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084BDD5-F605-4571-AA25-3C7553A0717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Look and Feel (1 of 7)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E9989C07-B266-4E82-A20C-EA5B675223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525963"/>
          </a:xfrm>
        </p:spPr>
        <p:txBody>
          <a:bodyPr>
            <a:normAutofit lnSpcReduction="10000"/>
          </a:bodyPr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appearance of a particular system’s GUI is known as its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look and feel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87363" indent="-384175" eaLnBrk="1" hangingPunct="1">
              <a:lnSpc>
                <a:spcPct val="90000"/>
              </a:lnSpc>
              <a:spcBef>
                <a:spcPts val="1000"/>
              </a:spcBef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Java allows you to select the look and feel of a GUI application.</a:t>
            </a:r>
          </a:p>
          <a:p>
            <a:pPr marL="487363" indent="-384175" eaLnBrk="1" hangingPunct="1">
              <a:lnSpc>
                <a:spcPct val="90000"/>
              </a:lnSpc>
              <a:spcBef>
                <a:spcPts val="1000"/>
              </a:spcBef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On most systems, Java’s default look and feel is called </a:t>
            </a:r>
            <a:r>
              <a:rPr lang="en-US" altLang="en-US" sz="2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Metal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87363" indent="-384175" eaLnBrk="1" hangingPunct="1">
              <a:lnSpc>
                <a:spcPct val="90000"/>
              </a:lnSpc>
              <a:spcBef>
                <a:spcPts val="1000"/>
              </a:spcBef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There are also Motif and Windows look and feel classes for Java.</a:t>
            </a:r>
          </a:p>
          <a:p>
            <a:pPr marL="871538" lvl="1" indent="-384175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Motif is similar to a UNIX look and feel</a:t>
            </a:r>
          </a:p>
          <a:p>
            <a:pPr marL="871538" lvl="1" indent="-384175" eaLnBrk="1" hangingPunct="1">
              <a:lnSpc>
                <a:spcPct val="90000"/>
              </a:lnSpc>
              <a:buSzTx/>
              <a:buFontTx/>
              <a:buChar char="–"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Windows is the look and feel of the Windows operating system.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BC80693-667B-4718-90C1-0AEDC6E33240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701735A8-CD17-41FE-A05C-510051A6F97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Look and Feel (2 of 7)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FDADEA47-2AC9-4B5E-9D26-8F312B4373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4525962"/>
          </a:xfrm>
        </p:spPr>
        <p:txBody>
          <a:bodyPr/>
          <a:lstStyle/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To change an application’s look and feel, call 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UIManager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class’s static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setLookAndFeel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Java has a class for each look and feel.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setLookAndFeel</a:t>
            </a: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method takes the fully qualified class name for the desired look and feel as its argument.</a:t>
            </a:r>
          </a:p>
          <a:p>
            <a:pPr marL="487363" indent="-384175" eaLnBrk="1" hangingPunct="1">
              <a:buSzTx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class name must be passed as a string.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40167D-602C-4CF8-B460-D8B61AE1BC6B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4108ECCD-6910-433B-B70A-C859F824AF2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Look and Feel (3 of 7)</a:t>
            </a:r>
          </a:p>
        </p:txBody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F39D3E73-457F-48D1-870F-47B731AF9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4525962"/>
          </a:xfrm>
        </p:spPr>
        <p:txBody>
          <a:bodyPr/>
          <a:lstStyle/>
          <a:p>
            <a:pPr marL="487363" indent="-384175" eaLnBrk="1" hangingPunct="1">
              <a:defRPr/>
            </a:pPr>
            <a:r>
              <a:rPr lang="en-US" altLang="en-US" sz="2800" dirty="0"/>
              <a:t>Metal look and feel:</a:t>
            </a:r>
          </a:p>
          <a:p>
            <a:pPr marL="255588" indent="231775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"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javax.swing.plaf.metal.MetalLookAndFeel</a:t>
            </a:r>
            <a:r>
              <a:rPr lang="en-US" altLang="en-US" sz="2000" b="1" dirty="0">
                <a:latin typeface="Courier New" panose="02070309020205020404" pitchFamily="49" charset="0"/>
              </a:rPr>
              <a:t>"</a:t>
            </a:r>
          </a:p>
          <a:p>
            <a:pPr marL="487363" indent="-384175" eaLnBrk="1" hangingPunct="1">
              <a:defRPr/>
            </a:pPr>
            <a:r>
              <a:rPr lang="en-US" altLang="en-US" sz="2800" dirty="0"/>
              <a:t>Motif look and feel:</a:t>
            </a:r>
          </a:p>
          <a:p>
            <a:pPr marL="255588" indent="231775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"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com.sun.java.swing.plaf.motif.MotifLookAndFeel</a:t>
            </a:r>
            <a:r>
              <a:rPr lang="en-US" altLang="en-US" sz="2000" b="1" dirty="0">
                <a:latin typeface="Courier New" panose="02070309020205020404" pitchFamily="49" charset="0"/>
              </a:rPr>
              <a:t>"</a:t>
            </a:r>
          </a:p>
          <a:p>
            <a:pPr marL="487363" indent="-384175" eaLnBrk="1" hangingPunct="1">
              <a:defRPr/>
            </a:pPr>
            <a:r>
              <a:rPr lang="en-US" altLang="en-US" sz="2800" dirty="0"/>
              <a:t>Windows look and feel:</a:t>
            </a:r>
          </a:p>
          <a:p>
            <a:pPr marL="3205163" indent="-2717800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"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com.sun.java.swing.plaf.windows</a:t>
            </a:r>
            <a:r>
              <a:rPr lang="en-US" altLang="en-US" sz="2000" b="1" dirty="0">
                <a:latin typeface="Courier New" panose="02070309020205020404" pitchFamily="49" charset="0"/>
              </a:rPr>
              <a:t>.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 err="1">
                <a:latin typeface="Courier New" panose="02070309020205020404" pitchFamily="49" charset="0"/>
              </a:rPr>
              <a:t>WindowsLookAndFeel</a:t>
            </a:r>
            <a:r>
              <a:rPr lang="en-US" altLang="en-US" sz="2000" b="1" dirty="0">
                <a:latin typeface="Courier New" panose="02070309020205020404" pitchFamily="49" charset="0"/>
              </a:rPr>
              <a:t>"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BB8F5C-2D16-4C69-AF4F-EDC98B1B7CEA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9FB15C9-C829-44C3-89E4-6311A419DC9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List Selection Modes (2 of 3)</a:t>
            </a:r>
          </a:p>
        </p:txBody>
      </p:sp>
      <p:grpSp>
        <p:nvGrpSpPr>
          <p:cNvPr id="23555" name="Group 2">
            <a:extLst>
              <a:ext uri="{FF2B5EF4-FFF2-40B4-BE49-F238E27FC236}">
                <a16:creationId xmlns:a16="http://schemas.microsoft.com/office/drawing/2014/main" id="{19BBAA84-3272-403A-9373-830FF3E25BF1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1644650"/>
            <a:ext cx="7962900" cy="4451350"/>
            <a:chOff x="533400" y="1447800"/>
            <a:chExt cx="7962900" cy="4451350"/>
          </a:xfrm>
        </p:grpSpPr>
        <p:sp>
          <p:nvSpPr>
            <p:cNvPr id="23556" name="Text Box 7">
              <a:extLst>
                <a:ext uri="{FF2B5EF4-FFF2-40B4-BE49-F238E27FC236}">
                  <a16:creationId xmlns:a16="http://schemas.microsoft.com/office/drawing/2014/main" id="{21F51BF5-91AE-43FB-9C15-E0BB5A83A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1447800"/>
              <a:ext cx="3505200" cy="101917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Single selection mode allows</a:t>
              </a:r>
            </a:p>
            <a:p>
              <a:pPr algn="ctr" eaLnBrk="1" hangingPunct="1"/>
              <a:r>
                <a:rPr lang="en-US" altLang="en-US" sz="2000"/>
                <a:t>only one item to be selected</a:t>
              </a:r>
            </a:p>
            <a:p>
              <a:pPr algn="ctr" eaLnBrk="1" hangingPunct="1"/>
              <a:r>
                <a:rPr lang="en-US" altLang="en-US" sz="2000"/>
                <a:t>at a time.</a:t>
              </a:r>
            </a:p>
          </p:txBody>
        </p:sp>
        <p:sp>
          <p:nvSpPr>
            <p:cNvPr id="23557" name="Text Box 8">
              <a:extLst>
                <a:ext uri="{FF2B5EF4-FFF2-40B4-BE49-F238E27FC236}">
                  <a16:creationId xmlns:a16="http://schemas.microsoft.com/office/drawing/2014/main" id="{990890FE-A84B-4EE4-818F-27D685B0A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200400"/>
              <a:ext cx="4038600" cy="101917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Multiple interval selection mode allows multiple items to be selected with no restrictions.</a:t>
              </a:r>
            </a:p>
          </p:txBody>
        </p:sp>
        <p:sp>
          <p:nvSpPr>
            <p:cNvPr id="23558" name="Text Box 9">
              <a:extLst>
                <a:ext uri="{FF2B5EF4-FFF2-40B4-BE49-F238E27FC236}">
                  <a16:creationId xmlns:a16="http://schemas.microsoft.com/office/drawing/2014/main" id="{DB90F2E4-83F0-4741-AECF-DF2F4E038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2825" y="4879975"/>
              <a:ext cx="4005263" cy="1019175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Single interval selection mode allows</a:t>
              </a:r>
            </a:p>
            <a:p>
              <a:pPr algn="ctr" eaLnBrk="1" hangingPunct="1"/>
              <a:r>
                <a:rPr lang="en-US" altLang="en-US" sz="2000"/>
                <a:t>a single interval of contiguous items</a:t>
              </a:r>
            </a:p>
            <a:p>
              <a:pPr algn="ctr" eaLnBrk="1" hangingPunct="1"/>
              <a:r>
                <a:rPr lang="en-US" altLang="en-US" sz="2000"/>
                <a:t>to be selected.</a:t>
              </a:r>
            </a:p>
          </p:txBody>
        </p:sp>
        <p:cxnSp>
          <p:nvCxnSpPr>
            <p:cNvPr id="23559" name="AutoShape 13">
              <a:extLst>
                <a:ext uri="{FF2B5EF4-FFF2-40B4-BE49-F238E27FC236}">
                  <a16:creationId xmlns:a16="http://schemas.microsoft.com/office/drawing/2014/main" id="{E06CB3B9-0A84-4D0C-9654-8C3DFCE2DB6D}"/>
                </a:ext>
              </a:extLst>
            </p:cNvPr>
            <p:cNvCxnSpPr>
              <a:cxnSpLocks noChangeShapeType="1"/>
              <a:stCxn id="23558" idx="1"/>
            </p:cNvCxnSpPr>
            <p:nvPr/>
          </p:nvCxnSpPr>
          <p:spPr bwMode="auto">
            <a:xfrm rot="10800000">
              <a:off x="1739900" y="5070475"/>
              <a:ext cx="542925" cy="31908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0" name="AutoShape 14">
              <a:extLst>
                <a:ext uri="{FF2B5EF4-FFF2-40B4-BE49-F238E27FC236}">
                  <a16:creationId xmlns:a16="http://schemas.microsoft.com/office/drawing/2014/main" id="{169E629E-9166-4C5F-825F-149330E717C0}"/>
                </a:ext>
              </a:extLst>
            </p:cNvPr>
            <p:cNvCxnSpPr>
              <a:cxnSpLocks noChangeShapeType="1"/>
              <a:stCxn id="23557" idx="3"/>
            </p:cNvCxnSpPr>
            <p:nvPr/>
          </p:nvCxnSpPr>
          <p:spPr bwMode="auto">
            <a:xfrm flipV="1">
              <a:off x="6629400" y="3543300"/>
              <a:ext cx="685800" cy="16668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1" name="AutoShape 15">
              <a:extLst>
                <a:ext uri="{FF2B5EF4-FFF2-40B4-BE49-F238E27FC236}">
                  <a16:creationId xmlns:a16="http://schemas.microsoft.com/office/drawing/2014/main" id="{63E68AAE-CDA1-4FB2-8229-DDED84D1F99D}"/>
                </a:ext>
              </a:extLst>
            </p:cNvPr>
            <p:cNvCxnSpPr>
              <a:cxnSpLocks noChangeShapeType="1"/>
              <a:stCxn id="23556" idx="1"/>
            </p:cNvCxnSpPr>
            <p:nvPr/>
          </p:nvCxnSpPr>
          <p:spPr bwMode="auto">
            <a:xfrm rot="10800000" flipV="1">
              <a:off x="1752600" y="1957388"/>
              <a:ext cx="609600" cy="44291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562" name="Picture 19">
              <a:extLst>
                <a:ext uri="{FF2B5EF4-FFF2-40B4-BE49-F238E27FC236}">
                  <a16:creationId xmlns:a16="http://schemas.microsoft.com/office/drawing/2014/main" id="{4B2A7B28-719A-449B-9692-C4567A912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524000"/>
              <a:ext cx="1181100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3" name="Picture 20">
              <a:extLst>
                <a:ext uri="{FF2B5EF4-FFF2-40B4-BE49-F238E27FC236}">
                  <a16:creationId xmlns:a16="http://schemas.microsoft.com/office/drawing/2014/main" id="{79922555-921E-4CEB-83C2-BD59C902A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2590800"/>
              <a:ext cx="1181100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4" name="Picture 21">
              <a:extLst>
                <a:ext uri="{FF2B5EF4-FFF2-40B4-BE49-F238E27FC236}">
                  <a16:creationId xmlns:a16="http://schemas.microsoft.com/office/drawing/2014/main" id="{8B92CF8D-A73D-47FF-B5A7-D7C94688C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248150"/>
              <a:ext cx="1181100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5AD395-5E60-4106-B09D-544D059593F9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34D7C82-CE9D-4CD2-BACD-A4C4E42C6C3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Look and Feel (4 of 7)</a:t>
            </a:r>
          </a:p>
        </p:txBody>
      </p:sp>
      <p:pic>
        <p:nvPicPr>
          <p:cNvPr id="171011" name="Picture 15">
            <a:extLst>
              <a:ext uri="{FF2B5EF4-FFF2-40B4-BE49-F238E27FC236}">
                <a16:creationId xmlns:a16="http://schemas.microsoft.com/office/drawing/2014/main" id="{2F28CDD6-05E9-47BA-851C-C4A1AF669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743200"/>
            <a:ext cx="8153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68ED45-8195-4B55-8045-EE22BDBA11C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93F85FC2-47A4-4624-94DC-85D484F0A20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Look and Feel (5 of 7)</a:t>
            </a:r>
          </a:p>
        </p:txBody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5DFD8B6F-CB0F-4823-B546-17DF9A7D4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43063"/>
            <a:ext cx="8229600" cy="4525962"/>
          </a:xfrm>
        </p:spPr>
        <p:txBody>
          <a:bodyPr/>
          <a:lstStyle/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Any components that have already been created need to be updated.</a:t>
            </a:r>
          </a:p>
          <a:p>
            <a:pPr marL="487363" lvl="1" indent="384175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SwingUtilities.updateComponentTreeUI</a:t>
            </a:r>
            <a:r>
              <a:rPr lang="en-US" altLang="en-US" sz="2000" b="1" dirty="0">
                <a:latin typeface="Courier New" panose="02070309020205020404" pitchFamily="49" charset="0"/>
              </a:rPr>
              <a:t>(…);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This method takes a reference to the component that you want to update as an argument.</a:t>
            </a:r>
          </a:p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UIManager.setLookAndFeel</a:t>
            </a:r>
            <a:r>
              <a:rPr lang="en-US" altLang="en-US" dirty="0"/>
              <a:t> method throws a number of exceptions:</a:t>
            </a: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ClassNotFoundException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InstantiationException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IllegalAccessException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871538" lvl="1" indent="-384175" eaLnBrk="1" hangingPunct="1">
              <a:lnSpc>
                <a:spcPct val="90000"/>
              </a:lnSpc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UnsupportedLookAndFeelException</a:t>
            </a:r>
            <a:endParaRPr lang="en-US" altLang="en-US" sz="2000" dirty="0">
              <a:latin typeface="Minion-Regular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D13303-8357-4B30-9249-B47FE7E70C84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E4CFCCF0-AC96-4D1A-8EFB-C211591C81D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Look and Feel (6 of 7)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0E9BA3BB-5B77-4248-A5FF-977B8F5FE5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1643063"/>
            <a:ext cx="8229600" cy="4525962"/>
          </a:xfrm>
        </p:spPr>
        <p:txBody>
          <a:bodyPr>
            <a:normAutofit lnSpcReduction="10000"/>
          </a:bodyPr>
          <a:lstStyle/>
          <a:p>
            <a:pPr marL="487363" indent="-384175" eaLnBrk="1" hangingPunct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Example (Motif):</a:t>
            </a:r>
          </a:p>
          <a:p>
            <a:pPr lvl="1" indent="1285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try</a:t>
            </a:r>
          </a:p>
          <a:p>
            <a:pPr lvl="1" indent="1285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{</a:t>
            </a:r>
          </a:p>
          <a:p>
            <a:pPr lvl="1" indent="1285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UIManager.setLookAndFeel(</a:t>
            </a:r>
          </a:p>
          <a:p>
            <a:pPr lvl="1" indent="1285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"com.sun.java.swing.plaf.motif.MotifLookAndFeel");</a:t>
            </a:r>
          </a:p>
          <a:p>
            <a:pPr lvl="1" indent="1285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SwingUtilities.updateComponentTreeUI(this);</a:t>
            </a:r>
          </a:p>
          <a:p>
            <a:pPr lvl="1" indent="1285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}</a:t>
            </a:r>
          </a:p>
          <a:p>
            <a:pPr lvl="1" indent="1285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catch (Exception e)</a:t>
            </a:r>
          </a:p>
          <a:p>
            <a:pPr lvl="1" indent="1285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{</a:t>
            </a:r>
          </a:p>
          <a:p>
            <a:pPr lvl="1" indent="1285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JOptionPane.showMessageDialog(null,</a:t>
            </a:r>
          </a:p>
          <a:p>
            <a:pPr lvl="1" indent="1285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   "Error setting the look and feel.");</a:t>
            </a:r>
          </a:p>
          <a:p>
            <a:pPr lvl="1" indent="1285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  System.exit(0);</a:t>
            </a:r>
          </a:p>
          <a:p>
            <a:pPr lvl="1" indent="128588" eaLnBrk="1" hangingPunct="1">
              <a:lnSpc>
                <a:spcPct val="90000"/>
              </a:lnSpc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Arial" panose="020B0604020202020204" pitchFamily="34" charset="0"/>
              </a:rPr>
              <a:t>}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84309DC-C844-41E6-959A-CBAF19D061F9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4CB77F1A-5FD0-4419-8FD0-2293DD3E410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Look and Feel (7 of 7)</a:t>
            </a:r>
          </a:p>
        </p:txBody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0BD3A1F1-6AB6-4421-833C-A79283C6B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382000" cy="4525962"/>
          </a:xfrm>
        </p:spPr>
        <p:txBody>
          <a:bodyPr>
            <a:normAutofit lnSpcReduction="10000"/>
          </a:bodyPr>
          <a:lstStyle/>
          <a:p>
            <a:pPr marL="487363" indent="-384175" eaLnBrk="1" hangingPunct="1">
              <a:lnSpc>
                <a:spcPct val="90000"/>
              </a:lnSpc>
              <a:defRPr/>
            </a:pPr>
            <a:r>
              <a:rPr lang="en-US" altLang="en-US" dirty="0"/>
              <a:t>Example (Windows):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try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marL="1435100" lvl="1" indent="-56356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UIManager.setLookAndFeel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</a:rPr>
              <a:t>    "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com.sun.java.swing.plaf.windows.WindowsLookAndFe</a:t>
            </a:r>
            <a:r>
              <a:rPr lang="en-US" altLang="en-US" sz="1800" b="1" dirty="0">
                <a:latin typeface="Courier New" panose="02070309020205020404" pitchFamily="49" charset="0"/>
              </a:rPr>
              <a:t>							el");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SwingUtilities.updateComponentTreeUI</a:t>
            </a:r>
            <a:r>
              <a:rPr lang="en-US" altLang="en-US" sz="2000" b="1" dirty="0">
                <a:latin typeface="Courier New" panose="02070309020205020404" pitchFamily="49" charset="0"/>
              </a:rPr>
              <a:t>(this);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catch (Exception e)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JOptionPane.showMessageDialog</a:t>
            </a:r>
            <a:r>
              <a:rPr lang="en-US" altLang="en-US" sz="2000" b="1" dirty="0">
                <a:latin typeface="Courier New" panose="02070309020205020404" pitchFamily="49" charset="0"/>
              </a:rPr>
              <a:t>(null,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"Error setting the look and feel.");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System.exit</a:t>
            </a:r>
            <a:r>
              <a:rPr lang="en-US" altLang="en-US" sz="2000" b="1" dirty="0">
                <a:latin typeface="Courier New" panose="02070309020205020404" pitchFamily="49" charset="0"/>
              </a:rPr>
              <a:t>(0);</a:t>
            </a:r>
          </a:p>
          <a:p>
            <a:pPr lvl="1" indent="128588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  <a:endParaRPr lang="en-US" altLang="en-US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43765B6-A6C0-4540-A9C6-7F0C1BE12199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C16F570-BC8C-4AF1-98BC-C48A732A3F8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57200" y="215900"/>
            <a:ext cx="8229600" cy="1096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List Selection Modes (3 of 3)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94EBB0B-F35F-4CEC-A851-7C45EC96D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8138"/>
            <a:ext cx="8229600" cy="4525962"/>
          </a:xfrm>
        </p:spPr>
        <p:txBody>
          <a:bodyPr/>
          <a:lstStyle/>
          <a:p>
            <a:pPr marL="487363" indent="-384175" eaLnBrk="1" hangingPunct="1">
              <a:defRPr/>
            </a:pPr>
            <a:r>
              <a:rPr lang="en-US" altLang="en-US" sz="2800" dirty="0"/>
              <a:t>You change a </a:t>
            </a:r>
            <a:r>
              <a:rPr lang="en-US" altLang="en-US" sz="2800" dirty="0" err="1">
                <a:latin typeface="Courier New" panose="02070309020205020404" pitchFamily="49" charset="0"/>
              </a:rPr>
              <a:t>JList</a:t>
            </a:r>
            <a:r>
              <a:rPr lang="en-US" altLang="en-US" sz="2800" dirty="0"/>
              <a:t> component’s selection mode with the </a:t>
            </a:r>
            <a:r>
              <a:rPr lang="en-US" altLang="en-US" sz="2800" dirty="0" err="1">
                <a:latin typeface="Courier New" panose="02070309020205020404" pitchFamily="49" charset="0"/>
              </a:rPr>
              <a:t>setSelectionMode</a:t>
            </a:r>
            <a:r>
              <a:rPr lang="en-US" altLang="en-US" sz="2800" dirty="0"/>
              <a:t> method.</a:t>
            </a:r>
          </a:p>
          <a:p>
            <a:pPr marL="487363" indent="-384175" eaLnBrk="1" hangingPunct="1">
              <a:defRPr/>
            </a:pPr>
            <a:r>
              <a:rPr lang="en-US" altLang="en-US" sz="2800" dirty="0"/>
              <a:t>The method accepts an </a:t>
            </a:r>
            <a:r>
              <a:rPr lang="en-US" altLang="en-US" sz="2800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/>
              <a:t> argument that determines the selection mode:</a:t>
            </a:r>
          </a:p>
          <a:p>
            <a:pPr marL="871538" lvl="1" indent="-384175" eaLnBrk="1" hangingPunct="1"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ListSelectionModel.SINGLE_SELECTION</a:t>
            </a:r>
            <a:endParaRPr lang="en-US" altLang="en-US" sz="2000" dirty="0">
              <a:latin typeface="Minion-Regular" charset="0"/>
            </a:endParaRPr>
          </a:p>
          <a:p>
            <a:pPr marL="871538" lvl="1" indent="-384175" eaLnBrk="1" hangingPunct="1"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ListSelectionModel.SINGLE_INTERVAL_SELECTION</a:t>
            </a:r>
            <a:endParaRPr lang="en-US" altLang="en-US" sz="2000" dirty="0">
              <a:latin typeface="Minion-Regular" charset="0"/>
            </a:endParaRPr>
          </a:p>
          <a:p>
            <a:pPr marL="871538" lvl="1" indent="-384175" eaLnBrk="1" hangingPunct="1"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ListSelectionModel.MULTIPLE_INTERVAL_SELECTION</a:t>
            </a:r>
            <a:endParaRPr lang="en-US" altLang="en-US" sz="2000" dirty="0">
              <a:latin typeface="Minion-Regular" charset="0"/>
            </a:endParaRPr>
          </a:p>
          <a:p>
            <a:pPr marL="487363" indent="-384175" eaLnBrk="1" hangingPunct="1">
              <a:defRPr/>
            </a:pPr>
            <a:r>
              <a:rPr lang="en-US" altLang="en-US" sz="2800" dirty="0"/>
              <a:t>Example: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</a:rPr>
              <a:t>nameList.setSelectionMode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ListSelectionModel.SINGLE_SELECTION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966AF24-695E-44C6-BE17-D260496C8098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pPr>
              <a:defRPr/>
            </a:pPr>
            <a:fld id="{F588573F-1DF8-4AE9-A044-F228DB0BC86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12009</TotalTime>
  <Words>5423</Words>
  <Application>Microsoft Office PowerPoint</Application>
  <PresentationFormat>Affichage à l'écran (4:3)</PresentationFormat>
  <Paragraphs>750</Paragraphs>
  <Slides>83</Slides>
  <Notes>82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83</vt:i4>
      </vt:variant>
    </vt:vector>
  </HeadingPairs>
  <TitlesOfParts>
    <vt:vector size="95" baseType="lpstr">
      <vt:lpstr>Arial</vt:lpstr>
      <vt:lpstr>Calibri</vt:lpstr>
      <vt:lpstr>Courier</vt:lpstr>
      <vt:lpstr>Courier New</vt:lpstr>
      <vt:lpstr>Franklin Gothic Book</vt:lpstr>
      <vt:lpstr>Minion-Regular</vt:lpstr>
      <vt:lpstr>Noto Sans Symbols</vt:lpstr>
      <vt:lpstr>Perpetua</vt:lpstr>
      <vt:lpstr>Times New Roman</vt:lpstr>
      <vt:lpstr>Verdana</vt:lpstr>
      <vt:lpstr>Wingdings 2</vt:lpstr>
      <vt:lpstr>Capitaux</vt:lpstr>
      <vt:lpstr>Java: Advanced GUI Applications</vt:lpstr>
      <vt:lpstr>Chapter Topics (1 of 2)</vt:lpstr>
      <vt:lpstr>Chapter Topics (2 of 2)</vt:lpstr>
      <vt:lpstr>The Swing and AWT Class Hierarchy</vt:lpstr>
      <vt:lpstr>Read Only Text Fields</vt:lpstr>
      <vt:lpstr>Lists</vt:lpstr>
      <vt:lpstr>List Selection Modes (1 of 3)</vt:lpstr>
      <vt:lpstr>List Selection Modes (2 of 3)</vt:lpstr>
      <vt:lpstr>List Selection Modes (3 of 3)</vt:lpstr>
      <vt:lpstr>List Events (1 of 2)</vt:lpstr>
      <vt:lpstr>List Events (2 of 2)</vt:lpstr>
      <vt:lpstr>Retrieving Selected Items (1 of 3)</vt:lpstr>
      <vt:lpstr>Retrieving Selected Items (2 of 3)</vt:lpstr>
      <vt:lpstr>Retrieving Selected Items (3 of 3)</vt:lpstr>
      <vt:lpstr>Bordered Lists</vt:lpstr>
      <vt:lpstr>Adding A Scroll Bar To a List (1 of 5)</vt:lpstr>
      <vt:lpstr>Adding A Scroll Bar To a List (2 of 5)</vt:lpstr>
      <vt:lpstr>Adding A Scroll Bar To a List (3 of 5)</vt:lpstr>
      <vt:lpstr>Adding A Scroll Bar To a List (4 of 5)</vt:lpstr>
      <vt:lpstr>Adding A Scroll Bar To a List (5 of 5)</vt:lpstr>
      <vt:lpstr>Adding Items to an Existing List (1 of 2)</vt:lpstr>
      <vt:lpstr>Adding Items to an Existing List (2 of 2)</vt:lpstr>
      <vt:lpstr>Single Interval Selection Mode (1 of 2)</vt:lpstr>
      <vt:lpstr>Single Interval Selection Mode (2 of 2)</vt:lpstr>
      <vt:lpstr>Multiple Interval Selection Mode (1 of 3)</vt:lpstr>
      <vt:lpstr>Multiple Interval Selection Mode (2 of 3)</vt:lpstr>
      <vt:lpstr>Multiple Interval Selection Mode (3 of 3)</vt:lpstr>
      <vt:lpstr>Combo Boxes (1 of 2)</vt:lpstr>
      <vt:lpstr>Combo Boxes (2 of 2)</vt:lpstr>
      <vt:lpstr>Combo Box Events</vt:lpstr>
      <vt:lpstr>Retrieving Selected Items (1 of 3)</vt:lpstr>
      <vt:lpstr>Retrieving Selected Items (2 of 3)</vt:lpstr>
      <vt:lpstr>Retrieving Selected Items (3 of 3)</vt:lpstr>
      <vt:lpstr>Editable Combo Boxes (1 of 3)</vt:lpstr>
      <vt:lpstr>Editable Combo Boxes (2 of 3)</vt:lpstr>
      <vt:lpstr>Editable Combo Boxes (3 of 3)</vt:lpstr>
      <vt:lpstr>Displaying Images in Labels and Buttons (1 of 5)</vt:lpstr>
      <vt:lpstr>Displaying Images in Labels and Buttons (2 of 5)</vt:lpstr>
      <vt:lpstr>Displaying Images in Labels and Buttons  (3 of 5)</vt:lpstr>
      <vt:lpstr>Displaying Images in Labels and Buttons  (4 of 5)</vt:lpstr>
      <vt:lpstr>Displaying Images in Labels and Buttons  (5 of 5)</vt:lpstr>
      <vt:lpstr>Mnemonics (1 of 4)</vt:lpstr>
      <vt:lpstr>Mnemonics (2 of 4)</vt:lpstr>
      <vt:lpstr>Mnemonics (3 of 4)</vt:lpstr>
      <vt:lpstr>Mnemonics (4 of 4)</vt:lpstr>
      <vt:lpstr>Tool Tips (1 of 2)</vt:lpstr>
      <vt:lpstr>Tool Tips (2 of 2)</vt:lpstr>
      <vt:lpstr>File Choosers (1 of 7)</vt:lpstr>
      <vt:lpstr>File Choosers (2 of 7)</vt:lpstr>
      <vt:lpstr>File Choosers (3 of 7)</vt:lpstr>
      <vt:lpstr>File Choosers (4 of 7)</vt:lpstr>
      <vt:lpstr>File Choosers (5 of 7)</vt:lpstr>
      <vt:lpstr>File Choosers (6 of 7)</vt:lpstr>
      <vt:lpstr>File Choosers (7 of 7)</vt:lpstr>
      <vt:lpstr>Color Choosers (1 of 4)</vt:lpstr>
      <vt:lpstr>Color Choosers (2 of 4)</vt:lpstr>
      <vt:lpstr>Color Choosers (3 of 4)</vt:lpstr>
      <vt:lpstr>Color Choosers (4 of 4)</vt:lpstr>
      <vt:lpstr>Menus</vt:lpstr>
      <vt:lpstr>Components of A Menu System</vt:lpstr>
      <vt:lpstr>Menu Classes (1 of 2)</vt:lpstr>
      <vt:lpstr>Menu Classes (2 of 2)</vt:lpstr>
      <vt:lpstr>Menu Example</vt:lpstr>
      <vt:lpstr>Text Areas (1 of 5)</vt:lpstr>
      <vt:lpstr>Text Areas (2 of 5)</vt:lpstr>
      <vt:lpstr>Text Areas (3 of 5)</vt:lpstr>
      <vt:lpstr>Text Areas (4 of 5)</vt:lpstr>
      <vt:lpstr>Text Areas (5 of 5)</vt:lpstr>
      <vt:lpstr>Fonts (1 of 2)</vt:lpstr>
      <vt:lpstr>Fonts (2 of 2)</vt:lpstr>
      <vt:lpstr>Sliders (1 of 6)</vt:lpstr>
      <vt:lpstr>Sliders (2 of 6)</vt:lpstr>
      <vt:lpstr>Sliders (3 of 6)</vt:lpstr>
      <vt:lpstr>Sliders (4 of 6)</vt:lpstr>
      <vt:lpstr>Sliders (5 of 6)</vt:lpstr>
      <vt:lpstr>Sliders (6 of 6)</vt:lpstr>
      <vt:lpstr>Look and Feel (1 of 7)</vt:lpstr>
      <vt:lpstr>Look and Feel (2 of 7)</vt:lpstr>
      <vt:lpstr>Look and Feel (3 of 7)</vt:lpstr>
      <vt:lpstr>Look and Feel (4 of 7)</vt:lpstr>
      <vt:lpstr>Look and Feel (5 of 7)</vt:lpstr>
      <vt:lpstr>Look and Feel (6 of 7)</vt:lpstr>
      <vt:lpstr>Look and Feel (7 of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Case Studies</dc:title>
  <dc:creator>Mohammed Ayoub Alaoui Mhamdi</dc:creator>
  <cp:lastModifiedBy>Mohammed Ayoub Alaoui Mhamdi</cp:lastModifiedBy>
  <cp:revision>24</cp:revision>
  <dcterms:created xsi:type="dcterms:W3CDTF">2020-06-16T20:26:45Z</dcterms:created>
  <dcterms:modified xsi:type="dcterms:W3CDTF">2020-06-26T00:19:03Z</dcterms:modified>
</cp:coreProperties>
</file>