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6" r:id="rId1"/>
  </p:sldMasterIdLst>
  <p:notesMasterIdLst>
    <p:notesMasterId r:id="rId18"/>
  </p:notesMasterIdLst>
  <p:sldIdLst>
    <p:sldId id="256" r:id="rId2"/>
    <p:sldId id="385" r:id="rId3"/>
    <p:sldId id="387" r:id="rId4"/>
    <p:sldId id="400" r:id="rId5"/>
    <p:sldId id="401" r:id="rId6"/>
    <p:sldId id="388" r:id="rId7"/>
    <p:sldId id="389" r:id="rId8"/>
    <p:sldId id="402" r:id="rId9"/>
    <p:sldId id="403" r:id="rId10"/>
    <p:sldId id="404" r:id="rId11"/>
    <p:sldId id="396" r:id="rId12"/>
    <p:sldId id="397" r:id="rId13"/>
    <p:sldId id="399" r:id="rId14"/>
    <p:sldId id="406" r:id="rId15"/>
    <p:sldId id="405" r:id="rId16"/>
    <p:sldId id="407" r:id="rId1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489" autoAdjust="0"/>
  </p:normalViewPr>
  <p:slideViewPr>
    <p:cSldViewPr>
      <p:cViewPr>
        <p:scale>
          <a:sx n="90" d="100"/>
          <a:sy n="90" d="100"/>
        </p:scale>
        <p:origin x="2214" y="22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59597C-3DA2-449B-B75F-58976E9CCD92}" type="datetimeFigureOut">
              <a:rPr lang="fr-CA" smtClean="0"/>
              <a:t>2020-07-03</a:t>
            </a:fld>
            <a:endParaRPr lang="fr-CA"/>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CA"/>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8CEB45-63CE-4F08-9A4A-7E07EFDC1759}" type="slidenum">
              <a:rPr lang="fr-CA" smtClean="0"/>
              <a:t>‹N°›</a:t>
            </a:fld>
            <a:endParaRPr lang="fr-CA"/>
          </a:p>
        </p:txBody>
      </p:sp>
    </p:spTree>
    <p:extLst>
      <p:ext uri="{BB962C8B-B14F-4D97-AF65-F5344CB8AC3E}">
        <p14:creationId xmlns:p14="http://schemas.microsoft.com/office/powerpoint/2010/main" val="2242572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6DD2056-9D87-40EC-80AF-FAACB3B9D903}" type="slidenum">
              <a:rPr lang="en-US" altLang="en-US" smtClean="0"/>
              <a:pPr>
                <a:defRPr/>
              </a:pPr>
              <a:t>4</a:t>
            </a:fld>
            <a:endParaRPr lang="en-US" altLang="en-US"/>
          </a:p>
        </p:txBody>
      </p:sp>
    </p:spTree>
    <p:extLst>
      <p:ext uri="{BB962C8B-B14F-4D97-AF65-F5344CB8AC3E}">
        <p14:creationId xmlns:p14="http://schemas.microsoft.com/office/powerpoint/2010/main" val="4219315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 13.1</a:t>
            </a:r>
          </a:p>
        </p:txBody>
      </p:sp>
      <p:sp>
        <p:nvSpPr>
          <p:cNvPr id="4" name="Slide Number Placeholder 3"/>
          <p:cNvSpPr>
            <a:spLocks noGrp="1"/>
          </p:cNvSpPr>
          <p:nvPr>
            <p:ph type="sldNum" sz="quarter" idx="10"/>
          </p:nvPr>
        </p:nvSpPr>
        <p:spPr/>
        <p:txBody>
          <a:bodyPr/>
          <a:lstStyle/>
          <a:p>
            <a:pPr>
              <a:defRPr/>
            </a:pPr>
            <a:fld id="{B6DD2056-9D87-40EC-80AF-FAACB3B9D903}" type="slidenum">
              <a:rPr lang="en-US" altLang="en-US" smtClean="0"/>
              <a:pPr>
                <a:defRPr/>
              </a:pPr>
              <a:t>5</a:t>
            </a:fld>
            <a:endParaRPr lang="en-US" altLang="en-US"/>
          </a:p>
        </p:txBody>
      </p:sp>
    </p:spTree>
    <p:extLst>
      <p:ext uri="{BB962C8B-B14F-4D97-AF65-F5344CB8AC3E}">
        <p14:creationId xmlns:p14="http://schemas.microsoft.com/office/powerpoint/2010/main" val="3828301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 13.2 and 13.3</a:t>
            </a:r>
          </a:p>
        </p:txBody>
      </p:sp>
      <p:sp>
        <p:nvSpPr>
          <p:cNvPr id="4" name="Slide Number Placeholder 3"/>
          <p:cNvSpPr>
            <a:spLocks noGrp="1"/>
          </p:cNvSpPr>
          <p:nvPr>
            <p:ph type="sldNum" sz="quarter" idx="10"/>
          </p:nvPr>
        </p:nvSpPr>
        <p:spPr/>
        <p:txBody>
          <a:bodyPr/>
          <a:lstStyle/>
          <a:p>
            <a:pPr>
              <a:defRPr/>
            </a:pPr>
            <a:fld id="{B6DD2056-9D87-40EC-80AF-FAACB3B9D903}" type="slidenum">
              <a:rPr lang="en-US" altLang="en-US" smtClean="0"/>
              <a:pPr>
                <a:defRPr/>
              </a:pPr>
              <a:t>6</a:t>
            </a:fld>
            <a:endParaRPr lang="en-US" altLang="en-US"/>
          </a:p>
        </p:txBody>
      </p:sp>
    </p:spTree>
    <p:extLst>
      <p:ext uri="{BB962C8B-B14F-4D97-AF65-F5344CB8AC3E}">
        <p14:creationId xmlns:p14="http://schemas.microsoft.com/office/powerpoint/2010/main" val="4268963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 5.4</a:t>
            </a:r>
          </a:p>
        </p:txBody>
      </p:sp>
      <p:sp>
        <p:nvSpPr>
          <p:cNvPr id="4" name="Slide Number Placeholder 3"/>
          <p:cNvSpPr>
            <a:spLocks noGrp="1"/>
          </p:cNvSpPr>
          <p:nvPr>
            <p:ph type="sldNum" sz="quarter" idx="10"/>
          </p:nvPr>
        </p:nvSpPr>
        <p:spPr/>
        <p:txBody>
          <a:bodyPr/>
          <a:lstStyle/>
          <a:p>
            <a:pPr>
              <a:defRPr/>
            </a:pPr>
            <a:fld id="{B6DD2056-9D87-40EC-80AF-FAACB3B9D903}" type="slidenum">
              <a:rPr lang="en-US" altLang="en-US" smtClean="0"/>
              <a:pPr>
                <a:defRPr/>
              </a:pPr>
              <a:t>7</a:t>
            </a:fld>
            <a:endParaRPr lang="en-US" altLang="en-US"/>
          </a:p>
        </p:txBody>
      </p:sp>
    </p:spTree>
    <p:extLst>
      <p:ext uri="{BB962C8B-B14F-4D97-AF65-F5344CB8AC3E}">
        <p14:creationId xmlns:p14="http://schemas.microsoft.com/office/powerpoint/2010/main" val="951575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 13.4</a:t>
            </a:r>
          </a:p>
        </p:txBody>
      </p:sp>
      <p:sp>
        <p:nvSpPr>
          <p:cNvPr id="4" name="Slide Number Placeholder 3"/>
          <p:cNvSpPr>
            <a:spLocks noGrp="1"/>
          </p:cNvSpPr>
          <p:nvPr>
            <p:ph type="sldNum" sz="quarter" idx="10"/>
          </p:nvPr>
        </p:nvSpPr>
        <p:spPr/>
        <p:txBody>
          <a:bodyPr/>
          <a:lstStyle/>
          <a:p>
            <a:pPr>
              <a:defRPr/>
            </a:pPr>
            <a:fld id="{B6DD2056-9D87-40EC-80AF-FAACB3B9D903}" type="slidenum">
              <a:rPr lang="en-US" altLang="en-US" smtClean="0"/>
              <a:pPr>
                <a:defRPr/>
              </a:pPr>
              <a:t>12</a:t>
            </a:fld>
            <a:endParaRPr lang="en-US" altLang="en-US"/>
          </a:p>
        </p:txBody>
      </p:sp>
    </p:spTree>
    <p:extLst>
      <p:ext uri="{BB962C8B-B14F-4D97-AF65-F5344CB8AC3E}">
        <p14:creationId xmlns:p14="http://schemas.microsoft.com/office/powerpoint/2010/main" val="3571221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Fig. 8.14</a:t>
            </a:r>
          </a:p>
          <a:p>
            <a:endParaRPr lang="en-US" dirty="0"/>
          </a:p>
        </p:txBody>
      </p:sp>
      <p:sp>
        <p:nvSpPr>
          <p:cNvPr id="4" name="Slide Number Placeholder 3"/>
          <p:cNvSpPr>
            <a:spLocks noGrp="1"/>
          </p:cNvSpPr>
          <p:nvPr>
            <p:ph type="sldNum" sz="quarter" idx="10"/>
          </p:nvPr>
        </p:nvSpPr>
        <p:spPr/>
        <p:txBody>
          <a:bodyPr/>
          <a:lstStyle/>
          <a:p>
            <a:pPr>
              <a:defRPr/>
            </a:pPr>
            <a:fld id="{B6DD2056-9D87-40EC-80AF-FAACB3B9D903}" type="slidenum">
              <a:rPr lang="en-US" altLang="en-US" smtClean="0"/>
              <a:pPr>
                <a:defRPr/>
              </a:pPr>
              <a:t>15</a:t>
            </a:fld>
            <a:endParaRPr lang="en-US" altLang="en-US"/>
          </a:p>
        </p:txBody>
      </p:sp>
    </p:spTree>
    <p:extLst>
      <p:ext uri="{BB962C8B-B14F-4D97-AF65-F5344CB8AC3E}">
        <p14:creationId xmlns:p14="http://schemas.microsoft.com/office/powerpoint/2010/main" val="1054447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ectangle à coins arrondis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ous-titr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a:t>Modifiez le style des sous-titres du masque</a:t>
            </a:r>
            <a:endParaRPr kumimoji="0" lang="en-US"/>
          </a:p>
        </p:txBody>
      </p:sp>
      <p:sp>
        <p:nvSpPr>
          <p:cNvPr id="28" name="Espace réservé de la date 27"/>
          <p:cNvSpPr>
            <a:spLocks noGrp="1"/>
          </p:cNvSpPr>
          <p:nvPr>
            <p:ph type="dt" sz="half" idx="10"/>
          </p:nvPr>
        </p:nvSpPr>
        <p:spPr/>
        <p:txBody>
          <a:bodyPr/>
          <a:lstStyle/>
          <a:p>
            <a:endParaRPr lang="fr-CA"/>
          </a:p>
        </p:txBody>
      </p:sp>
      <p:sp>
        <p:nvSpPr>
          <p:cNvPr id="17" name="Espace réservé du pied de page 16"/>
          <p:cNvSpPr>
            <a:spLocks noGrp="1"/>
          </p:cNvSpPr>
          <p:nvPr>
            <p:ph type="ftr" sz="quarter" idx="11"/>
          </p:nvPr>
        </p:nvSpPr>
        <p:spPr/>
        <p:txBody>
          <a:bodyPr/>
          <a:lstStyle/>
          <a:p>
            <a:endParaRPr lang="fr-CA"/>
          </a:p>
        </p:txBody>
      </p:sp>
      <p:sp>
        <p:nvSpPr>
          <p:cNvPr id="29" name="Espace réservé du numéro de diapositive 28"/>
          <p:cNvSpPr>
            <a:spLocks noGrp="1"/>
          </p:cNvSpPr>
          <p:nvPr>
            <p:ph type="sldNum" sz="quarter" idx="12"/>
          </p:nvPr>
        </p:nvSpPr>
        <p:spPr/>
        <p:txBody>
          <a:bodyPr lIns="0" tIns="0" rIns="0" bIns="0">
            <a:noAutofit/>
          </a:bodyPr>
          <a:lstStyle>
            <a:lvl1pPr>
              <a:defRPr sz="1400">
                <a:solidFill>
                  <a:srgbClr val="FFFFFF"/>
                </a:solidFill>
              </a:defRPr>
            </a:lvl1pPr>
          </a:lstStyle>
          <a:p>
            <a:fld id="{15F8B6A1-9034-4521-A2C5-EF04A59F3523}" type="slidenum">
              <a:rPr lang="fr-CA" smtClean="0"/>
              <a:t>‹N°›</a:t>
            </a:fld>
            <a:endParaRPr lang="fr-CA"/>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fr-FR"/>
              <a:t>Modifiez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15F8B6A1-9034-4521-A2C5-EF04A59F3523}" type="slidenum">
              <a:rPr lang="fr-CA" smtClean="0"/>
              <a:t>‹N°›</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41"/>
            <a:ext cx="2011680" cy="5851525"/>
          </a:xfrm>
        </p:spPr>
        <p:txBody>
          <a:bodyPr vert="eaVert"/>
          <a:lstStyle/>
          <a:p>
            <a:r>
              <a:rPr kumimoji="0" lang="fr-FR"/>
              <a:t>Modifiez le style du titre</a:t>
            </a:r>
            <a:endParaRPr kumimoji="0" lang="en-US"/>
          </a:p>
        </p:txBody>
      </p:sp>
      <p:sp>
        <p:nvSpPr>
          <p:cNvPr id="3" name="Espace réservé du texte vertical 2"/>
          <p:cNvSpPr>
            <a:spLocks noGrp="1"/>
          </p:cNvSpPr>
          <p:nvPr>
            <p:ph type="body" orient="vert" idx="1"/>
          </p:nvPr>
        </p:nvSpPr>
        <p:spPr>
          <a:xfrm>
            <a:off x="914400" y="274640"/>
            <a:ext cx="5562600" cy="5851525"/>
          </a:xfrm>
        </p:spPr>
        <p:txBody>
          <a:bodyPr vert="eaVer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15F8B6A1-9034-4521-A2C5-EF04A59F3523}" type="slidenum">
              <a:rPr lang="fr-CA" smtClean="0"/>
              <a:t>‹N°›</a:t>
            </a:fld>
            <a:endParaRPr lang="fr-CA"/>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‹N°›</a:t>
            </a:fld>
            <a:endParaRPr lang="en-US" sz="900" b="0" i="0" u="none" strike="noStrike" cap="none">
              <a:solidFill>
                <a:schemeClr val="dk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lvl="0" indent="0" algn="r">
              <a:spcBef>
                <a:spcPts val="0"/>
              </a:spcBef>
              <a:buClrTx/>
              <a:buSzTx/>
              <a:buNone/>
              <a:defRPr/>
            </a:pPr>
            <a:r>
              <a:rPr lang="en-US" altLang="en-US" sz="1200" dirty="0">
                <a:solidFill>
                  <a:srgbClr val="000000"/>
                </a:solidFill>
                <a:latin typeface="Verdana"/>
                <a:ea typeface="Verdana" panose="020B0604030504040204" pitchFamily="34" charset="0"/>
                <a:cs typeface="Verdana" panose="020B0604030504040204" pitchFamily="34" charset="0"/>
              </a:rPr>
              <a:t>Copyright © 2017 Pearson Education, Inc. All Rights Reserved</a:t>
            </a:r>
          </a:p>
        </p:txBody>
      </p:sp>
    </p:spTree>
    <p:extLst>
      <p:ext uri="{BB962C8B-B14F-4D97-AF65-F5344CB8AC3E}">
        <p14:creationId xmlns:p14="http://schemas.microsoft.com/office/powerpoint/2010/main" val="3847672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4" name="Espace réservé de la date 3"/>
          <p:cNvSpPr>
            <a:spLocks noGrp="1"/>
          </p:cNvSpPr>
          <p:nvPr>
            <p:ph type="dt" sz="half" idx="10"/>
          </p:nvPr>
        </p:nvSpPr>
        <p:spPr/>
        <p:txBody>
          <a:bodyPr/>
          <a:lstStyle/>
          <a:p>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15F8B6A1-9034-4521-A2C5-EF04A59F3523}" type="slidenum">
              <a:rPr lang="fr-CA" smtClean="0"/>
              <a:t>‹N°›</a:t>
            </a:fld>
            <a:endParaRPr lang="fr-CA"/>
          </a:p>
        </p:txBody>
      </p:sp>
      <p:sp>
        <p:nvSpPr>
          <p:cNvPr id="8" name="Espace réservé du contenu 7"/>
          <p:cNvSpPr>
            <a:spLocks noGrp="1"/>
          </p:cNvSpPr>
          <p:nvPr>
            <p:ph sz="quarter" idx="1"/>
          </p:nvPr>
        </p:nvSpPr>
        <p:spPr>
          <a:xfrm>
            <a:off x="914400" y="1447800"/>
            <a:ext cx="7772400" cy="4572000"/>
          </a:xfrm>
        </p:spPr>
        <p:txBody>
          <a:bodyPr vert="horz"/>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ectangle à coins arrondis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fr-FR"/>
              <a:t>Modifiez le style du titre</a:t>
            </a:r>
            <a:endParaRPr kumimoji="0" lang="en-US"/>
          </a:p>
        </p:txBody>
      </p:sp>
      <p:sp>
        <p:nvSpPr>
          <p:cNvPr id="3" name="Espace réservé du texte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Modifiez les styles du texte du masque</a:t>
            </a:r>
          </a:p>
        </p:txBody>
      </p:sp>
      <p:sp>
        <p:nvSpPr>
          <p:cNvPr id="4" name="Espace réservé de la date 3"/>
          <p:cNvSpPr>
            <a:spLocks noGrp="1"/>
          </p:cNvSpPr>
          <p:nvPr>
            <p:ph type="dt" sz="half" idx="10"/>
          </p:nvPr>
        </p:nvSpPr>
        <p:spPr/>
        <p:txBody>
          <a:bodyPr/>
          <a:lstStyle/>
          <a:p>
            <a:endParaRPr lang="fr-CA"/>
          </a:p>
        </p:txBody>
      </p:sp>
      <p:sp>
        <p:nvSpPr>
          <p:cNvPr id="5" name="Espace réservé du pied de page 4"/>
          <p:cNvSpPr>
            <a:spLocks noGrp="1"/>
          </p:cNvSpPr>
          <p:nvPr>
            <p:ph type="ftr" sz="quarter" idx="11"/>
          </p:nvPr>
        </p:nvSpPr>
        <p:spPr>
          <a:xfrm>
            <a:off x="800100" y="6172200"/>
            <a:ext cx="4000500" cy="457200"/>
          </a:xfrm>
        </p:spPr>
        <p:txBody>
          <a:bodyPr/>
          <a:lstStyle/>
          <a:p>
            <a:endParaRPr lang="fr-CA"/>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a:off x="146304" y="6208776"/>
            <a:ext cx="457200" cy="457200"/>
          </a:xfrm>
        </p:spPr>
        <p:txBody>
          <a:bodyPr/>
          <a:lstStyle/>
          <a:p>
            <a:fld id="{15F8B6A1-9034-4521-A2C5-EF04A59F3523}" type="slidenum">
              <a:rPr lang="fr-CA" smtClean="0"/>
              <a:t>‹N°›</a:t>
            </a:fld>
            <a:endParaRPr lang="fr-CA"/>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5" name="Espace réservé de la date 4"/>
          <p:cNvSpPr>
            <a:spLocks noGrp="1"/>
          </p:cNvSpPr>
          <p:nvPr>
            <p:ph type="dt" sz="half" idx="10"/>
          </p:nvPr>
        </p:nvSpPr>
        <p:spPr/>
        <p:txBody>
          <a:bodyPr/>
          <a:lstStyle/>
          <a:p>
            <a:endParaRPr lang="fr-CA"/>
          </a:p>
        </p:txBody>
      </p:sp>
      <p:sp>
        <p:nvSpPr>
          <p:cNvPr id="6" name="Espace réservé du pied de page 5"/>
          <p:cNvSpPr>
            <a:spLocks noGrp="1"/>
          </p:cNvSpPr>
          <p:nvPr>
            <p:ph type="ftr" sz="quarter" idx="11"/>
          </p:nvPr>
        </p:nvSpPr>
        <p:spPr/>
        <p:txBody>
          <a:bodyPr/>
          <a:lstStyle/>
          <a:p>
            <a:endParaRPr lang="fr-CA"/>
          </a:p>
        </p:txBody>
      </p:sp>
      <p:sp>
        <p:nvSpPr>
          <p:cNvPr id="7" name="Espace réservé du numéro de diapositive 6"/>
          <p:cNvSpPr>
            <a:spLocks noGrp="1"/>
          </p:cNvSpPr>
          <p:nvPr>
            <p:ph type="sldNum" sz="quarter" idx="12"/>
          </p:nvPr>
        </p:nvSpPr>
        <p:spPr/>
        <p:txBody>
          <a:bodyPr/>
          <a:lstStyle/>
          <a:p>
            <a:fld id="{15F8B6A1-9034-4521-A2C5-EF04A59F3523}" type="slidenum">
              <a:rPr lang="fr-CA" smtClean="0"/>
              <a:t>‹N°›</a:t>
            </a:fld>
            <a:endParaRPr lang="fr-CA"/>
          </a:p>
        </p:txBody>
      </p:sp>
      <p:sp>
        <p:nvSpPr>
          <p:cNvPr id="9" name="Espace réservé du contenu 8"/>
          <p:cNvSpPr>
            <a:spLocks noGrp="1"/>
          </p:cNvSpPr>
          <p:nvPr>
            <p:ph sz="quarter" idx="1"/>
          </p:nvPr>
        </p:nvSpPr>
        <p:spPr>
          <a:xfrm>
            <a:off x="914400" y="1447800"/>
            <a:ext cx="3749040" cy="4572000"/>
          </a:xfrm>
        </p:spPr>
        <p:txBody>
          <a:bodyPr vert="horz"/>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1" name="Espace réservé du contenu 10"/>
          <p:cNvSpPr>
            <a:spLocks noGrp="1"/>
          </p:cNvSpPr>
          <p:nvPr>
            <p:ph sz="quarter" idx="2"/>
          </p:nvPr>
        </p:nvSpPr>
        <p:spPr>
          <a:xfrm>
            <a:off x="4933950" y="1447800"/>
            <a:ext cx="3749040" cy="4572000"/>
          </a:xfrm>
        </p:spPr>
        <p:txBody>
          <a:bodyPr vert="horz"/>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914400" y="273050"/>
            <a:ext cx="7772400" cy="1143000"/>
          </a:xfrm>
        </p:spPr>
        <p:txBody>
          <a:bodyPr anchor="b" anchorCtr="0"/>
          <a:lstStyle>
            <a:lvl1pPr>
              <a:defRPr/>
            </a:lvl1pPr>
          </a:lstStyle>
          <a:p>
            <a:r>
              <a:rPr kumimoji="0" lang="fr-FR"/>
              <a:t>Modifiez le style du titre</a:t>
            </a:r>
            <a:endParaRPr kumimoji="0" lang="en-US"/>
          </a:p>
        </p:txBody>
      </p:sp>
      <p:sp>
        <p:nvSpPr>
          <p:cNvPr id="3" name="Espace réservé du texte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Modifiez les styles du texte du masque</a:t>
            </a:r>
          </a:p>
        </p:txBody>
      </p:sp>
      <p:sp>
        <p:nvSpPr>
          <p:cNvPr id="4" name="Espace réservé du texte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Modifiez les styles du texte du masque</a:t>
            </a:r>
          </a:p>
        </p:txBody>
      </p:sp>
      <p:sp>
        <p:nvSpPr>
          <p:cNvPr id="7" name="Espace réservé de la date 6"/>
          <p:cNvSpPr>
            <a:spLocks noGrp="1"/>
          </p:cNvSpPr>
          <p:nvPr>
            <p:ph type="dt" sz="half" idx="10"/>
          </p:nvPr>
        </p:nvSpPr>
        <p:spPr/>
        <p:txBody>
          <a:bodyPr/>
          <a:lstStyle/>
          <a:p>
            <a:endParaRPr lang="fr-CA"/>
          </a:p>
        </p:txBody>
      </p:sp>
      <p:sp>
        <p:nvSpPr>
          <p:cNvPr id="8" name="Espace réservé du pied de page 7"/>
          <p:cNvSpPr>
            <a:spLocks noGrp="1"/>
          </p:cNvSpPr>
          <p:nvPr>
            <p:ph type="ftr" sz="quarter" idx="11"/>
          </p:nvPr>
        </p:nvSpPr>
        <p:spPr/>
        <p:txBody>
          <a:bodyPr/>
          <a:lstStyle/>
          <a:p>
            <a:endParaRPr lang="fr-CA"/>
          </a:p>
        </p:txBody>
      </p:sp>
      <p:sp>
        <p:nvSpPr>
          <p:cNvPr id="9" name="Espace réservé du numéro de diapositive 8"/>
          <p:cNvSpPr>
            <a:spLocks noGrp="1"/>
          </p:cNvSpPr>
          <p:nvPr>
            <p:ph type="sldNum" sz="quarter" idx="12"/>
          </p:nvPr>
        </p:nvSpPr>
        <p:spPr/>
        <p:txBody>
          <a:bodyPr/>
          <a:lstStyle/>
          <a:p>
            <a:fld id="{15F8B6A1-9034-4521-A2C5-EF04A59F3523}" type="slidenum">
              <a:rPr lang="fr-CA" smtClean="0"/>
              <a:t>‹N°›</a:t>
            </a:fld>
            <a:endParaRPr lang="fr-CA"/>
          </a:p>
        </p:txBody>
      </p:sp>
      <p:sp>
        <p:nvSpPr>
          <p:cNvPr id="11" name="Espace réservé du contenu 10"/>
          <p:cNvSpPr>
            <a:spLocks noGrp="1"/>
          </p:cNvSpPr>
          <p:nvPr>
            <p:ph sz="half" idx="2"/>
          </p:nvPr>
        </p:nvSpPr>
        <p:spPr>
          <a:xfrm>
            <a:off x="914400" y="2247900"/>
            <a:ext cx="3733800" cy="3886200"/>
          </a:xfrm>
        </p:spPr>
        <p:txBody>
          <a:bodyPr vert="horz"/>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3" name="Espace réservé du contenu 12"/>
          <p:cNvSpPr>
            <a:spLocks noGrp="1"/>
          </p:cNvSpPr>
          <p:nvPr>
            <p:ph sz="half" idx="4"/>
          </p:nvPr>
        </p:nvSpPr>
        <p:spPr>
          <a:xfrm>
            <a:off x="4953000" y="2247900"/>
            <a:ext cx="3733800" cy="3886200"/>
          </a:xfrm>
        </p:spPr>
        <p:txBody>
          <a:bodyPr vert="horz"/>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3" name="Espace réservé de la date 2"/>
          <p:cNvSpPr>
            <a:spLocks noGrp="1"/>
          </p:cNvSpPr>
          <p:nvPr>
            <p:ph type="dt" sz="half" idx="10"/>
          </p:nvPr>
        </p:nvSpPr>
        <p:spPr/>
        <p:txBody>
          <a:bodyPr/>
          <a:lstStyle/>
          <a:p>
            <a:endParaRPr lang="fr-CA"/>
          </a:p>
        </p:txBody>
      </p:sp>
      <p:sp>
        <p:nvSpPr>
          <p:cNvPr id="4" name="Espace réservé du pied de page 3"/>
          <p:cNvSpPr>
            <a:spLocks noGrp="1"/>
          </p:cNvSpPr>
          <p:nvPr>
            <p:ph type="ftr" sz="quarter" idx="11"/>
          </p:nvPr>
        </p:nvSpPr>
        <p:spPr/>
        <p:txBody>
          <a:bodyPr/>
          <a:lstStyle/>
          <a:p>
            <a:endParaRPr lang="fr-CA"/>
          </a:p>
        </p:txBody>
      </p:sp>
      <p:sp>
        <p:nvSpPr>
          <p:cNvPr id="5" name="Espace réservé du numéro de diapositive 4"/>
          <p:cNvSpPr>
            <a:spLocks noGrp="1"/>
          </p:cNvSpPr>
          <p:nvPr>
            <p:ph type="sldNum" sz="quarter" idx="12"/>
          </p:nvPr>
        </p:nvSpPr>
        <p:spPr/>
        <p:txBody>
          <a:bodyPr/>
          <a:lstStyle/>
          <a:p>
            <a:fld id="{15F8B6A1-9034-4521-A2C5-EF04A59F3523}" type="slidenum">
              <a:rPr lang="fr-CA" smtClean="0"/>
              <a:t>‹N°›</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endParaRPr lang="fr-CA"/>
          </a:p>
        </p:txBody>
      </p:sp>
      <p:sp>
        <p:nvSpPr>
          <p:cNvPr id="3" name="Espace réservé du pied de page 2"/>
          <p:cNvSpPr>
            <a:spLocks noGrp="1"/>
          </p:cNvSpPr>
          <p:nvPr>
            <p:ph type="ftr" sz="quarter" idx="11"/>
          </p:nvPr>
        </p:nvSpPr>
        <p:spPr/>
        <p:txBody>
          <a:bodyPr/>
          <a:lstStyle/>
          <a:p>
            <a:endParaRPr lang="fr-CA"/>
          </a:p>
        </p:txBody>
      </p:sp>
      <p:sp>
        <p:nvSpPr>
          <p:cNvPr id="4" name="Espace réservé du numéro de diapositive 3"/>
          <p:cNvSpPr>
            <a:spLocks noGrp="1"/>
          </p:cNvSpPr>
          <p:nvPr>
            <p:ph type="sldNum" sz="quarter" idx="12"/>
          </p:nvPr>
        </p:nvSpPr>
        <p:spPr/>
        <p:txBody>
          <a:bodyPr/>
          <a:lstStyle/>
          <a:p>
            <a:fld id="{15F8B6A1-9034-4521-A2C5-EF04A59F3523}" type="slidenum">
              <a:rPr lang="fr-CA" smtClean="0"/>
              <a:t>‹N°›</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ectangle à coins arrondis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914400" y="273050"/>
            <a:ext cx="7772400" cy="1143000"/>
          </a:xfrm>
        </p:spPr>
        <p:txBody>
          <a:bodyPr anchor="b" anchorCtr="0"/>
          <a:lstStyle>
            <a:lvl1pPr algn="l">
              <a:buNone/>
              <a:defRPr sz="4000" b="0"/>
            </a:lvl1pPr>
          </a:lstStyle>
          <a:p>
            <a:r>
              <a:rPr kumimoji="0" lang="fr-FR"/>
              <a:t>Modifiez le style du titre</a:t>
            </a:r>
            <a:endParaRPr kumimoji="0" lang="en-US"/>
          </a:p>
        </p:txBody>
      </p:sp>
      <p:sp>
        <p:nvSpPr>
          <p:cNvPr id="3" name="Espace réservé du texte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fr-FR"/>
              <a:t>Modifiez les styles du texte du masque</a:t>
            </a:r>
          </a:p>
        </p:txBody>
      </p:sp>
      <p:sp>
        <p:nvSpPr>
          <p:cNvPr id="5" name="Espace réservé de la date 4"/>
          <p:cNvSpPr>
            <a:spLocks noGrp="1"/>
          </p:cNvSpPr>
          <p:nvPr>
            <p:ph type="dt" sz="half" idx="10"/>
          </p:nvPr>
        </p:nvSpPr>
        <p:spPr/>
        <p:txBody>
          <a:bodyPr/>
          <a:lstStyle/>
          <a:p>
            <a:endParaRPr lang="fr-CA"/>
          </a:p>
        </p:txBody>
      </p:sp>
      <p:sp>
        <p:nvSpPr>
          <p:cNvPr id="6" name="Espace réservé du pied de page 5"/>
          <p:cNvSpPr>
            <a:spLocks noGrp="1"/>
          </p:cNvSpPr>
          <p:nvPr>
            <p:ph type="ftr" sz="quarter" idx="11"/>
          </p:nvPr>
        </p:nvSpPr>
        <p:spPr/>
        <p:txBody>
          <a:bodyPr/>
          <a:lstStyle/>
          <a:p>
            <a:endParaRPr lang="fr-CA"/>
          </a:p>
        </p:txBody>
      </p:sp>
      <p:sp>
        <p:nvSpPr>
          <p:cNvPr id="7" name="Espace réservé du numéro de diapositive 6"/>
          <p:cNvSpPr>
            <a:spLocks noGrp="1"/>
          </p:cNvSpPr>
          <p:nvPr>
            <p:ph type="sldNum" sz="quarter" idx="12"/>
          </p:nvPr>
        </p:nvSpPr>
        <p:spPr/>
        <p:txBody>
          <a:bodyPr/>
          <a:lstStyle/>
          <a:p>
            <a:fld id="{15F8B6A1-9034-4521-A2C5-EF04A59F3523}" type="slidenum">
              <a:rPr lang="fr-CA" smtClean="0"/>
              <a:t>‹N°›</a:t>
            </a:fld>
            <a:endParaRPr lang="fr-CA"/>
          </a:p>
        </p:txBody>
      </p:sp>
      <p:sp>
        <p:nvSpPr>
          <p:cNvPr id="11" name="Espace réservé du contenu 10"/>
          <p:cNvSpPr>
            <a:spLocks noGrp="1"/>
          </p:cNvSpPr>
          <p:nvPr>
            <p:ph sz="quarter" idx="1"/>
          </p:nvPr>
        </p:nvSpPr>
        <p:spPr>
          <a:xfrm>
            <a:off x="2971800" y="1600200"/>
            <a:ext cx="5715000" cy="4495800"/>
          </a:xfrm>
        </p:spPr>
        <p:txBody>
          <a:bodyPr vert="horz"/>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fr-FR"/>
              <a:t>Modifiez le style du titre</a:t>
            </a:r>
            <a:endParaRPr kumimoji="0" lang="en-US"/>
          </a:p>
        </p:txBody>
      </p:sp>
      <p:sp>
        <p:nvSpPr>
          <p:cNvPr id="4" name="Espace réservé du texte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fr-FR"/>
              <a:t>Modifiez les styles du texte du masque</a:t>
            </a:r>
          </a:p>
        </p:txBody>
      </p:sp>
      <p:sp>
        <p:nvSpPr>
          <p:cNvPr id="5" name="Espace réservé de la date 4"/>
          <p:cNvSpPr>
            <a:spLocks noGrp="1"/>
          </p:cNvSpPr>
          <p:nvPr>
            <p:ph type="dt" sz="half" idx="10"/>
          </p:nvPr>
        </p:nvSpPr>
        <p:spPr/>
        <p:txBody>
          <a:bodyPr/>
          <a:lstStyle/>
          <a:p>
            <a:endParaRPr lang="fr-CA"/>
          </a:p>
        </p:txBody>
      </p:sp>
      <p:sp>
        <p:nvSpPr>
          <p:cNvPr id="6" name="Espace réservé du pied de page 5"/>
          <p:cNvSpPr>
            <a:spLocks noGrp="1"/>
          </p:cNvSpPr>
          <p:nvPr>
            <p:ph type="ftr" sz="quarter" idx="11"/>
          </p:nvPr>
        </p:nvSpPr>
        <p:spPr>
          <a:xfrm>
            <a:off x="914400" y="6172200"/>
            <a:ext cx="3886200" cy="457200"/>
          </a:xfrm>
        </p:spPr>
        <p:txBody>
          <a:bodyPr/>
          <a:lstStyle/>
          <a:p>
            <a:endParaRPr lang="fr-CA"/>
          </a:p>
        </p:txBody>
      </p:sp>
      <p:sp>
        <p:nvSpPr>
          <p:cNvPr id="7" name="Espace réservé du numéro de diapositive 6"/>
          <p:cNvSpPr>
            <a:spLocks noGrp="1"/>
          </p:cNvSpPr>
          <p:nvPr>
            <p:ph type="sldNum" sz="quarter" idx="12"/>
          </p:nvPr>
        </p:nvSpPr>
        <p:spPr>
          <a:xfrm>
            <a:off x="146304" y="6208776"/>
            <a:ext cx="457200" cy="457200"/>
          </a:xfrm>
        </p:spPr>
        <p:txBody>
          <a:bodyPr/>
          <a:lstStyle/>
          <a:p>
            <a:fld id="{15F8B6A1-9034-4521-A2C5-EF04A59F3523}" type="slidenum">
              <a:rPr lang="fr-CA" smtClean="0"/>
              <a:t>‹N°›</a:t>
            </a:fld>
            <a:endParaRPr lang="fr-CA"/>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Espace réservé pour une image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fr-FR"/>
              <a:t>Cliquez sur l'icône pour ajouter une image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ectangle à coins arrondis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Espace réservé du titre 21"/>
          <p:cNvSpPr>
            <a:spLocks noGrp="1"/>
          </p:cNvSpPr>
          <p:nvPr>
            <p:ph type="title"/>
          </p:nvPr>
        </p:nvSpPr>
        <p:spPr>
          <a:xfrm>
            <a:off x="914400" y="274638"/>
            <a:ext cx="7772400" cy="1143000"/>
          </a:xfrm>
          <a:prstGeom prst="rect">
            <a:avLst/>
          </a:prstGeom>
        </p:spPr>
        <p:txBody>
          <a:bodyPr bIns="91440" anchor="b" anchorCtr="0">
            <a:normAutofit/>
          </a:bodyPr>
          <a:lstStyle/>
          <a:p>
            <a:r>
              <a:rPr kumimoji="0" lang="fr-FR"/>
              <a:t>Modifiez le style du titre</a:t>
            </a:r>
            <a:endParaRPr kumimoji="0" lang="en-US"/>
          </a:p>
        </p:txBody>
      </p:sp>
      <p:sp>
        <p:nvSpPr>
          <p:cNvPr id="13" name="Espace réservé du texte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fr-FR"/>
              <a:t>Modifiez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4" name="Espace réservé de la date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endParaRPr lang="fr-CA"/>
          </a:p>
        </p:txBody>
      </p:sp>
      <p:sp>
        <p:nvSpPr>
          <p:cNvPr id="3" name="Espace réservé du pied de page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fr-CA"/>
          </a:p>
        </p:txBody>
      </p:sp>
      <p:sp>
        <p:nvSpPr>
          <p:cNvPr id="23" name="Espace réservé du numéro de diapositive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15F8B6A1-9034-4521-A2C5-EF04A59F3523}" type="slidenum">
              <a:rPr lang="fr-CA" smtClean="0"/>
              <a:t>‹N°›</a:t>
            </a:fld>
            <a:endParaRPr lang="fr-CA"/>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9" r:id="rId12"/>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Grp="1" noChangeArrowheads="1"/>
          </p:cNvSpPr>
          <p:nvPr>
            <p:ph type="subTitle" idx="1"/>
          </p:nvPr>
        </p:nvSpPr>
        <p:spPr>
          <a:xfrm>
            <a:off x="1406525" y="3886200"/>
            <a:ext cx="6400800" cy="1752600"/>
          </a:xfrm>
        </p:spPr>
        <p:txBody>
          <a:bodyPr>
            <a:normAutofit fontScale="92500" lnSpcReduction="10000"/>
          </a:bodyPr>
          <a:lstStyle/>
          <a:p>
            <a:pPr fontAlgn="auto">
              <a:spcBef>
                <a:spcPts val="580"/>
              </a:spcBef>
              <a:spcAft>
                <a:spcPts val="0"/>
              </a:spcAft>
              <a:buFont typeface="Wingdings 2"/>
              <a:buNone/>
              <a:defRPr/>
            </a:pPr>
            <a:r>
              <a:rPr lang="en-US" altLang="fr-FR" dirty="0">
                <a:solidFill>
                  <a:schemeClr val="tx1"/>
                </a:solidFill>
              </a:rPr>
              <a:t>Dr. Mohammed Ayoub Alaoui Mhamdi</a:t>
            </a:r>
          </a:p>
          <a:p>
            <a:pPr fontAlgn="auto">
              <a:spcBef>
                <a:spcPts val="580"/>
              </a:spcBef>
              <a:spcAft>
                <a:spcPts val="0"/>
              </a:spcAft>
              <a:defRPr/>
            </a:pPr>
            <a:r>
              <a:rPr lang="en-US" altLang="fr-FR" dirty="0">
                <a:solidFill>
                  <a:schemeClr val="tx1"/>
                </a:solidFill>
              </a:rPr>
              <a:t>Bishop's University</a:t>
            </a:r>
          </a:p>
          <a:p>
            <a:pPr fontAlgn="auto">
              <a:spcBef>
                <a:spcPts val="580"/>
              </a:spcBef>
              <a:spcAft>
                <a:spcPts val="0"/>
              </a:spcAft>
              <a:buFont typeface="Wingdings 2"/>
              <a:buNone/>
              <a:defRPr/>
            </a:pPr>
            <a:r>
              <a:rPr lang="en-US" altLang="fr-FR" dirty="0">
                <a:solidFill>
                  <a:schemeClr val="tx1"/>
                </a:solidFill>
              </a:rPr>
              <a:t>Sherbrooke, Qc, Canada</a:t>
            </a:r>
          </a:p>
          <a:p>
            <a:pPr fontAlgn="auto">
              <a:spcBef>
                <a:spcPts val="580"/>
              </a:spcBef>
              <a:spcAft>
                <a:spcPts val="0"/>
              </a:spcAft>
              <a:buFont typeface="Wingdings 2"/>
              <a:buNone/>
              <a:defRPr/>
            </a:pPr>
            <a:r>
              <a:rPr lang="en-US" altLang="fr-FR" dirty="0">
                <a:solidFill>
                  <a:schemeClr val="tx1"/>
                </a:solidFill>
              </a:rPr>
              <a:t>malaoui@ubishops.ca</a:t>
            </a:r>
          </a:p>
        </p:txBody>
      </p:sp>
      <p:sp>
        <p:nvSpPr>
          <p:cNvPr id="2" name="Titre 1"/>
          <p:cNvSpPr>
            <a:spLocks noGrp="1"/>
          </p:cNvSpPr>
          <p:nvPr>
            <p:ph type="ctrTitle"/>
          </p:nvPr>
        </p:nvSpPr>
        <p:spPr/>
        <p:txBody>
          <a:bodyPr/>
          <a:lstStyle/>
          <a:p>
            <a:r>
              <a:rPr lang="en-US" dirty="0"/>
              <a:t>The Timely User Experience</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332656"/>
            <a:ext cx="2160240" cy="9037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ZoneTexte 1"/>
          <p:cNvSpPr txBox="1">
            <a:spLocks noChangeArrowheads="1"/>
          </p:cNvSpPr>
          <p:nvPr/>
        </p:nvSpPr>
        <p:spPr bwMode="auto">
          <a:xfrm>
            <a:off x="2558007" y="476672"/>
            <a:ext cx="655272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lgn="ctr">
              <a:spcBef>
                <a:spcPct val="20000"/>
              </a:spcBef>
              <a:buSzTx/>
              <a:buNone/>
            </a:pPr>
            <a:r>
              <a:rPr lang="fr-CA" altLang="fr-FR" sz="2400" dirty="0">
                <a:latin typeface="Arial" panose="020B0604020202020204" pitchFamily="34" charset="0"/>
              </a:rPr>
              <a:t>CS 469 / CS 569: </a:t>
            </a:r>
            <a:r>
              <a:rPr lang="en-US" altLang="fr-FR" sz="2400" dirty="0">
                <a:latin typeface="Arial" panose="020B0604020202020204" pitchFamily="34" charset="0"/>
              </a:rPr>
              <a:t>Special Topics in Computer Science: Human-Computer Interaction</a:t>
            </a:r>
            <a:endParaRPr lang="fr-CA" altLang="fr-FR" sz="2400" dirty="0">
              <a:latin typeface="Arial" panose="020B0604020202020204" pitchFamily="34" charset="0"/>
            </a:endParaRPr>
          </a:p>
        </p:txBody>
      </p:sp>
    </p:spTree>
    <p:extLst>
      <p:ext uri="{BB962C8B-B14F-4D97-AF65-F5344CB8AC3E}">
        <p14:creationId xmlns:p14="http://schemas.microsoft.com/office/powerpoint/2010/main" val="2762164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fontScale="90000"/>
          </a:bodyPr>
          <a:lstStyle/>
          <a:p>
            <a:r>
              <a:rPr lang="en-US" altLang="ja-JP" dirty="0">
                <a:ea typeface="ＭＳ Ｐゴシック" panose="020B0600070205080204" pitchFamily="34" charset="-128"/>
              </a:rPr>
              <a:t>Expectations and Attitudes (concluded)</a:t>
            </a:r>
          </a:p>
        </p:txBody>
      </p:sp>
      <p:sp>
        <p:nvSpPr>
          <p:cNvPr id="6147" name="Rectangle 3"/>
          <p:cNvSpPr>
            <a:spLocks noGrp="1" noChangeArrowheads="1"/>
          </p:cNvSpPr>
          <p:nvPr>
            <p:ph type="body" idx="1"/>
          </p:nvPr>
        </p:nvSpPr>
        <p:spPr>
          <a:xfrm>
            <a:off x="457200" y="1600200"/>
            <a:ext cx="8229600" cy="4876800"/>
          </a:xfrm>
        </p:spPr>
        <p:txBody>
          <a:bodyPr/>
          <a:lstStyle/>
          <a:p>
            <a:pPr>
              <a:lnSpc>
                <a:spcPct val="80000"/>
              </a:lnSpc>
            </a:pPr>
            <a:r>
              <a:rPr lang="en-US" altLang="ja-JP" sz="2400" dirty="0">
                <a:ea typeface="ＭＳ Ｐゴシック" panose="020B0600070205080204" pitchFamily="34" charset="-128"/>
              </a:rPr>
              <a:t>These conjectures may play a role in choosing the optimum interaction speed:</a:t>
            </a:r>
          </a:p>
          <a:p>
            <a:pPr lvl="1">
              <a:lnSpc>
                <a:spcPct val="80000"/>
              </a:lnSpc>
            </a:pPr>
            <a:r>
              <a:rPr lang="en-US" altLang="ja-JP" sz="2000" dirty="0">
                <a:ea typeface="ＭＳ Ｐゴシック" panose="020B0600070205080204" pitchFamily="34" charset="-128"/>
              </a:rPr>
              <a:t>Novices may exhibit better performance with somewhat slower response times.</a:t>
            </a:r>
          </a:p>
          <a:p>
            <a:pPr lvl="1">
              <a:lnSpc>
                <a:spcPct val="80000"/>
              </a:lnSpc>
            </a:pPr>
            <a:r>
              <a:rPr lang="en-US" altLang="ja-JP" sz="2000" dirty="0">
                <a:ea typeface="ＭＳ Ｐゴシック" panose="020B0600070205080204" pitchFamily="34" charset="-128"/>
              </a:rPr>
              <a:t>Novices prefer to work at speeds slower than those chosen by knowledgeable, frequent users.</a:t>
            </a:r>
          </a:p>
          <a:p>
            <a:pPr lvl="1">
              <a:lnSpc>
                <a:spcPct val="80000"/>
              </a:lnSpc>
            </a:pPr>
            <a:r>
              <a:rPr lang="en-US" altLang="ja-JP" sz="2000" dirty="0">
                <a:ea typeface="ＭＳ Ｐゴシック" panose="020B0600070205080204" pitchFamily="34" charset="-128"/>
              </a:rPr>
              <a:t>When there is little penalty for an error, users prefer to work more quickly.</a:t>
            </a:r>
          </a:p>
          <a:p>
            <a:pPr lvl="1">
              <a:lnSpc>
                <a:spcPct val="80000"/>
              </a:lnSpc>
            </a:pPr>
            <a:r>
              <a:rPr lang="en-US" altLang="ja-JP" sz="2000" dirty="0">
                <a:ea typeface="ＭＳ Ｐゴシック" panose="020B0600070205080204" pitchFamily="34" charset="-128"/>
              </a:rPr>
              <a:t>When the task is familiar and easily comprehended, users prefer more rapid action.</a:t>
            </a:r>
          </a:p>
          <a:p>
            <a:pPr lvl="1">
              <a:lnSpc>
                <a:spcPct val="80000"/>
              </a:lnSpc>
            </a:pPr>
            <a:r>
              <a:rPr lang="en-US" altLang="ja-JP" sz="2000" dirty="0">
                <a:ea typeface="ＭＳ Ｐゴシック" panose="020B0600070205080204" pitchFamily="34" charset="-128"/>
              </a:rPr>
              <a:t>If users have experienced rapid performance previously, they will expect and demand it in future situations.</a:t>
            </a:r>
          </a:p>
          <a:p>
            <a:pPr>
              <a:lnSpc>
                <a:spcPct val="80000"/>
              </a:lnSpc>
            </a:pPr>
            <a:endParaRPr lang="en-US" altLang="ja-JP" sz="2400" dirty="0">
              <a:ea typeface="ＭＳ Ｐゴシック" panose="020B0600070205080204" pitchFamily="34" charset="-128"/>
            </a:endParaRPr>
          </a:p>
        </p:txBody>
      </p:sp>
      <p:sp>
        <p:nvSpPr>
          <p:cNvPr id="2" name="Espace réservé du numéro de diapositive 1">
            <a:extLst>
              <a:ext uri="{FF2B5EF4-FFF2-40B4-BE49-F238E27FC236}">
                <a16:creationId xmlns:a16="http://schemas.microsoft.com/office/drawing/2014/main" id="{84B8CA5A-8805-4CF6-A9F4-A5E4BC4280EC}"/>
              </a:ext>
            </a:extLst>
          </p:cNvPr>
          <p:cNvSpPr>
            <a:spLocks noGrp="1"/>
          </p:cNvSpPr>
          <p:nvPr>
            <p:ph type="sldNum" sz="quarter" idx="12"/>
          </p:nvPr>
        </p:nvSpPr>
        <p:spPr/>
        <p:txBody>
          <a:bodyPr/>
          <a:lstStyle/>
          <a:p>
            <a:fld id="{15F8B6A1-9034-4521-A2C5-EF04A59F3523}" type="slidenum">
              <a:rPr lang="fr-CA" smtClean="0"/>
              <a:t>10</a:t>
            </a:fld>
            <a:endParaRPr lang="fr-CA"/>
          </a:p>
        </p:txBody>
      </p:sp>
    </p:spTree>
    <p:extLst>
      <p:ext uri="{BB962C8B-B14F-4D97-AF65-F5344CB8AC3E}">
        <p14:creationId xmlns:p14="http://schemas.microsoft.com/office/powerpoint/2010/main" val="2417011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dirty="0"/>
              <a:t>User Productivity and Variability in SRT</a:t>
            </a:r>
            <a:endParaRPr lang="en-US" altLang="ja-JP" dirty="0">
              <a:ea typeface="ＭＳ Ｐゴシック" panose="020B0600070205080204" pitchFamily="34" charset="-128"/>
            </a:endParaRPr>
          </a:p>
        </p:txBody>
      </p:sp>
      <p:sp>
        <p:nvSpPr>
          <p:cNvPr id="13315" name="Rectangle 3"/>
          <p:cNvSpPr>
            <a:spLocks noGrp="1" noChangeArrowheads="1"/>
          </p:cNvSpPr>
          <p:nvPr>
            <p:ph type="body" idx="1"/>
          </p:nvPr>
        </p:nvSpPr>
        <p:spPr>
          <a:xfrm>
            <a:off x="457200" y="1600200"/>
            <a:ext cx="8229600" cy="4876800"/>
          </a:xfrm>
        </p:spPr>
        <p:txBody>
          <a:bodyPr/>
          <a:lstStyle/>
          <a:p>
            <a:pPr>
              <a:lnSpc>
                <a:spcPct val="80000"/>
              </a:lnSpc>
            </a:pPr>
            <a:r>
              <a:rPr lang="en-US" altLang="ja-JP" sz="2400" dirty="0">
                <a:ea typeface="ＭＳ Ｐゴシック" panose="020B0600070205080204" pitchFamily="34" charset="-128"/>
              </a:rPr>
              <a:t>Repetitive tasks</a:t>
            </a:r>
          </a:p>
          <a:p>
            <a:pPr lvl="1">
              <a:lnSpc>
                <a:spcPct val="80000"/>
              </a:lnSpc>
            </a:pPr>
            <a:r>
              <a:rPr lang="en-US" altLang="ja-JP" sz="1800" dirty="0">
                <a:ea typeface="ＭＳ Ｐゴシック" panose="020B0600070205080204" pitchFamily="34" charset="-128"/>
              </a:rPr>
              <a:t>Nature of the task has a strong influence on whether changes in response time alter user productivity </a:t>
            </a:r>
          </a:p>
          <a:p>
            <a:pPr lvl="1">
              <a:lnSpc>
                <a:spcPct val="80000"/>
              </a:lnSpc>
            </a:pPr>
            <a:r>
              <a:rPr lang="en-US" altLang="ja-JP" sz="1800" dirty="0">
                <a:ea typeface="ＭＳ Ｐゴシック" panose="020B0600070205080204" pitchFamily="34" charset="-128"/>
              </a:rPr>
              <a:t>Shorter response time means users responds more quickly, but decisions may not be optimal</a:t>
            </a:r>
          </a:p>
          <a:p>
            <a:pPr>
              <a:lnSpc>
                <a:spcPct val="80000"/>
              </a:lnSpc>
            </a:pPr>
            <a:endParaRPr lang="en-US" altLang="ja-JP" sz="1800" dirty="0">
              <a:ea typeface="ＭＳ Ｐゴシック" panose="020B0600070205080204" pitchFamily="34" charset="-128"/>
            </a:endParaRPr>
          </a:p>
          <a:p>
            <a:pPr>
              <a:lnSpc>
                <a:spcPct val="80000"/>
              </a:lnSpc>
            </a:pPr>
            <a:r>
              <a:rPr lang="en-US" altLang="ja-JP" sz="2400" dirty="0">
                <a:ea typeface="ＭＳ Ｐゴシック" panose="020B0600070205080204" pitchFamily="34" charset="-128"/>
              </a:rPr>
              <a:t>Problem solving tasks</a:t>
            </a:r>
          </a:p>
          <a:p>
            <a:pPr lvl="1">
              <a:lnSpc>
                <a:spcPct val="80000"/>
              </a:lnSpc>
            </a:pPr>
            <a:r>
              <a:rPr lang="en-US" altLang="ja-JP" sz="1800" dirty="0">
                <a:ea typeface="ＭＳ Ｐゴシック" panose="020B0600070205080204" pitchFamily="34" charset="-128"/>
              </a:rPr>
              <a:t>Users will adapt their work style to the response time </a:t>
            </a:r>
          </a:p>
          <a:p>
            <a:pPr lvl="1">
              <a:lnSpc>
                <a:spcPct val="80000"/>
              </a:lnSpc>
            </a:pPr>
            <a:r>
              <a:rPr lang="en-US" altLang="ja-JP" sz="1800" dirty="0">
                <a:ea typeface="ＭＳ Ｐゴシック" panose="020B0600070205080204" pitchFamily="34" charset="-128"/>
              </a:rPr>
              <a:t>Users will change their work habits as the response time changes </a:t>
            </a:r>
          </a:p>
          <a:p>
            <a:pPr>
              <a:lnSpc>
                <a:spcPct val="80000"/>
              </a:lnSpc>
            </a:pPr>
            <a:endParaRPr lang="en-US" altLang="ja-JP" sz="1800" dirty="0">
              <a:ea typeface="ＭＳ Ｐゴシック" panose="020B0600070205080204" pitchFamily="34" charset="-128"/>
            </a:endParaRPr>
          </a:p>
          <a:p>
            <a:pPr>
              <a:lnSpc>
                <a:spcPct val="80000"/>
              </a:lnSpc>
            </a:pPr>
            <a:r>
              <a:rPr lang="en-US" altLang="ja-JP" sz="2400" dirty="0">
                <a:ea typeface="ＭＳ Ｐゴシック" panose="020B0600070205080204" pitchFamily="34" charset="-128"/>
              </a:rPr>
              <a:t>People are willing to pay substantial amounts of money to reduce the variability in their lives, e. g. the insurance industry</a:t>
            </a:r>
          </a:p>
          <a:p>
            <a:pPr lvl="1">
              <a:lnSpc>
                <a:spcPct val="80000"/>
              </a:lnSpc>
            </a:pPr>
            <a:r>
              <a:rPr lang="en-US" altLang="ja-JP" sz="1800" dirty="0">
                <a:ea typeface="ＭＳ Ｐゴシック" panose="020B0600070205080204" pitchFamily="34" charset="-128"/>
              </a:rPr>
              <a:t>Most people appreciate predictable behavior that lessens the anxiety of contemplating unpleasant surprises</a:t>
            </a:r>
          </a:p>
        </p:txBody>
      </p:sp>
      <p:sp>
        <p:nvSpPr>
          <p:cNvPr id="2" name="Espace réservé du numéro de diapositive 1">
            <a:extLst>
              <a:ext uri="{FF2B5EF4-FFF2-40B4-BE49-F238E27FC236}">
                <a16:creationId xmlns:a16="http://schemas.microsoft.com/office/drawing/2014/main" id="{210DDC03-05A8-4E9B-B31E-53D9E6D796D9}"/>
              </a:ext>
            </a:extLst>
          </p:cNvPr>
          <p:cNvSpPr>
            <a:spLocks noGrp="1"/>
          </p:cNvSpPr>
          <p:nvPr>
            <p:ph type="sldNum" sz="quarter" idx="12"/>
          </p:nvPr>
        </p:nvSpPr>
        <p:spPr/>
        <p:txBody>
          <a:bodyPr/>
          <a:lstStyle/>
          <a:p>
            <a:fld id="{15F8B6A1-9034-4521-A2C5-EF04A59F3523}" type="slidenum">
              <a:rPr lang="fr-CA" smtClean="0"/>
              <a:t>11</a:t>
            </a:fld>
            <a:endParaRPr lang="fr-CA"/>
          </a:p>
        </p:txBody>
      </p:sp>
    </p:spTree>
    <p:extLst>
      <p:ext uri="{BB962C8B-B14F-4D97-AF65-F5344CB8AC3E}">
        <p14:creationId xmlns:p14="http://schemas.microsoft.com/office/powerpoint/2010/main" val="1052668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fontScale="90000"/>
          </a:bodyPr>
          <a:lstStyle/>
          <a:p>
            <a:r>
              <a:rPr lang="en-US" dirty="0"/>
              <a:t>User Productivity and Variability in SRT (concluded)</a:t>
            </a:r>
            <a:endParaRPr lang="en-US" altLang="ja-JP" dirty="0">
              <a:ea typeface="ＭＳ Ｐゴシック" panose="020B0600070205080204" pitchFamily="34" charset="-128"/>
            </a:endParaRPr>
          </a:p>
        </p:txBody>
      </p:sp>
      <p:sp>
        <p:nvSpPr>
          <p:cNvPr id="2" name="TextBox 1"/>
          <p:cNvSpPr txBox="1"/>
          <p:nvPr/>
        </p:nvSpPr>
        <p:spPr>
          <a:xfrm>
            <a:off x="838200" y="5283497"/>
            <a:ext cx="7543800"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t>Progress indicators reassure users that the process of uploading photos from Picasa to the web is underway, and how far it has gone already</a:t>
            </a:r>
          </a:p>
          <a:p>
            <a:pPr marL="742950" lvl="1" indent="-285750">
              <a:buFont typeface="Arial" panose="020B0604020202020204" pitchFamily="34" charset="0"/>
              <a:buChar char="•"/>
            </a:pPr>
            <a:r>
              <a:rPr lang="en-US" sz="1400" dirty="0"/>
              <a:t>They also allow users to see the results or to cancel uploads</a:t>
            </a:r>
          </a:p>
          <a:p>
            <a:pPr marL="285750" indent="-285750">
              <a:buFont typeface="Arial" panose="020B0604020202020204" pitchFamily="34" charset="0"/>
              <a:buChar char="•"/>
            </a:pPr>
            <a:endParaRPr lang="en-US" sz="1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7850" y="1608029"/>
            <a:ext cx="5524500" cy="3648254"/>
          </a:xfrm>
          <a:prstGeom prst="rect">
            <a:avLst/>
          </a:prstGeom>
        </p:spPr>
      </p:pic>
      <p:sp>
        <p:nvSpPr>
          <p:cNvPr id="4" name="Espace réservé du numéro de diapositive 3">
            <a:extLst>
              <a:ext uri="{FF2B5EF4-FFF2-40B4-BE49-F238E27FC236}">
                <a16:creationId xmlns:a16="http://schemas.microsoft.com/office/drawing/2014/main" id="{999293DE-0BC0-4982-B8D1-8C5D9CB31F46}"/>
              </a:ext>
            </a:extLst>
          </p:cNvPr>
          <p:cNvSpPr>
            <a:spLocks noGrp="1"/>
          </p:cNvSpPr>
          <p:nvPr>
            <p:ph type="sldNum" sz="quarter" idx="12"/>
          </p:nvPr>
        </p:nvSpPr>
        <p:spPr/>
        <p:txBody>
          <a:bodyPr/>
          <a:lstStyle/>
          <a:p>
            <a:fld id="{15F8B6A1-9034-4521-A2C5-EF04A59F3523}" type="slidenum">
              <a:rPr lang="fr-CA" smtClean="0"/>
              <a:t>12</a:t>
            </a:fld>
            <a:endParaRPr lang="fr-CA"/>
          </a:p>
        </p:txBody>
      </p:sp>
    </p:spTree>
    <p:extLst>
      <p:ext uri="{BB962C8B-B14F-4D97-AF65-F5344CB8AC3E}">
        <p14:creationId xmlns:p14="http://schemas.microsoft.com/office/powerpoint/2010/main" val="3394333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ja-JP" dirty="0">
                <a:ea typeface="ＭＳ Ｐゴシック" panose="020B0600070205080204" pitchFamily="34" charset="-128"/>
              </a:rPr>
              <a:t>Frustrating experiences</a:t>
            </a:r>
          </a:p>
        </p:txBody>
      </p:sp>
      <p:sp>
        <p:nvSpPr>
          <p:cNvPr id="112643" name="Rectangle 3"/>
          <p:cNvSpPr>
            <a:spLocks noGrp="1" noChangeArrowheads="1"/>
          </p:cNvSpPr>
          <p:nvPr>
            <p:ph type="body" idx="1"/>
          </p:nvPr>
        </p:nvSpPr>
        <p:spPr>
          <a:xfrm>
            <a:off x="304800" y="1447800"/>
            <a:ext cx="8229600" cy="4876800"/>
          </a:xfrm>
        </p:spPr>
        <p:txBody>
          <a:bodyPr/>
          <a:lstStyle/>
          <a:p>
            <a:r>
              <a:rPr lang="en-US" altLang="en-US" sz="2000" dirty="0"/>
              <a:t>Since frustration, distractions, and interruptions can impede smooth progress, design strategies should enable users to maintain concentration. </a:t>
            </a:r>
          </a:p>
          <a:p>
            <a:r>
              <a:rPr lang="en-US" altLang="en-US" sz="2000" dirty="0"/>
              <a:t>Three initial strategies can reduce user frustration </a:t>
            </a:r>
            <a:r>
              <a:rPr lang="en-US" altLang="en-US" sz="2800" dirty="0">
                <a:sym typeface="Wingdings" panose="05000000000000000000" pitchFamily="2" charset="2"/>
              </a:rPr>
              <a:t></a:t>
            </a:r>
            <a:r>
              <a:rPr lang="en-US" altLang="en-US" sz="2800" dirty="0"/>
              <a:t> </a:t>
            </a:r>
          </a:p>
          <a:p>
            <a:pPr marL="914400" lvl="1" indent="-457200">
              <a:buFontTx/>
              <a:buAutoNum type="arabicPeriod"/>
            </a:pPr>
            <a:r>
              <a:rPr lang="en-US" altLang="en-US" sz="2000" dirty="0"/>
              <a:t>Reduce short-term and working memory load</a:t>
            </a:r>
          </a:p>
          <a:p>
            <a:pPr marL="914400" lvl="1" indent="-457200">
              <a:buFontTx/>
              <a:buAutoNum type="arabicPeriod"/>
            </a:pPr>
            <a:r>
              <a:rPr lang="en-US" altLang="en-US" sz="2000" dirty="0"/>
              <a:t>Provide information abundant interfaces</a:t>
            </a:r>
          </a:p>
          <a:p>
            <a:pPr marL="914400" lvl="1" indent="-457200">
              <a:buFontTx/>
              <a:buAutoNum type="arabicPeriod"/>
            </a:pPr>
            <a:r>
              <a:rPr lang="en-US" altLang="en-US" sz="2000" dirty="0"/>
              <a:t>Increase automaticity</a:t>
            </a:r>
          </a:p>
          <a:p>
            <a:pPr lvl="2"/>
            <a:r>
              <a:rPr lang="en-US" altLang="en-US" sz="2000" dirty="0"/>
              <a:t>Automaticity in this context is the processing of information (in response to stimuli) in a way that is automatic and involuntary, occurring without conscious control. </a:t>
            </a:r>
          </a:p>
          <a:p>
            <a:pPr lvl="2"/>
            <a:r>
              <a:rPr lang="en-US" altLang="en-US" sz="2000" dirty="0"/>
              <a:t>An example is when a user performs a complex sequence of actions with only a light cognitive load, like a driver following a familiar route to work with little apparent effort.</a:t>
            </a:r>
            <a:endParaRPr lang="en-US" altLang="en-US" sz="2000" dirty="0">
              <a:ea typeface="ＭＳ Ｐゴシック" panose="020B0600070205080204" pitchFamily="34" charset="-128"/>
            </a:endParaRPr>
          </a:p>
          <a:p>
            <a:pPr lvl="2">
              <a:buFontTx/>
              <a:buNone/>
            </a:pPr>
            <a:endParaRPr lang="en-US" altLang="ja-JP" sz="2000" dirty="0">
              <a:ea typeface="ＭＳ Ｐゴシック" panose="020B0600070205080204" pitchFamily="34" charset="-128"/>
            </a:endParaRPr>
          </a:p>
        </p:txBody>
      </p:sp>
      <p:sp>
        <p:nvSpPr>
          <p:cNvPr id="2" name="Espace réservé du numéro de diapositive 1">
            <a:extLst>
              <a:ext uri="{FF2B5EF4-FFF2-40B4-BE49-F238E27FC236}">
                <a16:creationId xmlns:a16="http://schemas.microsoft.com/office/drawing/2014/main" id="{85952CE3-201D-4FFF-969C-836EE3B0D979}"/>
              </a:ext>
            </a:extLst>
          </p:cNvPr>
          <p:cNvSpPr>
            <a:spLocks noGrp="1"/>
          </p:cNvSpPr>
          <p:nvPr>
            <p:ph type="sldNum" sz="quarter" idx="12"/>
          </p:nvPr>
        </p:nvSpPr>
        <p:spPr/>
        <p:txBody>
          <a:bodyPr/>
          <a:lstStyle/>
          <a:p>
            <a:fld id="{15F8B6A1-9034-4521-A2C5-EF04A59F3523}" type="slidenum">
              <a:rPr lang="fr-CA" smtClean="0"/>
              <a:t>13</a:t>
            </a:fld>
            <a:endParaRPr lang="fr-CA"/>
          </a:p>
        </p:txBody>
      </p:sp>
    </p:spTree>
    <p:extLst>
      <p:ext uri="{BB962C8B-B14F-4D97-AF65-F5344CB8AC3E}">
        <p14:creationId xmlns:p14="http://schemas.microsoft.com/office/powerpoint/2010/main" val="4208197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ja-JP" dirty="0">
                <a:ea typeface="ＭＳ Ｐゴシック" panose="020B0600070205080204" pitchFamily="34" charset="-128"/>
              </a:rPr>
              <a:t>Reducing User Frustration</a:t>
            </a:r>
          </a:p>
        </p:txBody>
      </p:sp>
      <p:sp>
        <p:nvSpPr>
          <p:cNvPr id="112643" name="Rectangle 3"/>
          <p:cNvSpPr>
            <a:spLocks noGrp="1" noChangeArrowheads="1"/>
          </p:cNvSpPr>
          <p:nvPr>
            <p:ph type="body" idx="1"/>
          </p:nvPr>
        </p:nvSpPr>
        <p:spPr>
          <a:xfrm>
            <a:off x="304800" y="1447800"/>
            <a:ext cx="8229600" cy="4876800"/>
          </a:xfrm>
        </p:spPr>
        <p:txBody>
          <a:bodyPr/>
          <a:lstStyle/>
          <a:p>
            <a:r>
              <a:rPr lang="en-US" altLang="en-US" sz="2400" dirty="0"/>
              <a:t>Increase server capacity, network speed, and network reliability</a:t>
            </a:r>
          </a:p>
          <a:p>
            <a:r>
              <a:rPr lang="en-US" altLang="en-US" sz="2400" dirty="0"/>
              <a:t>Improve user training, online help, and online documentation including tutorials</a:t>
            </a:r>
          </a:p>
          <a:p>
            <a:r>
              <a:rPr lang="en-US" altLang="en-US" sz="2400" dirty="0"/>
              <a:t>Redesign instructions and error messages</a:t>
            </a:r>
          </a:p>
          <a:p>
            <a:r>
              <a:rPr lang="en-US" altLang="en-US" sz="2400" dirty="0"/>
              <a:t>Continue the battle to stay ahead of the technology to protect users against spam, viruses, and pop-up advertisements</a:t>
            </a:r>
          </a:p>
          <a:p>
            <a:r>
              <a:rPr lang="en-US" altLang="en-US" sz="2400" dirty="0"/>
              <a:t>Organize consumer-protection groups</a:t>
            </a:r>
          </a:p>
          <a:p>
            <a:r>
              <a:rPr lang="en-US" altLang="en-US" sz="2400" dirty="0"/>
              <a:t>Increase research on user frustration</a:t>
            </a:r>
          </a:p>
          <a:p>
            <a:r>
              <a:rPr lang="en-US" altLang="en-US" sz="2400" dirty="0"/>
              <a:t>Catalyze public discussion to raise awareness</a:t>
            </a:r>
          </a:p>
          <a:p>
            <a:endParaRPr lang="en-US" altLang="en-US" sz="2400" dirty="0"/>
          </a:p>
        </p:txBody>
      </p:sp>
      <p:sp>
        <p:nvSpPr>
          <p:cNvPr id="2" name="Espace réservé du numéro de diapositive 1">
            <a:extLst>
              <a:ext uri="{FF2B5EF4-FFF2-40B4-BE49-F238E27FC236}">
                <a16:creationId xmlns:a16="http://schemas.microsoft.com/office/drawing/2014/main" id="{79AAED45-3794-4AE6-85CB-2751121FAB6A}"/>
              </a:ext>
            </a:extLst>
          </p:cNvPr>
          <p:cNvSpPr>
            <a:spLocks noGrp="1"/>
          </p:cNvSpPr>
          <p:nvPr>
            <p:ph type="sldNum" sz="quarter" idx="12"/>
          </p:nvPr>
        </p:nvSpPr>
        <p:spPr/>
        <p:txBody>
          <a:bodyPr/>
          <a:lstStyle/>
          <a:p>
            <a:fld id="{15F8B6A1-9034-4521-A2C5-EF04A59F3523}" type="slidenum">
              <a:rPr lang="fr-CA" smtClean="0"/>
              <a:t>14</a:t>
            </a:fld>
            <a:endParaRPr lang="fr-CA"/>
          </a:p>
        </p:txBody>
      </p:sp>
    </p:spTree>
    <p:extLst>
      <p:ext uri="{BB962C8B-B14F-4D97-AF65-F5344CB8AC3E}">
        <p14:creationId xmlns:p14="http://schemas.microsoft.com/office/powerpoint/2010/main" val="3444281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ja-JP" dirty="0">
                <a:ea typeface="ＭＳ Ｐゴシック" panose="020B0600070205080204" pitchFamily="34" charset="-128"/>
              </a:rPr>
              <a:t>SRT Guidelines</a:t>
            </a:r>
          </a:p>
        </p:txBody>
      </p:sp>
      <p:sp>
        <p:nvSpPr>
          <p:cNvPr id="112643" name="Rectangle 3"/>
          <p:cNvSpPr>
            <a:spLocks noGrp="1" noChangeArrowheads="1"/>
          </p:cNvSpPr>
          <p:nvPr>
            <p:ph type="body" idx="1"/>
          </p:nvPr>
        </p:nvSpPr>
        <p:spPr>
          <a:xfrm>
            <a:off x="609600" y="1447800"/>
            <a:ext cx="7924800" cy="4876800"/>
          </a:xfrm>
        </p:spPr>
        <p:txBody>
          <a:bodyPr/>
          <a:lstStyle/>
          <a:p>
            <a:r>
              <a:rPr lang="en-US" altLang="en-US" sz="2000" dirty="0"/>
              <a:t>Users prefer shorter response times</a:t>
            </a:r>
          </a:p>
          <a:p>
            <a:r>
              <a:rPr lang="en-US" altLang="en-US" sz="2000" dirty="0"/>
              <a:t>Longer response times (&gt; 15 seconds) are disruptive</a:t>
            </a:r>
          </a:p>
          <a:p>
            <a:r>
              <a:rPr lang="en-US" altLang="en-US" sz="2000" dirty="0"/>
              <a:t>Users’ usage profiles change as a function of response time</a:t>
            </a:r>
          </a:p>
          <a:p>
            <a:r>
              <a:rPr lang="en-US" altLang="en-US" sz="2000" dirty="0"/>
              <a:t>Shorter response time leads to shorter user think time</a:t>
            </a:r>
          </a:p>
          <a:p>
            <a:r>
              <a:rPr lang="en-US" altLang="en-US" sz="2000" dirty="0"/>
              <a:t>A faster pace may increase productivity, but it may also increase error rates</a:t>
            </a:r>
          </a:p>
          <a:p>
            <a:r>
              <a:rPr lang="en-US" altLang="en-US" sz="2000" dirty="0"/>
              <a:t>Error-recovery ease and time influence optimal response time.</a:t>
            </a:r>
          </a:p>
          <a:p>
            <a:r>
              <a:rPr lang="en-US" altLang="en-US" sz="2000" dirty="0"/>
              <a:t>Response time should be appropriate to the task:</a:t>
            </a:r>
          </a:p>
          <a:p>
            <a:pPr lvl="1"/>
            <a:r>
              <a:rPr lang="en-US" altLang="en-US" sz="2000" dirty="0"/>
              <a:t>Typing, cursor motion, mouse selection: 50–150 milliseconds</a:t>
            </a:r>
          </a:p>
          <a:p>
            <a:pPr lvl="1"/>
            <a:r>
              <a:rPr lang="en-US" altLang="en-US" sz="2000" dirty="0"/>
              <a:t>Simple, frequent tasks: 1 second</a:t>
            </a:r>
          </a:p>
          <a:p>
            <a:pPr lvl="1"/>
            <a:r>
              <a:rPr lang="en-US" altLang="en-US" sz="2000" dirty="0"/>
              <a:t>Common tasks: 2 – 4 seconds</a:t>
            </a:r>
          </a:p>
          <a:p>
            <a:pPr lvl="1"/>
            <a:r>
              <a:rPr lang="en-US" altLang="en-US" sz="2000" dirty="0"/>
              <a:t>Complex tasks: 8 – 12 seconds</a:t>
            </a:r>
          </a:p>
        </p:txBody>
      </p:sp>
      <p:pic>
        <p:nvPicPr>
          <p:cNvPr id="6" name="Picture 5" descr="Macintosh HD:Users:plaisant:Documents:Dropbox:DTUI6 shared:DTUI6-Drafts:Chapter 08 new - old chapter 6 - navigation:figures-ch08:apple dot com slash watch.png"/>
          <p:cNvPicPr/>
          <p:nvPr/>
        </p:nvPicPr>
        <p:blipFill rotWithShape="1">
          <a:blip r:embed="rId3" cstate="print">
            <a:extLst>
              <a:ext uri="{28A0092B-C50C-407E-A947-70E740481C1C}">
                <a14:useLocalDpi xmlns:a14="http://schemas.microsoft.com/office/drawing/2010/main" val="0"/>
              </a:ext>
            </a:extLst>
          </a:blip>
          <a:srcRect r="73779"/>
          <a:stretch/>
        </p:blipFill>
        <p:spPr bwMode="auto">
          <a:xfrm>
            <a:off x="6217854" y="4876799"/>
            <a:ext cx="923925" cy="1773073"/>
          </a:xfrm>
          <a:prstGeom prst="rect">
            <a:avLst/>
          </a:prstGeom>
          <a:noFill/>
          <a:ln>
            <a:noFill/>
          </a:ln>
        </p:spPr>
      </p:pic>
      <p:sp>
        <p:nvSpPr>
          <p:cNvPr id="2" name="Espace réservé du numéro de diapositive 1">
            <a:extLst>
              <a:ext uri="{FF2B5EF4-FFF2-40B4-BE49-F238E27FC236}">
                <a16:creationId xmlns:a16="http://schemas.microsoft.com/office/drawing/2014/main" id="{F0825627-0987-44BC-A2D2-6380261A7690}"/>
              </a:ext>
            </a:extLst>
          </p:cNvPr>
          <p:cNvSpPr>
            <a:spLocks noGrp="1"/>
          </p:cNvSpPr>
          <p:nvPr>
            <p:ph type="sldNum" sz="quarter" idx="12"/>
          </p:nvPr>
        </p:nvSpPr>
        <p:spPr/>
        <p:txBody>
          <a:bodyPr/>
          <a:lstStyle/>
          <a:p>
            <a:fld id="{15F8B6A1-9034-4521-A2C5-EF04A59F3523}" type="slidenum">
              <a:rPr lang="fr-CA" smtClean="0"/>
              <a:t>15</a:t>
            </a:fld>
            <a:endParaRPr lang="fr-CA"/>
          </a:p>
        </p:txBody>
      </p:sp>
    </p:spTree>
    <p:extLst>
      <p:ext uri="{BB962C8B-B14F-4D97-AF65-F5344CB8AC3E}">
        <p14:creationId xmlns:p14="http://schemas.microsoft.com/office/powerpoint/2010/main" val="1845861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ja-JP" dirty="0">
                <a:ea typeface="ＭＳ Ｐゴシック" panose="020B0600070205080204" pitchFamily="34" charset="-128"/>
              </a:rPr>
              <a:t>SRT Guidelines (concluded)</a:t>
            </a:r>
          </a:p>
        </p:txBody>
      </p:sp>
      <p:sp>
        <p:nvSpPr>
          <p:cNvPr id="112643" name="Rectangle 3"/>
          <p:cNvSpPr>
            <a:spLocks noGrp="1" noChangeArrowheads="1"/>
          </p:cNvSpPr>
          <p:nvPr>
            <p:ph type="body" idx="1"/>
          </p:nvPr>
        </p:nvSpPr>
        <p:spPr>
          <a:xfrm>
            <a:off x="609600" y="1447800"/>
            <a:ext cx="7924800" cy="4876800"/>
          </a:xfrm>
        </p:spPr>
        <p:txBody>
          <a:bodyPr/>
          <a:lstStyle/>
          <a:p>
            <a:r>
              <a:rPr lang="en-US" altLang="en-US" sz="2000" dirty="0"/>
              <a:t>Users should be advised of long delays</a:t>
            </a:r>
          </a:p>
          <a:p>
            <a:r>
              <a:rPr lang="en-US" altLang="en-US" sz="2000" dirty="0"/>
              <a:t>Strive to have rapid start-ups</a:t>
            </a:r>
          </a:p>
          <a:p>
            <a:r>
              <a:rPr lang="en-US" altLang="en-US" sz="2000" dirty="0"/>
              <a:t>Modest variability in response time is acceptable</a:t>
            </a:r>
          </a:p>
          <a:p>
            <a:r>
              <a:rPr lang="en-US" altLang="en-US" sz="2000" dirty="0"/>
              <a:t>Unexpected delays may be disruptive</a:t>
            </a:r>
          </a:p>
          <a:p>
            <a:r>
              <a:rPr lang="en-US" altLang="en-US" sz="2000" dirty="0"/>
              <a:t>Offer users a choice in the pace of interaction</a:t>
            </a:r>
          </a:p>
          <a:p>
            <a:r>
              <a:rPr lang="en-US" altLang="en-US" sz="2000" dirty="0"/>
              <a:t>Empirical tests can help to set suitable response times</a:t>
            </a:r>
          </a:p>
        </p:txBody>
      </p:sp>
      <p:sp>
        <p:nvSpPr>
          <p:cNvPr id="2" name="Espace réservé du numéro de diapositive 1">
            <a:extLst>
              <a:ext uri="{FF2B5EF4-FFF2-40B4-BE49-F238E27FC236}">
                <a16:creationId xmlns:a16="http://schemas.microsoft.com/office/drawing/2014/main" id="{4EC22E36-6F94-4493-BEC8-97047CA35A12}"/>
              </a:ext>
            </a:extLst>
          </p:cNvPr>
          <p:cNvSpPr>
            <a:spLocks noGrp="1"/>
          </p:cNvSpPr>
          <p:nvPr>
            <p:ph type="sldNum" sz="quarter" idx="12"/>
          </p:nvPr>
        </p:nvSpPr>
        <p:spPr/>
        <p:txBody>
          <a:bodyPr/>
          <a:lstStyle/>
          <a:p>
            <a:fld id="{15F8B6A1-9034-4521-A2C5-EF04A59F3523}" type="slidenum">
              <a:rPr lang="fr-CA" smtClean="0"/>
              <a:t>16</a:t>
            </a:fld>
            <a:endParaRPr lang="fr-CA"/>
          </a:p>
        </p:txBody>
      </p:sp>
    </p:spTree>
    <p:extLst>
      <p:ext uri="{BB962C8B-B14F-4D97-AF65-F5344CB8AC3E}">
        <p14:creationId xmlns:p14="http://schemas.microsoft.com/office/powerpoint/2010/main" val="1358651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5"/>
          <p:cNvSpPr>
            <a:spLocks noGrp="1" noChangeArrowheads="1"/>
          </p:cNvSpPr>
          <p:nvPr>
            <p:ph type="title"/>
          </p:nvPr>
        </p:nvSpPr>
        <p:spPr/>
        <p:txBody>
          <a:bodyPr/>
          <a:lstStyle/>
          <a:p>
            <a:pPr eaLnBrk="1" hangingPunct="1"/>
            <a:r>
              <a:rPr lang="en-US" altLang="en-US" dirty="0"/>
              <a:t>The Timely User Experience</a:t>
            </a:r>
          </a:p>
        </p:txBody>
      </p:sp>
      <p:sp>
        <p:nvSpPr>
          <p:cNvPr id="7172" name="Rectangle 16"/>
          <p:cNvSpPr>
            <a:spLocks noGrp="1" noChangeArrowheads="1"/>
          </p:cNvSpPr>
          <p:nvPr>
            <p:ph type="body" idx="1"/>
          </p:nvPr>
        </p:nvSpPr>
        <p:spPr/>
        <p:txBody>
          <a:bodyPr/>
          <a:lstStyle/>
          <a:p>
            <a:pPr marL="0" indent="0" eaLnBrk="1" hangingPunct="1">
              <a:buNone/>
            </a:pPr>
            <a:r>
              <a:rPr lang="en-US" altLang="en-US" sz="2800" b="1" dirty="0"/>
              <a:t>Topics</a:t>
            </a:r>
          </a:p>
          <a:p>
            <a:pPr marL="514350" indent="-514350" eaLnBrk="1" hangingPunct="1">
              <a:buFont typeface="+mj-lt"/>
              <a:buAutoNum type="arabicPeriod"/>
            </a:pPr>
            <a:r>
              <a:rPr lang="en-US" altLang="en-US" sz="2800" dirty="0"/>
              <a:t>Introduction</a:t>
            </a:r>
          </a:p>
          <a:p>
            <a:pPr marL="514350" indent="-514350" eaLnBrk="1" hangingPunct="1">
              <a:buFont typeface="+mj-lt"/>
              <a:buAutoNum type="arabicPeriod"/>
            </a:pPr>
            <a:r>
              <a:rPr lang="en-US" altLang="en-US" sz="2800" dirty="0"/>
              <a:t>Models of System Response Time (SRT) Impacts</a:t>
            </a:r>
          </a:p>
          <a:p>
            <a:pPr marL="514350" indent="-514350" eaLnBrk="1" hangingPunct="1">
              <a:buFont typeface="+mj-lt"/>
              <a:buAutoNum type="arabicPeriod"/>
            </a:pPr>
            <a:r>
              <a:rPr lang="en-US" altLang="en-US" sz="2800" dirty="0"/>
              <a:t>Expectations and Attitudes</a:t>
            </a:r>
          </a:p>
          <a:p>
            <a:pPr marL="514350" indent="-514350" eaLnBrk="1" hangingPunct="1">
              <a:buFont typeface="+mj-lt"/>
              <a:buAutoNum type="arabicPeriod"/>
            </a:pPr>
            <a:r>
              <a:rPr lang="en-US" altLang="en-US" sz="2800" dirty="0"/>
              <a:t>User Productivity and Variability in SRT</a:t>
            </a:r>
          </a:p>
          <a:p>
            <a:pPr marL="514350" indent="-514350" eaLnBrk="1" hangingPunct="1">
              <a:buFont typeface="+mj-lt"/>
              <a:buAutoNum type="arabicPeriod"/>
            </a:pPr>
            <a:r>
              <a:rPr lang="en-US" altLang="en-US" sz="2800" dirty="0"/>
              <a:t>Frustrating Experiences </a:t>
            </a:r>
          </a:p>
          <a:p>
            <a:pPr marL="514350" indent="-514350" eaLnBrk="1" hangingPunct="1">
              <a:buFont typeface="+mj-lt"/>
              <a:buAutoNum type="arabicPeriod"/>
            </a:pPr>
            <a:endParaRPr lang="en-US" altLang="en-US" sz="2800" dirty="0"/>
          </a:p>
          <a:p>
            <a:pPr marL="514350" indent="-514350" eaLnBrk="1" hangingPunct="1">
              <a:buFont typeface="+mj-lt"/>
              <a:buAutoNum type="arabicPeriod"/>
            </a:pPr>
            <a:endParaRPr lang="en-US" altLang="en-US" sz="2800" dirty="0"/>
          </a:p>
        </p:txBody>
      </p:sp>
      <p:sp>
        <p:nvSpPr>
          <p:cNvPr id="2" name="Espace réservé du numéro de diapositive 1">
            <a:extLst>
              <a:ext uri="{FF2B5EF4-FFF2-40B4-BE49-F238E27FC236}">
                <a16:creationId xmlns:a16="http://schemas.microsoft.com/office/drawing/2014/main" id="{A0877932-D77B-453D-8C1D-E5F4877FBBA6}"/>
              </a:ext>
            </a:extLst>
          </p:cNvPr>
          <p:cNvSpPr>
            <a:spLocks noGrp="1"/>
          </p:cNvSpPr>
          <p:nvPr>
            <p:ph type="sldNum" sz="quarter" idx="12"/>
          </p:nvPr>
        </p:nvSpPr>
        <p:spPr/>
        <p:txBody>
          <a:bodyPr/>
          <a:lstStyle/>
          <a:p>
            <a:fld id="{15F8B6A1-9034-4521-A2C5-EF04A59F3523}" type="slidenum">
              <a:rPr lang="fr-CA" smtClean="0"/>
              <a:t>2</a:t>
            </a:fld>
            <a:endParaRPr lang="fr-CA"/>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39552" y="-2307"/>
            <a:ext cx="7772400" cy="1143000"/>
          </a:xfrm>
        </p:spPr>
        <p:txBody>
          <a:bodyPr/>
          <a:lstStyle/>
          <a:p>
            <a:r>
              <a:rPr lang="en-US" altLang="ja-JP" sz="4000" dirty="0">
                <a:ea typeface="ＭＳ Ｐゴシック" panose="020B0600070205080204" pitchFamily="34" charset="-128"/>
              </a:rPr>
              <a:t>Introduction</a:t>
            </a:r>
          </a:p>
        </p:txBody>
      </p:sp>
      <p:sp>
        <p:nvSpPr>
          <p:cNvPr id="4099" name="Rectangle 3"/>
          <p:cNvSpPr>
            <a:spLocks noGrp="1" noChangeArrowheads="1"/>
          </p:cNvSpPr>
          <p:nvPr>
            <p:ph type="body" idx="1"/>
          </p:nvPr>
        </p:nvSpPr>
        <p:spPr>
          <a:xfrm>
            <a:off x="457200" y="1371600"/>
            <a:ext cx="8305800" cy="4114800"/>
          </a:xfrm>
        </p:spPr>
        <p:txBody>
          <a:bodyPr>
            <a:normAutofit lnSpcReduction="10000"/>
          </a:bodyPr>
          <a:lstStyle/>
          <a:p>
            <a:pPr>
              <a:lnSpc>
                <a:spcPct val="90000"/>
              </a:lnSpc>
            </a:pPr>
            <a:r>
              <a:rPr lang="en-US" altLang="ja-JP" sz="2400" dirty="0">
                <a:ea typeface="ＭＳ Ｐゴシック" panose="020B0600070205080204" pitchFamily="34" charset="-128"/>
              </a:rPr>
              <a:t>With current computer, device, wireless and Internet technology, we have an increased thirst and expectation for fast response time</a:t>
            </a:r>
          </a:p>
          <a:p>
            <a:pPr lvl="1">
              <a:lnSpc>
                <a:spcPct val="90000"/>
              </a:lnSpc>
            </a:pPr>
            <a:r>
              <a:rPr lang="en-US" altLang="ja-JP" sz="2000" dirty="0">
                <a:ea typeface="ＭＳ Ｐゴシック" panose="020B0600070205080204" pitchFamily="34" charset="-128"/>
              </a:rPr>
              <a:t>Loading graphics, audio, video, images, animation, etc. all impact how quickly we can do things (e.g. find directions, seek a restaurant review, send a video or image, etc.) in today’s society</a:t>
            </a:r>
          </a:p>
          <a:p>
            <a:pPr>
              <a:lnSpc>
                <a:spcPct val="90000"/>
              </a:lnSpc>
            </a:pPr>
            <a:r>
              <a:rPr lang="en-US" altLang="ja-JP" sz="2400" dirty="0">
                <a:ea typeface="ＭＳ Ｐゴシック" panose="020B0600070205080204" pitchFamily="34" charset="-128"/>
              </a:rPr>
              <a:t>Time is precious </a:t>
            </a:r>
          </a:p>
          <a:p>
            <a:pPr lvl="2">
              <a:lnSpc>
                <a:spcPct val="90000"/>
              </a:lnSpc>
            </a:pPr>
            <a:r>
              <a:rPr lang="en-US" altLang="ja-JP" sz="1800" dirty="0">
                <a:ea typeface="ＭＳ Ｐゴシック" panose="020B0600070205080204" pitchFamily="34" charset="-128"/>
              </a:rPr>
              <a:t>Lengthy or unexpected system response time can produce: </a:t>
            </a:r>
          </a:p>
          <a:p>
            <a:pPr lvl="3">
              <a:lnSpc>
                <a:spcPct val="90000"/>
              </a:lnSpc>
            </a:pPr>
            <a:r>
              <a:rPr lang="en-US" altLang="ja-JP" sz="1600" dirty="0">
                <a:ea typeface="ＭＳ Ｐゴシック" panose="020B0600070205080204" pitchFamily="34" charset="-128"/>
              </a:rPr>
              <a:t>Frustration </a:t>
            </a:r>
          </a:p>
          <a:p>
            <a:pPr lvl="3">
              <a:lnSpc>
                <a:spcPct val="90000"/>
              </a:lnSpc>
            </a:pPr>
            <a:r>
              <a:rPr lang="en-US" altLang="ja-JP" sz="1600" dirty="0">
                <a:ea typeface="ＭＳ Ｐゴシック" panose="020B0600070205080204" pitchFamily="34" charset="-128"/>
              </a:rPr>
              <a:t>Annoyance </a:t>
            </a:r>
          </a:p>
          <a:p>
            <a:pPr lvl="3">
              <a:lnSpc>
                <a:spcPct val="90000"/>
              </a:lnSpc>
            </a:pPr>
            <a:r>
              <a:rPr lang="en-US" altLang="ja-JP" sz="1600" dirty="0">
                <a:ea typeface="ＭＳ Ｐゴシック" panose="020B0600070205080204" pitchFamily="34" charset="-128"/>
              </a:rPr>
              <a:t>Eventual anger </a:t>
            </a:r>
          </a:p>
          <a:p>
            <a:pPr lvl="2">
              <a:lnSpc>
                <a:spcPct val="90000"/>
              </a:lnSpc>
            </a:pPr>
            <a:r>
              <a:rPr lang="en-US" altLang="ja-JP" sz="1800" dirty="0">
                <a:ea typeface="ＭＳ Ｐゴシック" panose="020B0600070205080204" pitchFamily="34" charset="-128"/>
              </a:rPr>
              <a:t>Speedy and quickly done work can result in users: </a:t>
            </a:r>
          </a:p>
          <a:p>
            <a:pPr lvl="3">
              <a:lnSpc>
                <a:spcPct val="90000"/>
              </a:lnSpc>
            </a:pPr>
            <a:r>
              <a:rPr lang="en-US" altLang="ja-JP" sz="1600" dirty="0">
                <a:ea typeface="ＭＳ Ｐゴシック" panose="020B0600070205080204" pitchFamily="34" charset="-128"/>
              </a:rPr>
              <a:t>Learning less </a:t>
            </a:r>
          </a:p>
          <a:p>
            <a:pPr lvl="3">
              <a:lnSpc>
                <a:spcPct val="90000"/>
              </a:lnSpc>
            </a:pPr>
            <a:r>
              <a:rPr lang="en-US" altLang="ja-JP" sz="1600" dirty="0">
                <a:ea typeface="ＭＳ Ｐゴシック" panose="020B0600070205080204" pitchFamily="34" charset="-128"/>
              </a:rPr>
              <a:t>Reading with lower comprehension </a:t>
            </a:r>
          </a:p>
          <a:p>
            <a:pPr lvl="3">
              <a:lnSpc>
                <a:spcPct val="90000"/>
              </a:lnSpc>
            </a:pPr>
            <a:r>
              <a:rPr lang="en-US" altLang="ja-JP" sz="1600" dirty="0">
                <a:ea typeface="ＭＳ Ｐゴシック" panose="020B0600070205080204" pitchFamily="34" charset="-128"/>
              </a:rPr>
              <a:t>Making more ill-considered decisions </a:t>
            </a:r>
          </a:p>
          <a:p>
            <a:pPr lvl="3">
              <a:lnSpc>
                <a:spcPct val="90000"/>
              </a:lnSpc>
            </a:pPr>
            <a:r>
              <a:rPr lang="en-US" altLang="ja-JP" sz="1600" dirty="0">
                <a:ea typeface="ＭＳ Ｐゴシック" panose="020B0600070205080204" pitchFamily="34" charset="-128"/>
              </a:rPr>
              <a:t>Committing more data-entry errors </a:t>
            </a:r>
          </a:p>
        </p:txBody>
      </p:sp>
      <p:sp>
        <p:nvSpPr>
          <p:cNvPr id="2" name="Espace réservé du numéro de diapositive 1">
            <a:extLst>
              <a:ext uri="{FF2B5EF4-FFF2-40B4-BE49-F238E27FC236}">
                <a16:creationId xmlns:a16="http://schemas.microsoft.com/office/drawing/2014/main" id="{1E92125A-448B-410A-9B8C-D3A31BFB7046}"/>
              </a:ext>
            </a:extLst>
          </p:cNvPr>
          <p:cNvSpPr>
            <a:spLocks noGrp="1"/>
          </p:cNvSpPr>
          <p:nvPr>
            <p:ph type="sldNum" sz="quarter" idx="12"/>
          </p:nvPr>
        </p:nvSpPr>
        <p:spPr/>
        <p:txBody>
          <a:bodyPr/>
          <a:lstStyle/>
          <a:p>
            <a:fld id="{15F8B6A1-9034-4521-A2C5-EF04A59F3523}" type="slidenum">
              <a:rPr lang="fr-CA" smtClean="0"/>
              <a:t>3</a:t>
            </a:fld>
            <a:endParaRPr lang="fr-CA"/>
          </a:p>
        </p:txBody>
      </p:sp>
    </p:spTree>
    <p:extLst>
      <p:ext uri="{BB962C8B-B14F-4D97-AF65-F5344CB8AC3E}">
        <p14:creationId xmlns:p14="http://schemas.microsoft.com/office/powerpoint/2010/main" val="1258204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ja-JP" sz="4000" dirty="0">
                <a:ea typeface="ＭＳ Ｐゴシック" panose="020B0600070205080204" pitchFamily="34" charset="-128"/>
              </a:rPr>
              <a:t>Introduction (concluded)</a:t>
            </a:r>
          </a:p>
        </p:txBody>
      </p:sp>
      <p:sp>
        <p:nvSpPr>
          <p:cNvPr id="4099" name="Rectangle 3"/>
          <p:cNvSpPr>
            <a:spLocks noGrp="1" noChangeArrowheads="1"/>
          </p:cNvSpPr>
          <p:nvPr>
            <p:ph type="body" idx="1"/>
          </p:nvPr>
        </p:nvSpPr>
        <p:spPr>
          <a:xfrm>
            <a:off x="457200" y="1447800"/>
            <a:ext cx="8305800" cy="4114800"/>
          </a:xfrm>
        </p:spPr>
        <p:txBody>
          <a:bodyPr/>
          <a:lstStyle/>
          <a:p>
            <a:pPr>
              <a:lnSpc>
                <a:spcPct val="90000"/>
              </a:lnSpc>
            </a:pPr>
            <a:r>
              <a:rPr lang="en-US" altLang="ja-JP" sz="2400" dirty="0">
                <a:ea typeface="ＭＳ Ｐゴシック" panose="020B0600070205080204" pitchFamily="34" charset="-128"/>
              </a:rPr>
              <a:t>System Response Time (SRT) is a key topic and concern for network designers, wireless manufacturers, telecommunications providers, and others</a:t>
            </a:r>
          </a:p>
          <a:p>
            <a:pPr>
              <a:lnSpc>
                <a:spcPct val="90000"/>
              </a:lnSpc>
            </a:pPr>
            <a:r>
              <a:rPr lang="en-US" altLang="ja-JP" sz="2400" dirty="0">
                <a:ea typeface="ＭＳ Ｐゴシック" panose="020B0600070205080204" pitchFamily="34" charset="-128"/>
              </a:rPr>
              <a:t>There are steps interface designers can take to improve the timely user experience</a:t>
            </a:r>
          </a:p>
          <a:p>
            <a:pPr lvl="1">
              <a:lnSpc>
                <a:spcPct val="90000"/>
              </a:lnSpc>
            </a:pPr>
            <a:r>
              <a:rPr lang="en-US" altLang="ja-JP" sz="2000" dirty="0">
                <a:ea typeface="ＭＳ Ｐゴシック" panose="020B0600070205080204" pitchFamily="34" charset="-128"/>
              </a:rPr>
              <a:t>Designers can optimize web pages to reduce byte counts and numbers of files or provide previews (e.g. thumbnails or coverage maps) to help reduce the number of queries and accesses to the network </a:t>
            </a:r>
          </a:p>
          <a:p>
            <a:pPr lvl="1">
              <a:lnSpc>
                <a:spcPct val="90000"/>
              </a:lnSpc>
            </a:pPr>
            <a:r>
              <a:rPr lang="en-US" altLang="ja-JP" sz="2000" dirty="0">
                <a:ea typeface="ＭＳ Ｐゴシック" panose="020B0600070205080204" pitchFamily="34" charset="-128"/>
              </a:rPr>
              <a:t>Human reaction time is another factor</a:t>
            </a:r>
          </a:p>
          <a:p>
            <a:pPr lvl="1">
              <a:lnSpc>
                <a:spcPct val="90000"/>
              </a:lnSpc>
            </a:pPr>
            <a:r>
              <a:rPr lang="en-US" altLang="ja-JP" sz="2000" dirty="0">
                <a:ea typeface="ＭＳ Ｐゴシック" panose="020B0600070205080204" pitchFamily="34" charset="-128"/>
              </a:rPr>
              <a:t>In practice, users do not seem to be bothered much by one-second delays in changing screens for PC applications and appear to tolerate somewhat longer times for websites to fully load</a:t>
            </a:r>
          </a:p>
          <a:p>
            <a:pPr>
              <a:lnSpc>
                <a:spcPct val="90000"/>
              </a:lnSpc>
            </a:pPr>
            <a:endParaRPr lang="en-US" altLang="ja-JP" sz="2400" dirty="0">
              <a:ea typeface="ＭＳ Ｐゴシック" panose="020B0600070205080204" pitchFamily="34" charset="-128"/>
            </a:endParaRPr>
          </a:p>
        </p:txBody>
      </p:sp>
      <p:sp>
        <p:nvSpPr>
          <p:cNvPr id="2" name="Espace réservé du numéro de diapositive 1">
            <a:extLst>
              <a:ext uri="{FF2B5EF4-FFF2-40B4-BE49-F238E27FC236}">
                <a16:creationId xmlns:a16="http://schemas.microsoft.com/office/drawing/2014/main" id="{3D3C2A4B-6B61-4C8D-86E5-33DFDC171423}"/>
              </a:ext>
            </a:extLst>
          </p:cNvPr>
          <p:cNvSpPr>
            <a:spLocks noGrp="1"/>
          </p:cNvSpPr>
          <p:nvPr>
            <p:ph type="sldNum" sz="quarter" idx="12"/>
          </p:nvPr>
        </p:nvSpPr>
        <p:spPr/>
        <p:txBody>
          <a:bodyPr/>
          <a:lstStyle/>
          <a:p>
            <a:fld id="{15F8B6A1-9034-4521-A2C5-EF04A59F3523}" type="slidenum">
              <a:rPr lang="fr-CA" smtClean="0"/>
              <a:t>4</a:t>
            </a:fld>
            <a:endParaRPr lang="fr-CA"/>
          </a:p>
        </p:txBody>
      </p:sp>
    </p:spTree>
    <p:extLst>
      <p:ext uri="{BB962C8B-B14F-4D97-AF65-F5344CB8AC3E}">
        <p14:creationId xmlns:p14="http://schemas.microsoft.com/office/powerpoint/2010/main" val="1444243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55576" y="-171400"/>
            <a:ext cx="7772400" cy="1143000"/>
          </a:xfrm>
        </p:spPr>
        <p:txBody>
          <a:bodyPr/>
          <a:lstStyle/>
          <a:p>
            <a:r>
              <a:rPr lang="en-US" altLang="ja-JP" sz="4000" dirty="0">
                <a:ea typeface="ＭＳ Ｐゴシック" panose="020B0600070205080204" pitchFamily="34" charset="-128"/>
              </a:rPr>
              <a:t>Optimizing Design (example)</a:t>
            </a:r>
          </a:p>
        </p:txBody>
      </p:sp>
      <p:sp>
        <p:nvSpPr>
          <p:cNvPr id="3" name="TextBox 2"/>
          <p:cNvSpPr txBox="1"/>
          <p:nvPr/>
        </p:nvSpPr>
        <p:spPr>
          <a:xfrm>
            <a:off x="838200" y="4876562"/>
            <a:ext cx="7924800" cy="1600438"/>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a:t>
            </a:r>
            <a:r>
              <a:rPr lang="en-US" sz="1400" dirty="0" err="1"/>
              <a:t>Earthdata</a:t>
            </a:r>
            <a:r>
              <a:rPr lang="en-US" sz="1400" dirty="0"/>
              <a:t> Search (search.earthdata.nasa.gov) indicates the geographic and temporal coverage of datasets before the data is downloaded. Here the user has selected two datasets</a:t>
            </a:r>
          </a:p>
          <a:p>
            <a:pPr marL="742950" lvl="1" indent="-285750">
              <a:buFont typeface="Arial" panose="020B0604020202020204" pitchFamily="34" charset="0"/>
              <a:buChar char="•"/>
            </a:pPr>
            <a:r>
              <a:rPr lang="en-US" sz="1400" dirty="0"/>
              <a:t>The MODIS dataset is tagged with the color blue and the AIRS dataset orange</a:t>
            </a:r>
          </a:p>
          <a:p>
            <a:pPr marL="742950" lvl="1" indent="-285750">
              <a:buFont typeface="Arial" panose="020B0604020202020204" pitchFamily="34" charset="0"/>
              <a:buChar char="•"/>
            </a:pPr>
            <a:r>
              <a:rPr lang="en-US" sz="1400" dirty="0"/>
              <a:t>Those colors are used on the timelines and on the map revealing where and when the two datasets overlap</a:t>
            </a:r>
          </a:p>
          <a:p>
            <a:pPr marL="742950" lvl="1" indent="-285750">
              <a:buFont typeface="Arial" panose="020B0604020202020204" pitchFamily="34" charset="0"/>
              <a:buChar char="•"/>
            </a:pPr>
            <a:r>
              <a:rPr lang="en-US" sz="1400" dirty="0"/>
              <a:t>Providing previews of data availability helps users find what they need with fewer queries and network accesses</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7800" y="1066800"/>
            <a:ext cx="6515100" cy="3818823"/>
          </a:xfrm>
          <a:prstGeom prst="rect">
            <a:avLst/>
          </a:prstGeom>
        </p:spPr>
      </p:pic>
      <p:sp>
        <p:nvSpPr>
          <p:cNvPr id="4" name="Espace réservé du numéro de diapositive 3">
            <a:extLst>
              <a:ext uri="{FF2B5EF4-FFF2-40B4-BE49-F238E27FC236}">
                <a16:creationId xmlns:a16="http://schemas.microsoft.com/office/drawing/2014/main" id="{E8CDEBE7-046C-4046-9193-4A431350699C}"/>
              </a:ext>
            </a:extLst>
          </p:cNvPr>
          <p:cNvSpPr>
            <a:spLocks noGrp="1"/>
          </p:cNvSpPr>
          <p:nvPr>
            <p:ph type="sldNum" sz="quarter" idx="12"/>
          </p:nvPr>
        </p:nvSpPr>
        <p:spPr/>
        <p:txBody>
          <a:bodyPr/>
          <a:lstStyle/>
          <a:p>
            <a:fld id="{15F8B6A1-9034-4521-A2C5-EF04A59F3523}" type="slidenum">
              <a:rPr lang="fr-CA" smtClean="0"/>
              <a:t>5</a:t>
            </a:fld>
            <a:endParaRPr lang="fr-CA"/>
          </a:p>
        </p:txBody>
      </p:sp>
    </p:spTree>
    <p:extLst>
      <p:ext uri="{BB962C8B-B14F-4D97-AF65-F5344CB8AC3E}">
        <p14:creationId xmlns:p14="http://schemas.microsoft.com/office/powerpoint/2010/main" val="2718073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ja-JP" dirty="0">
                <a:ea typeface="ＭＳ Ｐゴシック" panose="020B0600070205080204" pitchFamily="34" charset="-128"/>
              </a:rPr>
              <a:t>Models of SRT impacts</a:t>
            </a:r>
          </a:p>
        </p:txBody>
      </p:sp>
      <p:sp>
        <p:nvSpPr>
          <p:cNvPr id="5123" name="Rectangle 3"/>
          <p:cNvSpPr>
            <a:spLocks noGrp="1" noChangeArrowheads="1"/>
          </p:cNvSpPr>
          <p:nvPr>
            <p:ph type="body" idx="1"/>
          </p:nvPr>
        </p:nvSpPr>
        <p:spPr>
          <a:xfrm>
            <a:off x="457200" y="1600200"/>
            <a:ext cx="8229600" cy="3200400"/>
          </a:xfrm>
        </p:spPr>
        <p:txBody>
          <a:bodyPr/>
          <a:lstStyle/>
          <a:p>
            <a:pPr>
              <a:lnSpc>
                <a:spcPct val="90000"/>
              </a:lnSpc>
            </a:pPr>
            <a:r>
              <a:rPr lang="en-US" altLang="ja-JP" dirty="0">
                <a:ea typeface="ＭＳ Ｐゴシック" panose="020B0600070205080204" pitchFamily="34" charset="-128"/>
              </a:rPr>
              <a:t>SRT definition:</a:t>
            </a:r>
          </a:p>
          <a:p>
            <a:pPr lvl="1">
              <a:lnSpc>
                <a:spcPct val="90000"/>
              </a:lnSpc>
            </a:pPr>
            <a:r>
              <a:rPr lang="en-US" altLang="ja-JP" dirty="0">
                <a:ea typeface="ＭＳ Ｐゴシック" panose="020B0600070205080204" pitchFamily="34" charset="-128"/>
              </a:rPr>
              <a:t>The number of seconds it takes from the moment users initiate an activity until the computer presents results on the display </a:t>
            </a:r>
          </a:p>
          <a:p>
            <a:pPr>
              <a:lnSpc>
                <a:spcPct val="90000"/>
              </a:lnSpc>
            </a:pPr>
            <a:r>
              <a:rPr lang="en-US" altLang="ja-JP" dirty="0">
                <a:ea typeface="ＭＳ Ｐゴシック" panose="020B0600070205080204" pitchFamily="34" charset="-128"/>
              </a:rPr>
              <a:t>User think time: </a:t>
            </a:r>
          </a:p>
          <a:p>
            <a:pPr lvl="1">
              <a:lnSpc>
                <a:spcPct val="90000"/>
              </a:lnSpc>
            </a:pPr>
            <a:r>
              <a:rPr lang="en-US" altLang="ja-JP" dirty="0">
                <a:ea typeface="ＭＳ Ｐゴシック" panose="020B0600070205080204" pitchFamily="34" charset="-128"/>
              </a:rPr>
              <a:t>The number of seconds the user thinks before entering the next action </a:t>
            </a:r>
          </a:p>
        </p:txBody>
      </p:sp>
      <p:pic>
        <p:nvPicPr>
          <p:cNvPr id="2" name="Picture 1"/>
          <p:cNvPicPr>
            <a:picLocks noChangeAspect="1"/>
          </p:cNvPicPr>
          <p:nvPr/>
        </p:nvPicPr>
        <p:blipFill rotWithShape="1">
          <a:blip r:embed="rId3"/>
          <a:srcRect l="26574" t="55495" r="42386" b="26923"/>
          <a:stretch/>
        </p:blipFill>
        <p:spPr>
          <a:xfrm>
            <a:off x="685800" y="5044137"/>
            <a:ext cx="3423096" cy="1033387"/>
          </a:xfrm>
          <a:prstGeom prst="rect">
            <a:avLst/>
          </a:prstGeom>
        </p:spPr>
      </p:pic>
      <p:pic>
        <p:nvPicPr>
          <p:cNvPr id="3" name="Picture 2"/>
          <p:cNvPicPr>
            <a:picLocks noChangeAspect="1"/>
          </p:cNvPicPr>
          <p:nvPr/>
        </p:nvPicPr>
        <p:blipFill rotWithShape="1">
          <a:blip r:embed="rId4"/>
          <a:srcRect l="22475" t="55495" r="42972" b="23626"/>
          <a:stretch/>
        </p:blipFill>
        <p:spPr>
          <a:xfrm>
            <a:off x="4541003" y="5024034"/>
            <a:ext cx="4038601" cy="1300566"/>
          </a:xfrm>
          <a:prstGeom prst="rect">
            <a:avLst/>
          </a:prstGeom>
        </p:spPr>
      </p:pic>
      <p:sp>
        <p:nvSpPr>
          <p:cNvPr id="4" name="Espace réservé du numéro de diapositive 3">
            <a:extLst>
              <a:ext uri="{FF2B5EF4-FFF2-40B4-BE49-F238E27FC236}">
                <a16:creationId xmlns:a16="http://schemas.microsoft.com/office/drawing/2014/main" id="{A76933CF-6E4D-47B6-B0A7-CC9E6AC50067}"/>
              </a:ext>
            </a:extLst>
          </p:cNvPr>
          <p:cNvSpPr>
            <a:spLocks noGrp="1"/>
          </p:cNvSpPr>
          <p:nvPr>
            <p:ph type="sldNum" sz="quarter" idx="12"/>
          </p:nvPr>
        </p:nvSpPr>
        <p:spPr/>
        <p:txBody>
          <a:bodyPr/>
          <a:lstStyle/>
          <a:p>
            <a:fld id="{15F8B6A1-9034-4521-A2C5-EF04A59F3523}" type="slidenum">
              <a:rPr lang="fr-CA" smtClean="0"/>
              <a:t>6</a:t>
            </a:fld>
            <a:endParaRPr lang="fr-CA"/>
          </a:p>
        </p:txBody>
      </p:sp>
    </p:spTree>
    <p:extLst>
      <p:ext uri="{BB962C8B-B14F-4D97-AF65-F5344CB8AC3E}">
        <p14:creationId xmlns:p14="http://schemas.microsoft.com/office/powerpoint/2010/main" val="314108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ja-JP" dirty="0">
                <a:ea typeface="ＭＳ Ｐゴシック" panose="020B0600070205080204" pitchFamily="34" charset="-128"/>
              </a:rPr>
              <a:t>Models of SRT impacts (continued)</a:t>
            </a:r>
          </a:p>
        </p:txBody>
      </p:sp>
      <p:sp>
        <p:nvSpPr>
          <p:cNvPr id="6147" name="Rectangle 3"/>
          <p:cNvSpPr>
            <a:spLocks noGrp="1" noChangeArrowheads="1"/>
          </p:cNvSpPr>
          <p:nvPr>
            <p:ph type="body" idx="1"/>
          </p:nvPr>
        </p:nvSpPr>
        <p:spPr>
          <a:xfrm>
            <a:off x="457200" y="1600200"/>
            <a:ext cx="8229600" cy="4876800"/>
          </a:xfrm>
        </p:spPr>
        <p:txBody>
          <a:bodyPr/>
          <a:lstStyle/>
          <a:p>
            <a:pPr>
              <a:lnSpc>
                <a:spcPct val="80000"/>
              </a:lnSpc>
            </a:pPr>
            <a:r>
              <a:rPr lang="en-US" altLang="ja-JP" sz="2400" dirty="0">
                <a:ea typeface="ＭＳ Ｐゴシック" panose="020B0600070205080204" pitchFamily="34" charset="-128"/>
              </a:rPr>
              <a:t>Designers of response times and display rates in HCI must consider: </a:t>
            </a:r>
          </a:p>
          <a:p>
            <a:pPr lvl="1">
              <a:lnSpc>
                <a:spcPct val="80000"/>
              </a:lnSpc>
            </a:pPr>
            <a:r>
              <a:rPr lang="en-US" altLang="ja-JP" sz="2000" dirty="0">
                <a:ea typeface="ＭＳ Ｐゴシック" panose="020B0600070205080204" pitchFamily="34" charset="-128"/>
              </a:rPr>
              <a:t>Complex interaction of technical feasibility </a:t>
            </a:r>
          </a:p>
          <a:p>
            <a:pPr lvl="1">
              <a:lnSpc>
                <a:spcPct val="80000"/>
              </a:lnSpc>
            </a:pPr>
            <a:r>
              <a:rPr lang="en-US" altLang="ja-JP" sz="2000" dirty="0">
                <a:ea typeface="ＭＳ Ｐゴシック" panose="020B0600070205080204" pitchFamily="34" charset="-128"/>
              </a:rPr>
              <a:t>Cost </a:t>
            </a:r>
          </a:p>
          <a:p>
            <a:pPr lvl="1">
              <a:lnSpc>
                <a:spcPct val="80000"/>
              </a:lnSpc>
            </a:pPr>
            <a:r>
              <a:rPr lang="en-US" altLang="ja-JP" sz="2000" dirty="0">
                <a:ea typeface="ＭＳ Ｐゴシック" panose="020B0600070205080204" pitchFamily="34" charset="-128"/>
              </a:rPr>
              <a:t>Task complexity </a:t>
            </a:r>
          </a:p>
          <a:p>
            <a:pPr lvl="1">
              <a:lnSpc>
                <a:spcPct val="80000"/>
              </a:lnSpc>
            </a:pPr>
            <a:r>
              <a:rPr lang="en-US" altLang="ja-JP" sz="2000" dirty="0">
                <a:ea typeface="ＭＳ Ｐゴシック" panose="020B0600070205080204" pitchFamily="34" charset="-128"/>
              </a:rPr>
              <a:t>User expectations </a:t>
            </a:r>
          </a:p>
          <a:p>
            <a:pPr lvl="1">
              <a:lnSpc>
                <a:spcPct val="80000"/>
              </a:lnSpc>
            </a:pPr>
            <a:r>
              <a:rPr lang="en-US" altLang="ja-JP" sz="2000" dirty="0">
                <a:ea typeface="ＭＳ Ｐゴシック" panose="020B0600070205080204" pitchFamily="34" charset="-128"/>
              </a:rPr>
              <a:t>Speed of task performance </a:t>
            </a:r>
          </a:p>
          <a:p>
            <a:pPr lvl="1">
              <a:lnSpc>
                <a:spcPct val="80000"/>
              </a:lnSpc>
            </a:pPr>
            <a:r>
              <a:rPr lang="en-US" altLang="ja-JP" sz="2000" dirty="0">
                <a:ea typeface="ＭＳ Ｐゴシック" panose="020B0600070205080204" pitchFamily="34" charset="-128"/>
              </a:rPr>
              <a:t>Error rates </a:t>
            </a:r>
          </a:p>
          <a:p>
            <a:pPr lvl="1">
              <a:lnSpc>
                <a:spcPct val="80000"/>
              </a:lnSpc>
            </a:pPr>
            <a:r>
              <a:rPr lang="en-US" altLang="ja-JP" sz="2000" dirty="0">
                <a:ea typeface="ＭＳ Ｐゴシック" panose="020B0600070205080204" pitchFamily="34" charset="-128"/>
              </a:rPr>
              <a:t>Error handling procedures </a:t>
            </a:r>
          </a:p>
          <a:p>
            <a:pPr>
              <a:lnSpc>
                <a:spcPct val="80000"/>
              </a:lnSpc>
            </a:pPr>
            <a:endParaRPr lang="en-US" altLang="ja-JP" sz="2400" dirty="0">
              <a:ea typeface="ＭＳ Ｐゴシック" panose="020B0600070205080204" pitchFamily="34" charset="-128"/>
            </a:endParaRPr>
          </a:p>
          <a:p>
            <a:pPr>
              <a:lnSpc>
                <a:spcPct val="80000"/>
              </a:lnSpc>
            </a:pPr>
            <a:r>
              <a:rPr lang="en-US" altLang="ja-JP" sz="2400" dirty="0">
                <a:ea typeface="ＭＳ Ｐゴシック" panose="020B0600070205080204" pitchFamily="34" charset="-128"/>
              </a:rPr>
              <a:t>Overall majority of users prefer rapid interactions </a:t>
            </a:r>
          </a:p>
          <a:p>
            <a:pPr lvl="1">
              <a:lnSpc>
                <a:spcPct val="80000"/>
              </a:lnSpc>
            </a:pPr>
            <a:r>
              <a:rPr lang="en-US" altLang="ja-JP" sz="2000" dirty="0">
                <a:ea typeface="ＭＳ Ｐゴシック" panose="020B0600070205080204" pitchFamily="34" charset="-128"/>
              </a:rPr>
              <a:t>Lengthy response times (seconds) are detrimental to productivity </a:t>
            </a:r>
          </a:p>
          <a:p>
            <a:pPr lvl="1">
              <a:lnSpc>
                <a:spcPct val="80000"/>
              </a:lnSpc>
            </a:pPr>
            <a:r>
              <a:rPr lang="en-US" altLang="ja-JP" sz="2000" dirty="0">
                <a:ea typeface="ＭＳ Ｐゴシック" panose="020B0600070205080204" pitchFamily="34" charset="-128"/>
              </a:rPr>
              <a:t>Rapid response times (1 second or less) are preferable, but can increase errors for complex tasks </a:t>
            </a:r>
          </a:p>
        </p:txBody>
      </p:sp>
      <p:pic>
        <p:nvPicPr>
          <p:cNvPr id="6" name="Picture 5"/>
          <p:cNvPicPr/>
          <p:nvPr/>
        </p:nvPicPr>
        <p:blipFill>
          <a:blip r:embed="rId3" cstate="print">
            <a:extLst>
              <a:ext uri="{28A0092B-C50C-407E-A947-70E740481C1C}">
                <a14:useLocalDpi xmlns:a14="http://schemas.microsoft.com/office/drawing/2010/main" val="0"/>
              </a:ext>
            </a:extLst>
          </a:blip>
          <a:stretch>
            <a:fillRect/>
          </a:stretch>
        </p:blipFill>
        <p:spPr>
          <a:xfrm>
            <a:off x="5181600" y="2895600"/>
            <a:ext cx="1981200" cy="1192924"/>
          </a:xfrm>
          <a:prstGeom prst="rect">
            <a:avLst/>
          </a:prstGeom>
        </p:spPr>
      </p:pic>
      <p:sp>
        <p:nvSpPr>
          <p:cNvPr id="2" name="Espace réservé du numéro de diapositive 1">
            <a:extLst>
              <a:ext uri="{FF2B5EF4-FFF2-40B4-BE49-F238E27FC236}">
                <a16:creationId xmlns:a16="http://schemas.microsoft.com/office/drawing/2014/main" id="{24FDD559-4417-4C16-A076-C9D3623CC1CE}"/>
              </a:ext>
            </a:extLst>
          </p:cNvPr>
          <p:cNvSpPr>
            <a:spLocks noGrp="1"/>
          </p:cNvSpPr>
          <p:nvPr>
            <p:ph type="sldNum" sz="quarter" idx="12"/>
          </p:nvPr>
        </p:nvSpPr>
        <p:spPr/>
        <p:txBody>
          <a:bodyPr/>
          <a:lstStyle/>
          <a:p>
            <a:fld id="{15F8B6A1-9034-4521-A2C5-EF04A59F3523}" type="slidenum">
              <a:rPr lang="fr-CA" smtClean="0"/>
              <a:t>7</a:t>
            </a:fld>
            <a:endParaRPr lang="fr-CA"/>
          </a:p>
        </p:txBody>
      </p:sp>
    </p:spTree>
    <p:extLst>
      <p:ext uri="{BB962C8B-B14F-4D97-AF65-F5344CB8AC3E}">
        <p14:creationId xmlns:p14="http://schemas.microsoft.com/office/powerpoint/2010/main" val="3502100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ja-JP" dirty="0">
                <a:ea typeface="ＭＳ Ｐゴシック" panose="020B0600070205080204" pitchFamily="34" charset="-128"/>
              </a:rPr>
              <a:t>Models of SRT impacts (concluded)</a:t>
            </a:r>
          </a:p>
        </p:txBody>
      </p:sp>
      <p:sp>
        <p:nvSpPr>
          <p:cNvPr id="6147" name="Rectangle 3"/>
          <p:cNvSpPr>
            <a:spLocks noGrp="1" noChangeArrowheads="1"/>
          </p:cNvSpPr>
          <p:nvPr>
            <p:ph type="body" idx="1"/>
          </p:nvPr>
        </p:nvSpPr>
        <p:spPr>
          <a:xfrm>
            <a:off x="457200" y="1600200"/>
            <a:ext cx="8229600" cy="4876800"/>
          </a:xfrm>
        </p:spPr>
        <p:txBody>
          <a:bodyPr/>
          <a:lstStyle/>
          <a:p>
            <a:pPr>
              <a:lnSpc>
                <a:spcPct val="80000"/>
              </a:lnSpc>
            </a:pPr>
            <a:r>
              <a:rPr lang="en-US" altLang="ja-JP" sz="2800" dirty="0">
                <a:ea typeface="ＭＳ Ｐゴシック" panose="020B0600070205080204" pitchFamily="34" charset="-128"/>
              </a:rPr>
              <a:t>SRT has been investigated and analyzed for years</a:t>
            </a:r>
          </a:p>
          <a:p>
            <a:pPr>
              <a:lnSpc>
                <a:spcPct val="80000"/>
              </a:lnSpc>
            </a:pPr>
            <a:r>
              <a:rPr lang="en-US" altLang="ja-JP" sz="2800" dirty="0">
                <a:ea typeface="ＭＳ Ｐゴシック" panose="020B0600070205080204" pitchFamily="34" charset="-128"/>
              </a:rPr>
              <a:t>Many factors have been measured with the results sometimes debated (</a:t>
            </a:r>
            <a:r>
              <a:rPr lang="en-US" altLang="ja-JP" sz="2800" dirty="0" err="1">
                <a:ea typeface="ＭＳ Ｐゴシック" panose="020B0600070205080204" pitchFamily="34" charset="-128"/>
              </a:rPr>
              <a:t>Dabrowski</a:t>
            </a:r>
            <a:r>
              <a:rPr lang="en-US" altLang="ja-JP" sz="2800" dirty="0">
                <a:ea typeface="ＭＳ Ｐゴシック" panose="020B0600070205080204" pitchFamily="34" charset="-128"/>
              </a:rPr>
              <a:t> et al, 2011):  </a:t>
            </a:r>
          </a:p>
          <a:p>
            <a:pPr lvl="1">
              <a:lnSpc>
                <a:spcPct val="80000"/>
              </a:lnSpc>
            </a:pPr>
            <a:r>
              <a:rPr lang="en-US" altLang="ja-JP" sz="2000">
                <a:ea typeface="ＭＳ Ｐゴシック" panose="020B0600070205080204" pitchFamily="34" charset="-128"/>
              </a:rPr>
              <a:t>User </a:t>
            </a:r>
            <a:r>
              <a:rPr lang="en-US" altLang="ja-JP" sz="2000" dirty="0">
                <a:ea typeface="ＭＳ Ｐゴシック" panose="020B0600070205080204" pitchFamily="34" charset="-128"/>
              </a:rPr>
              <a:t>accuracy and error rates with different levels of SRT</a:t>
            </a:r>
          </a:p>
          <a:p>
            <a:pPr lvl="1">
              <a:lnSpc>
                <a:spcPct val="80000"/>
              </a:lnSpc>
            </a:pPr>
            <a:r>
              <a:rPr lang="en-US" altLang="ja-JP" sz="2000" dirty="0">
                <a:ea typeface="ＭＳ Ｐゴシック" panose="020B0600070205080204" pitchFamily="34" charset="-128"/>
              </a:rPr>
              <a:t>User performance speed and the efficiency of the commands used</a:t>
            </a:r>
          </a:p>
          <a:p>
            <a:pPr lvl="1">
              <a:lnSpc>
                <a:spcPct val="80000"/>
              </a:lnSpc>
            </a:pPr>
            <a:r>
              <a:rPr lang="en-US" altLang="ja-JP" sz="2000" dirty="0">
                <a:ea typeface="ＭＳ Ｐゴシック" panose="020B0600070205080204" pitchFamily="34" charset="-128"/>
              </a:rPr>
              <a:t>How user interactions with the computer changed as a result of changes in SRT</a:t>
            </a:r>
          </a:p>
          <a:p>
            <a:pPr lvl="1">
              <a:lnSpc>
                <a:spcPct val="80000"/>
              </a:lnSpc>
            </a:pPr>
            <a:r>
              <a:rPr lang="en-US" altLang="ja-JP" sz="2000" dirty="0">
                <a:ea typeface="ＭＳ Ｐゴシック" panose="020B0600070205080204" pitchFamily="34" charset="-128"/>
              </a:rPr>
              <a:t>How their bodies reacted physiologically to changes</a:t>
            </a:r>
          </a:p>
          <a:p>
            <a:pPr lvl="1">
              <a:lnSpc>
                <a:spcPct val="80000"/>
              </a:lnSpc>
            </a:pPr>
            <a:r>
              <a:rPr lang="en-US" altLang="ja-JP" sz="2000" dirty="0">
                <a:ea typeface="ＭＳ Ｐゴシック" panose="020B0600070205080204" pitchFamily="34" charset="-128"/>
              </a:rPr>
              <a:t>How happy, satisfied, anxious or annoyed users were as SRTs changed</a:t>
            </a:r>
          </a:p>
        </p:txBody>
      </p:sp>
      <p:sp>
        <p:nvSpPr>
          <p:cNvPr id="2" name="Espace réservé du numéro de diapositive 1">
            <a:extLst>
              <a:ext uri="{FF2B5EF4-FFF2-40B4-BE49-F238E27FC236}">
                <a16:creationId xmlns:a16="http://schemas.microsoft.com/office/drawing/2014/main" id="{D7C1AA20-AD50-44ED-98DB-944FCF131007}"/>
              </a:ext>
            </a:extLst>
          </p:cNvPr>
          <p:cNvSpPr>
            <a:spLocks noGrp="1"/>
          </p:cNvSpPr>
          <p:nvPr>
            <p:ph type="sldNum" sz="quarter" idx="12"/>
          </p:nvPr>
        </p:nvSpPr>
        <p:spPr/>
        <p:txBody>
          <a:bodyPr/>
          <a:lstStyle/>
          <a:p>
            <a:fld id="{15F8B6A1-9034-4521-A2C5-EF04A59F3523}" type="slidenum">
              <a:rPr lang="fr-CA" smtClean="0"/>
              <a:t>8</a:t>
            </a:fld>
            <a:endParaRPr lang="fr-CA"/>
          </a:p>
        </p:txBody>
      </p:sp>
    </p:spTree>
    <p:extLst>
      <p:ext uri="{BB962C8B-B14F-4D97-AF65-F5344CB8AC3E}">
        <p14:creationId xmlns:p14="http://schemas.microsoft.com/office/powerpoint/2010/main" val="682263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ja-JP" dirty="0">
                <a:ea typeface="ＭＳ Ｐゴシック" panose="020B0600070205080204" pitchFamily="34" charset="-128"/>
              </a:rPr>
              <a:t>Expectations and Attitudes</a:t>
            </a:r>
          </a:p>
        </p:txBody>
      </p:sp>
      <p:sp>
        <p:nvSpPr>
          <p:cNvPr id="6147" name="Rectangle 3"/>
          <p:cNvSpPr>
            <a:spLocks noGrp="1" noChangeArrowheads="1"/>
          </p:cNvSpPr>
          <p:nvPr>
            <p:ph type="body" idx="1"/>
          </p:nvPr>
        </p:nvSpPr>
        <p:spPr>
          <a:xfrm>
            <a:off x="457200" y="1600200"/>
            <a:ext cx="8229600" cy="4876800"/>
          </a:xfrm>
        </p:spPr>
        <p:txBody>
          <a:bodyPr/>
          <a:lstStyle/>
          <a:p>
            <a:pPr>
              <a:lnSpc>
                <a:spcPct val="80000"/>
              </a:lnSpc>
            </a:pPr>
            <a:r>
              <a:rPr lang="en-US" altLang="ja-JP" sz="2400" dirty="0">
                <a:ea typeface="ＭＳ Ｐゴシック" panose="020B0600070205080204" pitchFamily="34" charset="-128"/>
              </a:rPr>
              <a:t>Users may achieve rapid task performance, low error rates, and high satisfaction if the following criteria are met:</a:t>
            </a:r>
          </a:p>
          <a:p>
            <a:pPr lvl="1">
              <a:lnSpc>
                <a:spcPct val="80000"/>
              </a:lnSpc>
            </a:pPr>
            <a:r>
              <a:rPr lang="en-US" altLang="ja-JP" sz="2000" dirty="0">
                <a:ea typeface="ＭＳ Ｐゴシック" panose="020B0600070205080204" pitchFamily="34" charset="-128"/>
              </a:rPr>
              <a:t>Users have adequate knowledge of the objects and actions necessary for the problem-solving task</a:t>
            </a:r>
          </a:p>
          <a:p>
            <a:pPr lvl="1">
              <a:lnSpc>
                <a:spcPct val="80000"/>
              </a:lnSpc>
            </a:pPr>
            <a:r>
              <a:rPr lang="en-US" altLang="ja-JP" sz="2000" dirty="0">
                <a:ea typeface="ＭＳ Ｐゴシック" panose="020B0600070205080204" pitchFamily="34" charset="-128"/>
              </a:rPr>
              <a:t>The solution plan can be carried out without delays</a:t>
            </a:r>
          </a:p>
          <a:p>
            <a:pPr lvl="1">
              <a:lnSpc>
                <a:spcPct val="80000"/>
              </a:lnSpc>
            </a:pPr>
            <a:r>
              <a:rPr lang="en-US" altLang="ja-JP" sz="2000" dirty="0">
                <a:ea typeface="ＭＳ Ｐゴシック" panose="020B0600070205080204" pitchFamily="34" charset="-128"/>
              </a:rPr>
              <a:t>Distractions are eliminated</a:t>
            </a:r>
          </a:p>
          <a:p>
            <a:pPr lvl="1">
              <a:lnSpc>
                <a:spcPct val="80000"/>
              </a:lnSpc>
            </a:pPr>
            <a:r>
              <a:rPr lang="en-US" altLang="ja-JP" sz="2000" dirty="0">
                <a:ea typeface="ＭＳ Ｐゴシック" panose="020B0600070205080204" pitchFamily="34" charset="-128"/>
              </a:rPr>
              <a:t>User anxiety is low</a:t>
            </a:r>
          </a:p>
          <a:p>
            <a:pPr lvl="1">
              <a:lnSpc>
                <a:spcPct val="80000"/>
              </a:lnSpc>
            </a:pPr>
            <a:r>
              <a:rPr lang="en-US" altLang="ja-JP" sz="2000" dirty="0">
                <a:ea typeface="ＭＳ Ｐゴシック" panose="020B0600070205080204" pitchFamily="34" charset="-128"/>
              </a:rPr>
              <a:t>There is accurate feedback about progress towards the solution</a:t>
            </a:r>
          </a:p>
          <a:p>
            <a:pPr lvl="1">
              <a:lnSpc>
                <a:spcPct val="80000"/>
              </a:lnSpc>
            </a:pPr>
            <a:r>
              <a:rPr lang="en-US" altLang="ja-JP" sz="2000" dirty="0">
                <a:ea typeface="ＭＳ Ｐゴシック" panose="020B0600070205080204" pitchFamily="34" charset="-128"/>
              </a:rPr>
              <a:t>Errors can be avoided or, if they occur, can be handled easily</a:t>
            </a:r>
          </a:p>
          <a:p>
            <a:pPr lvl="1">
              <a:lnSpc>
                <a:spcPct val="80000"/>
              </a:lnSpc>
            </a:pPr>
            <a:endParaRPr lang="en-US" altLang="ja-JP" sz="2000" dirty="0">
              <a:ea typeface="ＭＳ Ｐゴシック" panose="020B0600070205080204" pitchFamily="34" charset="-128"/>
            </a:endParaRPr>
          </a:p>
          <a:p>
            <a:pPr>
              <a:lnSpc>
                <a:spcPct val="80000"/>
              </a:lnSpc>
            </a:pPr>
            <a:r>
              <a:rPr lang="en-US" altLang="ja-JP" sz="2400" dirty="0">
                <a:ea typeface="ＭＳ Ｐゴシック" panose="020B0600070205080204" pitchFamily="34" charset="-128"/>
              </a:rPr>
              <a:t>Three primary factors that influence user expectations and attitudes regarding SRT are:</a:t>
            </a:r>
            <a:endParaRPr lang="en-US" altLang="ja-JP" sz="2000" dirty="0">
              <a:ea typeface="ＭＳ Ｐゴシック" panose="020B0600070205080204" pitchFamily="34" charset="-128"/>
            </a:endParaRPr>
          </a:p>
          <a:p>
            <a:pPr marL="914400" lvl="1" indent="-457200">
              <a:lnSpc>
                <a:spcPct val="80000"/>
              </a:lnSpc>
              <a:buFont typeface="+mj-lt"/>
              <a:buAutoNum type="arabicPeriod"/>
            </a:pPr>
            <a:r>
              <a:rPr lang="en-US" altLang="ja-JP" sz="2000" dirty="0">
                <a:ea typeface="ＭＳ Ｐゴシック" panose="020B0600070205080204" pitchFamily="34" charset="-128"/>
              </a:rPr>
              <a:t>Previous experiences</a:t>
            </a:r>
          </a:p>
          <a:p>
            <a:pPr marL="914400" lvl="1" indent="-457200">
              <a:lnSpc>
                <a:spcPct val="80000"/>
              </a:lnSpc>
              <a:buFont typeface="+mj-lt"/>
              <a:buAutoNum type="arabicPeriod"/>
            </a:pPr>
            <a:r>
              <a:rPr lang="en-US" altLang="ja-JP" sz="2000" dirty="0">
                <a:ea typeface="ＭＳ Ｐゴシック" panose="020B0600070205080204" pitchFamily="34" charset="-128"/>
              </a:rPr>
              <a:t>Individual personality differences</a:t>
            </a:r>
          </a:p>
          <a:p>
            <a:pPr marL="914400" lvl="1" indent="-457200">
              <a:lnSpc>
                <a:spcPct val="80000"/>
              </a:lnSpc>
              <a:buFont typeface="+mj-lt"/>
              <a:buAutoNum type="arabicPeriod"/>
            </a:pPr>
            <a:r>
              <a:rPr lang="en-US" altLang="ja-JP" sz="2000" dirty="0">
                <a:ea typeface="ＭＳ Ｐゴシック" panose="020B0600070205080204" pitchFamily="34" charset="-128"/>
              </a:rPr>
              <a:t>Task differences</a:t>
            </a:r>
          </a:p>
          <a:p>
            <a:pPr lvl="1">
              <a:lnSpc>
                <a:spcPct val="80000"/>
              </a:lnSpc>
            </a:pPr>
            <a:endParaRPr lang="en-US" altLang="ja-JP" sz="2000" dirty="0">
              <a:ea typeface="ＭＳ Ｐゴシック" panose="020B0600070205080204" pitchFamily="34" charset="-128"/>
            </a:endParaRPr>
          </a:p>
        </p:txBody>
      </p:sp>
      <p:sp>
        <p:nvSpPr>
          <p:cNvPr id="2" name="Espace réservé du numéro de diapositive 1">
            <a:extLst>
              <a:ext uri="{FF2B5EF4-FFF2-40B4-BE49-F238E27FC236}">
                <a16:creationId xmlns:a16="http://schemas.microsoft.com/office/drawing/2014/main" id="{329A95B1-6F19-4ACC-97ED-C8645D935CC9}"/>
              </a:ext>
            </a:extLst>
          </p:cNvPr>
          <p:cNvSpPr>
            <a:spLocks noGrp="1"/>
          </p:cNvSpPr>
          <p:nvPr>
            <p:ph type="sldNum" sz="quarter" idx="12"/>
          </p:nvPr>
        </p:nvSpPr>
        <p:spPr/>
        <p:txBody>
          <a:bodyPr/>
          <a:lstStyle/>
          <a:p>
            <a:fld id="{15F8B6A1-9034-4521-A2C5-EF04A59F3523}" type="slidenum">
              <a:rPr lang="fr-CA" smtClean="0"/>
              <a:t>9</a:t>
            </a:fld>
            <a:endParaRPr lang="fr-CA"/>
          </a:p>
        </p:txBody>
      </p:sp>
    </p:spTree>
    <p:extLst>
      <p:ext uri="{BB962C8B-B14F-4D97-AF65-F5344CB8AC3E}">
        <p14:creationId xmlns:p14="http://schemas.microsoft.com/office/powerpoint/2010/main" val="33397608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apitaux">
  <a:themeElements>
    <a:clrScheme name="Capitaux">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pitaux">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apitaux">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24660</TotalTime>
  <Words>1271</Words>
  <Application>Microsoft Office PowerPoint</Application>
  <PresentationFormat>Affichage à l'écran (4:3)</PresentationFormat>
  <Paragraphs>158</Paragraphs>
  <Slides>16</Slides>
  <Notes>6</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16</vt:i4>
      </vt:variant>
    </vt:vector>
  </HeadingPairs>
  <TitlesOfParts>
    <vt:vector size="25" baseType="lpstr">
      <vt:lpstr>Arial</vt:lpstr>
      <vt:lpstr>Calibri</vt:lpstr>
      <vt:lpstr>Franklin Gothic Book</vt:lpstr>
      <vt:lpstr>Noto Sans Symbols</vt:lpstr>
      <vt:lpstr>Perpetua</vt:lpstr>
      <vt:lpstr>Times New Roman</vt:lpstr>
      <vt:lpstr>Verdana</vt:lpstr>
      <vt:lpstr>Wingdings 2</vt:lpstr>
      <vt:lpstr>Capitaux</vt:lpstr>
      <vt:lpstr>The Timely User Experience</vt:lpstr>
      <vt:lpstr>The Timely User Experience</vt:lpstr>
      <vt:lpstr>Introduction</vt:lpstr>
      <vt:lpstr>Introduction (concluded)</vt:lpstr>
      <vt:lpstr>Optimizing Design (example)</vt:lpstr>
      <vt:lpstr>Models of SRT impacts</vt:lpstr>
      <vt:lpstr>Models of SRT impacts (continued)</vt:lpstr>
      <vt:lpstr>Models of SRT impacts (concluded)</vt:lpstr>
      <vt:lpstr>Expectations and Attitudes</vt:lpstr>
      <vt:lpstr>Expectations and Attitudes (concluded)</vt:lpstr>
      <vt:lpstr>User Productivity and Variability in SRT</vt:lpstr>
      <vt:lpstr>User Productivity and Variability in SRT (concluded)</vt:lpstr>
      <vt:lpstr>Frustrating experiences</vt:lpstr>
      <vt:lpstr>Reducing User Frustration</vt:lpstr>
      <vt:lpstr>SRT Guidelines</vt:lpstr>
      <vt:lpstr>SRT Guidelines (concluded)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Case Studies</dc:title>
  <dc:creator>Mohammed Ayoub Alaoui Mhamdi</dc:creator>
  <cp:lastModifiedBy>Mohammed Ayoub Alaoui Mhamdi</cp:lastModifiedBy>
  <cp:revision>25</cp:revision>
  <dcterms:created xsi:type="dcterms:W3CDTF">2020-06-16T20:26:45Z</dcterms:created>
  <dcterms:modified xsi:type="dcterms:W3CDTF">2020-07-12T21:48:17Z</dcterms:modified>
</cp:coreProperties>
</file>