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129"/>
  </p:notesMasterIdLst>
  <p:sldIdLst>
    <p:sldId id="256" r:id="rId2"/>
    <p:sldId id="258" r:id="rId3"/>
    <p:sldId id="259" r:id="rId4"/>
    <p:sldId id="372" r:id="rId5"/>
    <p:sldId id="373" r:id="rId6"/>
    <p:sldId id="263" r:id="rId7"/>
    <p:sldId id="374" r:id="rId8"/>
    <p:sldId id="375" r:id="rId9"/>
    <p:sldId id="264" r:id="rId10"/>
    <p:sldId id="265" r:id="rId11"/>
    <p:sldId id="376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377" r:id="rId20"/>
    <p:sldId id="273" r:id="rId21"/>
    <p:sldId id="378" r:id="rId22"/>
    <p:sldId id="274" r:id="rId23"/>
    <p:sldId id="379" r:id="rId24"/>
    <p:sldId id="275" r:id="rId25"/>
    <p:sldId id="276" r:id="rId26"/>
    <p:sldId id="277" r:id="rId27"/>
    <p:sldId id="380" r:id="rId28"/>
    <p:sldId id="444" r:id="rId29"/>
    <p:sldId id="381" r:id="rId30"/>
    <p:sldId id="279" r:id="rId31"/>
    <p:sldId id="382" r:id="rId32"/>
    <p:sldId id="281" r:id="rId33"/>
    <p:sldId id="383" r:id="rId34"/>
    <p:sldId id="384" r:id="rId35"/>
    <p:sldId id="282" r:id="rId36"/>
    <p:sldId id="283" r:id="rId37"/>
    <p:sldId id="284" r:id="rId38"/>
    <p:sldId id="385" r:id="rId39"/>
    <p:sldId id="285" r:id="rId40"/>
    <p:sldId id="388" r:id="rId41"/>
    <p:sldId id="389" r:id="rId42"/>
    <p:sldId id="289" r:id="rId43"/>
    <p:sldId id="290" r:id="rId44"/>
    <p:sldId id="291" r:id="rId45"/>
    <p:sldId id="390" r:id="rId46"/>
    <p:sldId id="292" r:id="rId47"/>
    <p:sldId id="391" r:id="rId48"/>
    <p:sldId id="293" r:id="rId49"/>
    <p:sldId id="403" r:id="rId50"/>
    <p:sldId id="294" r:id="rId51"/>
    <p:sldId id="295" r:id="rId52"/>
    <p:sldId id="296" r:id="rId53"/>
    <p:sldId id="297" r:id="rId54"/>
    <p:sldId id="405" r:id="rId55"/>
    <p:sldId id="406" r:id="rId56"/>
    <p:sldId id="407" r:id="rId57"/>
    <p:sldId id="408" r:id="rId58"/>
    <p:sldId id="298" r:id="rId59"/>
    <p:sldId id="299" r:id="rId60"/>
    <p:sldId id="409" r:id="rId61"/>
    <p:sldId id="430" r:id="rId62"/>
    <p:sldId id="431" r:id="rId63"/>
    <p:sldId id="410" r:id="rId64"/>
    <p:sldId id="300" r:id="rId65"/>
    <p:sldId id="301" r:id="rId66"/>
    <p:sldId id="302" r:id="rId67"/>
    <p:sldId id="303" r:id="rId68"/>
    <p:sldId id="304" r:id="rId69"/>
    <p:sldId id="305" r:id="rId70"/>
    <p:sldId id="306" r:id="rId71"/>
    <p:sldId id="432" r:id="rId72"/>
    <p:sldId id="412" r:id="rId73"/>
    <p:sldId id="434" r:id="rId74"/>
    <p:sldId id="307" r:id="rId75"/>
    <p:sldId id="308" r:id="rId76"/>
    <p:sldId id="309" r:id="rId77"/>
    <p:sldId id="310" r:id="rId78"/>
    <p:sldId id="311" r:id="rId79"/>
    <p:sldId id="312" r:id="rId80"/>
    <p:sldId id="313" r:id="rId81"/>
    <p:sldId id="314" r:id="rId82"/>
    <p:sldId id="315" r:id="rId83"/>
    <p:sldId id="316" r:id="rId84"/>
    <p:sldId id="435" r:id="rId85"/>
    <p:sldId id="317" r:id="rId86"/>
    <p:sldId id="318" r:id="rId87"/>
    <p:sldId id="319" r:id="rId88"/>
    <p:sldId id="436" r:id="rId89"/>
    <p:sldId id="320" r:id="rId90"/>
    <p:sldId id="321" r:id="rId91"/>
    <p:sldId id="322" r:id="rId92"/>
    <p:sldId id="414" r:id="rId93"/>
    <p:sldId id="416" r:id="rId94"/>
    <p:sldId id="417" r:id="rId95"/>
    <p:sldId id="418" r:id="rId96"/>
    <p:sldId id="336" r:id="rId97"/>
    <p:sldId id="337" r:id="rId98"/>
    <p:sldId id="338" r:id="rId99"/>
    <p:sldId id="339" r:id="rId100"/>
    <p:sldId id="340" r:id="rId101"/>
    <p:sldId id="419" r:id="rId102"/>
    <p:sldId id="420" r:id="rId103"/>
    <p:sldId id="421" r:id="rId104"/>
    <p:sldId id="422" r:id="rId105"/>
    <p:sldId id="423" r:id="rId106"/>
    <p:sldId id="341" r:id="rId107"/>
    <p:sldId id="342" r:id="rId108"/>
    <p:sldId id="343" r:id="rId109"/>
    <p:sldId id="424" r:id="rId110"/>
    <p:sldId id="344" r:id="rId111"/>
    <p:sldId id="345" r:id="rId112"/>
    <p:sldId id="346" r:id="rId113"/>
    <p:sldId id="347" r:id="rId114"/>
    <p:sldId id="348" r:id="rId115"/>
    <p:sldId id="349" r:id="rId116"/>
    <p:sldId id="350" r:id="rId117"/>
    <p:sldId id="351" r:id="rId118"/>
    <p:sldId id="352" r:id="rId119"/>
    <p:sldId id="353" r:id="rId120"/>
    <p:sldId id="354" r:id="rId121"/>
    <p:sldId id="355" r:id="rId122"/>
    <p:sldId id="425" r:id="rId123"/>
    <p:sldId id="426" r:id="rId124"/>
    <p:sldId id="369" r:id="rId125"/>
    <p:sldId id="370" r:id="rId126"/>
    <p:sldId id="427" r:id="rId127"/>
    <p:sldId id="428" r:id="rId1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89" autoAdjust="0"/>
  </p:normalViewPr>
  <p:slideViewPr>
    <p:cSldViewPr>
      <p:cViewPr varScale="1">
        <p:scale>
          <a:sx n="96" d="100"/>
          <a:sy n="96" d="100"/>
        </p:scale>
        <p:origin x="203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9597C-3DA2-449B-B75F-58976E9CCD92}" type="datetimeFigureOut">
              <a:rPr lang="fr-CA" smtClean="0"/>
              <a:t>2020-07-16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CEB45-63CE-4F08-9A4A-7E07EFDC175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257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Image Placeholder 1">
            <a:extLst>
              <a:ext uri="{FF2B5EF4-FFF2-40B4-BE49-F238E27FC236}">
                <a16:creationId xmlns:a16="http://schemas.microsoft.com/office/drawing/2014/main" id="{7CFF858C-EDB0-444A-A6F0-6F581FD8E7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1" name="Notes Placeholder 2">
            <a:extLst>
              <a:ext uri="{FF2B5EF4-FFF2-40B4-BE49-F238E27FC236}">
                <a16:creationId xmlns:a16="http://schemas.microsoft.com/office/drawing/2014/main" id="{5C058377-ADA0-4B52-8CBB-5E35236C90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0468" name="Slide Number Placeholder 3">
            <a:extLst>
              <a:ext uri="{FF2B5EF4-FFF2-40B4-BE49-F238E27FC236}">
                <a16:creationId xmlns:a16="http://schemas.microsoft.com/office/drawing/2014/main" id="{6E1CAD92-ABB7-49B4-B1C0-D1518AB5C6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E5074A2-FB86-49C9-821C-9B309A3D03F4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58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>
            <a:extLst>
              <a:ext uri="{FF2B5EF4-FFF2-40B4-BE49-F238E27FC236}">
                <a16:creationId xmlns:a16="http://schemas.microsoft.com/office/drawing/2014/main" id="{C3CB7503-7671-4E48-9573-84C553003C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0707" name="Notes Placeholder 2">
            <a:extLst>
              <a:ext uri="{FF2B5EF4-FFF2-40B4-BE49-F238E27FC236}">
                <a16:creationId xmlns:a16="http://schemas.microsoft.com/office/drawing/2014/main" id="{EF83A2A8-0D2E-46C8-B21E-ADE834518C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8116" name="Slide Number Placeholder 3">
            <a:extLst>
              <a:ext uri="{FF2B5EF4-FFF2-40B4-BE49-F238E27FC236}">
                <a16:creationId xmlns:a16="http://schemas.microsoft.com/office/drawing/2014/main" id="{E6C484B7-E63C-4422-910E-06915ECB8B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5E44178-3EC3-48AC-B3DF-EDF88C5506BD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29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050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>
            <a:extLst>
              <a:ext uri="{FF2B5EF4-FFF2-40B4-BE49-F238E27FC236}">
                <a16:creationId xmlns:a16="http://schemas.microsoft.com/office/drawing/2014/main" id="{9E1355CB-5427-4674-A7B1-44060FE42A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1731" name="Notes Placeholder 2">
            <a:extLst>
              <a:ext uri="{FF2B5EF4-FFF2-40B4-BE49-F238E27FC236}">
                <a16:creationId xmlns:a16="http://schemas.microsoft.com/office/drawing/2014/main" id="{98C6EA37-D30E-416B-818A-F9906D34AC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2212" name="Slide Number Placeholder 3">
            <a:extLst>
              <a:ext uri="{FF2B5EF4-FFF2-40B4-BE49-F238E27FC236}">
                <a16:creationId xmlns:a16="http://schemas.microsoft.com/office/drawing/2014/main" id="{E8ABFFF7-A16A-47AF-B7CD-30AD7F51E8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D8D1809-CF4B-474E-8C46-8D9FCF3E3FA8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31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664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Image Placeholder 1">
            <a:extLst>
              <a:ext uri="{FF2B5EF4-FFF2-40B4-BE49-F238E27FC236}">
                <a16:creationId xmlns:a16="http://schemas.microsoft.com/office/drawing/2014/main" id="{982B3B4A-DEC9-4232-813A-2CDF61A63A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2755" name="Notes Placeholder 2">
            <a:extLst>
              <a:ext uri="{FF2B5EF4-FFF2-40B4-BE49-F238E27FC236}">
                <a16:creationId xmlns:a16="http://schemas.microsoft.com/office/drawing/2014/main" id="{6D72B84D-F6F8-46F1-AFFD-D1E542ADE8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4260" name="Slide Number Placeholder 3">
            <a:extLst>
              <a:ext uri="{FF2B5EF4-FFF2-40B4-BE49-F238E27FC236}">
                <a16:creationId xmlns:a16="http://schemas.microsoft.com/office/drawing/2014/main" id="{6BA274AC-A19B-4F7A-AE7A-0A2792DDD4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D74036C-10C8-4722-9574-2ED8C4EC4673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33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19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Slide Image Placeholder 1">
            <a:extLst>
              <a:ext uri="{FF2B5EF4-FFF2-40B4-BE49-F238E27FC236}">
                <a16:creationId xmlns:a16="http://schemas.microsoft.com/office/drawing/2014/main" id="{A29EBEDF-C3FD-4654-AFDF-A94913C01B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3779" name="Notes Placeholder 2">
            <a:extLst>
              <a:ext uri="{FF2B5EF4-FFF2-40B4-BE49-F238E27FC236}">
                <a16:creationId xmlns:a16="http://schemas.microsoft.com/office/drawing/2014/main" id="{3AC89CE9-D31F-4DE1-BB73-33D5A64C03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5284" name="Slide Number Placeholder 3">
            <a:extLst>
              <a:ext uri="{FF2B5EF4-FFF2-40B4-BE49-F238E27FC236}">
                <a16:creationId xmlns:a16="http://schemas.microsoft.com/office/drawing/2014/main" id="{140520D0-3A26-443A-93F4-C508624AFF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CDF6207-AE46-4029-8CB7-E1161D0BDEAD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34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03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>
            <a:extLst>
              <a:ext uri="{FF2B5EF4-FFF2-40B4-BE49-F238E27FC236}">
                <a16:creationId xmlns:a16="http://schemas.microsoft.com/office/drawing/2014/main" id="{0A653ABF-6223-4406-8948-B2158C3E6E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03" name="Notes Placeholder 2">
            <a:extLst>
              <a:ext uri="{FF2B5EF4-FFF2-40B4-BE49-F238E27FC236}">
                <a16:creationId xmlns:a16="http://schemas.microsoft.com/office/drawing/2014/main" id="{38E89259-A99E-4C28-90EF-7F4816A3A2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9380" name="Slide Number Placeholder 3">
            <a:extLst>
              <a:ext uri="{FF2B5EF4-FFF2-40B4-BE49-F238E27FC236}">
                <a16:creationId xmlns:a16="http://schemas.microsoft.com/office/drawing/2014/main" id="{BF3294C9-794A-471E-B2B0-483D7A9DC7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1DBAE0A-FEA4-4880-9C5C-243D0DD78CC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38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156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Slide Image Placeholder 1">
            <a:extLst>
              <a:ext uri="{FF2B5EF4-FFF2-40B4-BE49-F238E27FC236}">
                <a16:creationId xmlns:a16="http://schemas.microsoft.com/office/drawing/2014/main" id="{E6C8FF96-895E-4E4E-8BDA-23E8FA94F0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7875" name="Notes Placeholder 2">
            <a:extLst>
              <a:ext uri="{FF2B5EF4-FFF2-40B4-BE49-F238E27FC236}">
                <a16:creationId xmlns:a16="http://schemas.microsoft.com/office/drawing/2014/main" id="{50F732C7-5555-41A6-9B23-7E8978B280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36548" name="Slide Number Placeholder 3">
            <a:extLst>
              <a:ext uri="{FF2B5EF4-FFF2-40B4-BE49-F238E27FC236}">
                <a16:creationId xmlns:a16="http://schemas.microsoft.com/office/drawing/2014/main" id="{1C352BEA-933F-4D01-AEFE-A8A444E429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7A35CE2-0BA5-4AA2-8D6B-8844A5E4D23E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40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516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Slide Image Placeholder 1">
            <a:extLst>
              <a:ext uri="{FF2B5EF4-FFF2-40B4-BE49-F238E27FC236}">
                <a16:creationId xmlns:a16="http://schemas.microsoft.com/office/drawing/2014/main" id="{8B16D9BC-FD4C-4E61-9049-E9E42E51E7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8899" name="Notes Placeholder 2">
            <a:extLst>
              <a:ext uri="{FF2B5EF4-FFF2-40B4-BE49-F238E27FC236}">
                <a16:creationId xmlns:a16="http://schemas.microsoft.com/office/drawing/2014/main" id="{24CBCFA2-9673-471A-BB45-238D2A6DD3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37572" name="Slide Number Placeholder 3">
            <a:extLst>
              <a:ext uri="{FF2B5EF4-FFF2-40B4-BE49-F238E27FC236}">
                <a16:creationId xmlns:a16="http://schemas.microsoft.com/office/drawing/2014/main" id="{7FE5DC73-F52B-42CB-BA2E-9D67582B01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FD09C1-9468-4B25-9F33-16E5746F09CB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048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Slide Image Placeholder 1">
            <a:extLst>
              <a:ext uri="{FF2B5EF4-FFF2-40B4-BE49-F238E27FC236}">
                <a16:creationId xmlns:a16="http://schemas.microsoft.com/office/drawing/2014/main" id="{2CB0FC68-9D10-4757-B852-907A33308C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9923" name="Notes Placeholder 2">
            <a:extLst>
              <a:ext uri="{FF2B5EF4-FFF2-40B4-BE49-F238E27FC236}">
                <a16:creationId xmlns:a16="http://schemas.microsoft.com/office/drawing/2014/main" id="{1B92E8DF-021F-47DE-B63B-31E98714950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1668" name="Slide Number Placeholder 3">
            <a:extLst>
              <a:ext uri="{FF2B5EF4-FFF2-40B4-BE49-F238E27FC236}">
                <a16:creationId xmlns:a16="http://schemas.microsoft.com/office/drawing/2014/main" id="{FF4B45A6-27E4-422F-8F4D-B737C54F33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C3248A1-820E-42F9-99B2-0106F90BDC13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078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Slide Image Placeholder 1">
            <a:extLst>
              <a:ext uri="{FF2B5EF4-FFF2-40B4-BE49-F238E27FC236}">
                <a16:creationId xmlns:a16="http://schemas.microsoft.com/office/drawing/2014/main" id="{8ED869F8-AF4D-4F0A-8D57-B38A02EAFA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0947" name="Notes Placeholder 2">
            <a:extLst>
              <a:ext uri="{FF2B5EF4-FFF2-40B4-BE49-F238E27FC236}">
                <a16:creationId xmlns:a16="http://schemas.microsoft.com/office/drawing/2014/main" id="{DF11DBD0-5FE7-45D8-9120-8619FEFDFF9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3716" name="Slide Number Placeholder 3">
            <a:extLst>
              <a:ext uri="{FF2B5EF4-FFF2-40B4-BE49-F238E27FC236}">
                <a16:creationId xmlns:a16="http://schemas.microsoft.com/office/drawing/2014/main" id="{0822182B-E5A1-44DA-B6AF-A64C3E440F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25B40EE-44B3-4B2C-8793-B70BC4DA35F5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231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Slide Image Placeholder 1">
            <a:extLst>
              <a:ext uri="{FF2B5EF4-FFF2-40B4-BE49-F238E27FC236}">
                <a16:creationId xmlns:a16="http://schemas.microsoft.com/office/drawing/2014/main" id="{B7FC8640-A758-421C-94FB-74AF622F05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3235" name="Notes Placeholder 2">
            <a:extLst>
              <a:ext uri="{FF2B5EF4-FFF2-40B4-BE49-F238E27FC236}">
                <a16:creationId xmlns:a16="http://schemas.microsoft.com/office/drawing/2014/main" id="{7C85B4ED-D476-4F79-9D4E-9C8F1125BD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0884" name="Slide Number Placeholder 3">
            <a:extLst>
              <a:ext uri="{FF2B5EF4-FFF2-40B4-BE49-F238E27FC236}">
                <a16:creationId xmlns:a16="http://schemas.microsoft.com/office/drawing/2014/main" id="{354A04E6-7107-4C28-86FB-337652456A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1B84F0-6D36-48FD-AA15-4E963EC37001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49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6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>
            <a:extLst>
              <a:ext uri="{FF2B5EF4-FFF2-40B4-BE49-F238E27FC236}">
                <a16:creationId xmlns:a16="http://schemas.microsoft.com/office/drawing/2014/main" id="{AA385B98-4672-4530-8D7F-216B311CBA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2515" name="Notes Placeholder 2">
            <a:extLst>
              <a:ext uri="{FF2B5EF4-FFF2-40B4-BE49-F238E27FC236}">
                <a16:creationId xmlns:a16="http://schemas.microsoft.com/office/drawing/2014/main" id="{3F068B5E-CA1B-481D-AA6F-5F65F7638D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1492" name="Slide Number Placeholder 3">
            <a:extLst>
              <a:ext uri="{FF2B5EF4-FFF2-40B4-BE49-F238E27FC236}">
                <a16:creationId xmlns:a16="http://schemas.microsoft.com/office/drawing/2014/main" id="{0B8BD426-3F15-4AE2-B95F-1BE05E426D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8C24318-5EEA-4069-BE26-EE7F65F7256B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203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Slide Image Placeholder 1">
            <a:extLst>
              <a:ext uri="{FF2B5EF4-FFF2-40B4-BE49-F238E27FC236}">
                <a16:creationId xmlns:a16="http://schemas.microsoft.com/office/drawing/2014/main" id="{A95AB54D-2E18-4053-A02E-25F95809E4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283" name="Notes Placeholder 2">
            <a:extLst>
              <a:ext uri="{FF2B5EF4-FFF2-40B4-BE49-F238E27FC236}">
                <a16:creationId xmlns:a16="http://schemas.microsoft.com/office/drawing/2014/main" id="{FECB3006-3F00-4584-8EE2-45307890F4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7028" name="Slide Number Placeholder 3">
            <a:extLst>
              <a:ext uri="{FF2B5EF4-FFF2-40B4-BE49-F238E27FC236}">
                <a16:creationId xmlns:a16="http://schemas.microsoft.com/office/drawing/2014/main" id="{1D224FDE-5C69-4661-BD9C-169C194434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C843C6F-B781-4EE1-A327-B1BA2245EE90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20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Slide Image Placeholder 1">
            <a:extLst>
              <a:ext uri="{FF2B5EF4-FFF2-40B4-BE49-F238E27FC236}">
                <a16:creationId xmlns:a16="http://schemas.microsoft.com/office/drawing/2014/main" id="{E28ED72D-676D-440C-A06B-246DECC4F2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6307" name="Notes Placeholder 2">
            <a:extLst>
              <a:ext uri="{FF2B5EF4-FFF2-40B4-BE49-F238E27FC236}">
                <a16:creationId xmlns:a16="http://schemas.microsoft.com/office/drawing/2014/main" id="{07F04671-4626-442B-B06C-089ED53B0B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7028" name="Slide Number Placeholder 3">
            <a:extLst>
              <a:ext uri="{FF2B5EF4-FFF2-40B4-BE49-F238E27FC236}">
                <a16:creationId xmlns:a16="http://schemas.microsoft.com/office/drawing/2014/main" id="{9C366776-E596-458D-84DE-907CFF9A22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6D76978-16DA-4C2D-9146-7A2CF8FB1A63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1954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Slide Image Placeholder 1">
            <a:extLst>
              <a:ext uri="{FF2B5EF4-FFF2-40B4-BE49-F238E27FC236}">
                <a16:creationId xmlns:a16="http://schemas.microsoft.com/office/drawing/2014/main" id="{2706A9BC-AFDD-4147-97E2-4A15887D6F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7331" name="Notes Placeholder 2">
            <a:extLst>
              <a:ext uri="{FF2B5EF4-FFF2-40B4-BE49-F238E27FC236}">
                <a16:creationId xmlns:a16="http://schemas.microsoft.com/office/drawing/2014/main" id="{4AF3E9C4-11E2-47A0-B63F-7BD31142C3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7028" name="Slide Number Placeholder 3">
            <a:extLst>
              <a:ext uri="{FF2B5EF4-FFF2-40B4-BE49-F238E27FC236}">
                <a16:creationId xmlns:a16="http://schemas.microsoft.com/office/drawing/2014/main" id="{1D002A24-B83A-4625-B0A6-0DA90DA3C8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F7B92E3-0F60-4E07-B785-C3C3D7C0E35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1657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Slide Image Placeholder 1">
            <a:extLst>
              <a:ext uri="{FF2B5EF4-FFF2-40B4-BE49-F238E27FC236}">
                <a16:creationId xmlns:a16="http://schemas.microsoft.com/office/drawing/2014/main" id="{1F112C59-0AAE-404A-B748-D978D06CFA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8355" name="Notes Placeholder 2">
            <a:extLst>
              <a:ext uri="{FF2B5EF4-FFF2-40B4-BE49-F238E27FC236}">
                <a16:creationId xmlns:a16="http://schemas.microsoft.com/office/drawing/2014/main" id="{3AB98D42-7BC7-4363-9457-CE47ED31D6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9076" name="Slide Number Placeholder 3">
            <a:extLst>
              <a:ext uri="{FF2B5EF4-FFF2-40B4-BE49-F238E27FC236}">
                <a16:creationId xmlns:a16="http://schemas.microsoft.com/office/drawing/2014/main" id="{2643C5ED-760D-48C8-A266-5B4B3D7BB1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737FF9-86E1-48D2-8AAF-DCFFF8379829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3117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Slide Image Placeholder 1">
            <a:extLst>
              <a:ext uri="{FF2B5EF4-FFF2-40B4-BE49-F238E27FC236}">
                <a16:creationId xmlns:a16="http://schemas.microsoft.com/office/drawing/2014/main" id="{F9E6A514-1D29-4A4B-BE98-1569752FFD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9379" name="Notes Placeholder 2">
            <a:extLst>
              <a:ext uri="{FF2B5EF4-FFF2-40B4-BE49-F238E27FC236}">
                <a16:creationId xmlns:a16="http://schemas.microsoft.com/office/drawing/2014/main" id="{50E23662-4237-4846-A3EB-B762A0AEA3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62148" name="Slide Number Placeholder 3">
            <a:extLst>
              <a:ext uri="{FF2B5EF4-FFF2-40B4-BE49-F238E27FC236}">
                <a16:creationId xmlns:a16="http://schemas.microsoft.com/office/drawing/2014/main" id="{203DE530-5CF2-423F-8D2D-6B59C9F9CF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2977D0-6F47-4CF0-86C7-89ACBF09D601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60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96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Slide Image Placeholder 1">
            <a:extLst>
              <a:ext uri="{FF2B5EF4-FFF2-40B4-BE49-F238E27FC236}">
                <a16:creationId xmlns:a16="http://schemas.microsoft.com/office/drawing/2014/main" id="{F9E6A514-1D29-4A4B-BE98-1569752FFD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9379" name="Notes Placeholder 2">
            <a:extLst>
              <a:ext uri="{FF2B5EF4-FFF2-40B4-BE49-F238E27FC236}">
                <a16:creationId xmlns:a16="http://schemas.microsoft.com/office/drawing/2014/main" id="{50E23662-4237-4846-A3EB-B762A0AEA3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62148" name="Slide Number Placeholder 3">
            <a:extLst>
              <a:ext uri="{FF2B5EF4-FFF2-40B4-BE49-F238E27FC236}">
                <a16:creationId xmlns:a16="http://schemas.microsoft.com/office/drawing/2014/main" id="{203DE530-5CF2-423F-8D2D-6B59C9F9CF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2977D0-6F47-4CF0-86C7-89ACBF09D601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61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7168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Slide Image Placeholder 1">
            <a:extLst>
              <a:ext uri="{FF2B5EF4-FFF2-40B4-BE49-F238E27FC236}">
                <a16:creationId xmlns:a16="http://schemas.microsoft.com/office/drawing/2014/main" id="{F9E6A514-1D29-4A4B-BE98-1569752FFD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9379" name="Notes Placeholder 2">
            <a:extLst>
              <a:ext uri="{FF2B5EF4-FFF2-40B4-BE49-F238E27FC236}">
                <a16:creationId xmlns:a16="http://schemas.microsoft.com/office/drawing/2014/main" id="{50E23662-4237-4846-A3EB-B762A0AEA3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62148" name="Slide Number Placeholder 3">
            <a:extLst>
              <a:ext uri="{FF2B5EF4-FFF2-40B4-BE49-F238E27FC236}">
                <a16:creationId xmlns:a16="http://schemas.microsoft.com/office/drawing/2014/main" id="{203DE530-5CF2-423F-8D2D-6B59C9F9CF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2977D0-6F47-4CF0-86C7-89ACBF09D601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62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5479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Slide Image Placeholder 1">
            <a:extLst>
              <a:ext uri="{FF2B5EF4-FFF2-40B4-BE49-F238E27FC236}">
                <a16:creationId xmlns:a16="http://schemas.microsoft.com/office/drawing/2014/main" id="{CFAB6610-B795-4BFA-AF20-3817FA833E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0403" name="Notes Placeholder 2">
            <a:extLst>
              <a:ext uri="{FF2B5EF4-FFF2-40B4-BE49-F238E27FC236}">
                <a16:creationId xmlns:a16="http://schemas.microsoft.com/office/drawing/2014/main" id="{E0D30431-9F64-487A-A4BF-39CA4455814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64196" name="Slide Number Placeholder 3">
            <a:extLst>
              <a:ext uri="{FF2B5EF4-FFF2-40B4-BE49-F238E27FC236}">
                <a16:creationId xmlns:a16="http://schemas.microsoft.com/office/drawing/2014/main" id="{B50325D6-FAAF-4F64-AAE6-B03804471B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19E4898-553F-49AE-A5E0-3215399BFD22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63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5122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Slide Image Placeholder 1">
            <a:extLst>
              <a:ext uri="{FF2B5EF4-FFF2-40B4-BE49-F238E27FC236}">
                <a16:creationId xmlns:a16="http://schemas.microsoft.com/office/drawing/2014/main" id="{CFAB6610-B795-4BFA-AF20-3817FA833E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0403" name="Notes Placeholder 2">
            <a:extLst>
              <a:ext uri="{FF2B5EF4-FFF2-40B4-BE49-F238E27FC236}">
                <a16:creationId xmlns:a16="http://schemas.microsoft.com/office/drawing/2014/main" id="{E0D30431-9F64-487A-A4BF-39CA4455814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64196" name="Slide Number Placeholder 3">
            <a:extLst>
              <a:ext uri="{FF2B5EF4-FFF2-40B4-BE49-F238E27FC236}">
                <a16:creationId xmlns:a16="http://schemas.microsoft.com/office/drawing/2014/main" id="{B50325D6-FAAF-4F64-AAE6-B03804471B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19E4898-553F-49AE-A5E0-3215399BFD22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85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Slide Image Placeholder 1">
            <a:extLst>
              <a:ext uri="{FF2B5EF4-FFF2-40B4-BE49-F238E27FC236}">
                <a16:creationId xmlns:a16="http://schemas.microsoft.com/office/drawing/2014/main" id="{1C7297B5-9440-418B-9CB3-9B24CAF1CE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2451" name="Notes Placeholder 2">
            <a:extLst>
              <a:ext uri="{FF2B5EF4-FFF2-40B4-BE49-F238E27FC236}">
                <a16:creationId xmlns:a16="http://schemas.microsoft.com/office/drawing/2014/main" id="{D8B5E564-0C76-446D-9150-48B3C36EAD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72388" name="Slide Number Placeholder 3">
            <a:extLst>
              <a:ext uri="{FF2B5EF4-FFF2-40B4-BE49-F238E27FC236}">
                <a16:creationId xmlns:a16="http://schemas.microsoft.com/office/drawing/2014/main" id="{5C0D447D-A878-45D7-B588-C0B856A1B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38D4122-895B-4C6B-AF83-EBF8900874FE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434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>
            <a:extLst>
              <a:ext uri="{FF2B5EF4-FFF2-40B4-BE49-F238E27FC236}">
                <a16:creationId xmlns:a16="http://schemas.microsoft.com/office/drawing/2014/main" id="{4D72A7B7-E9F8-424C-A04A-76D9F4C4B3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3539" name="Notes Placeholder 2">
            <a:extLst>
              <a:ext uri="{FF2B5EF4-FFF2-40B4-BE49-F238E27FC236}">
                <a16:creationId xmlns:a16="http://schemas.microsoft.com/office/drawing/2014/main" id="{653F24B6-DAE7-4CC3-B400-DCB2DEE2CCC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1492" name="Slide Number Placeholder 3">
            <a:extLst>
              <a:ext uri="{FF2B5EF4-FFF2-40B4-BE49-F238E27FC236}">
                <a16:creationId xmlns:a16="http://schemas.microsoft.com/office/drawing/2014/main" id="{536BF28C-312B-4DEA-9F3D-715472D204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ABBD7F-82EE-4917-A714-F8F333C21E3E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7955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Slide Image Placeholder 1">
            <a:extLst>
              <a:ext uri="{FF2B5EF4-FFF2-40B4-BE49-F238E27FC236}">
                <a16:creationId xmlns:a16="http://schemas.microsoft.com/office/drawing/2014/main" id="{1C7297B5-9440-418B-9CB3-9B24CAF1CE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2451" name="Notes Placeholder 2">
            <a:extLst>
              <a:ext uri="{FF2B5EF4-FFF2-40B4-BE49-F238E27FC236}">
                <a16:creationId xmlns:a16="http://schemas.microsoft.com/office/drawing/2014/main" id="{D8B5E564-0C76-446D-9150-48B3C36EAD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72388" name="Slide Number Placeholder 3">
            <a:extLst>
              <a:ext uri="{FF2B5EF4-FFF2-40B4-BE49-F238E27FC236}">
                <a16:creationId xmlns:a16="http://schemas.microsoft.com/office/drawing/2014/main" id="{5C0D447D-A878-45D7-B588-C0B856A1B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38D4122-895B-4C6B-AF83-EBF8900874FE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73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1855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Slide Image Placeholder 1">
            <a:extLst>
              <a:ext uri="{FF2B5EF4-FFF2-40B4-BE49-F238E27FC236}">
                <a16:creationId xmlns:a16="http://schemas.microsoft.com/office/drawing/2014/main" id="{1C7297B5-9440-418B-9CB3-9B24CAF1CE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2451" name="Notes Placeholder 2">
            <a:extLst>
              <a:ext uri="{FF2B5EF4-FFF2-40B4-BE49-F238E27FC236}">
                <a16:creationId xmlns:a16="http://schemas.microsoft.com/office/drawing/2014/main" id="{D8B5E564-0C76-446D-9150-48B3C36EAD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72388" name="Slide Number Placeholder 3">
            <a:extLst>
              <a:ext uri="{FF2B5EF4-FFF2-40B4-BE49-F238E27FC236}">
                <a16:creationId xmlns:a16="http://schemas.microsoft.com/office/drawing/2014/main" id="{5C0D447D-A878-45D7-B588-C0B856A1B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38D4122-895B-4C6B-AF83-EBF8900874FE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84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2666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Slide Image Placeholder 1">
            <a:extLst>
              <a:ext uri="{FF2B5EF4-FFF2-40B4-BE49-F238E27FC236}">
                <a16:creationId xmlns:a16="http://schemas.microsoft.com/office/drawing/2014/main" id="{1C7297B5-9440-418B-9CB3-9B24CAF1CE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2451" name="Notes Placeholder 2">
            <a:extLst>
              <a:ext uri="{FF2B5EF4-FFF2-40B4-BE49-F238E27FC236}">
                <a16:creationId xmlns:a16="http://schemas.microsoft.com/office/drawing/2014/main" id="{D8B5E564-0C76-446D-9150-48B3C36EAD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72388" name="Slide Number Placeholder 3">
            <a:extLst>
              <a:ext uri="{FF2B5EF4-FFF2-40B4-BE49-F238E27FC236}">
                <a16:creationId xmlns:a16="http://schemas.microsoft.com/office/drawing/2014/main" id="{5C0D447D-A878-45D7-B588-C0B856A1B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38D4122-895B-4C6B-AF83-EBF8900874FE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88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65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Slide Image Placeholder 1">
            <a:extLst>
              <a:ext uri="{FF2B5EF4-FFF2-40B4-BE49-F238E27FC236}">
                <a16:creationId xmlns:a16="http://schemas.microsoft.com/office/drawing/2014/main" id="{A90DBFC4-4E00-4EE7-A901-77A695F2DA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4499" name="Notes Placeholder 2">
            <a:extLst>
              <a:ext uri="{FF2B5EF4-FFF2-40B4-BE49-F238E27FC236}">
                <a16:creationId xmlns:a16="http://schemas.microsoft.com/office/drawing/2014/main" id="{F1E5E49B-DD33-4F26-84E8-9BA0E8EBDD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89796" name="Slide Number Placeholder 3">
            <a:extLst>
              <a:ext uri="{FF2B5EF4-FFF2-40B4-BE49-F238E27FC236}">
                <a16:creationId xmlns:a16="http://schemas.microsoft.com/office/drawing/2014/main" id="{6D11AE47-E9B4-41EE-AEF8-73CCE1B0E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C19070-B280-4030-AB29-A372A218CCFF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92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9143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Slide Image Placeholder 1">
            <a:extLst>
              <a:ext uri="{FF2B5EF4-FFF2-40B4-BE49-F238E27FC236}">
                <a16:creationId xmlns:a16="http://schemas.microsoft.com/office/drawing/2014/main" id="{5699F5E6-7F43-4EBB-99E3-D0E008084A5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6547" name="Notes Placeholder 2">
            <a:extLst>
              <a:ext uri="{FF2B5EF4-FFF2-40B4-BE49-F238E27FC236}">
                <a16:creationId xmlns:a16="http://schemas.microsoft.com/office/drawing/2014/main" id="{57E08861-740C-4B60-8626-DA872B3E2D1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02084" name="Slide Number Placeholder 3">
            <a:extLst>
              <a:ext uri="{FF2B5EF4-FFF2-40B4-BE49-F238E27FC236}">
                <a16:creationId xmlns:a16="http://schemas.microsoft.com/office/drawing/2014/main" id="{7623CAE1-7AE8-4F71-8895-414770651D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F29D3F7-96B3-4C8E-98B7-2085EAD74FA3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93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6034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Slide Image Placeholder 1">
            <a:extLst>
              <a:ext uri="{FF2B5EF4-FFF2-40B4-BE49-F238E27FC236}">
                <a16:creationId xmlns:a16="http://schemas.microsoft.com/office/drawing/2014/main" id="{6B5FB495-EF9B-4F71-A1E4-CBE2513A90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7571" name="Notes Placeholder 2">
            <a:extLst>
              <a:ext uri="{FF2B5EF4-FFF2-40B4-BE49-F238E27FC236}">
                <a16:creationId xmlns:a16="http://schemas.microsoft.com/office/drawing/2014/main" id="{993344CB-AAE0-4298-B128-99C0A68CFE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03108" name="Slide Number Placeholder 3">
            <a:extLst>
              <a:ext uri="{FF2B5EF4-FFF2-40B4-BE49-F238E27FC236}">
                <a16:creationId xmlns:a16="http://schemas.microsoft.com/office/drawing/2014/main" id="{DDEC708B-0941-42C6-B4FB-EF1953D11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10645A-8C31-4EEA-8B02-BEB91EA00465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94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9390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Slide Image Placeholder 1">
            <a:extLst>
              <a:ext uri="{FF2B5EF4-FFF2-40B4-BE49-F238E27FC236}">
                <a16:creationId xmlns:a16="http://schemas.microsoft.com/office/drawing/2014/main" id="{3FC11C9D-72A8-4716-943F-25B0014299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8595" name="Notes Placeholder 2">
            <a:extLst>
              <a:ext uri="{FF2B5EF4-FFF2-40B4-BE49-F238E27FC236}">
                <a16:creationId xmlns:a16="http://schemas.microsoft.com/office/drawing/2014/main" id="{E49B2D44-03A8-4E94-9502-08907486AD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04132" name="Slide Number Placeholder 3">
            <a:extLst>
              <a:ext uri="{FF2B5EF4-FFF2-40B4-BE49-F238E27FC236}">
                <a16:creationId xmlns:a16="http://schemas.microsoft.com/office/drawing/2014/main" id="{ABB32FF3-4AB4-4F54-8FB3-03BF697C80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2605354-1767-429D-87B3-2FE7B22AFDAD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95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6219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Slide Image Placeholder 1">
            <a:extLst>
              <a:ext uri="{FF2B5EF4-FFF2-40B4-BE49-F238E27FC236}">
                <a16:creationId xmlns:a16="http://schemas.microsoft.com/office/drawing/2014/main" id="{9FE533E7-CC2C-40C9-A3A4-A3D792E9C2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9619" name="Notes Placeholder 2">
            <a:extLst>
              <a:ext uri="{FF2B5EF4-FFF2-40B4-BE49-F238E27FC236}">
                <a16:creationId xmlns:a16="http://schemas.microsoft.com/office/drawing/2014/main" id="{CF67F7C5-2C4C-453B-AD97-AD9894C8A4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0276" name="Slide Number Placeholder 3">
            <a:extLst>
              <a:ext uri="{FF2B5EF4-FFF2-40B4-BE49-F238E27FC236}">
                <a16:creationId xmlns:a16="http://schemas.microsoft.com/office/drawing/2014/main" id="{A5D176AC-2DC5-445B-9080-38B6D5B7F3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08C9B7-50FE-4F48-A92F-84CDC1EFB115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101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6593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Slide Image Placeholder 1">
            <a:extLst>
              <a:ext uri="{FF2B5EF4-FFF2-40B4-BE49-F238E27FC236}">
                <a16:creationId xmlns:a16="http://schemas.microsoft.com/office/drawing/2014/main" id="{098CCC2C-E798-415F-8FD3-CFF3081B88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3" name="Notes Placeholder 2">
            <a:extLst>
              <a:ext uri="{FF2B5EF4-FFF2-40B4-BE49-F238E27FC236}">
                <a16:creationId xmlns:a16="http://schemas.microsoft.com/office/drawing/2014/main" id="{A3CEC7F5-9CE7-429E-8357-77F9AF3F6F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1300" name="Slide Number Placeholder 3">
            <a:extLst>
              <a:ext uri="{FF2B5EF4-FFF2-40B4-BE49-F238E27FC236}">
                <a16:creationId xmlns:a16="http://schemas.microsoft.com/office/drawing/2014/main" id="{BE23430F-785E-43C1-90BB-37744F77D5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33E8B32-61A6-4C9B-AF49-FCDA53585CA8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102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916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Slide Image Placeholder 1">
            <a:extLst>
              <a:ext uri="{FF2B5EF4-FFF2-40B4-BE49-F238E27FC236}">
                <a16:creationId xmlns:a16="http://schemas.microsoft.com/office/drawing/2014/main" id="{9411CA6B-A7E8-4235-BB0B-7514D5B57E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1667" name="Notes Placeholder 2">
            <a:extLst>
              <a:ext uri="{FF2B5EF4-FFF2-40B4-BE49-F238E27FC236}">
                <a16:creationId xmlns:a16="http://schemas.microsoft.com/office/drawing/2014/main" id="{70753CFF-D61D-4664-93BB-82040CF5E09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6420" name="Slide Number Placeholder 3">
            <a:extLst>
              <a:ext uri="{FF2B5EF4-FFF2-40B4-BE49-F238E27FC236}">
                <a16:creationId xmlns:a16="http://schemas.microsoft.com/office/drawing/2014/main" id="{6587657D-8005-4AA5-95B1-5365844B5B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3CA8D0-E36F-4D6E-90D5-D8245A49F1E3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103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783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>
            <a:extLst>
              <a:ext uri="{FF2B5EF4-FFF2-40B4-BE49-F238E27FC236}">
                <a16:creationId xmlns:a16="http://schemas.microsoft.com/office/drawing/2014/main" id="{7CD3445A-3CE7-4E26-8095-82FA6E5736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63" name="Notes Placeholder 2">
            <a:extLst>
              <a:ext uri="{FF2B5EF4-FFF2-40B4-BE49-F238E27FC236}">
                <a16:creationId xmlns:a16="http://schemas.microsoft.com/office/drawing/2014/main" id="{A5580DE9-0915-4023-925B-43CEA19D99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4564" name="Slide Number Placeholder 3">
            <a:extLst>
              <a:ext uri="{FF2B5EF4-FFF2-40B4-BE49-F238E27FC236}">
                <a16:creationId xmlns:a16="http://schemas.microsoft.com/office/drawing/2014/main" id="{B8D1EC8E-7700-43F2-8822-75122E3235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6AF99A6-6329-49DE-B948-D328E7108133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8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7297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Slide Image Placeholder 1">
            <a:extLst>
              <a:ext uri="{FF2B5EF4-FFF2-40B4-BE49-F238E27FC236}">
                <a16:creationId xmlns:a16="http://schemas.microsoft.com/office/drawing/2014/main" id="{F38295F2-F542-4518-879E-B4F7EA5030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2691" name="Notes Placeholder 2">
            <a:extLst>
              <a:ext uri="{FF2B5EF4-FFF2-40B4-BE49-F238E27FC236}">
                <a16:creationId xmlns:a16="http://schemas.microsoft.com/office/drawing/2014/main" id="{6D29AAEA-1715-4995-9DA4-BE393860EC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44" name="Slide Number Placeholder 3">
            <a:extLst>
              <a:ext uri="{FF2B5EF4-FFF2-40B4-BE49-F238E27FC236}">
                <a16:creationId xmlns:a16="http://schemas.microsoft.com/office/drawing/2014/main" id="{CB3983FB-5466-4D4F-AD3B-A5675B129C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5176C0-7B4D-4100-8452-6CD3A0860449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104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4851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Slide Image Placeholder 1">
            <a:extLst>
              <a:ext uri="{FF2B5EF4-FFF2-40B4-BE49-F238E27FC236}">
                <a16:creationId xmlns:a16="http://schemas.microsoft.com/office/drawing/2014/main" id="{487B2532-DE8E-495E-83A7-4718FD1B9B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3715" name="Notes Placeholder 2">
            <a:extLst>
              <a:ext uri="{FF2B5EF4-FFF2-40B4-BE49-F238E27FC236}">
                <a16:creationId xmlns:a16="http://schemas.microsoft.com/office/drawing/2014/main" id="{0EC8A0D9-7FED-4334-98C7-919FC447AE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8468" name="Slide Number Placeholder 3">
            <a:extLst>
              <a:ext uri="{FF2B5EF4-FFF2-40B4-BE49-F238E27FC236}">
                <a16:creationId xmlns:a16="http://schemas.microsoft.com/office/drawing/2014/main" id="{D0FBCEA6-67A7-4053-AD41-8BCA6756B9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91D92BD-33A0-4993-852D-8928B36B8E47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105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4871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Slide Image Placeholder 1">
            <a:extLst>
              <a:ext uri="{FF2B5EF4-FFF2-40B4-BE49-F238E27FC236}">
                <a16:creationId xmlns:a16="http://schemas.microsoft.com/office/drawing/2014/main" id="{DD61FB8F-34C0-42BF-9BCC-887493C163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4739" name="Notes Placeholder 2">
            <a:extLst>
              <a:ext uri="{FF2B5EF4-FFF2-40B4-BE49-F238E27FC236}">
                <a16:creationId xmlns:a16="http://schemas.microsoft.com/office/drawing/2014/main" id="{91C1ED28-C381-4BF3-8A74-0FD11C8582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21540" name="Slide Number Placeholder 3">
            <a:extLst>
              <a:ext uri="{FF2B5EF4-FFF2-40B4-BE49-F238E27FC236}">
                <a16:creationId xmlns:a16="http://schemas.microsoft.com/office/drawing/2014/main" id="{394B0B40-727D-49D5-AE64-02CE28492F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03F9089-03EC-4859-876B-00D5E987BB44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109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5493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Slide Image Placeholder 1">
            <a:extLst>
              <a:ext uri="{FF2B5EF4-FFF2-40B4-BE49-F238E27FC236}">
                <a16:creationId xmlns:a16="http://schemas.microsoft.com/office/drawing/2014/main" id="{8B8D48C4-81CB-4314-8E67-F19642F921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63" name="Notes Placeholder 2">
            <a:extLst>
              <a:ext uri="{FF2B5EF4-FFF2-40B4-BE49-F238E27FC236}">
                <a16:creationId xmlns:a16="http://schemas.microsoft.com/office/drawing/2014/main" id="{6BDA5AF5-CEBD-43AB-97BE-97854BFACB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26660" name="Slide Number Placeholder 3">
            <a:extLst>
              <a:ext uri="{FF2B5EF4-FFF2-40B4-BE49-F238E27FC236}">
                <a16:creationId xmlns:a16="http://schemas.microsoft.com/office/drawing/2014/main" id="{8A677BBD-E339-4A54-9D52-0D1FE00BA4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2F5CFC-1683-4FA1-A232-2BC2D46D3F78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122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7379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Slide Image Placeholder 1">
            <a:extLst>
              <a:ext uri="{FF2B5EF4-FFF2-40B4-BE49-F238E27FC236}">
                <a16:creationId xmlns:a16="http://schemas.microsoft.com/office/drawing/2014/main" id="{914246F0-C89A-4771-BE35-5A1A58B8F6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es Placeholder 2">
            <a:extLst>
              <a:ext uri="{FF2B5EF4-FFF2-40B4-BE49-F238E27FC236}">
                <a16:creationId xmlns:a16="http://schemas.microsoft.com/office/drawing/2014/main" id="{CA2CC852-8A16-4B0A-AD2E-DC34685F155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56356" name="Slide Number Placeholder 3">
            <a:extLst>
              <a:ext uri="{FF2B5EF4-FFF2-40B4-BE49-F238E27FC236}">
                <a16:creationId xmlns:a16="http://schemas.microsoft.com/office/drawing/2014/main" id="{597CB09D-ACED-430F-9C7C-DE5683B79E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585F191-F405-4DB8-ACFD-9201A1130413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123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0567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>
            <a:extLst>
              <a:ext uri="{FF2B5EF4-FFF2-40B4-BE49-F238E27FC236}">
                <a16:creationId xmlns:a16="http://schemas.microsoft.com/office/drawing/2014/main" id="{D51E376C-EBED-420C-A430-746BD641E2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7811" name="Notes Placeholder 2">
            <a:extLst>
              <a:ext uri="{FF2B5EF4-FFF2-40B4-BE49-F238E27FC236}">
                <a16:creationId xmlns:a16="http://schemas.microsoft.com/office/drawing/2014/main" id="{6C49AA0E-E399-4C19-923B-D7AC57A2BB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59428" name="Slide Number Placeholder 3">
            <a:extLst>
              <a:ext uri="{FF2B5EF4-FFF2-40B4-BE49-F238E27FC236}">
                <a16:creationId xmlns:a16="http://schemas.microsoft.com/office/drawing/2014/main" id="{5D241A5A-5F07-4538-A455-22A4F87FDF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7E4FC7E-91A6-4B44-AAB9-4104C00F3A1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126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0834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Slide Image Placeholder 1">
            <a:extLst>
              <a:ext uri="{FF2B5EF4-FFF2-40B4-BE49-F238E27FC236}">
                <a16:creationId xmlns:a16="http://schemas.microsoft.com/office/drawing/2014/main" id="{6F952ACE-BA1B-4431-A120-DB7A2B26BD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8835" name="Notes Placeholder 2">
            <a:extLst>
              <a:ext uri="{FF2B5EF4-FFF2-40B4-BE49-F238E27FC236}">
                <a16:creationId xmlns:a16="http://schemas.microsoft.com/office/drawing/2014/main" id="{CF8F2D06-F972-4138-B9D7-003144E3781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60452" name="Slide Number Placeholder 3">
            <a:extLst>
              <a:ext uri="{FF2B5EF4-FFF2-40B4-BE49-F238E27FC236}">
                <a16:creationId xmlns:a16="http://schemas.microsoft.com/office/drawing/2014/main" id="{2C2AAE21-232D-42A5-80C8-2326F564C3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0F2F71C-A7D3-410B-BDE3-26E9B6E986A3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127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743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>
            <a:extLst>
              <a:ext uri="{FF2B5EF4-FFF2-40B4-BE49-F238E27FC236}">
                <a16:creationId xmlns:a16="http://schemas.microsoft.com/office/drawing/2014/main" id="{430DD3AC-A8C2-4BFC-A16A-1F0B4B1479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5587" name="Notes Placeholder 2">
            <a:extLst>
              <a:ext uri="{FF2B5EF4-FFF2-40B4-BE49-F238E27FC236}">
                <a16:creationId xmlns:a16="http://schemas.microsoft.com/office/drawing/2014/main" id="{6B0543BA-226A-47F0-9D6F-7509E9F72E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7636" name="Slide Number Placeholder 3">
            <a:extLst>
              <a:ext uri="{FF2B5EF4-FFF2-40B4-BE49-F238E27FC236}">
                <a16:creationId xmlns:a16="http://schemas.microsoft.com/office/drawing/2014/main" id="{F4BE9ABA-8CDF-40B8-AFB3-2346F773C9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E3E738A-F1F8-49D3-8E4F-C6EF01598309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86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Image Placeholder 1">
            <a:extLst>
              <a:ext uri="{FF2B5EF4-FFF2-40B4-BE49-F238E27FC236}">
                <a16:creationId xmlns:a16="http://schemas.microsoft.com/office/drawing/2014/main" id="{2D93D51B-D978-4BB4-BE8B-E46ED94E69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6611" name="Notes Placeholder 2">
            <a:extLst>
              <a:ext uri="{FF2B5EF4-FFF2-40B4-BE49-F238E27FC236}">
                <a16:creationId xmlns:a16="http://schemas.microsoft.com/office/drawing/2014/main" id="{C18A2CAA-D8D3-40BD-882C-A56A370D0D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04" name="Slide Number Placeholder 3">
            <a:extLst>
              <a:ext uri="{FF2B5EF4-FFF2-40B4-BE49-F238E27FC236}">
                <a16:creationId xmlns:a16="http://schemas.microsoft.com/office/drawing/2014/main" id="{DB2D9294-0E93-4526-8C9F-FA8F7557C0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B2CD869-80A1-4FC9-8697-29915A4978C9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19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004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Image Placeholder 1">
            <a:extLst>
              <a:ext uri="{FF2B5EF4-FFF2-40B4-BE49-F238E27FC236}">
                <a16:creationId xmlns:a16="http://schemas.microsoft.com/office/drawing/2014/main" id="{FC920BFA-D018-4715-BB23-77A6E88614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7635" name="Notes Placeholder 2">
            <a:extLst>
              <a:ext uri="{FF2B5EF4-FFF2-40B4-BE49-F238E27FC236}">
                <a16:creationId xmlns:a16="http://schemas.microsoft.com/office/drawing/2014/main" id="{C0E90C58-A84D-4C41-96A4-32D033ECF2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9924" name="Slide Number Placeholder 3">
            <a:extLst>
              <a:ext uri="{FF2B5EF4-FFF2-40B4-BE49-F238E27FC236}">
                <a16:creationId xmlns:a16="http://schemas.microsoft.com/office/drawing/2014/main" id="{95446EE3-2AFB-45DB-B9E3-9B51E6501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E64CB5-B85B-4C32-BA36-222A0303F0DA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667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>
            <a:extLst>
              <a:ext uri="{FF2B5EF4-FFF2-40B4-BE49-F238E27FC236}">
                <a16:creationId xmlns:a16="http://schemas.microsoft.com/office/drawing/2014/main" id="{2C0A5040-5655-49FF-B63B-8BEEFC14E47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8659" name="Notes Placeholder 2">
            <a:extLst>
              <a:ext uri="{FF2B5EF4-FFF2-40B4-BE49-F238E27FC236}">
                <a16:creationId xmlns:a16="http://schemas.microsoft.com/office/drawing/2014/main" id="{4B2E2B1E-896E-44B3-ABC0-B423975965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1972" name="Slide Number Placeholder 3">
            <a:extLst>
              <a:ext uri="{FF2B5EF4-FFF2-40B4-BE49-F238E27FC236}">
                <a16:creationId xmlns:a16="http://schemas.microsoft.com/office/drawing/2014/main" id="{583D44B1-1814-409D-9290-4499CBA54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AA220E-3ECF-4E56-9867-A20DA09BB3AA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23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230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>
            <a:extLst>
              <a:ext uri="{FF2B5EF4-FFF2-40B4-BE49-F238E27FC236}">
                <a16:creationId xmlns:a16="http://schemas.microsoft.com/office/drawing/2014/main" id="{946D1AF9-5677-44A3-BD9E-956329470A5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9683" name="Notes Placeholder 2">
            <a:extLst>
              <a:ext uri="{FF2B5EF4-FFF2-40B4-BE49-F238E27FC236}">
                <a16:creationId xmlns:a16="http://schemas.microsoft.com/office/drawing/2014/main" id="{EFDC2FBD-F390-47DC-9343-1A4B29AE77C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6068" name="Slide Number Placeholder 3">
            <a:extLst>
              <a:ext uri="{FF2B5EF4-FFF2-40B4-BE49-F238E27FC236}">
                <a16:creationId xmlns:a16="http://schemas.microsoft.com/office/drawing/2014/main" id="{21F6447F-9FB7-457D-B0F5-136C3E4996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7123CB-8136-4A1F-A9CD-345D917072BB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569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igure +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5368160"/>
            <a:ext cx="8229600" cy="9168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6"/>
          <p:cNvSpPr txBox="1"/>
          <p:nvPr userDrawn="1"/>
        </p:nvSpPr>
        <p:spPr>
          <a:xfrm>
            <a:off x="1600200" y="6429344"/>
            <a:ext cx="7162799" cy="2000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algn="r">
              <a:spcBef>
                <a:spcPts val="0"/>
              </a:spcBef>
              <a:buClrTx/>
              <a:buSzTx/>
              <a:buNone/>
              <a:defRPr/>
            </a:pPr>
            <a:r>
              <a:rPr lang="en-US" altLang="en-US" sz="1200" dirty="0">
                <a:solidFill>
                  <a:srgbClr val="000000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2017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47672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2560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742950" marR="0" lvl="1" indent="-283464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first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6"/>
          <p:cNvSpPr txBox="1"/>
          <p:nvPr userDrawn="1"/>
        </p:nvSpPr>
        <p:spPr>
          <a:xfrm>
            <a:off x="1600200" y="6429344"/>
            <a:ext cx="7162799" cy="2000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algn="r">
              <a:spcBef>
                <a:spcPts val="0"/>
              </a:spcBef>
              <a:buClrTx/>
              <a:buSzTx/>
              <a:buNone/>
              <a:defRPr/>
            </a:pPr>
            <a:r>
              <a:rPr lang="en-US" altLang="en-US" sz="1200" dirty="0">
                <a:solidFill>
                  <a:srgbClr val="000000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2017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1188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1600201"/>
            <a:ext cx="82296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2560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742950" marR="0" lvl="1" indent="-283464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first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26"/>
          <p:cNvSpPr txBox="1">
            <a:spLocks noGrp="1"/>
          </p:cNvSpPr>
          <p:nvPr>
            <p:ph type="body" idx="13" hasCustomPrompt="1"/>
          </p:nvPr>
        </p:nvSpPr>
        <p:spPr>
          <a:xfrm>
            <a:off x="457200" y="3962400"/>
            <a:ext cx="82296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2560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742950" marR="0" lvl="1" indent="-283464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first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  <a:endParaRPr dirty="0"/>
          </a:p>
        </p:txBody>
      </p:sp>
      <p:sp>
        <p:nvSpPr>
          <p:cNvPr id="8" name="Shape 16"/>
          <p:cNvSpPr txBox="1"/>
          <p:nvPr userDrawn="1"/>
        </p:nvSpPr>
        <p:spPr>
          <a:xfrm>
            <a:off x="1600200" y="6429344"/>
            <a:ext cx="7162799" cy="2000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algn="r">
              <a:spcBef>
                <a:spcPts val="0"/>
              </a:spcBef>
              <a:buClrTx/>
              <a:buSzTx/>
              <a:buNone/>
              <a:defRPr/>
            </a:pPr>
            <a:r>
              <a:rPr lang="en-US" altLang="en-US" sz="1200" dirty="0">
                <a:solidFill>
                  <a:srgbClr val="000000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2017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1693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366223" y="6408740"/>
            <a:ext cx="52832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792161-60EB-46C5-8418-D9E5256334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0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CA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CA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9" r:id="rId12"/>
    <p:sldLayoutId id="2147483830" r:id="rId13"/>
    <p:sldLayoutId id="2147483831" r:id="rId14"/>
    <p:sldLayoutId id="2147483832" r:id="rId15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6525" y="3886200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fr-FR" dirty="0">
                <a:solidFill>
                  <a:schemeClr val="tx1"/>
                </a:solidFill>
              </a:rPr>
              <a:t>Dr. Mohammed Ayoub Alaoui Mhamdi</a:t>
            </a:r>
          </a:p>
          <a:p>
            <a:pPr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altLang="fr-FR" dirty="0">
                <a:solidFill>
                  <a:schemeClr val="tx1"/>
                </a:solidFill>
              </a:rPr>
              <a:t>Bishop's University</a:t>
            </a:r>
          </a:p>
          <a:p>
            <a:pPr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fr-FR" dirty="0">
                <a:solidFill>
                  <a:schemeClr val="tx1"/>
                </a:solidFill>
              </a:rPr>
              <a:t>Sherbrooke, Qc, Canada</a:t>
            </a:r>
          </a:p>
          <a:p>
            <a:pPr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fr-FR" dirty="0">
                <a:solidFill>
                  <a:schemeClr val="tx1"/>
                </a:solidFill>
              </a:rPr>
              <a:t>malaoui@ubishops.ca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Information search: Accessing Databases with JDBC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2160240" cy="903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1"/>
          <p:cNvSpPr txBox="1">
            <a:spLocks noChangeArrowheads="1"/>
          </p:cNvSpPr>
          <p:nvPr/>
        </p:nvSpPr>
        <p:spPr bwMode="auto">
          <a:xfrm>
            <a:off x="2558007" y="476672"/>
            <a:ext cx="65527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>
              <a:spcBef>
                <a:spcPct val="20000"/>
              </a:spcBef>
              <a:buSzTx/>
              <a:buNone/>
            </a:pPr>
            <a:r>
              <a:rPr lang="fr-CA" altLang="fr-FR" sz="2400" dirty="0">
                <a:latin typeface="Arial" panose="020B0604020202020204" pitchFamily="34" charset="0"/>
              </a:rPr>
              <a:t>CS 469 / CS 569: </a:t>
            </a:r>
            <a:r>
              <a:rPr lang="en-US" altLang="fr-FR" sz="2400" dirty="0">
                <a:latin typeface="Arial" panose="020B0604020202020204" pitchFamily="34" charset="0"/>
              </a:rPr>
              <a:t>Special Topics in Computer Science: Human-Computer Interaction</a:t>
            </a:r>
            <a:endParaRPr lang="fr-CA" altLang="fr-FR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164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09">
            <a:extLst>
              <a:ext uri="{FF2B5EF4-FFF2-40B4-BE49-F238E27FC236}">
                <a16:creationId xmlns:a16="http://schemas.microsoft.com/office/drawing/2014/main" id="{F52C1C06-16BE-4927-9787-495CCF3EBF0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4525"/>
            <a:ext cx="9144000" cy="302895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8246FE1-78E9-4A36-9385-00221066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482377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84">
            <a:extLst>
              <a:ext uri="{FF2B5EF4-FFF2-40B4-BE49-F238E27FC236}">
                <a16:creationId xmlns:a16="http://schemas.microsoft.com/office/drawing/2014/main" id="{2A61B02B-73C8-46D2-80FB-ABAAF55A39A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9991"/>
            <a:ext cx="9144000" cy="319682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918848B-DB27-46C2-BED9-087002E3D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100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92346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815FF-ED52-4FB1-A733-DCB7CC7DC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332656"/>
            <a:ext cx="7772400" cy="724942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RowSet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Interface (cont.)</a:t>
            </a:r>
          </a:p>
        </p:txBody>
      </p:sp>
      <p:sp>
        <p:nvSpPr>
          <p:cNvPr id="140291" name="Text Placeholder 2">
            <a:extLst>
              <a:ext uri="{FF2B5EF4-FFF2-40B4-BE49-F238E27FC236}">
                <a16:creationId xmlns:a16="http://schemas.microsoft.com/office/drawing/2014/main" id="{20FEE7CB-ADFA-41A1-8FBC-4373C8AE9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24744"/>
            <a:ext cx="8219256" cy="5472608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6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Class </a:t>
            </a:r>
            <a:r>
              <a:rPr lang="en-US" alt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RowSetProvider</a:t>
            </a:r>
            <a:r>
              <a:rPr lang="en-US" altLang="en-US" sz="2400" dirty="0">
                <a:solidFill>
                  <a:srgbClr val="000000"/>
                </a:solidFill>
              </a:rPr>
              <a:t> (package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javax.sql.rowset</a:t>
            </a:r>
            <a:r>
              <a:rPr lang="en-US" altLang="en-US" sz="2400" dirty="0">
                <a:solidFill>
                  <a:srgbClr val="000000"/>
                </a:solidFill>
              </a:rPr>
              <a:t>) provides static method </a:t>
            </a:r>
            <a:r>
              <a:rPr lang="en-US" alt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newFactory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which returns a an object that implements interface </a:t>
            </a:r>
            <a:r>
              <a:rPr lang="en-US" alt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RowSetFactory</a:t>
            </a:r>
            <a:r>
              <a:rPr lang="en-US" altLang="en-US" sz="2400" dirty="0">
                <a:solidFill>
                  <a:srgbClr val="000000"/>
                </a:solidFill>
              </a:rPr>
              <a:t> (package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javax.sql.rowset</a:t>
            </a:r>
            <a:r>
              <a:rPr lang="en-US" altLang="en-US" sz="2400" dirty="0">
                <a:solidFill>
                  <a:srgbClr val="000000"/>
                </a:solidFill>
              </a:rPr>
              <a:t>) that can be used to create various types of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RowSet</a:t>
            </a:r>
            <a:r>
              <a:rPr lang="en-US" altLang="en-US" sz="2400" dirty="0" err="1">
                <a:solidFill>
                  <a:srgbClr val="000000"/>
                </a:solidFill>
              </a:rPr>
              <a:t>s</a:t>
            </a:r>
            <a:r>
              <a:rPr lang="en-US" altLang="en-US" sz="24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The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sz="2400" dirty="0">
                <a:solidFill>
                  <a:srgbClr val="000000"/>
                </a:solidFill>
              </a:rPr>
              <a:t>-with-resources statement use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RowSetFactory</a:t>
            </a:r>
            <a:r>
              <a:rPr lang="en-US" altLang="en-US" sz="2400" dirty="0">
                <a:solidFill>
                  <a:srgbClr val="000000"/>
                </a:solidFill>
              </a:rPr>
              <a:t> method </a:t>
            </a:r>
            <a:r>
              <a:rPr lang="en-US" alt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createJdbcRowSet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to obtain a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JdbcRowSet</a:t>
            </a:r>
            <a:r>
              <a:rPr lang="en-US" altLang="en-US" sz="2400" dirty="0">
                <a:solidFill>
                  <a:srgbClr val="000000"/>
                </a:solidFill>
              </a:rPr>
              <a:t> object.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JdbcRowSet</a:t>
            </a:r>
            <a:r>
              <a:rPr lang="en-US" altLang="en-US" sz="2400" dirty="0">
                <a:solidFill>
                  <a:srgbClr val="000000"/>
                </a:solidFill>
              </a:rPr>
              <a:t> method </a:t>
            </a:r>
            <a:r>
              <a:rPr lang="en-US" alt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setUrl</a:t>
            </a:r>
            <a:r>
              <a:rPr lang="en-US" altLang="en-US" sz="2400" dirty="0">
                <a:solidFill>
                  <a:srgbClr val="000000"/>
                </a:solidFill>
              </a:rPr>
              <a:t> specifies the database URL.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JdbcRowSet</a:t>
            </a:r>
            <a:r>
              <a:rPr lang="en-US" altLang="en-US" sz="2400" dirty="0">
                <a:solidFill>
                  <a:srgbClr val="000000"/>
                </a:solidFill>
              </a:rPr>
              <a:t> method </a:t>
            </a:r>
            <a:r>
              <a:rPr lang="en-US" alt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setUsername</a:t>
            </a:r>
            <a:r>
              <a:rPr lang="en-US" altLang="en-US" sz="2400" dirty="0">
                <a:solidFill>
                  <a:srgbClr val="000000"/>
                </a:solidFill>
              </a:rPr>
              <a:t> specifies the username.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JdbcRowSet</a:t>
            </a:r>
            <a:r>
              <a:rPr lang="en-US" altLang="en-US" sz="2400" dirty="0">
                <a:solidFill>
                  <a:srgbClr val="000000"/>
                </a:solidFill>
              </a:rPr>
              <a:t> method </a:t>
            </a:r>
            <a:r>
              <a:rPr lang="en-US" alt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setPassword</a:t>
            </a:r>
            <a:r>
              <a:rPr lang="en-US" altLang="en-US" sz="2400" dirty="0">
                <a:solidFill>
                  <a:srgbClr val="000000"/>
                </a:solidFill>
              </a:rPr>
              <a:t> specifies the password.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Jdbc-RowSet</a:t>
            </a:r>
            <a:r>
              <a:rPr lang="en-US" altLang="en-US" sz="2400" dirty="0">
                <a:solidFill>
                  <a:srgbClr val="000000"/>
                </a:solidFill>
              </a:rPr>
              <a:t> method </a:t>
            </a:r>
            <a:r>
              <a:rPr lang="en-US" alt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setCommand</a:t>
            </a:r>
            <a:r>
              <a:rPr lang="en-US" altLang="en-US" sz="2400" dirty="0">
                <a:solidFill>
                  <a:srgbClr val="000000"/>
                </a:solidFill>
              </a:rPr>
              <a:t> specifies the SQL query that will be used to populate the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RowSet</a:t>
            </a:r>
            <a:r>
              <a:rPr lang="en-US" altLang="en-US" sz="24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D861892-3F13-4074-BBCC-FEA85ECF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6032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AE51-481D-4FDB-9BB5-25F614883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60648"/>
            <a:ext cx="7772400" cy="652934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RowSet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Interface (cont.)</a:t>
            </a:r>
          </a:p>
        </p:txBody>
      </p:sp>
      <p:sp>
        <p:nvSpPr>
          <p:cNvPr id="141315" name="Text Placeholder 2">
            <a:extLst>
              <a:ext uri="{FF2B5EF4-FFF2-40B4-BE49-F238E27FC236}">
                <a16:creationId xmlns:a16="http://schemas.microsoft.com/office/drawing/2014/main" id="{6856F1C7-45B6-4080-9601-87432328F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552" y="1052736"/>
            <a:ext cx="8147248" cy="5256584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60000"/>
              </a:lnSpc>
            </a:pP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JdbcRowSet</a:t>
            </a:r>
            <a:r>
              <a:rPr lang="en-US" altLang="en-US" sz="2800" dirty="0">
                <a:solidFill>
                  <a:srgbClr val="000000"/>
                </a:solidFill>
              </a:rPr>
              <a:t> method </a:t>
            </a:r>
            <a:r>
              <a:rPr lang="en-US" alt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US" altLang="en-US" sz="2800" dirty="0">
                <a:solidFill>
                  <a:srgbClr val="000000"/>
                </a:solidFill>
              </a:rPr>
              <a:t> executes the SQL query.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Method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execute</a:t>
            </a:r>
            <a:r>
              <a:rPr lang="en-US" altLang="en-US" sz="2800" dirty="0">
                <a:solidFill>
                  <a:srgbClr val="000000"/>
                </a:solidFill>
              </a:rPr>
              <a:t> performs four actions</a:t>
            </a:r>
          </a:p>
          <a:p>
            <a:pPr lvl="1" eaLnBrk="1" hangingPunct="1">
              <a:lnSpc>
                <a:spcPct val="16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Establishes a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Connection</a:t>
            </a:r>
            <a:r>
              <a:rPr lang="en-US" altLang="en-US" sz="2000" dirty="0">
                <a:solidFill>
                  <a:srgbClr val="000000"/>
                </a:solidFill>
              </a:rPr>
              <a:t> to the database</a:t>
            </a:r>
          </a:p>
          <a:p>
            <a:pPr lvl="1" eaLnBrk="1" hangingPunct="1">
              <a:lnSpc>
                <a:spcPct val="16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Prepares the query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Statement</a:t>
            </a:r>
          </a:p>
          <a:p>
            <a:pPr lvl="1" eaLnBrk="1" hangingPunct="1">
              <a:lnSpc>
                <a:spcPct val="16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Executes the query </a:t>
            </a:r>
          </a:p>
          <a:p>
            <a:pPr lvl="1" eaLnBrk="1" hangingPunct="1">
              <a:lnSpc>
                <a:spcPct val="16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Stores the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en-US" sz="2000" dirty="0">
                <a:solidFill>
                  <a:srgbClr val="000000"/>
                </a:solidFill>
              </a:rPr>
              <a:t> returned by query.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The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Connection</a:t>
            </a:r>
            <a:r>
              <a:rPr lang="en-US" altLang="en-US" sz="2800" dirty="0">
                <a:solidFill>
                  <a:srgbClr val="000000"/>
                </a:solidFill>
              </a:rPr>
              <a:t>,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Statement</a:t>
            </a:r>
            <a:r>
              <a:rPr lang="en-US" altLang="en-US" sz="2800" dirty="0">
                <a:solidFill>
                  <a:srgbClr val="000000"/>
                </a:solidFill>
              </a:rPr>
              <a:t> and 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en-US" sz="2800" dirty="0">
                <a:solidFill>
                  <a:srgbClr val="000000"/>
                </a:solidFill>
              </a:rPr>
              <a:t> are encapsulated in the 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JdbcRowSet</a:t>
            </a:r>
            <a:r>
              <a:rPr lang="en-US" altLang="en-US" sz="2800" dirty="0">
                <a:solidFill>
                  <a:srgbClr val="000000"/>
                </a:solidFill>
              </a:rPr>
              <a:t> object. 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JdbcRowSet</a:t>
            </a:r>
            <a:r>
              <a:rPr lang="en-US" altLang="en-US" sz="2800" dirty="0">
                <a:solidFill>
                  <a:srgbClr val="000000"/>
                </a:solidFill>
              </a:rPr>
              <a:t> method </a:t>
            </a:r>
            <a:r>
              <a:rPr lang="en-US" alt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2800" dirty="0">
                <a:solidFill>
                  <a:srgbClr val="000000"/>
                </a:solidFill>
              </a:rPr>
              <a:t> closes the 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RowSet</a:t>
            </a:r>
            <a:r>
              <a:rPr lang="en-US" altLang="en-US" sz="2800" dirty="0" err="1">
                <a:solidFill>
                  <a:srgbClr val="000000"/>
                </a:solidFill>
              </a:rPr>
              <a:t>’s</a:t>
            </a:r>
            <a:r>
              <a:rPr lang="en-US" altLang="en-US" sz="2800" dirty="0">
                <a:solidFill>
                  <a:srgbClr val="000000"/>
                </a:solidFill>
              </a:rPr>
              <a:t> encapsulated 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en-US" sz="2800" dirty="0">
                <a:solidFill>
                  <a:srgbClr val="000000"/>
                </a:solidFill>
              </a:rPr>
              <a:t>,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Statement</a:t>
            </a:r>
            <a:r>
              <a:rPr lang="en-US" altLang="en-US" sz="2800" dirty="0">
                <a:solidFill>
                  <a:srgbClr val="000000"/>
                </a:solidFill>
              </a:rPr>
              <a:t> and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Connection</a:t>
            </a:r>
            <a:r>
              <a:rPr lang="en-US" altLang="en-US" sz="28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063FF60-332A-47A3-A578-403498DE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9049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1898-9EBF-465F-9F4D-3ED24D21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88640"/>
            <a:ext cx="7772400" cy="652934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PreparedStatement</a:t>
            </a:r>
            <a:r>
              <a:rPr lang="en-US" dirty="0" err="1">
                <a:solidFill>
                  <a:srgbClr val="3380E6"/>
                </a:solidFill>
                <a:latin typeface="Calibri" panose="020F0502020204030204" pitchFamily="34" charset="0"/>
              </a:rPr>
              <a:t>s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42339" name="Text Placeholder 2">
            <a:extLst>
              <a:ext uri="{FF2B5EF4-FFF2-40B4-BE49-F238E27FC236}">
                <a16:creationId xmlns:a16="http://schemas.microsoft.com/office/drawing/2014/main" id="{6862E01C-1802-4040-BB14-074F387E0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980728"/>
            <a:ext cx="8219256" cy="503907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3600" dirty="0">
                <a:solidFill>
                  <a:srgbClr val="000000"/>
                </a:solidFill>
              </a:rPr>
              <a:t>Interface </a:t>
            </a:r>
            <a:r>
              <a:rPr lang="en-US" alt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PreparedStatement</a:t>
            </a:r>
            <a:r>
              <a:rPr lang="en-US" altLang="en-US" sz="3600" dirty="0">
                <a:solidFill>
                  <a:srgbClr val="000000"/>
                </a:solidFill>
              </a:rPr>
              <a:t> enables you to create compiled SQL statements that execute more efficiently than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Statement</a:t>
            </a:r>
            <a:r>
              <a:rPr lang="en-US" altLang="en-US" sz="3600" dirty="0">
                <a:solidFill>
                  <a:srgbClr val="000000"/>
                </a:solidFill>
              </a:rPr>
              <a:t> objects.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3600" dirty="0">
                <a:solidFill>
                  <a:srgbClr val="000000"/>
                </a:solidFill>
              </a:rPr>
              <a:t>Can also specify parameters, making them more flexible than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Statement</a:t>
            </a:r>
            <a:r>
              <a:rPr lang="en-US" altLang="en-US" sz="3600" dirty="0">
                <a:solidFill>
                  <a:srgbClr val="000000"/>
                </a:solidFill>
              </a:rPr>
              <a:t>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3600" dirty="0">
                <a:solidFill>
                  <a:srgbClr val="000000"/>
                </a:solidFill>
              </a:rPr>
              <a:t>Programs can execute the same query repeatedly with different parameter values.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E1D20ED-B748-4534-BF29-6BEF85B2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0281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0333-661E-4554-9383-64EAB2258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332656"/>
            <a:ext cx="7772400" cy="652934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PreparedStatement</a:t>
            </a:r>
            <a:r>
              <a:rPr lang="en-US" dirty="0" err="1">
                <a:solidFill>
                  <a:srgbClr val="3380E6"/>
                </a:solidFill>
                <a:latin typeface="Calibri" panose="020F0502020204030204" pitchFamily="34" charset="0"/>
              </a:rPr>
              <a:t>s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143363" name="Text Placeholder 2">
            <a:extLst>
              <a:ext uri="{FF2B5EF4-FFF2-40B4-BE49-F238E27FC236}">
                <a16:creationId xmlns:a16="http://schemas.microsoft.com/office/drawing/2014/main" id="{C10FE33E-6344-4C37-93B4-5CD266C8F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560" y="1052736"/>
            <a:ext cx="8075240" cy="4967064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To locate all book titles for an author with a specific last name and first name:</a:t>
            </a:r>
          </a:p>
          <a:p>
            <a:pPr lvl="2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authorBooks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connection.prepareStatement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350" dirty="0">
                <a:solidFill>
                  <a:srgbClr val="128AFF"/>
                </a:solidFill>
                <a:latin typeface="Consolas" panose="020B0609020204030204" pitchFamily="49" charset="0"/>
              </a:rPr>
              <a:t>"SELECT </a:t>
            </a:r>
            <a:r>
              <a:rPr lang="en-US" altLang="en-US" sz="1350" dirty="0" err="1">
                <a:solidFill>
                  <a:srgbClr val="128AFF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1350" dirty="0">
                <a:solidFill>
                  <a:srgbClr val="128AFF"/>
                </a:solidFill>
                <a:latin typeface="Consolas" panose="020B0609020204030204" pitchFamily="49" charset="0"/>
              </a:rPr>
              <a:t>, FirstName, Title "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b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350" dirty="0">
                <a:solidFill>
                  <a:srgbClr val="128AFF"/>
                </a:solidFill>
                <a:latin typeface="Consolas" panose="020B0609020204030204" pitchFamily="49" charset="0"/>
              </a:rPr>
              <a:t>"FROM Authors INNER JOIN </a:t>
            </a:r>
            <a:r>
              <a:rPr lang="en-US" altLang="en-US" sz="1350" dirty="0" err="1">
                <a:solidFill>
                  <a:srgbClr val="128AFF"/>
                </a:solidFill>
                <a:latin typeface="Consolas" panose="020B0609020204030204" pitchFamily="49" charset="0"/>
              </a:rPr>
              <a:t>AuthorISBN</a:t>
            </a:r>
            <a:r>
              <a:rPr lang="en-US" altLang="en-US" sz="1350" dirty="0">
                <a:solidFill>
                  <a:srgbClr val="128AFF"/>
                </a:solidFill>
                <a:latin typeface="Consolas" panose="020B0609020204030204" pitchFamily="49" charset="0"/>
              </a:rPr>
              <a:t> "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+  </a:t>
            </a:r>
            <a:b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350" dirty="0">
                <a:solidFill>
                  <a:srgbClr val="128AFF"/>
                </a:solidFill>
                <a:latin typeface="Consolas" panose="020B0609020204030204" pitchFamily="49" charset="0"/>
              </a:rPr>
              <a:t>"ON </a:t>
            </a:r>
            <a:r>
              <a:rPr lang="en-US" altLang="en-US" sz="1350" dirty="0" err="1">
                <a:solidFill>
                  <a:srgbClr val="128AFF"/>
                </a:solidFill>
                <a:latin typeface="Consolas" panose="020B0609020204030204" pitchFamily="49" charset="0"/>
              </a:rPr>
              <a:t>Authors.AuthorID</a:t>
            </a:r>
            <a:r>
              <a:rPr lang="en-US" altLang="en-US" sz="1350" dirty="0">
                <a:solidFill>
                  <a:srgbClr val="128AFF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350" dirty="0" err="1">
                <a:solidFill>
                  <a:srgbClr val="128AFF"/>
                </a:solidFill>
                <a:latin typeface="Consolas" panose="020B0609020204030204" pitchFamily="49" charset="0"/>
              </a:rPr>
              <a:t>AuthorISBN.AuthorID</a:t>
            </a:r>
            <a:r>
              <a:rPr lang="en-US" altLang="en-US" sz="1350" dirty="0">
                <a:solidFill>
                  <a:srgbClr val="128AFF"/>
                </a:solidFill>
                <a:latin typeface="Consolas" panose="020B0609020204030204" pitchFamily="49" charset="0"/>
              </a:rPr>
              <a:t> "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b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350" dirty="0">
                <a:solidFill>
                  <a:srgbClr val="128AFF"/>
                </a:solidFill>
                <a:latin typeface="Consolas" panose="020B0609020204030204" pitchFamily="49" charset="0"/>
              </a:rPr>
              <a:t>"INNER JOIN Titles "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b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350" dirty="0">
                <a:solidFill>
                  <a:srgbClr val="128AFF"/>
                </a:solidFill>
                <a:latin typeface="Consolas" panose="020B0609020204030204" pitchFamily="49" charset="0"/>
              </a:rPr>
              <a:t>"ON </a:t>
            </a:r>
            <a:r>
              <a:rPr lang="en-US" altLang="en-US" sz="1350" dirty="0" err="1">
                <a:solidFill>
                  <a:srgbClr val="128AFF"/>
                </a:solidFill>
                <a:latin typeface="Consolas" panose="020B0609020204030204" pitchFamily="49" charset="0"/>
              </a:rPr>
              <a:t>AuthorISBN.ISBN</a:t>
            </a:r>
            <a:r>
              <a:rPr lang="en-US" altLang="en-US" sz="1350" dirty="0">
                <a:solidFill>
                  <a:srgbClr val="128AFF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350" dirty="0" err="1">
                <a:solidFill>
                  <a:srgbClr val="128AFF"/>
                </a:solidFill>
                <a:latin typeface="Consolas" panose="020B0609020204030204" pitchFamily="49" charset="0"/>
              </a:rPr>
              <a:t>Titles.ISBN</a:t>
            </a:r>
            <a:r>
              <a:rPr lang="en-US" altLang="en-US" sz="1350" dirty="0">
                <a:solidFill>
                  <a:srgbClr val="128AFF"/>
                </a:solidFill>
                <a:latin typeface="Consolas" panose="020B0609020204030204" pitchFamily="49" charset="0"/>
              </a:rPr>
              <a:t> "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b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350" dirty="0">
                <a:solidFill>
                  <a:srgbClr val="128AFF"/>
                </a:solidFill>
                <a:latin typeface="Consolas" panose="020B0609020204030204" pitchFamily="49" charset="0"/>
              </a:rPr>
              <a:t>"WHERE </a:t>
            </a:r>
            <a:r>
              <a:rPr lang="en-US" altLang="en-US" sz="1350" dirty="0" err="1">
                <a:solidFill>
                  <a:srgbClr val="128AFF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1350" dirty="0">
                <a:solidFill>
                  <a:srgbClr val="128AFF"/>
                </a:solidFill>
                <a:latin typeface="Consolas" panose="020B0609020204030204" pitchFamily="49" charset="0"/>
              </a:rPr>
              <a:t> = ? AND FirstName = ?"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The two question marks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altLang="en-US" dirty="0">
                <a:solidFill>
                  <a:srgbClr val="000000"/>
                </a:solidFill>
              </a:rPr>
              <a:t>) are placeholders for values that will be passed as part of the query to the database.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099FE6A-DEFD-413D-B38D-63650816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0225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D474-5C39-4EEA-8D00-8C662AE4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60648"/>
            <a:ext cx="7772400" cy="580926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PreparedStatement</a:t>
            </a:r>
            <a:r>
              <a:rPr lang="en-US" dirty="0" err="1">
                <a:solidFill>
                  <a:srgbClr val="3380E6"/>
                </a:solidFill>
                <a:latin typeface="Calibri" panose="020F0502020204030204" pitchFamily="34" charset="0"/>
              </a:rPr>
              <a:t>s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144387" name="Text Placeholder 2">
            <a:extLst>
              <a:ext uri="{FF2B5EF4-FFF2-40B4-BE49-F238E27FC236}">
                <a16:creationId xmlns:a16="http://schemas.microsoft.com/office/drawing/2014/main" id="{54928021-51F9-46CE-A6D5-2964710B2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560" y="1052736"/>
            <a:ext cx="8075240" cy="4967064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Before executing a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altLang="en-US" sz="2400" dirty="0">
                <a:solidFill>
                  <a:srgbClr val="000000"/>
                </a:solidFill>
              </a:rPr>
              <a:t>, the program must specify the parameter values by using the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altLang="en-US" sz="2400" dirty="0">
                <a:solidFill>
                  <a:srgbClr val="000000"/>
                </a:solidFill>
              </a:rPr>
              <a:t> interface’s </a:t>
            </a:r>
            <a:r>
              <a:rPr lang="en-US" altLang="en-US" sz="2400" i="1" dirty="0">
                <a:solidFill>
                  <a:srgbClr val="000000"/>
                </a:solidFill>
              </a:rPr>
              <a:t>set </a:t>
            </a:r>
            <a:r>
              <a:rPr lang="en-US" altLang="en-US" sz="2400" dirty="0">
                <a:solidFill>
                  <a:srgbClr val="000000"/>
                </a:solidFill>
              </a:rPr>
              <a:t>methods</a:t>
            </a:r>
            <a:r>
              <a:rPr lang="en-US" altLang="en-US" sz="2400" i="1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For the preceding query, both parameters are strings that can be set with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altLang="en-US" sz="2400" dirty="0">
                <a:solidFill>
                  <a:srgbClr val="000000"/>
                </a:solidFill>
              </a:rPr>
              <a:t> method </a:t>
            </a:r>
            <a:r>
              <a:rPr lang="en-US" alt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setString</a:t>
            </a:r>
            <a:r>
              <a:rPr lang="en-US" altLang="en-US" sz="2400" dirty="0">
                <a:solidFill>
                  <a:srgbClr val="000000"/>
                </a:solidFill>
              </a:rPr>
              <a:t> as follows: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authorBooks.setString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en-US" sz="1800" dirty="0">
                <a:solidFill>
                  <a:srgbClr val="128A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800" dirty="0">
                <a:solidFill>
                  <a:srgbClr val="128AFF"/>
                </a:solidFill>
                <a:latin typeface="Consolas" panose="020B0609020204030204" pitchFamily="49" charset="0"/>
              </a:rPr>
              <a:t>"Deitel"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authorBooks.setString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en-US" sz="1800" dirty="0">
                <a:solidFill>
                  <a:srgbClr val="128AFF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800" dirty="0">
                <a:solidFill>
                  <a:srgbClr val="128AFF"/>
                </a:solidFill>
                <a:latin typeface="Consolas" panose="020B0609020204030204" pitchFamily="49" charset="0"/>
              </a:rPr>
              <a:t>"Paul"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Parameter numbers are counted from 1, starting with the first question mark (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altLang="en-US" sz="2400" dirty="0">
                <a:solidFill>
                  <a:srgbClr val="000000"/>
                </a:solidFill>
              </a:rPr>
              <a:t>).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Interface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altLang="en-US" sz="2400" dirty="0">
                <a:solidFill>
                  <a:srgbClr val="000000"/>
                </a:solidFill>
              </a:rPr>
              <a:t> provides </a:t>
            </a:r>
            <a:r>
              <a:rPr lang="en-US" altLang="en-US" sz="2400" i="1" dirty="0">
                <a:solidFill>
                  <a:srgbClr val="000000"/>
                </a:solidFill>
              </a:rPr>
              <a:t>set </a:t>
            </a:r>
            <a:r>
              <a:rPr lang="en-US" altLang="en-US" sz="2400" dirty="0">
                <a:solidFill>
                  <a:srgbClr val="000000"/>
                </a:solidFill>
              </a:rPr>
              <a:t>methods for each supported SQL type.</a:t>
            </a:r>
          </a:p>
          <a:p>
            <a:pPr eaLnBrk="1" hangingPunct="1">
              <a:lnSpc>
                <a:spcPct val="90000"/>
              </a:lnSpc>
            </a:pPr>
            <a:endParaRPr lang="en-US" altLang="en-US" sz="1875" dirty="0">
              <a:solidFill>
                <a:srgbClr val="000000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2F26E6C-15B4-4330-8CFA-A4BCA222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8067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85">
            <a:extLst>
              <a:ext uri="{FF2B5EF4-FFF2-40B4-BE49-F238E27FC236}">
                <a16:creationId xmlns:a16="http://schemas.microsoft.com/office/drawing/2014/main" id="{053893A1-A403-4193-90C5-6816253F50A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0035"/>
            <a:ext cx="9144000" cy="249674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CD9D60F-4C0A-4BDA-A223-809CAACD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106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1832691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86">
            <a:extLst>
              <a:ext uri="{FF2B5EF4-FFF2-40B4-BE49-F238E27FC236}">
                <a16:creationId xmlns:a16="http://schemas.microsoft.com/office/drawing/2014/main" id="{9FE3B1EC-8817-46A1-B1E6-321FE8D6090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6444"/>
            <a:ext cx="9144000" cy="2803922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3E740A6-0C23-4770-A6AE-AF91C16A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107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412512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87">
            <a:extLst>
              <a:ext uri="{FF2B5EF4-FFF2-40B4-BE49-F238E27FC236}">
                <a16:creationId xmlns:a16="http://schemas.microsoft.com/office/drawing/2014/main" id="{190A3C07-5B8B-4D76-98FF-846370D11D4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6307"/>
            <a:ext cx="9144000" cy="5004197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1A804A3-5703-43D6-A5ED-580431C3D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108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0403008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7F45-B089-4CD5-8396-D0B1A84D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88640"/>
            <a:ext cx="7772400" cy="79695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PreparedStatement</a:t>
            </a:r>
            <a:r>
              <a:rPr lang="en-US" dirty="0" err="1">
                <a:solidFill>
                  <a:srgbClr val="3380E6"/>
                </a:solidFill>
                <a:latin typeface="Calibri" panose="020F0502020204030204" pitchFamily="34" charset="0"/>
              </a:rPr>
              <a:t>s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148483" name="Text Placeholder 2">
            <a:extLst>
              <a:ext uri="{FF2B5EF4-FFF2-40B4-BE49-F238E27FC236}">
                <a16:creationId xmlns:a16="http://schemas.microsoft.com/office/drawing/2014/main" id="{1C34A51B-9F00-44E5-8E05-A8C8B978B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3568" y="1196752"/>
            <a:ext cx="8003232" cy="482304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Our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addressbook</a:t>
            </a:r>
            <a:r>
              <a:rPr lang="en-US" altLang="en-US" dirty="0">
                <a:solidFill>
                  <a:srgbClr val="000000"/>
                </a:solidFill>
              </a:rPr>
              <a:t> Java DB database contains an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Addresses</a:t>
            </a:r>
            <a:r>
              <a:rPr lang="en-US" altLang="en-US" dirty="0">
                <a:solidFill>
                  <a:srgbClr val="000000"/>
                </a:solidFill>
              </a:rPr>
              <a:t> table with the columns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PhoneNumber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The column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altLang="en-US" dirty="0">
                <a:solidFill>
                  <a:srgbClr val="000000"/>
                </a:solidFill>
              </a:rPr>
              <a:t> is an identity column in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Addresses</a:t>
            </a:r>
            <a:r>
              <a:rPr lang="en-US" altLang="en-US" dirty="0">
                <a:solidFill>
                  <a:srgbClr val="000000"/>
                </a:solidFill>
              </a:rPr>
              <a:t> table.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97616A-7714-4C5D-9125-AE186EBA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37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2C6C-B84E-429D-8C4A-B6200254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60648"/>
            <a:ext cx="8159565" cy="85725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A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books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Database</a:t>
            </a:r>
          </a:p>
        </p:txBody>
      </p:sp>
      <p:sp>
        <p:nvSpPr>
          <p:cNvPr id="21507" name="Text Placeholder 2">
            <a:extLst>
              <a:ext uri="{FF2B5EF4-FFF2-40B4-BE49-F238E27FC236}">
                <a16:creationId xmlns:a16="http://schemas.microsoft.com/office/drawing/2014/main" id="{DD110678-93F2-4F80-9D25-467CA0575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857" y="1196752"/>
            <a:ext cx="8159565" cy="5184576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We introduce relational databases in the context of this chapter’s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books</a:t>
            </a:r>
            <a:r>
              <a:rPr lang="en-US" altLang="en-US" sz="2800" dirty="0">
                <a:solidFill>
                  <a:srgbClr val="000000"/>
                </a:solidFill>
              </a:rPr>
              <a:t> database, which you’ll use in several examples.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The database consists of three tables: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Authors</a:t>
            </a:r>
            <a:r>
              <a:rPr lang="en-US" altLang="en-US" sz="2800" dirty="0">
                <a:solidFill>
                  <a:srgbClr val="000000"/>
                </a:solidFill>
              </a:rPr>
              <a:t>, 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AuthorISBN</a:t>
            </a:r>
            <a:r>
              <a:rPr lang="en-US" altLang="en-US" sz="2800" dirty="0">
                <a:solidFill>
                  <a:srgbClr val="000000"/>
                </a:solidFill>
              </a:rPr>
              <a:t> and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Titles</a:t>
            </a:r>
            <a:r>
              <a:rPr lang="en-US" altLang="en-US" sz="28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AuthorISBN</a:t>
            </a:r>
            <a:r>
              <a:rPr lang="en-US" altLang="en-US" sz="2800" dirty="0">
                <a:solidFill>
                  <a:srgbClr val="000000"/>
                </a:solidFill>
              </a:rPr>
              <a:t> table consists of two columns that maintain ISBNs for each book and their corresponding authors’ ID numbers.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The </a:t>
            </a:r>
            <a:r>
              <a:rPr lang="en-US" altLang="en-US" sz="2800" dirty="0" err="1">
                <a:latin typeface="Consolas" panose="020B0609020204030204" pitchFamily="49" charset="0"/>
              </a:rPr>
              <a:t>AuthorID</a:t>
            </a:r>
            <a:r>
              <a:rPr lang="en-US" altLang="en-US" sz="2800" dirty="0"/>
              <a:t> column is a</a:t>
            </a:r>
            <a:r>
              <a:rPr lang="en-US" altLang="en-US" sz="2800" dirty="0">
                <a:solidFill>
                  <a:srgbClr val="0000FF"/>
                </a:solidFill>
              </a:rPr>
              <a:t> foreign key</a:t>
            </a:r>
            <a:r>
              <a:rPr lang="en-US" altLang="en-US" sz="2800" dirty="0">
                <a:solidFill>
                  <a:srgbClr val="000000"/>
                </a:solidFill>
              </a:rPr>
              <a:t>—a column in this table that matches the primary-key column in another table.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Every foreign-key value must appear as another table’s primary-key value so the DBMS can ensure that the foreign key value is valid—this is known as the </a:t>
            </a:r>
            <a:r>
              <a:rPr lang="en-US" altLang="en-US" sz="2800" dirty="0">
                <a:solidFill>
                  <a:srgbClr val="0000FF"/>
                </a:solidFill>
              </a:rPr>
              <a:t>Rule of Referential Integrity</a:t>
            </a:r>
            <a:r>
              <a:rPr lang="en-US" altLang="en-US" sz="28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There is a one-to-many relationship between a primary key and a corresponding foreign key.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4A85856-7658-4B54-B924-42118D2B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7072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88">
            <a:extLst>
              <a:ext uri="{FF2B5EF4-FFF2-40B4-BE49-F238E27FC236}">
                <a16:creationId xmlns:a16="http://schemas.microsoft.com/office/drawing/2014/main" id="{F8844E86-6866-434B-9E22-709BEFEF698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2798"/>
            <a:ext cx="9144000" cy="401121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FA79DB3-1053-4398-89B5-718B237C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110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9330045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89">
            <a:extLst>
              <a:ext uri="{FF2B5EF4-FFF2-40B4-BE49-F238E27FC236}">
                <a16:creationId xmlns:a16="http://schemas.microsoft.com/office/drawing/2014/main" id="{20605AE1-D483-4BA2-AEDD-B6113935F5E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838"/>
            <a:ext cx="9144000" cy="488513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4CDFA92-625A-490E-A6AD-3BF71D58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111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5658304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90">
            <a:extLst>
              <a:ext uri="{FF2B5EF4-FFF2-40B4-BE49-F238E27FC236}">
                <a16:creationId xmlns:a16="http://schemas.microsoft.com/office/drawing/2014/main" id="{05011A53-3C4F-41FE-AA91-8DAE84863E7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8681"/>
            <a:ext cx="9144000" cy="510063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E0F007F-9067-485B-8D29-8B3D6B38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112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3048987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91">
            <a:extLst>
              <a:ext uri="{FF2B5EF4-FFF2-40B4-BE49-F238E27FC236}">
                <a16:creationId xmlns:a16="http://schemas.microsoft.com/office/drawing/2014/main" id="{577A9854-BF8E-47FD-A4BB-585A35C3D79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838"/>
            <a:ext cx="9144000" cy="488513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A21254A-A67E-46E3-9505-35953D132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113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967662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92">
            <a:extLst>
              <a:ext uri="{FF2B5EF4-FFF2-40B4-BE49-F238E27FC236}">
                <a16:creationId xmlns:a16="http://schemas.microsoft.com/office/drawing/2014/main" id="{A69A1D00-22AC-4F1B-B0E5-40D963C3697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9144000" cy="466606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FC0020A-84E0-4877-9460-417E423C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114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421129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93">
            <a:extLst>
              <a:ext uri="{FF2B5EF4-FFF2-40B4-BE49-F238E27FC236}">
                <a16:creationId xmlns:a16="http://schemas.microsoft.com/office/drawing/2014/main" id="{508011C8-8EBF-4684-8078-6B1B50F466E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857250"/>
            <a:ext cx="8172450" cy="51435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FF9CA5-AE6E-4FFA-9D2B-0729D44A1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115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5221164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94">
            <a:extLst>
              <a:ext uri="{FF2B5EF4-FFF2-40B4-BE49-F238E27FC236}">
                <a16:creationId xmlns:a16="http://schemas.microsoft.com/office/drawing/2014/main" id="{EBE773D5-63EA-4A5D-B7CB-DA41010EE79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3260"/>
            <a:ext cx="9144000" cy="4231481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FA267FC-7A4A-4795-80F2-747A01648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116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485087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95">
            <a:extLst>
              <a:ext uri="{FF2B5EF4-FFF2-40B4-BE49-F238E27FC236}">
                <a16:creationId xmlns:a16="http://schemas.microsoft.com/office/drawing/2014/main" id="{89EBBBB6-57CB-406E-8B2D-9BD612CE2EA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8681"/>
            <a:ext cx="9144000" cy="510063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EA1CD3E-AB59-4FFD-BB36-8D0A59F7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117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812833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96">
            <a:extLst>
              <a:ext uri="{FF2B5EF4-FFF2-40B4-BE49-F238E27FC236}">
                <a16:creationId xmlns:a16="http://schemas.microsoft.com/office/drawing/2014/main" id="{4ABD1D0A-CF30-4718-A962-CEEB87EEB08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8681"/>
            <a:ext cx="9144000" cy="510063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406393B-3C97-4740-B16B-61153E3C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118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6191317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97">
            <a:extLst>
              <a:ext uri="{FF2B5EF4-FFF2-40B4-BE49-F238E27FC236}">
                <a16:creationId xmlns:a16="http://schemas.microsoft.com/office/drawing/2014/main" id="{3D48C4C2-F61C-43A7-BC27-92483A07F71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857250"/>
            <a:ext cx="8172450" cy="51435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C3C84C2-399A-4826-B920-1F9EED867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119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4795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10">
            <a:extLst>
              <a:ext uri="{FF2B5EF4-FFF2-40B4-BE49-F238E27FC236}">
                <a16:creationId xmlns:a16="http://schemas.microsoft.com/office/drawing/2014/main" id="{83F56796-9F9A-40A7-AEDF-EF89018D37F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16" y="857250"/>
            <a:ext cx="8589169" cy="51435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8874E96-935B-404B-9536-EB902CDA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362836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98">
            <a:extLst>
              <a:ext uri="{FF2B5EF4-FFF2-40B4-BE49-F238E27FC236}">
                <a16:creationId xmlns:a16="http://schemas.microsoft.com/office/drawing/2014/main" id="{CB8CBE16-9A75-452E-A855-C25ABEDD240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857250"/>
            <a:ext cx="8172450" cy="51435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992AE59-8020-4042-9A33-DADFEB69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120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4604400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99">
            <a:extLst>
              <a:ext uri="{FF2B5EF4-FFF2-40B4-BE49-F238E27FC236}">
                <a16:creationId xmlns:a16="http://schemas.microsoft.com/office/drawing/2014/main" id="{0EB2BFD1-AC0A-492E-B9E1-FA46601376C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1144"/>
            <a:ext cx="9144000" cy="3795713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7025E95-C164-4EC7-AB53-9FB54D95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121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956882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2471C-94E8-4951-BEF8-DCFBB96C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332656"/>
            <a:ext cx="7772400" cy="724942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PreparedStatement</a:t>
            </a:r>
            <a:r>
              <a:rPr lang="en-US" dirty="0" err="1">
                <a:solidFill>
                  <a:srgbClr val="3380E6"/>
                </a:solidFill>
                <a:latin typeface="Calibri" panose="020F0502020204030204" pitchFamily="34" charset="0"/>
              </a:rPr>
              <a:t>s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149507" name="Text Placeholder 2">
            <a:extLst>
              <a:ext uri="{FF2B5EF4-FFF2-40B4-BE49-F238E27FC236}">
                <a16:creationId xmlns:a16="http://schemas.microsoft.com/office/drawing/2014/main" id="{734219AC-1E62-46F3-B1BD-70D372A82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560" y="1268760"/>
            <a:ext cx="8075240" cy="475104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3200" dirty="0">
                <a:solidFill>
                  <a:srgbClr val="000000"/>
                </a:solidFill>
              </a:rPr>
              <a:t>Invoke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Connection</a:t>
            </a:r>
            <a:r>
              <a:rPr lang="en-US" altLang="en-US" sz="3200" dirty="0">
                <a:solidFill>
                  <a:srgbClr val="000000"/>
                </a:solidFill>
              </a:rPr>
              <a:t> method </a:t>
            </a:r>
            <a:r>
              <a:rPr lang="en-US" alt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prepareStatement</a:t>
            </a:r>
            <a:r>
              <a:rPr lang="en-US" altLang="en-US" sz="3200" dirty="0">
                <a:solidFill>
                  <a:srgbClr val="000000"/>
                </a:solidFill>
              </a:rPr>
              <a:t> to create a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altLang="en-US" sz="32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3200" dirty="0">
                <a:solidFill>
                  <a:srgbClr val="000000"/>
                </a:solidFill>
              </a:rPr>
              <a:t>Calling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altLang="en-US" sz="3200" dirty="0">
                <a:solidFill>
                  <a:srgbClr val="000000"/>
                </a:solidFill>
              </a:rPr>
              <a:t> method </a:t>
            </a:r>
            <a:r>
              <a:rPr lang="en-US" alt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executeQuery</a:t>
            </a:r>
            <a:r>
              <a:rPr lang="en-US" altLang="en-US" sz="3200" dirty="0">
                <a:solidFill>
                  <a:srgbClr val="000000"/>
                </a:solidFill>
              </a:rPr>
              <a:t> returns a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en-US" sz="3200" dirty="0">
                <a:solidFill>
                  <a:srgbClr val="000000"/>
                </a:solidFill>
              </a:rPr>
              <a:t> containing the rows that match the query.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altLang="en-US" sz="3200" dirty="0">
                <a:solidFill>
                  <a:srgbClr val="000000"/>
                </a:solidFill>
              </a:rPr>
              <a:t> method </a:t>
            </a:r>
            <a:r>
              <a:rPr lang="en-US" alt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executeUpdate</a:t>
            </a:r>
            <a:r>
              <a:rPr lang="en-US" altLang="en-US" sz="3200" dirty="0">
                <a:solidFill>
                  <a:srgbClr val="000000"/>
                </a:solidFill>
              </a:rPr>
              <a:t>  executes a SQL statement that modifies the database.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5ED4048-225F-4253-9BCF-CB03F438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0296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B0CD-E6CC-4CCF-8E19-74EA2E23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332656"/>
            <a:ext cx="7772400" cy="652934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Stored Procedures</a:t>
            </a:r>
          </a:p>
        </p:txBody>
      </p:sp>
      <p:sp>
        <p:nvSpPr>
          <p:cNvPr id="184323" name="Text Placeholder 2">
            <a:extLst>
              <a:ext uri="{FF2B5EF4-FFF2-40B4-BE49-F238E27FC236}">
                <a16:creationId xmlns:a16="http://schemas.microsoft.com/office/drawing/2014/main" id="{E0C75F20-3498-4669-90AC-478BBB2E4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052736"/>
            <a:ext cx="8219256" cy="4967064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Many database management systems can store individual SQL statements or sets of SQL statements in a database, so that programs accessing that database can invoke them.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Such named collections of SQL statements are called </a:t>
            </a:r>
            <a:r>
              <a:rPr lang="en-US" altLang="en-US" sz="2000" dirty="0">
                <a:solidFill>
                  <a:srgbClr val="0000FF"/>
                </a:solidFill>
              </a:rPr>
              <a:t>stored procedures</a:t>
            </a:r>
            <a:r>
              <a:rPr lang="en-US" altLang="en-US" sz="20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JDBC enables programs to invoke stored procedures using objects that implement the interface </a:t>
            </a:r>
            <a:r>
              <a:rPr lang="en-US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CallableStatement</a:t>
            </a:r>
            <a:r>
              <a:rPr lang="en-US" altLang="en-US" sz="20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In addition,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CallableStatement</a:t>
            </a:r>
            <a:r>
              <a:rPr lang="en-US" altLang="en-US" sz="2000" dirty="0" err="1">
                <a:solidFill>
                  <a:srgbClr val="000000"/>
                </a:solidFill>
              </a:rPr>
              <a:t>s</a:t>
            </a:r>
            <a:r>
              <a:rPr lang="en-US" altLang="en-US" sz="2000" dirty="0">
                <a:solidFill>
                  <a:srgbClr val="000000"/>
                </a:solidFill>
              </a:rPr>
              <a:t> can specify </a:t>
            </a:r>
            <a:r>
              <a:rPr lang="en-US" altLang="en-US" sz="2000" dirty="0">
                <a:solidFill>
                  <a:srgbClr val="0000FF"/>
                </a:solidFill>
              </a:rPr>
              <a:t>output parameters</a:t>
            </a:r>
            <a:r>
              <a:rPr lang="en-US" altLang="en-US" sz="2000" dirty="0">
                <a:solidFill>
                  <a:srgbClr val="000000"/>
                </a:solidFill>
              </a:rPr>
              <a:t> in which a stored procedure can place return values.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The interface also includes methods to obtain the values of output parameters returned from a stored procedure.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To learn more about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CallableStatement</a:t>
            </a:r>
            <a:r>
              <a:rPr lang="en-US" altLang="en-US" sz="2000" dirty="0" err="1">
                <a:solidFill>
                  <a:srgbClr val="000000"/>
                </a:solidFill>
              </a:rPr>
              <a:t>s</a:t>
            </a:r>
            <a:r>
              <a:rPr lang="en-US" altLang="en-US" sz="2000" dirty="0">
                <a:solidFill>
                  <a:srgbClr val="000000"/>
                </a:solidFill>
              </a:rPr>
              <a:t>, visit 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java.sun.com/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javase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/6/docs/technotes/guides/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jdbc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getstart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callablestatement.html#999652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B45520-3D97-4F69-A50A-AFB6805A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4205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113">
            <a:extLst>
              <a:ext uri="{FF2B5EF4-FFF2-40B4-BE49-F238E27FC236}">
                <a16:creationId xmlns:a16="http://schemas.microsoft.com/office/drawing/2014/main" id="{61813B18-895D-4227-A5A4-422A498A454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9010"/>
            <a:ext cx="9144000" cy="3659981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C96BC19-3193-4EA9-B37C-A8E59E6C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124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71932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114">
            <a:extLst>
              <a:ext uri="{FF2B5EF4-FFF2-40B4-BE49-F238E27FC236}">
                <a16:creationId xmlns:a16="http://schemas.microsoft.com/office/drawing/2014/main" id="{E21D3079-83E0-4C94-A09B-07882A754A3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741"/>
            <a:ext cx="9144000" cy="414932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A7ADEFA-8120-46CE-8C22-B3CA0DEB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125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4053141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62F9-F5B1-4BD0-8613-7E0BCDA26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8640"/>
            <a:ext cx="7772400" cy="724942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Transaction Processing</a:t>
            </a:r>
          </a:p>
        </p:txBody>
      </p:sp>
      <p:sp>
        <p:nvSpPr>
          <p:cNvPr id="187395" name="Text Placeholder 2">
            <a:extLst>
              <a:ext uri="{FF2B5EF4-FFF2-40B4-BE49-F238E27FC236}">
                <a16:creationId xmlns:a16="http://schemas.microsoft.com/office/drawing/2014/main" id="{E022FC5C-8EFF-4B72-A534-F1952DC53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24744"/>
            <a:ext cx="8219256" cy="4895056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1725" dirty="0">
                <a:solidFill>
                  <a:srgbClr val="000000"/>
                </a:solidFill>
              </a:rPr>
              <a:t>Many database applications require guarantees that a series of database insertions, updates and deletions executes properly before the applications continue processing the next database operation.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725" dirty="0">
                <a:solidFill>
                  <a:srgbClr val="0000FF"/>
                </a:solidFill>
              </a:rPr>
              <a:t>Transaction processing</a:t>
            </a:r>
            <a:r>
              <a:rPr lang="en-US" altLang="en-US" sz="1725" dirty="0">
                <a:solidFill>
                  <a:srgbClr val="000000"/>
                </a:solidFill>
              </a:rPr>
              <a:t> enables a program that interacts with a database to </a:t>
            </a:r>
            <a:r>
              <a:rPr lang="en-US" altLang="en-US" sz="1725" i="1" dirty="0">
                <a:solidFill>
                  <a:srgbClr val="000000"/>
                </a:solidFill>
              </a:rPr>
              <a:t>treat a database operation (or set of operations) as a single operation</a:t>
            </a:r>
            <a:r>
              <a:rPr lang="en-US" altLang="en-US" sz="1725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725" dirty="0">
                <a:solidFill>
                  <a:srgbClr val="000000"/>
                </a:solidFill>
              </a:rPr>
              <a:t>Such an operation also is known as an </a:t>
            </a:r>
            <a:r>
              <a:rPr lang="en-US" altLang="en-US" sz="1725" dirty="0">
                <a:solidFill>
                  <a:srgbClr val="0000FF"/>
                </a:solidFill>
              </a:rPr>
              <a:t>atomic operation</a:t>
            </a:r>
            <a:r>
              <a:rPr lang="en-US" altLang="en-US" sz="1725" dirty="0">
                <a:solidFill>
                  <a:srgbClr val="000000"/>
                </a:solidFill>
              </a:rPr>
              <a:t> or a </a:t>
            </a:r>
            <a:r>
              <a:rPr lang="en-US" altLang="en-US" sz="1725" dirty="0">
                <a:solidFill>
                  <a:srgbClr val="0000FF"/>
                </a:solidFill>
              </a:rPr>
              <a:t>transaction</a:t>
            </a:r>
            <a:r>
              <a:rPr lang="en-US" altLang="en-US" sz="1725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725" dirty="0">
                <a:solidFill>
                  <a:srgbClr val="000000"/>
                </a:solidFill>
              </a:rPr>
              <a:t>At the end of a transaction, a decision can be made either to </a:t>
            </a:r>
            <a:r>
              <a:rPr lang="en-US" altLang="en-US" sz="1725" dirty="0">
                <a:solidFill>
                  <a:srgbClr val="0000FF"/>
                </a:solidFill>
              </a:rPr>
              <a:t>commit the transaction</a:t>
            </a:r>
            <a:r>
              <a:rPr lang="en-US" altLang="en-US" sz="1725" dirty="0">
                <a:solidFill>
                  <a:srgbClr val="000000"/>
                </a:solidFill>
              </a:rPr>
              <a:t> or </a:t>
            </a:r>
            <a:r>
              <a:rPr lang="en-US" altLang="en-US" sz="1725" dirty="0">
                <a:solidFill>
                  <a:srgbClr val="0000FF"/>
                </a:solidFill>
              </a:rPr>
              <a:t>roll back the transaction</a:t>
            </a:r>
            <a:r>
              <a:rPr lang="en-US" altLang="en-US" sz="1725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725" dirty="0">
                <a:solidFill>
                  <a:srgbClr val="000000"/>
                </a:solidFill>
              </a:rPr>
              <a:t>Committing the transaction finalizes the database operation(s).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725" dirty="0">
                <a:solidFill>
                  <a:srgbClr val="000000"/>
                </a:solidFill>
              </a:rPr>
              <a:t>Rolling back the transaction leaves the database in its state prior to the database operation.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3A6B28B-704D-4ED6-BA5F-2C0B1800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1757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2EBE-CE1E-4004-AD0E-A9C73DCD6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32656"/>
            <a:ext cx="7772400" cy="58092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Transaction Processing (cont.)</a:t>
            </a:r>
          </a:p>
        </p:txBody>
      </p:sp>
      <p:sp>
        <p:nvSpPr>
          <p:cNvPr id="188419" name="Text Placeholder 2">
            <a:extLst>
              <a:ext uri="{FF2B5EF4-FFF2-40B4-BE49-F238E27FC236}">
                <a16:creationId xmlns:a16="http://schemas.microsoft.com/office/drawing/2014/main" id="{0958639C-AF63-410B-A1D9-0807D3413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560" y="980728"/>
            <a:ext cx="8075240" cy="503907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1875" dirty="0">
                <a:solidFill>
                  <a:srgbClr val="000000"/>
                </a:solidFill>
                <a:latin typeface="Consolas" panose="020B0609020204030204" pitchFamily="49" charset="0"/>
              </a:rPr>
              <a:t>Connection</a:t>
            </a:r>
            <a:r>
              <a:rPr lang="en-US" altLang="en-US" sz="1875" dirty="0">
                <a:solidFill>
                  <a:srgbClr val="000000"/>
                </a:solidFill>
              </a:rPr>
              <a:t> method </a:t>
            </a:r>
            <a:r>
              <a:rPr lang="en-US" altLang="en-US" sz="1875" dirty="0" err="1">
                <a:solidFill>
                  <a:srgbClr val="0000FF"/>
                </a:solidFill>
                <a:latin typeface="Consolas" panose="020B0609020204030204" pitchFamily="49" charset="0"/>
              </a:rPr>
              <a:t>setAutoCommit</a:t>
            </a:r>
            <a:r>
              <a:rPr lang="en-US" altLang="en-US" sz="1875" dirty="0">
                <a:solidFill>
                  <a:srgbClr val="000000"/>
                </a:solidFill>
              </a:rPr>
              <a:t> specifies whether each SQL statement commits after it completes (a </a:t>
            </a:r>
            <a:r>
              <a:rPr lang="en-US" altLang="en-US" sz="1875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1875" dirty="0">
                <a:solidFill>
                  <a:srgbClr val="000000"/>
                </a:solidFill>
              </a:rPr>
              <a:t> argument) or whether several SQL statements should be grouped as a transaction (a </a:t>
            </a:r>
            <a:r>
              <a:rPr lang="en-US" altLang="en-US" sz="1875" dirty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1875" dirty="0">
                <a:solidFill>
                  <a:srgbClr val="000000"/>
                </a:solidFill>
              </a:rPr>
              <a:t> argument).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75" dirty="0">
                <a:solidFill>
                  <a:srgbClr val="000000"/>
                </a:solidFill>
              </a:rPr>
              <a:t>If the argument to </a:t>
            </a:r>
            <a:r>
              <a:rPr lang="en-US" altLang="en-US" sz="1875" dirty="0" err="1">
                <a:solidFill>
                  <a:srgbClr val="000000"/>
                </a:solidFill>
                <a:latin typeface="Consolas" panose="020B0609020204030204" pitchFamily="49" charset="0"/>
              </a:rPr>
              <a:t>setAutoCommit</a:t>
            </a:r>
            <a:r>
              <a:rPr lang="en-US" altLang="en-US" sz="1875" dirty="0">
                <a:solidFill>
                  <a:srgbClr val="000000"/>
                </a:solidFill>
              </a:rPr>
              <a:t> is </a:t>
            </a:r>
            <a:r>
              <a:rPr lang="en-US" altLang="en-US" sz="1875" dirty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1875" dirty="0">
                <a:solidFill>
                  <a:srgbClr val="000000"/>
                </a:solidFill>
              </a:rPr>
              <a:t>, the program must follow the last SQL statement in the transaction with a call to </a:t>
            </a:r>
            <a:r>
              <a:rPr lang="en-US" altLang="en-US" sz="1875" dirty="0">
                <a:solidFill>
                  <a:srgbClr val="000000"/>
                </a:solidFill>
                <a:latin typeface="Consolas" panose="020B0609020204030204" pitchFamily="49" charset="0"/>
              </a:rPr>
              <a:t>Connection</a:t>
            </a:r>
            <a:r>
              <a:rPr lang="en-US" altLang="en-US" sz="1875" dirty="0">
                <a:solidFill>
                  <a:srgbClr val="000000"/>
                </a:solidFill>
              </a:rPr>
              <a:t> method </a:t>
            </a:r>
            <a:r>
              <a:rPr lang="en-US" altLang="en-US" sz="1875" dirty="0">
                <a:solidFill>
                  <a:srgbClr val="0000FF"/>
                </a:solidFill>
                <a:latin typeface="Consolas" panose="020B0609020204030204" pitchFamily="49" charset="0"/>
              </a:rPr>
              <a:t>commit</a:t>
            </a:r>
            <a:r>
              <a:rPr lang="en-US" altLang="en-US" sz="1875" dirty="0">
                <a:solidFill>
                  <a:srgbClr val="000000"/>
                </a:solidFill>
              </a:rPr>
              <a:t> or </a:t>
            </a:r>
            <a:r>
              <a:rPr lang="en-US" altLang="en-US" sz="1875" dirty="0">
                <a:solidFill>
                  <a:srgbClr val="000000"/>
                </a:solidFill>
                <a:latin typeface="Consolas" panose="020B0609020204030204" pitchFamily="49" charset="0"/>
              </a:rPr>
              <a:t>Connection</a:t>
            </a:r>
            <a:r>
              <a:rPr lang="en-US" altLang="en-US" sz="1875" dirty="0">
                <a:solidFill>
                  <a:srgbClr val="000000"/>
                </a:solidFill>
              </a:rPr>
              <a:t> method </a:t>
            </a:r>
            <a:r>
              <a:rPr lang="en-US" altLang="en-US" sz="1875" dirty="0">
                <a:solidFill>
                  <a:srgbClr val="0000FF"/>
                </a:solidFill>
                <a:latin typeface="Consolas" panose="020B0609020204030204" pitchFamily="49" charset="0"/>
              </a:rPr>
              <a:t>rollback</a:t>
            </a:r>
            <a:r>
              <a:rPr lang="en-US" altLang="en-US" sz="1875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75" dirty="0">
                <a:solidFill>
                  <a:srgbClr val="000000"/>
                </a:solidFill>
              </a:rPr>
              <a:t>Interface </a:t>
            </a:r>
            <a:r>
              <a:rPr lang="en-US" altLang="en-US" sz="1875" dirty="0">
                <a:solidFill>
                  <a:srgbClr val="000000"/>
                </a:solidFill>
                <a:latin typeface="Consolas" panose="020B0609020204030204" pitchFamily="49" charset="0"/>
              </a:rPr>
              <a:t>Connection</a:t>
            </a:r>
            <a:r>
              <a:rPr lang="en-US" altLang="en-US" sz="1875" dirty="0">
                <a:solidFill>
                  <a:srgbClr val="000000"/>
                </a:solidFill>
              </a:rPr>
              <a:t> also provides method </a:t>
            </a:r>
            <a:r>
              <a:rPr lang="en-US" altLang="en-US" sz="1875" dirty="0" err="1">
                <a:solidFill>
                  <a:srgbClr val="0000FF"/>
                </a:solidFill>
                <a:latin typeface="Consolas" panose="020B0609020204030204" pitchFamily="49" charset="0"/>
              </a:rPr>
              <a:t>getAutoCommit</a:t>
            </a:r>
            <a:r>
              <a:rPr lang="en-US" altLang="en-US" sz="1875" dirty="0">
                <a:solidFill>
                  <a:srgbClr val="000000"/>
                </a:solidFill>
              </a:rPr>
              <a:t> to determine the </a:t>
            </a:r>
            <a:r>
              <a:rPr lang="en-US" altLang="en-US" sz="1875" dirty="0" err="1">
                <a:solidFill>
                  <a:srgbClr val="000000"/>
                </a:solidFill>
              </a:rPr>
              <a:t>autocommit</a:t>
            </a:r>
            <a:r>
              <a:rPr lang="en-US" altLang="en-US" sz="1875" dirty="0">
                <a:solidFill>
                  <a:srgbClr val="000000"/>
                </a:solidFill>
              </a:rPr>
              <a:t> state for the </a:t>
            </a:r>
            <a:r>
              <a:rPr lang="en-US" altLang="en-US" sz="1875" dirty="0">
                <a:solidFill>
                  <a:srgbClr val="000000"/>
                </a:solidFill>
                <a:latin typeface="Consolas" panose="020B0609020204030204" pitchFamily="49" charset="0"/>
              </a:rPr>
              <a:t>Connection</a:t>
            </a:r>
            <a:r>
              <a:rPr lang="en-US" altLang="en-US" sz="1875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C2FD883-B121-4039-ABFA-4C74B096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14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11">
            <a:extLst>
              <a:ext uri="{FF2B5EF4-FFF2-40B4-BE49-F238E27FC236}">
                <a16:creationId xmlns:a16="http://schemas.microsoft.com/office/drawing/2014/main" id="{A96B145B-56A2-4F93-936E-F5BF3D74D14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857250"/>
            <a:ext cx="7991475" cy="51435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B3C0370-473B-4A8C-8C01-7812BCB3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9473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12">
            <a:extLst>
              <a:ext uri="{FF2B5EF4-FFF2-40B4-BE49-F238E27FC236}">
                <a16:creationId xmlns:a16="http://schemas.microsoft.com/office/drawing/2014/main" id="{7731A6FD-8F2A-4B8C-9EAA-008FDA1472C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6357"/>
            <a:ext cx="9144000" cy="4204097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9497D95-63D5-47FE-9152-EC8099FA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61603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13">
            <a:extLst>
              <a:ext uri="{FF2B5EF4-FFF2-40B4-BE49-F238E27FC236}">
                <a16:creationId xmlns:a16="http://schemas.microsoft.com/office/drawing/2014/main" id="{185D480D-3A5B-45C0-8D58-072A9F44FC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919"/>
            <a:ext cx="9144000" cy="5110163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B51DE8D-2858-4DFD-BE0D-A56F596E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3520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14">
            <a:extLst>
              <a:ext uri="{FF2B5EF4-FFF2-40B4-BE49-F238E27FC236}">
                <a16:creationId xmlns:a16="http://schemas.microsoft.com/office/drawing/2014/main" id="{A012160C-A978-4913-A24E-A20F743A24D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47244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3D92B1-1610-40E3-9492-30D37A46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48464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15">
            <a:extLst>
              <a:ext uri="{FF2B5EF4-FFF2-40B4-BE49-F238E27FC236}">
                <a16:creationId xmlns:a16="http://schemas.microsoft.com/office/drawing/2014/main" id="{F7C832A3-0B7A-42D6-9FB3-19218A3151F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0669"/>
            <a:ext cx="9144000" cy="3776663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6BEE843-AA39-4507-9241-41CBF0EE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7365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16">
            <a:extLst>
              <a:ext uri="{FF2B5EF4-FFF2-40B4-BE49-F238E27FC236}">
                <a16:creationId xmlns:a16="http://schemas.microsoft.com/office/drawing/2014/main" id="{233C8A61-9B73-4A02-BCF8-7FCC6D62D31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8454"/>
            <a:ext cx="9144000" cy="4939903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297045B-0674-44A6-A026-C9F9FB4A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61075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38FD-B111-44BB-B018-9E85F867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A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books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Database (cont.)</a:t>
            </a:r>
          </a:p>
        </p:txBody>
      </p:sp>
      <p:sp>
        <p:nvSpPr>
          <p:cNvPr id="30723" name="Text Placeholder 2">
            <a:extLst>
              <a:ext uri="{FF2B5EF4-FFF2-40B4-BE49-F238E27FC236}">
                <a16:creationId xmlns:a16="http://schemas.microsoft.com/office/drawing/2014/main" id="{07682FA3-7E63-47D3-BC92-68C679BC6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Entity-relationship </a:t>
            </a:r>
            <a:r>
              <a:rPr lang="en-US" altLang="en-US" dirty="0">
                <a:solidFill>
                  <a:srgbClr val="000000"/>
                </a:solidFill>
              </a:rPr>
              <a:t>(</a:t>
            </a:r>
            <a:r>
              <a:rPr lang="en-US" altLang="en-US" dirty="0">
                <a:solidFill>
                  <a:srgbClr val="0000FF"/>
                </a:solidFill>
              </a:rPr>
              <a:t>ER</a:t>
            </a:r>
            <a:r>
              <a:rPr lang="en-US" altLang="en-US" dirty="0">
                <a:solidFill>
                  <a:srgbClr val="000000"/>
                </a:solidFill>
              </a:rPr>
              <a:t>)</a:t>
            </a:r>
            <a:r>
              <a:rPr lang="en-US" altLang="en-US" dirty="0">
                <a:solidFill>
                  <a:srgbClr val="0000FF"/>
                </a:solidFill>
              </a:rPr>
              <a:t> diagram</a:t>
            </a:r>
            <a:r>
              <a:rPr lang="en-US" altLang="en-US" dirty="0">
                <a:solidFill>
                  <a:srgbClr val="000000"/>
                </a:solidFill>
              </a:rPr>
              <a:t> for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books</a:t>
            </a:r>
            <a:r>
              <a:rPr lang="en-US" altLang="en-US" dirty="0">
                <a:solidFill>
                  <a:srgbClr val="000000"/>
                </a:solidFill>
              </a:rPr>
              <a:t> database.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Shows the </a:t>
            </a:r>
            <a:r>
              <a:rPr lang="en-US" altLang="en-US" i="1" dirty="0">
                <a:solidFill>
                  <a:srgbClr val="000000"/>
                </a:solidFill>
              </a:rPr>
              <a:t>database tables </a:t>
            </a:r>
            <a:r>
              <a:rPr lang="en-US" altLang="en-US" dirty="0">
                <a:solidFill>
                  <a:srgbClr val="000000"/>
                </a:solidFill>
              </a:rPr>
              <a:t>and the </a:t>
            </a:r>
            <a:r>
              <a:rPr lang="en-US" altLang="en-US" i="1" dirty="0">
                <a:solidFill>
                  <a:srgbClr val="000000"/>
                </a:solidFill>
              </a:rPr>
              <a:t>relationships</a:t>
            </a:r>
            <a:r>
              <a:rPr lang="en-US" altLang="en-US" dirty="0">
                <a:solidFill>
                  <a:srgbClr val="000000"/>
                </a:solidFill>
              </a:rPr>
              <a:t> among them.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names in italic are primary keys.</a:t>
            </a:r>
          </a:p>
          <a:p>
            <a:pPr eaLnBrk="1" hangingPunct="1"/>
            <a:r>
              <a:rPr lang="en-US" altLang="en-US" i="1" dirty="0">
                <a:solidFill>
                  <a:srgbClr val="000000"/>
                </a:solidFill>
              </a:rPr>
              <a:t>A table’s primary key uniquely identifies each row in the table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Every row must have a primary-key value, and that value must be unique in the table.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This is known as the </a:t>
            </a:r>
            <a:r>
              <a:rPr lang="en-US" altLang="en-US" dirty="0">
                <a:solidFill>
                  <a:srgbClr val="0000FF"/>
                </a:solidFill>
              </a:rPr>
              <a:t>Rule of Entity Integrity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00EF760-382C-4C63-9DF3-71556FBD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0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02">
            <a:extLst>
              <a:ext uri="{FF2B5EF4-FFF2-40B4-BE49-F238E27FC236}">
                <a16:creationId xmlns:a16="http://schemas.microsoft.com/office/drawing/2014/main" id="{D9849332-6034-478F-8C2A-050FFCF3A6E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98" y="857250"/>
            <a:ext cx="7440215" cy="51435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9650B12-241E-459A-8F2C-D383712D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11591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17">
            <a:extLst>
              <a:ext uri="{FF2B5EF4-FFF2-40B4-BE49-F238E27FC236}">
                <a16:creationId xmlns:a16="http://schemas.microsoft.com/office/drawing/2014/main" id="{E09A255C-5AAA-4B5C-BF2F-1E2402269F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1175"/>
            <a:ext cx="9144000" cy="329446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AA0059A-2FAC-430B-A551-836C4EFE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50119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2A61-09B7-487F-9B3E-793CC5AD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SQL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430FE61A-7BFA-4056-AEF9-0D50F381B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next several subsections discuss the SQL queries and statements using the SQL keywords.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Other SQL keywords are beyond this text’s scope.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C3186E8-F8DC-478F-8E04-F86A119C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4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18">
            <a:extLst>
              <a:ext uri="{FF2B5EF4-FFF2-40B4-BE49-F238E27FC236}">
                <a16:creationId xmlns:a16="http://schemas.microsoft.com/office/drawing/2014/main" id="{3EA2C833-5CDE-4480-A07A-430132F3A1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857250"/>
            <a:ext cx="8199835" cy="51435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6A81537-CD96-40DF-BC0F-82108E6D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65943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9957C-201E-41C6-888B-15E484C0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Basic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Query</a:t>
            </a:r>
          </a:p>
        </p:txBody>
      </p:sp>
      <p:sp>
        <p:nvSpPr>
          <p:cNvPr id="34819" name="Text Placeholder 2">
            <a:extLst>
              <a:ext uri="{FF2B5EF4-FFF2-40B4-BE49-F238E27FC236}">
                <a16:creationId xmlns:a16="http://schemas.microsoft.com/office/drawing/2014/main" id="{5144B977-CBCE-4529-8AAF-82BB27D90D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75" dirty="0">
                <a:solidFill>
                  <a:srgbClr val="000000"/>
                </a:solidFill>
              </a:rPr>
              <a:t>A SQL query “selects” rows and columns from one or more tables in a database.</a:t>
            </a:r>
          </a:p>
          <a:p>
            <a:pPr eaLnBrk="1" hangingPunct="1"/>
            <a:r>
              <a:rPr lang="en-US" altLang="en-US" sz="1875" dirty="0">
                <a:solidFill>
                  <a:srgbClr val="000000"/>
                </a:solidFill>
              </a:rPr>
              <a:t>The basic form of a </a:t>
            </a:r>
            <a:r>
              <a:rPr lang="en-US" altLang="en-US" sz="1875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1875" dirty="0">
                <a:solidFill>
                  <a:srgbClr val="000000"/>
                </a:solidFill>
              </a:rPr>
              <a:t> query is</a:t>
            </a:r>
          </a:p>
          <a:p>
            <a:pPr lvl="2" eaLnBrk="1" hangingPunct="1"/>
            <a:r>
              <a:rPr lang="en-US" altLang="en-US" sz="1425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1425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en-US" sz="1425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1425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25" i="1" dirty="0" err="1">
                <a:solidFill>
                  <a:srgbClr val="000000"/>
                </a:solidFill>
              </a:rPr>
              <a:t>tableName</a:t>
            </a:r>
            <a:r>
              <a:rPr lang="en-US" altLang="en-US" sz="1425" i="1" dirty="0">
                <a:solidFill>
                  <a:srgbClr val="000000"/>
                </a:solidFill>
              </a:rPr>
              <a:t>    </a:t>
            </a:r>
          </a:p>
          <a:p>
            <a:pPr eaLnBrk="1" hangingPunct="1"/>
            <a:r>
              <a:rPr lang="en-US" altLang="en-US" sz="1875" dirty="0">
                <a:solidFill>
                  <a:srgbClr val="000000"/>
                </a:solidFill>
              </a:rPr>
              <a:t>in which the </a:t>
            </a:r>
            <a:r>
              <a:rPr lang="en-US" altLang="en-US" sz="1875" dirty="0">
                <a:solidFill>
                  <a:srgbClr val="0000FF"/>
                </a:solidFill>
              </a:rPr>
              <a:t>asterisk (</a:t>
            </a:r>
            <a:r>
              <a:rPr lang="en-US" altLang="en-US" sz="1875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1875" dirty="0">
                <a:solidFill>
                  <a:srgbClr val="0000FF"/>
                </a:solidFill>
              </a:rPr>
              <a:t>)</a:t>
            </a:r>
            <a:r>
              <a:rPr lang="en-US" altLang="en-US" sz="1875" dirty="0">
                <a:solidFill>
                  <a:srgbClr val="000000"/>
                </a:solidFill>
              </a:rPr>
              <a:t> </a:t>
            </a:r>
            <a:r>
              <a:rPr lang="en-US" altLang="en-US" sz="1875" i="1" dirty="0">
                <a:solidFill>
                  <a:srgbClr val="000000"/>
                </a:solidFill>
              </a:rPr>
              <a:t>wildcard character </a:t>
            </a:r>
            <a:r>
              <a:rPr lang="en-US" altLang="en-US" sz="1875" dirty="0">
                <a:solidFill>
                  <a:srgbClr val="000000"/>
                </a:solidFill>
              </a:rPr>
              <a:t>indicates that all columns from the </a:t>
            </a:r>
            <a:r>
              <a:rPr lang="en-US" altLang="en-US" sz="1875" i="1" dirty="0" err="1">
                <a:solidFill>
                  <a:srgbClr val="000000"/>
                </a:solidFill>
              </a:rPr>
              <a:t>tableName</a:t>
            </a:r>
            <a:r>
              <a:rPr lang="en-US" altLang="en-US" sz="1875" i="1" dirty="0">
                <a:solidFill>
                  <a:srgbClr val="000000"/>
                </a:solidFill>
              </a:rPr>
              <a:t> </a:t>
            </a:r>
            <a:r>
              <a:rPr lang="en-US" altLang="en-US" sz="1875" dirty="0">
                <a:solidFill>
                  <a:srgbClr val="000000"/>
                </a:solidFill>
              </a:rPr>
              <a:t>table should be retrieved</a:t>
            </a:r>
            <a:r>
              <a:rPr lang="en-US" altLang="en-US" sz="1875" i="1" dirty="0">
                <a:solidFill>
                  <a:srgbClr val="000000"/>
                </a:solidFill>
              </a:rPr>
              <a:t>.</a:t>
            </a:r>
          </a:p>
          <a:p>
            <a:pPr eaLnBrk="1" hangingPunct="1"/>
            <a:r>
              <a:rPr lang="en-US" altLang="en-US" sz="1875" dirty="0">
                <a:solidFill>
                  <a:srgbClr val="000000"/>
                </a:solidFill>
              </a:rPr>
              <a:t>To retrieve all the data in the </a:t>
            </a:r>
            <a:r>
              <a:rPr lang="en-US" altLang="en-US" sz="1875" dirty="0">
                <a:solidFill>
                  <a:srgbClr val="000000"/>
                </a:solidFill>
                <a:latin typeface="Consolas" panose="020B0609020204030204" pitchFamily="49" charset="0"/>
              </a:rPr>
              <a:t>Authors</a:t>
            </a:r>
            <a:r>
              <a:rPr lang="en-US" altLang="en-US" sz="1875" dirty="0">
                <a:solidFill>
                  <a:srgbClr val="000000"/>
                </a:solidFill>
              </a:rPr>
              <a:t> table, use </a:t>
            </a:r>
          </a:p>
          <a:p>
            <a:pPr lvl="2" eaLnBrk="1" hangingPunct="1"/>
            <a:r>
              <a:rPr lang="en-US" altLang="en-US" sz="1425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1425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en-US" sz="1425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1425" dirty="0">
                <a:solidFill>
                  <a:srgbClr val="000000"/>
                </a:solidFill>
                <a:latin typeface="Consolas" panose="020B0609020204030204" pitchFamily="49" charset="0"/>
              </a:rPr>
              <a:t> Authors</a:t>
            </a:r>
          </a:p>
          <a:p>
            <a:pPr eaLnBrk="1" hangingPunct="1"/>
            <a:r>
              <a:rPr lang="en-US" altLang="en-US" sz="1875" dirty="0">
                <a:solidFill>
                  <a:srgbClr val="000000"/>
                </a:solidFill>
              </a:rPr>
              <a:t>To retrieve only specific columns, replace the asterisk (</a:t>
            </a:r>
            <a:r>
              <a:rPr lang="en-US" altLang="en-US" sz="1875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1875" dirty="0">
                <a:solidFill>
                  <a:srgbClr val="000000"/>
                </a:solidFill>
              </a:rPr>
              <a:t>) with a comma-separated list of the column names, e.g., </a:t>
            </a:r>
          </a:p>
          <a:p>
            <a:pPr lvl="2" eaLnBrk="1" hangingPunct="1"/>
            <a:r>
              <a:rPr lang="en-US" altLang="en-US" sz="1425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1425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25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AuthorID</a:t>
            </a:r>
            <a:r>
              <a:rPr lang="en-US" altLang="en-US" sz="1425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425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1425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25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1425" dirty="0">
                <a:solidFill>
                  <a:srgbClr val="000000"/>
                </a:solidFill>
                <a:latin typeface="Consolas" panose="020B0609020204030204" pitchFamily="49" charset="0"/>
              </a:rPr>
              <a:t> Authors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EBF286F-EFD0-43E0-83B5-80CDA0AD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31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19">
            <a:extLst>
              <a:ext uri="{FF2B5EF4-FFF2-40B4-BE49-F238E27FC236}">
                <a16:creationId xmlns:a16="http://schemas.microsoft.com/office/drawing/2014/main" id="{92A4217B-D296-4B91-AF33-1C9AFF9C3F4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2581"/>
            <a:ext cx="9144000" cy="365283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1147D61-9840-491E-A310-82D6CFB3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0989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20">
            <a:extLst>
              <a:ext uri="{FF2B5EF4-FFF2-40B4-BE49-F238E27FC236}">
                <a16:creationId xmlns:a16="http://schemas.microsoft.com/office/drawing/2014/main" id="{488E8D4C-AE29-40BB-974A-7E67441CE2C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48" y="857250"/>
            <a:ext cx="8773715" cy="51435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8F21E3B-89F8-416E-BA15-BF403FDE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4534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21">
            <a:extLst>
              <a:ext uri="{FF2B5EF4-FFF2-40B4-BE49-F238E27FC236}">
                <a16:creationId xmlns:a16="http://schemas.microsoft.com/office/drawing/2014/main" id="{A57E661E-6239-4EEA-9F41-7BBF1D66212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4006"/>
            <a:ext cx="9144000" cy="370998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72186AF-1ACB-424A-BB53-DA9CE05D1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5493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D724-5276-4CE3-939D-A7363AD1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-99392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Clause</a:t>
            </a:r>
          </a:p>
        </p:txBody>
      </p:sp>
      <p:sp>
        <p:nvSpPr>
          <p:cNvPr id="38915" name="Text Placeholder 2">
            <a:extLst>
              <a:ext uri="{FF2B5EF4-FFF2-40B4-BE49-F238E27FC236}">
                <a16:creationId xmlns:a16="http://schemas.microsoft.com/office/drawing/2014/main" id="{73417E84-13A8-4C2B-BF0B-708357DC9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552" y="1052736"/>
            <a:ext cx="8147248" cy="4967064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In most cases, only rows that satisfy </a:t>
            </a:r>
            <a:r>
              <a:rPr lang="en-US" altLang="en-US" sz="2000" dirty="0">
                <a:solidFill>
                  <a:srgbClr val="0000FF"/>
                </a:solidFill>
              </a:rPr>
              <a:t>selection criteria</a:t>
            </a:r>
            <a:r>
              <a:rPr lang="en-US" altLang="en-US" sz="2000" dirty="0">
                <a:solidFill>
                  <a:srgbClr val="000000"/>
                </a:solidFill>
              </a:rPr>
              <a:t> are selected.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SQL uses the optional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>
                <a:solidFill>
                  <a:srgbClr val="0000FF"/>
                </a:solidFill>
              </a:rPr>
              <a:t>clause</a:t>
            </a:r>
            <a:r>
              <a:rPr lang="en-US" altLang="en-US" sz="2000" dirty="0">
                <a:solidFill>
                  <a:srgbClr val="000000"/>
                </a:solidFill>
              </a:rPr>
              <a:t> in a query to specify the selection criteria for the query.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The basic form of a query with selection criteria is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i="1" dirty="0">
                <a:solidFill>
                  <a:srgbClr val="000000"/>
                </a:solidFill>
              </a:rPr>
              <a:t>columnName1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i="1" dirty="0">
                <a:solidFill>
                  <a:srgbClr val="000000"/>
                </a:solidFill>
              </a:rPr>
              <a:t>columnName2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800" dirty="0">
                <a:solidFill>
                  <a:srgbClr val="000000"/>
                </a:solidFill>
              </a:rPr>
              <a:t>…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i="1" dirty="0" err="1">
                <a:solidFill>
                  <a:srgbClr val="000000"/>
                </a:solidFill>
              </a:rPr>
              <a:t>tableName</a:t>
            </a:r>
            <a:r>
              <a:rPr lang="en-US" alt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i="1" dirty="0">
                <a:solidFill>
                  <a:srgbClr val="000000"/>
                </a:solidFill>
              </a:rPr>
              <a:t>criteria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To select the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2000" dirty="0">
                <a:solidFill>
                  <a:srgbClr val="000000"/>
                </a:solidFill>
              </a:rPr>
              <a:t>,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EditionNumber</a:t>
            </a:r>
            <a:r>
              <a:rPr lang="en-US" altLang="en-US" sz="2000" dirty="0">
                <a:solidFill>
                  <a:srgbClr val="000000"/>
                </a:solidFill>
              </a:rPr>
              <a:t> and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Copyright</a:t>
            </a:r>
            <a:r>
              <a:rPr lang="en-US" altLang="en-US" sz="2000" dirty="0">
                <a:solidFill>
                  <a:srgbClr val="000000"/>
                </a:solidFill>
              </a:rPr>
              <a:t> columns from table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Titles</a:t>
            </a:r>
            <a:r>
              <a:rPr lang="en-US" altLang="en-US" sz="2000" dirty="0">
                <a:solidFill>
                  <a:srgbClr val="000000"/>
                </a:solidFill>
              </a:rPr>
              <a:t> for which the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Copyright</a:t>
            </a:r>
            <a:r>
              <a:rPr lang="en-US" altLang="en-US" sz="2000" dirty="0">
                <a:solidFill>
                  <a:srgbClr val="000000"/>
                </a:solidFill>
              </a:rPr>
              <a:t> date is greater than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2013</a:t>
            </a:r>
            <a:r>
              <a:rPr lang="en-US" altLang="en-US" sz="2000" dirty="0">
                <a:solidFill>
                  <a:srgbClr val="000000"/>
                </a:solidFill>
              </a:rPr>
              <a:t>, use the query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Title,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EditionNumber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Copyright 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Titles 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Copyright &gt; '2013'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Strings in SQL are delimited by single (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2000" dirty="0">
                <a:solidFill>
                  <a:srgbClr val="000000"/>
                </a:solidFill>
              </a:rPr>
              <a:t>) rather than double (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000" dirty="0">
                <a:solidFill>
                  <a:srgbClr val="000000"/>
                </a:solidFill>
              </a:rPr>
              <a:t>) quotes.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The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</a:rPr>
              <a:t> clause criteria can contain the operators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000" dirty="0">
                <a:solidFill>
                  <a:srgbClr val="000000"/>
                </a:solidFill>
              </a:rPr>
              <a:t>,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000" dirty="0">
                <a:solidFill>
                  <a:srgbClr val="000000"/>
                </a:solidFill>
              </a:rPr>
              <a:t>,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en-US" altLang="en-US" sz="2000" dirty="0">
                <a:solidFill>
                  <a:srgbClr val="000000"/>
                </a:solidFill>
              </a:rPr>
              <a:t>,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en-US" altLang="en-US" sz="2000" dirty="0">
                <a:solidFill>
                  <a:srgbClr val="000000"/>
                </a:solidFill>
              </a:rPr>
              <a:t>,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</a:rPr>
              <a:t>,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&lt;&gt;</a:t>
            </a:r>
            <a:r>
              <a:rPr lang="en-US" altLang="en-US" sz="2000" dirty="0">
                <a:solidFill>
                  <a:srgbClr val="000000"/>
                </a:solidFill>
              </a:rPr>
              <a:t> and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2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22EBE9-99E6-42F2-8A62-67AD7314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76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6957817-AC0B-4469-B983-0CE5132A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A745B3-2AC7-4C8E-8860-919C5FD5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E5792161-60EB-46C5-8418-D9E525633413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pic>
        <p:nvPicPr>
          <p:cNvPr id="5" name="Picture 2" descr="jhtp_24_JDBC_Page_022">
            <a:extLst>
              <a:ext uri="{FF2B5EF4-FFF2-40B4-BE49-F238E27FC236}">
                <a16:creationId xmlns:a16="http://schemas.microsoft.com/office/drawing/2014/main" id="{3A180874-4DCA-40AC-A855-F0A8DB046A5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64704"/>
            <a:ext cx="8914643" cy="48807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2901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7AB9-F891-4833-8888-F74B4FE52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-18256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Clause (cont.)</a:t>
            </a:r>
          </a:p>
        </p:txBody>
      </p:sp>
      <p:sp>
        <p:nvSpPr>
          <p:cNvPr id="40963" name="Text Placeholder 2">
            <a:extLst>
              <a:ext uri="{FF2B5EF4-FFF2-40B4-BE49-F238E27FC236}">
                <a16:creationId xmlns:a16="http://schemas.microsoft.com/office/drawing/2014/main" id="{2B4BBECB-20E9-4A91-8FAA-B51787F02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Operator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dirty="0">
                <a:solidFill>
                  <a:srgbClr val="000000"/>
                </a:solidFill>
              </a:rPr>
              <a:t> is used for </a:t>
            </a:r>
            <a:r>
              <a:rPr lang="en-US" altLang="en-US" dirty="0">
                <a:solidFill>
                  <a:srgbClr val="0000FF"/>
                </a:solidFill>
              </a:rPr>
              <a:t>pattern matching</a:t>
            </a:r>
            <a:r>
              <a:rPr lang="en-US" altLang="en-US" dirty="0">
                <a:solidFill>
                  <a:srgbClr val="000000"/>
                </a:solidFill>
              </a:rPr>
              <a:t> with wildcard characters </a:t>
            </a:r>
            <a:r>
              <a:rPr lang="en-US" altLang="en-US" dirty="0">
                <a:solidFill>
                  <a:srgbClr val="0000FF"/>
                </a:solidFill>
              </a:rPr>
              <a:t>percent</a:t>
            </a:r>
            <a:r>
              <a:rPr lang="en-US" altLang="en-US" dirty="0">
                <a:solidFill>
                  <a:srgbClr val="000000"/>
                </a:solidFill>
              </a:rPr>
              <a:t> 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n-US" altLang="en-US" dirty="0">
                <a:solidFill>
                  <a:srgbClr val="000000"/>
                </a:solidFill>
              </a:rPr>
              <a:t>) and </a:t>
            </a:r>
            <a:r>
              <a:rPr lang="en-US" altLang="en-US" dirty="0">
                <a:solidFill>
                  <a:srgbClr val="0000FF"/>
                </a:solidFill>
              </a:rPr>
              <a:t>underscore</a:t>
            </a:r>
            <a:r>
              <a:rPr lang="en-US" altLang="en-US" dirty="0">
                <a:solidFill>
                  <a:srgbClr val="000000"/>
                </a:solidFill>
              </a:rPr>
              <a:t>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altLang="en-US" dirty="0">
                <a:solidFill>
                  <a:srgbClr val="000000"/>
                </a:solidFill>
              </a:rPr>
              <a:t>).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 pattern that contains a percent character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altLang="en-US" dirty="0">
                <a:solidFill>
                  <a:srgbClr val="000000"/>
                </a:solidFill>
              </a:rPr>
              <a:t>) searches for strings that have zero or more characters at the percent character’s position in the pattern.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For example, the next query locates the rows of all the authors whose last name starts with the letter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altLang="en-US" dirty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FirstName,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Authors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'D%'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5C54FC6-437F-4867-8B60-7E84825E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4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03">
            <a:extLst>
              <a:ext uri="{FF2B5EF4-FFF2-40B4-BE49-F238E27FC236}">
                <a16:creationId xmlns:a16="http://schemas.microsoft.com/office/drawing/2014/main" id="{48EC8B33-9EDE-44EB-9278-792DF372554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79" y="857250"/>
            <a:ext cx="7589044" cy="51435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199367A-7C2B-4CAA-AE51-6228689A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059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23">
            <a:extLst>
              <a:ext uri="{FF2B5EF4-FFF2-40B4-BE49-F238E27FC236}">
                <a16:creationId xmlns:a16="http://schemas.microsoft.com/office/drawing/2014/main" id="{FB28D6C0-7837-44FB-A424-ED4CBFAE7FC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104"/>
            <a:ext cx="9144000" cy="3683794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B8E50A9-93D7-4B18-8EFF-8375AA92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30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53883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F9C13-40C0-408D-B5AE-F9A9A59E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Clause (cont.)</a:t>
            </a:r>
          </a:p>
        </p:txBody>
      </p:sp>
      <p:sp>
        <p:nvSpPr>
          <p:cNvPr id="45059" name="Text Placeholder 2">
            <a:extLst>
              <a:ext uri="{FF2B5EF4-FFF2-40B4-BE49-F238E27FC236}">
                <a16:creationId xmlns:a16="http://schemas.microsoft.com/office/drawing/2014/main" id="{333FF628-E504-4CB3-98F0-E748E7223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An underscore (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altLang="en-US" dirty="0">
                <a:solidFill>
                  <a:srgbClr val="000000"/>
                </a:solidFill>
              </a:rPr>
              <a:t> ) in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dirty="0">
                <a:solidFill>
                  <a:srgbClr val="000000"/>
                </a:solidFill>
              </a:rPr>
              <a:t> pattern string indicates a single wildcard character at that position in the pattern.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following query locates the rows of all the authors whose last names start with any character (specified by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altLang="en-US" dirty="0">
                <a:solidFill>
                  <a:srgbClr val="000000"/>
                </a:solidFill>
              </a:rPr>
              <a:t>), followed by the letter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altLang="en-US" dirty="0">
                <a:solidFill>
                  <a:srgbClr val="000000"/>
                </a:solidFill>
              </a:rPr>
              <a:t>, followed by any number of additional characters (specified by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altLang="en-US" dirty="0">
                <a:solidFill>
                  <a:srgbClr val="000000"/>
                </a:solidFill>
              </a:rPr>
              <a:t>):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FirstName,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Authors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'_o%'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BE85C3F-D74C-4E50-BCCC-2EA853AA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99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25">
            <a:extLst>
              <a:ext uri="{FF2B5EF4-FFF2-40B4-BE49-F238E27FC236}">
                <a16:creationId xmlns:a16="http://schemas.microsoft.com/office/drawing/2014/main" id="{70D7C1C8-A079-4342-B458-A09F4AD389B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2550"/>
            <a:ext cx="9144000" cy="415171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D32053C-F4E3-4BA5-84A2-70F27C44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32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8766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DDB4E-473E-448E-AC93-57591C63F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Clause</a:t>
            </a:r>
          </a:p>
        </p:txBody>
      </p:sp>
      <p:sp>
        <p:nvSpPr>
          <p:cNvPr id="47107" name="Text Placeholder 2">
            <a:extLst>
              <a:ext uri="{FF2B5EF4-FFF2-40B4-BE49-F238E27FC236}">
                <a16:creationId xmlns:a16="http://schemas.microsoft.com/office/drawing/2014/main" id="{F4E1C02D-074C-4B23-A2A3-1F38F18302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rows in the result of a query can be sorted into ascending or descending order by using the optional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FF"/>
                </a:solidFill>
              </a:rPr>
              <a:t>clause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basic form of a query with an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BY</a:t>
            </a:r>
            <a:r>
              <a:rPr lang="en-US" altLang="en-US" dirty="0">
                <a:solidFill>
                  <a:srgbClr val="000000"/>
                </a:solidFill>
              </a:rPr>
              <a:t> clause is</a:t>
            </a:r>
          </a:p>
          <a:p>
            <a:pPr lvl="2" eaLnBrk="1" hangingPunct="1"/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i="1" dirty="0">
                <a:solidFill>
                  <a:srgbClr val="000000"/>
                </a:solidFill>
              </a:rPr>
              <a:t>columnName1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i="1" dirty="0">
                <a:solidFill>
                  <a:srgbClr val="000000"/>
                </a:solidFill>
              </a:rPr>
              <a:t> columnName2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…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i="1" dirty="0" err="1">
                <a:solidFill>
                  <a:srgbClr val="000000"/>
                </a:solidFill>
              </a:rPr>
              <a:t>tableName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i="1" dirty="0">
                <a:solidFill>
                  <a:srgbClr val="000000"/>
                </a:solidFill>
              </a:rPr>
              <a:t>column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br>
              <a:rPr lang="en-US" altLang="en-US" i="1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i="1" dirty="0">
                <a:solidFill>
                  <a:srgbClr val="000000"/>
                </a:solidFill>
              </a:rPr>
              <a:t>columnName1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i="1" dirty="0">
                <a:solidFill>
                  <a:srgbClr val="000000"/>
                </a:solidFill>
              </a:rPr>
              <a:t> columnName2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rgbClr val="000000"/>
                </a:solidFill>
              </a:rPr>
              <a:t> …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i="1" dirty="0" err="1">
                <a:solidFill>
                  <a:srgbClr val="000000"/>
                </a:solidFill>
              </a:rPr>
              <a:t>tableName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i="1" dirty="0">
                <a:solidFill>
                  <a:srgbClr val="000000"/>
                </a:solidFill>
              </a:rPr>
              <a:t>column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DESC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</a:rPr>
              <a:t> specifies ascending order (lowest to highest)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dirty="0">
                <a:solidFill>
                  <a:srgbClr val="000000"/>
                </a:solidFill>
              </a:rPr>
              <a:t> specifies descending order (highest to lowest)</a:t>
            </a:r>
          </a:p>
          <a:p>
            <a:pPr lvl="1" eaLnBrk="1" hangingPunct="1"/>
            <a:r>
              <a:rPr lang="en-US" altLang="en-US" i="1" dirty="0">
                <a:solidFill>
                  <a:srgbClr val="000000"/>
                </a:solidFill>
              </a:rPr>
              <a:t>column </a:t>
            </a:r>
            <a:r>
              <a:rPr lang="en-US" altLang="en-US" dirty="0">
                <a:solidFill>
                  <a:srgbClr val="000000"/>
                </a:solidFill>
              </a:rPr>
              <a:t>specifies the column on which the sort is based.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D600DFE-6CFB-4BFD-966B-C6F993E7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35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3964-E921-4216-8332-06463AE0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-171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Clause (cont.)</a:t>
            </a:r>
          </a:p>
        </p:txBody>
      </p:sp>
      <p:sp>
        <p:nvSpPr>
          <p:cNvPr id="48131" name="Text Placeholder 2">
            <a:extLst>
              <a:ext uri="{FF2B5EF4-FFF2-40B4-BE49-F238E27FC236}">
                <a16:creationId xmlns:a16="http://schemas.microsoft.com/office/drawing/2014/main" id="{9294A86C-3996-4BA3-9D3C-25B850F7A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052736"/>
            <a:ext cx="8219256" cy="568863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To obtain the list of authors in ascending order by last name (), use the query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AuthorID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FirstName,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b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Authors</a:t>
            </a:r>
            <a:b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To obtain the same list of authors in descending order by last name (), use the query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AuthorID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FirstName,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b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Authors</a:t>
            </a:r>
            <a:b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Multiple columns can be used for sorting with an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BY</a:t>
            </a:r>
            <a:r>
              <a:rPr lang="en-US" altLang="en-US" sz="2400" dirty="0">
                <a:solidFill>
                  <a:srgbClr val="000000"/>
                </a:solidFill>
              </a:rPr>
              <a:t> clause of the form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i="1" dirty="0">
                <a:solidFill>
                  <a:srgbClr val="000000"/>
                </a:solidFill>
              </a:rPr>
              <a:t>column1</a:t>
            </a:r>
            <a:r>
              <a:rPr lang="en-US" alt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i="1" dirty="0" err="1">
                <a:solidFill>
                  <a:srgbClr val="000000"/>
                </a:solidFill>
              </a:rPr>
              <a:t>sortingOrder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i="1" dirty="0">
                <a:solidFill>
                  <a:srgbClr val="000000"/>
                </a:solidFill>
              </a:rPr>
              <a:t>column2</a:t>
            </a:r>
            <a:r>
              <a:rPr lang="en-US" alt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i="1" dirty="0" err="1">
                <a:solidFill>
                  <a:srgbClr val="000000"/>
                </a:solidFill>
              </a:rPr>
              <a:t>sortingOrder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dirty="0">
                <a:solidFill>
                  <a:srgbClr val="000000"/>
                </a:solidFill>
              </a:rPr>
              <a:t>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i="1" dirty="0" err="1">
                <a:solidFill>
                  <a:srgbClr val="000000"/>
                </a:solidFill>
              </a:rPr>
              <a:t>sortingOrder</a:t>
            </a:r>
            <a:r>
              <a:rPr lang="en-US" altLang="en-US" sz="2000" i="1" dirty="0">
                <a:solidFill>
                  <a:srgbClr val="000000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is either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2000" dirty="0">
                <a:solidFill>
                  <a:srgbClr val="000000"/>
                </a:solidFill>
              </a:rPr>
              <a:t> or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2000" i="1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Sort all the rows in ascending order by last name, then by first name.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AuthorID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FirstName,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b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Authors</a:t>
            </a:r>
            <a:b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FirstName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BDB4C17-CD59-44F0-B0E6-A29E7C54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60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26">
            <a:extLst>
              <a:ext uri="{FF2B5EF4-FFF2-40B4-BE49-F238E27FC236}">
                <a16:creationId xmlns:a16="http://schemas.microsoft.com/office/drawing/2014/main" id="{BD344D01-4E02-4D19-8178-BA838090F6C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006"/>
            <a:ext cx="9144000" cy="447198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A8228E8-CA41-4A61-8BA7-B9527C25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35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23157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27">
            <a:extLst>
              <a:ext uri="{FF2B5EF4-FFF2-40B4-BE49-F238E27FC236}">
                <a16:creationId xmlns:a16="http://schemas.microsoft.com/office/drawing/2014/main" id="{8A37B0F1-4D52-4D1B-BE74-6B2F7134AFA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5154"/>
            <a:ext cx="9144000" cy="4407694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731478A-CEAF-4BE7-8CE7-085D6290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36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873681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28">
            <a:extLst>
              <a:ext uri="{FF2B5EF4-FFF2-40B4-BE49-F238E27FC236}">
                <a16:creationId xmlns:a16="http://schemas.microsoft.com/office/drawing/2014/main" id="{6E8D0CD1-60BC-40EE-8CED-3269190812F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898"/>
            <a:ext cx="9144000" cy="469701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1C9A309-266B-4978-98A9-13062ED5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37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75495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A1A24-A3BF-4710-ABF9-E77C7492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Clause (cont.)</a:t>
            </a:r>
          </a:p>
        </p:txBody>
      </p:sp>
      <p:sp>
        <p:nvSpPr>
          <p:cNvPr id="52227" name="Text Placeholder 2">
            <a:extLst>
              <a:ext uri="{FF2B5EF4-FFF2-40B4-BE49-F238E27FC236}">
                <a16:creationId xmlns:a16="http://schemas.microsoft.com/office/drawing/2014/main" id="{79355896-973D-46B3-B7ED-3A5F8E221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560" y="1196752"/>
            <a:ext cx="8075240" cy="5184576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BY</a:t>
            </a:r>
            <a:r>
              <a:rPr lang="en-US" altLang="en-US" dirty="0">
                <a:solidFill>
                  <a:srgbClr val="000000"/>
                </a:solidFill>
              </a:rPr>
              <a:t> clauses can be combined in one query, as in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ISBN, Title,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EditionNumber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Copyright 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Titles 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Title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'%How to Program' 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Title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which returns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ISBN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EditionNumber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Copyright</a:t>
            </a:r>
            <a:r>
              <a:rPr lang="en-US" altLang="en-US" dirty="0">
                <a:solidFill>
                  <a:srgbClr val="000000"/>
                </a:solidFill>
              </a:rPr>
              <a:t> of each book in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Titles</a:t>
            </a:r>
            <a:r>
              <a:rPr lang="en-US" altLang="en-US" dirty="0">
                <a:solidFill>
                  <a:srgbClr val="000000"/>
                </a:solidFill>
              </a:rPr>
              <a:t> table that has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dirty="0">
                <a:solidFill>
                  <a:srgbClr val="000000"/>
                </a:solidFill>
              </a:rPr>
              <a:t> ending with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"How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to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Program"</a:t>
            </a:r>
            <a:r>
              <a:rPr lang="en-US" altLang="en-US" dirty="0">
                <a:solidFill>
                  <a:srgbClr val="000000"/>
                </a:solidFill>
              </a:rPr>
              <a:t> and sorts them in ascending order by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ABE6D0B-331B-4B6D-9966-137C5F52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426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29">
            <a:extLst>
              <a:ext uri="{FF2B5EF4-FFF2-40B4-BE49-F238E27FC236}">
                <a16:creationId xmlns:a16="http://schemas.microsoft.com/office/drawing/2014/main" id="{4C231D88-9069-4457-8062-4382E4C9AB9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79" y="857250"/>
            <a:ext cx="8122444" cy="51435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B4BD83-55A5-4CFA-8FD9-A86C5228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39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3197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80FA-6788-411B-88FA-85393710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E3845F46-006A-4924-845A-4D77B0AD9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A </a:t>
            </a:r>
            <a:r>
              <a:rPr lang="en-US" altLang="en-US" sz="2800" dirty="0">
                <a:solidFill>
                  <a:srgbClr val="0000FF"/>
                </a:solidFill>
              </a:rPr>
              <a:t>database</a:t>
            </a:r>
            <a:r>
              <a:rPr lang="en-US" altLang="en-US" sz="2800" dirty="0">
                <a:solidFill>
                  <a:srgbClr val="000000"/>
                </a:solidFill>
              </a:rPr>
              <a:t> is an organized collection of data.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A </a:t>
            </a:r>
            <a:r>
              <a:rPr lang="en-US" altLang="en-US" sz="2800" dirty="0">
                <a:solidFill>
                  <a:srgbClr val="0000FF"/>
                </a:solidFill>
              </a:rPr>
              <a:t>database management system</a:t>
            </a:r>
            <a:r>
              <a:rPr lang="en-US" altLang="en-US" sz="2800" dirty="0">
                <a:solidFill>
                  <a:srgbClr val="000000"/>
                </a:solidFill>
              </a:rPr>
              <a:t> (</a:t>
            </a:r>
            <a:r>
              <a:rPr lang="en-US" altLang="en-US" sz="2800" dirty="0">
                <a:solidFill>
                  <a:srgbClr val="0000FF"/>
                </a:solidFill>
              </a:rPr>
              <a:t>DBMS</a:t>
            </a:r>
            <a:r>
              <a:rPr lang="en-US" altLang="en-US" sz="2800" dirty="0">
                <a:solidFill>
                  <a:srgbClr val="000000"/>
                </a:solidFill>
              </a:rPr>
              <a:t>) provides mechanisms for storing, organizing, retrieving and modifying data for many users.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FF"/>
                </a:solidFill>
              </a:rPr>
              <a:t>SQL</a:t>
            </a:r>
            <a:r>
              <a:rPr lang="en-US" altLang="en-US" sz="2800" dirty="0">
                <a:solidFill>
                  <a:srgbClr val="000000"/>
                </a:solidFill>
              </a:rPr>
              <a:t> is the international standard language used with relational databases to perform </a:t>
            </a:r>
            <a:r>
              <a:rPr lang="en-US" altLang="en-US" sz="2800" dirty="0">
                <a:solidFill>
                  <a:srgbClr val="0000FF"/>
                </a:solidFill>
              </a:rPr>
              <a:t>queries</a:t>
            </a:r>
            <a:r>
              <a:rPr lang="en-US" altLang="en-US" sz="2800" dirty="0">
                <a:solidFill>
                  <a:srgbClr val="000000"/>
                </a:solidFill>
              </a:rPr>
              <a:t> and to manipulate data.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Popular </a:t>
            </a:r>
            <a:r>
              <a:rPr lang="en-US" altLang="en-US" sz="2800" dirty="0">
                <a:solidFill>
                  <a:srgbClr val="0000FF"/>
                </a:solidFill>
              </a:rPr>
              <a:t>relational database management systems</a:t>
            </a:r>
            <a:r>
              <a:rPr lang="en-US" altLang="en-US" sz="2800" dirty="0">
                <a:solidFill>
                  <a:srgbClr val="000000"/>
                </a:solidFill>
              </a:rPr>
              <a:t> (</a:t>
            </a:r>
            <a:r>
              <a:rPr lang="en-US" altLang="en-US" sz="2800" dirty="0">
                <a:solidFill>
                  <a:srgbClr val="0000FF"/>
                </a:solidFill>
              </a:rPr>
              <a:t>RDBMSs</a:t>
            </a:r>
            <a:r>
              <a:rPr lang="en-US" altLang="en-US" sz="2800" dirty="0">
                <a:solidFill>
                  <a:srgbClr val="000000"/>
                </a:solidFill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Microsoft SQL Server, Oracle, Sybase and IBM DB2, PostgreSQL, MariaDB and MySQL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C889DF6-C660-44F7-AE9D-FB754883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98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6AC-6E2B-4D2B-9F05-85D9DD01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710952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Statement</a:t>
            </a:r>
          </a:p>
        </p:txBody>
      </p:sp>
      <p:sp>
        <p:nvSpPr>
          <p:cNvPr id="58371" name="Text Placeholder 2">
            <a:extLst>
              <a:ext uri="{FF2B5EF4-FFF2-40B4-BE49-F238E27FC236}">
                <a16:creationId xmlns:a16="http://schemas.microsoft.com/office/drawing/2014/main" id="{1CE6DD21-3C64-46BC-9D0B-B6FCC9860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24744"/>
            <a:ext cx="8219256" cy="5832648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60000"/>
              </a:lnSpc>
            </a:pPr>
            <a:r>
              <a:rPr lang="en-US" altLang="en-US" sz="3200" dirty="0">
                <a:solidFill>
                  <a:srgbClr val="000000"/>
                </a:solidFill>
              </a:rPr>
              <a:t>The </a:t>
            </a:r>
            <a:r>
              <a:rPr lang="en-US" alt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altLang="en-US" sz="3200" dirty="0">
                <a:solidFill>
                  <a:srgbClr val="000000"/>
                </a:solidFill>
              </a:rPr>
              <a:t> statement inserts a row into a table.</a:t>
            </a:r>
          </a:p>
          <a:p>
            <a:pPr lvl="1">
              <a:lnSpc>
                <a:spcPct val="160000"/>
              </a:lnSpc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i="1" dirty="0" err="1">
                <a:solidFill>
                  <a:srgbClr val="000000"/>
                </a:solidFill>
              </a:rPr>
              <a:t>tableName</a:t>
            </a:r>
            <a:r>
              <a:rPr lang="en-US" alt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i="1" dirty="0">
                <a:solidFill>
                  <a:srgbClr val="000000"/>
                </a:solidFill>
              </a:rPr>
              <a:t>columnName1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i="1" dirty="0">
                <a:solidFill>
                  <a:srgbClr val="000000"/>
                </a:solidFill>
              </a:rPr>
              <a:t>columnName2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0000"/>
                </a:solidFill>
              </a:rPr>
              <a:t>…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i="1" dirty="0" err="1">
                <a:solidFill>
                  <a:srgbClr val="000000"/>
                </a:solidFill>
              </a:rPr>
              <a:t>columnNameN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i="1" dirty="0">
                <a:solidFill>
                  <a:srgbClr val="000000"/>
                </a:solidFill>
              </a:rPr>
              <a:t>value1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i="1" dirty="0">
                <a:solidFill>
                  <a:srgbClr val="000000"/>
                </a:solidFill>
              </a:rPr>
              <a:t>value2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i="1" dirty="0">
                <a:solidFill>
                  <a:srgbClr val="000000"/>
                </a:solidFill>
              </a:rPr>
              <a:t>…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i="1" dirty="0" err="1">
                <a:solidFill>
                  <a:srgbClr val="000000"/>
                </a:solidFill>
              </a:rPr>
              <a:t>valueN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160000"/>
              </a:lnSpc>
              <a:buFont typeface="Wingdings 3" panose="05040102010807070707" pitchFamily="18" charset="2"/>
              <a:buNone/>
            </a:pPr>
            <a:r>
              <a:rPr lang="en-US" altLang="en-US" sz="3200" dirty="0">
                <a:solidFill>
                  <a:srgbClr val="000000"/>
                </a:solidFill>
              </a:rPr>
              <a:t>	where </a:t>
            </a:r>
            <a:r>
              <a:rPr lang="en-US" altLang="en-US" sz="3200" i="1" dirty="0" err="1">
                <a:solidFill>
                  <a:srgbClr val="000000"/>
                </a:solidFill>
              </a:rPr>
              <a:t>tableName</a:t>
            </a:r>
            <a:r>
              <a:rPr lang="en-US" altLang="en-US" sz="3200" i="1" dirty="0">
                <a:solidFill>
                  <a:srgbClr val="000000"/>
                </a:solidFill>
              </a:rPr>
              <a:t> </a:t>
            </a:r>
            <a:r>
              <a:rPr lang="en-US" altLang="en-US" sz="3200" dirty="0">
                <a:solidFill>
                  <a:srgbClr val="000000"/>
                </a:solidFill>
              </a:rPr>
              <a:t>is the table in which to insert the row.</a:t>
            </a:r>
          </a:p>
          <a:p>
            <a:pPr lvl="1" eaLnBrk="1" hangingPunct="1">
              <a:lnSpc>
                <a:spcPct val="160000"/>
              </a:lnSpc>
            </a:pPr>
            <a:r>
              <a:rPr lang="en-US" altLang="en-US" i="1" dirty="0" err="1">
                <a:solidFill>
                  <a:srgbClr val="000000"/>
                </a:solidFill>
              </a:rPr>
              <a:t>tableName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is followed by a comma-separated list of column names in parentheses </a:t>
            </a:r>
          </a:p>
          <a:p>
            <a:pPr lvl="1" eaLnBrk="1" hangingPunct="1">
              <a:lnSpc>
                <a:spcPct val="16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not required if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en-US" dirty="0">
                <a:solidFill>
                  <a:srgbClr val="000000"/>
                </a:solidFill>
              </a:rPr>
              <a:t> operation specifies a value for every column of the table in the correct order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en-US" sz="3200" dirty="0">
                <a:solidFill>
                  <a:srgbClr val="000000"/>
                </a:solidFill>
              </a:rPr>
              <a:t>The list of column names is followed by the SQL keyword </a:t>
            </a:r>
            <a:r>
              <a:rPr lang="en-US" alt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3200" dirty="0">
                <a:solidFill>
                  <a:srgbClr val="000000"/>
                </a:solidFill>
              </a:rPr>
              <a:t> and a comma-separated list of values in parentheses.</a:t>
            </a:r>
          </a:p>
          <a:p>
            <a:pPr lvl="1" eaLnBrk="1" hangingPunct="1">
              <a:lnSpc>
                <a:spcPct val="16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The values specified here must match the columns specified after the table name in both order and type.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8B75390-75E4-42FC-95E3-B270A728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399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0EAA-BB4C-4A2F-98FA-79F78EEFC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116632"/>
            <a:ext cx="7772400" cy="79695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Statement (cont.)</a:t>
            </a:r>
          </a:p>
        </p:txBody>
      </p:sp>
      <p:sp>
        <p:nvSpPr>
          <p:cNvPr id="59395" name="Text Placeholder 2">
            <a:extLst>
              <a:ext uri="{FF2B5EF4-FFF2-40B4-BE49-F238E27FC236}">
                <a16:creationId xmlns:a16="http://schemas.microsoft.com/office/drawing/2014/main" id="{F683C893-F0E0-4785-806B-9D99578CB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980728"/>
            <a:ext cx="8219256" cy="554461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en-US" dirty="0">
                <a:solidFill>
                  <a:srgbClr val="000000"/>
                </a:solidFill>
              </a:rPr>
              <a:t> statement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Authors (FirstName,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'Sue'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‘Red'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indicates that values are provided for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dirty="0">
                <a:solidFill>
                  <a:srgbClr val="000000"/>
                </a:solidFill>
              </a:rPr>
              <a:t> columns. The corresponding values are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'Sue'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‘Red'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We do not specify an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AuthorID</a:t>
            </a:r>
            <a:r>
              <a:rPr lang="en-US" altLang="en-US" dirty="0">
                <a:solidFill>
                  <a:srgbClr val="000000"/>
                </a:solidFill>
              </a:rPr>
              <a:t> in this example because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AuthorID</a:t>
            </a:r>
            <a:r>
              <a:rPr lang="en-US" altLang="en-US" dirty="0">
                <a:solidFill>
                  <a:srgbClr val="000000"/>
                </a:solidFill>
              </a:rPr>
              <a:t> is an autoincremented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column in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Authors</a:t>
            </a:r>
            <a:r>
              <a:rPr lang="en-US" altLang="en-US" dirty="0">
                <a:solidFill>
                  <a:srgbClr val="000000"/>
                </a:solidFill>
              </a:rPr>
              <a:t> table.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Not every database management system supports autoincremented columns.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542974D-2577-4D69-B1BD-F5339ACC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373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33">
            <a:extLst>
              <a:ext uri="{FF2B5EF4-FFF2-40B4-BE49-F238E27FC236}">
                <a16:creationId xmlns:a16="http://schemas.microsoft.com/office/drawing/2014/main" id="{771AD22C-1455-4FB4-9E00-3BC498703C8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0885"/>
            <a:ext cx="9144000" cy="4136231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3F06A7-411E-4D56-AA06-B2EAA8DB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42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347232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34">
            <a:extLst>
              <a:ext uri="{FF2B5EF4-FFF2-40B4-BE49-F238E27FC236}">
                <a16:creationId xmlns:a16="http://schemas.microsoft.com/office/drawing/2014/main" id="{BF9B7D10-F738-4452-AFB4-E319B397C0B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9338"/>
            <a:ext cx="9144000" cy="221813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C2C9A7E-0576-41A7-9965-76449F28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43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75143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35">
            <a:extLst>
              <a:ext uri="{FF2B5EF4-FFF2-40B4-BE49-F238E27FC236}">
                <a16:creationId xmlns:a16="http://schemas.microsoft.com/office/drawing/2014/main" id="{AB7B2CB3-E581-4CFC-8166-908296CB821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9" y="857250"/>
            <a:ext cx="8960644" cy="51435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835D224-3103-4BF7-8A43-41D8C473F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44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50285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E13E-52E0-4DF1-98BF-41A0ABCC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60648"/>
            <a:ext cx="7772400" cy="638944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Statement</a:t>
            </a:r>
          </a:p>
        </p:txBody>
      </p:sp>
      <p:sp>
        <p:nvSpPr>
          <p:cNvPr id="63491" name="Text Placeholder 2">
            <a:extLst>
              <a:ext uri="{FF2B5EF4-FFF2-40B4-BE49-F238E27FC236}">
                <a16:creationId xmlns:a16="http://schemas.microsoft.com/office/drawing/2014/main" id="{10D50265-459D-428B-946B-EB54F5CFC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An </a:t>
            </a:r>
            <a:r>
              <a:rPr lang="en-US" alt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2800" dirty="0">
                <a:solidFill>
                  <a:srgbClr val="000000"/>
                </a:solidFill>
              </a:rPr>
              <a:t> statement modifies data in a table.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i="1" dirty="0" err="1">
                <a:solidFill>
                  <a:srgbClr val="000000"/>
                </a:solidFill>
              </a:rPr>
              <a:t>tableName</a:t>
            </a:r>
            <a:r>
              <a:rPr lang="en-US" alt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en-US" alt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i="1" dirty="0">
                <a:solidFill>
                  <a:srgbClr val="000000"/>
                </a:solidFill>
              </a:rPr>
              <a:t>columnName1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i="1" dirty="0">
                <a:solidFill>
                  <a:srgbClr val="000000"/>
                </a:solidFill>
              </a:rPr>
              <a:t>value1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i="1" dirty="0">
                <a:solidFill>
                  <a:srgbClr val="000000"/>
                </a:solidFill>
              </a:rPr>
              <a:t>columnName2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i="1" dirty="0">
                <a:solidFill>
                  <a:srgbClr val="000000"/>
                </a:solidFill>
              </a:rPr>
              <a:t>value2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…, </a:t>
            </a:r>
            <a:r>
              <a:rPr lang="en-US" altLang="en-US" sz="2000" i="1" dirty="0" err="1">
                <a:solidFill>
                  <a:srgbClr val="000000"/>
                </a:solidFill>
              </a:rPr>
              <a:t>columnNameN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i="1" dirty="0" err="1">
                <a:solidFill>
                  <a:srgbClr val="000000"/>
                </a:solidFill>
              </a:rPr>
              <a:t>valueN</a:t>
            </a:r>
            <a:br>
              <a:rPr lang="en-US" altLang="en-US" sz="2000" dirty="0">
                <a:solidFill>
                  <a:srgbClr val="000000"/>
                </a:solidFill>
              </a:rPr>
            </a:b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criteria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where </a:t>
            </a:r>
            <a:r>
              <a:rPr lang="en-US" altLang="en-US" sz="2800" i="1" dirty="0" err="1">
                <a:solidFill>
                  <a:srgbClr val="000000"/>
                </a:solidFill>
              </a:rPr>
              <a:t>tableName</a:t>
            </a:r>
            <a:r>
              <a:rPr lang="en-US" altLang="en-US" sz="2800" i="1" dirty="0">
                <a:solidFill>
                  <a:srgbClr val="000000"/>
                </a:solidFill>
              </a:rPr>
              <a:t> </a:t>
            </a:r>
            <a:r>
              <a:rPr lang="en-US" altLang="en-US" sz="2800" dirty="0">
                <a:solidFill>
                  <a:srgbClr val="000000"/>
                </a:solidFill>
              </a:rPr>
              <a:t>is the table to update</a:t>
            </a:r>
            <a:r>
              <a:rPr lang="en-US" altLang="en-US" sz="2800" i="1" dirty="0">
                <a:solidFill>
                  <a:srgbClr val="000000"/>
                </a:solidFill>
              </a:rPr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i="1" dirty="0" err="1">
                <a:solidFill>
                  <a:srgbClr val="000000"/>
                </a:solidFill>
              </a:rPr>
              <a:t>tableName</a:t>
            </a:r>
            <a:r>
              <a:rPr lang="en-US" altLang="en-US" sz="2000" i="1" dirty="0">
                <a:solidFill>
                  <a:srgbClr val="000000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is followed by keyword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2000" dirty="0">
                <a:solidFill>
                  <a:srgbClr val="000000"/>
                </a:solidFill>
              </a:rPr>
              <a:t> and a comma-separated list of </a:t>
            </a:r>
            <a:r>
              <a:rPr lang="en-US" altLang="en-US" sz="2000" i="1" dirty="0" err="1">
                <a:solidFill>
                  <a:srgbClr val="000000"/>
                </a:solidFill>
              </a:rPr>
              <a:t>columnName</a:t>
            </a:r>
            <a:r>
              <a:rPr lang="en-US" altLang="en-US" sz="2000" i="1" dirty="0">
                <a:solidFill>
                  <a:srgbClr val="000000"/>
                </a:solidFill>
              </a:rPr>
              <a:t> </a:t>
            </a:r>
            <a:r>
              <a:rPr lang="en-US" alt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000" i="1" dirty="0">
                <a:solidFill>
                  <a:srgbClr val="000000"/>
                </a:solidFill>
              </a:rPr>
              <a:t> value </a:t>
            </a:r>
            <a:r>
              <a:rPr lang="en-US" altLang="en-US" sz="2000" dirty="0">
                <a:solidFill>
                  <a:srgbClr val="000000"/>
                </a:solidFill>
              </a:rPr>
              <a:t>pairs.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Optional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</a:rPr>
              <a:t> clause provides criteria that determine which rows to update.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The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2800" dirty="0">
                <a:solidFill>
                  <a:srgbClr val="000000"/>
                </a:solidFill>
              </a:rPr>
              <a:t> statement-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Authors </a:t>
            </a:r>
            <a:b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‘Black'</a:t>
            </a:r>
            <a:b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‘Red'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FirstName = 'Sue'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indicates that 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2800" dirty="0">
                <a:solidFill>
                  <a:srgbClr val="000000"/>
                </a:solidFill>
              </a:rPr>
              <a:t> will be assigned the value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Jones</a:t>
            </a:r>
            <a:r>
              <a:rPr lang="en-US" altLang="en-US" sz="2800" dirty="0">
                <a:solidFill>
                  <a:srgbClr val="000000"/>
                </a:solidFill>
              </a:rPr>
              <a:t> for the row where 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2800" dirty="0">
                <a:solidFill>
                  <a:srgbClr val="000000"/>
                </a:solidFill>
              </a:rPr>
              <a:t> is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Red</a:t>
            </a:r>
            <a:r>
              <a:rPr lang="en-US" altLang="en-US" sz="2800" dirty="0">
                <a:solidFill>
                  <a:srgbClr val="000000"/>
                </a:solidFill>
              </a:rPr>
              <a:t> and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2800" dirty="0">
                <a:solidFill>
                  <a:srgbClr val="000000"/>
                </a:solidFill>
              </a:rPr>
              <a:t> is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Sue</a:t>
            </a:r>
            <a:r>
              <a:rPr lang="en-US" altLang="en-US" sz="28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51F800B-7322-415B-BBD4-6ABDF006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048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36">
            <a:extLst>
              <a:ext uri="{FF2B5EF4-FFF2-40B4-BE49-F238E27FC236}">
                <a16:creationId xmlns:a16="http://schemas.microsoft.com/office/drawing/2014/main" id="{03B866FA-360E-40CC-B2B4-CCF005AA00D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4" y="857250"/>
            <a:ext cx="8941594" cy="51435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EAFDA8A-4CED-44AA-A153-43E4E552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46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138918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E4CA-0E20-42A1-86F2-550B7DA4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332656"/>
            <a:ext cx="7772400" cy="566936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Statement</a:t>
            </a:r>
          </a:p>
        </p:txBody>
      </p:sp>
      <p:sp>
        <p:nvSpPr>
          <p:cNvPr id="65539" name="Text Placeholder 2">
            <a:extLst>
              <a:ext uri="{FF2B5EF4-FFF2-40B4-BE49-F238E27FC236}">
                <a16:creationId xmlns:a16="http://schemas.microsoft.com/office/drawing/2014/main" id="{EB691486-B2B0-441A-96BE-BCA94B058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363271" cy="554461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 SQL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altLang="en-US" dirty="0">
                <a:solidFill>
                  <a:srgbClr val="000000"/>
                </a:solidFill>
              </a:rPr>
              <a:t> statement removes rows from a table.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i="1" dirty="0" err="1">
                <a:solidFill>
                  <a:srgbClr val="000000"/>
                </a:solidFill>
              </a:rPr>
              <a:t>tableName</a:t>
            </a:r>
            <a:r>
              <a:rPr lang="en-US" alt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i="1" dirty="0">
                <a:solidFill>
                  <a:srgbClr val="000000"/>
                </a:solidFill>
              </a:rPr>
              <a:t>criteria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where </a:t>
            </a:r>
            <a:r>
              <a:rPr lang="en-US" altLang="en-US" i="1" dirty="0" err="1">
                <a:solidFill>
                  <a:srgbClr val="000000"/>
                </a:solidFill>
              </a:rPr>
              <a:t>tableName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is the table from which to delete</a:t>
            </a:r>
            <a:r>
              <a:rPr lang="en-US" altLang="en-US" i="1" dirty="0">
                <a:solidFill>
                  <a:srgbClr val="000000"/>
                </a:solidFill>
              </a:rPr>
              <a:t>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Optional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</a:rPr>
              <a:t> clause specifies the criteria used to determine which rows to delete.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If this clause is omitted, all the table’s rows are deleted.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r>
              <a:rPr lang="en-US" altLang="en-US" dirty="0">
                <a:solidFill>
                  <a:srgbClr val="000000"/>
                </a:solidFill>
              </a:rPr>
              <a:t> statement </a:t>
            </a:r>
          </a:p>
          <a:p>
            <a:pPr lvl="1"/>
            <a:r>
              <a:rPr lang="en-US" alt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Authors </a:t>
            </a:r>
            <a:b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‘Black' </a:t>
            </a:r>
            <a:r>
              <a:rPr lang="en-US" alt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FirstName = 'Sue'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deletes the row for Sue Jones in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Authors</a:t>
            </a:r>
            <a:r>
              <a:rPr lang="en-US" altLang="en-US" dirty="0">
                <a:solidFill>
                  <a:srgbClr val="000000"/>
                </a:solidFill>
              </a:rPr>
              <a:t> table.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EE7799-6C27-4454-98C8-B12E45C6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042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37">
            <a:extLst>
              <a:ext uri="{FF2B5EF4-FFF2-40B4-BE49-F238E27FC236}">
                <a16:creationId xmlns:a16="http://schemas.microsoft.com/office/drawing/2014/main" id="{B371742C-C46D-457E-8262-5F093702BF3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7029"/>
            <a:ext cx="9144000" cy="4883944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215EE37-ACBE-4A65-BC74-DF3C0ACB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48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63298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8757-E713-4262-A31B-6B8DFE56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Connecting to and Querying a Database</a:t>
            </a:r>
          </a:p>
        </p:txBody>
      </p:sp>
      <p:sp>
        <p:nvSpPr>
          <p:cNvPr id="78851" name="Text Placeholder 2">
            <a:extLst>
              <a:ext uri="{FF2B5EF4-FFF2-40B4-BE49-F238E27FC236}">
                <a16:creationId xmlns:a16="http://schemas.microsoft.com/office/drawing/2014/main" id="{F31EC27B-3801-4EE5-9001-8396F2E518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The example of Fig. 24.23 illustrates connecting to the books database, querying the database and processing the result.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4B7843D-90A4-40AD-9E7C-CE495444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1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7ED0-4DF3-4CFA-B540-14CEE6A2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(cont.)</a:t>
            </a:r>
          </a:p>
        </p:txBody>
      </p:sp>
      <p:sp>
        <p:nvSpPr>
          <p:cNvPr id="15363" name="Text Placeholder 2">
            <a:extLst>
              <a:ext uri="{FF2B5EF4-FFF2-40B4-BE49-F238E27FC236}">
                <a16:creationId xmlns:a16="http://schemas.microsoft.com/office/drawing/2014/main" id="{6A321D49-F3E3-437A-A9D5-A0CF623A4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Java programs interact with databases using the </a:t>
            </a:r>
            <a:r>
              <a:rPr lang="en-US" altLang="en-US" dirty="0">
                <a:solidFill>
                  <a:srgbClr val="0000FF"/>
                </a:solidFill>
              </a:rPr>
              <a:t>Java Database Connectivity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FF"/>
                </a:solidFill>
              </a:rPr>
              <a:t>(JDBC™)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i="1" dirty="0">
                <a:solidFill>
                  <a:srgbClr val="0000FF"/>
                </a:solidFill>
              </a:rPr>
              <a:t>API</a:t>
            </a:r>
            <a:r>
              <a:rPr lang="en-US" altLang="en-US" i="1" dirty="0">
                <a:solidFill>
                  <a:srgbClr val="000000"/>
                </a:solidFill>
              </a:rPr>
              <a:t>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 </a:t>
            </a:r>
            <a:r>
              <a:rPr lang="en-US" altLang="en-US" dirty="0">
                <a:solidFill>
                  <a:srgbClr val="0000FF"/>
                </a:solidFill>
              </a:rPr>
              <a:t>JDBC driver</a:t>
            </a:r>
            <a:r>
              <a:rPr lang="en-US" altLang="en-US" dirty="0">
                <a:solidFill>
                  <a:srgbClr val="000000"/>
                </a:solidFill>
              </a:rPr>
              <a:t> enables Java applications to connect to a database in a particular DBMS and allows you to manipulate that database using the JDBC API.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CF4C932-8A79-4103-990E-EC173B15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091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38">
            <a:extLst>
              <a:ext uri="{FF2B5EF4-FFF2-40B4-BE49-F238E27FC236}">
                <a16:creationId xmlns:a16="http://schemas.microsoft.com/office/drawing/2014/main" id="{DA8E03DF-C4B3-4EC0-AAB6-9A70D81DC83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9144000" cy="466606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DBF989F-432B-4592-8541-6E4003E42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50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338595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39">
            <a:extLst>
              <a:ext uri="{FF2B5EF4-FFF2-40B4-BE49-F238E27FC236}">
                <a16:creationId xmlns:a16="http://schemas.microsoft.com/office/drawing/2014/main" id="{E4818CD8-B25F-44C4-9CFD-759F01B474D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0" y="877788"/>
            <a:ext cx="8840390" cy="51435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E3BFB26-7E37-4705-A9B4-872B27DC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51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361270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40">
            <a:extLst>
              <a:ext uri="{FF2B5EF4-FFF2-40B4-BE49-F238E27FC236}">
                <a16:creationId xmlns:a16="http://schemas.microsoft.com/office/drawing/2014/main" id="{5DBA2749-99B0-452B-A3DE-55C1F08512B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3723"/>
            <a:ext cx="9144000" cy="4450556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B70156-1591-4353-A526-972B088A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52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502862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41">
            <a:extLst>
              <a:ext uri="{FF2B5EF4-FFF2-40B4-BE49-F238E27FC236}">
                <a16:creationId xmlns:a16="http://schemas.microsoft.com/office/drawing/2014/main" id="{39CC358A-9D2F-4325-A124-797AE3390FF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9991"/>
            <a:ext cx="9144000" cy="319682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4497556-B0FF-45BD-8779-784005815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53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841513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6082-DCFB-4DA8-8996-8EE4A9FC2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332656"/>
            <a:ext cx="7772400" cy="72494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Automatic Driver Discovery</a:t>
            </a:r>
            <a:endParaRPr lang="en-US" dirty="0">
              <a:solidFill>
                <a:srgbClr val="33B38C"/>
              </a:solidFill>
              <a:latin typeface="Calibri" panose="020F0502020204030204" pitchFamily="34" charset="0"/>
            </a:endParaRPr>
          </a:p>
        </p:txBody>
      </p:sp>
      <p:sp>
        <p:nvSpPr>
          <p:cNvPr id="83971" name="Text Placeholder 2">
            <a:extLst>
              <a:ext uri="{FF2B5EF4-FFF2-40B4-BE49-F238E27FC236}">
                <a16:creationId xmlns:a16="http://schemas.microsoft.com/office/drawing/2014/main" id="{96239B1B-9958-493F-AF4B-A205F1E44E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3200" dirty="0">
                <a:solidFill>
                  <a:srgbClr val="000000"/>
                </a:solidFill>
              </a:rPr>
              <a:t>The database URL identifies the name of the database to connect to, as well as information about the protocol used by the JDBC driver.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200" dirty="0">
                <a:solidFill>
                  <a:srgbClr val="000000"/>
                </a:solidFill>
              </a:rPr>
              <a:t>JDBC supports </a:t>
            </a:r>
            <a:r>
              <a:rPr lang="en-US" altLang="en-US" sz="3200" dirty="0">
                <a:solidFill>
                  <a:srgbClr val="0000FF"/>
                </a:solidFill>
              </a:rPr>
              <a:t>automatic driver discovery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3200" dirty="0">
                <a:solidFill>
                  <a:srgbClr val="000000"/>
                </a:solidFill>
              </a:rPr>
              <a:t>It loads the database driver into memory for you.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3200" dirty="0">
                <a:solidFill>
                  <a:srgbClr val="000000"/>
                </a:solidFill>
              </a:rPr>
              <a:t>To ensure that the program can locate the database driver class, you must include the class’s location in the program’s </a:t>
            </a:r>
            <a:r>
              <a:rPr lang="en-US" altLang="en-US" sz="3200" dirty="0" err="1">
                <a:solidFill>
                  <a:srgbClr val="000000"/>
                </a:solidFill>
              </a:rPr>
              <a:t>classpath</a:t>
            </a:r>
            <a:r>
              <a:rPr lang="en-US" altLang="en-US" sz="3200" dirty="0">
                <a:solidFill>
                  <a:srgbClr val="000000"/>
                </a:solidFill>
              </a:rPr>
              <a:t> when you execute the program.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3EE7421-43E9-4FFB-B48F-8D5F3DF3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176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5E06-DA13-4625-81D9-007DFDCD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0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Connecting to the Database</a:t>
            </a:r>
            <a:endParaRPr lang="en-US" dirty="0">
              <a:solidFill>
                <a:srgbClr val="33B38C"/>
              </a:solidFill>
              <a:latin typeface="Calibri" panose="020F0502020204030204" pitchFamily="34" charset="0"/>
            </a:endParaRPr>
          </a:p>
        </p:txBody>
      </p:sp>
      <p:sp>
        <p:nvSpPr>
          <p:cNvPr id="80899" name="Text Placeholder 2">
            <a:extLst>
              <a:ext uri="{FF2B5EF4-FFF2-40B4-BE49-F238E27FC236}">
                <a16:creationId xmlns:a16="http://schemas.microsoft.com/office/drawing/2014/main" id="{D155532A-C54B-451D-A9E8-21530EBC3E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2153" indent="0">
              <a:lnSpc>
                <a:spcPct val="80000"/>
              </a:lnSpc>
              <a:buNone/>
              <a:defRPr/>
            </a:pPr>
            <a:r>
              <a:rPr lang="en-US" altLang="en-US" sz="2800" b="1" i="1" dirty="0">
                <a:solidFill>
                  <a:srgbClr val="000000"/>
                </a:solidFill>
              </a:rPr>
              <a:t>Connecting to the Database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The JDBC interfaces we use in this example each extend the 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AutoCloseable</a:t>
            </a:r>
            <a:r>
              <a:rPr lang="en-US" altLang="en-US" sz="2800" dirty="0">
                <a:solidFill>
                  <a:srgbClr val="000000"/>
                </a:solidFill>
              </a:rPr>
              <a:t> interface, so you can use objects that implement these interfaces with the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try-with-resources</a:t>
            </a:r>
            <a:r>
              <a:rPr lang="en-US" altLang="en-US" sz="2800" dirty="0">
                <a:solidFill>
                  <a:srgbClr val="000000"/>
                </a:solidFill>
              </a:rPr>
              <a:t> statement.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Each object created in the parentheses following keyword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sz="2800" dirty="0">
                <a:solidFill>
                  <a:srgbClr val="000000"/>
                </a:solidFill>
              </a:rPr>
              <a:t> must be separated from the next by a semicolon (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800" dirty="0">
                <a:solidFill>
                  <a:srgbClr val="000000"/>
                </a:solidFill>
              </a:rPr>
              <a:t>).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1800" dirty="0">
              <a:solidFill>
                <a:srgbClr val="000000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A3BE29E-88E2-4963-9B59-6A516790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184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6311-8D57-4027-8294-4FEE4443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Connecting to the Database (cont.)</a:t>
            </a:r>
            <a:endParaRPr lang="en-US" dirty="0">
              <a:solidFill>
                <a:srgbClr val="33B38C"/>
              </a:solidFill>
              <a:latin typeface="Calibri" panose="020F0502020204030204" pitchFamily="34" charset="0"/>
            </a:endParaRPr>
          </a:p>
        </p:txBody>
      </p:sp>
      <p:sp>
        <p:nvSpPr>
          <p:cNvPr id="86019" name="Text Placeholder 2">
            <a:extLst>
              <a:ext uri="{FF2B5EF4-FFF2-40B4-BE49-F238E27FC236}">
                <a16:creationId xmlns:a16="http://schemas.microsoft.com/office/drawing/2014/main" id="{9387FD20-F9CA-49CA-9ADC-051DA438F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576" y="1196752"/>
            <a:ext cx="7931224" cy="4823048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Connection</a:t>
            </a:r>
            <a:r>
              <a:rPr lang="en-US" altLang="en-US" sz="2800" dirty="0">
                <a:solidFill>
                  <a:srgbClr val="000000"/>
                </a:solidFill>
              </a:rPr>
              <a:t> (package 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</a:t>
            </a:r>
            <a:r>
              <a:rPr lang="en-US" altLang="en-US" sz="2800" dirty="0">
                <a:solidFill>
                  <a:srgbClr val="000000"/>
                </a:solidFill>
              </a:rPr>
              <a:t>)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An object that implements interface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Connection</a:t>
            </a:r>
            <a:r>
              <a:rPr lang="en-US" altLang="en-US" sz="2000" dirty="0">
                <a:solidFill>
                  <a:srgbClr val="000000"/>
                </a:solidFill>
              </a:rPr>
              <a:t> manages the connection between the Java program and the database.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Connection</a:t>
            </a:r>
            <a:r>
              <a:rPr lang="en-US" altLang="en-US" sz="2800" dirty="0">
                <a:solidFill>
                  <a:srgbClr val="000000"/>
                </a:solidFill>
              </a:rPr>
              <a:t> objects enable programs to create SQL statements that manipulate databases.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The program initializes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connection</a:t>
            </a:r>
            <a:r>
              <a:rPr lang="en-US" altLang="en-US" sz="2800" dirty="0">
                <a:solidFill>
                  <a:srgbClr val="000000"/>
                </a:solidFill>
              </a:rPr>
              <a:t> with the result of a call to static method 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altLang="en-US" sz="2800" dirty="0">
                <a:solidFill>
                  <a:srgbClr val="000000"/>
                </a:solidFill>
              </a:rPr>
              <a:t> of class 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</a:t>
            </a:r>
            <a:r>
              <a:rPr lang="en-US" altLang="en-US" sz="2800" dirty="0">
                <a:solidFill>
                  <a:srgbClr val="000000"/>
                </a:solidFill>
              </a:rPr>
              <a:t> (package 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</a:t>
            </a:r>
            <a:r>
              <a:rPr lang="en-US" altLang="en-US" sz="2800" dirty="0">
                <a:solidFill>
                  <a:srgbClr val="000000"/>
                </a:solidFill>
              </a:rPr>
              <a:t>), which attempts to connect to the database specified by its URL.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Method 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altLang="en-US" sz="2800" dirty="0">
                <a:solidFill>
                  <a:srgbClr val="000000"/>
                </a:solidFill>
              </a:rPr>
              <a:t> takes three arguments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a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000" dirty="0">
                <a:solidFill>
                  <a:srgbClr val="000000"/>
                </a:solidFill>
              </a:rPr>
              <a:t> that specifies the database URL,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a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000" dirty="0">
                <a:solidFill>
                  <a:srgbClr val="000000"/>
                </a:solidFill>
              </a:rPr>
              <a:t> that specifies the username and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a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000" dirty="0">
                <a:solidFill>
                  <a:srgbClr val="000000"/>
                </a:solidFill>
              </a:rPr>
              <a:t> that specifies the password.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2A12CA4-C0E5-4C30-BBAA-7454546E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993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279D-AEC1-4C29-AE11-DDC33F83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88640"/>
            <a:ext cx="7772400" cy="796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Connecting to the Database (cont.)</a:t>
            </a:r>
            <a:endParaRPr lang="en-US" dirty="0">
              <a:solidFill>
                <a:srgbClr val="33B38C"/>
              </a:solidFill>
              <a:latin typeface="Calibri" panose="020F0502020204030204" pitchFamily="34" charset="0"/>
            </a:endParaRPr>
          </a:p>
        </p:txBody>
      </p:sp>
      <p:sp>
        <p:nvSpPr>
          <p:cNvPr id="87043" name="Text Placeholder 2">
            <a:extLst>
              <a:ext uri="{FF2B5EF4-FFF2-40B4-BE49-F238E27FC236}">
                <a16:creationId xmlns:a16="http://schemas.microsoft.com/office/drawing/2014/main" id="{42E175BA-BE8B-4448-8B3B-44B1E20DF1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URL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jdbc:derby:books</a:t>
            </a:r>
            <a:r>
              <a:rPr lang="en-US" altLang="en-US" dirty="0">
                <a:solidFill>
                  <a:srgbClr val="000000"/>
                </a:solidFill>
              </a:rPr>
              <a:t> specifies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protocol for communication 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jdbc</a:t>
            </a:r>
            <a:r>
              <a:rPr lang="en-US" altLang="en-US" dirty="0">
                <a:solidFill>
                  <a:srgbClr val="000000"/>
                </a:solidFill>
              </a:rPr>
              <a:t>)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dirty="0">
                <a:solidFill>
                  <a:srgbClr val="0000FF"/>
                </a:solidFill>
              </a:rPr>
              <a:t>subprotocol</a:t>
            </a:r>
            <a:r>
              <a:rPr lang="en-US" altLang="en-US" dirty="0">
                <a:solidFill>
                  <a:srgbClr val="000000"/>
                </a:solidFill>
              </a:rPr>
              <a:t> for communication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derby</a:t>
            </a:r>
            <a:r>
              <a:rPr lang="en-US" altLang="en-US" dirty="0">
                <a:solidFill>
                  <a:srgbClr val="000000"/>
                </a:solidFill>
              </a:rPr>
              <a:t>)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location of the database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books</a:t>
            </a:r>
            <a:r>
              <a:rPr lang="en-US" altLang="en-US" dirty="0">
                <a:solidFill>
                  <a:srgbClr val="000000"/>
                </a:solidFill>
              </a:rPr>
              <a:t>).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subprotocol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derby</a:t>
            </a:r>
            <a:r>
              <a:rPr lang="en-US" altLang="en-US" dirty="0">
                <a:solidFill>
                  <a:srgbClr val="000000"/>
                </a:solidFill>
              </a:rPr>
              <a:t> indicates that the program uses a Java DB/Apache Derby-specific subprotocol to connect to the database.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76C21DD-1CF6-4837-8C53-C9D8B3FE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665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42">
            <a:extLst>
              <a:ext uri="{FF2B5EF4-FFF2-40B4-BE49-F238E27FC236}">
                <a16:creationId xmlns:a16="http://schemas.microsoft.com/office/drawing/2014/main" id="{A904B049-566D-48DB-B3D9-A943BB68359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8079"/>
            <a:ext cx="9144000" cy="3321844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11521E8-9CBE-4E03-A5D8-E147B523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58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51067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43">
            <a:extLst>
              <a:ext uri="{FF2B5EF4-FFF2-40B4-BE49-F238E27FC236}">
                <a16:creationId xmlns:a16="http://schemas.microsoft.com/office/drawing/2014/main" id="{E5B046C3-A622-43B1-8D7C-D3C03AFF871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9194"/>
            <a:ext cx="9144000" cy="4519613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2E5F2B2-3F7F-4627-AC23-ADFBBBA0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59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8010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07">
            <a:extLst>
              <a:ext uri="{FF2B5EF4-FFF2-40B4-BE49-F238E27FC236}">
                <a16:creationId xmlns:a16="http://schemas.microsoft.com/office/drawing/2014/main" id="{B51C7F24-389C-49EC-9233-2DB0D1BD039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8623"/>
            <a:ext cx="9144000" cy="2240756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5E9387B-373A-4A6E-8141-1B6A46C5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46941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0614-6A4B-4B6B-BFA3-D9C64B1E5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620688"/>
            <a:ext cx="7772400" cy="63894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Creating a Statement for Executing Queries</a:t>
            </a:r>
            <a:endParaRPr lang="en-US" dirty="0">
              <a:solidFill>
                <a:srgbClr val="33B38C"/>
              </a:solidFill>
              <a:latin typeface="Calibri" panose="020F0502020204030204" pitchFamily="34" charset="0"/>
            </a:endParaRPr>
          </a:p>
        </p:txBody>
      </p:sp>
      <p:sp>
        <p:nvSpPr>
          <p:cNvPr id="90115" name="Text Placeholder 2">
            <a:extLst>
              <a:ext uri="{FF2B5EF4-FFF2-40B4-BE49-F238E27FC236}">
                <a16:creationId xmlns:a16="http://schemas.microsoft.com/office/drawing/2014/main" id="{BA456ADA-441F-44B3-9252-4E76FD3D6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Connection</a:t>
            </a:r>
            <a:r>
              <a:rPr lang="en-US" altLang="en-US" sz="2400" dirty="0">
                <a:solidFill>
                  <a:srgbClr val="000000"/>
                </a:solidFill>
              </a:rPr>
              <a:t> method </a:t>
            </a:r>
            <a:r>
              <a:rPr lang="en-US" alt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createStatement</a:t>
            </a:r>
            <a:r>
              <a:rPr lang="en-US" altLang="en-US" sz="2400" dirty="0">
                <a:solidFill>
                  <a:srgbClr val="000000"/>
                </a:solidFill>
              </a:rPr>
              <a:t> obtains an object that implements interface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Statement</a:t>
            </a:r>
            <a:r>
              <a:rPr lang="en-US" altLang="en-US" sz="2400" dirty="0">
                <a:solidFill>
                  <a:srgbClr val="000000"/>
                </a:solidFill>
              </a:rPr>
              <a:t> (package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</a:t>
            </a:r>
            <a:r>
              <a:rPr lang="en-US" altLang="en-US" sz="2400" dirty="0">
                <a:solidFill>
                  <a:srgbClr val="000000"/>
                </a:solidFill>
              </a:rPr>
              <a:t>).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Used to submit SQL statements to the database. </a:t>
            </a:r>
          </a:p>
          <a:p>
            <a:pPr eaLnBrk="1" hangingPunct="1">
              <a:lnSpc>
                <a:spcPct val="80000"/>
              </a:lnSpc>
            </a:pPr>
            <a:endParaRPr lang="en-US" altLang="en-US" sz="2100" dirty="0">
              <a:solidFill>
                <a:srgbClr val="000000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D9EDE81-1FED-4711-844E-6DEF8B53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431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0614-6A4B-4B6B-BFA3-D9C64B1E5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332656"/>
            <a:ext cx="7772400" cy="58092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Executing a Query</a:t>
            </a:r>
            <a:endParaRPr lang="en-US" dirty="0">
              <a:solidFill>
                <a:srgbClr val="33B38C"/>
              </a:solidFill>
              <a:latin typeface="Calibri" panose="020F0502020204030204" pitchFamily="34" charset="0"/>
            </a:endParaRPr>
          </a:p>
        </p:txBody>
      </p:sp>
      <p:sp>
        <p:nvSpPr>
          <p:cNvPr id="90115" name="Text Placeholder 2">
            <a:extLst>
              <a:ext uri="{FF2B5EF4-FFF2-40B4-BE49-F238E27FC236}">
                <a16:creationId xmlns:a16="http://schemas.microsoft.com/office/drawing/2014/main" id="{BA456ADA-441F-44B3-9252-4E76FD3D6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052736"/>
            <a:ext cx="7772400" cy="4967064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The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Statement</a:t>
            </a:r>
            <a:r>
              <a:rPr lang="en-US" altLang="en-US" sz="2800" dirty="0">
                <a:solidFill>
                  <a:srgbClr val="000000"/>
                </a:solidFill>
              </a:rPr>
              <a:t> object’s </a:t>
            </a:r>
            <a:r>
              <a:rPr lang="en-US" alt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executeQuery</a:t>
            </a:r>
            <a:r>
              <a:rPr lang="en-US" altLang="en-US" sz="2800" dirty="0">
                <a:solidFill>
                  <a:srgbClr val="000000"/>
                </a:solidFill>
              </a:rPr>
              <a:t> method submits a query to the database.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Returns an object that implements interface </a:t>
            </a:r>
            <a:r>
              <a:rPr lang="en-US" alt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ResultSet</a:t>
            </a:r>
            <a:r>
              <a:rPr lang="en-US" altLang="en-US" sz="2800" dirty="0">
                <a:solidFill>
                  <a:srgbClr val="000000"/>
                </a:solidFill>
              </a:rPr>
              <a:t> and contains the query results.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The 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en-US" sz="2800" dirty="0">
                <a:solidFill>
                  <a:srgbClr val="000000"/>
                </a:solidFill>
              </a:rPr>
              <a:t> methods enable the program to manipulate the query result.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0CA29B3-F0C1-4857-B520-D18045E9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050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0614-6A4B-4B6B-BFA3-D9C64B1E5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60648"/>
            <a:ext cx="7772400" cy="63894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Processing a Query’s </a:t>
            </a:r>
            <a:r>
              <a:rPr lang="en-US" dirty="0" err="1">
                <a:solidFill>
                  <a:srgbClr val="3380E6"/>
                </a:solidFill>
                <a:latin typeface="Calibri" panose="020F0502020204030204" pitchFamily="34" charset="0"/>
              </a:rPr>
              <a:t>ResultSet</a:t>
            </a:r>
            <a:endParaRPr lang="en-US" dirty="0">
              <a:solidFill>
                <a:srgbClr val="33B38C"/>
              </a:solidFill>
              <a:latin typeface="Calibri" panose="020F0502020204030204" pitchFamily="34" charset="0"/>
            </a:endParaRPr>
          </a:p>
        </p:txBody>
      </p:sp>
      <p:sp>
        <p:nvSpPr>
          <p:cNvPr id="90115" name="Text Placeholder 2">
            <a:extLst>
              <a:ext uri="{FF2B5EF4-FFF2-40B4-BE49-F238E27FC236}">
                <a16:creationId xmlns:a16="http://schemas.microsoft.com/office/drawing/2014/main" id="{BA456ADA-441F-44B3-9252-4E76FD3D6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16582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A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en-US" sz="2400" dirty="0" err="1">
                <a:solidFill>
                  <a:srgbClr val="000000"/>
                </a:solidFill>
              </a:rPr>
              <a:t>’s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ResultSetMetaData</a:t>
            </a:r>
            <a:r>
              <a:rPr lang="en-US" altLang="en-US" sz="2400" dirty="0">
                <a:solidFill>
                  <a:srgbClr val="000000"/>
                </a:solidFill>
              </a:rPr>
              <a:t> describes the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en-US" sz="2400" dirty="0" err="1">
                <a:solidFill>
                  <a:srgbClr val="000000"/>
                </a:solidFill>
              </a:rPr>
              <a:t>’s</a:t>
            </a:r>
            <a:r>
              <a:rPr lang="en-US" altLang="en-US" sz="2400" dirty="0">
                <a:solidFill>
                  <a:srgbClr val="000000"/>
                </a:solidFill>
              </a:rPr>
              <a:t> contents.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Can be used </a:t>
            </a:r>
            <a:r>
              <a:rPr lang="en-US" altLang="en-US" sz="2000" dirty="0" err="1">
                <a:solidFill>
                  <a:srgbClr val="000000"/>
                </a:solidFill>
              </a:rPr>
              <a:t>programatically</a:t>
            </a:r>
            <a:r>
              <a:rPr lang="en-US" altLang="en-US" sz="2000" dirty="0">
                <a:solidFill>
                  <a:srgbClr val="000000"/>
                </a:solidFill>
              </a:rPr>
              <a:t> to obtain information about the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en-US" sz="2000" dirty="0" err="1">
                <a:solidFill>
                  <a:srgbClr val="000000"/>
                </a:solidFill>
              </a:rPr>
              <a:t>’s</a:t>
            </a:r>
            <a:r>
              <a:rPr lang="en-US" altLang="en-US" sz="2000" dirty="0">
                <a:solidFill>
                  <a:srgbClr val="000000"/>
                </a:solidFill>
              </a:rPr>
              <a:t> column names and types.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ResultSetMetaData</a:t>
            </a:r>
            <a:r>
              <a:rPr lang="en-US" altLang="en-US" sz="2400" dirty="0">
                <a:solidFill>
                  <a:srgbClr val="000000"/>
                </a:solidFill>
              </a:rPr>
              <a:t> method </a:t>
            </a:r>
            <a:r>
              <a:rPr lang="en-US" alt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getColumnCount</a:t>
            </a:r>
            <a:r>
              <a:rPr lang="en-US" altLang="en-US" sz="2400" dirty="0">
                <a:solidFill>
                  <a:srgbClr val="000000"/>
                </a:solidFill>
              </a:rPr>
              <a:t> retrieves the number of columns in the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en-US" sz="24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39209E-F957-4D13-AB11-39A97B18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307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3F93F-0A34-4B35-BB55-A8BF0271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32656"/>
            <a:ext cx="7772400" cy="6529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Processing a Query’s </a:t>
            </a:r>
            <a:r>
              <a:rPr lang="en-US" dirty="0" err="1">
                <a:solidFill>
                  <a:srgbClr val="3380E6"/>
                </a:solidFill>
                <a:latin typeface="Calibri" panose="020F0502020204030204" pitchFamily="34" charset="0"/>
              </a:rPr>
              <a:t>ResultSet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  <a:endParaRPr lang="en-US" dirty="0">
              <a:solidFill>
                <a:srgbClr val="33B38C"/>
              </a:solidFill>
              <a:latin typeface="Calibri" panose="020F0502020204030204" pitchFamily="34" charset="0"/>
            </a:endParaRPr>
          </a:p>
        </p:txBody>
      </p:sp>
      <p:sp>
        <p:nvSpPr>
          <p:cNvPr id="92163" name="Text Placeholder 2">
            <a:extLst>
              <a:ext uri="{FF2B5EF4-FFF2-40B4-BE49-F238E27FC236}">
                <a16:creationId xmlns:a16="http://schemas.microsoft.com/office/drawing/2014/main" id="{9E85905A-6FC6-4BCE-A591-1131B0828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1725" dirty="0">
                <a:solidFill>
                  <a:srgbClr val="000000"/>
                </a:solidFill>
              </a:rPr>
              <a:t>The first call to </a:t>
            </a:r>
            <a:r>
              <a:rPr lang="en-US" altLang="en-US" sz="1725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en-US" sz="1725" dirty="0">
                <a:solidFill>
                  <a:srgbClr val="000000"/>
                </a:solidFill>
              </a:rPr>
              <a:t> method </a:t>
            </a:r>
            <a:r>
              <a:rPr lang="en-US" altLang="en-US" sz="1725" dirty="0">
                <a:solidFill>
                  <a:srgbClr val="0000FF"/>
                </a:solidFill>
                <a:latin typeface="Consolas" panose="020B0609020204030204" pitchFamily="49" charset="0"/>
              </a:rPr>
              <a:t>next</a:t>
            </a:r>
            <a:r>
              <a:rPr lang="en-US" altLang="en-US" sz="1725" dirty="0">
                <a:solidFill>
                  <a:srgbClr val="000000"/>
                </a:solidFill>
              </a:rPr>
              <a:t> positions the </a:t>
            </a:r>
            <a:r>
              <a:rPr lang="en-US" altLang="en-US" sz="1725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en-US" sz="1725" dirty="0">
                <a:solidFill>
                  <a:srgbClr val="000000"/>
                </a:solidFill>
              </a:rPr>
              <a:t> cursor to the first row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500" dirty="0">
                <a:solidFill>
                  <a:srgbClr val="000000"/>
                </a:solidFill>
              </a:rPr>
              <a:t>Returns </a:t>
            </a:r>
            <a:r>
              <a:rPr lang="en-US" alt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1500" dirty="0">
                <a:solidFill>
                  <a:srgbClr val="000000"/>
                </a:solidFill>
              </a:rPr>
              <a:t> value </a:t>
            </a: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1500" dirty="0">
                <a:solidFill>
                  <a:srgbClr val="000000"/>
                </a:solidFill>
              </a:rPr>
              <a:t> if it is able to position to the next row; otherwise, the method returns </a:t>
            </a: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15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725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ResultSetMetaData</a:t>
            </a:r>
            <a:r>
              <a:rPr lang="en-US" altLang="en-US" sz="1725" dirty="0">
                <a:solidFill>
                  <a:srgbClr val="000000"/>
                </a:solidFill>
              </a:rPr>
              <a:t> method </a:t>
            </a:r>
            <a:r>
              <a:rPr lang="en-US" altLang="en-US" sz="1725" dirty="0" err="1">
                <a:solidFill>
                  <a:srgbClr val="0000FF"/>
                </a:solidFill>
                <a:latin typeface="Consolas" panose="020B0609020204030204" pitchFamily="49" charset="0"/>
              </a:rPr>
              <a:t>getColumnType</a:t>
            </a:r>
            <a:r>
              <a:rPr lang="en-US" altLang="en-US" sz="1725" dirty="0">
                <a:solidFill>
                  <a:srgbClr val="000000"/>
                </a:solidFill>
              </a:rPr>
              <a:t> returns a constant integer from class </a:t>
            </a:r>
            <a:r>
              <a:rPr lang="en-US" altLang="en-US" sz="1725" dirty="0">
                <a:solidFill>
                  <a:srgbClr val="0000FF"/>
                </a:solidFill>
                <a:latin typeface="Consolas" panose="020B0609020204030204" pitchFamily="49" charset="0"/>
              </a:rPr>
              <a:t>Types</a:t>
            </a:r>
            <a:r>
              <a:rPr lang="en-US" altLang="en-US" sz="1725" dirty="0">
                <a:solidFill>
                  <a:srgbClr val="000000"/>
                </a:solidFill>
              </a:rPr>
              <a:t> (package </a:t>
            </a:r>
            <a:r>
              <a:rPr lang="en-US" altLang="en-US" sz="1725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</a:t>
            </a:r>
            <a:r>
              <a:rPr lang="en-US" altLang="en-US" sz="1725" dirty="0">
                <a:solidFill>
                  <a:srgbClr val="000000"/>
                </a:solidFill>
              </a:rPr>
              <a:t>) indicating the type of a specified column.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725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en-US" sz="1725" dirty="0">
                <a:solidFill>
                  <a:srgbClr val="000000"/>
                </a:solidFill>
              </a:rPr>
              <a:t> method </a:t>
            </a:r>
            <a:r>
              <a:rPr lang="en-US" altLang="en-US" sz="1725" dirty="0" err="1">
                <a:solidFill>
                  <a:srgbClr val="0000FF"/>
                </a:solidFill>
                <a:latin typeface="Consolas" panose="020B0609020204030204" pitchFamily="49" charset="0"/>
              </a:rPr>
              <a:t>getInt</a:t>
            </a:r>
            <a:r>
              <a:rPr lang="en-US" altLang="en-US" sz="1725" dirty="0">
                <a:solidFill>
                  <a:srgbClr val="000000"/>
                </a:solidFill>
              </a:rPr>
              <a:t> can be used to get the column value as an </a:t>
            </a:r>
            <a:r>
              <a:rPr lang="en-US" altLang="en-US" sz="1725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725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725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en-US" sz="1725" dirty="0">
                <a:solidFill>
                  <a:srgbClr val="000000"/>
                </a:solidFill>
              </a:rPr>
              <a:t> </a:t>
            </a:r>
            <a:r>
              <a:rPr lang="en-US" altLang="en-US" sz="1725" i="1" dirty="0">
                <a:solidFill>
                  <a:srgbClr val="000000"/>
                </a:solidFill>
              </a:rPr>
              <a:t>get </a:t>
            </a:r>
            <a:r>
              <a:rPr lang="en-US" altLang="en-US" sz="1725" dirty="0">
                <a:solidFill>
                  <a:srgbClr val="000000"/>
                </a:solidFill>
              </a:rPr>
              <a:t>methods typically receive as an argument either a column number (as an </a:t>
            </a:r>
            <a:r>
              <a:rPr lang="en-US" altLang="en-US" sz="1725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725" dirty="0">
                <a:solidFill>
                  <a:srgbClr val="000000"/>
                </a:solidFill>
              </a:rPr>
              <a:t>) or a column name (as a </a:t>
            </a:r>
            <a:r>
              <a:rPr lang="en-US" altLang="en-US" sz="1725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725" dirty="0">
                <a:solidFill>
                  <a:srgbClr val="000000"/>
                </a:solidFill>
              </a:rPr>
              <a:t>) indicating which column’s value to obtain.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725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en-US" sz="1725" dirty="0">
                <a:solidFill>
                  <a:srgbClr val="000000"/>
                </a:solidFill>
              </a:rPr>
              <a:t> method </a:t>
            </a:r>
            <a:r>
              <a:rPr lang="en-US" altLang="en-US" sz="1725" dirty="0" err="1">
                <a:solidFill>
                  <a:srgbClr val="0000FF"/>
                </a:solidFill>
                <a:latin typeface="Consolas" panose="020B0609020204030204" pitchFamily="49" charset="0"/>
              </a:rPr>
              <a:t>getObject</a:t>
            </a:r>
            <a:r>
              <a:rPr lang="en-US" altLang="en-US" sz="1725" dirty="0">
                <a:solidFill>
                  <a:srgbClr val="000000"/>
                </a:solidFill>
              </a:rPr>
              <a:t> prints the </a:t>
            </a:r>
            <a:r>
              <a:rPr lang="en-US" altLang="en-US" sz="1725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sz="1725" dirty="0">
                <a:solidFill>
                  <a:srgbClr val="000000"/>
                </a:solidFill>
              </a:rPr>
              <a:t>’s </a:t>
            </a:r>
            <a:r>
              <a:rPr lang="en-US" altLang="en-US" sz="1725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725" dirty="0">
                <a:solidFill>
                  <a:srgbClr val="000000"/>
                </a:solidFill>
              </a:rPr>
              <a:t> representation.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C890D97-0931-440A-ADE2-C997789F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337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44">
            <a:extLst>
              <a:ext uri="{FF2B5EF4-FFF2-40B4-BE49-F238E27FC236}">
                <a16:creationId xmlns:a16="http://schemas.microsoft.com/office/drawing/2014/main" id="{CF3201B7-6025-4131-B49C-20D5C577E57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8369"/>
            <a:ext cx="9144000" cy="2480072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304DF5D-9BF3-433A-9AA1-313357B7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64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651874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45">
            <a:extLst>
              <a:ext uri="{FF2B5EF4-FFF2-40B4-BE49-F238E27FC236}">
                <a16:creationId xmlns:a16="http://schemas.microsoft.com/office/drawing/2014/main" id="{B64F09E1-8EF1-46B7-9541-4FD23D5359F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4513"/>
            <a:ext cx="9144000" cy="322897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5169824-93EA-4F04-A05C-3CBFE003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65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173559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46">
            <a:extLst>
              <a:ext uri="{FF2B5EF4-FFF2-40B4-BE49-F238E27FC236}">
                <a16:creationId xmlns:a16="http://schemas.microsoft.com/office/drawing/2014/main" id="{DCD73124-75A6-4FCE-99AA-4C3D95791CF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791"/>
            <a:ext cx="9144000" cy="258722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4B1DBA-0473-4230-8BE3-BD4219AA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66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952374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47">
            <a:extLst>
              <a:ext uri="{FF2B5EF4-FFF2-40B4-BE49-F238E27FC236}">
                <a16:creationId xmlns:a16="http://schemas.microsoft.com/office/drawing/2014/main" id="{AE5AE454-F6C4-4657-8D07-F1D7B58D700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4906"/>
            <a:ext cx="9144000" cy="454818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B96A79D-C325-46A5-A0C9-0D39E51A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67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876990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48">
            <a:extLst>
              <a:ext uri="{FF2B5EF4-FFF2-40B4-BE49-F238E27FC236}">
                <a16:creationId xmlns:a16="http://schemas.microsoft.com/office/drawing/2014/main" id="{E546CC69-FD0B-4F45-B29A-4202A407CB4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5673"/>
            <a:ext cx="9144000" cy="372546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350E74D-C0B5-4E2F-AF5A-FB5DF3A0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68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207438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49">
            <a:extLst>
              <a:ext uri="{FF2B5EF4-FFF2-40B4-BE49-F238E27FC236}">
                <a16:creationId xmlns:a16="http://schemas.microsoft.com/office/drawing/2014/main" id="{AE3216FB-C457-4CA9-BDBC-7CD4C7E29F2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5013"/>
            <a:ext cx="9144000" cy="284678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4047833-9EFE-49FD-B0CA-32561512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69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0083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2D7F-D5A7-455B-ABF8-98B5C26E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(cont.)</a:t>
            </a:r>
          </a:p>
        </p:txBody>
      </p:sp>
      <p:sp>
        <p:nvSpPr>
          <p:cNvPr id="15363" name="Text Placeholder 2">
            <a:extLst>
              <a:ext uri="{FF2B5EF4-FFF2-40B4-BE49-F238E27FC236}">
                <a16:creationId xmlns:a16="http://schemas.microsoft.com/office/drawing/2014/main" id="{8C1A1EFD-84FB-4CAC-AD15-91A8D51FAA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2153" indent="0">
              <a:buNone/>
              <a:defRPr/>
            </a:pPr>
            <a:r>
              <a:rPr lang="en-US" altLang="en-US" sz="1800" b="1" i="1" dirty="0">
                <a:solidFill>
                  <a:srgbClr val="000000"/>
                </a:solidFill>
              </a:rPr>
              <a:t>Java Persistence API (JPA)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In that chapter, you’ll learn how to autogenerate Java classes that represent the tables in a database and the relationships between them—known as object-relational mapping—then use objects of those classes to interact with a database. 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As you’ll see, storing data in and retrieving data from a database will be handled for you—the techniques you learn in this chapter will typically be hidden from you by JPA.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C0F905-623E-4365-A410-9F99F2F9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470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50">
            <a:extLst>
              <a:ext uri="{FF2B5EF4-FFF2-40B4-BE49-F238E27FC236}">
                <a16:creationId xmlns:a16="http://schemas.microsoft.com/office/drawing/2014/main" id="{E1F5BF5B-9941-4F31-BA00-79FAB6F13B5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7344"/>
            <a:ext cx="9144000" cy="3642122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6F0A54E-3AA2-422E-92FD-BD78878E3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70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301634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3F93F-0A34-4B35-BB55-A8BF0271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8640"/>
            <a:ext cx="7772400" cy="72494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Querying the books Database</a:t>
            </a:r>
            <a:endParaRPr lang="en-US" dirty="0">
              <a:solidFill>
                <a:srgbClr val="33B38C"/>
              </a:solidFill>
              <a:latin typeface="Calibri" panose="020F0502020204030204" pitchFamily="34" charset="0"/>
            </a:endParaRPr>
          </a:p>
        </p:txBody>
      </p:sp>
      <p:sp>
        <p:nvSpPr>
          <p:cNvPr id="92163" name="Text Placeholder 2">
            <a:extLst>
              <a:ext uri="{FF2B5EF4-FFF2-40B4-BE49-F238E27FC236}">
                <a16:creationId xmlns:a16="http://schemas.microsoft.com/office/drawing/2014/main" id="{9E85905A-6FC6-4BCE-A591-1131B0828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980728"/>
            <a:ext cx="7772400" cy="50390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The next example allows the user to enter any query into the program.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Displays the result of a query in a </a:t>
            </a:r>
            <a:r>
              <a:rPr lang="en-US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JTable</a:t>
            </a:r>
            <a:r>
              <a:rPr lang="en-US" altLang="en-US" sz="2000" dirty="0">
                <a:solidFill>
                  <a:srgbClr val="000000"/>
                </a:solidFill>
              </a:rPr>
              <a:t>, using a </a:t>
            </a:r>
            <a:r>
              <a:rPr lang="en-US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TableModel</a:t>
            </a:r>
            <a:r>
              <a:rPr lang="en-US" altLang="en-US" sz="2000" dirty="0">
                <a:solidFill>
                  <a:srgbClr val="000000"/>
                </a:solidFill>
              </a:rPr>
              <a:t> object to provide the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en-US" sz="2000" dirty="0">
                <a:solidFill>
                  <a:srgbClr val="000000"/>
                </a:solidFill>
              </a:rPr>
              <a:t> data to the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JTable</a:t>
            </a:r>
            <a:r>
              <a:rPr lang="en-US" altLang="en-US" sz="20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JTable</a:t>
            </a:r>
            <a:r>
              <a:rPr lang="en-US" altLang="en-US" sz="2000" dirty="0">
                <a:solidFill>
                  <a:srgbClr val="000000"/>
                </a:solidFill>
              </a:rPr>
              <a:t> is a swing GUI component that can be bound to a database to display the results of a query.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Class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ResultSetTableModel</a:t>
            </a:r>
            <a:r>
              <a:rPr lang="en-US" altLang="en-US" sz="2000" dirty="0">
                <a:solidFill>
                  <a:srgbClr val="000000"/>
                </a:solidFill>
              </a:rPr>
              <a:t> performs the connection to the database via a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TableModel</a:t>
            </a:r>
            <a:r>
              <a:rPr lang="en-US" altLang="en-US" sz="2000" dirty="0">
                <a:solidFill>
                  <a:srgbClr val="000000"/>
                </a:solidFill>
              </a:rPr>
              <a:t> and maintains the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en-US" sz="20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Class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DisplayQueryResults</a:t>
            </a:r>
            <a:r>
              <a:rPr lang="en-US" altLang="en-US" sz="2000" dirty="0">
                <a:solidFill>
                  <a:srgbClr val="000000"/>
                </a:solidFill>
              </a:rPr>
              <a:t> creates the GUI and specifies an instance of class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ResultSetTableModel</a:t>
            </a:r>
            <a:r>
              <a:rPr lang="en-US" altLang="en-US" sz="2000" dirty="0">
                <a:solidFill>
                  <a:srgbClr val="000000"/>
                </a:solidFill>
              </a:rPr>
              <a:t> to provide data for the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JTable</a:t>
            </a:r>
            <a:r>
              <a:rPr lang="en-US" altLang="en-US" sz="20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en-US" sz="1725" dirty="0">
              <a:solidFill>
                <a:srgbClr val="000000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C561E41-2481-4F4E-B0BE-87059EFB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090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22A21-4795-4F88-8D0A-CE19DF32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60648"/>
            <a:ext cx="7772400" cy="58092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>
                <a:solidFill>
                  <a:srgbClr val="33B38C"/>
                </a:solidFill>
                <a:latin typeface="Calibri" panose="020F0502020204030204" pitchFamily="34" charset="0"/>
              </a:rPr>
              <a:t>ResultSetTableModel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Class</a:t>
            </a:r>
          </a:p>
        </p:txBody>
      </p:sp>
      <p:sp>
        <p:nvSpPr>
          <p:cNvPr id="100355" name="Text Placeholder 2">
            <a:extLst>
              <a:ext uri="{FF2B5EF4-FFF2-40B4-BE49-F238E27FC236}">
                <a16:creationId xmlns:a16="http://schemas.microsoft.com/office/drawing/2014/main" id="{FAA9FA00-0532-4B22-9439-40D55DB55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3568" y="908720"/>
            <a:ext cx="8003232" cy="511108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Class </a:t>
            </a:r>
            <a:r>
              <a:rPr lang="en-US" sz="3200" dirty="0" err="1">
                <a:latin typeface="Consolas" panose="020B0609020204030204" pitchFamily="49" charset="0"/>
              </a:rPr>
              <a:t>ResultSetTableModel</a:t>
            </a:r>
            <a:r>
              <a:rPr lang="en-US" sz="3200" dirty="0"/>
              <a:t> (Fig. 24.25) is a </a:t>
            </a:r>
            <a:r>
              <a:rPr lang="en-US" sz="3200" dirty="0" err="1">
                <a:latin typeface="Consolas" panose="020B0609020204030204" pitchFamily="49" charset="0"/>
              </a:rPr>
              <a:t>TableModel</a:t>
            </a:r>
            <a:r>
              <a:rPr lang="en-US" sz="3200" dirty="0"/>
              <a:t> that performs the connection to the database and maintains the </a:t>
            </a:r>
            <a:r>
              <a:rPr lang="en-US" sz="3200" dirty="0" err="1">
                <a:latin typeface="Consolas" panose="020B0609020204030204" pitchFamily="49" charset="0"/>
              </a:rPr>
              <a:t>ResultSet</a:t>
            </a:r>
            <a:endParaRPr lang="en-US" sz="3200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3200" dirty="0"/>
              <a:t>Extends class </a:t>
            </a:r>
            <a:r>
              <a:rPr lang="en-US" sz="3200" b="1" dirty="0" err="1">
                <a:latin typeface="Consolas" panose="020B0609020204030204" pitchFamily="49" charset="0"/>
              </a:rPr>
              <a:t>AbstractTableModel</a:t>
            </a:r>
            <a:r>
              <a:rPr lang="en-US" sz="3200" dirty="0"/>
              <a:t> (package </a:t>
            </a:r>
            <a:r>
              <a:rPr lang="en-US" sz="3200" dirty="0" err="1">
                <a:latin typeface="Consolas" panose="020B0609020204030204" pitchFamily="49" charset="0"/>
              </a:rPr>
              <a:t>javax.swing.table</a:t>
            </a:r>
            <a:r>
              <a:rPr lang="en-US" sz="3200" dirty="0"/>
              <a:t>), which implements interface </a:t>
            </a:r>
            <a:r>
              <a:rPr lang="en-US" sz="3200" dirty="0" err="1">
                <a:latin typeface="Consolas" panose="020B0609020204030204" pitchFamily="49" charset="0"/>
              </a:rPr>
              <a:t>TableModel</a:t>
            </a:r>
            <a:endParaRPr lang="en-US" sz="32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200" dirty="0"/>
              <a:t>Overrides </a:t>
            </a:r>
            <a:r>
              <a:rPr lang="en-US" sz="3200" dirty="0" err="1">
                <a:latin typeface="Consolas" panose="020B0609020204030204" pitchFamily="49" charset="0"/>
              </a:rPr>
              <a:t>TableModel</a:t>
            </a:r>
            <a:r>
              <a:rPr lang="en-US" sz="3200" dirty="0"/>
              <a:t> methods </a:t>
            </a:r>
            <a:r>
              <a:rPr lang="en-US" sz="3200" b="1" dirty="0" err="1">
                <a:latin typeface="Consolas" panose="020B0609020204030204" pitchFamily="49" charset="0"/>
              </a:rPr>
              <a:t>getColumnClass</a:t>
            </a:r>
            <a:r>
              <a:rPr lang="en-US" sz="3200" dirty="0"/>
              <a:t>, </a:t>
            </a:r>
            <a:r>
              <a:rPr lang="en-US" sz="3200" b="1" dirty="0" err="1">
                <a:latin typeface="Consolas" panose="020B0609020204030204" pitchFamily="49" charset="0"/>
              </a:rPr>
              <a:t>getColumnCount</a:t>
            </a:r>
            <a:r>
              <a:rPr lang="en-US" sz="3200" dirty="0"/>
              <a:t>, </a:t>
            </a:r>
            <a:r>
              <a:rPr lang="en-US" sz="3200" b="1" dirty="0" err="1">
                <a:latin typeface="Consolas" panose="020B0609020204030204" pitchFamily="49" charset="0"/>
              </a:rPr>
              <a:t>getColumnName</a:t>
            </a:r>
            <a:r>
              <a:rPr lang="en-US" sz="3200" dirty="0"/>
              <a:t>, </a:t>
            </a:r>
            <a:r>
              <a:rPr lang="en-US" sz="3200" b="1" dirty="0" err="1">
                <a:latin typeface="Consolas" panose="020B0609020204030204" pitchFamily="49" charset="0"/>
              </a:rPr>
              <a:t>getRowCount</a:t>
            </a:r>
            <a:r>
              <a:rPr lang="en-US" sz="3200" dirty="0"/>
              <a:t> and </a:t>
            </a:r>
            <a:r>
              <a:rPr lang="en-US" sz="3200" b="1" dirty="0" err="1">
                <a:latin typeface="Consolas" panose="020B0609020204030204" pitchFamily="49" charset="0"/>
              </a:rPr>
              <a:t>getValueAt</a:t>
            </a:r>
            <a:r>
              <a:rPr lang="en-US" sz="3200" dirty="0"/>
              <a:t>, based on the current </a:t>
            </a:r>
            <a:r>
              <a:rPr lang="en-US" sz="3200" dirty="0" err="1">
                <a:latin typeface="Consolas" panose="020B0609020204030204" pitchFamily="49" charset="0"/>
              </a:rPr>
              <a:t>ResultSet</a:t>
            </a:r>
            <a:endParaRPr lang="en-US" sz="3200" dirty="0">
              <a:latin typeface="Consolas" panose="020B0609020204030204" pitchFamily="49" charset="0"/>
            </a:endParaRPr>
          </a:p>
          <a:p>
            <a:pPr eaLnBrk="1" hangingPunct="1"/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A9019F1-5E48-4F22-91E7-96F12CCE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213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22A21-4795-4F88-8D0A-CE19DF32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60648"/>
            <a:ext cx="7772400" cy="72494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>
                <a:solidFill>
                  <a:srgbClr val="33B38C"/>
                </a:solidFill>
                <a:latin typeface="Calibri" panose="020F0502020204030204" pitchFamily="34" charset="0"/>
              </a:rPr>
              <a:t>ResultSetTableModel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Class (cont.)</a:t>
            </a:r>
          </a:p>
        </p:txBody>
      </p:sp>
      <p:sp>
        <p:nvSpPr>
          <p:cNvPr id="100355" name="Text Placeholder 2">
            <a:extLst>
              <a:ext uri="{FF2B5EF4-FFF2-40B4-BE49-F238E27FC236}">
                <a16:creationId xmlns:a16="http://schemas.microsoft.com/office/drawing/2014/main" id="{FAA9FA00-0532-4B22-9439-40D55DB55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24744"/>
            <a:ext cx="8219256" cy="518457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Default implementations of </a:t>
            </a:r>
            <a:r>
              <a:rPr lang="en-US" dirty="0" err="1">
                <a:latin typeface="Consolas" panose="020B0609020204030204" pitchFamily="49" charset="0"/>
              </a:rPr>
              <a:t>TableModel</a:t>
            </a:r>
            <a:r>
              <a:rPr lang="en-US" dirty="0"/>
              <a:t> methods </a:t>
            </a:r>
            <a:r>
              <a:rPr lang="en-US" dirty="0" err="1">
                <a:latin typeface="Consolas" panose="020B0609020204030204" pitchFamily="49" charset="0"/>
              </a:rPr>
              <a:t>isCellEditable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setValueAt</a:t>
            </a:r>
            <a:r>
              <a:rPr lang="en-US" dirty="0"/>
              <a:t> (provided by </a:t>
            </a:r>
            <a:r>
              <a:rPr lang="en-US" dirty="0" err="1">
                <a:latin typeface="Consolas" panose="020B0609020204030204" pitchFamily="49" charset="0"/>
              </a:rPr>
              <a:t>AbstractTableModel</a:t>
            </a:r>
            <a:r>
              <a:rPr lang="en-US" dirty="0"/>
              <a:t>) are not overridden, because this example does not support editing the </a:t>
            </a:r>
            <a:r>
              <a:rPr lang="en-US" dirty="0" err="1">
                <a:latin typeface="Consolas" panose="020B0609020204030204" pitchFamily="49" charset="0"/>
              </a:rPr>
              <a:t>JTable</a:t>
            </a:r>
            <a:r>
              <a:rPr lang="en-US" dirty="0"/>
              <a:t> cells</a:t>
            </a:r>
          </a:p>
          <a:p>
            <a:pPr>
              <a:lnSpc>
                <a:spcPct val="150000"/>
              </a:lnSpc>
            </a:pPr>
            <a:r>
              <a:rPr lang="en-US" dirty="0"/>
              <a:t>Default implementations of </a:t>
            </a:r>
            <a:r>
              <a:rPr lang="en-US" dirty="0" err="1">
                <a:latin typeface="Consolas" panose="020B0609020204030204" pitchFamily="49" charset="0"/>
              </a:rPr>
              <a:t>TableModel</a:t>
            </a:r>
            <a:r>
              <a:rPr lang="en-US" dirty="0"/>
              <a:t> methods </a:t>
            </a:r>
            <a:r>
              <a:rPr lang="en-US" b="1" dirty="0" err="1">
                <a:latin typeface="Consolas" panose="020B0609020204030204" pitchFamily="49" charset="0"/>
              </a:rPr>
              <a:t>addTableModelListener</a:t>
            </a:r>
            <a:r>
              <a:rPr lang="en-US" dirty="0"/>
              <a:t> and </a:t>
            </a:r>
            <a:r>
              <a:rPr lang="en-US" b="1" dirty="0" err="1">
                <a:latin typeface="Consolas" panose="020B0609020204030204" pitchFamily="49" charset="0"/>
              </a:rPr>
              <a:t>removeTableModelListener</a:t>
            </a:r>
            <a:r>
              <a:rPr lang="en-US" dirty="0"/>
              <a:t> (provided by </a:t>
            </a:r>
            <a:r>
              <a:rPr lang="en-US" dirty="0" err="1">
                <a:latin typeface="Consolas" panose="020B0609020204030204" pitchFamily="49" charset="0"/>
              </a:rPr>
              <a:t>AbstractTableModel</a:t>
            </a:r>
            <a:r>
              <a:rPr lang="en-US" dirty="0"/>
              <a:t>) are not overridden, because the </a:t>
            </a:r>
            <a:r>
              <a:rPr lang="en-US" dirty="0" err="1">
                <a:latin typeface="Consolas" panose="020B0609020204030204" pitchFamily="49" charset="0"/>
              </a:rPr>
              <a:t>AbstractTableModel</a:t>
            </a:r>
            <a:r>
              <a:rPr lang="en-US" dirty="0"/>
              <a:t> implementations of these methods properly add and remove listeners for the events that occur when a </a:t>
            </a:r>
            <a:r>
              <a:rPr lang="en-US" dirty="0" err="1">
                <a:latin typeface="Consolas" panose="020B0609020204030204" pitchFamily="49" charset="0"/>
              </a:rPr>
              <a:t>TableModel</a:t>
            </a:r>
            <a:r>
              <a:rPr lang="en-US" dirty="0"/>
              <a:t> changes</a:t>
            </a:r>
          </a:p>
          <a:p>
            <a:pPr>
              <a:lnSpc>
                <a:spcPct val="90000"/>
              </a:lnSpc>
            </a:pPr>
            <a:endParaRPr lang="en-US" altLang="en-US" sz="1725" dirty="0">
              <a:solidFill>
                <a:srgbClr val="000000"/>
              </a:solidFill>
            </a:endParaRPr>
          </a:p>
          <a:p>
            <a:pPr eaLnBrk="1" hangingPunct="1"/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85F21A9-6AE7-4441-955A-E9AA29C8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084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51">
            <a:extLst>
              <a:ext uri="{FF2B5EF4-FFF2-40B4-BE49-F238E27FC236}">
                <a16:creationId xmlns:a16="http://schemas.microsoft.com/office/drawing/2014/main" id="{52A16C24-DACE-447C-BB68-614E1181BEB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0681"/>
            <a:ext cx="9144000" cy="357663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0B32B66-5B58-4EB8-9038-59B5F853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74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23912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52">
            <a:extLst>
              <a:ext uri="{FF2B5EF4-FFF2-40B4-BE49-F238E27FC236}">
                <a16:creationId xmlns:a16="http://schemas.microsoft.com/office/drawing/2014/main" id="{F875D924-A83A-477B-A000-81B989AB0BA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838"/>
            <a:ext cx="9144000" cy="488513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D4DA8D3-FA39-4B34-9456-6648C451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75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072624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53">
            <a:extLst>
              <a:ext uri="{FF2B5EF4-FFF2-40B4-BE49-F238E27FC236}">
                <a16:creationId xmlns:a16="http://schemas.microsoft.com/office/drawing/2014/main" id="{52837C0D-3466-439B-B1E0-0297B655CDB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0" y="857250"/>
            <a:ext cx="8840390" cy="51435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AC83FD6-E84F-405D-B8D7-477D558A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76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556169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54">
            <a:extLst>
              <a:ext uri="{FF2B5EF4-FFF2-40B4-BE49-F238E27FC236}">
                <a16:creationId xmlns:a16="http://schemas.microsoft.com/office/drawing/2014/main" id="{B12DD96D-58A4-455D-B821-91644E31169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857250"/>
            <a:ext cx="8172450" cy="51435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D89CF26-D33B-44DD-96FE-9717A5D2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77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79593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55">
            <a:extLst>
              <a:ext uri="{FF2B5EF4-FFF2-40B4-BE49-F238E27FC236}">
                <a16:creationId xmlns:a16="http://schemas.microsoft.com/office/drawing/2014/main" id="{570A8C1C-95A5-492D-959B-202E69BCF02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0" y="857250"/>
            <a:ext cx="8840390" cy="51435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628406A-3D24-47C7-8CDB-ABE278C1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78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6830051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56">
            <a:extLst>
              <a:ext uri="{FF2B5EF4-FFF2-40B4-BE49-F238E27FC236}">
                <a16:creationId xmlns:a16="http://schemas.microsoft.com/office/drawing/2014/main" id="{AD411DE3-923D-4B8A-93A4-C0F1B96D472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0" y="857250"/>
            <a:ext cx="8840390" cy="51435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AFCA462-EC01-4448-AD68-586E801D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79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545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D4B7-51C6-4F41-981E-2363E843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Relational Databases</a:t>
            </a:r>
          </a:p>
        </p:txBody>
      </p:sp>
      <p:sp>
        <p:nvSpPr>
          <p:cNvPr id="18435" name="Text Placeholder 2">
            <a:extLst>
              <a:ext uri="{FF2B5EF4-FFF2-40B4-BE49-F238E27FC236}">
                <a16:creationId xmlns:a16="http://schemas.microsoft.com/office/drawing/2014/main" id="{6F01C770-67D4-483A-A11F-0731E88E65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 </a:t>
            </a:r>
            <a:r>
              <a:rPr lang="en-US" altLang="en-US" dirty="0">
                <a:solidFill>
                  <a:srgbClr val="0000FF"/>
                </a:solidFill>
              </a:rPr>
              <a:t>relational database</a:t>
            </a:r>
            <a:r>
              <a:rPr lang="en-US" altLang="en-US" dirty="0">
                <a:solidFill>
                  <a:srgbClr val="000000"/>
                </a:solidFill>
              </a:rPr>
              <a:t> is a logical representation of data that allows the data to be accessed without consideration of its physical structure.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 relational database stores data in </a:t>
            </a:r>
            <a:r>
              <a:rPr lang="en-US" altLang="en-US" dirty="0">
                <a:solidFill>
                  <a:srgbClr val="0000FF"/>
                </a:solidFill>
              </a:rPr>
              <a:t>tables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Tables are composed of </a:t>
            </a:r>
            <a:r>
              <a:rPr lang="en-US" altLang="en-US" dirty="0">
                <a:solidFill>
                  <a:srgbClr val="0000FF"/>
                </a:solidFill>
              </a:rPr>
              <a:t>rows</a:t>
            </a:r>
            <a:r>
              <a:rPr lang="en-US" altLang="en-US" dirty="0">
                <a:solidFill>
                  <a:srgbClr val="000000"/>
                </a:solidFill>
              </a:rPr>
              <a:t>, each describing a single entity—in Fig. 24.1, an employee.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Rows are composed of </a:t>
            </a:r>
            <a:r>
              <a:rPr lang="en-US" altLang="en-US" dirty="0">
                <a:solidFill>
                  <a:srgbClr val="0000FF"/>
                </a:solidFill>
              </a:rPr>
              <a:t>columns</a:t>
            </a:r>
            <a:r>
              <a:rPr lang="en-US" altLang="en-US" dirty="0">
                <a:solidFill>
                  <a:srgbClr val="000000"/>
                </a:solidFill>
              </a:rPr>
              <a:t> in which values are stored.</a:t>
            </a:r>
          </a:p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Primary key</a:t>
            </a:r>
            <a:r>
              <a:rPr lang="en-US" altLang="en-US" dirty="0">
                <a:solidFill>
                  <a:srgbClr val="000000"/>
                </a:solidFill>
              </a:rPr>
              <a:t>—a column (or group of columns) with a value that is unique for each row.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CC4B752-78E6-41ED-A542-C42121C7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543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57">
            <a:extLst>
              <a:ext uri="{FF2B5EF4-FFF2-40B4-BE49-F238E27FC236}">
                <a16:creationId xmlns:a16="http://schemas.microsoft.com/office/drawing/2014/main" id="{BCA8437A-6C06-43CA-AAF9-817A5257F16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1144"/>
            <a:ext cx="9144000" cy="3795713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507834C-E7A8-424F-8A41-68314B97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80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4557060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58">
            <a:extLst>
              <a:ext uri="{FF2B5EF4-FFF2-40B4-BE49-F238E27FC236}">
                <a16:creationId xmlns:a16="http://schemas.microsoft.com/office/drawing/2014/main" id="{DF14B9E5-64CA-4196-BA6A-423C63A9224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857250"/>
            <a:ext cx="8172450" cy="51435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50CC9DF-445B-4762-9BF9-F2854181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81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350219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59">
            <a:extLst>
              <a:ext uri="{FF2B5EF4-FFF2-40B4-BE49-F238E27FC236}">
                <a16:creationId xmlns:a16="http://schemas.microsoft.com/office/drawing/2014/main" id="{31CE8252-8438-4B03-A8A0-AD5FB9028F9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94" y="857250"/>
            <a:ext cx="7337822" cy="51435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077C790-61BA-4B9B-914C-46435BC4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82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308348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60">
            <a:extLst>
              <a:ext uri="{FF2B5EF4-FFF2-40B4-BE49-F238E27FC236}">
                <a16:creationId xmlns:a16="http://schemas.microsoft.com/office/drawing/2014/main" id="{59FD1751-D19C-47E1-9028-74704B7BAE7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857250"/>
            <a:ext cx="8496300" cy="51435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C0FE949-0E5D-4C0D-839D-8E203D4D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83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294775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22A21-4795-4F88-8D0A-CE19DF32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88640"/>
            <a:ext cx="7772400" cy="72494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>
                <a:solidFill>
                  <a:srgbClr val="33B38C"/>
                </a:solidFill>
                <a:latin typeface="Calibri" panose="020F0502020204030204" pitchFamily="34" charset="0"/>
              </a:rPr>
              <a:t>ResultSetTableModel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Class (cont.)</a:t>
            </a:r>
          </a:p>
        </p:txBody>
      </p:sp>
      <p:sp>
        <p:nvSpPr>
          <p:cNvPr id="100355" name="Text Placeholder 2">
            <a:extLst>
              <a:ext uri="{FF2B5EF4-FFF2-40B4-BE49-F238E27FC236}">
                <a16:creationId xmlns:a16="http://schemas.microsoft.com/office/drawing/2014/main" id="{FAA9FA00-0532-4B22-9439-40D55DB55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980728"/>
            <a:ext cx="7772400" cy="5039072"/>
          </a:xfrm>
        </p:spPr>
        <p:txBody>
          <a:bodyPr>
            <a:normAutofit lnSpcReduction="10000"/>
          </a:bodyPr>
          <a:lstStyle/>
          <a:p>
            <a:pPr marL="82153" indent="0">
              <a:buNone/>
            </a:pPr>
            <a:r>
              <a:rPr lang="en-US" b="1" i="1" dirty="0" err="1"/>
              <a:t>ResultSetTableModel</a:t>
            </a:r>
            <a:r>
              <a:rPr lang="en-US" b="1" i="1" dirty="0"/>
              <a:t> Constructor</a:t>
            </a:r>
          </a:p>
          <a:p>
            <a:r>
              <a:rPr lang="en-US" dirty="0"/>
              <a:t>Accepts four String arguments—the URL of the database, the username, the password and the default query to perform. </a:t>
            </a:r>
          </a:p>
          <a:p>
            <a:r>
              <a:rPr lang="en-US" dirty="0"/>
              <a:t>Throws any exceptions to the application that created the </a:t>
            </a:r>
            <a:r>
              <a:rPr lang="en-US" dirty="0" err="1">
                <a:latin typeface="Consolas" panose="020B0609020204030204" pitchFamily="49" charset="0"/>
              </a:rPr>
              <a:t>ResultSetTableModel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Establishes a connection to the database</a:t>
            </a:r>
          </a:p>
          <a:p>
            <a:r>
              <a:rPr lang="en-US" dirty="0"/>
              <a:t>Uses </a:t>
            </a:r>
            <a:r>
              <a:rPr lang="en-US" dirty="0" err="1">
                <a:latin typeface="Consolas" panose="020B0609020204030204" pitchFamily="49" charset="0"/>
              </a:rPr>
              <a:t>createStatement</a:t>
            </a:r>
            <a:r>
              <a:rPr lang="en-US" dirty="0"/>
              <a:t> overload with two arguments—the result set type and the result set concurrency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result set type</a:t>
            </a:r>
            <a:r>
              <a:rPr lang="en-US" dirty="0"/>
              <a:t> (Fig. 24.26) specifies whether the </a:t>
            </a:r>
            <a:r>
              <a:rPr lang="en-US" dirty="0" err="1">
                <a:latin typeface="Consolas" panose="020B0609020204030204" pitchFamily="49" charset="0"/>
              </a:rPr>
              <a:t>ResultSet</a:t>
            </a:r>
            <a:r>
              <a:rPr lang="en-US" dirty="0" err="1"/>
              <a:t>’s</a:t>
            </a:r>
            <a:r>
              <a:rPr lang="en-US" dirty="0"/>
              <a:t> cursor is able to scroll in both directions or forward only and whether the </a:t>
            </a:r>
            <a:r>
              <a:rPr lang="en-US" dirty="0" err="1">
                <a:latin typeface="Consolas" panose="020B0609020204030204" pitchFamily="49" charset="0"/>
              </a:rPr>
              <a:t>ResultSet</a:t>
            </a:r>
            <a:r>
              <a:rPr lang="en-US" dirty="0"/>
              <a:t> is sensitive to changes made to the underlying data.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BF0DC3-D922-47A3-8B5E-C4F90A7C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345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61">
            <a:extLst>
              <a:ext uri="{FF2B5EF4-FFF2-40B4-BE49-F238E27FC236}">
                <a16:creationId xmlns:a16="http://schemas.microsoft.com/office/drawing/2014/main" id="{7C726F26-51AC-4D36-86E5-3E9B90F8799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6179"/>
            <a:ext cx="9144000" cy="3245644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3048406-27F2-47D4-82EE-F26A7BE3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85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172370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62">
            <a:extLst>
              <a:ext uri="{FF2B5EF4-FFF2-40B4-BE49-F238E27FC236}">
                <a16:creationId xmlns:a16="http://schemas.microsoft.com/office/drawing/2014/main" id="{1FFB0CFE-C657-4CB8-86F1-DFC95535418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0010"/>
            <a:ext cx="9144000" cy="2897981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546D9C9-CE8C-4CD7-B3C2-A4C7D11C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86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12387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63">
            <a:extLst>
              <a:ext uri="{FF2B5EF4-FFF2-40B4-BE49-F238E27FC236}">
                <a16:creationId xmlns:a16="http://schemas.microsoft.com/office/drawing/2014/main" id="{DEC0FCEA-AA0C-4D4A-8C4D-640BBD9EB20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" y="857250"/>
            <a:ext cx="8989219" cy="51435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1A4241A-884F-4C01-9D57-FBC5B1ED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87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5051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22A21-4795-4F88-8D0A-CE19DF32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332656"/>
            <a:ext cx="7772400" cy="58092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>
                <a:solidFill>
                  <a:srgbClr val="33B38C"/>
                </a:solidFill>
                <a:latin typeface="Calibri" panose="020F0502020204030204" pitchFamily="34" charset="0"/>
              </a:rPr>
              <a:t>ResultSetTableModel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Class (cont.)</a:t>
            </a:r>
          </a:p>
        </p:txBody>
      </p:sp>
      <p:sp>
        <p:nvSpPr>
          <p:cNvPr id="100355" name="Text Placeholder 2">
            <a:extLst>
              <a:ext uri="{FF2B5EF4-FFF2-40B4-BE49-F238E27FC236}">
                <a16:creationId xmlns:a16="http://schemas.microsoft.com/office/drawing/2014/main" id="{FAA9FA00-0532-4B22-9439-40D55DB55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1052736"/>
            <a:ext cx="8291264" cy="5472608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ResultSet</a:t>
            </a:r>
            <a:r>
              <a:rPr lang="en-US" dirty="0" err="1"/>
              <a:t>s</a:t>
            </a:r>
            <a:r>
              <a:rPr lang="en-US" dirty="0"/>
              <a:t> that are sensitive to changes reflect those changes immediately after they’re made with methods of interface </a:t>
            </a:r>
            <a:r>
              <a:rPr lang="en-US" dirty="0" err="1">
                <a:latin typeface="Consolas" panose="020B0609020204030204" pitchFamily="49" charset="0"/>
              </a:rPr>
              <a:t>ResultSet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If a </a:t>
            </a:r>
            <a:r>
              <a:rPr lang="en-US" dirty="0" err="1">
                <a:latin typeface="Consolas" panose="020B0609020204030204" pitchFamily="49" charset="0"/>
              </a:rPr>
              <a:t>ResultSet</a:t>
            </a:r>
            <a:r>
              <a:rPr lang="en-US" dirty="0"/>
              <a:t> is insensitive to changes, the query that produced the </a:t>
            </a:r>
            <a:r>
              <a:rPr lang="en-US" dirty="0" err="1">
                <a:latin typeface="Consolas" panose="020B0609020204030204" pitchFamily="49" charset="0"/>
              </a:rPr>
              <a:t>ResultSet</a:t>
            </a:r>
            <a:r>
              <a:rPr lang="en-US" dirty="0"/>
              <a:t> must be executed again to reflect any changes made</a:t>
            </a:r>
          </a:p>
          <a:p>
            <a:r>
              <a:rPr lang="en-US" dirty="0"/>
              <a:t>The </a:t>
            </a:r>
            <a:r>
              <a:rPr lang="en-US" b="1" dirty="0"/>
              <a:t>result set concurrency</a:t>
            </a:r>
            <a:r>
              <a:rPr lang="en-US" dirty="0"/>
              <a:t> (Fig. 24.27) specifies whether the </a:t>
            </a:r>
            <a:r>
              <a:rPr lang="en-US" dirty="0" err="1">
                <a:latin typeface="Consolas" panose="020B0609020204030204" pitchFamily="49" charset="0"/>
              </a:rPr>
              <a:t>ResultSet</a:t>
            </a:r>
            <a:r>
              <a:rPr lang="en-US" dirty="0"/>
              <a:t> can be updated with </a:t>
            </a:r>
            <a:r>
              <a:rPr lang="en-US" dirty="0" err="1">
                <a:latin typeface="Consolas" panose="020B0609020204030204" pitchFamily="49" charset="0"/>
              </a:rPr>
              <a:t>ResultSet</a:t>
            </a:r>
            <a:r>
              <a:rPr lang="en-US" dirty="0" err="1"/>
              <a:t>’s</a:t>
            </a:r>
            <a:r>
              <a:rPr lang="en-US" dirty="0"/>
              <a:t> update methods. </a:t>
            </a:r>
          </a:p>
          <a:p>
            <a:r>
              <a:rPr lang="en-US" dirty="0"/>
              <a:t>This example uses a </a:t>
            </a:r>
            <a:r>
              <a:rPr lang="en-US" dirty="0" err="1">
                <a:latin typeface="Consolas" panose="020B0609020204030204" pitchFamily="49" charset="0"/>
              </a:rPr>
              <a:t>ResultSet</a:t>
            </a:r>
            <a:r>
              <a:rPr lang="en-US" dirty="0"/>
              <a:t> that is scrollable, insensitive to changes and read-only.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9826CA-3603-46ED-9186-42AE97FA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5316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64">
            <a:extLst>
              <a:ext uri="{FF2B5EF4-FFF2-40B4-BE49-F238E27FC236}">
                <a16:creationId xmlns:a16="http://schemas.microsoft.com/office/drawing/2014/main" id="{1CF36F05-00D5-4F9F-AEBC-A7557414E87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1379"/>
            <a:ext cx="9144000" cy="3855244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93B8D6F-E173-422D-AA68-B8BA3113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89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00021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08">
            <a:extLst>
              <a:ext uri="{FF2B5EF4-FFF2-40B4-BE49-F238E27FC236}">
                <a16:creationId xmlns:a16="http://schemas.microsoft.com/office/drawing/2014/main" id="{9B4FE59E-FDAC-4952-A7C1-95D1C875BAC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4438"/>
            <a:ext cx="9144000" cy="442912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37C96A3-D2D9-4AC9-821D-C5EDF1F4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085150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65">
            <a:extLst>
              <a:ext uri="{FF2B5EF4-FFF2-40B4-BE49-F238E27FC236}">
                <a16:creationId xmlns:a16="http://schemas.microsoft.com/office/drawing/2014/main" id="{C82ECD59-945D-4E23-A3F0-1CCA238DD98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1675"/>
            <a:ext cx="9144000" cy="291346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6C1EE45-8CE2-4AB5-9964-56D6CB848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90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44092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66">
            <a:extLst>
              <a:ext uri="{FF2B5EF4-FFF2-40B4-BE49-F238E27FC236}">
                <a16:creationId xmlns:a16="http://schemas.microsoft.com/office/drawing/2014/main" id="{D18AC4EF-E31B-4143-BF8B-ADC795773A7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6704"/>
            <a:ext cx="9144000" cy="2464594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76E59DA-4697-4F64-9498-30A94F39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91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923273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6305-687A-4223-9528-15A4094F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60648"/>
            <a:ext cx="7772400" cy="66632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>
                <a:solidFill>
                  <a:srgbClr val="33B38C"/>
                </a:solidFill>
                <a:latin typeface="Calibri" panose="020F0502020204030204" pitchFamily="34" charset="0"/>
              </a:rPr>
              <a:t>ResultSetTableModel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Class (cont.)</a:t>
            </a:r>
          </a:p>
        </p:txBody>
      </p:sp>
      <p:sp>
        <p:nvSpPr>
          <p:cNvPr id="117763" name="Text Placeholder 2">
            <a:extLst>
              <a:ext uri="{FF2B5EF4-FFF2-40B4-BE49-F238E27FC236}">
                <a16:creationId xmlns:a16="http://schemas.microsoft.com/office/drawing/2014/main" id="{40C55CB8-05A8-407E-88FC-5158913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528" y="980728"/>
            <a:ext cx="8363272" cy="5544616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ResultSetMetaData</a:t>
            </a:r>
            <a:r>
              <a:rPr lang="en-US" altLang="en-US" sz="1800" dirty="0">
                <a:solidFill>
                  <a:srgbClr val="000000"/>
                </a:solidFill>
              </a:rPr>
              <a:t> method </a:t>
            </a:r>
            <a:r>
              <a:rPr lang="en-US" alt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getColumnClassName</a:t>
            </a:r>
            <a:r>
              <a:rPr lang="en-US" altLang="en-US" sz="1800" dirty="0">
                <a:solidFill>
                  <a:srgbClr val="000000"/>
                </a:solidFill>
              </a:rPr>
              <a:t> obtains the fully qualified class name for the specified column.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ResultSetMetaData</a:t>
            </a:r>
            <a:r>
              <a:rPr lang="en-US" altLang="en-US" sz="1800" dirty="0">
                <a:solidFill>
                  <a:srgbClr val="000000"/>
                </a:solidFill>
              </a:rPr>
              <a:t> method </a:t>
            </a:r>
            <a:r>
              <a:rPr lang="en-US" alt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getColumnCount</a:t>
            </a:r>
            <a:r>
              <a:rPr lang="en-US" altLang="en-US" sz="1800" dirty="0">
                <a:solidFill>
                  <a:srgbClr val="000000"/>
                </a:solidFill>
              </a:rPr>
              <a:t> obtains the number of columns in the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en-US" sz="18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ResultSetMetaData</a:t>
            </a:r>
            <a:r>
              <a:rPr lang="en-US" altLang="en-US" sz="1800" dirty="0">
                <a:solidFill>
                  <a:srgbClr val="000000"/>
                </a:solidFill>
              </a:rPr>
              <a:t> method </a:t>
            </a:r>
            <a:r>
              <a:rPr lang="en-US" alt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getColumnName</a:t>
            </a:r>
            <a:r>
              <a:rPr lang="en-US" altLang="en-US" sz="1800" dirty="0">
                <a:solidFill>
                  <a:srgbClr val="000000"/>
                </a:solidFill>
              </a:rPr>
              <a:t> obtains the column name from the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en-US" sz="18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en-US" sz="1800" dirty="0">
                <a:solidFill>
                  <a:srgbClr val="000000"/>
                </a:solidFill>
              </a:rPr>
              <a:t> method 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absolute</a:t>
            </a:r>
            <a:r>
              <a:rPr lang="en-US" altLang="en-US" sz="1800" dirty="0">
                <a:solidFill>
                  <a:srgbClr val="000000"/>
                </a:solidFill>
              </a:rPr>
              <a:t> positions the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en-US" sz="1800" dirty="0">
                <a:solidFill>
                  <a:srgbClr val="000000"/>
                </a:solidFill>
              </a:rPr>
              <a:t> cursor at a specific row.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en-US" sz="1800" dirty="0">
                <a:solidFill>
                  <a:srgbClr val="000000"/>
                </a:solidFill>
              </a:rPr>
              <a:t> method 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last</a:t>
            </a:r>
            <a:r>
              <a:rPr lang="en-US" altLang="en-US" sz="1800" dirty="0">
                <a:solidFill>
                  <a:srgbClr val="000000"/>
                </a:solidFill>
              </a:rPr>
              <a:t> positions the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en-US" sz="1800" dirty="0">
                <a:solidFill>
                  <a:srgbClr val="000000"/>
                </a:solidFill>
              </a:rPr>
              <a:t> cursor at the last row in the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en-US" sz="18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en-US" sz="1800" dirty="0">
                <a:solidFill>
                  <a:srgbClr val="000000"/>
                </a:solidFill>
              </a:rPr>
              <a:t> method </a:t>
            </a:r>
            <a:r>
              <a:rPr lang="en-US" alt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getRow</a:t>
            </a:r>
            <a:r>
              <a:rPr lang="en-US" altLang="en-US" sz="1800" dirty="0">
                <a:solidFill>
                  <a:srgbClr val="000000"/>
                </a:solidFill>
              </a:rPr>
              <a:t> obtains the row number for the current row in the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en-US" sz="18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>
                <a:solidFill>
                  <a:srgbClr val="000000"/>
                </a:solidFill>
              </a:rPr>
              <a:t>Method </a:t>
            </a:r>
            <a:r>
              <a:rPr lang="en-US" alt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fireTableStructureChanged</a:t>
            </a:r>
            <a:r>
              <a:rPr lang="en-US" altLang="en-US" sz="1800" dirty="0">
                <a:solidFill>
                  <a:srgbClr val="000000"/>
                </a:solidFill>
              </a:rPr>
              <a:t> (inherited from class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AbstractTableModel</a:t>
            </a:r>
            <a:r>
              <a:rPr lang="en-US" altLang="en-US" sz="1800" dirty="0">
                <a:solidFill>
                  <a:srgbClr val="000000"/>
                </a:solidFill>
              </a:rPr>
              <a:t>) notifies any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JTable</a:t>
            </a:r>
            <a:r>
              <a:rPr lang="en-US" altLang="en-US" sz="1800" dirty="0">
                <a:solidFill>
                  <a:srgbClr val="000000"/>
                </a:solidFill>
              </a:rPr>
              <a:t> using this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ResultSetTableModel</a:t>
            </a:r>
            <a:r>
              <a:rPr lang="en-US" altLang="en-US" sz="1800" dirty="0">
                <a:solidFill>
                  <a:srgbClr val="000000"/>
                </a:solidFill>
              </a:rPr>
              <a:t> object as its model that the structure of the model has changed.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600" dirty="0">
                <a:solidFill>
                  <a:srgbClr val="000000"/>
                </a:solidFill>
              </a:rPr>
              <a:t>Causes the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JTable</a:t>
            </a:r>
            <a:r>
              <a:rPr lang="en-US" altLang="en-US" sz="1600" dirty="0">
                <a:solidFill>
                  <a:srgbClr val="000000"/>
                </a:solidFill>
              </a:rPr>
              <a:t> to repopulate its rows and columns with the new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en-US" sz="1600" dirty="0">
                <a:solidFill>
                  <a:srgbClr val="000000"/>
                </a:solidFill>
              </a:rPr>
              <a:t> data.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8601E94-3F70-4B89-97FD-917B0FD1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84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7498-60F5-436E-B73F-BC9E16BC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332656"/>
            <a:ext cx="7772400" cy="58092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>
                <a:solidFill>
                  <a:srgbClr val="33B38C"/>
                </a:solidFill>
                <a:latin typeface="Calibri" panose="020F0502020204030204" pitchFamily="34" charset="0"/>
              </a:rPr>
              <a:t>DisplayQueryResultsController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Class (cont.)</a:t>
            </a:r>
          </a:p>
        </p:txBody>
      </p:sp>
      <p:sp>
        <p:nvSpPr>
          <p:cNvPr id="132099" name="Text Placeholder 2">
            <a:extLst>
              <a:ext uri="{FF2B5EF4-FFF2-40B4-BE49-F238E27FC236}">
                <a16:creationId xmlns:a16="http://schemas.microsoft.com/office/drawing/2014/main" id="{D3FA9FFA-E349-415D-8632-7C24292FF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512" y="1052736"/>
            <a:ext cx="8507288" cy="532859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JTable</a:t>
            </a:r>
            <a:r>
              <a:rPr lang="en-US" altLang="en-US" dirty="0" err="1">
                <a:solidFill>
                  <a:srgbClr val="000000"/>
                </a:solidFill>
              </a:rPr>
              <a:t>s</a:t>
            </a:r>
            <a:r>
              <a:rPr lang="en-US" altLang="en-US" dirty="0">
                <a:solidFill>
                  <a:srgbClr val="000000"/>
                </a:solidFill>
              </a:rPr>
              <a:t> can now show subsets of the data from the underlying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TableModel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This is known as filtering the data.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JTable</a:t>
            </a:r>
            <a:r>
              <a:rPr lang="en-US" altLang="en-US" dirty="0">
                <a:solidFill>
                  <a:srgbClr val="000000"/>
                </a:solidFill>
              </a:rPr>
              <a:t> method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setRowFilter</a:t>
            </a:r>
            <a:r>
              <a:rPr lang="en-US" altLang="en-US" dirty="0">
                <a:solidFill>
                  <a:srgbClr val="000000"/>
                </a:solidFill>
              </a:rPr>
              <a:t> specifies a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RowFilter</a:t>
            </a:r>
            <a:r>
              <a:rPr lang="en-US" altLang="en-US" dirty="0">
                <a:solidFill>
                  <a:srgbClr val="000000"/>
                </a:solidFill>
              </a:rPr>
              <a:t> (from package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</a:t>
            </a:r>
            <a:r>
              <a:rPr lang="en-US" altLang="en-US" dirty="0">
                <a:solidFill>
                  <a:srgbClr val="000000"/>
                </a:solidFill>
              </a:rPr>
              <a:t>) for a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JTable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RowFilter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</a:rPr>
              <a:t> method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regexFilter</a:t>
            </a:r>
            <a:r>
              <a:rPr lang="en-US" altLang="en-US" dirty="0">
                <a:solidFill>
                  <a:srgbClr val="000000"/>
                </a:solidFill>
              </a:rPr>
              <a:t> receives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</a:rPr>
              <a:t> containing a regular expression pattern as its argument and an optional set of indices that specify which columns to filter.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If no indices are specified, then all the columns are searched.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C93F23A-638E-40CC-B5EC-F81EBB256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324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0463-AECE-45FB-B1B3-792FF8FE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88640"/>
            <a:ext cx="7772400" cy="652934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RowSet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Interface</a:t>
            </a:r>
          </a:p>
        </p:txBody>
      </p:sp>
      <p:sp>
        <p:nvSpPr>
          <p:cNvPr id="133123" name="Text Placeholder 2">
            <a:extLst>
              <a:ext uri="{FF2B5EF4-FFF2-40B4-BE49-F238E27FC236}">
                <a16:creationId xmlns:a16="http://schemas.microsoft.com/office/drawing/2014/main" id="{F2A298E6-F58C-4F4E-9A17-5DD18F971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1124744"/>
            <a:ext cx="8291264" cy="5544616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The interface </a:t>
            </a:r>
            <a:r>
              <a:rPr lang="en-US" alt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RowSet</a:t>
            </a:r>
            <a:r>
              <a:rPr lang="en-US" altLang="en-US" sz="2400" dirty="0">
                <a:solidFill>
                  <a:srgbClr val="000000"/>
                </a:solidFill>
              </a:rPr>
              <a:t> provides several </a:t>
            </a:r>
            <a:r>
              <a:rPr lang="en-US" altLang="en-US" sz="2400" i="1" dirty="0">
                <a:solidFill>
                  <a:srgbClr val="000000"/>
                </a:solidFill>
              </a:rPr>
              <a:t>set </a:t>
            </a:r>
            <a:r>
              <a:rPr lang="en-US" altLang="en-US" sz="2400" dirty="0">
                <a:solidFill>
                  <a:srgbClr val="000000"/>
                </a:solidFill>
              </a:rPr>
              <a:t>methods that allow you to specify the properties needed to establish a </a:t>
            </a:r>
            <a:r>
              <a:rPr lang="en-US" altLang="en-US" sz="2400" dirty="0" err="1">
                <a:solidFill>
                  <a:srgbClr val="000000"/>
                </a:solidFill>
              </a:rPr>
              <a:t>connectionand</a:t>
            </a:r>
            <a:r>
              <a:rPr lang="en-US" altLang="en-US" sz="2400" dirty="0">
                <a:solidFill>
                  <a:srgbClr val="000000"/>
                </a:solidFill>
              </a:rPr>
              <a:t> create a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Statement</a:t>
            </a:r>
            <a:r>
              <a:rPr lang="en-US" altLang="en-US" sz="2400" dirty="0">
                <a:solidFill>
                  <a:srgbClr val="000000"/>
                </a:solidFill>
              </a:rPr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RowSet</a:t>
            </a:r>
            <a:r>
              <a:rPr lang="en-US" altLang="en-US" sz="1600" dirty="0">
                <a:solidFill>
                  <a:srgbClr val="000000"/>
                </a:solidFill>
              </a:rPr>
              <a:t> also provides several </a:t>
            </a:r>
            <a:r>
              <a:rPr lang="en-US" altLang="en-US" sz="1600" i="1" dirty="0">
                <a:solidFill>
                  <a:srgbClr val="000000"/>
                </a:solidFill>
              </a:rPr>
              <a:t>get </a:t>
            </a:r>
            <a:r>
              <a:rPr lang="en-US" altLang="en-US" sz="1600" dirty="0">
                <a:solidFill>
                  <a:srgbClr val="000000"/>
                </a:solidFill>
              </a:rPr>
              <a:t>methods that return these properties.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Two types of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RowSet</a:t>
            </a:r>
            <a:r>
              <a:rPr lang="en-US" altLang="en-US" sz="2400" dirty="0">
                <a:solidFill>
                  <a:srgbClr val="000000"/>
                </a:solidFill>
              </a:rPr>
              <a:t> objects—connected and disconnected.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600" dirty="0">
                <a:solidFill>
                  <a:srgbClr val="000000"/>
                </a:solidFill>
              </a:rPr>
              <a:t>A </a:t>
            </a:r>
            <a:r>
              <a:rPr lang="en-US" altLang="en-US" sz="1600" dirty="0">
                <a:solidFill>
                  <a:srgbClr val="0000FF"/>
                </a:solidFill>
              </a:rPr>
              <a:t>connected</a:t>
            </a:r>
            <a:r>
              <a:rPr lang="en-US" altLang="en-US" sz="1600" dirty="0">
                <a:solidFill>
                  <a:srgbClr val="000000"/>
                </a:solidFill>
              </a:rPr>
              <a:t> </a:t>
            </a:r>
            <a:r>
              <a:rPr lang="en-US" alt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RowSet</a:t>
            </a:r>
            <a:r>
              <a:rPr lang="en-US" altLang="en-US" sz="1600" dirty="0">
                <a:solidFill>
                  <a:srgbClr val="000000"/>
                </a:solidFill>
              </a:rPr>
              <a:t> object connects to the database once and remains connected while the object is in use.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600" dirty="0">
                <a:solidFill>
                  <a:srgbClr val="000000"/>
                </a:solidFill>
              </a:rPr>
              <a:t>A </a:t>
            </a:r>
            <a:r>
              <a:rPr lang="en-US" altLang="en-US" sz="1600" dirty="0">
                <a:solidFill>
                  <a:srgbClr val="0000FF"/>
                </a:solidFill>
              </a:rPr>
              <a:t>disconnected </a:t>
            </a:r>
            <a:r>
              <a:rPr lang="en-US" alt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RowSet</a:t>
            </a:r>
            <a:r>
              <a:rPr lang="en-US" altLang="en-US" sz="1600" dirty="0">
                <a:solidFill>
                  <a:srgbClr val="000000"/>
                </a:solidFill>
              </a:rPr>
              <a:t> object connects to the database, executes a query to retrieve the data from the database and then closes the connection.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A program may change the data in a disconnected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RowSet</a:t>
            </a:r>
            <a:r>
              <a:rPr lang="en-US" altLang="en-US" sz="2400" dirty="0">
                <a:solidFill>
                  <a:srgbClr val="000000"/>
                </a:solidFill>
              </a:rPr>
              <a:t> while it is disconnected.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600" dirty="0">
                <a:solidFill>
                  <a:srgbClr val="000000"/>
                </a:solidFill>
              </a:rPr>
              <a:t>Modified data can be updated in the database after a disconnected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RowSet</a:t>
            </a:r>
            <a:r>
              <a:rPr lang="en-US" altLang="en-US" sz="1600" dirty="0">
                <a:solidFill>
                  <a:srgbClr val="000000"/>
                </a:solidFill>
              </a:rPr>
              <a:t> reestablishes the connection with the database.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13391CA-4771-4D19-8C94-DDEF106C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3703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DAEB-B8D1-4651-988B-657A80B9A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332656"/>
            <a:ext cx="7772400" cy="652934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RowSet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Interface (cont.)</a:t>
            </a:r>
          </a:p>
        </p:txBody>
      </p:sp>
      <p:sp>
        <p:nvSpPr>
          <p:cNvPr id="134147" name="Text Placeholder 2">
            <a:extLst>
              <a:ext uri="{FF2B5EF4-FFF2-40B4-BE49-F238E27FC236}">
                <a16:creationId xmlns:a16="http://schemas.microsoft.com/office/drawing/2014/main" id="{1D0F74C1-942F-4039-B78E-D08BCD673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24744"/>
            <a:ext cx="8219256" cy="4895056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Package </a:t>
            </a:r>
            <a:r>
              <a:rPr lang="en-US" alt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javax.sql.rowset</a:t>
            </a:r>
            <a:r>
              <a:rPr lang="en-US" altLang="en-US" sz="2400" dirty="0">
                <a:solidFill>
                  <a:srgbClr val="000000"/>
                </a:solidFill>
              </a:rPr>
              <a:t> contains two </a:t>
            </a:r>
            <a:r>
              <a:rPr lang="en-US" altLang="en-US" sz="2400" dirty="0" err="1">
                <a:solidFill>
                  <a:srgbClr val="000000"/>
                </a:solidFill>
              </a:rPr>
              <a:t>subinterfaces</a:t>
            </a:r>
            <a:r>
              <a:rPr lang="en-US" altLang="en-US" sz="2400" dirty="0">
                <a:solidFill>
                  <a:srgbClr val="000000"/>
                </a:solidFill>
              </a:rPr>
              <a:t> of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RowSet</a:t>
            </a:r>
            <a:r>
              <a:rPr lang="en-US" altLang="en-US" sz="2400" dirty="0">
                <a:solidFill>
                  <a:srgbClr val="000000"/>
                </a:solidFill>
              </a:rPr>
              <a:t>—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JdbcRowSet</a:t>
            </a:r>
            <a:r>
              <a:rPr lang="en-US" altLang="en-US" sz="2400" dirty="0">
                <a:solidFill>
                  <a:srgbClr val="000000"/>
                </a:solidFill>
              </a:rPr>
              <a:t> and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CachedRowSet</a:t>
            </a:r>
            <a:r>
              <a:rPr lang="en-US" altLang="en-US" sz="24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JdbcRowSet</a:t>
            </a:r>
            <a:r>
              <a:rPr lang="en-US" altLang="en-US" sz="2400" dirty="0">
                <a:solidFill>
                  <a:srgbClr val="000000"/>
                </a:solidFill>
              </a:rPr>
              <a:t>, a connected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RowSet</a:t>
            </a:r>
            <a:r>
              <a:rPr lang="en-US" altLang="en-US" sz="2400" dirty="0">
                <a:solidFill>
                  <a:srgbClr val="000000"/>
                </a:solidFill>
              </a:rPr>
              <a:t>, acts as a wrapper around a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en-US" sz="2400" dirty="0">
                <a:solidFill>
                  <a:srgbClr val="000000"/>
                </a:solidFill>
              </a:rPr>
              <a:t> object and allows you to scroll through and update the rows in the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en-US" sz="2400" dirty="0">
                <a:solidFill>
                  <a:srgbClr val="000000"/>
                </a:solidFill>
              </a:rPr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800" dirty="0">
                <a:solidFill>
                  <a:srgbClr val="000000"/>
                </a:solidFill>
              </a:rPr>
              <a:t>A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JdbcRowSet</a:t>
            </a:r>
            <a:r>
              <a:rPr lang="en-US" altLang="en-US" sz="1800" dirty="0">
                <a:solidFill>
                  <a:srgbClr val="000000"/>
                </a:solidFill>
              </a:rPr>
              <a:t> object is scrollable and updatable by default.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CachedRowSet</a:t>
            </a:r>
            <a:r>
              <a:rPr lang="en-US" altLang="en-US" sz="2400" dirty="0">
                <a:solidFill>
                  <a:srgbClr val="000000"/>
                </a:solidFill>
              </a:rPr>
              <a:t>, a disconnected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RowSet</a:t>
            </a:r>
            <a:r>
              <a:rPr lang="en-US" altLang="en-US" sz="2400" dirty="0">
                <a:solidFill>
                  <a:srgbClr val="000000"/>
                </a:solidFill>
              </a:rPr>
              <a:t>, caches the data of a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en-US" sz="2400" dirty="0">
                <a:solidFill>
                  <a:srgbClr val="000000"/>
                </a:solidFill>
              </a:rPr>
              <a:t> in memory and disconnects from the database.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800" dirty="0">
                <a:solidFill>
                  <a:srgbClr val="000000"/>
                </a:solidFill>
              </a:rPr>
              <a:t>A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CachedRowSet</a:t>
            </a:r>
            <a:r>
              <a:rPr lang="en-US" altLang="en-US" sz="1800" dirty="0">
                <a:solidFill>
                  <a:srgbClr val="000000"/>
                </a:solidFill>
              </a:rPr>
              <a:t> object is scrollable and updatable by default.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800" dirty="0">
                <a:solidFill>
                  <a:srgbClr val="000000"/>
                </a:solidFill>
              </a:rPr>
              <a:t>Also serializable, so it can be passed between Java applications through a network, such as the Internet.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F071EA5-058C-497A-B16E-263286B1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2161-60EB-46C5-8418-D9E525633413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419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80">
            <a:extLst>
              <a:ext uri="{FF2B5EF4-FFF2-40B4-BE49-F238E27FC236}">
                <a16:creationId xmlns:a16="http://schemas.microsoft.com/office/drawing/2014/main" id="{34262945-6FF0-4767-A646-3A79D266606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7204"/>
            <a:ext cx="9144000" cy="2082403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E81EBC6-2FAB-44B4-A8B9-F634843D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96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9470741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81">
            <a:extLst>
              <a:ext uri="{FF2B5EF4-FFF2-40B4-BE49-F238E27FC236}">
                <a16:creationId xmlns:a16="http://schemas.microsoft.com/office/drawing/2014/main" id="{8AC2E3FA-2DD9-4B64-ABDD-593F36E2E9C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0" y="857250"/>
            <a:ext cx="8840390" cy="51435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4DCAB62-9972-4A73-98F9-56D6A3B8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97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728809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82">
            <a:extLst>
              <a:ext uri="{FF2B5EF4-FFF2-40B4-BE49-F238E27FC236}">
                <a16:creationId xmlns:a16="http://schemas.microsoft.com/office/drawing/2014/main" id="{B48D7182-7C8C-46DE-8ABD-FB3A42ECCF3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0" y="857250"/>
            <a:ext cx="8840390" cy="51435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4FFE732-2756-41C3-8D5B-04653380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98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3092889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4_JDBC_Page_083">
            <a:extLst>
              <a:ext uri="{FF2B5EF4-FFF2-40B4-BE49-F238E27FC236}">
                <a16:creationId xmlns:a16="http://schemas.microsoft.com/office/drawing/2014/main" id="{37F7E149-A763-4F93-9569-01A1E3A3E3D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3723"/>
            <a:ext cx="9144000" cy="4450556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9A4A919-9693-4D26-8E9E-EBAE9BA8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99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12695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3295</Words>
  <Application>Microsoft Office PowerPoint</Application>
  <PresentationFormat>Affichage à l'écran (4:3)</PresentationFormat>
  <Paragraphs>449</Paragraphs>
  <Slides>127</Slides>
  <Notes>46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127</vt:i4>
      </vt:variant>
    </vt:vector>
  </HeadingPairs>
  <TitlesOfParts>
    <vt:vector size="138" baseType="lpstr">
      <vt:lpstr>Arial</vt:lpstr>
      <vt:lpstr>Calibri</vt:lpstr>
      <vt:lpstr>Consolas</vt:lpstr>
      <vt:lpstr>Franklin Gothic Book</vt:lpstr>
      <vt:lpstr>Noto Sans Symbols</vt:lpstr>
      <vt:lpstr>Perpetua</vt:lpstr>
      <vt:lpstr>Times New Roman</vt:lpstr>
      <vt:lpstr>Verdana</vt:lpstr>
      <vt:lpstr>Wingdings 2</vt:lpstr>
      <vt:lpstr>Wingdings 3</vt:lpstr>
      <vt:lpstr>Capitaux</vt:lpstr>
      <vt:lpstr>Information search: Accessing Databases with JDBC</vt:lpstr>
      <vt:lpstr>Présentation PowerPoint</vt:lpstr>
      <vt:lpstr>Présentation PowerPoint</vt:lpstr>
      <vt:lpstr>Introduction</vt:lpstr>
      <vt:lpstr>Introduction (cont.)</vt:lpstr>
      <vt:lpstr>Présentation PowerPoint</vt:lpstr>
      <vt:lpstr>Introduction (cont.)</vt:lpstr>
      <vt:lpstr>Relational Databases</vt:lpstr>
      <vt:lpstr>Présentation PowerPoint</vt:lpstr>
      <vt:lpstr>Présentation PowerPoint</vt:lpstr>
      <vt:lpstr>A books Database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 books Database (cont.)</vt:lpstr>
      <vt:lpstr>Présentation PowerPoint</vt:lpstr>
      <vt:lpstr>SQL</vt:lpstr>
      <vt:lpstr>Présentation PowerPoint</vt:lpstr>
      <vt:lpstr>Basic SELECT Query</vt:lpstr>
      <vt:lpstr>Présentation PowerPoint</vt:lpstr>
      <vt:lpstr>Présentation PowerPoint</vt:lpstr>
      <vt:lpstr>Présentation PowerPoint</vt:lpstr>
      <vt:lpstr>WHERE Clause</vt:lpstr>
      <vt:lpstr>Présentation PowerPoint</vt:lpstr>
      <vt:lpstr>WHERE Clause (cont.)</vt:lpstr>
      <vt:lpstr>Présentation PowerPoint</vt:lpstr>
      <vt:lpstr>WHERE Clause (cont.)</vt:lpstr>
      <vt:lpstr>Présentation PowerPoint</vt:lpstr>
      <vt:lpstr>ORDER BY Clause</vt:lpstr>
      <vt:lpstr>ORDER BY Clause (cont.)</vt:lpstr>
      <vt:lpstr>Présentation PowerPoint</vt:lpstr>
      <vt:lpstr>Présentation PowerPoint</vt:lpstr>
      <vt:lpstr>Présentation PowerPoint</vt:lpstr>
      <vt:lpstr>ORDER BY Clause (cont.)</vt:lpstr>
      <vt:lpstr>Présentation PowerPoint</vt:lpstr>
      <vt:lpstr>INSERT Statement</vt:lpstr>
      <vt:lpstr>INSERT Statement (cont.)</vt:lpstr>
      <vt:lpstr>Présentation PowerPoint</vt:lpstr>
      <vt:lpstr>Présentation PowerPoint</vt:lpstr>
      <vt:lpstr>Présentation PowerPoint</vt:lpstr>
      <vt:lpstr>UPDATE Statement</vt:lpstr>
      <vt:lpstr>Présentation PowerPoint</vt:lpstr>
      <vt:lpstr>DELETE Statement</vt:lpstr>
      <vt:lpstr>Présentation PowerPoint</vt:lpstr>
      <vt:lpstr>Connecting to and Querying a Database</vt:lpstr>
      <vt:lpstr>Présentation PowerPoint</vt:lpstr>
      <vt:lpstr>Présentation PowerPoint</vt:lpstr>
      <vt:lpstr>Présentation PowerPoint</vt:lpstr>
      <vt:lpstr>Présentation PowerPoint</vt:lpstr>
      <vt:lpstr>Automatic Driver Discovery</vt:lpstr>
      <vt:lpstr>Connecting to the Database</vt:lpstr>
      <vt:lpstr>Connecting to the Database (cont.)</vt:lpstr>
      <vt:lpstr>Connecting to the Database (cont.)</vt:lpstr>
      <vt:lpstr>Présentation PowerPoint</vt:lpstr>
      <vt:lpstr>Présentation PowerPoint</vt:lpstr>
      <vt:lpstr>Creating a Statement for Executing Queries</vt:lpstr>
      <vt:lpstr>Executing a Query</vt:lpstr>
      <vt:lpstr>Processing a Query’s ResultSet</vt:lpstr>
      <vt:lpstr>Processing a Query’s ResultSet (cont.)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Querying the books Database</vt:lpstr>
      <vt:lpstr>ResultSetTableModel Class</vt:lpstr>
      <vt:lpstr>ResultSetTableModel Class (cont.)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ResultSetTableModel Class (cont.)</vt:lpstr>
      <vt:lpstr>Présentation PowerPoint</vt:lpstr>
      <vt:lpstr>Présentation PowerPoint</vt:lpstr>
      <vt:lpstr>Présentation PowerPoint</vt:lpstr>
      <vt:lpstr>ResultSetTableModel Class (cont.)</vt:lpstr>
      <vt:lpstr>Présentation PowerPoint</vt:lpstr>
      <vt:lpstr>Présentation PowerPoint</vt:lpstr>
      <vt:lpstr>Présentation PowerPoint</vt:lpstr>
      <vt:lpstr>ResultSetTableModel Class (cont.)</vt:lpstr>
      <vt:lpstr>DisplayQueryResultsController Class (cont.)</vt:lpstr>
      <vt:lpstr>RowSet Interface</vt:lpstr>
      <vt:lpstr>RowSet Interface (cont.)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RowSet Interface (cont.)</vt:lpstr>
      <vt:lpstr>RowSet Interface (cont.)</vt:lpstr>
      <vt:lpstr>PreparedStatements </vt:lpstr>
      <vt:lpstr>PreparedStatements (cont.)</vt:lpstr>
      <vt:lpstr>PreparedStatements (cont.)</vt:lpstr>
      <vt:lpstr>Présentation PowerPoint</vt:lpstr>
      <vt:lpstr>Présentation PowerPoint</vt:lpstr>
      <vt:lpstr>Présentation PowerPoint</vt:lpstr>
      <vt:lpstr>PreparedStatements (cont.)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PreparedStatements (cont.)</vt:lpstr>
      <vt:lpstr>Stored Procedures</vt:lpstr>
      <vt:lpstr>Présentation PowerPoint</vt:lpstr>
      <vt:lpstr>Présentation PowerPoint</vt:lpstr>
      <vt:lpstr>Transaction Processing</vt:lpstr>
      <vt:lpstr>Transaction Processing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search: Accessing Databases with JDBC</dc:title>
  <dc:creator>Mohammed Ayoub Alaoui Mhamdi</dc:creator>
  <cp:lastModifiedBy>Mohammed Ayoub Alaoui Mhamdi</cp:lastModifiedBy>
  <cp:revision>5</cp:revision>
  <dcterms:created xsi:type="dcterms:W3CDTF">2020-07-17T00:54:24Z</dcterms:created>
  <dcterms:modified xsi:type="dcterms:W3CDTF">2020-07-17T18:16:09Z</dcterms:modified>
</cp:coreProperties>
</file>