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99" r:id="rId5"/>
    <p:sldId id="258" r:id="rId6"/>
    <p:sldId id="298" r:id="rId7"/>
    <p:sldId id="259" r:id="rId8"/>
    <p:sldId id="261" r:id="rId9"/>
    <p:sldId id="292" r:id="rId10"/>
    <p:sldId id="263" r:id="rId11"/>
    <p:sldId id="264" r:id="rId12"/>
    <p:sldId id="265" r:id="rId13"/>
    <p:sldId id="266" r:id="rId14"/>
    <p:sldId id="267" r:id="rId15"/>
    <p:sldId id="268" r:id="rId16"/>
    <p:sldId id="269" r:id="rId17"/>
    <p:sldId id="270" r:id="rId18"/>
    <p:sldId id="271" r:id="rId19"/>
    <p:sldId id="272" r:id="rId20"/>
    <p:sldId id="274" r:id="rId21"/>
    <p:sldId id="262" r:id="rId22"/>
    <p:sldId id="293" r:id="rId23"/>
    <p:sldId id="294" r:id="rId24"/>
    <p:sldId id="295" r:id="rId25"/>
    <p:sldId id="273" r:id="rId26"/>
    <p:sldId id="275" r:id="rId27"/>
    <p:sldId id="276" r:id="rId28"/>
    <p:sldId id="277" r:id="rId29"/>
    <p:sldId id="278" r:id="rId30"/>
    <p:sldId id="279" r:id="rId31"/>
    <p:sldId id="280" r:id="rId32"/>
    <p:sldId id="290" r:id="rId33"/>
    <p:sldId id="281" r:id="rId34"/>
    <p:sldId id="282" r:id="rId35"/>
    <p:sldId id="283" r:id="rId36"/>
    <p:sldId id="284" r:id="rId37"/>
    <p:sldId id="285" r:id="rId38"/>
    <p:sldId id="286" r:id="rId39"/>
    <p:sldId id="287" r:id="rId40"/>
    <p:sldId id="288" r:id="rId41"/>
    <p:sldId id="289" r:id="rId42"/>
    <p:sldId id="296" r:id="rId43"/>
    <p:sldId id="297" r:id="rId44"/>
    <p:sldId id="301" r:id="rId45"/>
    <p:sldId id="30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3DA0D12-7F82-4FCD-AEFD-E1E380DDCA4E}" type="datetimeFigureOut">
              <a:rPr lang="pt-BR" smtClean="0"/>
              <a:t>06/04/2022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224673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3DA0D12-7F82-4FCD-AEFD-E1E380DDCA4E}" type="datetimeFigureOut">
              <a:rPr lang="pt-BR" smtClean="0"/>
              <a:t>06/04/2022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196337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3DA0D12-7F82-4FCD-AEFD-E1E380DDCA4E}" type="datetimeFigureOut">
              <a:rPr lang="pt-BR" smtClean="0"/>
              <a:t>06/04/2022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79502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3DA0D12-7F82-4FCD-AEFD-E1E380DDCA4E}" type="datetimeFigureOut">
              <a:rPr lang="pt-BR" smtClean="0"/>
              <a:t>06/04/2022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131608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3DA0D12-7F82-4FCD-AEFD-E1E380DDCA4E}" type="datetimeFigureOut">
              <a:rPr lang="pt-BR" smtClean="0"/>
              <a:t>06/04/2022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402613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3DA0D12-7F82-4FCD-AEFD-E1E380DDCA4E}" type="datetimeFigureOut">
              <a:rPr lang="pt-BR" smtClean="0"/>
              <a:t>06/04/2022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128173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3DA0D12-7F82-4FCD-AEFD-E1E380DDCA4E}" type="datetimeFigureOut">
              <a:rPr lang="pt-BR" smtClean="0"/>
              <a:t>06/04/2022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19890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3DA0D12-7F82-4FCD-AEFD-E1E380DDCA4E}" type="datetimeFigureOut">
              <a:rPr lang="pt-BR" smtClean="0"/>
              <a:t>06/04/2022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208782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A0D12-7F82-4FCD-AEFD-E1E380DDCA4E}" type="datetimeFigureOut">
              <a:rPr lang="pt-BR" smtClean="0"/>
              <a:t>06/04/2022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336056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3DA0D12-7F82-4FCD-AEFD-E1E380DDCA4E}" type="datetimeFigureOut">
              <a:rPr lang="pt-BR" smtClean="0"/>
              <a:t>06/04/2022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31891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3DA0D12-7F82-4FCD-AEFD-E1E380DDCA4E}" type="datetimeFigureOut">
              <a:rPr lang="pt-BR" smtClean="0"/>
              <a:t>06/04/2022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96E534F-4738-4CCF-B35A-EC916A0DCD47}" type="slidenum">
              <a:rPr lang="pt-BR" smtClean="0"/>
              <a:t>‹nº›</a:t>
            </a:fld>
            <a:endParaRPr lang="pt-BR"/>
          </a:p>
        </p:txBody>
      </p:sp>
    </p:spTree>
    <p:extLst>
      <p:ext uri="{BB962C8B-B14F-4D97-AF65-F5344CB8AC3E}">
        <p14:creationId xmlns:p14="http://schemas.microsoft.com/office/powerpoint/2010/main" val="36524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A0D12-7F82-4FCD-AEFD-E1E380DDCA4E}" type="datetimeFigureOut">
              <a:rPr lang="pt-BR" smtClean="0"/>
              <a:t>06/04/2022</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E534F-4738-4CCF-B35A-EC916A0DCD47}" type="slidenum">
              <a:rPr lang="pt-BR" smtClean="0"/>
              <a:t>‹nº›</a:t>
            </a:fld>
            <a:endParaRPr lang="pt-BR"/>
          </a:p>
        </p:txBody>
      </p:sp>
    </p:spTree>
    <p:extLst>
      <p:ext uri="{BB962C8B-B14F-4D97-AF65-F5344CB8AC3E}">
        <p14:creationId xmlns:p14="http://schemas.microsoft.com/office/powerpoint/2010/main" val="3160237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C20C0-1D70-40F0-87B2-31D15E66B5EE}"/>
              </a:ext>
            </a:extLst>
          </p:cNvPr>
          <p:cNvSpPr>
            <a:spLocks noGrp="1"/>
          </p:cNvSpPr>
          <p:nvPr>
            <p:ph type="ctrTitle"/>
          </p:nvPr>
        </p:nvSpPr>
        <p:spPr/>
        <p:txBody>
          <a:bodyPr/>
          <a:lstStyle/>
          <a:p>
            <a:r>
              <a:rPr lang="pt-BR" dirty="0"/>
              <a:t>Analise de requisitos</a:t>
            </a:r>
          </a:p>
        </p:txBody>
      </p:sp>
      <p:sp>
        <p:nvSpPr>
          <p:cNvPr id="3" name="Subtítulo 2">
            <a:extLst>
              <a:ext uri="{FF2B5EF4-FFF2-40B4-BE49-F238E27FC236}">
                <a16:creationId xmlns:a16="http://schemas.microsoft.com/office/drawing/2014/main" id="{D10F4522-1367-4B29-A475-BE04D2EEFAC3}"/>
              </a:ext>
            </a:extLst>
          </p:cNvPr>
          <p:cNvSpPr>
            <a:spLocks noGrp="1"/>
          </p:cNvSpPr>
          <p:nvPr>
            <p:ph type="subTitle" idx="1"/>
          </p:nvPr>
        </p:nvSpPr>
        <p:spPr/>
        <p:txBody>
          <a:bodyPr/>
          <a:lstStyle/>
          <a:p>
            <a:r>
              <a:rPr lang="pt-BR" dirty="0"/>
              <a:t>2022</a:t>
            </a:r>
          </a:p>
        </p:txBody>
      </p:sp>
    </p:spTree>
    <p:extLst>
      <p:ext uri="{BB962C8B-B14F-4D97-AF65-F5344CB8AC3E}">
        <p14:creationId xmlns:p14="http://schemas.microsoft.com/office/powerpoint/2010/main" val="3624516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fontScale="92500" lnSpcReduction="10000"/>
          </a:bodyPr>
          <a:lstStyle/>
          <a:p>
            <a:pPr marL="0" indent="0">
              <a:buNone/>
            </a:pPr>
            <a:r>
              <a:rPr lang="pt-BR" dirty="0"/>
              <a:t>É normal que os requisitos mudem ao longo de um projeto, mas essas mudanças têm de ser bem feitas. Além disso, o impacto deve ser mensurado – o que pode levar, por exemplo, a um reajuste de cronograma ou mesmo à mudança de custos do projeto. Um projeto cujos requisitos mudam o tempo todo irá, fatalmente, ser malsucedido.</a:t>
            </a:r>
          </a:p>
          <a:p>
            <a:pPr marL="0" indent="0">
              <a:buNone/>
            </a:pPr>
            <a:r>
              <a:rPr lang="pt-BR" dirty="0"/>
              <a:t>Nesse sentido, é imprescindível priorizar corretamente os requisitos para conseguir fazer um plano com datas, tarefas e recursos necessários. Os requisitos ditam como o projeto será construído – e qual seu orçamento. Uma técnica utilizada em projetos de software para organizar as prioridades é o método chamado </a:t>
            </a:r>
            <a:r>
              <a:rPr lang="pt-BR" dirty="0" err="1"/>
              <a:t>MoSCow</a:t>
            </a:r>
            <a:r>
              <a:rPr lang="pt-BR" dirty="0"/>
              <a:t>.</a:t>
            </a:r>
          </a:p>
        </p:txBody>
      </p:sp>
    </p:spTree>
    <p:extLst>
      <p:ext uri="{BB962C8B-B14F-4D97-AF65-F5344CB8AC3E}">
        <p14:creationId xmlns:p14="http://schemas.microsoft.com/office/powerpoint/2010/main" val="358544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lnSpcReduction="10000"/>
          </a:bodyPr>
          <a:lstStyle/>
          <a:p>
            <a:pPr marL="0" indent="0">
              <a:buNone/>
            </a:pPr>
            <a:r>
              <a:rPr lang="pt-BR" b="1" u="sng" dirty="0"/>
              <a:t>Método </a:t>
            </a:r>
            <a:r>
              <a:rPr lang="pt-BR" b="1" u="sng" dirty="0" err="1"/>
              <a:t>MoSCoW</a:t>
            </a:r>
            <a:endParaRPr lang="pt-BR" b="1" u="sng" dirty="0"/>
          </a:p>
          <a:p>
            <a:pPr marL="0" indent="0">
              <a:buNone/>
            </a:pPr>
            <a:r>
              <a:rPr lang="pt-BR" dirty="0" err="1"/>
              <a:t>MoSCoW</a:t>
            </a:r>
            <a:r>
              <a:rPr lang="pt-BR" dirty="0"/>
              <a:t> é um acrônimo derivado das palavras: Must </a:t>
            </a:r>
            <a:r>
              <a:rPr lang="pt-BR" dirty="0" err="1"/>
              <a:t>have</a:t>
            </a:r>
            <a:r>
              <a:rPr lang="pt-BR" dirty="0"/>
              <a:t> (tem de ter); </a:t>
            </a:r>
            <a:r>
              <a:rPr lang="pt-BR" dirty="0" err="1"/>
              <a:t>Should</a:t>
            </a:r>
            <a:r>
              <a:rPr lang="pt-BR" dirty="0"/>
              <a:t> </a:t>
            </a:r>
            <a:r>
              <a:rPr lang="pt-BR" dirty="0" err="1"/>
              <a:t>have</a:t>
            </a:r>
            <a:r>
              <a:rPr lang="pt-BR" dirty="0"/>
              <a:t> (deveria ter); </a:t>
            </a:r>
            <a:r>
              <a:rPr lang="pt-BR" dirty="0" err="1"/>
              <a:t>Could</a:t>
            </a:r>
            <a:r>
              <a:rPr lang="pt-BR" dirty="0"/>
              <a:t> </a:t>
            </a:r>
            <a:r>
              <a:rPr lang="pt-BR" dirty="0" err="1"/>
              <a:t>have</a:t>
            </a:r>
            <a:r>
              <a:rPr lang="pt-BR" dirty="0"/>
              <a:t> (poderia ter – ou “legal se tiver”) e </a:t>
            </a:r>
            <a:r>
              <a:rPr lang="pt-BR" dirty="0" err="1"/>
              <a:t>Won’t</a:t>
            </a:r>
            <a:r>
              <a:rPr lang="pt-BR" dirty="0"/>
              <a:t> </a:t>
            </a:r>
            <a:r>
              <a:rPr lang="pt-BR" dirty="0" err="1"/>
              <a:t>have</a:t>
            </a:r>
            <a:r>
              <a:rPr lang="pt-BR" dirty="0"/>
              <a:t> (não terá).</a:t>
            </a:r>
          </a:p>
          <a:p>
            <a:pPr marL="0" indent="0">
              <a:buNone/>
            </a:pPr>
            <a:r>
              <a:rPr lang="pt-BR" dirty="0"/>
              <a:t>As características levantadas como “tem de ter” são as mais relevantes para o projeto de software, pois sem elas ele não funcionará ou ocorrerá um impacto muito grande para o usuário final caso não sejam consideradas. Assim, essas características são críticas – ou decisivas – para o sucesso do projeto. </a:t>
            </a:r>
          </a:p>
        </p:txBody>
      </p:sp>
    </p:spTree>
    <p:extLst>
      <p:ext uri="{BB962C8B-B14F-4D97-AF65-F5344CB8AC3E}">
        <p14:creationId xmlns:p14="http://schemas.microsoft.com/office/powerpoint/2010/main" val="84169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fontScale="92500" lnSpcReduction="10000"/>
          </a:bodyPr>
          <a:lstStyle/>
          <a:p>
            <a:pPr marL="0" indent="0">
              <a:buNone/>
            </a:pPr>
            <a:r>
              <a:rPr lang="pt-BR" dirty="0"/>
              <a:t>Por exemplo, se o sistema exige segurança, normalmente um formulário de login e senha para identificação do usuário é obrigatório. Assim, este formulário é uma característica “tem que ter”. Características classificadas como “deveria ter” são, por exemplo, funcionalidades que podem ser realocadas para uma segunda etapa do projeto ou um novo release. </a:t>
            </a:r>
          </a:p>
          <a:p>
            <a:pPr marL="0" indent="0">
              <a:buNone/>
            </a:pPr>
            <a:r>
              <a:rPr lang="pt-BR" dirty="0"/>
              <a:t>Normalmente movemos essas tarefas para ajustar o prazo e o custo de uma primeira fase do projeto. As características “poderia ter” (“legal se tiver”) podem ser deixadas para uma outra etapa do projeto. Já as classificadas como “não terá” jamais serão feitas. </a:t>
            </a:r>
          </a:p>
        </p:txBody>
      </p:sp>
    </p:spTree>
    <p:extLst>
      <p:ext uri="{BB962C8B-B14F-4D97-AF65-F5344CB8AC3E}">
        <p14:creationId xmlns:p14="http://schemas.microsoft.com/office/powerpoint/2010/main" val="351774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A priorização dos requisitos tem de ser muito bem discutida com a equipe que fará o projeto – não só com a participação do gerente de projetos e o cliente. Ao se definir as prioridades é fundamental envolver as pessoas que irão construir o software, como designers e programadores. Ao escrever os requisitos, evite usar palavras ambíguas ou subjetivas como “rápido”, “amigável”, “flexível” ou a vilã de todas as abreviações – o “</a:t>
            </a:r>
            <a:r>
              <a:rPr lang="pt-BR" dirty="0" err="1"/>
              <a:t>etc</a:t>
            </a:r>
            <a:r>
              <a:rPr lang="pt-BR" dirty="0"/>
              <a:t>”. Usar essa expressão é uma armadilha para você e para o projeto. </a:t>
            </a:r>
          </a:p>
        </p:txBody>
      </p:sp>
    </p:spTree>
    <p:extLst>
      <p:ext uri="{BB962C8B-B14F-4D97-AF65-F5344CB8AC3E}">
        <p14:creationId xmlns:p14="http://schemas.microsoft.com/office/powerpoint/2010/main" val="381139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Um outro “perigo” é colocar como requisito que o software tem de ter “performance adequada”. O que significa adequado, neste caso? Os requisitos têm de ser claros e mensuráveis.</a:t>
            </a:r>
          </a:p>
          <a:p>
            <a:pPr marL="0" indent="0">
              <a:buNone/>
            </a:pPr>
            <a:endParaRPr lang="pt-BR" dirty="0"/>
          </a:p>
          <a:p>
            <a:pPr marL="0" indent="0">
              <a:buNone/>
            </a:pPr>
            <a:r>
              <a:rPr lang="pt-BR" dirty="0"/>
              <a:t>Vejamos o exemplo de um sistema de relatório de despesas de viagem. A lista de requisitos iniciais seria a seguinte:</a:t>
            </a:r>
          </a:p>
        </p:txBody>
      </p:sp>
    </p:spTree>
    <p:extLst>
      <p:ext uri="{BB962C8B-B14F-4D97-AF65-F5344CB8AC3E}">
        <p14:creationId xmlns:p14="http://schemas.microsoft.com/office/powerpoint/2010/main" val="205768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fontScale="92500" lnSpcReduction="20000"/>
          </a:bodyPr>
          <a:lstStyle/>
          <a:p>
            <a:pPr marL="0" indent="0">
              <a:buNone/>
            </a:pPr>
            <a:r>
              <a:rPr lang="pt-BR" dirty="0"/>
              <a:t>1. Segurança: o sistema precisa identificar o usuário através de nome e senha, podendo o nome ser o e-mail corporativo.</a:t>
            </a:r>
          </a:p>
          <a:p>
            <a:pPr marL="0" indent="0">
              <a:buNone/>
            </a:pPr>
            <a:r>
              <a:rPr lang="pt-BR" dirty="0"/>
              <a:t>2. A classificação das despesas precisa ser fornecida ao usuário, ele não poderá escrever uma. Caso a classificação não exista, ele deve selecionar “outros” e descrever no campo observação esta “nova” classificação.</a:t>
            </a:r>
          </a:p>
          <a:p>
            <a:pPr marL="0" indent="0">
              <a:buNone/>
            </a:pPr>
            <a:r>
              <a:rPr lang="pt-BR" dirty="0"/>
              <a:t>3. Calcular o total de despesas automaticamente.</a:t>
            </a:r>
          </a:p>
          <a:p>
            <a:pPr marL="0" indent="0">
              <a:buNone/>
            </a:pPr>
            <a:r>
              <a:rPr lang="pt-BR" dirty="0"/>
              <a:t>4. Permitir que o usuário escolha o responsável por aprovar o relatório de despesas.</a:t>
            </a:r>
          </a:p>
          <a:p>
            <a:pPr marL="0" indent="0">
              <a:buNone/>
            </a:pPr>
            <a:r>
              <a:rPr lang="pt-BR" dirty="0"/>
              <a:t>5. O usuário poderá salvar um rascunho do relatório de uma despesa de viagem.</a:t>
            </a:r>
          </a:p>
        </p:txBody>
      </p:sp>
    </p:spTree>
    <p:extLst>
      <p:ext uri="{BB962C8B-B14F-4D97-AF65-F5344CB8AC3E}">
        <p14:creationId xmlns:p14="http://schemas.microsoft.com/office/powerpoint/2010/main" val="15657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lnSpcReduction="10000"/>
          </a:bodyPr>
          <a:lstStyle/>
          <a:p>
            <a:pPr marL="0" indent="0">
              <a:buNone/>
            </a:pPr>
            <a:r>
              <a:rPr lang="pt-BR" dirty="0"/>
              <a:t>6. A despesa deve estar sempre relacionada a um projeto que está sendo executado.</a:t>
            </a:r>
          </a:p>
          <a:p>
            <a:pPr marL="0" indent="0">
              <a:buNone/>
            </a:pPr>
            <a:r>
              <a:rPr lang="pt-BR" dirty="0"/>
              <a:t>7. O usuário poderá fazer buscas no sistema pela descrição da despesa.</a:t>
            </a:r>
          </a:p>
          <a:p>
            <a:pPr marL="0" indent="0">
              <a:buNone/>
            </a:pPr>
            <a:r>
              <a:rPr lang="pt-BR" dirty="0"/>
              <a:t>8. O usuário poderá excluir relatórios que ainda não foram aprovados.</a:t>
            </a:r>
          </a:p>
          <a:p>
            <a:pPr marL="0" indent="0">
              <a:buNone/>
            </a:pPr>
            <a:r>
              <a:rPr lang="pt-BR" dirty="0"/>
              <a:t>9. Após aprovação do relatório de despesas, o sistema deverá notificar o solicitante por e-mail.</a:t>
            </a:r>
          </a:p>
          <a:p>
            <a:pPr marL="0" indent="0">
              <a:buNone/>
            </a:pPr>
            <a:r>
              <a:rPr lang="pt-BR" dirty="0"/>
              <a:t>10. Funcionar em browsers e também em smartphones como um App (Apple e Android).</a:t>
            </a:r>
          </a:p>
        </p:txBody>
      </p:sp>
    </p:spTree>
    <p:extLst>
      <p:ext uri="{BB962C8B-B14F-4D97-AF65-F5344CB8AC3E}">
        <p14:creationId xmlns:p14="http://schemas.microsoft.com/office/powerpoint/2010/main" val="244918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Usando o método </a:t>
            </a:r>
            <a:r>
              <a:rPr lang="pt-BR" dirty="0" err="1"/>
              <a:t>MoSCoW</a:t>
            </a:r>
            <a:r>
              <a:rPr lang="pt-BR" dirty="0"/>
              <a:t>, vamos priorizar os requisitos:</a:t>
            </a:r>
          </a:p>
          <a:p>
            <a:pPr marL="0" indent="0">
              <a:buNone/>
            </a:pPr>
            <a:r>
              <a:rPr lang="pt-BR" dirty="0"/>
              <a:t>Must – Pergunte a si mesmo: Este requisito pode ser feito em outro momento? O sistema funcionaria sem ele? De acordo com a lista de requisitos, teremos que obrigatoriamente fazer: 1, 2, 3, 4, 8.</a:t>
            </a:r>
          </a:p>
          <a:p>
            <a:pPr marL="0" indent="0">
              <a:buNone/>
            </a:pPr>
            <a:r>
              <a:rPr lang="pt-BR" dirty="0" err="1"/>
              <a:t>Should</a:t>
            </a:r>
            <a:r>
              <a:rPr lang="pt-BR" dirty="0"/>
              <a:t> – Examinando a lista de requisitos, pergunte-se: Este requisito melhora significantemente o produto? Podemos dizer que os requisitos 5, 6 e 9 entram nesta categoria.</a:t>
            </a:r>
          </a:p>
        </p:txBody>
      </p:sp>
    </p:spTree>
    <p:extLst>
      <p:ext uri="{BB962C8B-B14F-4D97-AF65-F5344CB8AC3E}">
        <p14:creationId xmlns:p14="http://schemas.microsoft.com/office/powerpoint/2010/main" val="3829423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lnSpcReduction="10000"/>
          </a:bodyPr>
          <a:lstStyle/>
          <a:p>
            <a:pPr marL="0" indent="0">
              <a:buNone/>
            </a:pPr>
            <a:r>
              <a:rPr lang="pt-BR" dirty="0" err="1"/>
              <a:t>Could</a:t>
            </a:r>
            <a:r>
              <a:rPr lang="pt-BR" dirty="0"/>
              <a:t> – São requisitos que normalmente são confusos ou desnecessários. Na lista de requisitos acima, podemos enquadrar o 7 em uma dessas situações. Esse requisito pode ser pouco usado e ainda irá requerer a implementação de um motor de busca.</a:t>
            </a:r>
          </a:p>
          <a:p>
            <a:pPr marL="0" indent="0">
              <a:buNone/>
            </a:pPr>
            <a:r>
              <a:rPr lang="pt-BR" dirty="0" err="1"/>
              <a:t>Won't</a:t>
            </a:r>
            <a:r>
              <a:rPr lang="pt-BR" dirty="0"/>
              <a:t> – São requisitos que não serão feitos. No exemplo utilizado, o requisito 10 será atendido parcialmente. O sistema irá funcionar em browsers, mas não será feito um App para smartphones. O App será um outro projeto.</a:t>
            </a:r>
          </a:p>
        </p:txBody>
      </p:sp>
    </p:spTree>
    <p:extLst>
      <p:ext uri="{BB962C8B-B14F-4D97-AF65-F5344CB8AC3E}">
        <p14:creationId xmlns:p14="http://schemas.microsoft.com/office/powerpoint/2010/main" val="1773657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Depois de classificar os requisitos, faça uma revisão – ou várias revisões. Revisar os requisitos e corrigir os erros têm o menor custo durante as fases de construção do software. A tabela abaixo mostra como o custo de correção cresce exponencialmente, sendo que a correção na fase de levantamentos de requisitos tem o custo mais baixo.</a:t>
            </a:r>
          </a:p>
          <a:p>
            <a:pPr marL="0" indent="0">
              <a:buNone/>
            </a:pPr>
            <a:r>
              <a:rPr lang="pt-BR" dirty="0"/>
              <a:t>Requisitos podem ser colocados em várias categorias. Aqui listaremos os mais comuns encontrados em projetos de software.</a:t>
            </a:r>
          </a:p>
        </p:txBody>
      </p:sp>
    </p:spTree>
    <p:extLst>
      <p:ext uri="{BB962C8B-B14F-4D97-AF65-F5344CB8AC3E}">
        <p14:creationId xmlns:p14="http://schemas.microsoft.com/office/powerpoint/2010/main" val="221269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C20C0-1D70-40F0-87B2-31D15E66B5EE}"/>
              </a:ext>
            </a:extLst>
          </p:cNvPr>
          <p:cNvSpPr>
            <a:spLocks noGrp="1"/>
          </p:cNvSpPr>
          <p:nvPr>
            <p:ph type="ctrTitle"/>
          </p:nvPr>
        </p:nvSpPr>
        <p:spPr/>
        <p:txBody>
          <a:bodyPr/>
          <a:lstStyle/>
          <a:p>
            <a:r>
              <a:rPr lang="pt-BR" dirty="0"/>
              <a:t>GED – Gestão Eletrônica de Documentos</a:t>
            </a:r>
          </a:p>
        </p:txBody>
      </p:sp>
      <p:sp>
        <p:nvSpPr>
          <p:cNvPr id="3" name="Subtítulo 2">
            <a:extLst>
              <a:ext uri="{FF2B5EF4-FFF2-40B4-BE49-F238E27FC236}">
                <a16:creationId xmlns:a16="http://schemas.microsoft.com/office/drawing/2014/main" id="{D10F4522-1367-4B29-A475-BE04D2EEFAC3}"/>
              </a:ext>
            </a:extLst>
          </p:cNvPr>
          <p:cNvSpPr>
            <a:spLocks noGrp="1"/>
          </p:cNvSpPr>
          <p:nvPr>
            <p:ph type="subTitle" idx="1"/>
          </p:nvPr>
        </p:nvSpPr>
        <p:spPr/>
        <p:txBody>
          <a:bodyPr/>
          <a:lstStyle/>
          <a:p>
            <a:r>
              <a:rPr lang="pt-BR" dirty="0"/>
              <a:t>Analise de Requisitos</a:t>
            </a:r>
          </a:p>
        </p:txBody>
      </p:sp>
    </p:spTree>
    <p:extLst>
      <p:ext uri="{BB962C8B-B14F-4D97-AF65-F5344CB8AC3E}">
        <p14:creationId xmlns:p14="http://schemas.microsoft.com/office/powerpoint/2010/main" val="3224010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C20C0-1D70-40F0-87B2-31D15E66B5EE}"/>
              </a:ext>
            </a:extLst>
          </p:cNvPr>
          <p:cNvSpPr>
            <a:spLocks noGrp="1"/>
          </p:cNvSpPr>
          <p:nvPr>
            <p:ph type="ctrTitle"/>
          </p:nvPr>
        </p:nvSpPr>
        <p:spPr/>
        <p:txBody>
          <a:bodyPr/>
          <a:lstStyle/>
          <a:p>
            <a:r>
              <a:rPr lang="pt-BR" dirty="0"/>
              <a:t>REQUISITOS DE NEGÓCIO</a:t>
            </a:r>
          </a:p>
        </p:txBody>
      </p:sp>
      <p:sp>
        <p:nvSpPr>
          <p:cNvPr id="3" name="Subtítulo 2">
            <a:extLst>
              <a:ext uri="{FF2B5EF4-FFF2-40B4-BE49-F238E27FC236}">
                <a16:creationId xmlns:a16="http://schemas.microsoft.com/office/drawing/2014/main" id="{D10F4522-1367-4B29-A475-BE04D2EEFAC3}"/>
              </a:ext>
            </a:extLst>
          </p:cNvPr>
          <p:cNvSpPr>
            <a:spLocks noGrp="1"/>
          </p:cNvSpPr>
          <p:nvPr>
            <p:ph type="subTitle" idx="1"/>
          </p:nvPr>
        </p:nvSpPr>
        <p:spPr/>
        <p:txBody>
          <a:bodyPr/>
          <a:lstStyle/>
          <a:p>
            <a:r>
              <a:rPr lang="pt-BR" dirty="0"/>
              <a:t>Analise de Requisitos</a:t>
            </a:r>
          </a:p>
        </p:txBody>
      </p:sp>
    </p:spTree>
    <p:extLst>
      <p:ext uri="{BB962C8B-B14F-4D97-AF65-F5344CB8AC3E}">
        <p14:creationId xmlns:p14="http://schemas.microsoft.com/office/powerpoint/2010/main" val="382118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Regras de Negocio</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lnSpcReduction="10000"/>
          </a:bodyPr>
          <a:lstStyle/>
          <a:p>
            <a:pPr marL="0" indent="0">
              <a:buNone/>
            </a:pPr>
            <a:r>
              <a:rPr lang="pt-BR" dirty="0"/>
              <a:t>Regras de Negócio são declarações sobre a forma da empresa fazer negócio.</a:t>
            </a:r>
          </a:p>
          <a:p>
            <a:pPr marL="0" indent="0">
              <a:buNone/>
            </a:pPr>
            <a:r>
              <a:rPr lang="pt-BR" dirty="0"/>
              <a:t>Elas refletem políticas do negócio. As organizações com isto têm políticas para satisfazer os objetivos do negócio, satisfazer clientes, fazer bom uso dos recursos, e obedecer às leis ou convenções gerais do negócio.</a:t>
            </a:r>
          </a:p>
          <a:p>
            <a:pPr marL="0" indent="0">
              <a:buNone/>
            </a:pPr>
            <a:r>
              <a:rPr lang="pt-BR" dirty="0"/>
              <a:t>Regras do Negócio tornam-se requisitos, ou seja, podem ser implementados em um sistema de software como uma forma de requisitos de software desse sistema. </a:t>
            </a:r>
          </a:p>
        </p:txBody>
      </p:sp>
    </p:spTree>
    <p:extLst>
      <p:ext uri="{BB962C8B-B14F-4D97-AF65-F5344CB8AC3E}">
        <p14:creationId xmlns:p14="http://schemas.microsoft.com/office/powerpoint/2010/main" val="327671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Regras de Negocio</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fontScale="92500" lnSpcReduction="10000"/>
          </a:bodyPr>
          <a:lstStyle/>
          <a:p>
            <a:pPr marL="0" indent="0">
              <a:buNone/>
            </a:pPr>
            <a:r>
              <a:rPr lang="pt-BR" dirty="0"/>
              <a:t>Representam um importante conceito dentro do processo de definição de requisitos para sistemas de informação e devem ser vistas como uma declaração genérica sobre a organização.</a:t>
            </a:r>
          </a:p>
          <a:p>
            <a:pPr marL="0" indent="0">
              <a:buNone/>
            </a:pPr>
            <a:r>
              <a:rPr lang="pt-BR" dirty="0"/>
              <a:t>As regras de negócio definem como o seu negócio funciona, podem abranger diversos assuntos como suas políticas, interesses, objetivos, compromissos éticos e sociais, obrigações contratuais, decisões estratégicas, leis e regulamentações entre outros.</a:t>
            </a:r>
          </a:p>
          <a:p>
            <a:pPr marL="0" indent="0">
              <a:buNone/>
            </a:pPr>
            <a:r>
              <a:rPr lang="pt-BR" dirty="0"/>
              <a:t>Diante a isso, a regra de negócio se aplica diretamente ao desenvolvimento de determinada plataforma de software voltada para um sistema de informação. </a:t>
            </a:r>
          </a:p>
        </p:txBody>
      </p:sp>
    </p:spTree>
    <p:extLst>
      <p:ext uri="{BB962C8B-B14F-4D97-AF65-F5344CB8AC3E}">
        <p14:creationId xmlns:p14="http://schemas.microsoft.com/office/powerpoint/2010/main" val="401973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Regras de Negocio</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lnSpcReduction="10000"/>
          </a:bodyPr>
          <a:lstStyle/>
          <a:p>
            <a:pPr marL="0" indent="0">
              <a:buNone/>
            </a:pPr>
            <a:r>
              <a:rPr lang="pt-BR" dirty="0"/>
              <a:t>É a regra de negócio que especifica as particularidades das funcionalidades a serem desenvolvidas.</a:t>
            </a:r>
          </a:p>
          <a:p>
            <a:pPr marL="0" indent="0">
              <a:buNone/>
            </a:pPr>
            <a:r>
              <a:rPr lang="pt-BR" dirty="0"/>
              <a:t>No processo de desenvolvimento de qualquer sistema, a regra de negócio visa detalhar as funcionalidades particulares do software. Com isso facilita por parte dos programadores o desenvolvimento de métodos de tratamento de exceções, particularidades que o sistema possa executar e o mais importante, limitar ações fora do processo normal de funcionamento de um sistema específico.</a:t>
            </a:r>
          </a:p>
          <a:p>
            <a:pPr marL="0" indent="0">
              <a:buNone/>
            </a:pPr>
            <a:endParaRPr lang="pt-BR" dirty="0"/>
          </a:p>
        </p:txBody>
      </p:sp>
    </p:spTree>
    <p:extLst>
      <p:ext uri="{BB962C8B-B14F-4D97-AF65-F5344CB8AC3E}">
        <p14:creationId xmlns:p14="http://schemas.microsoft.com/office/powerpoint/2010/main" val="3058910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Regras de Negocio - Exemplos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fontScale="92500" lnSpcReduction="20000"/>
          </a:bodyPr>
          <a:lstStyle/>
          <a:p>
            <a:pPr marL="0" indent="0">
              <a:buNone/>
            </a:pPr>
            <a:r>
              <a:rPr lang="pt-BR" dirty="0"/>
              <a:t>Exemplos de Regras de Negócio</a:t>
            </a:r>
          </a:p>
          <a:p>
            <a:pPr marL="0" indent="0">
              <a:buNone/>
            </a:pPr>
            <a:r>
              <a:rPr lang="pt-BR" dirty="0"/>
              <a:t>O valor total de um pedido é igual à soma dos totais dos itens do pedido acrescido de 10% de taxa de entrega.</a:t>
            </a:r>
          </a:p>
          <a:p>
            <a:pPr marL="0" indent="0">
              <a:buNone/>
            </a:pPr>
            <a:r>
              <a:rPr lang="pt-BR" dirty="0"/>
              <a:t>Um professor só pode lecionar disciplinas para as quais esteja habilitado.</a:t>
            </a:r>
          </a:p>
          <a:p>
            <a:pPr marL="0" indent="0">
              <a:buNone/>
            </a:pPr>
            <a:r>
              <a:rPr lang="pt-BR" dirty="0"/>
              <a:t>Um cliente do banco não pode sacar mais de R$ 500,00 por dia de sua conta.</a:t>
            </a:r>
          </a:p>
          <a:p>
            <a:pPr marL="0" indent="0">
              <a:buNone/>
            </a:pPr>
            <a:r>
              <a:rPr lang="pt-BR" dirty="0"/>
              <a:t>Senhas devem ter, no mínimo, seis caracteres, entre números, letras e símbolos.</a:t>
            </a:r>
          </a:p>
          <a:p>
            <a:pPr marL="0" indent="0">
              <a:buNone/>
            </a:pPr>
            <a:r>
              <a:rPr lang="pt-BR" dirty="0"/>
              <a:t>Para alugar um carro, o proponente deve estar com a carteira de motorista válida.</a:t>
            </a:r>
          </a:p>
          <a:p>
            <a:pPr marL="0" indent="0">
              <a:buNone/>
            </a:pPr>
            <a:r>
              <a:rPr lang="pt-BR" dirty="0"/>
              <a:t>O número máximo de alunos por turma é igual a 30.</a:t>
            </a:r>
          </a:p>
        </p:txBody>
      </p:sp>
    </p:spTree>
    <p:extLst>
      <p:ext uri="{BB962C8B-B14F-4D97-AF65-F5344CB8AC3E}">
        <p14:creationId xmlns:p14="http://schemas.microsoft.com/office/powerpoint/2010/main" val="67884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de Negócio</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Entender o problema que estamos resolvendo para o cliente é, sem dúvida, o maior desafio enfrentado quando começamos um negócio ou quando desenvolvemos um sistema.</a:t>
            </a:r>
          </a:p>
          <a:p>
            <a:pPr marL="0" indent="0">
              <a:buNone/>
            </a:pPr>
            <a:r>
              <a:rPr lang="pt-BR" dirty="0"/>
              <a:t>Os clientes precisam querer o que você está vendendo ou fazendo, e seu produto precisa resolver um problema real.</a:t>
            </a:r>
          </a:p>
          <a:p>
            <a:pPr marL="0" indent="0">
              <a:buNone/>
            </a:pPr>
            <a:r>
              <a:rPr lang="pt-BR" dirty="0"/>
              <a:t>O outro ingrediente chave é descobrir como obter retorno financeiro com aquele negócio.</a:t>
            </a:r>
          </a:p>
        </p:txBody>
      </p:sp>
    </p:spTree>
    <p:extLst>
      <p:ext uri="{BB962C8B-B14F-4D97-AF65-F5344CB8AC3E}">
        <p14:creationId xmlns:p14="http://schemas.microsoft.com/office/powerpoint/2010/main" val="44120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de Negócio</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É aqui que o modelo de negócio entra em cena. Modelo de negócio é como um projeto para que uma estratégia seja implementada por meio de estruturas organizacionais, processos e sistemas.</a:t>
            </a:r>
          </a:p>
          <a:p>
            <a:pPr marL="0" indent="0">
              <a:buNone/>
            </a:pPr>
            <a:r>
              <a:rPr lang="pt-BR" dirty="0"/>
              <a:t>Um modelo de negócio descreve a lógica de como uma organização cria, entrega e captura valor. Em suas formas mais simples, os modelos de negócios podem ser divididos em três partes:</a:t>
            </a:r>
          </a:p>
        </p:txBody>
      </p:sp>
    </p:spTree>
    <p:extLst>
      <p:ext uri="{BB962C8B-B14F-4D97-AF65-F5344CB8AC3E}">
        <p14:creationId xmlns:p14="http://schemas.microsoft.com/office/powerpoint/2010/main" val="107726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de Negócio</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1. Tudo o que é preciso para fazer algo: design, matéria-prima, fabricação, mão de obra e assim por diante.</a:t>
            </a:r>
          </a:p>
          <a:p>
            <a:pPr marL="0" indent="0">
              <a:buNone/>
            </a:pPr>
            <a:r>
              <a:rPr lang="pt-BR" dirty="0"/>
              <a:t>2. Tudo o que é preciso para vender aquele produto ou serviço: marketing, distribuição, entrega de um serviço e processamento da venda.</a:t>
            </a:r>
          </a:p>
          <a:p>
            <a:pPr marL="0" indent="0">
              <a:buNone/>
            </a:pPr>
            <a:r>
              <a:rPr lang="pt-BR" dirty="0"/>
              <a:t>3. Como e o que o cliente paga: estratégia de preços, métodos de pagamento, tempo de pagamento e assim por diante.</a:t>
            </a:r>
          </a:p>
        </p:txBody>
      </p:sp>
    </p:spTree>
    <p:extLst>
      <p:ext uri="{BB962C8B-B14F-4D97-AF65-F5344CB8AC3E}">
        <p14:creationId xmlns:p14="http://schemas.microsoft.com/office/powerpoint/2010/main" val="2502508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de Negócio</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Como podemos ver, um modelo de negócio é simplesmente uma exploração dos custos e despesas que você tem e quanto você pode cobrar pelo seu produto ou serviço.</a:t>
            </a:r>
          </a:p>
          <a:p>
            <a:pPr marL="0" indent="0">
              <a:buNone/>
            </a:pPr>
            <a:r>
              <a:rPr lang="pt-BR" dirty="0"/>
              <a:t>Enfim, o modelo de negócio bem sucedido precisa coletar mais dinheiro do cliente do que o custo para fazer o produto</a:t>
            </a:r>
          </a:p>
        </p:txBody>
      </p:sp>
    </p:spTree>
    <p:extLst>
      <p:ext uri="{BB962C8B-B14F-4D97-AF65-F5344CB8AC3E}">
        <p14:creationId xmlns:p14="http://schemas.microsoft.com/office/powerpoint/2010/main" val="757121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C20C0-1D70-40F0-87B2-31D15E66B5EE}"/>
              </a:ext>
            </a:extLst>
          </p:cNvPr>
          <p:cNvSpPr>
            <a:spLocks noGrp="1"/>
          </p:cNvSpPr>
          <p:nvPr>
            <p:ph type="ctrTitle"/>
          </p:nvPr>
        </p:nvSpPr>
        <p:spPr/>
        <p:txBody>
          <a:bodyPr/>
          <a:lstStyle/>
          <a:p>
            <a:r>
              <a:rPr lang="pt-BR" dirty="0"/>
              <a:t>REQUISITOS FUNCIONAIS</a:t>
            </a:r>
          </a:p>
        </p:txBody>
      </p:sp>
      <p:sp>
        <p:nvSpPr>
          <p:cNvPr id="3" name="Subtítulo 2">
            <a:extLst>
              <a:ext uri="{FF2B5EF4-FFF2-40B4-BE49-F238E27FC236}">
                <a16:creationId xmlns:a16="http://schemas.microsoft.com/office/drawing/2014/main" id="{D10F4522-1367-4B29-A475-BE04D2EEFAC3}"/>
              </a:ext>
            </a:extLst>
          </p:cNvPr>
          <p:cNvSpPr>
            <a:spLocks noGrp="1"/>
          </p:cNvSpPr>
          <p:nvPr>
            <p:ph type="subTitle" idx="1"/>
          </p:nvPr>
        </p:nvSpPr>
        <p:spPr/>
        <p:txBody>
          <a:bodyPr/>
          <a:lstStyle/>
          <a:p>
            <a:r>
              <a:rPr lang="pt-BR" dirty="0"/>
              <a:t>Analise de Requisitos</a:t>
            </a:r>
          </a:p>
        </p:txBody>
      </p:sp>
    </p:spTree>
    <p:extLst>
      <p:ext uri="{BB962C8B-B14F-4D97-AF65-F5344CB8AC3E}">
        <p14:creationId xmlns:p14="http://schemas.microsoft.com/office/powerpoint/2010/main" val="157814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GED – Gestão Eletrônica de Documentos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Antes de falar do levantamento de requisitos, é importante saber sobre como se organizar para que esses requisitos sejam armazenados. Um sistema de gestão eletrônica de documentos (GED) é extremamente importante não só para um projeto de software, mas para qualquer tipo de projeto.</a:t>
            </a:r>
          </a:p>
        </p:txBody>
      </p:sp>
    </p:spTree>
    <p:extLst>
      <p:ext uri="{BB962C8B-B14F-4D97-AF65-F5344CB8AC3E}">
        <p14:creationId xmlns:p14="http://schemas.microsoft.com/office/powerpoint/2010/main" val="2398895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São requisitos do usuário, que definem o que o software vai fazer. Tais requisitos determinam como o software vai se comportar para atender as necessidades do usuário. Algumas características dos requisitos funcionais são:</a:t>
            </a:r>
          </a:p>
          <a:p>
            <a:pPr marL="0" indent="0">
              <a:buNone/>
            </a:pPr>
            <a:r>
              <a:rPr lang="pt-BR" dirty="0"/>
              <a:t>• Decisões</a:t>
            </a:r>
          </a:p>
          <a:p>
            <a:pPr marL="0" indent="0">
              <a:buNone/>
            </a:pPr>
            <a:r>
              <a:rPr lang="pt-BR" dirty="0"/>
              <a:t>• Lógica de processamento e de dados</a:t>
            </a:r>
          </a:p>
          <a:p>
            <a:pPr marL="0" indent="0">
              <a:buNone/>
            </a:pPr>
            <a:r>
              <a:rPr lang="pt-BR" dirty="0"/>
              <a:t>• Manipulação de dados</a:t>
            </a:r>
          </a:p>
          <a:p>
            <a:pPr marL="0" indent="0">
              <a:buNone/>
            </a:pPr>
            <a:r>
              <a:rPr lang="pt-BR" dirty="0"/>
              <a:t>• Fluxo de trabalho</a:t>
            </a:r>
          </a:p>
          <a:p>
            <a:pPr marL="0" indent="0">
              <a:buNone/>
            </a:pPr>
            <a:endParaRPr lang="pt-BR" dirty="0"/>
          </a:p>
        </p:txBody>
      </p:sp>
    </p:spTree>
    <p:extLst>
      <p:ext uri="{BB962C8B-B14F-4D97-AF65-F5344CB8AC3E}">
        <p14:creationId xmlns:p14="http://schemas.microsoft.com/office/powerpoint/2010/main" val="3863621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Os requisitos funcionais são a base das regras de negócio e da arquitetura de um sistema; são as coisas que o sistema irá fazer. É muito comum serem levantados na forma de Casos de Uso.</a:t>
            </a:r>
          </a:p>
          <a:p>
            <a:pPr marL="0" indent="0">
              <a:buNone/>
            </a:pPr>
            <a:endParaRPr lang="pt-BR" dirty="0"/>
          </a:p>
          <a:p>
            <a:pPr marL="0" indent="0">
              <a:buNone/>
            </a:pPr>
            <a:r>
              <a:rPr lang="pt-BR" dirty="0"/>
              <a:t>Vários Requisitos Funcionais podem ser realizados dentro de uma mesma funcionalidade. São variadas as funções e serviços que um sistema pode fornecer ao seu cliente, descrevemos abaixo algumas das inúmeras funções que os softwares podem executar:</a:t>
            </a:r>
          </a:p>
          <a:p>
            <a:pPr marL="0" indent="0">
              <a:buNone/>
            </a:pPr>
            <a:endParaRPr lang="pt-BR" dirty="0"/>
          </a:p>
        </p:txBody>
      </p:sp>
    </p:spTree>
    <p:extLst>
      <p:ext uri="{BB962C8B-B14F-4D97-AF65-F5344CB8AC3E}">
        <p14:creationId xmlns:p14="http://schemas.microsoft.com/office/powerpoint/2010/main" val="4027677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Incluir/Excluir/Alterar nome em uma tela de manutenção de funcionário</a:t>
            </a:r>
          </a:p>
          <a:p>
            <a:pPr marL="0" indent="0">
              <a:buNone/>
            </a:pPr>
            <a:r>
              <a:rPr lang="pt-BR" dirty="0"/>
              <a:t>Geração de relatório de determinado período de vendas</a:t>
            </a:r>
          </a:p>
          <a:p>
            <a:pPr marL="0" indent="0">
              <a:buNone/>
            </a:pPr>
            <a:r>
              <a:rPr lang="pt-BR" dirty="0"/>
              <a:t>Efetuar pagamentos de compra através de crédito ou débito</a:t>
            </a:r>
          </a:p>
          <a:p>
            <a:pPr marL="0" indent="0">
              <a:buNone/>
            </a:pPr>
            <a:r>
              <a:rPr lang="pt-BR" dirty="0"/>
              <a:t>Consulta e alterações de dados pessoais de clientes</a:t>
            </a:r>
          </a:p>
          <a:p>
            <a:pPr marL="0" indent="0">
              <a:buNone/>
            </a:pPr>
            <a:r>
              <a:rPr lang="pt-BR" dirty="0"/>
              <a:t>Emissão de relatórios de clientes ou vendas</a:t>
            </a:r>
          </a:p>
          <a:p>
            <a:pPr marL="0" indent="0">
              <a:buNone/>
            </a:pPr>
            <a:r>
              <a:rPr lang="pt-BR" dirty="0"/>
              <a:t>Consulta de saldo ou estoque</a:t>
            </a:r>
          </a:p>
        </p:txBody>
      </p:sp>
    </p:spTree>
    <p:extLst>
      <p:ext uri="{BB962C8B-B14F-4D97-AF65-F5344CB8AC3E}">
        <p14:creationId xmlns:p14="http://schemas.microsoft.com/office/powerpoint/2010/main" val="3227466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C20C0-1D70-40F0-87B2-31D15E66B5EE}"/>
              </a:ext>
            </a:extLst>
          </p:cNvPr>
          <p:cNvSpPr>
            <a:spLocks noGrp="1"/>
          </p:cNvSpPr>
          <p:nvPr>
            <p:ph type="ctrTitle"/>
          </p:nvPr>
        </p:nvSpPr>
        <p:spPr/>
        <p:txBody>
          <a:bodyPr/>
          <a:lstStyle/>
          <a:p>
            <a:r>
              <a:rPr lang="pt-BR" dirty="0"/>
              <a:t>REQUISITOS NÃO FUNCIONAIS</a:t>
            </a:r>
          </a:p>
        </p:txBody>
      </p:sp>
      <p:sp>
        <p:nvSpPr>
          <p:cNvPr id="3" name="Subtítulo 2">
            <a:extLst>
              <a:ext uri="{FF2B5EF4-FFF2-40B4-BE49-F238E27FC236}">
                <a16:creationId xmlns:a16="http://schemas.microsoft.com/office/drawing/2014/main" id="{D10F4522-1367-4B29-A475-BE04D2EEFAC3}"/>
              </a:ext>
            </a:extLst>
          </p:cNvPr>
          <p:cNvSpPr>
            <a:spLocks noGrp="1"/>
          </p:cNvSpPr>
          <p:nvPr>
            <p:ph type="subTitle" idx="1"/>
          </p:nvPr>
        </p:nvSpPr>
        <p:spPr/>
        <p:txBody>
          <a:bodyPr/>
          <a:lstStyle/>
          <a:p>
            <a:r>
              <a:rPr lang="pt-BR" dirty="0"/>
              <a:t>Analise de Requisitos</a:t>
            </a:r>
          </a:p>
        </p:txBody>
      </p:sp>
    </p:spTree>
    <p:extLst>
      <p:ext uri="{BB962C8B-B14F-4D97-AF65-F5344CB8AC3E}">
        <p14:creationId xmlns:p14="http://schemas.microsoft.com/office/powerpoint/2010/main" val="2355702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Requisitos não funcionais são relacionados com a qualidade, o design e a arquitetura do software. Muitos softwares falham ao não determinar explicitamente esses requisitos. A seguir, vejamos sobre alguns requisitos que precisam ser criteriosamente levantados, pois, como já visto, corrigir este tipo de problema na fase de operação pode gerar um custo enorme.</a:t>
            </a:r>
          </a:p>
        </p:txBody>
      </p:sp>
    </p:spTree>
    <p:extLst>
      <p:ext uri="{BB962C8B-B14F-4D97-AF65-F5344CB8AC3E}">
        <p14:creationId xmlns:p14="http://schemas.microsoft.com/office/powerpoint/2010/main" val="154830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 Performance Este é um dos requisitos que, curiosamente, de modo geral, não é bem definido ou nem é levantado em muitos projetos. Em sistemas web (como portais) é muito comum as pessoas escreverem requisitos de performance pensando em consumo de processamento (exemplo: o sistema deve trabalhar no máximo a 70% de CPU), mas se esquecerem de determinar qual sistema operacional, qual processador, quanto de memória, o número de usuários simultâneos e qual o tempo de resposta desejado para determinada funcionalidade.</a:t>
            </a:r>
          </a:p>
        </p:txBody>
      </p:sp>
    </p:spTree>
    <p:extLst>
      <p:ext uri="{BB962C8B-B14F-4D97-AF65-F5344CB8AC3E}">
        <p14:creationId xmlns:p14="http://schemas.microsoft.com/office/powerpoint/2010/main" val="914342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 Segurança Um exemplo bem simples é ter de responder ao seguinte: Teremos usuários anônimos ou somente autenticados? Os requisitos de segurança devem estar presentes no início do projeto, e os testes precisam ser realizados nos primeiros estágios do desenvolvimento. Deixar isso para depois custa muito caro em termos de tempo e dinheiro.</a:t>
            </a:r>
          </a:p>
        </p:txBody>
      </p:sp>
    </p:spTree>
    <p:extLst>
      <p:ext uri="{BB962C8B-B14F-4D97-AF65-F5344CB8AC3E}">
        <p14:creationId xmlns:p14="http://schemas.microsoft.com/office/powerpoint/2010/main" val="545494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 Escalabilidade Esta é uma característica que todo sistema deve ter. O sistema deve ser capaz de atender a uma certa demanda (já definida) e também de crescer – e é muito difícil de definir.</a:t>
            </a:r>
          </a:p>
          <a:p>
            <a:pPr marL="0" indent="0">
              <a:buNone/>
            </a:pPr>
            <a:r>
              <a:rPr lang="pt-BR" dirty="0"/>
              <a:t>Normalmente se trabalha definindo os requisitos específicos de demanda, como por exemplo o número de requisições por segundo que o sistema deve suportar. A escalabilidade de um sistema é definida em duas categorias: escalonamento vertical e horizontal.</a:t>
            </a:r>
          </a:p>
        </p:txBody>
      </p:sp>
    </p:spTree>
    <p:extLst>
      <p:ext uri="{BB962C8B-B14F-4D97-AF65-F5344CB8AC3E}">
        <p14:creationId xmlns:p14="http://schemas.microsoft.com/office/powerpoint/2010/main" val="218847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Escalonar verticalmente é adicionar ou remover recurso do computador que está executando o software, tal como CPU ou memória.</a:t>
            </a:r>
          </a:p>
          <a:p>
            <a:pPr marL="0" indent="0">
              <a:buNone/>
            </a:pPr>
            <a:r>
              <a:rPr lang="pt-BR" dirty="0"/>
              <a:t>Escalonar horizontalmente é adicionar mais computadores executando o mesmo software e distribuir, de alguma forma, a demanda dos usuários entre esses computadores. Desenvolver sem pensar na escalabilidade pode levar a problemas muito sérios quando a demanda aumenta.</a:t>
            </a:r>
          </a:p>
          <a:p>
            <a:pPr marL="0" indent="0">
              <a:buNone/>
            </a:pPr>
            <a:endParaRPr lang="pt-BR" dirty="0"/>
          </a:p>
        </p:txBody>
      </p:sp>
    </p:spTree>
    <p:extLst>
      <p:ext uri="{BB962C8B-B14F-4D97-AF65-F5344CB8AC3E}">
        <p14:creationId xmlns:p14="http://schemas.microsoft.com/office/powerpoint/2010/main" val="145835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lnSpcReduction="10000"/>
          </a:bodyPr>
          <a:lstStyle/>
          <a:p>
            <a:pPr marL="0" indent="0">
              <a:buNone/>
            </a:pPr>
            <a:endParaRPr lang="pt-BR" dirty="0"/>
          </a:p>
          <a:p>
            <a:pPr marL="0" indent="0">
              <a:buNone/>
            </a:pPr>
            <a:r>
              <a:rPr lang="pt-BR" dirty="0"/>
              <a:t>• Integração É muito difícil, hoje, encontrar um sistema que não é “integrado” com outros sistemas. Assim, definir como e quando um sistema “conversa” com outro é fundamental. As tecnologias de comunicação entre sistemas são diversas, e cada uma possui características particulares, não nos permitindo afirmar que uma é melhor ou pior do que a outra sem entender o contexto de onde o sistema será instalado e quais informações serão trocadas entre os sistemas.</a:t>
            </a:r>
          </a:p>
          <a:p>
            <a:pPr marL="0" indent="0">
              <a:buNone/>
            </a:pPr>
            <a:endParaRPr lang="pt-BR" dirty="0"/>
          </a:p>
        </p:txBody>
      </p:sp>
    </p:spTree>
    <p:extLst>
      <p:ext uri="{BB962C8B-B14F-4D97-AF65-F5344CB8AC3E}">
        <p14:creationId xmlns:p14="http://schemas.microsoft.com/office/powerpoint/2010/main" val="198049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GED – Gestão Eletrônica de Documentos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Imagine que você realizou um bom trabalho de levantamento de requisitos.</a:t>
            </a:r>
          </a:p>
          <a:p>
            <a:pPr marL="0" indent="0">
              <a:buNone/>
            </a:pPr>
            <a:r>
              <a:rPr lang="pt-BR" dirty="0"/>
              <a:t>Essa atividade gera uma quantidade significativa de documentos de todos os tipos, tais como casos de uso, planilhas, imagens, até mesmo gravações de áudio e vídeo como forma de documentar reuniões onde foram discutidas as características de um sistema.</a:t>
            </a:r>
          </a:p>
        </p:txBody>
      </p:sp>
    </p:spTree>
    <p:extLst>
      <p:ext uri="{BB962C8B-B14F-4D97-AF65-F5344CB8AC3E}">
        <p14:creationId xmlns:p14="http://schemas.microsoft.com/office/powerpoint/2010/main" val="4156909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a:bodyPr>
          <a:lstStyle/>
          <a:p>
            <a:pPr marL="0" indent="0">
              <a:buNone/>
            </a:pPr>
            <a:r>
              <a:rPr lang="pt-BR" dirty="0"/>
              <a:t>Geralmente mensurável, os requisitos não funcionais definem características e impõe limites do sistema como método de desenvolvimento, tempo, espaço, Sistema Operacional, dentre outros e cuja medida pode ser determinada é importante que se associe essa medida ou referência à cada requisito não funcional. Para ficar mais claro temos alguns exemplos de propriedades e suas métricas:</a:t>
            </a:r>
          </a:p>
          <a:p>
            <a:pPr marL="0" indent="0">
              <a:buNone/>
            </a:pPr>
            <a:endParaRPr lang="pt-BR" dirty="0"/>
          </a:p>
        </p:txBody>
      </p:sp>
    </p:spTree>
    <p:extLst>
      <p:ext uri="{BB962C8B-B14F-4D97-AF65-F5344CB8AC3E}">
        <p14:creationId xmlns:p14="http://schemas.microsoft.com/office/powerpoint/2010/main" val="3324024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chor="ctr">
            <a:normAutofit fontScale="92500"/>
          </a:bodyPr>
          <a:lstStyle/>
          <a:p>
            <a:pPr marL="0" indent="0">
              <a:buNone/>
            </a:pPr>
            <a:r>
              <a:rPr lang="pt-BR" dirty="0"/>
              <a:t>Listamos abaixo alguns exemplos básicos de requisitos não funcionais:</a:t>
            </a:r>
          </a:p>
          <a:p>
            <a:pPr marL="0" indent="0">
              <a:buNone/>
            </a:pPr>
            <a:r>
              <a:rPr lang="pt-BR" dirty="0"/>
              <a:t>Utilização do módulo de Informações Cadastrais em modo off-line</a:t>
            </a:r>
          </a:p>
          <a:p>
            <a:pPr marL="0" indent="0">
              <a:buNone/>
            </a:pPr>
            <a:r>
              <a:rPr lang="pt-BR" dirty="0"/>
              <a:t>O sistema deve ser implementado na linguagem Java</a:t>
            </a:r>
          </a:p>
          <a:p>
            <a:pPr marL="0" indent="0">
              <a:buNone/>
            </a:pPr>
            <a:r>
              <a:rPr lang="pt-BR" dirty="0"/>
              <a:t>O sistema deverá se comunicar com o banco SQL Server</a:t>
            </a:r>
          </a:p>
          <a:p>
            <a:pPr marL="0" indent="0">
              <a:buNone/>
            </a:pPr>
            <a:r>
              <a:rPr lang="pt-BR" dirty="0"/>
              <a:t>Um relatório de supervisão deverá ser fornecido toda sexta-feira</a:t>
            </a:r>
          </a:p>
          <a:p>
            <a:pPr marL="0" indent="0">
              <a:buNone/>
            </a:pPr>
            <a:r>
              <a:rPr lang="pt-BR" dirty="0"/>
              <a:t>O sistema deve ser executável em qualquer plataforma</a:t>
            </a:r>
          </a:p>
          <a:p>
            <a:pPr marL="0" indent="0">
              <a:buNone/>
            </a:pPr>
            <a:endParaRPr lang="pt-BR" dirty="0"/>
          </a:p>
        </p:txBody>
      </p:sp>
    </p:spTree>
    <p:extLst>
      <p:ext uri="{BB962C8B-B14F-4D97-AF65-F5344CB8AC3E}">
        <p14:creationId xmlns:p14="http://schemas.microsoft.com/office/powerpoint/2010/main" val="483290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a:xfrm>
            <a:off x="159025" y="100083"/>
            <a:ext cx="8825947" cy="1198630"/>
          </a:xfrm>
        </p:spPr>
        <p:txBody>
          <a:bodyPr>
            <a:normAutofit fontScale="90000"/>
          </a:bodyPr>
          <a:lstStyle/>
          <a:p>
            <a:r>
              <a:rPr lang="pt-BR" dirty="0"/>
              <a:t>Atividade 1 – Realizar Analise de Requisitos para o case a seguir:</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a:xfrm>
            <a:off x="159026" y="1570384"/>
            <a:ext cx="8825948" cy="5181600"/>
          </a:xfrm>
        </p:spPr>
        <p:txBody>
          <a:bodyPr anchor="ctr">
            <a:normAutofit fontScale="85000" lnSpcReduction="20000"/>
          </a:bodyPr>
          <a:lstStyle/>
          <a:p>
            <a:pPr marL="0" indent="0" algn="just">
              <a:buNone/>
            </a:pPr>
            <a:r>
              <a:rPr lang="pt-BR" dirty="0"/>
              <a:t>Você foi contratado para desenvolver um sistema de uma biblioteca on-line de uma faculdade, onde será possível aos alunos ter acesso a todo material.</a:t>
            </a:r>
          </a:p>
          <a:p>
            <a:pPr marL="0" indent="0" algn="just">
              <a:buNone/>
            </a:pPr>
            <a:r>
              <a:rPr lang="pt-BR" dirty="0"/>
              <a:t>Os livros em si poderão ter mais de uma reserva, mas a reserva deverá ser vinculada ao aluno. Os livros também possuem fornecedores (a pessoa ou empresa que venderá os livros para a instituição), onde vários livros são vinculados a apenas um fornecedor.</a:t>
            </a:r>
          </a:p>
          <a:p>
            <a:pPr marL="0" indent="0" algn="just">
              <a:buNone/>
            </a:pPr>
            <a:r>
              <a:rPr lang="pt-BR" dirty="0"/>
              <a:t>O aluno pode realizar diversos empréstimos, assim como o livro também deve estar vinculado ao empréstimo. Quando os empréstimos forem atrasados na devolução, deverá haver cobrança de multa de 5 reais por dia. Necessário haver um controle de quem é aluno e quem é professor, ou mesmo comunidade externa, pois a quantidade de obras a serem emprestadas é alterado conforme o perfil(1 para comunidade; 3 para aluno e 5 para professor).</a:t>
            </a:r>
          </a:p>
          <a:p>
            <a:pPr marL="0" indent="0" algn="just">
              <a:buNone/>
            </a:pPr>
            <a:r>
              <a:rPr lang="pt-BR" dirty="0"/>
              <a:t>Lembre-se que para conseguir fazer o empréstimo, é necessário ter o cadastro das pessoas, livros, etc...</a:t>
            </a:r>
          </a:p>
        </p:txBody>
      </p:sp>
    </p:spTree>
    <p:extLst>
      <p:ext uri="{BB962C8B-B14F-4D97-AF65-F5344CB8AC3E}">
        <p14:creationId xmlns:p14="http://schemas.microsoft.com/office/powerpoint/2010/main" val="2658261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a:xfrm>
            <a:off x="159025" y="100083"/>
            <a:ext cx="8825947" cy="1198630"/>
          </a:xfrm>
        </p:spPr>
        <p:txBody>
          <a:bodyPr>
            <a:normAutofit fontScale="90000"/>
          </a:bodyPr>
          <a:lstStyle/>
          <a:p>
            <a:r>
              <a:rPr lang="pt-BR" dirty="0"/>
              <a:t>Atividade – Realizar Analise de Requisitos para o case a seguir (exemplo de modelo):</a:t>
            </a:r>
          </a:p>
        </p:txBody>
      </p:sp>
      <p:pic>
        <p:nvPicPr>
          <p:cNvPr id="5" name="Espaço Reservado para Conteúdo 4">
            <a:extLst>
              <a:ext uri="{FF2B5EF4-FFF2-40B4-BE49-F238E27FC236}">
                <a16:creationId xmlns:a16="http://schemas.microsoft.com/office/drawing/2014/main" id="{EEA6AEB3-A79E-4BAA-ABED-CA07DDD12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04" y="1351723"/>
            <a:ext cx="8506644" cy="5423894"/>
          </a:xfrm>
        </p:spPr>
      </p:pic>
    </p:spTree>
    <p:extLst>
      <p:ext uri="{BB962C8B-B14F-4D97-AF65-F5344CB8AC3E}">
        <p14:creationId xmlns:p14="http://schemas.microsoft.com/office/powerpoint/2010/main" val="1123513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a:xfrm>
            <a:off x="159025" y="100083"/>
            <a:ext cx="8825947" cy="1198630"/>
          </a:xfrm>
        </p:spPr>
        <p:txBody>
          <a:bodyPr>
            <a:normAutofit fontScale="90000"/>
          </a:bodyPr>
          <a:lstStyle/>
          <a:p>
            <a:r>
              <a:rPr lang="pt-BR" dirty="0"/>
              <a:t>Atividade 2 – Realizar Analise de Requisitos para o case a seguir:</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a:xfrm>
            <a:off x="159026" y="1570384"/>
            <a:ext cx="8825948" cy="5181600"/>
          </a:xfrm>
        </p:spPr>
        <p:txBody>
          <a:bodyPr anchor="ctr">
            <a:normAutofit fontScale="85000" lnSpcReduction="20000"/>
          </a:bodyPr>
          <a:lstStyle/>
          <a:p>
            <a:pPr marL="0" indent="0" algn="just">
              <a:buNone/>
            </a:pPr>
            <a:r>
              <a:rPr lang="pt-BR" dirty="0"/>
              <a:t>O gerente de uma pousada deseja um sistema para gerenciar as reservas. Quando um cliente potencial deseja fazer uma reserva, o sistema verifica se existem quartos disponíveis no período, e em caso positivo, o sistema solicitará os dados do cliente (nome, endereço, telefone).</a:t>
            </a:r>
          </a:p>
          <a:p>
            <a:pPr marL="0" indent="0" algn="just">
              <a:buNone/>
            </a:pPr>
            <a:r>
              <a:rPr lang="pt-BR" dirty="0"/>
              <a:t>O sistema também deve armazenar sobre a reserva a data prevista para entrada, data prevista para saída, valor do desconto concedido e o número dos quartos. Cada quarto possui um preço e uma descrição. Não há frigobar. Nem serviços de quarto.</a:t>
            </a:r>
          </a:p>
          <a:p>
            <a:pPr marL="0" indent="0" algn="just">
              <a:buNone/>
            </a:pPr>
            <a:r>
              <a:rPr lang="pt-BR" dirty="0"/>
              <a:t>As reservas são garantidas através do pagamento de uma diária. Caso o cliente não efetue este pagamento até três dias antes da data prevista de entrada, a reserva é cancelada pelo sistema.</a:t>
            </a:r>
          </a:p>
          <a:p>
            <a:pPr marL="0" indent="0" algn="just">
              <a:buNone/>
            </a:pPr>
            <a:r>
              <a:rPr lang="pt-BR" dirty="0"/>
              <a:t>Um relatório de reservas canceladas é gerado pelo sistema diariamente. Outros relatórios diários são o relatório de reservas não pagas e o relatório sobre as reservas a serem efetivadas no dia. O gerente também deseja que o sistema imprima um relatório de reservas dado um determinado período.</a:t>
            </a:r>
          </a:p>
          <a:p>
            <a:pPr marL="0" indent="0" algn="just">
              <a:buNone/>
            </a:pPr>
            <a:endParaRPr lang="pt-BR" dirty="0"/>
          </a:p>
        </p:txBody>
      </p:sp>
    </p:spTree>
    <p:extLst>
      <p:ext uri="{BB962C8B-B14F-4D97-AF65-F5344CB8AC3E}">
        <p14:creationId xmlns:p14="http://schemas.microsoft.com/office/powerpoint/2010/main" val="774992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a:xfrm>
            <a:off x="159025" y="100083"/>
            <a:ext cx="8825947" cy="1198630"/>
          </a:xfrm>
        </p:spPr>
        <p:txBody>
          <a:bodyPr anchor="t">
            <a:normAutofit/>
          </a:bodyPr>
          <a:lstStyle/>
          <a:p>
            <a:r>
              <a:rPr lang="pt-BR" sz="2400" dirty="0"/>
              <a:t>Atividade 3 – Realizar Analise de Requisitos para o case a seguir:</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a:xfrm>
            <a:off x="88002" y="568171"/>
            <a:ext cx="8984974" cy="6294265"/>
          </a:xfrm>
        </p:spPr>
        <p:txBody>
          <a:bodyPr anchor="ctr">
            <a:normAutofit fontScale="70000" lnSpcReduction="20000"/>
          </a:bodyPr>
          <a:lstStyle/>
          <a:p>
            <a:pPr marL="0" indent="0" algn="just">
              <a:buNone/>
            </a:pPr>
            <a:r>
              <a:rPr lang="pt-BR" dirty="0"/>
              <a:t>Uma rede de televisão está requisitando um sistema para gerenciar informações sobre uma de suas produções televisivas (por exemplo, uma minissérie ou uma novela). Uma produção televisiva tem uma verba e é composta de cenas. Cenas são escolhidas em uma determinada sequência. </a:t>
            </a:r>
          </a:p>
          <a:p>
            <a:pPr marL="0" indent="0" algn="just">
              <a:buNone/>
            </a:pPr>
            <a:r>
              <a:rPr lang="pt-BR" dirty="0"/>
              <a:t>Cada cena tem uma duração em minutos e é gravada em uma ou mais fitas. Cada fita possui um número de série e uma capacidade (medida em minutos que podem ser gravados na mesma). Deseja-se saber em que fita(s) se encontra uma determinada cena. Cada cena pode ter sido gravada muitas vezes (futuramente, na edição da obra, o produtor selecionará uma dessas tomadas de cena para compor a versão final da produção televisiva).</a:t>
            </a:r>
          </a:p>
          <a:p>
            <a:pPr marL="0" indent="0" algn="just">
              <a:buNone/>
            </a:pPr>
            <a:r>
              <a:rPr lang="pt-BR" dirty="0"/>
              <a:t>Deve-se manter o registro de todas as cenas filmadas, de quais atores e dublês participaram de cada cena. Deseja-se saber também, que dublê substituiu que ator em cada cena. Para uma produção televisiva como um todo, deseja-se manter a informação de quais outros funcionários, os chamados funcionários de apoio, participaram das filmagens. Esses funcionários podem ser de diversos tipos (câmeras, iluminadores, contrarregras etc.).  Além disso, pode haver funcionários de apoio que exerçam mais de uma função na mesma produção televisiva. Atores e dublês negociam seus salários individualmente, em cada produção televisiva em que participam. </a:t>
            </a:r>
          </a:p>
          <a:p>
            <a:pPr marL="0" indent="0" algn="just">
              <a:buNone/>
            </a:pPr>
            <a:r>
              <a:rPr lang="pt-BR" dirty="0"/>
              <a:t>Os demais funcionários têm um salário fixo por função. É necessário também armazenar essas informações para ter uma ideia do consumo de recursos em relação à verba. Após o término de uma obra, o sistema deve produzir um relatório com o valor a ser pago para cada funcionário. O sistema também deve produzir um relatório de informações sobre as cenas de uma obra televisiva, e sobre que atores, dublês e demais funcionários participaram dessa obra televisiva</a:t>
            </a:r>
          </a:p>
        </p:txBody>
      </p:sp>
    </p:spTree>
    <p:extLst>
      <p:ext uri="{BB962C8B-B14F-4D97-AF65-F5344CB8AC3E}">
        <p14:creationId xmlns:p14="http://schemas.microsoft.com/office/powerpoint/2010/main" val="386165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GED – Gestão Eletrônica de Documentos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Agora que o trabalho já foi realizado e armazenado, não deve ser permitido que qualquer pessoa altere esses documentos, pois se seus requisitos são modificados sem o devido controle – se é que podem ser mudados, e isso depende do tipo de metodologia que está sendo usada – teremos um software que nunca terminará sua construção de forma satisfatória.</a:t>
            </a:r>
          </a:p>
        </p:txBody>
      </p:sp>
    </p:spTree>
    <p:extLst>
      <p:ext uri="{BB962C8B-B14F-4D97-AF65-F5344CB8AC3E}">
        <p14:creationId xmlns:p14="http://schemas.microsoft.com/office/powerpoint/2010/main" val="213596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GED – Gestão Eletrônica de Documentos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a:bodyPr>
          <a:lstStyle/>
          <a:p>
            <a:pPr marL="0" indent="0">
              <a:buNone/>
            </a:pPr>
            <a:r>
              <a:rPr lang="pt-BR" dirty="0"/>
              <a:t>Um GED simples pode ser utilizado, desde que ele tenha controle de edição e versionamento de documentos – e também um bom motor de busca. Neste momento, uma pergunta bastante comum é: “Que tipo de informação devemos armazenar durante um projeto de software?”. A resposta é: "Todas!" Uma forma de se perder na fase de requisitos é a utilização de muitos meios “oficiais” de comunicação em um projeto.</a:t>
            </a:r>
          </a:p>
          <a:p>
            <a:pPr marL="0" indent="0">
              <a:buNone/>
            </a:pPr>
            <a:endParaRPr lang="pt-BR" dirty="0"/>
          </a:p>
        </p:txBody>
      </p:sp>
    </p:spTree>
    <p:extLst>
      <p:ext uri="{BB962C8B-B14F-4D97-AF65-F5344CB8AC3E}">
        <p14:creationId xmlns:p14="http://schemas.microsoft.com/office/powerpoint/2010/main" val="376126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GED – Gestão Eletrônica de Documentos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lnSpcReduction="10000"/>
          </a:bodyPr>
          <a:lstStyle/>
          <a:p>
            <a:pPr marL="0" indent="0">
              <a:buNone/>
            </a:pPr>
            <a:r>
              <a:rPr lang="pt-BR" dirty="0"/>
              <a:t>Hoje temos uma infinidade de ferramentas de colaboração que são muito fáceis de utilizar, mas também muito fáceis de fazer com que a informação sobre o projeto fique distribuída de forma desordenada e de difícil localização.</a:t>
            </a:r>
          </a:p>
          <a:p>
            <a:pPr marL="0" indent="0">
              <a:buNone/>
            </a:pPr>
            <a:r>
              <a:rPr lang="pt-BR" dirty="0"/>
              <a:t>Um exemplo é a utilização de e-mails. Evite o uso de áudio e vídeo sem que haja uma descrição ou sumário do que aquele arquivo está documentando, pois motores de busca, mesmo modernos, não conseguem facilmente indexar áudio/vídeo, complicando a recuperação da informação para uso. </a:t>
            </a:r>
          </a:p>
        </p:txBody>
      </p:sp>
    </p:spTree>
    <p:extLst>
      <p:ext uri="{BB962C8B-B14F-4D97-AF65-F5344CB8AC3E}">
        <p14:creationId xmlns:p14="http://schemas.microsoft.com/office/powerpoint/2010/main" val="176948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C20C0-1D70-40F0-87B2-31D15E66B5EE}"/>
              </a:ext>
            </a:extLst>
          </p:cNvPr>
          <p:cNvSpPr>
            <a:spLocks noGrp="1"/>
          </p:cNvSpPr>
          <p:nvPr>
            <p:ph type="ctrTitle"/>
          </p:nvPr>
        </p:nvSpPr>
        <p:spPr/>
        <p:txBody>
          <a:bodyPr/>
          <a:lstStyle/>
          <a:p>
            <a:r>
              <a:rPr lang="pt-BR" dirty="0"/>
              <a:t>DEFININDO REQUISITOS</a:t>
            </a:r>
          </a:p>
        </p:txBody>
      </p:sp>
      <p:sp>
        <p:nvSpPr>
          <p:cNvPr id="3" name="Subtítulo 2">
            <a:extLst>
              <a:ext uri="{FF2B5EF4-FFF2-40B4-BE49-F238E27FC236}">
                <a16:creationId xmlns:a16="http://schemas.microsoft.com/office/drawing/2014/main" id="{D10F4522-1367-4B29-A475-BE04D2EEFAC3}"/>
              </a:ext>
            </a:extLst>
          </p:cNvPr>
          <p:cNvSpPr>
            <a:spLocks noGrp="1"/>
          </p:cNvSpPr>
          <p:nvPr>
            <p:ph type="subTitle" idx="1"/>
          </p:nvPr>
        </p:nvSpPr>
        <p:spPr/>
        <p:txBody>
          <a:bodyPr/>
          <a:lstStyle/>
          <a:p>
            <a:r>
              <a:rPr lang="pt-BR" dirty="0"/>
              <a:t>Analise de Requisitos</a:t>
            </a:r>
          </a:p>
        </p:txBody>
      </p:sp>
    </p:spTree>
    <p:extLst>
      <p:ext uri="{BB962C8B-B14F-4D97-AF65-F5344CB8AC3E}">
        <p14:creationId xmlns:p14="http://schemas.microsoft.com/office/powerpoint/2010/main" val="256298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DEF07-3CE6-4626-BDF5-67D34C5B3638}"/>
              </a:ext>
            </a:extLst>
          </p:cNvPr>
          <p:cNvSpPr>
            <a:spLocks noGrp="1"/>
          </p:cNvSpPr>
          <p:nvPr>
            <p:ph type="title"/>
          </p:nvPr>
        </p:nvSpPr>
        <p:spPr/>
        <p:txBody>
          <a:bodyPr/>
          <a:lstStyle/>
          <a:p>
            <a:r>
              <a:rPr lang="pt-BR" dirty="0"/>
              <a:t>Levantamento de requisitos</a:t>
            </a:r>
          </a:p>
        </p:txBody>
      </p:sp>
      <p:sp>
        <p:nvSpPr>
          <p:cNvPr id="3" name="Espaço Reservado para Conteúdo 2">
            <a:extLst>
              <a:ext uri="{FF2B5EF4-FFF2-40B4-BE49-F238E27FC236}">
                <a16:creationId xmlns:a16="http://schemas.microsoft.com/office/drawing/2014/main" id="{BA4EF8BC-034E-4A7F-BD51-D64F7861FDCB}"/>
              </a:ext>
            </a:extLst>
          </p:cNvPr>
          <p:cNvSpPr>
            <a:spLocks noGrp="1"/>
          </p:cNvSpPr>
          <p:nvPr>
            <p:ph idx="1"/>
          </p:nvPr>
        </p:nvSpPr>
        <p:spPr/>
        <p:txBody>
          <a:bodyPr>
            <a:normAutofit lnSpcReduction="10000"/>
          </a:bodyPr>
          <a:lstStyle/>
          <a:p>
            <a:pPr marL="0" indent="0">
              <a:buNone/>
            </a:pPr>
            <a:r>
              <a:rPr lang="pt-BR" dirty="0"/>
              <a:t>Requisitos são as características que uma aplicação precisa ter. Em todo projeto, esta é a fase inicial, quando conversamos com o cliente para descobrir quais são suas necessidades – para então poder construir o software.</a:t>
            </a:r>
          </a:p>
          <a:p>
            <a:pPr marL="0" indent="0">
              <a:buNone/>
            </a:pPr>
            <a:r>
              <a:rPr lang="pt-BR" dirty="0"/>
              <a:t>Assim, os requisitos são fundamentais para que o projeto de software tenha sucesso.</a:t>
            </a:r>
          </a:p>
          <a:p>
            <a:pPr marL="0" indent="0">
              <a:buNone/>
            </a:pPr>
            <a:r>
              <a:rPr lang="pt-BR" dirty="0"/>
              <a:t>Se os requisitos não forem bem definidos e claramente mensuráveis, o desenvolvimento pode tomar um caminho incorreto, e, no final, o cliente ficará insatisfeito com o resultado.</a:t>
            </a:r>
          </a:p>
        </p:txBody>
      </p:sp>
    </p:spTree>
    <p:extLst>
      <p:ext uri="{BB962C8B-B14F-4D97-AF65-F5344CB8AC3E}">
        <p14:creationId xmlns:p14="http://schemas.microsoft.com/office/powerpoint/2010/main" val="256969935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Base</Template>
  <TotalTime>317</TotalTime>
  <Words>3592</Words>
  <Application>Microsoft Office PowerPoint</Application>
  <PresentationFormat>Apresentação na tela (4:3)</PresentationFormat>
  <Paragraphs>156</Paragraphs>
  <Slides>45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45</vt:i4>
      </vt:variant>
    </vt:vector>
  </HeadingPairs>
  <TitlesOfParts>
    <vt:vector size="49" baseType="lpstr">
      <vt:lpstr>Arial</vt:lpstr>
      <vt:lpstr>Calibri</vt:lpstr>
      <vt:lpstr>Calibri Light</vt:lpstr>
      <vt:lpstr>Tema do Office</vt:lpstr>
      <vt:lpstr>Analise de requisitos</vt:lpstr>
      <vt:lpstr>GED – Gestão Eletrônica de Documentos</vt:lpstr>
      <vt:lpstr>GED – Gestão Eletrônica de Documentos</vt:lpstr>
      <vt:lpstr>GED – Gestão Eletrônica de Documentos</vt:lpstr>
      <vt:lpstr>GED – Gestão Eletrônica de Documentos</vt:lpstr>
      <vt:lpstr>GED – Gestão Eletrônica de Documentos</vt:lpstr>
      <vt:lpstr>GED – Gestão Eletrônica de Documentos</vt:lpstr>
      <vt:lpstr>DEFININDO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REQUISITOS DE NEGÓCIO</vt:lpstr>
      <vt:lpstr>Regras de Negocio</vt:lpstr>
      <vt:lpstr>Regras de Negocio</vt:lpstr>
      <vt:lpstr>Regras de Negocio</vt:lpstr>
      <vt:lpstr>Regras de Negocio - Exemplos</vt:lpstr>
      <vt:lpstr>Requisitos de Negócio</vt:lpstr>
      <vt:lpstr>Requisitos de Negócio</vt:lpstr>
      <vt:lpstr>Requisitos de Negócio</vt:lpstr>
      <vt:lpstr>Requisitos de Negócio</vt:lpstr>
      <vt:lpstr>REQUISITOS FUNCIONAIS</vt:lpstr>
      <vt:lpstr>Requisitos  Funcionais</vt:lpstr>
      <vt:lpstr>Requisitos  Funcionais</vt:lpstr>
      <vt:lpstr>Requisitos  Funcionais</vt:lpstr>
      <vt:lpstr>REQUISITOS NÃO FUNCIONAIS</vt:lpstr>
      <vt:lpstr>Requisitos  Não Funcionais</vt:lpstr>
      <vt:lpstr>Requisitos  Não Funcionais</vt:lpstr>
      <vt:lpstr>Requisitos  Não Funcionais</vt:lpstr>
      <vt:lpstr>Requisitos  Não Funcionais</vt:lpstr>
      <vt:lpstr>Requisitos  Não Funcionais</vt:lpstr>
      <vt:lpstr>Requisitos  Não Funcionais</vt:lpstr>
      <vt:lpstr>Requisitos  Não Funcionais</vt:lpstr>
      <vt:lpstr>Requisitos  Não Funcionais</vt:lpstr>
      <vt:lpstr>Atividade 1 – Realizar Analise de Requisitos para o case a seguir:</vt:lpstr>
      <vt:lpstr>Atividade – Realizar Analise de Requisitos para o case a seguir (exemplo de modelo):</vt:lpstr>
      <vt:lpstr>Atividade 2 – Realizar Analise de Requisitos para o case a seguir:</vt:lpstr>
      <vt:lpstr>Atividade 3 – Realizar Analise de Requisitos para o case a seguir: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Analise de requisitos</dc:title>
  <dc:creator>Vinicius Léo</dc:creator>
  <cp:lastModifiedBy>aluno</cp:lastModifiedBy>
  <cp:revision>10</cp:revision>
  <dcterms:created xsi:type="dcterms:W3CDTF">2022-04-06T11:44:16Z</dcterms:created>
  <dcterms:modified xsi:type="dcterms:W3CDTF">2022-04-06T19:46:31Z</dcterms:modified>
</cp:coreProperties>
</file>