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46"/>
  </p:notesMasterIdLst>
  <p:sldIdLst>
    <p:sldId id="256" r:id="rId7"/>
    <p:sldId id="291" r:id="rId8"/>
    <p:sldId id="334" r:id="rId9"/>
    <p:sldId id="335" r:id="rId10"/>
    <p:sldId id="338" r:id="rId11"/>
    <p:sldId id="336" r:id="rId12"/>
    <p:sldId id="339" r:id="rId13"/>
    <p:sldId id="337" r:id="rId14"/>
    <p:sldId id="340" r:id="rId15"/>
    <p:sldId id="36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290" r:id="rId25"/>
    <p:sldId id="355" r:id="rId26"/>
    <p:sldId id="356" r:id="rId27"/>
    <p:sldId id="350" r:id="rId28"/>
    <p:sldId id="349" r:id="rId29"/>
    <p:sldId id="351" r:id="rId30"/>
    <p:sldId id="352" r:id="rId31"/>
    <p:sldId id="353" r:id="rId32"/>
    <p:sldId id="354" r:id="rId33"/>
    <p:sldId id="367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70" r:id="rId45"/>
  </p:sldIdLst>
  <p:sldSz cx="10969625" cy="617061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ertura" id="{F04F3C65-5BEE-4B0E-A5C7-63FF2C99A335}">
          <p14:sldIdLst>
            <p14:sldId id="256"/>
          </p14:sldIdLst>
        </p14:section>
        <p14:section name="3. Regressão Linear" id="{B711230F-01F9-4611-BE09-44C72425DC08}">
          <p14:sldIdLst>
            <p14:sldId id="291"/>
            <p14:sldId id="334"/>
            <p14:sldId id="335"/>
            <p14:sldId id="338"/>
            <p14:sldId id="336"/>
            <p14:sldId id="339"/>
            <p14:sldId id="337"/>
            <p14:sldId id="340"/>
            <p14:sldId id="36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4. Naïve Bayes" id="{1B806012-26DA-4F84-9AE5-86FB79C57241}">
          <p14:sldIdLst>
            <p14:sldId id="290"/>
            <p14:sldId id="355"/>
            <p14:sldId id="356"/>
            <p14:sldId id="350"/>
            <p14:sldId id="349"/>
            <p14:sldId id="351"/>
            <p14:sldId id="352"/>
            <p14:sldId id="353"/>
            <p14:sldId id="354"/>
            <p14:sldId id="367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F6B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4" autoAdjust="0"/>
    <p:restoredTop sz="77040" autoAdjust="0"/>
  </p:normalViewPr>
  <p:slideViewPr>
    <p:cSldViewPr snapToGrid="0">
      <p:cViewPr varScale="1">
        <p:scale>
          <a:sx n="49" d="100"/>
          <a:sy n="49" d="100"/>
        </p:scale>
        <p:origin x="10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Diferente da classificação que queremos fazer rótulos, na regressão queremos fazer previsão de números </a:t>
            </a:r>
          </a:p>
          <a:p>
            <a:r>
              <a:rPr lang="pt-BR" dirty="0"/>
              <a:t>Modelagem da relação entre essas duas variáveis 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3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Gastos</a:t>
            </a:r>
            <a:r>
              <a:rPr lang="en-US" dirty="0"/>
              <a:t> do </a:t>
            </a:r>
            <a:r>
              <a:rPr lang="en-US" dirty="0" err="1"/>
              <a:t>cartão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, </a:t>
            </a:r>
            <a:r>
              <a:rPr lang="en-US" dirty="0" err="1"/>
              <a:t>histórico</a:t>
            </a:r>
            <a:r>
              <a:rPr lang="en-US" dirty="0"/>
              <a:t> --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limite</a:t>
            </a:r>
            <a:r>
              <a:rPr lang="en-US" dirty="0">
                <a:sym typeface="Wingdings" panose="05000000000000000000" pitchFamily="2" charset="2"/>
              </a:rPr>
              <a:t> do </a:t>
            </a:r>
            <a:r>
              <a:rPr lang="en-US" dirty="0" err="1">
                <a:sym typeface="Wingdings" panose="05000000000000000000" pitchFamily="2" charset="2"/>
              </a:rPr>
              <a:t>cartão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 err="1">
                <a:sym typeface="Wingdings" panose="05000000000000000000" pitchFamily="2" charset="2"/>
              </a:rPr>
              <a:t>Idade</a:t>
            </a:r>
            <a:r>
              <a:rPr lang="en-US" dirty="0">
                <a:sym typeface="Wingdings" panose="05000000000000000000" pitchFamily="2" charset="2"/>
              </a:rPr>
              <a:t> -&gt; </a:t>
            </a:r>
            <a:r>
              <a:rPr lang="en-US" dirty="0" err="1">
                <a:sym typeface="Wingdings" panose="05000000000000000000" pitchFamily="2" charset="2"/>
              </a:rPr>
              <a:t>custo</a:t>
            </a:r>
            <a:r>
              <a:rPr lang="en-US" dirty="0">
                <a:sym typeface="Wingdings" panose="05000000000000000000" pitchFamily="2" charset="2"/>
              </a:rPr>
              <a:t> do </a:t>
            </a:r>
            <a:r>
              <a:rPr lang="en-US" dirty="0" err="1">
                <a:sym typeface="Wingdings" panose="05000000000000000000" pitchFamily="2" charset="2"/>
              </a:rPr>
              <a:t>plano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saude</a:t>
            </a:r>
            <a:r>
              <a:rPr lang="en-US" dirty="0">
                <a:sym typeface="Wingdings" panose="05000000000000000000" pitchFamily="2" charset="2"/>
              </a:rPr>
              <a:t> Fazer o </a:t>
            </a:r>
            <a:r>
              <a:rPr lang="en-US" dirty="0" err="1">
                <a:sym typeface="Wingdings" panose="05000000000000000000" pitchFamily="2" charset="2"/>
              </a:rPr>
              <a:t>gráfico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40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cenário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ocorre quando, nos dados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treino,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modelo tem um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desempenho excelente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porém quando utilizamos os dados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resultado é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ruim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Podemos entender que, neste caso, o modelo aprendeu tão bem as relações existentes no treino, que acabou apenas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decorando o que deveria ser feito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ao receber as informações das variáveis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preditoras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dados de teste, o modelo tenta aplicar as mesmas regras decoradas, porém com dados diferentes esta regra não tem validade, e o desempenho é afetado. É comum ouvirmos que neste cenário o modelo treinado não tem capacidade de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dirty="0" err="1"/>
              <a:t>Under</a:t>
            </a:r>
            <a:r>
              <a:rPr lang="pt-BR" dirty="0"/>
              <a:t> </a:t>
            </a:r>
          </a:p>
          <a:p>
            <a:br>
              <a:rPr lang="pt-BR" dirty="0"/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cenário 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desempenho do modelo já é ruim no próprio treinamento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modelo não consegue encontrar relações entre as variáveis e o teste nem precisa acontecer. Este modelo já pode ser descartado, pois não terá utilidade.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sklearn.preprocessingpacote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fornece várias funções de utilitário comuns e classes de transformador para alterar vetores de recursos brutos em uma representação que seja mais adequada para os estimadores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geral, os algoritmos de aprendizagem se beneficiam da padronização do conjunto de dados. Se alguns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estiverem presentes no conjunto,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transformadores robustos são mais apropriados. 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10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pos="4205">
          <p15:clr>
            <a:srgbClr val="FBAE40"/>
          </p15:clr>
        </p15:guide>
        <p15:guide id="10" pos="44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pos="3392">
          <p15:clr>
            <a:srgbClr val="FBAE40"/>
          </p15:clr>
        </p15:guide>
        <p15:guide id="10" pos="3593">
          <p15:clr>
            <a:srgbClr val="FBAE40"/>
          </p15:clr>
        </p15:guide>
        <p15:guide id="11" pos="5078">
          <p15:clr>
            <a:srgbClr val="FBAE40"/>
          </p15:clr>
        </p15:guide>
        <p15:guide id="12" pos="527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pos="2979">
          <p15:clr>
            <a:srgbClr val="FBAE40"/>
          </p15:clr>
        </p15:guide>
        <p15:guide id="10" pos="3160">
          <p15:clr>
            <a:srgbClr val="FBAE40"/>
          </p15:clr>
        </p15:guide>
        <p15:guide id="11" pos="4239">
          <p15:clr>
            <a:srgbClr val="FBAE40"/>
          </p15:clr>
        </p15:guide>
        <p15:guide id="12" pos="4412">
          <p15:clr>
            <a:srgbClr val="FBAE40"/>
          </p15:clr>
        </p15:guide>
        <p15:guide id="13" pos="5492">
          <p15:clr>
            <a:srgbClr val="FBAE40"/>
          </p15:clr>
        </p15:guide>
        <p15:guide id="14" pos="56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orient="horz" pos="2090">
          <p15:clr>
            <a:srgbClr val="FBAE40"/>
          </p15:clr>
        </p15:guide>
        <p15:guide id="10" orient="horz" pos="21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orient="horz" pos="2169">
          <p15:clr>
            <a:srgbClr val="FBAE40"/>
          </p15:clr>
        </p15:guide>
        <p15:guide id="10" orient="horz" pos="2090">
          <p15:clr>
            <a:srgbClr val="FBAE40"/>
          </p15:clr>
        </p15:guide>
        <p15:guide id="11" pos="4205">
          <p15:clr>
            <a:srgbClr val="FBAE40"/>
          </p15:clr>
        </p15:guide>
        <p15:guide id="12" pos="4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orient="horz" pos="2090">
          <p15:clr>
            <a:srgbClr val="FBAE40"/>
          </p15:clr>
        </p15:guide>
        <p15:guide id="10" orient="horz" pos="2169">
          <p15:clr>
            <a:srgbClr val="FBAE40"/>
          </p15:clr>
        </p15:guide>
        <p15:guide id="11" pos="3392">
          <p15:clr>
            <a:srgbClr val="FBAE40"/>
          </p15:clr>
        </p15:guide>
        <p15:guide id="12" pos="3593">
          <p15:clr>
            <a:srgbClr val="FBAE40"/>
          </p15:clr>
        </p15:guide>
        <p15:guide id="13" pos="5078">
          <p15:clr>
            <a:srgbClr val="FBAE40"/>
          </p15:clr>
        </p15:guide>
        <p15:guide id="14" pos="527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  <p15:guide id="9" pos="2987">
          <p15:clr>
            <a:srgbClr val="FBAE40"/>
          </p15:clr>
        </p15:guide>
        <p15:guide id="10" pos="3159">
          <p15:clr>
            <a:srgbClr val="FBAE40"/>
          </p15:clr>
        </p15:guide>
        <p15:guide id="11" pos="4239">
          <p15:clr>
            <a:srgbClr val="FBAE40"/>
          </p15:clr>
        </p15:guide>
        <p15:guide id="12" pos="4412">
          <p15:clr>
            <a:srgbClr val="FBAE40"/>
          </p15:clr>
        </p15:guide>
        <p15:guide id="13" pos="5492">
          <p15:clr>
            <a:srgbClr val="FBAE40"/>
          </p15:clr>
        </p15:guide>
        <p15:guide id="14" pos="5664">
          <p15:clr>
            <a:srgbClr val="FBAE40"/>
          </p15:clr>
        </p15:guide>
        <p15:guide id="15" orient="horz" pos="2090">
          <p15:clr>
            <a:srgbClr val="FBAE40"/>
          </p15:clr>
        </p15:guide>
        <p15:guide id="16" orient="horz" pos="21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de-DE"/>
              <a:t>Add Chapter Title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de-DE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9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kern="0" baseline="0" noProof="1">
                <a:solidFill>
                  <a:schemeClr val="tx1"/>
                </a:solidFill>
              </a:rPr>
              <a:t>C/IDI-LA | 2019-09-05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rgbClr val="B2B3B5"/>
                </a:solidFill>
              </a:rPr>
              <a:t>© Robert Bosch Ltda 2019. Reserves all rights even in the event of industrial property rights. We reserve all rights of disposal such as copying and passing on to third parties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6.png"/><Relationship Id="rId7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1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5.png"/><Relationship Id="rId7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2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2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2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B961F80-4A54-44FE-9DE9-8B9B4DB82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 cap="none" dirty="0" err="1"/>
              <a:t>Estatística</a:t>
            </a:r>
            <a:r>
              <a:rPr lang="de-DE" sz="6000" cap="none" dirty="0"/>
              <a:t> </a:t>
            </a:r>
            <a:br>
              <a:rPr lang="de-DE" sz="6000" cap="none" dirty="0"/>
            </a:br>
            <a:r>
              <a:rPr lang="de-DE" sz="6000" cap="none" dirty="0" err="1"/>
              <a:t>Básica</a:t>
            </a:r>
            <a:r>
              <a:rPr lang="de-DE" sz="6000" cap="none" dirty="0"/>
              <a:t> </a:t>
            </a:r>
            <a:br>
              <a:rPr lang="de-DE" sz="6000" cap="none" dirty="0"/>
            </a:br>
            <a:r>
              <a:rPr lang="de-DE" sz="6000" cap="none" dirty="0"/>
              <a:t>Para </a:t>
            </a:r>
            <a:br>
              <a:rPr lang="de-DE" sz="6000" cap="none" dirty="0"/>
            </a:br>
            <a:r>
              <a:rPr lang="de-DE" sz="6000" cap="none" dirty="0" err="1"/>
              <a:t>Inteligência</a:t>
            </a:r>
            <a:br>
              <a:rPr lang="de-DE" sz="6000" cap="none" dirty="0"/>
            </a:br>
            <a:r>
              <a:rPr lang="de-DE" sz="6000" cap="none" dirty="0" err="1"/>
              <a:t>Artificial</a:t>
            </a:r>
            <a:endParaRPr lang="de-DE" sz="6000" cap="none" dirty="0"/>
          </a:p>
        </p:txBody>
      </p:sp>
    </p:spTree>
    <p:extLst>
      <p:ext uri="{BB962C8B-B14F-4D97-AF65-F5344CB8AC3E}">
        <p14:creationId xmlns:p14="http://schemas.microsoft.com/office/powerpoint/2010/main" val="335889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Viés e Variância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2612061"/>
          </a:xfrm>
        </p:spPr>
        <p:txBody>
          <a:bodyPr/>
          <a:lstStyle/>
          <a:p>
            <a:r>
              <a:rPr lang="pt-BR" dirty="0"/>
              <a:t>Um valor de Viés alto, significa que o modelo não está aprendendo como deveria. Já um valor muito baixo indica que o modelo está se adaptando muito aos dados de treinamento, o que poderá gerar muito erro com novos dados;</a:t>
            </a:r>
          </a:p>
          <a:p>
            <a:r>
              <a:rPr lang="pt-BR" dirty="0"/>
              <a:t>A variância indica a “sensibilidade” do modelo a novos dados. Uma variância alta nos levará a um modelo </a:t>
            </a:r>
            <a:r>
              <a:rPr lang="pt-BR" dirty="0" err="1"/>
              <a:t>super</a:t>
            </a:r>
            <a:r>
              <a:rPr lang="pt-BR" dirty="0"/>
              <a:t> adaptado aos dados de treinamento;</a:t>
            </a:r>
          </a:p>
          <a:p>
            <a:r>
              <a:rPr lang="pt-BR" dirty="0"/>
              <a:t>Viés está relacionado ao modelo se ajustar aos dados (</a:t>
            </a:r>
            <a:r>
              <a:rPr lang="pt-BR" dirty="0" err="1"/>
              <a:t>underfitting</a:t>
            </a:r>
            <a:r>
              <a:rPr lang="pt-BR" dirty="0"/>
              <a:t>), e a variância está relacionada com o modelo se ajustar a novos dados (</a:t>
            </a:r>
            <a:r>
              <a:rPr lang="pt-BR" dirty="0" err="1"/>
              <a:t>overfitting</a:t>
            </a:r>
            <a:r>
              <a:rPr lang="pt-BR" dirty="0"/>
              <a:t>).</a:t>
            </a:r>
            <a:endParaRPr lang="en-US" dirty="0"/>
          </a:p>
        </p:txBody>
      </p:sp>
      <p:pic>
        <p:nvPicPr>
          <p:cNvPr id="3074" name="Picture 2" descr="https://miro.medium.com/max/614/1*ZhkJ7VcZAgyQsBf9fhu3w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8"/>
          <a:stretch/>
        </p:blipFill>
        <p:spPr bwMode="auto">
          <a:xfrm>
            <a:off x="2454880" y="3487919"/>
            <a:ext cx="6056689" cy="18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611224" y="5261568"/>
            <a:ext cx="1687397" cy="2647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Alto viés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6320" y="5279716"/>
            <a:ext cx="1687397" cy="263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Alta Variância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0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617641"/>
          </a:xfrm>
        </p:spPr>
        <p:txBody>
          <a:bodyPr/>
          <a:lstStyle/>
          <a:p>
            <a:r>
              <a:rPr lang="pt-BR" dirty="0"/>
              <a:t>Com base nos dados de idade e valor do plano de saúde, vamos construir um modelo de regressão linear para que possamos prever qual será o valor do plano de acordo com a idade da pessoa.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9" y="1946595"/>
            <a:ext cx="5370083" cy="12007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3189351"/>
            <a:ext cx="7021137" cy="10339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4236695"/>
            <a:ext cx="4177658" cy="12591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</a:t>
            </a:r>
            <a:endParaRPr lang="en-US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1" y="1106592"/>
            <a:ext cx="3682724" cy="6380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695252"/>
            <a:ext cx="4046153" cy="12598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1" y="2891762"/>
            <a:ext cx="4443548" cy="135590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877" y="1036800"/>
            <a:ext cx="3689540" cy="2552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81" y="4124194"/>
            <a:ext cx="4737343" cy="149867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425600"/>
            <a:ext cx="7577807" cy="2397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983" y="3613958"/>
            <a:ext cx="3082311" cy="597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ector de Seta Reta 8"/>
          <p:cNvCxnSpPr/>
          <p:nvPr/>
        </p:nvCxnSpPr>
        <p:spPr>
          <a:xfrm flipH="1" flipV="1">
            <a:off x="3242821" y="2624234"/>
            <a:ext cx="1696824" cy="1099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6517965" y="2624234"/>
            <a:ext cx="207956" cy="1099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303521" y="2624234"/>
            <a:ext cx="676697" cy="1099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1254160"/>
          </a:xfrm>
        </p:spPr>
        <p:txBody>
          <a:bodyPr/>
          <a:lstStyle/>
          <a:p>
            <a:r>
              <a:rPr lang="pt-BR" dirty="0"/>
              <a:t>O valor de um imóvel geralmente é calculado com base na sua área, quanto maior a área, mais caro o imóvel tende a ser. Isso nos indica que essa relação, é uma relação linear. Com base nisso, construa o gráfico que mostre a reta de regressão e verifique se existe algum </a:t>
            </a:r>
            <a:r>
              <a:rPr lang="pt-BR" dirty="0" err="1"/>
              <a:t>outlier</a:t>
            </a:r>
            <a:r>
              <a:rPr lang="pt-BR" dirty="0"/>
              <a:t> nos dados fornecidos. Utilize o </a:t>
            </a:r>
            <a:r>
              <a:rPr lang="pt-BR" dirty="0" err="1"/>
              <a:t>regressor</a:t>
            </a:r>
            <a:r>
              <a:rPr lang="pt-BR" dirty="0"/>
              <a:t> linear para prever também os seguintes valores dos imóveis com as seguintes áreas: 35, 70, 190.</a:t>
            </a:r>
          </a:p>
          <a:p>
            <a:r>
              <a:rPr lang="pt-BR" dirty="0"/>
              <a:t>Tempo estimado: 60 min. 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92603"/>
              </p:ext>
            </p:extLst>
          </p:nvPr>
        </p:nvGraphicFramePr>
        <p:xfrm>
          <a:off x="1155060" y="3322320"/>
          <a:ext cx="865632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39">
                  <a:extLst>
                    <a:ext uri="{9D8B030D-6E8A-4147-A177-3AD203B41FA5}">
                      <a16:colId xmlns:a16="http://schemas.microsoft.com/office/drawing/2014/main" val="4148186843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2638393557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3272492473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3335239868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2669797325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832059577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2715213135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2369776224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3191888518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2068925800"/>
                    </a:ext>
                  </a:extLst>
                </a:gridCol>
                <a:gridCol w="786939">
                  <a:extLst>
                    <a:ext uri="{9D8B030D-6E8A-4147-A177-3AD203B41FA5}">
                      <a16:colId xmlns:a16="http://schemas.microsoft.com/office/drawing/2014/main" val="2266631584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Área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80698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Valor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38079"/>
                  </a:ext>
                </a:extLst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96590"/>
            <a:ext cx="6362215" cy="14742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564954"/>
            <a:ext cx="8113556" cy="12566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3847796"/>
            <a:ext cx="4432772" cy="97956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" y="4827359"/>
            <a:ext cx="4967078" cy="7915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532035"/>
            <a:ext cx="4184574" cy="12688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3864589"/>
            <a:ext cx="6949082" cy="14956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t="2918"/>
          <a:stretch/>
        </p:blipFill>
        <p:spPr>
          <a:xfrm>
            <a:off x="4672255" y="1102306"/>
            <a:ext cx="4243146" cy="2966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7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90239"/>
            <a:ext cx="5920419" cy="9590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33" y="2302749"/>
            <a:ext cx="4317994" cy="2865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9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1425599"/>
            <a:ext cx="4886638" cy="15600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" y="3374493"/>
            <a:ext cx="4954349" cy="15047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145" y="1397319"/>
            <a:ext cx="4818285" cy="14967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/>
              <a:t>Naïve Bayes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6479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err="1"/>
              <a:t>Regressão</a:t>
            </a:r>
            <a:r>
              <a:rPr lang="en-US" sz="6000" cap="none" dirty="0"/>
              <a:t> Linear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793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Teoria e Conceitos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2022235"/>
          </a:xfrm>
        </p:spPr>
        <p:txBody>
          <a:bodyPr/>
          <a:lstStyle/>
          <a:p>
            <a:r>
              <a:rPr lang="pt-BR" dirty="0"/>
              <a:t>Possui uma abordagem probabilística, pois é baseado no Teorema de </a:t>
            </a:r>
            <a:r>
              <a:rPr lang="pt-BR" dirty="0" err="1"/>
              <a:t>Bayes</a:t>
            </a:r>
            <a:r>
              <a:rPr lang="pt-BR" dirty="0"/>
              <a:t>;</a:t>
            </a:r>
          </a:p>
          <a:p>
            <a:r>
              <a:rPr lang="pt-BR" dirty="0"/>
              <a:t>O algoritmo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é um algoritmo de classificação de dados;</a:t>
            </a:r>
          </a:p>
          <a:p>
            <a:r>
              <a:rPr lang="pt-BR" dirty="0"/>
              <a:t>O treinamento se baseia em utilizados os dados de treinamento e calcular as probabilidades dos atributos previsores;</a:t>
            </a:r>
          </a:p>
          <a:p>
            <a:r>
              <a:rPr lang="pt-BR" dirty="0"/>
              <a:t>Quando um novo registro é submetido, o retorno do algoritmo será a probabilidade desse registro pertencer a determinada classe.</a:t>
            </a:r>
            <a:endParaRPr lang="en-US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926884" y="3662276"/>
            <a:ext cx="1093509" cy="1092046"/>
          </a:xfrm>
          <a:prstGeom prst="flowChartMagneticDisk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16438" y="4138367"/>
            <a:ext cx="914400" cy="4996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Base de</a:t>
            </a:r>
          </a:p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dados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27665" y="3827284"/>
            <a:ext cx="2092751" cy="79185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27665" y="4039805"/>
            <a:ext cx="2092751" cy="4996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Tabela com</a:t>
            </a:r>
          </a:p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probabilidades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909847" y="3280528"/>
            <a:ext cx="1396742" cy="79185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909847" y="3493049"/>
            <a:ext cx="1396742" cy="4996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Novo</a:t>
            </a:r>
          </a:p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registro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909847" y="4754322"/>
            <a:ext cx="1396742" cy="79185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909847" y="4966843"/>
            <a:ext cx="1396742" cy="4996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Registro</a:t>
            </a:r>
          </a:p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classificado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149311" y="4128940"/>
            <a:ext cx="117835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3" idx="1"/>
          </p:cNvCxnSpPr>
          <p:nvPr/>
        </p:nvCxnSpPr>
        <p:spPr>
          <a:xfrm flipH="1">
            <a:off x="5420416" y="3742860"/>
            <a:ext cx="1489431" cy="395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15" idx="1"/>
          </p:cNvCxnSpPr>
          <p:nvPr/>
        </p:nvCxnSpPr>
        <p:spPr>
          <a:xfrm>
            <a:off x="5420416" y="4501719"/>
            <a:ext cx="1489431" cy="714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Utilizações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5576112" cy="2616124"/>
          </a:xfrm>
        </p:spPr>
        <p:txBody>
          <a:bodyPr/>
          <a:lstStyle/>
          <a:p>
            <a:r>
              <a:rPr lang="pt-BR" dirty="0"/>
              <a:t>Principais utilizações:</a:t>
            </a:r>
          </a:p>
          <a:p>
            <a:pPr lvl="1"/>
            <a:r>
              <a:rPr lang="pt-BR" dirty="0"/>
              <a:t>Classificações de textos de notícias ou artigos; </a:t>
            </a:r>
          </a:p>
          <a:p>
            <a:pPr lvl="1"/>
            <a:r>
              <a:rPr lang="pt-BR" dirty="0"/>
              <a:t>Filtragem de spam no e-mail; </a:t>
            </a:r>
          </a:p>
          <a:p>
            <a:pPr lvl="1"/>
            <a:r>
              <a:rPr lang="pt-BR" dirty="0"/>
              <a:t>Analise de sentimento em textos;</a:t>
            </a:r>
          </a:p>
          <a:p>
            <a:pPr lvl="1"/>
            <a:r>
              <a:rPr lang="pt-BR" dirty="0"/>
              <a:t>Sistema de recomendação;</a:t>
            </a:r>
          </a:p>
          <a:p>
            <a:pPr lvl="1"/>
            <a:r>
              <a:rPr lang="pt-BR" dirty="0"/>
              <a:t>Previsões com muitas classes;</a:t>
            </a:r>
          </a:p>
          <a:p>
            <a:pPr lvl="1"/>
            <a:r>
              <a:rPr lang="pt-BR" dirty="0"/>
              <a:t>Medicina de diagnósticos;</a:t>
            </a:r>
          </a:p>
          <a:p>
            <a:pPr lvl="1"/>
            <a:r>
              <a:rPr lang="pt-BR" dirty="0"/>
              <a:t>Previsão do tempo.</a:t>
            </a:r>
          </a:p>
          <a:p>
            <a:endParaRPr lang="en-US" dirty="0"/>
          </a:p>
        </p:txBody>
      </p:sp>
      <p:pic>
        <p:nvPicPr>
          <p:cNvPr id="1028" name="Picture 4" descr="Poisoned Gift for Thanksgivingday | Break into Bank Accou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13432" r="6241" b="9594"/>
          <a:stretch/>
        </p:blipFill>
        <p:spPr bwMode="auto">
          <a:xfrm>
            <a:off x="6479429" y="3315674"/>
            <a:ext cx="3057415" cy="16968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ather Icon Images | Free Vectors, Stock Photos &amp; PS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6" t="5657" r="51666" b="75846"/>
          <a:stretch/>
        </p:blipFill>
        <p:spPr bwMode="auto">
          <a:xfrm>
            <a:off x="8008136" y="2052594"/>
            <a:ext cx="1153601" cy="110293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medical icon | Myiconfin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edical icon | Myiconfin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edical icon | My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41" y="983262"/>
            <a:ext cx="1286725" cy="12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Problemática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73376" y="1296000"/>
            <a:ext cx="10433993" cy="4168800"/>
          </a:xfrm>
        </p:spPr>
        <p:txBody>
          <a:bodyPr/>
          <a:lstStyle/>
          <a:p>
            <a:r>
              <a:rPr lang="pt-BR" dirty="0"/>
              <a:t>Algumas problemáticas e bases de dados não funcionam com o método de regressão linear;</a:t>
            </a:r>
          </a:p>
          <a:p>
            <a:r>
              <a:rPr lang="pt-BR" dirty="0"/>
              <a:t>Problemática: Queremos prever em qual dia determinado time irá treinar;</a:t>
            </a:r>
          </a:p>
          <a:p>
            <a:r>
              <a:rPr lang="pt-BR" dirty="0"/>
              <a:t>Dados: </a:t>
            </a:r>
          </a:p>
          <a:p>
            <a:pPr lvl="1"/>
            <a:r>
              <a:rPr lang="pt-BR" dirty="0"/>
              <a:t>Histórico do tempo(clima); </a:t>
            </a:r>
          </a:p>
          <a:p>
            <a:pPr lvl="1"/>
            <a:r>
              <a:rPr lang="pt-BR" dirty="0"/>
              <a:t>Umidade do ar; </a:t>
            </a:r>
          </a:p>
          <a:p>
            <a:pPr lvl="1"/>
            <a:r>
              <a:rPr lang="pt-BR" dirty="0"/>
              <a:t>Vento; </a:t>
            </a:r>
          </a:p>
          <a:p>
            <a:pPr lvl="1"/>
            <a:r>
              <a:rPr lang="pt-BR" dirty="0"/>
              <a:t>Houve treino?</a:t>
            </a:r>
          </a:p>
          <a:p>
            <a:r>
              <a:rPr lang="pt-BR" dirty="0"/>
              <a:t>Com base nesse dados, podemos calcular a probabilidade do time treinar ou não em dias futuros utilizando o algoritmo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;</a:t>
            </a:r>
          </a:p>
          <a:p>
            <a:r>
              <a:rPr lang="pt-BR" dirty="0"/>
              <a:t>Vamos ver a tabela dos dados a seguir para entender como funciona.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Problemática: Resolvendo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987766"/>
              </p:ext>
            </p:extLst>
          </p:nvPr>
        </p:nvGraphicFramePr>
        <p:xfrm>
          <a:off x="1866934" y="1382056"/>
          <a:ext cx="7220505" cy="45432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4101">
                  <a:extLst>
                    <a:ext uri="{9D8B030D-6E8A-4147-A177-3AD203B41FA5}">
                      <a16:colId xmlns:a16="http://schemas.microsoft.com/office/drawing/2014/main" val="2740347014"/>
                    </a:ext>
                  </a:extLst>
                </a:gridCol>
                <a:gridCol w="1444101">
                  <a:extLst>
                    <a:ext uri="{9D8B030D-6E8A-4147-A177-3AD203B41FA5}">
                      <a16:colId xmlns:a16="http://schemas.microsoft.com/office/drawing/2014/main" val="2829970608"/>
                    </a:ext>
                  </a:extLst>
                </a:gridCol>
                <a:gridCol w="1444101">
                  <a:extLst>
                    <a:ext uri="{9D8B030D-6E8A-4147-A177-3AD203B41FA5}">
                      <a16:colId xmlns:a16="http://schemas.microsoft.com/office/drawing/2014/main" val="1985526149"/>
                    </a:ext>
                  </a:extLst>
                </a:gridCol>
                <a:gridCol w="1444101">
                  <a:extLst>
                    <a:ext uri="{9D8B030D-6E8A-4147-A177-3AD203B41FA5}">
                      <a16:colId xmlns:a16="http://schemas.microsoft.com/office/drawing/2014/main" val="3367827817"/>
                    </a:ext>
                  </a:extLst>
                </a:gridCol>
                <a:gridCol w="1444101">
                  <a:extLst>
                    <a:ext uri="{9D8B030D-6E8A-4147-A177-3AD203B41FA5}">
                      <a16:colId xmlns:a16="http://schemas.microsoft.com/office/drawing/2014/main" val="245592856"/>
                    </a:ext>
                  </a:extLst>
                </a:gridCol>
              </a:tblGrid>
              <a:tr h="32075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Dia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Humidade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Vento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Treinou?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006262959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D1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Ensolarado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392999995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D2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Ensolarado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Forte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247005654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D3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Nublado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053240899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D4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Chuvoso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4124816714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D5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Chuvoso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701470072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D6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Chuvoso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Forte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843131691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D7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Nublado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Forte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052040848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D8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Ensolarado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403284067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D9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Ensolarado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774364847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D10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Chuvoso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86813459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D11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Ensolarado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Forte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413715150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D12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Nublado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Forte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59949995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D13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Nublado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Normal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Fraco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4103201185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D14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Chuvoso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Forte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  <a:endParaRPr lang="en-US" sz="14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787848621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3393649" y="1300899"/>
            <a:ext cx="3921551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393648" y="1036800"/>
            <a:ext cx="3921551" cy="388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Atributos previsores</a:t>
            </a:r>
            <a:endParaRPr lang="en-US" kern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7807487" y="1300899"/>
            <a:ext cx="1279952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807487" y="1036800"/>
            <a:ext cx="1279952" cy="3855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chemeClr val="accent4">
                    <a:lumMod val="75000"/>
                  </a:schemeClr>
                </a:solidFill>
              </a:rPr>
              <a:t>Classe</a:t>
            </a:r>
            <a:endParaRPr lang="en-US" kern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Problemática: Resolvendo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429105"/>
          </a:xfrm>
        </p:spPr>
        <p:txBody>
          <a:bodyPr/>
          <a:lstStyle/>
          <a:p>
            <a:r>
              <a:rPr lang="pt-BR" dirty="0"/>
              <a:t>Primeiro devemos construir as tabelas de </a:t>
            </a:r>
            <a:r>
              <a:rPr lang="pt-BR" b="1" dirty="0"/>
              <a:t>frequência</a:t>
            </a:r>
            <a:r>
              <a:rPr lang="pt-BR" dirty="0"/>
              <a:t> para cada uma das colunas: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95300"/>
              </p:ext>
            </p:extLst>
          </p:nvPr>
        </p:nvGraphicFramePr>
        <p:xfrm>
          <a:off x="5483225" y="2687752"/>
          <a:ext cx="50482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53">
                  <a:extLst>
                    <a:ext uri="{9D8B030D-6E8A-4147-A177-3AD203B41FA5}">
                      <a16:colId xmlns:a16="http://schemas.microsoft.com/office/drawing/2014/main" val="1573019074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2072208094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1965754690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378991627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 de frequência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Treinou?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48062"/>
                  </a:ext>
                </a:extLst>
              </a:tr>
              <a:tr h="2845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204135"/>
                  </a:ext>
                </a:extLst>
              </a:tr>
              <a:tr h="316298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69909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Nublado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01903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22696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28305"/>
              </p:ext>
            </p:extLst>
          </p:nvPr>
        </p:nvGraphicFramePr>
        <p:xfrm>
          <a:off x="259080" y="3676872"/>
          <a:ext cx="5048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53">
                  <a:extLst>
                    <a:ext uri="{9D8B030D-6E8A-4147-A177-3AD203B41FA5}">
                      <a16:colId xmlns:a16="http://schemas.microsoft.com/office/drawing/2014/main" val="1573019074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2072208094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1965754690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378991627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 de frequência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Treinou?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48062"/>
                  </a:ext>
                </a:extLst>
              </a:tr>
              <a:tr h="2845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204135"/>
                  </a:ext>
                </a:extLst>
              </a:tr>
              <a:tr h="316298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Humidade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69909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019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08195"/>
              </p:ext>
            </p:extLst>
          </p:nvPr>
        </p:nvGraphicFramePr>
        <p:xfrm>
          <a:off x="259080" y="1795244"/>
          <a:ext cx="5048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53">
                  <a:extLst>
                    <a:ext uri="{9D8B030D-6E8A-4147-A177-3AD203B41FA5}">
                      <a16:colId xmlns:a16="http://schemas.microsoft.com/office/drawing/2014/main" val="1573019074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2072208094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1965754690"/>
                    </a:ext>
                  </a:extLst>
                </a:gridCol>
                <a:gridCol w="1262053">
                  <a:extLst>
                    <a:ext uri="{9D8B030D-6E8A-4147-A177-3AD203B41FA5}">
                      <a16:colId xmlns:a16="http://schemas.microsoft.com/office/drawing/2014/main" val="378991627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 de frequência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Treinou?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48062"/>
                  </a:ext>
                </a:extLst>
              </a:tr>
              <a:tr h="2845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204135"/>
                  </a:ext>
                </a:extLst>
              </a:tr>
              <a:tr h="316298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Vento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69909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01903"/>
                  </a:ext>
                </a:extLst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9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Problemática: Resolvendo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325410"/>
          </a:xfrm>
        </p:spPr>
        <p:txBody>
          <a:bodyPr/>
          <a:lstStyle/>
          <a:p>
            <a:r>
              <a:rPr lang="pt-BR" dirty="0"/>
              <a:t>Para cada tabela de frequência, devemos construir a tabela de </a:t>
            </a:r>
            <a:r>
              <a:rPr lang="pt-BR" b="1" dirty="0"/>
              <a:t>probabilidade</a:t>
            </a:r>
            <a:r>
              <a:rPr lang="pt-BR" dirty="0"/>
              <a:t>: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23572"/>
              </p:ext>
            </p:extLst>
          </p:nvPr>
        </p:nvGraphicFramePr>
        <p:xfrm>
          <a:off x="2662175" y="3952535"/>
          <a:ext cx="56420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68">
                  <a:extLst>
                    <a:ext uri="{9D8B030D-6E8A-4147-A177-3AD203B41FA5}">
                      <a16:colId xmlns:a16="http://schemas.microsoft.com/office/drawing/2014/main" val="1573019074"/>
                    </a:ext>
                  </a:extLst>
                </a:gridCol>
                <a:gridCol w="1250968">
                  <a:extLst>
                    <a:ext uri="{9D8B030D-6E8A-4147-A177-3AD203B41FA5}">
                      <a16:colId xmlns:a16="http://schemas.microsoft.com/office/drawing/2014/main" val="2072208094"/>
                    </a:ext>
                  </a:extLst>
                </a:gridCol>
                <a:gridCol w="1250968">
                  <a:extLst>
                    <a:ext uri="{9D8B030D-6E8A-4147-A177-3AD203B41FA5}">
                      <a16:colId xmlns:a16="http://schemas.microsoft.com/office/drawing/2014/main" val="1965754690"/>
                    </a:ext>
                  </a:extLst>
                </a:gridCol>
                <a:gridCol w="1250968">
                  <a:extLst>
                    <a:ext uri="{9D8B030D-6E8A-4147-A177-3AD203B41FA5}">
                      <a16:colId xmlns:a16="http://schemas.microsoft.com/office/drawing/2014/main" val="3789916279"/>
                    </a:ext>
                  </a:extLst>
                </a:gridCol>
                <a:gridCol w="638227">
                  <a:extLst>
                    <a:ext uri="{9D8B030D-6E8A-4147-A177-3AD203B41FA5}">
                      <a16:colId xmlns:a16="http://schemas.microsoft.com/office/drawing/2014/main" val="314025997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 de probabilidade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Treinou?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48062"/>
                  </a:ext>
                </a:extLst>
              </a:tr>
              <a:tr h="2845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04135"/>
                  </a:ext>
                </a:extLst>
              </a:tr>
              <a:tr h="316298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Humidade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69909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01903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9/14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5916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3167"/>
              </p:ext>
            </p:extLst>
          </p:nvPr>
        </p:nvGraphicFramePr>
        <p:xfrm>
          <a:off x="2662175" y="1872572"/>
          <a:ext cx="56420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198">
                  <a:extLst>
                    <a:ext uri="{9D8B030D-6E8A-4147-A177-3AD203B41FA5}">
                      <a16:colId xmlns:a16="http://schemas.microsoft.com/office/drawing/2014/main" val="1573019074"/>
                    </a:ext>
                  </a:extLst>
                </a:gridCol>
                <a:gridCol w="1247198">
                  <a:extLst>
                    <a:ext uri="{9D8B030D-6E8A-4147-A177-3AD203B41FA5}">
                      <a16:colId xmlns:a16="http://schemas.microsoft.com/office/drawing/2014/main" val="2072208094"/>
                    </a:ext>
                  </a:extLst>
                </a:gridCol>
                <a:gridCol w="1247198">
                  <a:extLst>
                    <a:ext uri="{9D8B030D-6E8A-4147-A177-3AD203B41FA5}">
                      <a16:colId xmlns:a16="http://schemas.microsoft.com/office/drawing/2014/main" val="1965754690"/>
                    </a:ext>
                  </a:extLst>
                </a:gridCol>
                <a:gridCol w="1247198">
                  <a:extLst>
                    <a:ext uri="{9D8B030D-6E8A-4147-A177-3AD203B41FA5}">
                      <a16:colId xmlns:a16="http://schemas.microsoft.com/office/drawing/2014/main" val="3789916279"/>
                    </a:ext>
                  </a:extLst>
                </a:gridCol>
                <a:gridCol w="653307">
                  <a:extLst>
                    <a:ext uri="{9D8B030D-6E8A-4147-A177-3AD203B41FA5}">
                      <a16:colId xmlns:a16="http://schemas.microsoft.com/office/drawing/2014/main" val="382978834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 de probabilidade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Treinou?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48062"/>
                  </a:ext>
                </a:extLst>
              </a:tr>
              <a:tr h="2845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04135"/>
                  </a:ext>
                </a:extLst>
              </a:tr>
              <a:tr h="316298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Vento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69909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01903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9/14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298042"/>
                  </a:ext>
                </a:extLst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Problemática: Resolvendo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667392"/>
          </a:xfrm>
        </p:spPr>
        <p:txBody>
          <a:bodyPr/>
          <a:lstStyle/>
          <a:p>
            <a:r>
              <a:rPr lang="pt-BR" dirty="0"/>
              <a:t>Explicando a tabela: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65930"/>
              </p:ext>
            </p:extLst>
          </p:nvPr>
        </p:nvGraphicFramePr>
        <p:xfrm>
          <a:off x="1319703" y="2468671"/>
          <a:ext cx="56498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744">
                  <a:extLst>
                    <a:ext uri="{9D8B030D-6E8A-4147-A177-3AD203B41FA5}">
                      <a16:colId xmlns:a16="http://schemas.microsoft.com/office/drawing/2014/main" val="1573019074"/>
                    </a:ext>
                  </a:extLst>
                </a:gridCol>
                <a:gridCol w="1248744">
                  <a:extLst>
                    <a:ext uri="{9D8B030D-6E8A-4147-A177-3AD203B41FA5}">
                      <a16:colId xmlns:a16="http://schemas.microsoft.com/office/drawing/2014/main" val="2072208094"/>
                    </a:ext>
                  </a:extLst>
                </a:gridCol>
                <a:gridCol w="1248744">
                  <a:extLst>
                    <a:ext uri="{9D8B030D-6E8A-4147-A177-3AD203B41FA5}">
                      <a16:colId xmlns:a16="http://schemas.microsoft.com/office/drawing/2014/main" val="1965754690"/>
                    </a:ext>
                  </a:extLst>
                </a:gridCol>
                <a:gridCol w="1248744">
                  <a:extLst>
                    <a:ext uri="{9D8B030D-6E8A-4147-A177-3AD203B41FA5}">
                      <a16:colId xmlns:a16="http://schemas.microsoft.com/office/drawing/2014/main" val="3789916279"/>
                    </a:ext>
                  </a:extLst>
                </a:gridCol>
                <a:gridCol w="654855">
                  <a:extLst>
                    <a:ext uri="{9D8B030D-6E8A-4147-A177-3AD203B41FA5}">
                      <a16:colId xmlns:a16="http://schemas.microsoft.com/office/drawing/2014/main" val="2048728366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 de probabilidade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Treinou?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48062"/>
                  </a:ext>
                </a:extLst>
              </a:tr>
              <a:tr h="2845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04135"/>
                  </a:ext>
                </a:extLst>
              </a:tr>
              <a:tr h="316298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969909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Nublado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701903"/>
                  </a:ext>
                </a:extLst>
              </a:tr>
              <a:tr h="2845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226964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9/14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2991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71620" y="1456033"/>
            <a:ext cx="4619135" cy="5073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15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</a:t>
            </a:r>
            <a:r>
              <a:rPr lang="pt-BR" sz="1600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x|c</a:t>
            </a: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 P(</a:t>
            </a:r>
            <a:r>
              <a:rPr lang="pt-BR" sz="1600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Ensolarado|Sim</a:t>
            </a: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 2/9 = 0.22</a:t>
            </a:r>
          </a:p>
          <a:p>
            <a:pPr marR="0" defTabSz="914400" eaLnBrk="1" fontAlgn="auto" latinLnBrk="0" hangingPunct="1">
              <a:lnSpc>
                <a:spcPts val="15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Probabilidade de treino sendo sol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ector Angulado 8"/>
          <p:cNvCxnSpPr>
            <a:stCxn id="7" idx="1"/>
          </p:cNvCxnSpPr>
          <p:nvPr/>
        </p:nvCxnSpPr>
        <p:spPr>
          <a:xfrm rot="10800000" flipV="1">
            <a:off x="4449452" y="1709712"/>
            <a:ext cx="622168" cy="1599095"/>
          </a:xfrm>
          <a:prstGeom prst="bentConnector2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580721" y="3182437"/>
            <a:ext cx="4619135" cy="5073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15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P(x) = P(Ensolarado) = 5/14 = 0.36</a:t>
            </a:r>
          </a:p>
          <a:p>
            <a:pPr marR="0" defTabSz="914400" eaLnBrk="1" fontAlgn="auto" latinLnBrk="0" hangingPunct="1">
              <a:lnSpc>
                <a:spcPts val="15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Probabilidade de estar ensolarado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Conector de Seta Reta 11"/>
          <p:cNvCxnSpPr>
            <a:stCxn id="10" idx="1"/>
          </p:cNvCxnSpPr>
          <p:nvPr/>
        </p:nvCxnSpPr>
        <p:spPr>
          <a:xfrm flipH="1">
            <a:off x="6969534" y="3436117"/>
            <a:ext cx="611187" cy="1409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744066" y="5065722"/>
            <a:ext cx="4619135" cy="5073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15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P(x) = P(Sim) = 9/14 = 0.64</a:t>
            </a:r>
          </a:p>
          <a:p>
            <a:pPr marR="0" defTabSz="914400" eaLnBrk="1" fontAlgn="auto" latinLnBrk="0" hangingPunct="1">
              <a:lnSpc>
                <a:spcPts val="15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Probabilidade de haver treino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ector Angulado 17"/>
          <p:cNvCxnSpPr>
            <a:stCxn id="14" idx="1"/>
            <a:endCxn id="20" idx="2"/>
          </p:cNvCxnSpPr>
          <p:nvPr/>
        </p:nvCxnSpPr>
        <p:spPr>
          <a:xfrm rot="10800000">
            <a:off x="4452578" y="4663232"/>
            <a:ext cx="1291489" cy="656171"/>
          </a:xfrm>
          <a:prstGeom prst="bentConnector2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144618" y="4289196"/>
            <a:ext cx="615918" cy="374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Prevendo Novos Dados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080" y="1296000"/>
                <a:ext cx="10448290" cy="4168800"/>
              </a:xfrm>
            </p:spPr>
            <p:txBody>
              <a:bodyPr/>
              <a:lstStyle/>
              <a:p>
                <a:r>
                  <a:rPr lang="pt-BR" dirty="0"/>
                  <a:t>Vamos prever se haverá treino ou não com base em:</a:t>
                </a:r>
              </a:p>
              <a:p>
                <a:pPr lvl="1"/>
                <a:r>
                  <a:rPr lang="pt-BR" dirty="0"/>
                  <a:t>Tempo = Chuvoso;</a:t>
                </a:r>
              </a:p>
              <a:p>
                <a:pPr lvl="1"/>
                <a:r>
                  <a:rPr lang="pt-BR" dirty="0"/>
                  <a:t>Umidade = Alta;</a:t>
                </a:r>
              </a:p>
              <a:p>
                <a:pPr lvl="1"/>
                <a:r>
                  <a:rPr lang="pt-BR" dirty="0"/>
                  <a:t>Vento = Fraco;</a:t>
                </a:r>
              </a:p>
              <a:p>
                <a:r>
                  <a:rPr lang="pt-BR" dirty="0"/>
                  <a:t>Probabilidade de ‘Sim’ neste dia: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𝐶h𝑢𝑣𝑜𝑠𝑜</m:t>
                        </m:r>
                      </m:e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𝑈𝑚𝑖𝑑𝑎𝑑𝑒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𝐴𝑙𝑡𝑎</m:t>
                        </m:r>
                      </m:e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𝑉𝑒𝑛𝑡𝑜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𝐹𝑟𝑎𝑐𝑜</m:t>
                        </m:r>
                      </m:e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/9 ∗ 3/9 ∗ 6/9 ∗ 9/14 =</m:t>
                    </m:r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0,0476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pt-BR" dirty="0"/>
                  <a:t>Probabilidade de ‘Não’ neste dia: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𝑇𝑒𝑚𝑝𝑜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𝐶h𝑢𝑣𝑜𝑠𝑜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𝑈𝑚𝑖𝑑𝑎𝑑𝑒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𝐴𝑙𝑡𝑎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𝑉𝑒𝑛𝑡𝑜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𝐹𝑟𝑎𝑐𝑜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2/5 ∗ 4/5 ∗ 2/5 ∗ 5/14 = 0.0166</m:t>
                    </m:r>
                  </m:oMath>
                </a14:m>
                <a:endParaRPr lang="en-US" dirty="0"/>
              </a:p>
              <a:p>
                <a:r>
                  <a:rPr lang="pt-BR" dirty="0"/>
                  <a:t>Normalizando os valores: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𝑆𝑖𝑚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pt-BR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0.0199</m:t>
                        </m:r>
                      </m:num>
                      <m:den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0.0199+ 0.0</m:t>
                            </m:r>
                            <m:r>
                              <a:rPr lang="pt-BR" sz="1800" b="0" i="1" dirty="0" smtClean="0">
                                <a:latin typeface="Cambria Math" panose="02040503050406030204" pitchFamily="18" charset="0"/>
                              </a:rPr>
                              <m:t>476</m:t>
                            </m:r>
                          </m:e>
                        </m:d>
                      </m:den>
                    </m:f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0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,74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0.0166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(0.0199+ 0.</m:t>
                        </m:r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0476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 dirty="0">
                        <a:latin typeface="Cambria Math" panose="02040503050406030204" pitchFamily="18" charset="0"/>
                      </a:rPr>
                      <m:t>   = 0.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pt-BR" sz="1800" dirty="0"/>
              </a:p>
              <a:p>
                <a:pPr lvl="1"/>
                <a:endParaRPr lang="en-US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9080" y="1296000"/>
                <a:ext cx="10448290" cy="4168800"/>
              </a:xfrm>
              <a:blipFill>
                <a:blip r:embed="rId2"/>
                <a:stretch>
                  <a:fillRect l="-1284" t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4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 Prático com Python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862738"/>
          </a:xfrm>
        </p:spPr>
        <p:txBody>
          <a:bodyPr/>
          <a:lstStyle/>
          <a:p>
            <a:r>
              <a:rPr lang="pt-BR" dirty="0"/>
              <a:t>Determinado banco possui os dados de histórico de empréstimo, vistos na tabela abaixo. Com esses dados, o banco solicitou que fosse construído um modelo que fornecendo os dados de entrada, indique se deverá fornecer ou não o empréstimo.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36713"/>
              </p:ext>
            </p:extLst>
          </p:nvPr>
        </p:nvGraphicFramePr>
        <p:xfrm>
          <a:off x="2269743" y="2158738"/>
          <a:ext cx="6421772" cy="377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43">
                  <a:extLst>
                    <a:ext uri="{9D8B030D-6E8A-4147-A177-3AD203B41FA5}">
                      <a16:colId xmlns:a16="http://schemas.microsoft.com/office/drawing/2014/main" val="1290511456"/>
                    </a:ext>
                  </a:extLst>
                </a:gridCol>
                <a:gridCol w="1605443">
                  <a:extLst>
                    <a:ext uri="{9D8B030D-6E8A-4147-A177-3AD203B41FA5}">
                      <a16:colId xmlns:a16="http://schemas.microsoft.com/office/drawing/2014/main" val="1375644992"/>
                    </a:ext>
                  </a:extLst>
                </a:gridCol>
                <a:gridCol w="1605443">
                  <a:extLst>
                    <a:ext uri="{9D8B030D-6E8A-4147-A177-3AD203B41FA5}">
                      <a16:colId xmlns:a16="http://schemas.microsoft.com/office/drawing/2014/main" val="4259403636"/>
                    </a:ext>
                  </a:extLst>
                </a:gridCol>
                <a:gridCol w="1605443">
                  <a:extLst>
                    <a:ext uri="{9D8B030D-6E8A-4147-A177-3AD203B41FA5}">
                      <a16:colId xmlns:a16="http://schemas.microsoft.com/office/drawing/2014/main" val="845179928"/>
                    </a:ext>
                  </a:extLst>
                </a:gridCol>
              </a:tblGrid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Renda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Idade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Empréstimo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Emprestou?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1349341486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Alta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Jovem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Alto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Sim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1645270619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Média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Idoso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Alto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Não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3080080388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Média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Adulto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Médio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Não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1087802131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Baixa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Adulto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Médio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Não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2059553936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Baixa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Adulto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Médio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Não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2934216695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Baixa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Idoso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Baixo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Sim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1756832963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Baixa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Jovem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Alto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Não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1786679082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Alta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Jovem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Médio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Sim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4237761365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Baixa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Jovem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Baixo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Sim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1398795926"/>
                  </a:ext>
                </a:extLst>
              </a:tr>
              <a:tr h="337977">
                <a:tc>
                  <a:txBody>
                    <a:bodyPr/>
                    <a:lstStyle/>
                    <a:p>
                      <a:r>
                        <a:rPr lang="pt-BR" sz="1700" dirty="0"/>
                        <a:t>Média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Jovem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Baixo</a:t>
                      </a:r>
                      <a:endParaRPr lang="en-US" sz="1700" dirty="0"/>
                    </a:p>
                  </a:txBody>
                  <a:tcPr marL="84494" marR="84494" marT="42247" marB="42247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Sim</a:t>
                      </a:r>
                    </a:p>
                  </a:txBody>
                  <a:tcPr marL="84494" marR="84494" marT="42247" marB="42247"/>
                </a:tc>
                <a:extLst>
                  <a:ext uri="{0D108BD9-81ED-4DB2-BD59-A6C34878D82A}">
                    <a16:rowId xmlns:a16="http://schemas.microsoft.com/office/drawing/2014/main" val="4208675012"/>
                  </a:ext>
                </a:extLst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8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 Prático com Python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296000"/>
            <a:ext cx="4484962" cy="10514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578860"/>
            <a:ext cx="10580220" cy="17086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O que é Regressão Linear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232560" cy="4168800"/>
          </a:xfrm>
        </p:spPr>
        <p:txBody>
          <a:bodyPr/>
          <a:lstStyle/>
          <a:p>
            <a:r>
              <a:rPr lang="pt-BR" dirty="0"/>
              <a:t>Regressão linear simples é um modelo de equação matemática que inclui duas variáveis e apresenta uma linha entre elas;</a:t>
            </a:r>
          </a:p>
          <a:p>
            <a:r>
              <a:rPr lang="pt-BR" dirty="0"/>
              <a:t>Serve para prever comportamentos com base na associação entre essas duas variáveis, que geralmente possuem uma correlação;</a:t>
            </a:r>
          </a:p>
          <a:p>
            <a:r>
              <a:rPr lang="pt-BR" dirty="0"/>
              <a:t>Através de um gráfico de dispersão é mais fácil observar a linearidade. Teremos duas variáveis.</a:t>
            </a:r>
          </a:p>
          <a:p>
            <a:r>
              <a:rPr lang="pt-BR" dirty="0" err="1"/>
              <a:t>Ex</a:t>
            </a:r>
            <a:r>
              <a:rPr lang="pt-BR" dirty="0"/>
              <a:t>: idade x tempo de estudo.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03" y="3462040"/>
            <a:ext cx="2380312" cy="2166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229" y="3462040"/>
            <a:ext cx="2395051" cy="2166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893" y="3462040"/>
            <a:ext cx="2361519" cy="21666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 Prático com Python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3945433"/>
            <a:ext cx="10710545" cy="4168800"/>
          </a:xfrm>
        </p:spPr>
        <p:txBody>
          <a:bodyPr/>
          <a:lstStyle/>
          <a:p>
            <a:r>
              <a:rPr lang="pt-BR" dirty="0" err="1"/>
              <a:t>Fitting</a:t>
            </a:r>
            <a:r>
              <a:rPr lang="pt-BR" dirty="0"/>
              <a:t> é igual a training, depois de treinado o módulo é capaz de fazer estimativas. </a:t>
            </a:r>
          </a:p>
          <a:p>
            <a:r>
              <a:rPr lang="pt-BR" dirty="0" err="1"/>
              <a:t>Fitting</a:t>
            </a:r>
            <a:r>
              <a:rPr lang="pt-BR" dirty="0"/>
              <a:t> seu modelo para treinar o dado é especialmente a parte do treinamento de modelagem de processo. </a:t>
            </a:r>
          </a:p>
          <a:p>
            <a:r>
              <a:rPr lang="pt-BR" dirty="0"/>
              <a:t>Por exemplo, ele encontra o coeficiente para uma equação especificada via o algoritmo que foi usado.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97425"/>
            <a:ext cx="5062684" cy="12656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456408"/>
            <a:ext cx="5625204" cy="1489025"/>
          </a:xfrm>
          <a:prstGeom prst="rect">
            <a:avLst/>
          </a:prstGeom>
        </p:spPr>
      </p:pic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6313170" y="1492299"/>
            <a:ext cx="439801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 err="1"/>
              <a:t>LabelEncoder</a:t>
            </a:r>
            <a:r>
              <a:rPr lang="pt-BR" dirty="0"/>
              <a:t> pode transformar [cachorro, gato, cachorro, rato, gato] em [1,2,1,3,2], ou seja, ele codifica os dados apresentados em um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4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3026410" y="1339543"/>
            <a:ext cx="7680960" cy="416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2193151"/>
            <a:ext cx="7561513" cy="13469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" y="3502256"/>
            <a:ext cx="4643033" cy="10510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" y="4437292"/>
            <a:ext cx="7092108" cy="11224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9" y="663801"/>
            <a:ext cx="7974557" cy="1455935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450264" y="8305"/>
            <a:ext cx="1519361" cy="7609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92" y="26841"/>
            <a:ext cx="1629672" cy="6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7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Exemplo Prático com Python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16772"/>
            <a:ext cx="10553261" cy="17719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847811"/>
            <a:ext cx="7113679" cy="14157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4282020"/>
            <a:ext cx="3517752" cy="12246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1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</a:t>
            </a:r>
            <a:endParaRPr lang="en-US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4168800"/>
          </a:xfrm>
        </p:spPr>
        <p:txBody>
          <a:bodyPr/>
          <a:lstStyle/>
          <a:p>
            <a:r>
              <a:rPr lang="pt-BR" dirty="0"/>
              <a:t>Para este exercício, vamos utilizar os 10 primeiros dias da tabela utilizada na problemática (que será mostrada no próximo slide), para saber se o time irá treinar ou não. Utilizando Python, construa: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contendo dados; </a:t>
            </a:r>
          </a:p>
          <a:p>
            <a:pPr lvl="1"/>
            <a:r>
              <a:rPr lang="pt-BR" dirty="0"/>
              <a:t>Se necessário, transforme as variáveis qualitativas em quantitativas;</a:t>
            </a:r>
          </a:p>
          <a:p>
            <a:pPr lvl="1"/>
            <a:r>
              <a:rPr lang="pt-BR" dirty="0"/>
              <a:t>O modelo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Mostre a precisão do modelo;</a:t>
            </a:r>
          </a:p>
          <a:p>
            <a:pPr lvl="1"/>
            <a:r>
              <a:rPr lang="pt-BR" dirty="0"/>
              <a:t>Utilizando o modelo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criado, preveja os dados a seguir.</a:t>
            </a:r>
          </a:p>
          <a:p>
            <a:r>
              <a:rPr lang="pt-BR" dirty="0"/>
              <a:t>Tempo estimado: 60 min.	</a:t>
            </a:r>
          </a:p>
          <a:p>
            <a:pPr lvl="1"/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1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8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320505"/>
              </p:ext>
            </p:extLst>
          </p:nvPr>
        </p:nvGraphicFramePr>
        <p:xfrm>
          <a:off x="6378877" y="1254760"/>
          <a:ext cx="4332303" cy="19925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4101">
                  <a:extLst>
                    <a:ext uri="{9D8B030D-6E8A-4147-A177-3AD203B41FA5}">
                      <a16:colId xmlns:a16="http://schemas.microsoft.com/office/drawing/2014/main" val="2829970608"/>
                    </a:ext>
                  </a:extLst>
                </a:gridCol>
                <a:gridCol w="1444101">
                  <a:extLst>
                    <a:ext uri="{9D8B030D-6E8A-4147-A177-3AD203B41FA5}">
                      <a16:colId xmlns:a16="http://schemas.microsoft.com/office/drawing/2014/main" val="1985526149"/>
                    </a:ext>
                  </a:extLst>
                </a:gridCol>
                <a:gridCol w="1444101">
                  <a:extLst>
                    <a:ext uri="{9D8B030D-6E8A-4147-A177-3AD203B41FA5}">
                      <a16:colId xmlns:a16="http://schemas.microsoft.com/office/drawing/2014/main" val="3367827817"/>
                    </a:ext>
                  </a:extLst>
                </a:gridCol>
              </a:tblGrid>
              <a:tr h="32487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Dados</a:t>
                      </a:r>
                      <a:r>
                        <a:rPr lang="pt-BR" sz="1600" baseline="0" dirty="0"/>
                        <a:t> para prever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8250" marR="88250" marT="44125" marB="441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451804076"/>
                  </a:ext>
                </a:extLst>
              </a:tr>
              <a:tr h="324870"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Tempo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Humidade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Vento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62959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413715150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Nublado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59949995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Nublado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4103201185"/>
                  </a:ext>
                </a:extLst>
              </a:tr>
              <a:tr h="29416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787848621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5116437"/>
              </p:ext>
            </p:extLst>
          </p:nvPr>
        </p:nvGraphicFramePr>
        <p:xfrm>
          <a:off x="259080" y="1254760"/>
          <a:ext cx="5918200" cy="3985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9550">
                  <a:extLst>
                    <a:ext uri="{9D8B030D-6E8A-4147-A177-3AD203B41FA5}">
                      <a16:colId xmlns:a16="http://schemas.microsoft.com/office/drawing/2014/main" val="2829970608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1985526149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3367827817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45592856"/>
                    </a:ext>
                  </a:extLst>
                </a:gridCol>
              </a:tblGrid>
              <a:tr h="327235"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Dados para treinamento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8250" marR="88250" marT="44125" marB="441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8250" marR="88250" marT="44125" marB="441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944000324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Tempo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Humidade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Vento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Treinou?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250" marR="88250" marT="44125" marB="441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62959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392999995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247005654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Nublado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053240899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4124816714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701470072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3843131691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Nublado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Forte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052040848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Alta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403284067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Ensolarado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1774364847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Chuvoso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Normal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Fraco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  <a:endParaRPr lang="en-US" sz="1600" dirty="0"/>
                    </a:p>
                  </a:txBody>
                  <a:tcPr marL="88250" marR="88250" marT="44125" marB="44125" anchor="ctr"/>
                </a:tc>
                <a:extLst>
                  <a:ext uri="{0D108BD9-81ED-4DB2-BD59-A6C34878D82A}">
                    <a16:rowId xmlns:a16="http://schemas.microsoft.com/office/drawing/2014/main" val="286813459"/>
                  </a:ext>
                </a:extLst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20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71196"/>
            <a:ext cx="4288503" cy="10700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249358"/>
            <a:ext cx="10561970" cy="20584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" y="4307315"/>
            <a:ext cx="4966493" cy="12416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3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2" y="1076237"/>
            <a:ext cx="5610055" cy="15338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6" y="2705744"/>
            <a:ext cx="6669357" cy="14999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36" y="4340792"/>
            <a:ext cx="5576160" cy="10762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3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5999"/>
            <a:ext cx="4133538" cy="9419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315335"/>
            <a:ext cx="6401492" cy="7041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3151116"/>
            <a:ext cx="7846404" cy="231368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93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Naïve Bayes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Exercícios - Resposta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425600"/>
            <a:ext cx="7487127" cy="15103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1" y="3025935"/>
            <a:ext cx="3826960" cy="17976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4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/>
              <a:t>Treinamento</a:t>
            </a:r>
            <a:br>
              <a:rPr lang="pt-BR" cap="none" dirty="0"/>
            </a:br>
            <a:r>
              <a:rPr lang="pt-BR" cap="none" dirty="0"/>
              <a:t>IOT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914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Variáveis Numéricas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1070128"/>
          </a:xfrm>
        </p:spPr>
        <p:txBody>
          <a:bodyPr/>
          <a:lstStyle/>
          <a:p>
            <a:r>
              <a:rPr lang="pt-BR" dirty="0"/>
              <a:t>Em uma regressão linear simples as duas variáveis são chamadas de independente e dependente. Isso significa que a variável dependente é a que será explicada e a independente é que será usada para explicar a variação (comportamento) da dependente;</a:t>
            </a:r>
            <a:endParaRPr lang="en-US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36000"/>
              </p:ext>
            </p:extLst>
          </p:nvPr>
        </p:nvGraphicFramePr>
        <p:xfrm>
          <a:off x="1100819" y="2977870"/>
          <a:ext cx="7769804" cy="2039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4902">
                  <a:extLst>
                    <a:ext uri="{9D8B030D-6E8A-4147-A177-3AD203B41FA5}">
                      <a16:colId xmlns:a16="http://schemas.microsoft.com/office/drawing/2014/main" val="2689767562"/>
                    </a:ext>
                  </a:extLst>
                </a:gridCol>
                <a:gridCol w="3884902">
                  <a:extLst>
                    <a:ext uri="{9D8B030D-6E8A-4147-A177-3AD203B41FA5}">
                      <a16:colId xmlns:a16="http://schemas.microsoft.com/office/drawing/2014/main" val="1143534905"/>
                    </a:ext>
                  </a:extLst>
                </a:gridCol>
              </a:tblGrid>
              <a:tr h="509757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Dependente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Independente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14319"/>
                  </a:ext>
                </a:extLst>
              </a:tr>
              <a:tr h="509757">
                <a:tc>
                  <a:txBody>
                    <a:bodyPr/>
                    <a:lstStyle/>
                    <a:p>
                      <a:r>
                        <a:rPr lang="pt-BR" dirty="0"/>
                        <a:t>Nota da prova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Tempo de estudo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33036"/>
                  </a:ext>
                </a:extLst>
              </a:tr>
              <a:tr h="509757">
                <a:tc>
                  <a:txBody>
                    <a:bodyPr/>
                    <a:lstStyle/>
                    <a:p>
                      <a:r>
                        <a:rPr lang="pt-BR" dirty="0"/>
                        <a:t>Tempo de uso de ar-condicionado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Sensação térmica na cidade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76645"/>
                  </a:ext>
                </a:extLst>
              </a:tr>
              <a:tr h="509757">
                <a:tc>
                  <a:txBody>
                    <a:bodyPr/>
                    <a:lstStyle/>
                    <a:p>
                      <a:r>
                        <a:rPr lang="pt-BR" dirty="0"/>
                        <a:t>Frequência de compras 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Valor do</a:t>
                      </a:r>
                      <a:r>
                        <a:rPr lang="pt-BR" baseline="0" dirty="0"/>
                        <a:t> frete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39500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426802" y="2416742"/>
            <a:ext cx="1348033" cy="25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369326" y="2417678"/>
            <a:ext cx="1348033" cy="25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Causa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Conector de Seta Reta 14"/>
          <p:cNvCxnSpPr>
            <a:stCxn id="12" idx="2"/>
          </p:cNvCxnSpPr>
          <p:nvPr/>
        </p:nvCxnSpPr>
        <p:spPr>
          <a:xfrm>
            <a:off x="1100819" y="2675942"/>
            <a:ext cx="494291" cy="354468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3" idx="2"/>
          </p:cNvCxnSpPr>
          <p:nvPr/>
        </p:nvCxnSpPr>
        <p:spPr>
          <a:xfrm flipH="1">
            <a:off x="8656320" y="2676878"/>
            <a:ext cx="387023" cy="362354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3238500" y="3708400"/>
            <a:ext cx="3327400" cy="12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r>
              <a:rPr lang="en-US" dirty="0"/>
              <a:t> Linear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Variáveis numéricas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4168800"/>
          </a:xfrm>
        </p:spPr>
        <p:txBody>
          <a:bodyPr/>
          <a:lstStyle/>
          <a:p>
            <a:r>
              <a:rPr lang="pt-BR" dirty="0"/>
              <a:t>A regressão linear simples funciona para dados contínuos, ou seja, dados com valores numéricos, dados quantitativos, que representam medidas;</a:t>
            </a:r>
          </a:p>
          <a:p>
            <a:r>
              <a:rPr lang="pt-BR" dirty="0"/>
              <a:t>Caso o dado seja qualitativo, deve-se transformá-los em variáveis numéricas.</a:t>
            </a:r>
          </a:p>
          <a:p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88227"/>
              </p:ext>
            </p:extLst>
          </p:nvPr>
        </p:nvGraphicFramePr>
        <p:xfrm>
          <a:off x="2247264" y="2561310"/>
          <a:ext cx="6471922" cy="20642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35961">
                  <a:extLst>
                    <a:ext uri="{9D8B030D-6E8A-4147-A177-3AD203B41FA5}">
                      <a16:colId xmlns:a16="http://schemas.microsoft.com/office/drawing/2014/main" val="2689767562"/>
                    </a:ext>
                  </a:extLst>
                </a:gridCol>
                <a:gridCol w="3235961">
                  <a:extLst>
                    <a:ext uri="{9D8B030D-6E8A-4147-A177-3AD203B41FA5}">
                      <a16:colId xmlns:a16="http://schemas.microsoft.com/office/drawing/2014/main" val="1143534905"/>
                    </a:ext>
                  </a:extLst>
                </a:gridCol>
              </a:tblGrid>
              <a:tr h="509757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Qualitativo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Quantitativo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14319"/>
                  </a:ext>
                </a:extLst>
              </a:tr>
              <a:tr h="509757">
                <a:tc>
                  <a:txBody>
                    <a:bodyPr/>
                    <a:lstStyle/>
                    <a:p>
                      <a:r>
                        <a:rPr lang="pt-BR" dirty="0"/>
                        <a:t>Sexo </a:t>
                      </a:r>
                    </a:p>
                    <a:p>
                      <a:r>
                        <a:rPr lang="pt-BR" dirty="0"/>
                        <a:t>(homem, mulher)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Homem = 0</a:t>
                      </a:r>
                    </a:p>
                    <a:p>
                      <a:pPr algn="r"/>
                      <a:r>
                        <a:rPr lang="pt-BR" dirty="0"/>
                        <a:t>Mulher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33036"/>
                  </a:ext>
                </a:extLst>
              </a:tr>
              <a:tr h="509757">
                <a:tc>
                  <a:txBody>
                    <a:bodyPr/>
                    <a:lstStyle/>
                    <a:p>
                      <a:r>
                        <a:rPr lang="pt-BR" dirty="0"/>
                        <a:t>Cor dos olhos </a:t>
                      </a:r>
                    </a:p>
                    <a:p>
                      <a:r>
                        <a:rPr lang="pt-BR" dirty="0"/>
                        <a:t>(castanho, verde, azul)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Castanho = 0</a:t>
                      </a:r>
                    </a:p>
                    <a:p>
                      <a:pPr algn="r"/>
                      <a:r>
                        <a:rPr lang="pt-BR" dirty="0"/>
                        <a:t>Verde = 1</a:t>
                      </a:r>
                    </a:p>
                    <a:p>
                      <a:pPr algn="r"/>
                      <a:r>
                        <a:rPr lang="pt-BR" dirty="0"/>
                        <a:t>Azul =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7664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03225" y="3278468"/>
            <a:ext cx="1605280" cy="127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 a </a:t>
            </a:r>
            <a:r>
              <a:rPr lang="pt-BR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qualida-de</a:t>
            </a: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geralmente é um adjetivo.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10638" y="3278468"/>
            <a:ext cx="1605280" cy="127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 a </a:t>
            </a:r>
            <a:r>
              <a:rPr lang="pt-BR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quanti-dade</a:t>
            </a: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dado </a:t>
            </a:r>
            <a:r>
              <a:rPr lang="pt-BR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re-presentado</a:t>
            </a:r>
            <a:r>
              <a:rPr lang="pt-BR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um número.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Conector Angulado 9"/>
          <p:cNvCxnSpPr>
            <a:endCxn id="7" idx="0"/>
          </p:cNvCxnSpPr>
          <p:nvPr/>
        </p:nvCxnSpPr>
        <p:spPr>
          <a:xfrm rot="10800000" flipV="1">
            <a:off x="1205866" y="2773680"/>
            <a:ext cx="1041399" cy="5047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endCxn id="8" idx="0"/>
          </p:cNvCxnSpPr>
          <p:nvPr/>
        </p:nvCxnSpPr>
        <p:spPr>
          <a:xfrm>
            <a:off x="8719186" y="2763520"/>
            <a:ext cx="994092" cy="5149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0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Parâmetros de Regressão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4168800"/>
          </a:xfrm>
        </p:spPr>
        <p:txBody>
          <a:bodyPr/>
          <a:lstStyle/>
          <a:p>
            <a:r>
              <a:rPr lang="pt-BR" dirty="0"/>
              <a:t>São as variáveis que formam a equação linear que descreve a relação entre as variáveis;</a:t>
            </a:r>
          </a:p>
          <a:p>
            <a:r>
              <a:rPr lang="pt-BR" dirty="0"/>
              <a:t>O termo linear é usado para indicar que o modelo é linear nos parâmetros da regressão.</a:t>
            </a:r>
          </a:p>
          <a:p>
            <a:r>
              <a:rPr lang="pt-BR" dirty="0"/>
              <a:t>Y=f(x).</a:t>
            </a:r>
            <a:endParaRPr lang="en-US" dirty="0"/>
          </a:p>
        </p:txBody>
      </p:sp>
      <p:pic>
        <p:nvPicPr>
          <p:cNvPr id="1026" name="Picture 2" descr="https://cdn.escolaedti.com.br/wp-content/uploads/2015/09/re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" y="2689220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Parâmetros da Regressão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96000"/>
            <a:ext cx="10448290" cy="1145542"/>
          </a:xfrm>
        </p:spPr>
        <p:txBody>
          <a:bodyPr/>
          <a:lstStyle/>
          <a:p>
            <a:r>
              <a:rPr lang="pt-BR" dirty="0"/>
              <a:t>A equação que descreve a regressão, é formada pelas variáveis dependente, independente, constante e o coeficiente. </a:t>
            </a:r>
          </a:p>
          <a:p>
            <a:r>
              <a:rPr lang="pt-BR" dirty="0"/>
              <a:t>Juntas elas formam uma equação de primeiro grau que descreve a reta que melhor aproxima os dados.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03225" y="2700742"/>
                <a:ext cx="2092750" cy="1630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24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400" b="1" kern="0" dirty="0">
                  <a:solidFill>
                    <a:srgbClr val="000000"/>
                  </a:solidFill>
                </a:endParaRPr>
              </a:p>
              <a:p>
                <a:pPr marR="0" defTabSz="914400" eaLnBrk="1" fontAlgn="auto" latinLnBrk="0" hangingPunct="1">
                  <a:lnSpc>
                    <a:spcPts val="15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pt-BR" sz="1200" kern="0" dirty="0">
                  <a:solidFill>
                    <a:srgbClr val="000000"/>
                  </a:solidFill>
                </a:endParaRPr>
              </a:p>
              <a:p>
                <a:pPr marR="0" defTabSz="914400" eaLnBrk="1" fontAlgn="auto" latinLnBrk="0" hangingPunct="1">
                  <a:lnSpc>
                    <a:spcPts val="17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pt-BR" sz="16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</a:rPr>
                  <a:t> = </a:t>
                </a:r>
                <a:r>
                  <a:rPr lang="en-US" sz="1600" kern="0" dirty="0" err="1">
                    <a:solidFill>
                      <a:srgbClr val="000000"/>
                    </a:solidFill>
                  </a:rPr>
                  <a:t>Dependente</a:t>
                </a:r>
                <a:endParaRPr lang="en-US" sz="1600" kern="0" dirty="0">
                  <a:solidFill>
                    <a:srgbClr val="000000"/>
                  </a:solidFill>
                </a:endParaRPr>
              </a:p>
              <a:p>
                <a:pPr marR="0" defTabSz="914400" eaLnBrk="1" fontAlgn="auto" latinLnBrk="0" hangingPunct="1">
                  <a:lnSpc>
                    <a:spcPts val="17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</a:rPr>
                  <a:t> = </a:t>
                </a:r>
                <a:r>
                  <a:rPr lang="en-US" sz="1600" kern="0" dirty="0" err="1">
                    <a:solidFill>
                      <a:srgbClr val="000000"/>
                    </a:solidFill>
                  </a:rPr>
                  <a:t>Constante</a:t>
                </a:r>
                <a:endParaRPr lang="en-US" sz="1600" kern="0" dirty="0">
                  <a:solidFill>
                    <a:srgbClr val="000000"/>
                  </a:solidFill>
                </a:endParaRPr>
              </a:p>
              <a:p>
                <a:pPr marR="0" defTabSz="914400" eaLnBrk="1" fontAlgn="auto" latinLnBrk="0" hangingPunct="1">
                  <a:lnSpc>
                    <a:spcPts val="17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</a:rPr>
                  <a:t> = </a:t>
                </a:r>
                <a:r>
                  <a:rPr lang="en-US" sz="1600" kern="0" dirty="0" err="1">
                    <a:solidFill>
                      <a:srgbClr val="000000"/>
                    </a:solidFill>
                  </a:rPr>
                  <a:t>Coeficiente</a:t>
                </a:r>
                <a:endParaRPr lang="en-US" sz="1600" kern="0" dirty="0">
                  <a:solidFill>
                    <a:srgbClr val="000000"/>
                  </a:solidFill>
                </a:endParaRPr>
              </a:p>
              <a:p>
                <a:pPr marR="0" defTabSz="914400" eaLnBrk="1" fontAlgn="auto" latinLnBrk="0" hangingPunct="1">
                  <a:lnSpc>
                    <a:spcPts val="17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</a:rPr>
                  <a:t> = </a:t>
                </a:r>
                <a:r>
                  <a:rPr lang="en-US" sz="1600" kern="0" dirty="0" err="1">
                    <a:solidFill>
                      <a:srgbClr val="000000"/>
                    </a:solidFill>
                  </a:rPr>
                  <a:t>Independente</a:t>
                </a: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5" y="2700742"/>
                <a:ext cx="2092750" cy="1630135"/>
              </a:xfrm>
              <a:prstGeom prst="rect">
                <a:avLst/>
              </a:prstGeom>
              <a:blipFill>
                <a:blip r:embed="rId2"/>
                <a:stretch>
                  <a:fillRect l="-5248" t="-2996" r="-12245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Conteúdo 4"/>
          <p:cNvSpPr txBox="1">
            <a:spLocks/>
          </p:cNvSpPr>
          <p:nvPr/>
        </p:nvSpPr>
        <p:spPr>
          <a:xfrm>
            <a:off x="3050984" y="2441541"/>
            <a:ext cx="7656385" cy="28468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Por exemplo, queremos saber qual seria o custo do plano de saúde de acordo com a idade da pessoa. Nesse caso teremos:</a:t>
            </a:r>
          </a:p>
          <a:p>
            <a:pPr lvl="1" fontAlgn="auto">
              <a:spcAft>
                <a:spcPts val="0"/>
              </a:spcAft>
            </a:pPr>
            <a:r>
              <a:rPr lang="pt-BR" dirty="0"/>
              <a:t>Y sendo custo do plano de saúde;</a:t>
            </a:r>
          </a:p>
          <a:p>
            <a:pPr lvl="1" fontAlgn="auto">
              <a:spcAft>
                <a:spcPts val="0"/>
              </a:spcAft>
            </a:pPr>
            <a:r>
              <a:rPr lang="pt-BR" dirty="0"/>
              <a:t>B0 e B1 os valores que determinam a reta, e iremos calcular utilizando Python para encontrar a melhor posição da reta. B0 indica onde a reta começa e o B1 indica a inclinação da reta;</a:t>
            </a:r>
          </a:p>
          <a:p>
            <a:pPr lvl="1" fontAlgn="auto">
              <a:spcAft>
                <a:spcPts val="0"/>
              </a:spcAft>
            </a:pPr>
            <a:r>
              <a:rPr lang="pt-BR" dirty="0"/>
              <a:t>X1 sendo a idade da pessoa.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8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Aproximação e Erro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8590" y="3253884"/>
                <a:ext cx="6901180" cy="2784966"/>
              </a:xfrm>
            </p:spPr>
            <p:txBody>
              <a:bodyPr/>
              <a:lstStyle/>
              <a:p>
                <a:r>
                  <a:rPr lang="pt-BR" dirty="0"/>
                  <a:t>A fórmula do MSE 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pt-BR" dirty="0"/>
                  <a:t>Onde:</a:t>
                </a:r>
              </a:p>
              <a:p>
                <a:pPr lvl="1"/>
                <a:r>
                  <a:rPr lang="pt-BR" dirty="0"/>
                  <a:t>N = Total de amostras;</a:t>
                </a:r>
              </a:p>
              <a:p>
                <a:pPr lvl="1"/>
                <a:r>
                  <a:rPr lang="pt-BR" dirty="0" err="1"/>
                  <a:t>Fi</a:t>
                </a:r>
                <a:r>
                  <a:rPr lang="pt-BR" dirty="0"/>
                  <a:t> = Valor calculado pelo modelo;</a:t>
                </a:r>
              </a:p>
              <a:p>
                <a:pPr lvl="1"/>
                <a:r>
                  <a:rPr lang="pt-BR" dirty="0"/>
                  <a:t>Yi = Preço real.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8590" y="3253884"/>
                <a:ext cx="6901180" cy="2784966"/>
              </a:xfrm>
              <a:blipFill>
                <a:blip r:embed="rId2"/>
                <a:stretch>
                  <a:fillRect l="-1943" t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mple Linear Regression in R - Articles - STH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3056360"/>
            <a:ext cx="3274792" cy="2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411480" y="1448400"/>
            <a:ext cx="10448290" cy="10418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dirty="0"/>
              <a:t>Para avaliar o modelo de regressão, precisamos calcular a distância dos pontos (dados) até a reta. Essa distância é o erro entre o valor previsto (reta) e o valor real; a intenção é reduzir ao máximo esse erro. A reta passa no “meio” dos pontos.</a:t>
            </a:r>
            <a:endParaRPr lang="en-US" dirty="0"/>
          </a:p>
          <a:p>
            <a:pPr fontAlgn="auto">
              <a:spcAft>
                <a:spcPts val="0"/>
              </a:spcAft>
            </a:pPr>
            <a:r>
              <a:rPr lang="pt-BR" dirty="0"/>
              <a:t>A técnica mais utilizada é o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erro (MSE, ou Erro quadrático Médio);</a:t>
            </a:r>
          </a:p>
          <a:p>
            <a:pPr fontAlgn="auto">
              <a:spcAft>
                <a:spcPts val="0"/>
              </a:spcAft>
            </a:pPr>
            <a:r>
              <a:rPr lang="pt-BR" dirty="0"/>
              <a:t>Lembrando que é necessário eliminar os </a:t>
            </a:r>
            <a:r>
              <a:rPr lang="pt-BR" dirty="0" err="1"/>
              <a:t>outliers</a:t>
            </a:r>
            <a:r>
              <a:rPr lang="pt-BR" dirty="0"/>
              <a:t>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525F6B"/>
                </a:solidFill>
              </a:rPr>
              <a:t>Aproximação</a:t>
            </a:r>
            <a:r>
              <a:rPr lang="pt-BR" sz="2400" dirty="0">
                <a:solidFill>
                  <a:srgbClr val="999FA6"/>
                </a:solidFill>
              </a:rPr>
              <a:t> </a:t>
            </a:r>
            <a:r>
              <a:rPr lang="pt-BR" sz="2400" dirty="0">
                <a:solidFill>
                  <a:srgbClr val="525F6B"/>
                </a:solidFill>
              </a:rPr>
              <a:t>e Erro</a:t>
            </a:r>
            <a:endParaRPr lang="en-US" sz="2400" dirty="0">
              <a:solidFill>
                <a:srgbClr val="525F6B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259080" y="1268862"/>
            <a:ext cx="10448290" cy="1370643"/>
          </a:xfrm>
        </p:spPr>
        <p:txBody>
          <a:bodyPr/>
          <a:lstStyle/>
          <a:p>
            <a:r>
              <a:rPr lang="pt-BR" dirty="0"/>
              <a:t>Olhando para fórmula, parece um pouco complicado. Vamos descomplicar o entendimento;</a:t>
            </a:r>
          </a:p>
          <a:p>
            <a:r>
              <a:rPr lang="pt-BR" dirty="0"/>
              <a:t>O MSE penaliza os erros maiores;</a:t>
            </a:r>
          </a:p>
          <a:p>
            <a:r>
              <a:rPr lang="pt-BR" dirty="0"/>
              <a:t>Quanto menor o valor de MSE, mais precisa a reta vai estar;</a:t>
            </a:r>
          </a:p>
          <a:p>
            <a:r>
              <a:rPr lang="pt-BR" dirty="0"/>
              <a:t>Fazendo o treinamento do modelo para encontrar parâmetros de B0 e B1 que minimizem o erro.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3296"/>
              </p:ext>
            </p:extLst>
          </p:nvPr>
        </p:nvGraphicFramePr>
        <p:xfrm>
          <a:off x="1826684" y="2871567"/>
          <a:ext cx="731308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94">
                  <a:extLst>
                    <a:ext uri="{9D8B030D-6E8A-4147-A177-3AD203B41FA5}">
                      <a16:colId xmlns:a16="http://schemas.microsoft.com/office/drawing/2014/main" val="150465270"/>
                    </a:ext>
                  </a:extLst>
                </a:gridCol>
                <a:gridCol w="2437694">
                  <a:extLst>
                    <a:ext uri="{9D8B030D-6E8A-4147-A177-3AD203B41FA5}">
                      <a16:colId xmlns:a16="http://schemas.microsoft.com/office/drawing/2014/main" val="1961497332"/>
                    </a:ext>
                  </a:extLst>
                </a:gridCol>
                <a:gridCol w="2437694">
                  <a:extLst>
                    <a:ext uri="{9D8B030D-6E8A-4147-A177-3AD203B41FA5}">
                      <a16:colId xmlns:a16="http://schemas.microsoft.com/office/drawing/2014/main" val="288995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Preço real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Preço calculado (f)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Erro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3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(150 - 180)² = 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(60 - 55)² = 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1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(220 - 230)² = 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7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(45 - 67)² = 484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739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Somando os valores de erro e </a:t>
                      </a:r>
                    </a:p>
                    <a:p>
                      <a:pPr algn="r"/>
                      <a:r>
                        <a:rPr lang="pt-BR" sz="1400" dirty="0"/>
                        <a:t>dividindo pelo total de amostras.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1509/4</a:t>
                      </a:r>
                      <a:r>
                        <a:rPr lang="pt-BR" baseline="0" dirty="0"/>
                        <a:t> = 377,25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889711"/>
                  </a:ext>
                </a:extLst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4571" t="33261" r="11072" b="15503"/>
          <a:stretch/>
        </p:blipFill>
        <p:spPr>
          <a:xfrm>
            <a:off x="9191071" y="160841"/>
            <a:ext cx="1519361" cy="7609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669"/>
            <a:ext cx="1876302" cy="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09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non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ern="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25DE3F02-2C1C-47C6-954D-E27EAC9C1754}" vid="{0581B8F1-6271-4357-847D-5A1F54F7362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3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C/IDI-LA</OrgInhalt>
      <Wert>C/IDI-LA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/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Ltda 2019. Reserves all rights even in the event of industrial property rights. We reserve all rights of disposal such as copying and passing on to third parties</OrgInhalt>
      <Wert>© Robert Bosch Ltda 2019. Reserves all rights even in the event of industrial property rights. We reserve all rights of disposal such as copying and passing on to third parties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2019-09-05</OrgInhalt>
      <Wert>2019-09-05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68CD44B0EF5B4AA373F95CFD027CB6" ma:contentTypeVersion="7" ma:contentTypeDescription="Create a new document." ma:contentTypeScope="" ma:versionID="c4388565829c2d1d3ef6762aa6972a83">
  <xsd:schema xmlns:xsd="http://www.w3.org/2001/XMLSchema" xmlns:xs="http://www.w3.org/2001/XMLSchema" xmlns:p="http://schemas.microsoft.com/office/2006/metadata/properties" xmlns:ns2="8949c9f5-ed8c-44cc-b4cf-1238357f24f6" targetNamespace="http://schemas.microsoft.com/office/2006/metadata/properties" ma:root="true" ma:fieldsID="a9c3fbd0d2df8c6add37f2ab856e0cb8" ns2:_="">
    <xsd:import namespace="8949c9f5-ed8c-44cc-b4cf-1238357f2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9c9f5-ed8c-44cc-b4cf-1238357f2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D52198-C28C-43C3-970D-8B7B71C51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80EBFA-E2FD-45DD-8CA9-AEA47FCF9342}">
  <ds:schemaRefs/>
</ds:datastoreItem>
</file>

<file path=customXml/itemProps3.xml><?xml version="1.0" encoding="utf-8"?>
<ds:datastoreItem xmlns:ds="http://schemas.openxmlformats.org/officeDocument/2006/customXml" ds:itemID="{D0252559-44F8-474C-B66D-E357B88E32C2}">
  <ds:schemaRefs/>
</ds:datastoreItem>
</file>

<file path=customXml/itemProps4.xml><?xml version="1.0" encoding="utf-8"?>
<ds:datastoreItem xmlns:ds="http://schemas.openxmlformats.org/officeDocument/2006/customXml" ds:itemID="{09CACFC5-37F6-47AF-A444-ED54ED9BE608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949c9f5-ed8c-44cc-b4cf-1238357f24f6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44416CCE-06D1-4719-966D-2B08D1183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49c9f5-ed8c-44cc-b4cf-1238357f2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2273</Words>
  <Application>Microsoft Office PowerPoint</Application>
  <PresentationFormat>Personalizar</PresentationFormat>
  <Paragraphs>557</Paragraphs>
  <Slides>39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Bosch Office Sans</vt:lpstr>
      <vt:lpstr>Calibri</vt:lpstr>
      <vt:lpstr>Cambria Math</vt:lpstr>
      <vt:lpstr>Wingdings 3</vt:lpstr>
      <vt:lpstr>Bosch NG</vt:lpstr>
      <vt:lpstr>Estatística  Básica  Para  Inteligência Artificial</vt:lpstr>
      <vt:lpstr>Regressão Linear </vt:lpstr>
      <vt:lpstr>O que é Regressão Linear</vt:lpstr>
      <vt:lpstr>Variáveis Numéricas</vt:lpstr>
      <vt:lpstr>Variáveis numéricas</vt:lpstr>
      <vt:lpstr>Parâmetros de Regressão</vt:lpstr>
      <vt:lpstr>Parâmetros da Regressão</vt:lpstr>
      <vt:lpstr>Aproximação e Erro</vt:lpstr>
      <vt:lpstr>Aproximação e Erro</vt:lpstr>
      <vt:lpstr>Viés e Variância</vt:lpstr>
      <vt:lpstr>Exemplo</vt:lpstr>
      <vt:lpstr>Exemplo</vt:lpstr>
      <vt:lpstr>Exemplo</vt:lpstr>
      <vt:lpstr>Exercício</vt:lpstr>
      <vt:lpstr>Exercício - Resposta</vt:lpstr>
      <vt:lpstr>Exercício - Resposta</vt:lpstr>
      <vt:lpstr>Exercício - Resposta</vt:lpstr>
      <vt:lpstr>Exercício - Resposta</vt:lpstr>
      <vt:lpstr>Naïve Bayes </vt:lpstr>
      <vt:lpstr>Teoria e Conceitos</vt:lpstr>
      <vt:lpstr>Utilizações</vt:lpstr>
      <vt:lpstr>Problemática</vt:lpstr>
      <vt:lpstr>Problemática: Resolvendo</vt:lpstr>
      <vt:lpstr>Problemática: Resolvendo</vt:lpstr>
      <vt:lpstr>Problemática: Resolvendo</vt:lpstr>
      <vt:lpstr>Problemática: Resolvendo</vt:lpstr>
      <vt:lpstr>Prevendo Novos Dados</vt:lpstr>
      <vt:lpstr>Exemplo Prático com Python</vt:lpstr>
      <vt:lpstr>Exemplo Prático com Python</vt:lpstr>
      <vt:lpstr>Exemplo Prático com Python</vt:lpstr>
      <vt:lpstr>Apresentação do PowerPoint</vt:lpstr>
      <vt:lpstr>Exemplo Prático com Python</vt:lpstr>
      <vt:lpstr>Exercício</vt:lpstr>
      <vt:lpstr>Exercício</vt:lpstr>
      <vt:lpstr>Exercício - Resposta</vt:lpstr>
      <vt:lpstr>Exercício - Resposta</vt:lpstr>
      <vt:lpstr>Exercício - Resposta</vt:lpstr>
      <vt:lpstr>Exercícios - Resposta</vt:lpstr>
      <vt:lpstr>Treinamento IOT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Pierezan Juliano</dc:creator>
  <cp:lastModifiedBy>Siqueira Joao (CtP/ETS)</cp:lastModifiedBy>
  <cp:revision>252</cp:revision>
  <dcterms:created xsi:type="dcterms:W3CDTF">2019-09-05T13:06:30Z</dcterms:created>
  <dcterms:modified xsi:type="dcterms:W3CDTF">2022-08-26T17:15:54Z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0x0101003E68CD44B0EF5B4AA373F95CFD027CB6</vt:lpwstr>
  </property>
</Properties>
</file>