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Barlow Condensed SemiBold"/>
      <p:regular r:id="rId20"/>
      <p:bold r:id="rId21"/>
      <p:italic r:id="rId22"/>
      <p:boldItalic r:id="rId23"/>
    </p:embeddedFont>
    <p:embeddedFont>
      <p:font typeface="Barlow Condensed Medium"/>
      <p:regular r:id="rId24"/>
      <p:bold r:id="rId25"/>
      <p:italic r:id="rId26"/>
      <p:boldItalic r:id="rId27"/>
    </p:embeddedFont>
    <p:embeddedFont>
      <p:font typeface="Arvo"/>
      <p:regular r:id="rId28"/>
      <p:bold r:id="rId29"/>
      <p:italic r:id="rId30"/>
      <p:boldItalic r:id="rId31"/>
    </p:embeddedFont>
    <p:embeddedFont>
      <p:font typeface="Barlow Condensed"/>
      <p:regular r:id="rId32"/>
      <p:bold r:id="rId33"/>
      <p:italic r:id="rId34"/>
      <p:boldItalic r:id="rId35"/>
    </p:embeddedFont>
    <p:embeddedFont>
      <p:font typeface="Fira Sans Extra Condensed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SemiBold-regular.fntdata"/><Relationship Id="rId22" Type="http://schemas.openxmlformats.org/officeDocument/2006/relationships/font" Target="fonts/BarlowCondensedSemiBold-italic.fntdata"/><Relationship Id="rId21" Type="http://schemas.openxmlformats.org/officeDocument/2006/relationships/font" Target="fonts/BarlowCondensedSemiBold-bold.fntdata"/><Relationship Id="rId24" Type="http://schemas.openxmlformats.org/officeDocument/2006/relationships/font" Target="fonts/BarlowCondensedMedium-regular.fntdata"/><Relationship Id="rId23" Type="http://schemas.openxmlformats.org/officeDocument/2006/relationships/font" Target="fonts/BarlowCondensed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Medium-italic.fntdata"/><Relationship Id="rId25" Type="http://schemas.openxmlformats.org/officeDocument/2006/relationships/font" Target="fonts/BarlowCondensedMedium-bold.fntdata"/><Relationship Id="rId28" Type="http://schemas.openxmlformats.org/officeDocument/2006/relationships/font" Target="fonts/Arvo-regular.fntdata"/><Relationship Id="rId27" Type="http://schemas.openxmlformats.org/officeDocument/2006/relationships/font" Target="fonts/Barlow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v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boldItalic.fntdata"/><Relationship Id="rId30" Type="http://schemas.openxmlformats.org/officeDocument/2006/relationships/font" Target="fonts/Arvo-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-bold.fntdata"/><Relationship Id="rId10" Type="http://schemas.openxmlformats.org/officeDocument/2006/relationships/slide" Target="slides/slide5.xml"/><Relationship Id="rId32" Type="http://schemas.openxmlformats.org/officeDocument/2006/relationships/font" Target="fonts/BarlowCondensed-regular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Condensed-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regular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83d3b42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83d3b42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a83d3b425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a83d3b425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5e1ed11e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5e1ed11e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d2caba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d2caba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83d3b42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83d3b42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83d3b42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83d3b42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83d3b42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83d3b42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83d3b42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83d3b42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3d3b425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3d3b425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83d3b42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83d3b42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28" name="Google Shape;228;p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0" name="Google Shape;230;p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2" name="Google Shape;232;p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34" name="Google Shape;234;p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4"/>
          <p:cNvSpPr txBox="1"/>
          <p:nvPr>
            <p:ph idx="9" type="ctrTitle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flipH="1" rot="10800000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5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5"/>
          <p:cNvSpPr txBox="1"/>
          <p:nvPr>
            <p:ph idx="1" type="subTitle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6"/>
          <p:cNvSpPr txBox="1"/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2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0" name="Google Shape;310;p7"/>
          <p:cNvGrpSpPr/>
          <p:nvPr/>
        </p:nvGrpSpPr>
        <p:grpSpPr>
          <a:xfrm flipH="1" rot="10800000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"/>
          <p:cNvSpPr txBox="1"/>
          <p:nvPr>
            <p:ph type="ctrTitle"/>
          </p:nvPr>
        </p:nvSpPr>
        <p:spPr>
          <a:xfrm>
            <a:off x="2362500" y="1884300"/>
            <a:ext cx="4419000" cy="13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Barlow Condensed"/>
                <a:ea typeface="Barlow Condensed"/>
                <a:cs typeface="Barlow Condensed"/>
                <a:sym typeface="Barlow Condensed"/>
              </a:rPr>
              <a:t>자료구조및알고리즘</a:t>
            </a:r>
            <a:endParaRPr b="1" sz="37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latin typeface="Barlow Condensed"/>
                <a:ea typeface="Barlow Condensed"/>
                <a:cs typeface="Barlow Condensed"/>
                <a:sym typeface="Barlow Condensed"/>
              </a:rPr>
              <a:t>TermProject</a:t>
            </a:r>
            <a:endParaRPr b="1" sz="37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38" name="Google Shape;338;p9"/>
          <p:cNvSpPr txBox="1"/>
          <p:nvPr/>
        </p:nvSpPr>
        <p:spPr>
          <a:xfrm>
            <a:off x="4572000" y="3659550"/>
            <a:ext cx="16128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정보통신공학과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2016112231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정현성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/>
          <p:nvPr>
            <p:ph type="ctrTitle"/>
          </p:nvPr>
        </p:nvSpPr>
        <p:spPr>
          <a:xfrm>
            <a:off x="6997200" y="468450"/>
            <a:ext cx="142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</a:t>
            </a:r>
            <a:r>
              <a:rPr lang="es"/>
              <a:t> Term</a:t>
            </a:r>
            <a:endParaRPr/>
          </a:p>
        </p:txBody>
      </p:sp>
      <p:pic>
        <p:nvPicPr>
          <p:cNvPr id="413" name="Google Shape;4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11049" cy="25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9075"/>
            <a:ext cx="3611050" cy="25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3400" y="0"/>
            <a:ext cx="32738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 txBox="1"/>
          <p:nvPr/>
        </p:nvSpPr>
        <p:spPr>
          <a:xfrm>
            <a:off x="6363300" y="1083175"/>
            <a:ext cx="26880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데이터 수 N 입력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배열에 N개의 수 랜덤으로 저장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&gt; 각 </a:t>
            </a: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의도에 맞는 배열(트리) 초기화</a:t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구간 수 K 입력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각 구간에서 a, b 랜덤으로 생성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&gt; </a:t>
            </a: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세그먼트 트리 내부에서의 최소값, 최대값, 합계를 구하는 식으로 계산</a:t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5" y="2038675"/>
            <a:ext cx="5150051" cy="1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9"/>
          <p:cNvSpPr txBox="1"/>
          <p:nvPr>
            <p:ph type="ctrTitle"/>
          </p:nvPr>
        </p:nvSpPr>
        <p:spPr>
          <a:xfrm>
            <a:off x="6997200" y="468450"/>
            <a:ext cx="146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</a:t>
            </a:r>
            <a:r>
              <a:rPr lang="es"/>
              <a:t> Term</a:t>
            </a:r>
            <a:endParaRPr/>
          </a:p>
        </p:txBody>
      </p:sp>
      <p:sp>
        <p:nvSpPr>
          <p:cNvPr id="423" name="Google Shape;423;p19"/>
          <p:cNvSpPr txBox="1"/>
          <p:nvPr/>
        </p:nvSpPr>
        <p:spPr>
          <a:xfrm>
            <a:off x="5954125" y="2038675"/>
            <a:ext cx="2688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N, K를 고정시키고 실행했을 때의 소요시간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2</a:t>
            </a:r>
            <a:r>
              <a:rPr lang="es" sz="1300">
                <a:latin typeface="Arvo"/>
                <a:ea typeface="Arvo"/>
                <a:cs typeface="Arvo"/>
                <a:sym typeface="Arvo"/>
              </a:rPr>
              <a:t>번째 텀과 차이가 매우 큼.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O(log N)의 </a:t>
            </a:r>
            <a:r>
              <a:rPr lang="es" sz="1300">
                <a:latin typeface="Arvo"/>
                <a:ea typeface="Arvo"/>
                <a:cs typeface="Arvo"/>
                <a:sym typeface="Arvo"/>
              </a:rPr>
              <a:t>시간복잡도를 가지지만, 실험 결과상 정확한 수치가 나오지 않음.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24" name="Google Shape;4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75" y="468450"/>
            <a:ext cx="3917850" cy="15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/>
          <p:nvPr>
            <p:ph idx="9" type="ctrTitle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344" name="Google Shape;344;p10"/>
          <p:cNvSpPr txBox="1"/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1st Term</a:t>
            </a:r>
            <a:endParaRPr/>
          </a:p>
        </p:txBody>
      </p:sp>
      <p:sp>
        <p:nvSpPr>
          <p:cNvPr id="345" name="Google Shape;345;p10"/>
          <p:cNvSpPr txBox="1"/>
          <p:nvPr>
            <p:ph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6" name="Google Shape;346;p10"/>
          <p:cNvSpPr txBox="1"/>
          <p:nvPr>
            <p:ph idx="3" type="ctrTitle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2nd Term</a:t>
            </a:r>
            <a:endParaRPr/>
          </a:p>
        </p:txBody>
      </p:sp>
      <p:sp>
        <p:nvSpPr>
          <p:cNvPr id="347" name="Google Shape;347;p10"/>
          <p:cNvSpPr txBox="1"/>
          <p:nvPr>
            <p:ph idx="5" type="ctrTitle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3rd Term</a:t>
            </a:r>
            <a:endParaRPr/>
          </a:p>
        </p:txBody>
      </p:sp>
      <p:sp>
        <p:nvSpPr>
          <p:cNvPr id="348" name="Google Shape;348;p10"/>
          <p:cNvSpPr txBox="1"/>
          <p:nvPr>
            <p:ph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49" name="Google Shape;349;p10"/>
          <p:cNvSpPr txBox="1"/>
          <p:nvPr>
            <p:ph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0"/>
          <p:cNvSpPr txBox="1"/>
          <p:nvPr>
            <p:ph idx="7" type="ctrTitle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Assessment</a:t>
            </a:r>
            <a:endParaRPr/>
          </a:p>
        </p:txBody>
      </p:sp>
      <p:sp>
        <p:nvSpPr>
          <p:cNvPr id="351" name="Google Shape;351;p10"/>
          <p:cNvSpPr txBox="1"/>
          <p:nvPr>
            <p:ph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/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TermProject </a:t>
            </a:r>
            <a:r>
              <a:rPr lang="es"/>
              <a:t>목표</a:t>
            </a:r>
            <a:endParaRPr/>
          </a:p>
        </p:txBody>
      </p:sp>
      <p:cxnSp>
        <p:nvCxnSpPr>
          <p:cNvPr id="357" name="Google Shape;357;p11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11"/>
          <p:cNvSpPr txBox="1"/>
          <p:nvPr>
            <p:ph type="ctrTitle"/>
          </p:nvPr>
        </p:nvSpPr>
        <p:spPr>
          <a:xfrm>
            <a:off x="3283674" y="1614950"/>
            <a:ext cx="433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구간에서의 최소값, 최대값, 합계 구하기</a:t>
            </a:r>
            <a:endParaRPr sz="1800"/>
          </a:p>
        </p:txBody>
      </p:sp>
      <p:sp>
        <p:nvSpPr>
          <p:cNvPr id="359" name="Google Shape;359;p11"/>
          <p:cNvSpPr txBox="1"/>
          <p:nvPr>
            <p:ph type="ctrTitle"/>
          </p:nvPr>
        </p:nvSpPr>
        <p:spPr>
          <a:xfrm>
            <a:off x="3283675" y="2281750"/>
            <a:ext cx="43392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N개의 데이터 중 K개의 구간에서 계산</a:t>
            </a:r>
            <a:endParaRPr sz="14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360" name="Google Shape;360;p11"/>
          <p:cNvSpPr txBox="1"/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N, K를 입력받음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N개의 데이터 랜덤으로 생성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K개의 구간 시작, 끝 랜덤으로 생성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Slab"/>
              <a:buChar char="●"/>
            </a:pP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각 </a:t>
            </a:r>
            <a:r>
              <a:rPr lang="es" sz="1200">
                <a:latin typeface="Roboto Slab"/>
                <a:ea typeface="Roboto Slab"/>
                <a:cs typeface="Roboto Slab"/>
                <a:sym typeface="Roboto Slab"/>
              </a:rPr>
              <a:t>구간에 대해 최소값, 최대값, 합계 계산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61" name="Google Shape;361;p11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362" name="Google Shape;362;p11"/>
            <p:cNvSpPr/>
            <p:nvPr/>
          </p:nvSpPr>
          <p:spPr>
            <a:xfrm>
              <a:off x="917250" y="2165250"/>
              <a:ext cx="980695" cy="982361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37015" y="2285225"/>
              <a:ext cx="741167" cy="742427"/>
            </a:xfrm>
            <a:custGeom>
              <a:rect b="b" l="l" r="r" t="t"/>
              <a:pathLst>
                <a:path extrusionOk="0" h="14738" w="14713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401156" y="2550880"/>
              <a:ext cx="117765" cy="108461"/>
            </a:xfrm>
            <a:custGeom>
              <a:rect b="b" l="l" r="r" t="t"/>
              <a:pathLst>
                <a:path extrusionOk="0" h="5666" w="6152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221300" y="2471463"/>
              <a:ext cx="372590" cy="369948"/>
            </a:xfrm>
            <a:custGeom>
              <a:rect b="b" l="l" r="r" t="t"/>
              <a:pathLst>
                <a:path extrusionOk="0" h="19326" w="19464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s"/>
              <a:t>1st Term</a:t>
            </a:r>
            <a:endParaRPr/>
          </a:p>
        </p:txBody>
      </p:sp>
      <p:sp>
        <p:nvSpPr>
          <p:cNvPr id="371" name="Google Shape;371;p12"/>
          <p:cNvSpPr txBox="1"/>
          <p:nvPr>
            <p:ph idx="1" type="subTitle"/>
          </p:nvPr>
        </p:nvSpPr>
        <p:spPr>
          <a:xfrm>
            <a:off x="1868250" y="2973066"/>
            <a:ext cx="40203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데이터 수 N 과 구간의 시작값 a, 끝값 b를 입력 후 해당 구간에서 최소값, 최대값, 합계를 구한다.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ctrTitle"/>
          </p:nvPr>
        </p:nvSpPr>
        <p:spPr>
          <a:xfrm>
            <a:off x="6997200" y="468450"/>
            <a:ext cx="1364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1st Term</a:t>
            </a:r>
            <a:endParaRPr/>
          </a:p>
        </p:txBody>
      </p:sp>
      <p:pic>
        <p:nvPicPr>
          <p:cNvPr id="377" name="Google Shape;3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875" y="513475"/>
            <a:ext cx="3362325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3"/>
          <p:cNvSpPr txBox="1"/>
          <p:nvPr/>
        </p:nvSpPr>
        <p:spPr>
          <a:xfrm>
            <a:off x="513725" y="513475"/>
            <a:ext cx="26880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데이터 수 N 입력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배열에 N개의 수 랜덤으로 저장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a, b 입력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a와 b 구간 내에서 최소값, 최대값을 비교하여 저장, 합계 계산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2nd</a:t>
            </a:r>
            <a:r>
              <a:rPr lang="es"/>
              <a:t> Term</a:t>
            </a:r>
            <a:endParaRPr/>
          </a:p>
        </p:txBody>
      </p:sp>
      <p:sp>
        <p:nvSpPr>
          <p:cNvPr id="384" name="Google Shape;384;p14"/>
          <p:cNvSpPr txBox="1"/>
          <p:nvPr>
            <p:ph idx="1" type="subTitle"/>
          </p:nvPr>
        </p:nvSpPr>
        <p:spPr>
          <a:xfrm>
            <a:off x="1868250" y="2860716"/>
            <a:ext cx="4020300" cy="1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기존 방식에서 구간의 수인 K값을 추가로 입력받고, 각 구간의 시작값과 끝값인 a, b를 랜덤으로 생성하여 계산한다.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ctrTitle"/>
          </p:nvPr>
        </p:nvSpPr>
        <p:spPr>
          <a:xfrm>
            <a:off x="6997200" y="468450"/>
            <a:ext cx="146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2nd</a:t>
            </a:r>
            <a:r>
              <a:rPr lang="es"/>
              <a:t> Term</a:t>
            </a:r>
            <a:endParaRPr/>
          </a:p>
        </p:txBody>
      </p:sp>
      <p:sp>
        <p:nvSpPr>
          <p:cNvPr id="390" name="Google Shape;390;p15"/>
          <p:cNvSpPr txBox="1"/>
          <p:nvPr/>
        </p:nvSpPr>
        <p:spPr>
          <a:xfrm>
            <a:off x="513725" y="513475"/>
            <a:ext cx="2688000" cy="3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데이터 수 N 입력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&gt; 배열에 N개의 수 랜덤으로 저장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&gt; </a:t>
            </a: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구간 수 K </a:t>
            </a: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입력</a:t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&gt; 각 </a:t>
            </a: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구간에서 a, b 랜덤으로 생성</a:t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Arvo"/>
                <a:ea typeface="Arvo"/>
                <a:cs typeface="Arvo"/>
                <a:sym typeface="Arvo"/>
              </a:rPr>
              <a:t>&gt; 구간 내에서 최소값, 최대값을 비교하여 저장, 합계 계산</a:t>
            </a:r>
            <a:endParaRPr sz="1300">
              <a:solidFill>
                <a:srgbClr val="0000FF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391" name="Google Shape;3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50" y="468450"/>
            <a:ext cx="3715150" cy="45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500" y="1381125"/>
            <a:ext cx="30480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5"/>
          <p:cNvSpPr txBox="1"/>
          <p:nvPr/>
        </p:nvSpPr>
        <p:spPr>
          <a:xfrm>
            <a:off x="5551625" y="3844100"/>
            <a:ext cx="3048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vo"/>
                <a:ea typeface="Arvo"/>
                <a:cs typeface="Arvo"/>
                <a:sym typeface="Arvo"/>
              </a:rPr>
              <a:t>N=100, K=10 일 때의 실행 예시</a:t>
            </a:r>
            <a:endParaRPr sz="1100"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/>
          <p:nvPr>
            <p:ph type="ctrTitle"/>
          </p:nvPr>
        </p:nvSpPr>
        <p:spPr>
          <a:xfrm>
            <a:off x="6997200" y="468450"/>
            <a:ext cx="146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2nd Term</a:t>
            </a:r>
            <a:endParaRPr/>
          </a:p>
        </p:txBody>
      </p:sp>
      <p:sp>
        <p:nvSpPr>
          <p:cNvPr id="399" name="Google Shape;399;p16"/>
          <p:cNvSpPr txBox="1"/>
          <p:nvPr/>
        </p:nvSpPr>
        <p:spPr>
          <a:xfrm>
            <a:off x="5954125" y="2038675"/>
            <a:ext cx="2688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N, K를 고정시키고 실행했을 때의 소요시간</a:t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Arvo"/>
                <a:ea typeface="Arvo"/>
                <a:cs typeface="Arvo"/>
                <a:sym typeface="Arvo"/>
              </a:rPr>
              <a:t>O(n)의 시간복잡도를 가진다.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00" name="Google Shape;4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5" y="468450"/>
            <a:ext cx="3917851" cy="15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75" y="2038675"/>
            <a:ext cx="5150050" cy="18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/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3rd</a:t>
            </a:r>
            <a:r>
              <a:rPr lang="es"/>
              <a:t> Term</a:t>
            </a:r>
            <a:endParaRPr/>
          </a:p>
        </p:txBody>
      </p:sp>
      <p:sp>
        <p:nvSpPr>
          <p:cNvPr id="407" name="Google Shape;407;p17"/>
          <p:cNvSpPr txBox="1"/>
          <p:nvPr>
            <p:ph idx="1" type="subTitle"/>
          </p:nvPr>
        </p:nvSpPr>
        <p:spPr>
          <a:xfrm>
            <a:off x="1868250" y="2881199"/>
            <a:ext cx="40203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기존의 방식보다 더 효율적인 방식을 찾아서 적용시킨다. -&gt; 세그먼트 트리 사용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Creative CV by slidesgo">
  <a:themeElements>
    <a:clrScheme name="Simple Light">
      <a:dk1>
        <a:srgbClr val="E9E6E1"/>
      </a:dk1>
      <a:lt1>
        <a:srgbClr val="434343"/>
      </a:lt1>
      <a:dk2>
        <a:srgbClr val="352D50"/>
      </a:dk2>
      <a:lt2>
        <a:srgbClr val="ABB2FC"/>
      </a:lt2>
      <a:accent1>
        <a:srgbClr val="FFCC33"/>
      </a:accent1>
      <a:accent2>
        <a:srgbClr val="B4A7D6"/>
      </a:accent2>
      <a:accent3>
        <a:srgbClr val="20124D"/>
      </a:accent3>
      <a:accent4>
        <a:srgbClr val="351C75"/>
      </a:accent4>
      <a:accent5>
        <a:srgbClr val="ECDA20"/>
      </a:accent5>
      <a:accent6>
        <a:srgbClr val="824DD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