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4" r:id="rId11"/>
    <p:sldId id="265" r:id="rId12"/>
    <p:sldId id="266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5" autoAdjust="0"/>
    <p:restoredTop sz="94627" autoAdjust="0"/>
  </p:normalViewPr>
  <p:slideViewPr>
    <p:cSldViewPr>
      <p:cViewPr>
        <p:scale>
          <a:sx n="100" d="100"/>
          <a:sy n="100" d="100"/>
        </p:scale>
        <p:origin x="-1950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6356B-D9B9-43A1-B977-22C72EF709ED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F237C-E637-4850-A45E-C625AD4CF8D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F237C-E637-4850-A45E-C625AD4CF8D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F237C-E637-4850-A45E-C625AD4CF8D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43106" y="2214554"/>
            <a:ext cx="12387322" cy="1470025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cs typeface="Times New Roman" pitchFamily="18" charset="0"/>
              </a:rPr>
              <a:t>Моделирование многофазных </a:t>
            </a:r>
            <a:br>
              <a:rPr lang="ru-RU" sz="4000" dirty="0" smtClean="0">
                <a:cs typeface="Times New Roman" pitchFamily="18" charset="0"/>
              </a:rPr>
            </a:br>
            <a:r>
              <a:rPr lang="ru-RU" sz="4000" dirty="0" smtClean="0">
                <a:cs typeface="Times New Roman" pitchFamily="18" charset="0"/>
              </a:rPr>
              <a:t>реагирующих фильтрационных течений </a:t>
            </a:r>
            <a:br>
              <a:rPr lang="ru-RU" sz="4000" dirty="0" smtClean="0">
                <a:cs typeface="Times New Roman" pitchFamily="18" charset="0"/>
              </a:rPr>
            </a:br>
            <a:r>
              <a:rPr lang="ru-RU" sz="4000" dirty="0" smtClean="0">
                <a:cs typeface="Times New Roman" pitchFamily="18" charset="0"/>
              </a:rPr>
              <a:t>с равновесными химическими реакциями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57800" y="3886200"/>
            <a:ext cx="7772400" cy="2971800"/>
          </a:xfrm>
        </p:spPr>
        <p:txBody>
          <a:bodyPr>
            <a:normAutofit/>
          </a:bodyPr>
          <a:lstStyle/>
          <a:p>
            <a:pPr algn="just">
              <a:spcBef>
                <a:spcPts val="200"/>
              </a:spcBef>
            </a:pPr>
            <a:r>
              <a:rPr lang="ru-RU" sz="2800" u="sng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Гринин Виктор</a:t>
            </a:r>
          </a:p>
          <a:p>
            <a:pPr algn="just">
              <a:spcBef>
                <a:spcPts val="200"/>
              </a:spcBef>
            </a:pPr>
            <a:r>
              <a:rPr lang="ru-RU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ФУПМ</a:t>
            </a:r>
            <a:r>
              <a:rPr lang="ru-RU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, 373 группа</a:t>
            </a:r>
            <a:endParaRPr lang="ru-RU" sz="28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just">
              <a:spcBef>
                <a:spcPts val="1400"/>
              </a:spcBef>
            </a:pPr>
            <a:r>
              <a:rPr lang="ru-RU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Научный руководитель</a:t>
            </a:r>
          </a:p>
          <a:p>
            <a:pPr algn="just">
              <a:spcBef>
                <a:spcPts val="200"/>
              </a:spcBef>
            </a:pPr>
            <a:r>
              <a:rPr lang="ru-RU" sz="28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к.ф.-м.н</a:t>
            </a:r>
            <a:r>
              <a:rPr lang="ru-RU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.  </a:t>
            </a:r>
            <a:r>
              <a:rPr lang="ru-RU" sz="28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Цыбулин</a:t>
            </a:r>
            <a:r>
              <a:rPr lang="ru-RU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И. В.</a:t>
            </a: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285728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Московский физико-технический институт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Верификация написанного модуля</a:t>
            </a:r>
            <a:endParaRPr lang="ru-RU" dirty="0"/>
          </a:p>
        </p:txBody>
      </p:sp>
      <p:pic>
        <p:nvPicPr>
          <p:cNvPr id="3074" name="Picture 2" descr="C:\Users\Виктор\Desktop\презентация\Таблица 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7350606" cy="1872000"/>
          </a:xfrm>
          <a:prstGeom prst="rect">
            <a:avLst/>
          </a:prstGeom>
          <a:noFill/>
        </p:spPr>
      </p:pic>
      <p:pic>
        <p:nvPicPr>
          <p:cNvPr id="3075" name="Picture 3" descr="C:\Users\Виктор\Desktop\презентация\Таблица 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5053" y="4500570"/>
            <a:ext cx="6937409" cy="1872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857356" y="1571612"/>
            <a:ext cx="5288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/>
              <a:t>Метод Ньютона для исходной системы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43042" y="4071942"/>
            <a:ext cx="5850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/>
              <a:t>Метод Ньютона для расширенной системы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Модельная задача</a:t>
            </a:r>
            <a:endParaRPr lang="ru-RU" dirty="0"/>
          </a:p>
        </p:txBody>
      </p:sp>
      <p:pic>
        <p:nvPicPr>
          <p:cNvPr id="1026" name="Picture 2" descr="C:\Users\Виктор\Desktop\презентация\Геометрия задачи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143932" cy="19306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3786190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Область</a:t>
            </a:r>
          </a:p>
        </p:txBody>
      </p:sp>
      <p:pic>
        <p:nvPicPr>
          <p:cNvPr id="1027" name="Picture 3" descr="C:\Users\Виктор\Desktop\презентация\Параметры области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86256"/>
            <a:ext cx="2283428" cy="18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4348" y="4500570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Фазовый состав</a:t>
            </a:r>
            <a:endParaRPr lang="ru-RU" sz="2200" b="1" dirty="0"/>
          </a:p>
        </p:txBody>
      </p:sp>
      <p:pic>
        <p:nvPicPr>
          <p:cNvPr id="1028" name="Picture 4" descr="C:\Users\Виктор\Desktop\презентация\водная фаза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357826"/>
            <a:ext cx="3552590" cy="252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14348" y="492919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Водная фаза</a:t>
            </a:r>
            <a:r>
              <a:rPr lang="en-US" i="1" dirty="0" smtClean="0"/>
              <a:t>:</a:t>
            </a:r>
            <a:endParaRPr lang="ru-RU" i="1" dirty="0"/>
          </a:p>
        </p:txBody>
      </p:sp>
      <p:pic>
        <p:nvPicPr>
          <p:cNvPr id="1029" name="Picture 5" descr="C:\Users\Виктор\Desktop\презентация\CO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5715016"/>
            <a:ext cx="387693" cy="252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14348" y="564357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Газовая фаза</a:t>
            </a:r>
            <a:r>
              <a:rPr lang="en-US" i="1" dirty="0" smtClean="0"/>
              <a:t>:</a:t>
            </a:r>
            <a:endParaRPr lang="ru-RU" i="1" dirty="0"/>
          </a:p>
        </p:txBody>
      </p:sp>
      <p:pic>
        <p:nvPicPr>
          <p:cNvPr id="1030" name="Picture 6" descr="C:\Users\Виктор\Desktop\презентация\CaCO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6143644"/>
            <a:ext cx="634500" cy="216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14348" y="60722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Скелет</a:t>
            </a:r>
            <a:r>
              <a:rPr lang="en-US" i="1" dirty="0" smtClean="0"/>
              <a:t>: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8" y="3786190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Начальные условия</a:t>
            </a:r>
            <a:endParaRPr lang="ru-RU" sz="2200" b="1" dirty="0"/>
          </a:p>
        </p:txBody>
      </p:sp>
      <p:pic>
        <p:nvPicPr>
          <p:cNvPr id="1031" name="Picture 7" descr="C:\Users\Виктор\Desktop\презентация\P0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6446" y="4214818"/>
            <a:ext cx="2756248" cy="252000"/>
          </a:xfrm>
          <a:prstGeom prst="rect">
            <a:avLst/>
          </a:prstGeom>
          <a:noFill/>
        </p:spPr>
      </p:pic>
      <p:pic>
        <p:nvPicPr>
          <p:cNvPr id="1033" name="Picture 9" descr="C:\Users\Виктор\Desktop\презентация\Начальная пористость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86446" y="4572008"/>
            <a:ext cx="2071701" cy="24806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5715008" y="4786322"/>
            <a:ext cx="328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Другие предположения</a:t>
            </a:r>
            <a:endParaRPr lang="ru-RU" sz="2200" b="1" dirty="0"/>
          </a:p>
        </p:txBody>
      </p:sp>
      <p:pic>
        <p:nvPicPr>
          <p:cNvPr id="1034" name="Picture 10" descr="C:\Users\Виктор\Desktop\презентация\вязкостьg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8016" y="5500702"/>
            <a:ext cx="1957405" cy="256109"/>
          </a:xfrm>
          <a:prstGeom prst="rect">
            <a:avLst/>
          </a:prstGeom>
          <a:noFill/>
        </p:spPr>
      </p:pic>
      <p:pic>
        <p:nvPicPr>
          <p:cNvPr id="1035" name="Picture 11" descr="C:\Users\Виктор\Desktop\презентация\вязкостьw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58016" y="5214950"/>
            <a:ext cx="2000264" cy="26755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715008" y="51435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Вязкости</a:t>
            </a:r>
            <a:r>
              <a:rPr lang="en-US" i="1" dirty="0" smtClean="0"/>
              <a:t>:</a:t>
            </a:r>
            <a:endParaRPr lang="ru-RU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8" y="578645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Проницаемости</a:t>
            </a:r>
            <a:r>
              <a:rPr lang="en-US" i="1" dirty="0" smtClean="0"/>
              <a:t>:</a:t>
            </a:r>
            <a:endParaRPr lang="ru-RU" i="1" dirty="0"/>
          </a:p>
        </p:txBody>
      </p:sp>
      <p:pic>
        <p:nvPicPr>
          <p:cNvPr id="1036" name="Picture 12" descr="C:\Users\Виктор\Desktop\презентация\Фазовые проницаемости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43834" y="5786454"/>
            <a:ext cx="830287" cy="352688"/>
          </a:xfrm>
          <a:prstGeom prst="rect">
            <a:avLst/>
          </a:prstGeom>
          <a:noFill/>
        </p:spPr>
      </p:pic>
      <p:pic>
        <p:nvPicPr>
          <p:cNvPr id="1037" name="Picture 13" descr="C:\Users\Виктор\Desktop\презентация\Расход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72396" y="6215082"/>
            <a:ext cx="1355749" cy="266307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715008" y="61436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Расход</a:t>
            </a:r>
            <a:r>
              <a:rPr lang="en-US" i="1" dirty="0" smtClean="0"/>
              <a:t>: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расчёта модельной задачи</a:t>
            </a:r>
            <a:endParaRPr lang="ru-RU" dirty="0"/>
          </a:p>
        </p:txBody>
      </p:sp>
      <p:pic>
        <p:nvPicPr>
          <p:cNvPr id="3074" name="Picture 2" descr="C:\Users\Виктор\Desktop\презентация\Насыщенноть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929618" cy="5184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</a:t>
            </a:r>
            <a:r>
              <a:rPr lang="ru-RU" dirty="0" smtClean="0"/>
              <a:t>расчёта модельной задачи</a:t>
            </a:r>
            <a:endParaRPr lang="ru-RU" dirty="0"/>
          </a:p>
        </p:txBody>
      </p:sp>
      <p:pic>
        <p:nvPicPr>
          <p:cNvPr id="2053" name="Picture 5" descr="C:\Users\Виктор\Desktop\презентация\Пористость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6500858" cy="4926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85720" y="1643050"/>
            <a:ext cx="8686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Предложенный переход к расширенной системе уравнений позволяет снять ограничения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 область определения функции в методе Ньютона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повысить вычислительную устойчивость алгоритма.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600" dirty="0" smtClean="0"/>
              <a:t>В модельной задаче профиль добавочной пористости качественно повторяет профиль </a:t>
            </a:r>
            <a:r>
              <a:rPr lang="ru-RU" sz="2600" dirty="0" err="1" smtClean="0"/>
              <a:t>газонасыщенности</a:t>
            </a:r>
            <a:r>
              <a:rPr lang="ru-RU" sz="2600" dirty="0" smtClean="0"/>
              <a:t>, причем максимальная добавочная пористость была равна 0.3% (при начальной пористости 5%)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285720" y="1643050"/>
            <a:ext cx="8686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600" dirty="0" smtClean="0"/>
              <a:t>Рассмотрены различные способы записи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равновесных соотношений для равновесных химических реакций.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Созданы программные реализации методов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Ньютона для этих соотношений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Выбран оптимальный вариант метода.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Выбранный модуль добавлен к симулятору многофазных фильтрационных течений,  показана адекватность получаемых результатов.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Дополнение к уравнениям баланса</a:t>
            </a:r>
            <a:endParaRPr lang="ru-RU" dirty="0"/>
          </a:p>
        </p:txBody>
      </p:sp>
      <p:pic>
        <p:nvPicPr>
          <p:cNvPr id="4098" name="Picture 2" descr="C:\Users\Виктор\Desktop\презентация\Ni и h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25" y="1428736"/>
            <a:ext cx="4844221" cy="785818"/>
          </a:xfrm>
          <a:prstGeom prst="rect">
            <a:avLst/>
          </a:prstGeom>
          <a:noFill/>
        </p:spPr>
      </p:pic>
      <p:pic>
        <p:nvPicPr>
          <p:cNvPr id="4099" name="Picture 3" descr="C:\Users\Виктор\Desktop\презентация\Закон Дарси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129029"/>
            <a:ext cx="3500462" cy="728863"/>
          </a:xfrm>
          <a:prstGeom prst="rect">
            <a:avLst/>
          </a:prstGeom>
          <a:noFill/>
        </p:spPr>
      </p:pic>
      <p:pic>
        <p:nvPicPr>
          <p:cNvPr id="4100" name="Picture 4" descr="C:\Users\Виктор\Desktop\презентация\Новый точечный рисунок (2)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3500438"/>
            <a:ext cx="535968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85786" y="2214554"/>
            <a:ext cx="8358214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г</a:t>
            </a:r>
            <a:r>
              <a:rPr lang="ru-RU" sz="2200" dirty="0" smtClean="0"/>
              <a:t>де </a:t>
            </a:r>
            <a:r>
              <a:rPr lang="en-US" sz="2200" dirty="0" smtClean="0"/>
              <a:t>       </a:t>
            </a:r>
            <a:r>
              <a:rPr lang="ru-RU" sz="2200" dirty="0" smtClean="0"/>
              <a:t> </a:t>
            </a:r>
            <a:r>
              <a:rPr lang="ru-RU" sz="2200" dirty="0" smtClean="0"/>
              <a:t>-  объёмная доля фазы </a:t>
            </a:r>
            <a:r>
              <a:rPr lang="en-US" sz="2200" dirty="0" smtClean="0"/>
              <a:t>     , </a:t>
            </a:r>
            <a:r>
              <a:rPr lang="ru-RU" sz="2200" dirty="0" smtClean="0"/>
              <a:t>         - концентрация фазы     ,                                    </a:t>
            </a:r>
            <a:r>
              <a:rPr lang="en-US" sz="2200" dirty="0" smtClean="0"/>
              <a:t>            </a:t>
            </a:r>
            <a:r>
              <a:rPr lang="ru-RU" sz="2200" dirty="0" smtClean="0"/>
              <a:t>            	</a:t>
            </a:r>
            <a:r>
              <a:rPr lang="en-US" sz="2200" dirty="0" smtClean="0"/>
              <a:t>-</a:t>
            </a:r>
            <a:r>
              <a:rPr lang="ru-RU" sz="2200" dirty="0" smtClean="0"/>
              <a:t>  </a:t>
            </a:r>
            <a:r>
              <a:rPr lang="en-US" sz="2200" dirty="0" smtClean="0"/>
              <a:t> </a:t>
            </a:r>
            <a:r>
              <a:rPr lang="ru-RU" sz="2200" dirty="0" smtClean="0"/>
              <a:t>молярная концентрация компоненты </a:t>
            </a:r>
            <a:r>
              <a:rPr lang="en-US" sz="2200" dirty="0" smtClean="0"/>
              <a:t>      </a:t>
            </a:r>
            <a:r>
              <a:rPr lang="ru-RU" sz="2200" dirty="0" smtClean="0"/>
              <a:t>в фазе      ,         </a:t>
            </a:r>
          </a:p>
          <a:p>
            <a:pPr>
              <a:spcBef>
                <a:spcPts val="400"/>
              </a:spcBef>
            </a:pPr>
            <a:r>
              <a:rPr lang="ru-RU" sz="2200" dirty="0" smtClean="0"/>
              <a:t> 	</a:t>
            </a:r>
            <a:r>
              <a:rPr lang="ru-RU" sz="2200" dirty="0" smtClean="0"/>
              <a:t>-   молярная энергия фазы </a:t>
            </a:r>
            <a:endParaRPr lang="ru-RU" sz="2200" dirty="0"/>
          </a:p>
        </p:txBody>
      </p:sp>
      <p:pic>
        <p:nvPicPr>
          <p:cNvPr id="18" name="Picture 5" descr="C:\Users\Виктор\Desktop\презентация\Новый точечный рисунок (3)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2214554"/>
            <a:ext cx="338181" cy="360000"/>
          </a:xfrm>
          <a:prstGeom prst="rect">
            <a:avLst/>
          </a:prstGeom>
          <a:noFill/>
        </p:spPr>
      </p:pic>
      <p:pic>
        <p:nvPicPr>
          <p:cNvPr id="4112" name="Picture 16" descr="C:\Users\Виктор\Desktop\презентация\аlpha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285992"/>
            <a:ext cx="285752" cy="228602"/>
          </a:xfrm>
          <a:prstGeom prst="rect">
            <a:avLst/>
          </a:prstGeom>
          <a:noFill/>
        </p:spPr>
      </p:pic>
      <p:pic>
        <p:nvPicPr>
          <p:cNvPr id="4113" name="Picture 17" descr="C:\Users\Виктор\Desktop\презентация\Новый точечный рисунок (12)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2643182"/>
            <a:ext cx="503826" cy="285752"/>
          </a:xfrm>
          <a:prstGeom prst="rect">
            <a:avLst/>
          </a:prstGeom>
          <a:noFill/>
        </p:spPr>
      </p:pic>
      <p:pic>
        <p:nvPicPr>
          <p:cNvPr id="22" name="Picture 6" descr="C:\Users\Виктор\Desktop\презентация\Новый точечный рисунок (4)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09108" y="2285992"/>
            <a:ext cx="391586" cy="285752"/>
          </a:xfrm>
          <a:prstGeom prst="rect">
            <a:avLst/>
          </a:prstGeom>
          <a:noFill/>
        </p:spPr>
      </p:pic>
      <p:pic>
        <p:nvPicPr>
          <p:cNvPr id="4114" name="Picture 18" descr="C:\Users\Виктор\Desktop\презентация\i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43702" y="2698746"/>
            <a:ext cx="142876" cy="301626"/>
          </a:xfrm>
          <a:prstGeom prst="rect">
            <a:avLst/>
          </a:prstGeom>
          <a:noFill/>
        </p:spPr>
      </p:pic>
      <p:pic>
        <p:nvPicPr>
          <p:cNvPr id="24" name="Picture 16" descr="C:\Users\Виктор\Desktop\презентация\аlpha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900" y="2285992"/>
            <a:ext cx="285752" cy="228602"/>
          </a:xfrm>
          <a:prstGeom prst="rect">
            <a:avLst/>
          </a:prstGeom>
          <a:noFill/>
        </p:spPr>
      </p:pic>
      <p:pic>
        <p:nvPicPr>
          <p:cNvPr id="25" name="Picture 8" descr="C:\Users\Виктор\Desktop\презентация\Новый точечный рисунок (5)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8662" y="3000372"/>
            <a:ext cx="357190" cy="270971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786" y="4214818"/>
            <a:ext cx="792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2200" dirty="0" smtClean="0"/>
              <a:t>г</a:t>
            </a:r>
            <a:r>
              <a:rPr lang="ru-RU" sz="2200" dirty="0" smtClean="0"/>
              <a:t>де          -  энтальпия фазы       ,  а            -  скорость </a:t>
            </a:r>
            <a:r>
              <a:rPr lang="ru-RU" sz="2200" dirty="0" smtClean="0"/>
              <a:t>фильтрации </a:t>
            </a:r>
            <a:r>
              <a:rPr lang="ru-RU" sz="2200" dirty="0" smtClean="0"/>
              <a:t>фазы      , задаваемая   законом   </a:t>
            </a:r>
            <a:r>
              <a:rPr lang="ru-RU" sz="2200" dirty="0" err="1" smtClean="0"/>
              <a:t>Дарси</a:t>
            </a:r>
            <a:endParaRPr lang="ru-RU" sz="2200" dirty="0"/>
          </a:p>
        </p:txBody>
      </p:sp>
      <p:pic>
        <p:nvPicPr>
          <p:cNvPr id="28" name="Picture 11" descr="C:\Users\Виктор\Desktop\презентация\Новый точечный рисунок (8)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28728" y="4214818"/>
            <a:ext cx="317647" cy="360000"/>
          </a:xfrm>
          <a:prstGeom prst="rect">
            <a:avLst/>
          </a:prstGeom>
          <a:noFill/>
        </p:spPr>
      </p:pic>
      <p:pic>
        <p:nvPicPr>
          <p:cNvPr id="29" name="Picture 12" descr="C:\Users\Виктор\Desktop\презентация\Новый точечный рисунок (9)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841443" y="4286256"/>
            <a:ext cx="516375" cy="324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85786" y="5786454"/>
            <a:ext cx="814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        -  проницаемость </a:t>
            </a:r>
            <a:r>
              <a:rPr lang="ru-RU" sz="2200" dirty="0" smtClean="0"/>
              <a:t>скелета</a:t>
            </a:r>
            <a:r>
              <a:rPr lang="ru-RU" sz="2200" dirty="0" smtClean="0"/>
              <a:t>,          -  </a:t>
            </a:r>
            <a:r>
              <a:rPr lang="ru-RU" sz="2200" dirty="0" smtClean="0"/>
              <a:t>относительная фазовая проницаемость</a:t>
            </a:r>
            <a:endParaRPr lang="ru-RU" sz="2200" dirty="0"/>
          </a:p>
        </p:txBody>
      </p:sp>
      <p:pic>
        <p:nvPicPr>
          <p:cNvPr id="34" name="Picture 13" descr="C:\Users\Виктор\Desktop\презентация\Новый точечный рисунок (10).bm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72000" y="5857892"/>
            <a:ext cx="384000" cy="288000"/>
          </a:xfrm>
          <a:prstGeom prst="rect">
            <a:avLst/>
          </a:prstGeom>
          <a:noFill/>
        </p:spPr>
      </p:pic>
      <p:pic>
        <p:nvPicPr>
          <p:cNvPr id="35" name="Picture 14" descr="C:\Users\Виктор\Desktop\презентация\Новый точечный рисунок (11).bmp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28662" y="5786454"/>
            <a:ext cx="280800" cy="324000"/>
          </a:xfrm>
          <a:prstGeom prst="rect">
            <a:avLst/>
          </a:prstGeom>
          <a:noFill/>
        </p:spPr>
      </p:pic>
      <p:pic>
        <p:nvPicPr>
          <p:cNvPr id="36" name="Picture 16" descr="C:\Users\Виктор\Desktop\презентация\аlpha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86710" y="2643182"/>
            <a:ext cx="285752" cy="228602"/>
          </a:xfrm>
          <a:prstGeom prst="rect">
            <a:avLst/>
          </a:prstGeom>
          <a:noFill/>
        </p:spPr>
      </p:pic>
      <p:pic>
        <p:nvPicPr>
          <p:cNvPr id="37" name="Picture 16" descr="C:\Users\Виктор\Desktop\презентация\аlpha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3000372"/>
            <a:ext cx="285752" cy="228602"/>
          </a:xfrm>
          <a:prstGeom prst="rect">
            <a:avLst/>
          </a:prstGeom>
          <a:noFill/>
        </p:spPr>
      </p:pic>
      <p:pic>
        <p:nvPicPr>
          <p:cNvPr id="38" name="Picture 16" descr="C:\Users\Виктор\Desktop\презентация\аlpha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1934" y="4286256"/>
            <a:ext cx="285752" cy="228602"/>
          </a:xfrm>
          <a:prstGeom prst="rect">
            <a:avLst/>
          </a:prstGeom>
          <a:noFill/>
        </p:spPr>
      </p:pic>
      <p:pic>
        <p:nvPicPr>
          <p:cNvPr id="39" name="Picture 16" descr="C:\Users\Виктор\Desktop\презентация\аlpha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04" y="4643446"/>
            <a:ext cx="285752" cy="228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4305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Создание программной </a:t>
            </a:r>
            <a:r>
              <a:rPr lang="ru-RU" sz="2800" dirty="0" smtClean="0"/>
              <a:t>реализации модели равновесных химических реакций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Добавление написанного модуля к симулятору многофазных фильтрационных течений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</a:t>
            </a:r>
            <a:r>
              <a:rPr lang="ru-RU" sz="2800" dirty="0" smtClean="0"/>
              <a:t>роведение численных экспериментов по закачке углекислого газа в водоносный пласт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Уравнения балансов количества вещества и энергии</a:t>
            </a:r>
            <a:endParaRPr lang="ru-RU" dirty="0"/>
          </a:p>
        </p:txBody>
      </p:sp>
      <p:pic>
        <p:nvPicPr>
          <p:cNvPr id="1026" name="Picture 2" descr="C:\Users\Виктор\Desktop\презентация\Баланс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71612"/>
            <a:ext cx="4286280" cy="228601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7224" y="3857628"/>
            <a:ext cx="8072494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+mj-lt"/>
                <a:cs typeface="Times New Roman" pitchFamily="18" charset="0"/>
              </a:rPr>
              <a:t>молярные концентрации компонент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800"/>
              </a:spcBef>
            </a:pP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+mj-lt"/>
                <a:cs typeface="Times New Roman" pitchFamily="18" charset="0"/>
              </a:rPr>
              <a:t>плотность энергии среды</a:t>
            </a:r>
            <a:endParaRPr lang="en-US" sz="2600" dirty="0" smtClean="0">
              <a:latin typeface="+mj-lt"/>
              <a:cs typeface="Times New Roman" pitchFamily="18" charset="0"/>
            </a:endParaRPr>
          </a:p>
          <a:p>
            <a:endParaRPr lang="ru-RU" sz="2600" dirty="0" smtClean="0"/>
          </a:p>
          <a:p>
            <a:r>
              <a:rPr lang="ru-RU" sz="2600" dirty="0" smtClean="0"/>
              <a:t>Химические реакции учитываются в </a:t>
            </a:r>
            <a:r>
              <a:rPr lang="ru-RU" sz="2600" dirty="0" smtClean="0"/>
              <a:t>модели в качестве </a:t>
            </a:r>
            <a:r>
              <a:rPr lang="ru-RU" sz="2600" dirty="0" smtClean="0"/>
              <a:t>источников количества вещества</a:t>
            </a:r>
            <a:r>
              <a:rPr lang="en-US" sz="2600" dirty="0" smtClean="0"/>
              <a:t>        </a:t>
            </a:r>
            <a:r>
              <a:rPr lang="ru-RU" sz="2600" dirty="0" smtClean="0"/>
              <a:t>и энергии </a:t>
            </a:r>
            <a:endParaRPr lang="ru-RU" sz="2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Виктор\Desktop\презентация\E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429132"/>
            <a:ext cx="285752" cy="349252"/>
          </a:xfrm>
          <a:prstGeom prst="rect">
            <a:avLst/>
          </a:prstGeom>
          <a:noFill/>
        </p:spPr>
      </p:pic>
      <p:pic>
        <p:nvPicPr>
          <p:cNvPr id="1028" name="Picture 4" descr="C:\Users\Виктор\Desktop\презентация\Ni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920136"/>
            <a:ext cx="357190" cy="401839"/>
          </a:xfrm>
          <a:prstGeom prst="rect">
            <a:avLst/>
          </a:prstGeom>
          <a:noFill/>
        </p:spPr>
      </p:pic>
      <p:pic>
        <p:nvPicPr>
          <p:cNvPr id="5122" name="Picture 2" descr="C:\Users\Виктор\Desktop\презентация\Si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5643578"/>
            <a:ext cx="317502" cy="357190"/>
          </a:xfrm>
          <a:prstGeom prst="rect">
            <a:avLst/>
          </a:prstGeom>
          <a:noFill/>
        </p:spPr>
      </p:pic>
      <p:pic>
        <p:nvPicPr>
          <p:cNvPr id="5123" name="Picture 3" descr="C:\Users\Виктор\Desktop\презентация\R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5643578"/>
            <a:ext cx="349254" cy="31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Химические реакции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8358246" cy="434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600" dirty="0" smtClean="0"/>
              <a:t> </a:t>
            </a:r>
            <a:r>
              <a:rPr lang="ru-RU" sz="2600" dirty="0" smtClean="0"/>
              <a:t> Для химических реакций </a:t>
            </a:r>
            <a:r>
              <a:rPr lang="ru-RU" sz="2600" dirty="0" smtClean="0"/>
              <a:t>с конечной скоростью используется </a:t>
            </a:r>
            <a:r>
              <a:rPr lang="ru-RU" sz="2600" dirty="0" smtClean="0"/>
              <a:t>  закон  </a:t>
            </a:r>
            <a:r>
              <a:rPr lang="ru-RU" sz="2600" dirty="0" err="1" smtClean="0"/>
              <a:t>Арениуса</a:t>
            </a:r>
            <a:endParaRPr lang="ru-RU" sz="2600" dirty="0" smtClean="0"/>
          </a:p>
          <a:p>
            <a:pPr>
              <a:buFont typeface="Arial" pitchFamily="34" charset="0"/>
              <a:buChar char="•"/>
            </a:pPr>
            <a:endParaRPr lang="ru-RU" sz="2600" dirty="0" smtClean="0"/>
          </a:p>
          <a:p>
            <a:pPr>
              <a:buFont typeface="Arial" pitchFamily="34" charset="0"/>
              <a:buChar char="•"/>
            </a:pPr>
            <a:endParaRPr lang="ru-RU" sz="2600" dirty="0" smtClean="0"/>
          </a:p>
          <a:p>
            <a:pPr>
              <a:buFont typeface="Arial" pitchFamily="34" charset="0"/>
              <a:buChar char="•"/>
            </a:pPr>
            <a:endParaRPr lang="ru-RU" sz="2600" dirty="0" smtClean="0"/>
          </a:p>
          <a:p>
            <a:pPr>
              <a:lnSpc>
                <a:spcPct val="15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ru-RU" sz="2600" dirty="0" smtClean="0"/>
              <a:t>  В </a:t>
            </a:r>
            <a:r>
              <a:rPr lang="ru-RU" sz="2600" dirty="0" smtClean="0"/>
              <a:t>случае равновесной </a:t>
            </a:r>
            <a:r>
              <a:rPr lang="ru-RU" sz="2600" dirty="0" smtClean="0"/>
              <a:t>химической </a:t>
            </a:r>
            <a:r>
              <a:rPr lang="ru-RU" sz="2600" dirty="0" smtClean="0"/>
              <a:t>реакции имеется равновесное соотношение </a:t>
            </a:r>
            <a:r>
              <a:rPr lang="ru-RU" sz="2600" dirty="0" smtClean="0"/>
              <a:t>                        ,   выражающее  равенство  скоростей прямой </a:t>
            </a:r>
            <a:r>
              <a:rPr lang="ru-RU" sz="2600" dirty="0" smtClean="0"/>
              <a:t>и обратной реакций</a:t>
            </a:r>
            <a:endParaRPr lang="ru-RU" sz="2600" dirty="0"/>
          </a:p>
        </p:txBody>
      </p:sp>
      <p:pic>
        <p:nvPicPr>
          <p:cNvPr id="2052" name="Picture 4" descr="C:\Users\Виктор\Desktop\презентация\Равн. соотн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786322"/>
            <a:ext cx="1500198" cy="362839"/>
          </a:xfrm>
          <a:prstGeom prst="rect">
            <a:avLst/>
          </a:prstGeom>
          <a:noFill/>
        </p:spPr>
      </p:pic>
      <p:pic>
        <p:nvPicPr>
          <p:cNvPr id="1026" name="Picture 2" descr="C:\Users\Виктор\Desktop\презентация\Арениус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714620"/>
            <a:ext cx="3372551" cy="1214446"/>
          </a:xfrm>
          <a:prstGeom prst="rect">
            <a:avLst/>
          </a:prstGeom>
          <a:noFill/>
        </p:spPr>
      </p:pic>
      <p:pic>
        <p:nvPicPr>
          <p:cNvPr id="1027" name="Picture 3" descr="C:\Users\Виктор\Desktop\презентация\п=о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6000768"/>
            <a:ext cx="2071703" cy="341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Равновесные химические реакции</a:t>
            </a:r>
            <a:endParaRPr lang="ru-RU" dirty="0"/>
          </a:p>
        </p:txBody>
      </p:sp>
      <p:pic>
        <p:nvPicPr>
          <p:cNvPr id="4099" name="Picture 3" descr="C:\Users\Виктор\Desktop\презентация\Запись РХР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071678"/>
            <a:ext cx="1785950" cy="491302"/>
          </a:xfrm>
          <a:prstGeom prst="rect">
            <a:avLst/>
          </a:prstGeom>
          <a:noFill/>
        </p:spPr>
      </p:pic>
      <p:pic>
        <p:nvPicPr>
          <p:cNvPr id="4101" name="Picture 5" descr="C:\Users\Виктор\Desktop\презентация\F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5088865"/>
            <a:ext cx="3286148" cy="55471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472" y="2714620"/>
            <a:ext cx="8572528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где  </a:t>
            </a:r>
            <a:r>
              <a:rPr lang="en-US" sz="2200" dirty="0" smtClean="0"/>
              <a:t>      </a:t>
            </a:r>
            <a:r>
              <a:rPr lang="ru-RU" sz="2200" dirty="0" smtClean="0"/>
              <a:t> </a:t>
            </a:r>
            <a:r>
              <a:rPr lang="en-US" sz="2200" dirty="0" smtClean="0"/>
              <a:t> </a:t>
            </a:r>
            <a:r>
              <a:rPr lang="ru-RU" sz="2200" dirty="0" smtClean="0"/>
              <a:t> </a:t>
            </a:r>
            <a:r>
              <a:rPr lang="en-US" sz="2200" dirty="0" smtClean="0"/>
              <a:t>- </a:t>
            </a:r>
            <a:r>
              <a:rPr lang="ru-RU" sz="2200" dirty="0" smtClean="0"/>
              <a:t> реагирующие </a:t>
            </a:r>
            <a:r>
              <a:rPr lang="ru-RU" sz="2200" dirty="0" smtClean="0"/>
              <a:t>вещества, </a:t>
            </a:r>
            <a:r>
              <a:rPr lang="ru-RU" sz="2200" dirty="0" smtClean="0"/>
              <a:t>а </a:t>
            </a:r>
            <a:r>
              <a:rPr lang="ru-RU" sz="2200" dirty="0" smtClean="0"/>
              <a:t>	    </a:t>
            </a:r>
            <a:r>
              <a:rPr lang="ru-RU" sz="2200" dirty="0" smtClean="0"/>
              <a:t>  -  их </a:t>
            </a:r>
            <a:r>
              <a:rPr lang="ru-RU" sz="2200" dirty="0" smtClean="0"/>
              <a:t>стехиометрические коэффициенты</a:t>
            </a:r>
          </a:p>
          <a:p>
            <a:pPr>
              <a:spcBef>
                <a:spcPts val="400"/>
              </a:spcBef>
            </a:pPr>
            <a:r>
              <a:rPr lang="ru-RU" sz="2200" dirty="0" smtClean="0"/>
              <a:t>Для </a:t>
            </a:r>
            <a:r>
              <a:rPr lang="ru-RU" sz="2200" dirty="0" smtClean="0"/>
              <a:t>рассматриваемой</a:t>
            </a:r>
            <a:r>
              <a:rPr lang="ru-RU" sz="2200" dirty="0" smtClean="0"/>
              <a:t> </a:t>
            </a:r>
            <a:r>
              <a:rPr lang="ru-RU" sz="2200" dirty="0" smtClean="0"/>
              <a:t>реакции </a:t>
            </a:r>
            <a:r>
              <a:rPr lang="ru-RU" sz="2200" dirty="0" smtClean="0"/>
              <a:t>выполняется закон </a:t>
            </a:r>
            <a:r>
              <a:rPr lang="ru-RU" sz="2200" dirty="0" smtClean="0"/>
              <a:t>действующих </a:t>
            </a:r>
            <a:r>
              <a:rPr lang="ru-RU" sz="2200" dirty="0" smtClean="0"/>
              <a:t>масс </a:t>
            </a:r>
            <a:endParaRPr lang="ru-RU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571612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Можно записать равновесную химическую реакцию в виде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4641187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Тогда в качестве равновесного соотношения можно взять</a:t>
            </a:r>
            <a:endParaRPr lang="ru-RU" sz="2200" dirty="0"/>
          </a:p>
        </p:txBody>
      </p:sp>
      <p:pic>
        <p:nvPicPr>
          <p:cNvPr id="4103" name="Picture 7" descr="C:\Users\Виктор\Desktop\презентация\Xi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2714620"/>
            <a:ext cx="357190" cy="325440"/>
          </a:xfrm>
          <a:prstGeom prst="rect">
            <a:avLst/>
          </a:prstGeom>
          <a:noFill/>
        </p:spPr>
      </p:pic>
      <p:pic>
        <p:nvPicPr>
          <p:cNvPr id="4104" name="Picture 8" descr="C:\Users\Виктор\Desktop\презентация\ui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2786058"/>
            <a:ext cx="297840" cy="262800"/>
          </a:xfrm>
          <a:prstGeom prst="rect">
            <a:avLst/>
          </a:prstGeom>
          <a:noFill/>
        </p:spPr>
      </p:pic>
      <p:pic>
        <p:nvPicPr>
          <p:cNvPr id="13" name="Picture 4" descr="C:\Users\Виктор\Desktop\презентация\Закон дейст. масс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3967204"/>
            <a:ext cx="1571636" cy="676242"/>
          </a:xfrm>
          <a:prstGeom prst="rect">
            <a:avLst/>
          </a:prstGeom>
          <a:noFill/>
        </p:spPr>
      </p:pic>
      <p:pic>
        <p:nvPicPr>
          <p:cNvPr id="4105" name="Picture 9" descr="C:\Users\Виктор\Desktop\презентация\=0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43636" y="5214950"/>
            <a:ext cx="500066" cy="287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Равновесные химические реакции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643050"/>
            <a:ext cx="8072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ru-RU" sz="2200" dirty="0" smtClean="0"/>
              <a:t>Концентрации</a:t>
            </a:r>
            <a:r>
              <a:rPr lang="en-US" sz="2200" dirty="0" smtClean="0"/>
              <a:t> </a:t>
            </a:r>
            <a:r>
              <a:rPr lang="ru-RU" sz="2200" dirty="0" smtClean="0"/>
              <a:t>компонент</a:t>
            </a:r>
            <a:r>
              <a:rPr lang="en-US" sz="2200" dirty="0" smtClean="0"/>
              <a:t> </a:t>
            </a:r>
            <a:r>
              <a:rPr lang="ru-RU" sz="2200" dirty="0" smtClean="0"/>
              <a:t>данной </a:t>
            </a:r>
            <a:r>
              <a:rPr lang="ru-RU" sz="2200" dirty="0" smtClean="0"/>
              <a:t>реакции </a:t>
            </a:r>
            <a:r>
              <a:rPr lang="ru-RU" sz="2200" dirty="0" smtClean="0"/>
              <a:t>изменяются по закону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071678"/>
            <a:ext cx="8143932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/>
          </a:p>
          <a:p>
            <a:pPr>
              <a:spcBef>
                <a:spcPts val="200"/>
              </a:spcBef>
            </a:pPr>
            <a:r>
              <a:rPr lang="ru-RU" sz="2200" dirty="0" smtClean="0"/>
              <a:t>где      -  величина, характеризующая глубину </a:t>
            </a:r>
            <a:r>
              <a:rPr lang="ru-RU" sz="2200" dirty="0" smtClean="0"/>
              <a:t>реакции.</a:t>
            </a:r>
            <a:endParaRPr lang="ru-RU" sz="2200" dirty="0"/>
          </a:p>
        </p:txBody>
      </p:sp>
      <p:pic>
        <p:nvPicPr>
          <p:cNvPr id="5123" name="Picture 3" descr="C:\Users\Виктор\Desktop\презентация\кси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00306"/>
            <a:ext cx="168750" cy="324000"/>
          </a:xfrm>
          <a:prstGeom prst="rect">
            <a:avLst/>
          </a:prstGeom>
          <a:noFill/>
        </p:spPr>
      </p:pic>
      <p:pic>
        <p:nvPicPr>
          <p:cNvPr id="5124" name="Picture 4" descr="C:\Users\Виктор\Desktop\презентация\F для многих реакций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286256"/>
            <a:ext cx="4429156" cy="1861915"/>
          </a:xfrm>
          <a:prstGeom prst="rect">
            <a:avLst/>
          </a:prstGeom>
          <a:noFill/>
        </p:spPr>
      </p:pic>
      <p:pic>
        <p:nvPicPr>
          <p:cNvPr id="9" name="Picture 2" descr="C:\Users\Виктор\Desktop\презентация\Изменение концентраций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143116"/>
            <a:ext cx="1295998" cy="324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1472" y="3000372"/>
            <a:ext cx="82153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ru-RU" sz="2200" dirty="0" smtClean="0"/>
              <a:t>Задача определения </a:t>
            </a:r>
            <a:r>
              <a:rPr lang="ru-RU" sz="2200" dirty="0" smtClean="0"/>
              <a:t>равновесия </a:t>
            </a:r>
            <a:r>
              <a:rPr lang="ru-RU" sz="2200" dirty="0" smtClean="0"/>
              <a:t>заключается в поиске такого значения     </a:t>
            </a:r>
            <a:r>
              <a:rPr lang="en-US" sz="2200" dirty="0" smtClean="0"/>
              <a:t>, </a:t>
            </a:r>
            <a:r>
              <a:rPr lang="ru-RU" sz="2200" dirty="0" smtClean="0"/>
              <a:t>что </a:t>
            </a:r>
            <a:r>
              <a:rPr lang="en-US" sz="2200" dirty="0" smtClean="0"/>
              <a:t>                     </a:t>
            </a:r>
            <a:r>
              <a:rPr lang="ru-RU" sz="2200" dirty="0" smtClean="0"/>
              <a:t>. 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smtClean="0"/>
              <a:t>Обобщение </a:t>
            </a:r>
            <a:r>
              <a:rPr lang="ru-RU" sz="2200" dirty="0" smtClean="0"/>
              <a:t>на случай нескольких </a:t>
            </a:r>
            <a:r>
              <a:rPr lang="ru-RU" sz="2200" dirty="0" smtClean="0"/>
              <a:t>реакций</a:t>
            </a:r>
            <a:endParaRPr lang="ru-RU" sz="2200" dirty="0"/>
          </a:p>
        </p:txBody>
      </p:sp>
      <p:pic>
        <p:nvPicPr>
          <p:cNvPr id="12" name="Picture 3" descr="C:\Users\Виктор\Desktop\презентация\кси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357562"/>
            <a:ext cx="214314" cy="324000"/>
          </a:xfrm>
          <a:prstGeom prst="rect">
            <a:avLst/>
          </a:prstGeom>
          <a:noFill/>
        </p:spPr>
      </p:pic>
      <p:pic>
        <p:nvPicPr>
          <p:cNvPr id="13" name="Picture 4" descr="C:\Users\Виктор\Desktop\презентация\Равн. соотн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3357562"/>
            <a:ext cx="1266545" cy="3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Метод Ньютона для исходной системы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28586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 </a:t>
            </a:r>
            <a:r>
              <a:rPr lang="ru-RU" sz="3200" dirty="0" smtClean="0"/>
              <a:t>   </a:t>
            </a:r>
            <a:r>
              <a:rPr lang="en-US" sz="3200" dirty="0" smtClean="0"/>
              <a:t> </a:t>
            </a:r>
            <a:r>
              <a:rPr lang="ru-RU" sz="3200" dirty="0" smtClean="0"/>
              <a:t>    </a:t>
            </a:r>
            <a:r>
              <a:rPr lang="ru-RU" sz="2200" dirty="0" smtClean="0"/>
              <a:t>Уравнения </a:t>
            </a:r>
            <a:r>
              <a:rPr lang="ru-RU" sz="2200" dirty="0" smtClean="0"/>
              <a:t>в векторной форме</a:t>
            </a:r>
            <a:endParaRPr lang="ru-RU" sz="2200" dirty="0"/>
          </a:p>
        </p:txBody>
      </p:sp>
      <p:pic>
        <p:nvPicPr>
          <p:cNvPr id="3076" name="Picture 4" descr="C:\Users\Виктор\Desktop\презентация\F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936004"/>
            <a:ext cx="4143404" cy="349988"/>
          </a:xfrm>
          <a:prstGeom prst="rect">
            <a:avLst/>
          </a:prstGeom>
          <a:noFill/>
        </p:spPr>
      </p:pic>
      <p:pic>
        <p:nvPicPr>
          <p:cNvPr id="9" name="Picture 3" descr="C:\Users\Виктор\Desktop\презентация\кси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571744"/>
            <a:ext cx="177107" cy="340044"/>
          </a:xfrm>
          <a:prstGeom prst="rect">
            <a:avLst/>
          </a:prstGeom>
          <a:noFill/>
        </p:spPr>
      </p:pic>
      <p:pic>
        <p:nvPicPr>
          <p:cNvPr id="3077" name="Picture 5" descr="C:\Users\Виктор\Desktop\презентация\dF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2428868"/>
            <a:ext cx="3214710" cy="621330"/>
          </a:xfrm>
          <a:prstGeom prst="rect">
            <a:avLst/>
          </a:prstGeom>
          <a:noFill/>
        </p:spPr>
      </p:pic>
      <p:pic>
        <p:nvPicPr>
          <p:cNvPr id="3078" name="Picture 6" descr="C:\Users\Виктор\Desktop\презентация\Ньют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3786190"/>
            <a:ext cx="7215238" cy="37505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142976" y="3214686"/>
            <a:ext cx="7072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Метод </a:t>
            </a:r>
            <a:r>
              <a:rPr lang="ru-RU" sz="2200" dirty="0" smtClean="0"/>
              <a:t>Ньютона для этой </a:t>
            </a:r>
            <a:r>
              <a:rPr lang="ru-RU" sz="2200" dirty="0" smtClean="0"/>
              <a:t>системы уравнений </a:t>
            </a:r>
            <a:r>
              <a:rPr lang="ru-RU" sz="2200" dirty="0" smtClean="0"/>
              <a:t>имеет вид</a:t>
            </a:r>
            <a:endParaRPr lang="ru-RU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76" y="4357694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Для того чтобы выбрать начальное приближение</a:t>
            </a:r>
            <a:r>
              <a:rPr lang="en-US" sz="2200" dirty="0" smtClean="0"/>
              <a:t>,</a:t>
            </a:r>
            <a:r>
              <a:rPr lang="ru-RU" sz="2200" dirty="0" smtClean="0"/>
              <a:t> приходится решать систему неравенств                            .</a:t>
            </a:r>
            <a:endParaRPr lang="ru-RU" sz="2200" dirty="0"/>
          </a:p>
        </p:txBody>
      </p:sp>
      <p:pic>
        <p:nvPicPr>
          <p:cNvPr id="3079" name="Picture 7" descr="C:\Users\Виктор\Desktop\презентация\Физическая область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4714884"/>
            <a:ext cx="1557338" cy="31037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142976" y="5231327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Кроме того</a:t>
            </a:r>
            <a:r>
              <a:rPr lang="en-US" sz="2200" dirty="0" smtClean="0"/>
              <a:t>,</a:t>
            </a:r>
            <a:r>
              <a:rPr lang="ru-RU" sz="2200" dirty="0" smtClean="0"/>
              <a:t> на каждой итерации следует задавать</a:t>
            </a:r>
            <a:r>
              <a:rPr lang="en-US" sz="2200" dirty="0" smtClean="0"/>
              <a:t>		</a:t>
            </a:r>
            <a:r>
              <a:rPr lang="ru-RU" sz="2200" dirty="0" smtClean="0"/>
              <a:t>          так</a:t>
            </a:r>
            <a:r>
              <a:rPr lang="en-US" sz="2200" dirty="0" smtClean="0"/>
              <a:t>,</a:t>
            </a:r>
            <a:r>
              <a:rPr lang="ru-RU" sz="2200" dirty="0" smtClean="0"/>
              <a:t> чтобы эти неравенства не нарушались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3081" name="Picture 9" descr="C:\Users\Виктор\Desktop\презентация\alpha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86644" y="5143512"/>
            <a:ext cx="1357322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Метод Ньютона для расширенной системы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28586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         </a:t>
            </a:r>
            <a:r>
              <a:rPr lang="ru-RU" sz="2200" dirty="0" smtClean="0"/>
              <a:t>Введём </a:t>
            </a:r>
            <a:r>
              <a:rPr lang="ru-RU" sz="2200" dirty="0" smtClean="0"/>
              <a:t>дополнительные переменные</a:t>
            </a:r>
            <a:endParaRPr lang="ru-RU" sz="2200" dirty="0"/>
          </a:p>
        </p:txBody>
      </p:sp>
      <p:pic>
        <p:nvPicPr>
          <p:cNvPr id="6146" name="Picture 2" descr="C:\Users\Виктор\Desktop\презентация\Доп. пересенные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428736"/>
            <a:ext cx="2214578" cy="343600"/>
          </a:xfrm>
          <a:prstGeom prst="rect">
            <a:avLst/>
          </a:prstGeom>
          <a:noFill/>
        </p:spPr>
      </p:pic>
      <p:pic>
        <p:nvPicPr>
          <p:cNvPr id="6147" name="Picture 3" descr="C:\Users\Виктор\Desktop\презентация\Расширенная система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285992"/>
            <a:ext cx="3254095" cy="11572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2976" y="1857364"/>
            <a:ext cx="721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Получим расширенную </a:t>
            </a:r>
            <a:r>
              <a:rPr lang="ru-RU" sz="2200" dirty="0" smtClean="0"/>
              <a:t>систему уравнений</a:t>
            </a:r>
            <a:endParaRPr lang="ru-RU" sz="2200" dirty="0"/>
          </a:p>
        </p:txBody>
      </p:sp>
      <p:pic>
        <p:nvPicPr>
          <p:cNvPr id="6148" name="Picture 4" descr="C:\Users\Виктор\Desktop\презентация\Ф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3500438"/>
            <a:ext cx="2840033" cy="31362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42976" y="3500438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6149" name="Picture 5" descr="C:\Users\Виктор\Desktop\презентация\Ньют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4643446"/>
            <a:ext cx="3450405" cy="766756"/>
          </a:xfrm>
          <a:prstGeom prst="rect">
            <a:avLst/>
          </a:prstGeom>
          <a:noFill/>
        </p:spPr>
      </p:pic>
      <p:pic>
        <p:nvPicPr>
          <p:cNvPr id="6151" name="Picture 7" descr="C:\Users\Виктор\Desktop\презентация\dФ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4500570"/>
            <a:ext cx="3250165" cy="104714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142976" y="4071942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М</a:t>
            </a:r>
            <a:r>
              <a:rPr lang="ru-RU" sz="2200" dirty="0" smtClean="0"/>
              <a:t>етод </a:t>
            </a:r>
            <a:r>
              <a:rPr lang="ru-RU" sz="2200" dirty="0" smtClean="0"/>
              <a:t>Ньютона принимает вид</a:t>
            </a:r>
            <a:endParaRPr lang="ru-RU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76" y="5715016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/>
              <a:t>В данном случае метод Ньютона </a:t>
            </a:r>
            <a:r>
              <a:rPr lang="ru-RU" sz="2200" dirty="0" smtClean="0"/>
              <a:t>сходится</a:t>
            </a:r>
            <a:r>
              <a:rPr lang="en-US" sz="2200" dirty="0" smtClean="0"/>
              <a:t> </a:t>
            </a:r>
            <a:r>
              <a:rPr lang="ru-RU" sz="2200" dirty="0" smtClean="0"/>
              <a:t>из любого начального приближения </a:t>
            </a:r>
            <a:r>
              <a:rPr lang="ru-RU" sz="2200" dirty="0" smtClean="0"/>
              <a:t>с</a:t>
            </a:r>
            <a:endParaRPr lang="ru-RU" sz="2200" dirty="0"/>
          </a:p>
        </p:txBody>
      </p:sp>
      <p:pic>
        <p:nvPicPr>
          <p:cNvPr id="6152" name="Picture 8" descr="C:\Users\Виктор\Desktop\презентация\Новый точечный рисунок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5750" y="6072206"/>
            <a:ext cx="1069258" cy="333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Верификация написанного модуля</a:t>
            </a:r>
            <a:endParaRPr lang="ru-RU" dirty="0"/>
          </a:p>
        </p:txBody>
      </p:sp>
      <p:pic>
        <p:nvPicPr>
          <p:cNvPr id="4098" name="Picture 2" descr="C:\Users\Виктор\Desktop\презентация\Конкретные химические реакции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54897"/>
            <a:ext cx="4214842" cy="103122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14414" y="1643050"/>
            <a:ext cx="7572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Для расчётов выберем следующую систему хим.реакций</a:t>
            </a:r>
            <a:endParaRPr lang="ru-RU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3445377"/>
            <a:ext cx="807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Пусть, например, все начальные концентрации ионов</a:t>
            </a:r>
            <a:r>
              <a:rPr lang="en-US" sz="2200" dirty="0" smtClean="0"/>
              <a:t> </a:t>
            </a:r>
            <a:r>
              <a:rPr lang="ru-RU" sz="2200" dirty="0" smtClean="0"/>
              <a:t>равнялись нулю 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302633"/>
            <a:ext cx="7858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В качестве начального приближения глубин реакций выберем следующее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5374203"/>
            <a:ext cx="8429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Оно удовлетворяет условию                       </a:t>
            </a:r>
            <a:r>
              <a:rPr lang="en-US" sz="2200" dirty="0" smtClean="0"/>
              <a:t>    </a:t>
            </a:r>
            <a:r>
              <a:rPr lang="ru-RU" sz="2200" dirty="0" smtClean="0"/>
              <a:t>и </a:t>
            </a:r>
            <a:r>
              <a:rPr lang="en-US" sz="2200" dirty="0" smtClean="0"/>
              <a:t>  </a:t>
            </a:r>
            <a:r>
              <a:rPr lang="ru-RU" sz="2200" dirty="0" smtClean="0"/>
              <a:t>может </a:t>
            </a:r>
            <a:r>
              <a:rPr lang="en-US" sz="2200" dirty="0" smtClean="0"/>
              <a:t>   </a:t>
            </a:r>
            <a:r>
              <a:rPr lang="ru-RU" sz="2200" dirty="0" smtClean="0"/>
              <a:t>быть использовано в реализации первого варианта метода</a:t>
            </a:r>
            <a:endParaRPr lang="ru-RU" sz="2200" dirty="0"/>
          </a:p>
        </p:txBody>
      </p:sp>
      <p:pic>
        <p:nvPicPr>
          <p:cNvPr id="11" name="Picture 5" descr="C:\Users\Виктор\Desktop\презентация\Физическая область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5430262"/>
            <a:ext cx="1428760" cy="284754"/>
          </a:xfrm>
          <a:prstGeom prst="rect">
            <a:avLst/>
          </a:prstGeom>
          <a:noFill/>
        </p:spPr>
      </p:pic>
      <p:pic>
        <p:nvPicPr>
          <p:cNvPr id="4103" name="Picture 7" descr="C:\Users\Виктор\Desktop\презентация\Матрица  V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125547"/>
            <a:ext cx="3357586" cy="1303453"/>
          </a:xfrm>
          <a:prstGeom prst="rect">
            <a:avLst/>
          </a:prstGeom>
          <a:noFill/>
        </p:spPr>
      </p:pic>
      <p:pic>
        <p:nvPicPr>
          <p:cNvPr id="14" name="Picture 4" descr="C:\Users\Виктор\Desktop\презентация\Начальные концентрации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3955153"/>
            <a:ext cx="2357454" cy="331103"/>
          </a:xfrm>
          <a:prstGeom prst="rect">
            <a:avLst/>
          </a:prstGeom>
          <a:noFill/>
        </p:spPr>
      </p:pic>
      <p:pic>
        <p:nvPicPr>
          <p:cNvPr id="15" name="Picture 3" descr="C:\Users\Виктор\Desktop\презентация\Начальное прибл гл.р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2830" y="4874340"/>
            <a:ext cx="2286016" cy="340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440</Words>
  <PresentationFormat>Экран (4:3)</PresentationFormat>
  <Paragraphs>83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Моделирование многофазных  реагирующих фильтрационных течений  с равновесными химическими реакциями </vt:lpstr>
      <vt:lpstr>Цели работы</vt:lpstr>
      <vt:lpstr>Уравнения балансов количества вещества и энергии</vt:lpstr>
      <vt:lpstr>Химические реакции</vt:lpstr>
      <vt:lpstr>Равновесные химические реакции</vt:lpstr>
      <vt:lpstr>Равновесные химические реакции</vt:lpstr>
      <vt:lpstr>Метод Ньютона для исходной системы</vt:lpstr>
      <vt:lpstr>Метод Ньютона для расширенной системы</vt:lpstr>
      <vt:lpstr>Верификация написанного модуля</vt:lpstr>
      <vt:lpstr>Верификация написанного модуля</vt:lpstr>
      <vt:lpstr>Модельная задача</vt:lpstr>
      <vt:lpstr>Результаты расчёта модельной задачи</vt:lpstr>
      <vt:lpstr>Результаты расчёта модельной задачи</vt:lpstr>
      <vt:lpstr>Выводы</vt:lpstr>
      <vt:lpstr>Заключение</vt:lpstr>
      <vt:lpstr>Дополнение к уравнениям баланса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многофазных  реагирующих фильтрационных течений  с равновесными химическими реакциями </dc:title>
  <dc:creator>Виктор Гринин</dc:creator>
  <cp:lastModifiedBy>Виктор Гринин</cp:lastModifiedBy>
  <cp:revision>90</cp:revision>
  <dcterms:created xsi:type="dcterms:W3CDTF">2017-06-17T13:08:58Z</dcterms:created>
  <dcterms:modified xsi:type="dcterms:W3CDTF">2017-06-19T15:01:43Z</dcterms:modified>
</cp:coreProperties>
</file>