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668" y="-8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471A5F-3C14-4D4B-B1CD-9E2B3B473A0D}" type="datetimeFigureOut">
              <a:rPr lang="en-GB" smtClean="0"/>
              <a:t>03/03/2020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787BD8-36F8-4DBC-994B-D4CAB93A2FCA}" type="slidenum">
              <a:rPr lang="en-GB" smtClean="0"/>
              <a:t>‹#›</a:t>
            </a:fld>
            <a:endParaRPr lang="en-GB"/>
          </a:p>
        </p:txBody>
      </p:sp>
    </p:spTree>
    <p:extLst>
      <p:ext uri="{BB962C8B-B14F-4D97-AF65-F5344CB8AC3E}">
        <p14:creationId xmlns:p14="http://schemas.microsoft.com/office/powerpoint/2010/main" val="2384167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3" y="1297802"/>
            <a:ext cx="5648623" cy="903230"/>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8" y="1853194"/>
            <a:ext cx="6511131" cy="246944"/>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E86AA1-4D79-4A7E-8495-B9F84349F664}" type="datetimeFigureOut">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2B988-AD2A-4503-A04D-280240E880D3}"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86AA1-4D79-4A7E-8495-B9F84349F664}" type="datetimeFigureOut">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2B988-AD2A-4503-A04D-280240E880D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350877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35087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86AA1-4D79-4A7E-8495-B9F84349F664}" type="datetimeFigureOut">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2B988-AD2A-4503-A04D-280240E880D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b="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E86AA1-4D79-4A7E-8495-B9F84349F664}" type="datetimeFigureOut">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2B988-AD2A-4503-A04D-280240E880D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1985962"/>
            <a:ext cx="3571875" cy="315753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295053"/>
            <a:ext cx="5650992" cy="905632"/>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1851228"/>
            <a:ext cx="6510528" cy="246888"/>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4E86AA1-4D79-4A7E-8495-B9F84349F664}" type="datetimeFigureOut">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2B988-AD2A-4503-A04D-280240E880D3}"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E86AA1-4D79-4A7E-8495-B9F84349F664}" type="datetimeFigureOut">
              <a:rPr lang="en-GB" smtClean="0"/>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92B988-AD2A-4503-A04D-280240E880D3}"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E86AA1-4D79-4A7E-8495-B9F84349F664}" type="datetimeFigureOut">
              <a:rPr lang="en-GB" smtClean="0"/>
              <a:t>03/03/2020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92B988-AD2A-4503-A04D-280240E880D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E86AA1-4D79-4A7E-8495-B9F84349F664}" type="datetimeFigureOut">
              <a:rPr lang="en-GB" smtClean="0"/>
              <a:t>03/03/2020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92B988-AD2A-4503-A04D-280240E880D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86AA1-4D79-4A7E-8495-B9F84349F664}" type="datetimeFigureOut">
              <a:rPr lang="en-GB" smtClean="0"/>
              <a:t>03/03/2020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92B988-AD2A-4503-A04D-280240E880D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290639" y="-1290638"/>
            <a:ext cx="51435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182078"/>
            <a:ext cx="5212080" cy="817070"/>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3" y="1964184"/>
            <a:ext cx="3807779" cy="2493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1690039"/>
            <a:ext cx="5794760" cy="467486"/>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4E86AA1-4D79-4A7E-8495-B9F84349F664}" type="datetimeFigureOut">
              <a:rPr lang="en-GB" smtClean="0"/>
              <a:t>03/03/2020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992B988-AD2A-4503-A04D-280240E880D3}"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51435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3786187"/>
            <a:ext cx="3571875" cy="135731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288126"/>
            <a:ext cx="5486400" cy="650583"/>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80" y="1635397"/>
            <a:ext cx="6096545" cy="555498"/>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86AA1-4D79-4A7E-8495-B9F84349F664}" type="datetimeFigureOut">
              <a:rPr lang="en-GB" smtClean="0"/>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92B988-AD2A-4503-A04D-280240E880D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3787975"/>
            <a:ext cx="3574257" cy="1355526"/>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3788469"/>
            <a:ext cx="9146380" cy="135503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274320"/>
            <a:ext cx="7520940" cy="411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825471"/>
            <a:ext cx="7520940" cy="26848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4402836"/>
            <a:ext cx="2176272" cy="150876"/>
          </a:xfrm>
          <a:prstGeom prst="rect">
            <a:avLst/>
          </a:prstGeom>
        </p:spPr>
        <p:txBody>
          <a:bodyPr vert="horz" lIns="91440" tIns="45720" rIns="91440" bIns="45720" rtlCol="0" anchor="ctr"/>
          <a:lstStyle>
            <a:lvl1pPr algn="l">
              <a:defRPr sz="1200">
                <a:solidFill>
                  <a:srgbClr val="FFFFFF"/>
                </a:solidFill>
              </a:defRPr>
            </a:lvl1pPr>
          </a:lstStyle>
          <a:p>
            <a:fld id="{04E86AA1-4D79-4A7E-8495-B9F84349F664}" type="datetimeFigureOut">
              <a:rPr lang="en-GB" smtClean="0"/>
              <a:t>03/03/2020</a:t>
            </a:fld>
            <a:endParaRPr lang="en-GB"/>
          </a:p>
        </p:txBody>
      </p:sp>
      <p:sp>
        <p:nvSpPr>
          <p:cNvPr id="5" name="Footer Placeholder 4"/>
          <p:cNvSpPr>
            <a:spLocks noGrp="1"/>
          </p:cNvSpPr>
          <p:nvPr>
            <p:ph type="ftr" sz="quarter" idx="3"/>
          </p:nvPr>
        </p:nvSpPr>
        <p:spPr>
          <a:xfrm>
            <a:off x="3517514" y="4713842"/>
            <a:ext cx="4724400" cy="20574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a:p>
        </p:txBody>
      </p:sp>
      <p:sp>
        <p:nvSpPr>
          <p:cNvPr id="6" name="Slide Number Placeholder 5"/>
          <p:cNvSpPr>
            <a:spLocks noGrp="1"/>
          </p:cNvSpPr>
          <p:nvPr>
            <p:ph type="sldNum" sz="quarter" idx="4"/>
          </p:nvPr>
        </p:nvSpPr>
        <p:spPr>
          <a:xfrm>
            <a:off x="8401038" y="4628117"/>
            <a:ext cx="502920" cy="37719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992B988-AD2A-4503-A04D-280240E880D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rdnancesurvey.co.uk/business-government/products/code-point-open" TargetMode="External"/><Relationship Id="rId2" Type="http://schemas.openxmlformats.org/officeDocument/2006/relationships/hyperlink" Target="https://landregistry.data.gov.uk/app/pp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ordnancesurvey.co.uk/business-government/products/code-point-polyg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555526"/>
            <a:ext cx="4320480" cy="800219"/>
          </a:xfrm>
          <a:prstGeom prst="rect">
            <a:avLst/>
          </a:prstGeom>
          <a:noFill/>
        </p:spPr>
        <p:txBody>
          <a:bodyPr wrap="square" rtlCol="0">
            <a:spAutoFit/>
          </a:bodyPr>
          <a:lstStyle/>
          <a:p>
            <a:r>
              <a:rPr lang="en-GB" sz="2800" dirty="0" smtClean="0">
                <a:latin typeface="+mj-lt"/>
              </a:rPr>
              <a:t>Where should I live?</a:t>
            </a:r>
          </a:p>
          <a:p>
            <a:r>
              <a:rPr lang="en-GB" dirty="0" smtClean="0">
                <a:latin typeface="+mj-lt"/>
              </a:rPr>
              <a:t>An analysis of areas in major UK cities</a:t>
            </a:r>
            <a:endParaRPr lang="en-GB" dirty="0">
              <a:latin typeface="+mj-lt"/>
            </a:endParaRPr>
          </a:p>
        </p:txBody>
      </p:sp>
      <p:sp>
        <p:nvSpPr>
          <p:cNvPr id="5" name="TextBox 4"/>
          <p:cNvSpPr txBox="1"/>
          <p:nvPr/>
        </p:nvSpPr>
        <p:spPr>
          <a:xfrm>
            <a:off x="395536" y="1419622"/>
            <a:ext cx="4320480" cy="430887"/>
          </a:xfrm>
          <a:prstGeom prst="rect">
            <a:avLst/>
          </a:prstGeom>
          <a:noFill/>
        </p:spPr>
        <p:txBody>
          <a:bodyPr wrap="square" rtlCol="0">
            <a:spAutoFit/>
          </a:bodyPr>
          <a:lstStyle/>
          <a:p>
            <a:r>
              <a:rPr lang="en-GB" sz="1100" i="1" dirty="0"/>
              <a:t>Applied Data Science Capstone Project </a:t>
            </a:r>
            <a:r>
              <a:rPr lang="en-GB" sz="1100" i="1" dirty="0" smtClean="0"/>
              <a:t> </a:t>
            </a:r>
          </a:p>
          <a:p>
            <a:r>
              <a:rPr lang="en-GB" sz="1100" i="1" dirty="0" smtClean="0"/>
              <a:t>The </a:t>
            </a:r>
            <a:r>
              <a:rPr lang="en-GB" sz="1100" i="1" dirty="0"/>
              <a:t>Battle of Neighbourhoods</a:t>
            </a:r>
          </a:p>
        </p:txBody>
      </p:sp>
      <p:sp>
        <p:nvSpPr>
          <p:cNvPr id="6" name="Freeform 5"/>
          <p:cNvSpPr/>
          <p:nvPr/>
        </p:nvSpPr>
        <p:spPr>
          <a:xfrm>
            <a:off x="2027337" y="-47154"/>
            <a:ext cx="7156450" cy="5245100"/>
          </a:xfrm>
          <a:custGeom>
            <a:avLst/>
            <a:gdLst>
              <a:gd name="connsiteX0" fmla="*/ 5695950 w 7156450"/>
              <a:gd name="connsiteY0" fmla="*/ 25400 h 5245100"/>
              <a:gd name="connsiteX1" fmla="*/ 0 w 7156450"/>
              <a:gd name="connsiteY1" fmla="*/ 3835400 h 5245100"/>
              <a:gd name="connsiteX2" fmla="*/ 1619250 w 7156450"/>
              <a:gd name="connsiteY2" fmla="*/ 5245100 h 5245100"/>
              <a:gd name="connsiteX3" fmla="*/ 7156450 w 7156450"/>
              <a:gd name="connsiteY3" fmla="*/ 5219700 h 5245100"/>
              <a:gd name="connsiteX4" fmla="*/ 7137400 w 7156450"/>
              <a:gd name="connsiteY4" fmla="*/ 0 h 5245100"/>
              <a:gd name="connsiteX5" fmla="*/ 5695950 w 7156450"/>
              <a:gd name="connsiteY5" fmla="*/ 25400 h 524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6450" h="5245100">
                <a:moveTo>
                  <a:pt x="5695950" y="25400"/>
                </a:moveTo>
                <a:lnTo>
                  <a:pt x="0" y="3835400"/>
                </a:lnTo>
                <a:lnTo>
                  <a:pt x="1619250" y="5245100"/>
                </a:lnTo>
                <a:lnTo>
                  <a:pt x="7156450" y="5219700"/>
                </a:lnTo>
                <a:lnTo>
                  <a:pt x="7137400" y="0"/>
                </a:lnTo>
                <a:lnTo>
                  <a:pt x="5695950" y="25400"/>
                </a:lnTo>
                <a:close/>
              </a:path>
            </a:pathLst>
          </a:custGeom>
          <a:blipFill dpi="0" rotWithShape="1">
            <a:blip r:embed="rId2">
              <a:extLst>
                <a:ext uri="{BEBA8EAE-BF5A-486C-A8C5-ECC9F3942E4B}">
                  <a14:imgProps xmlns:a14="http://schemas.microsoft.com/office/drawing/2010/main">
                    <a14:imgLayer r:embed="rId3">
                      <a14:imgEffect>
                        <a14:artisticBlur/>
                      </a14:imgEffect>
                      <a14:imgEffect>
                        <a14:sharpenSoften amount="-25000"/>
                      </a14:imgEffect>
                    </a14:imgLayer>
                  </a14:imgProps>
                </a:ext>
              </a:extLst>
            </a:blip>
            <a:srcRect/>
            <a:stretch>
              <a:fillRect t="-12000" b="-29000"/>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762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houses are expensive</a:t>
            </a:r>
            <a:endParaRPr lang="en-GB"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sz="1400" b="0" dirty="0"/>
              <a:t>It is well known that it is becoming increasingly difficult to afford a house in the </a:t>
            </a:r>
            <a:r>
              <a:rPr lang="en-GB" sz="1400" b="0" dirty="0" smtClean="0"/>
              <a:t>UK.</a:t>
            </a:r>
          </a:p>
          <a:p>
            <a:pPr>
              <a:buFont typeface="Arial" panose="020B0604020202020204" pitchFamily="34" charset="0"/>
              <a:buChar char="•"/>
            </a:pPr>
            <a:r>
              <a:rPr lang="en-GB" sz="1400" b="0" dirty="0" smtClean="0"/>
              <a:t>House prices are particularly high in southern cities such as Oxford.</a:t>
            </a:r>
          </a:p>
          <a:p>
            <a:pPr>
              <a:buFont typeface="Arial" panose="020B0604020202020204" pitchFamily="34" charset="0"/>
              <a:buChar char="•"/>
            </a:pPr>
            <a:r>
              <a:rPr lang="en-GB" sz="1400" b="0" dirty="0" smtClean="0"/>
              <a:t>Young people living in these cities can often not afford to buy a property in their hometown.</a:t>
            </a:r>
          </a:p>
          <a:p>
            <a:pPr marL="0" indent="0"/>
            <a:r>
              <a:rPr lang="en-GB" sz="1400" b="0" dirty="0" smtClean="0">
                <a:latin typeface="+mj-lt"/>
              </a:rPr>
              <a:t>PROBLEM:</a:t>
            </a:r>
          </a:p>
          <a:p>
            <a:r>
              <a:rPr lang="en-GB" sz="1400" b="0" dirty="0">
                <a:latin typeface="+mj-lt"/>
              </a:rPr>
              <a:t>Where could someone move that would offer a similar lifestyle to their current location? </a:t>
            </a:r>
            <a:endParaRPr lang="en-GB" sz="1400" b="0" dirty="0" smtClean="0">
              <a:latin typeface="+mj-lt"/>
            </a:endParaRPr>
          </a:p>
          <a:p>
            <a:pPr>
              <a:buFont typeface="Arial" panose="020B0604020202020204" pitchFamily="34" charset="0"/>
              <a:buChar char="•"/>
            </a:pPr>
            <a:r>
              <a:rPr lang="en-GB" sz="1400" b="0" dirty="0" smtClean="0"/>
              <a:t>This project aims to group areas of different cities across the UK based on access to venues, in order to recommend cheaper places to buy houses than the user’s current location.</a:t>
            </a:r>
            <a:endParaRPr lang="en-GB" sz="1400" b="0" dirty="0"/>
          </a:p>
          <a:p>
            <a:pPr marL="0" indent="0"/>
            <a:endParaRPr lang="en-GB" sz="1400" b="0" dirty="0" smtClean="0">
              <a:latin typeface="+mj-lt"/>
            </a:endParaRPr>
          </a:p>
        </p:txBody>
      </p:sp>
    </p:spTree>
    <p:extLst>
      <p:ext uri="{BB962C8B-B14F-4D97-AF65-F5344CB8AC3E}">
        <p14:creationId xmlns:p14="http://schemas.microsoft.com/office/powerpoint/2010/main" val="262664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ACQUISITION</a:t>
            </a:r>
            <a:endParaRPr lang="en-GB" dirty="0"/>
          </a:p>
        </p:txBody>
      </p:sp>
      <p:sp>
        <p:nvSpPr>
          <p:cNvPr id="3" name="Content Placeholder 2"/>
          <p:cNvSpPr>
            <a:spLocks noGrp="1"/>
          </p:cNvSpPr>
          <p:nvPr>
            <p:ph idx="1"/>
          </p:nvPr>
        </p:nvSpPr>
        <p:spPr>
          <a:xfrm>
            <a:off x="822960" y="825471"/>
            <a:ext cx="4753307" cy="2684887"/>
          </a:xfrm>
        </p:spPr>
        <p:txBody>
          <a:bodyPr>
            <a:normAutofit lnSpcReduction="10000"/>
          </a:bodyPr>
          <a:lstStyle/>
          <a:p>
            <a:pPr>
              <a:buFont typeface="Arial" panose="020B0604020202020204" pitchFamily="34" charset="0"/>
              <a:buChar char="•"/>
            </a:pPr>
            <a:r>
              <a:rPr lang="en-GB" b="0" dirty="0" smtClean="0"/>
              <a:t>Price data were obtained from the </a:t>
            </a:r>
            <a:r>
              <a:rPr lang="en-GB" b="0" dirty="0" smtClean="0">
                <a:hlinkClick r:id="rId2"/>
              </a:rPr>
              <a:t>HM land registry open data Price Paid dataset</a:t>
            </a:r>
            <a:r>
              <a:rPr lang="en-GB" b="0" dirty="0" smtClean="0"/>
              <a:t>.</a:t>
            </a:r>
          </a:p>
          <a:p>
            <a:pPr marL="742950" lvl="1" indent="-285750">
              <a:buClrTx/>
            </a:pPr>
            <a:r>
              <a:rPr lang="en-GB" sz="1400" dirty="0" smtClean="0"/>
              <a:t>All transactions between January 1 2018 and February 22 2020 for a selection of 11 cities.</a:t>
            </a:r>
            <a:r>
              <a:rPr lang="en-GB" sz="1400" baseline="30000" dirty="0" smtClean="0"/>
              <a:t>1</a:t>
            </a:r>
            <a:endParaRPr lang="en-GB" sz="1400" dirty="0" smtClean="0"/>
          </a:p>
          <a:p>
            <a:pPr marL="742950" lvl="1" indent="-285750">
              <a:buClrTx/>
            </a:pPr>
            <a:r>
              <a:rPr lang="en-GB" sz="1400" b="0" dirty="0" smtClean="0"/>
              <a:t>Freehold only.</a:t>
            </a:r>
          </a:p>
          <a:p>
            <a:pPr marL="742950" lvl="1" indent="-285750">
              <a:buClrTx/>
            </a:pPr>
            <a:r>
              <a:rPr lang="en-GB" sz="1400" dirty="0" smtClean="0"/>
              <a:t>Prices were averaged by </a:t>
            </a:r>
            <a:r>
              <a:rPr lang="en-GB" sz="1400" dirty="0" smtClean="0">
                <a:solidFill>
                  <a:srgbClr val="00B050"/>
                </a:solidFill>
                <a:latin typeface="+mj-lt"/>
              </a:rPr>
              <a:t>postcode district.</a:t>
            </a:r>
          </a:p>
          <a:p>
            <a:pPr marL="361950" indent="-361950" defTabSz="266700">
              <a:buFont typeface="Arial" panose="020B0604020202020204" pitchFamily="34" charset="0"/>
              <a:buChar char="•"/>
            </a:pPr>
            <a:r>
              <a:rPr lang="en-GB" b="0" dirty="0" smtClean="0"/>
              <a:t>Positional coordinate data for each district were obtained from the </a:t>
            </a:r>
            <a:r>
              <a:rPr lang="en-GB" b="0" dirty="0" smtClean="0">
                <a:hlinkClick r:id="rId3"/>
              </a:rPr>
              <a:t>Code-Point Open postcode dataset</a:t>
            </a:r>
            <a:r>
              <a:rPr lang="en-GB" b="0" dirty="0" smtClean="0"/>
              <a:t>.</a:t>
            </a:r>
          </a:p>
          <a:p>
            <a:pPr marL="361950" indent="-361950" defTabSz="266700">
              <a:buFont typeface="Arial" panose="020B0604020202020204" pitchFamily="34" charset="0"/>
              <a:buChar char="•"/>
            </a:pPr>
            <a:r>
              <a:rPr lang="en-GB" b="0" dirty="0" smtClean="0"/>
              <a:t>Venue data were obtained using </a:t>
            </a:r>
            <a:r>
              <a:rPr lang="en-GB" b="0" dirty="0" err="1" smtClean="0"/>
              <a:t>FourSquare</a:t>
            </a:r>
            <a:r>
              <a:rPr lang="en-GB" b="0" dirty="0" smtClean="0"/>
              <a:t>.</a:t>
            </a:r>
          </a:p>
          <a:p>
            <a:pPr marL="361950" indent="-361950" defTabSz="266700">
              <a:buFont typeface="Arial" panose="020B0604020202020204" pitchFamily="34" charset="0"/>
              <a:buChar char="•"/>
            </a:pPr>
            <a:endParaRPr lang="en-GB" b="0" dirty="0" smtClean="0"/>
          </a:p>
        </p:txBody>
      </p:sp>
      <p:pic>
        <p:nvPicPr>
          <p:cNvPr id="4" name="Picture 3" descr="https://www.getthedata.com/images/postcode_format.png"/>
          <p:cNvPicPr/>
          <p:nvPr/>
        </p:nvPicPr>
        <p:blipFill rotWithShape="1">
          <a:blip r:embed="rId4" cstate="print">
            <a:extLst>
              <a:ext uri="{28A0092B-C50C-407E-A947-70E740481C1C}">
                <a14:useLocalDpi xmlns:a14="http://schemas.microsoft.com/office/drawing/2010/main" val="0"/>
              </a:ext>
            </a:extLst>
          </a:blip>
          <a:srcRect b="7231"/>
          <a:stretch/>
        </p:blipFill>
        <p:spPr bwMode="auto">
          <a:xfrm>
            <a:off x="5580112" y="555526"/>
            <a:ext cx="3321050" cy="2863850"/>
          </a:xfrm>
          <a:prstGeom prst="rect">
            <a:avLst/>
          </a:prstGeom>
          <a:noFill/>
          <a:ln>
            <a:noFill/>
          </a:ln>
          <a:extLst>
            <a:ext uri="{53640926-AAD7-44D8-BBD7-CCE9431645EC}">
              <a14:shadowObscured xmlns:a14="http://schemas.microsoft.com/office/drawing/2010/main"/>
            </a:ext>
          </a:extLst>
        </p:spPr>
      </p:pic>
      <p:sp>
        <p:nvSpPr>
          <p:cNvPr id="5" name="Footer Placeholder 4"/>
          <p:cNvSpPr>
            <a:spLocks noGrp="1"/>
          </p:cNvSpPr>
          <p:nvPr>
            <p:ph type="ftr" sz="quarter" idx="11"/>
          </p:nvPr>
        </p:nvSpPr>
        <p:spPr/>
        <p:txBody>
          <a:bodyPr/>
          <a:lstStyle/>
          <a:p>
            <a:pPr lvl="0"/>
            <a:r>
              <a:rPr lang="en-GB" baseline="30000" dirty="0" smtClean="0"/>
              <a:t>1</a:t>
            </a:r>
            <a:r>
              <a:rPr lang="en-GB" dirty="0" smtClean="0"/>
              <a:t>Birmingham, Bristol, Cardiff, Leeds, Liverpool, London, Manchester, Milton Keynes, Newcastle, Oxford, York</a:t>
            </a:r>
            <a:endParaRPr lang="en-GB" dirty="0"/>
          </a:p>
          <a:p>
            <a:endParaRPr lang="en-GB" baseline="30000" dirty="0"/>
          </a:p>
        </p:txBody>
      </p:sp>
    </p:spTree>
    <p:extLst>
      <p:ext uri="{BB962C8B-B14F-4D97-AF65-F5344CB8AC3E}">
        <p14:creationId xmlns:p14="http://schemas.microsoft.com/office/powerpoint/2010/main" val="319048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Average price over the dataset period</a:t>
            </a:r>
            <a:endParaRPr lang="en-GB" dirty="0"/>
          </a:p>
        </p:txBody>
      </p:sp>
      <p:sp>
        <p:nvSpPr>
          <p:cNvPr id="7" name="Content Placeholder 6"/>
          <p:cNvSpPr>
            <a:spLocks noGrp="1"/>
          </p:cNvSpPr>
          <p:nvPr>
            <p:ph idx="1"/>
          </p:nvPr>
        </p:nvSpPr>
        <p:spPr>
          <a:xfrm>
            <a:off x="822960" y="825471"/>
            <a:ext cx="1732816" cy="2684887"/>
          </a:xfrm>
        </p:spPr>
        <p:txBody>
          <a:bodyPr>
            <a:normAutofit/>
          </a:bodyPr>
          <a:lstStyle/>
          <a:p>
            <a:pPr marL="0" indent="0"/>
            <a:r>
              <a:rPr lang="en-GB" dirty="0" smtClean="0"/>
              <a:t>The 30-day moving average price was relatively stable over the period of the dataset, with a spike around August of 2019.</a:t>
            </a:r>
            <a:endParaRPr lang="en-GB" dirty="0"/>
          </a:p>
        </p:txBody>
      </p:sp>
      <p:pic>
        <p:nvPicPr>
          <p:cNvPr id="5" name="Picture 4"/>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454" r="4042" b="7997"/>
          <a:stretch/>
        </p:blipFill>
        <p:spPr>
          <a:xfrm>
            <a:off x="2555776" y="699541"/>
            <a:ext cx="5890990" cy="2961593"/>
          </a:xfrm>
          <a:prstGeom prst="rect">
            <a:avLst/>
          </a:prstGeom>
        </p:spPr>
      </p:pic>
    </p:spTree>
    <p:extLst>
      <p:ext uri="{BB962C8B-B14F-4D97-AF65-F5344CB8AC3E}">
        <p14:creationId xmlns:p14="http://schemas.microsoft.com/office/powerpoint/2010/main" val="169866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Average price over the dataset period</a:t>
            </a:r>
            <a:endParaRPr lang="en-GB" dirty="0"/>
          </a:p>
        </p:txBody>
      </p:sp>
      <p:sp>
        <p:nvSpPr>
          <p:cNvPr id="7" name="Content Placeholder 6"/>
          <p:cNvSpPr>
            <a:spLocks noGrp="1"/>
          </p:cNvSpPr>
          <p:nvPr>
            <p:ph idx="1"/>
          </p:nvPr>
        </p:nvSpPr>
        <p:spPr>
          <a:xfrm>
            <a:off x="822960" y="825471"/>
            <a:ext cx="1732816" cy="2684887"/>
          </a:xfrm>
        </p:spPr>
        <p:txBody>
          <a:bodyPr>
            <a:normAutofit fontScale="92500" lnSpcReduction="20000"/>
          </a:bodyPr>
          <a:lstStyle/>
          <a:p>
            <a:pPr marL="0" indent="0"/>
            <a:r>
              <a:rPr lang="en-GB" dirty="0" smtClean="0"/>
              <a:t>A comparison of cities shows that London is the most expensive, with an average house price of </a:t>
            </a:r>
            <a:r>
              <a:rPr lang="en-GB" dirty="0" smtClean="0">
                <a:latin typeface="+mj-lt"/>
              </a:rPr>
              <a:t>£1,000,000. </a:t>
            </a:r>
          </a:p>
          <a:p>
            <a:pPr marL="0" indent="0"/>
            <a:r>
              <a:rPr lang="en-GB" dirty="0" smtClean="0"/>
              <a:t>Oxford is also an outlier, with the other cities coming in between £200,000 - £400,000.</a:t>
            </a:r>
            <a:endParaRPr lang="en-GB" dirty="0">
              <a:latin typeface="+mj-lt"/>
            </a:endParaRPr>
          </a:p>
        </p:txBody>
      </p:sp>
      <p:pic>
        <p:nvPicPr>
          <p:cNvPr id="5" name="Picture 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3343" r="6920" b="7284"/>
          <a:stretch/>
        </p:blipFill>
        <p:spPr>
          <a:xfrm>
            <a:off x="2483768" y="627534"/>
            <a:ext cx="5978133" cy="3088296"/>
          </a:xfrm>
          <a:prstGeom prst="rect">
            <a:avLst/>
          </a:prstGeom>
        </p:spPr>
      </p:pic>
    </p:spTree>
    <p:extLst>
      <p:ext uri="{BB962C8B-B14F-4D97-AF65-F5344CB8AC3E}">
        <p14:creationId xmlns:p14="http://schemas.microsoft.com/office/powerpoint/2010/main" val="419989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Clustering</a:t>
            </a:r>
            <a:endParaRPr lang="en-GB" dirty="0"/>
          </a:p>
        </p:txBody>
      </p:sp>
      <p:sp>
        <p:nvSpPr>
          <p:cNvPr id="3" name="Content Placeholder 2"/>
          <p:cNvSpPr>
            <a:spLocks noGrp="1"/>
          </p:cNvSpPr>
          <p:nvPr>
            <p:ph idx="1"/>
          </p:nvPr>
        </p:nvSpPr>
        <p:spPr>
          <a:xfrm>
            <a:off x="822960" y="825471"/>
            <a:ext cx="4829160" cy="2684887"/>
          </a:xfrm>
        </p:spPr>
        <p:txBody>
          <a:bodyPr/>
          <a:lstStyle/>
          <a:p>
            <a:pPr>
              <a:buFont typeface="Arial" panose="020B0604020202020204" pitchFamily="34" charset="0"/>
              <a:buChar char="•"/>
            </a:pPr>
            <a:r>
              <a:rPr lang="en-GB" dirty="0" smtClean="0"/>
              <a:t>For each district, the top 100 venues in a 1 km radius were obtained using Foursquare.</a:t>
            </a:r>
          </a:p>
          <a:p>
            <a:pPr>
              <a:buFont typeface="Arial" panose="020B0604020202020204" pitchFamily="34" charset="0"/>
              <a:buChar char="•"/>
            </a:pPr>
            <a:r>
              <a:rPr lang="en-GB" dirty="0" smtClean="0"/>
              <a:t>The types of venue were </a:t>
            </a:r>
            <a:r>
              <a:rPr lang="en-GB" dirty="0" err="1" smtClean="0"/>
              <a:t>analyzed</a:t>
            </a:r>
            <a:r>
              <a:rPr lang="en-GB" dirty="0" smtClean="0"/>
              <a:t> and used to cluster the districts using a K-means clustering algorithm.</a:t>
            </a:r>
            <a:endParaRPr lang="en-GB" dirty="0"/>
          </a:p>
        </p:txBody>
      </p:sp>
      <p:pic>
        <p:nvPicPr>
          <p:cNvPr id="4" name="Picture 3"/>
          <p:cNvPicPr/>
          <p:nvPr/>
        </p:nvPicPr>
        <p:blipFill rotWithShape="1">
          <a:blip r:embed="rId2"/>
          <a:srcRect l="9408" t="1356" r="15331" b="981"/>
          <a:stretch/>
        </p:blipFill>
        <p:spPr bwMode="auto">
          <a:xfrm>
            <a:off x="5720069" y="0"/>
            <a:ext cx="3423932" cy="5143500"/>
          </a:xfrm>
          <a:prstGeom prst="rect">
            <a:avLst/>
          </a:prstGeom>
          <a:ln w="28575">
            <a:solidFill>
              <a:schemeClr val="accent3"/>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779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Interactive tool</a:t>
            </a:r>
            <a:endParaRPr lang="en-GB" dirty="0"/>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smtClean="0"/>
              <a:t>The clustered data were then input into an </a:t>
            </a:r>
            <a:r>
              <a:rPr lang="en-GB" dirty="0" err="1" smtClean="0"/>
              <a:t>iPython</a:t>
            </a:r>
            <a:r>
              <a:rPr lang="en-GB" dirty="0" smtClean="0"/>
              <a:t> widget to create a tool to allow the user to input their postcode district, and obtain a graph displaying the 10 least expensive districts that shared a cluster</a:t>
            </a:r>
            <a:endParaRPr lang="en-GB" dirty="0"/>
          </a:p>
        </p:txBody>
      </p:sp>
      <p:pic>
        <p:nvPicPr>
          <p:cNvPr id="4" name="Picture 3"/>
          <p:cNvPicPr/>
          <p:nvPr/>
        </p:nvPicPr>
        <p:blipFill rotWithShape="1">
          <a:blip r:embed="rId2"/>
          <a:srcRect l="8584" t="7527" r="3766"/>
          <a:stretch/>
        </p:blipFill>
        <p:spPr bwMode="auto">
          <a:xfrm>
            <a:off x="-3026" y="1764600"/>
            <a:ext cx="4575026" cy="3378899"/>
          </a:xfrm>
          <a:prstGeom prst="rect">
            <a:avLst/>
          </a:prstGeom>
          <a:ln w="28575">
            <a:solidFill>
              <a:schemeClr val="accent3"/>
            </a:solidFill>
          </a:ln>
          <a:extLst>
            <a:ext uri="{53640926-AAD7-44D8-BBD7-CCE9431645EC}">
              <a14:shadowObscured xmlns:a14="http://schemas.microsoft.com/office/drawing/2010/main"/>
            </a:ext>
          </a:extLst>
        </p:spPr>
      </p:pic>
      <p:pic>
        <p:nvPicPr>
          <p:cNvPr id="5" name="Picture 4"/>
          <p:cNvPicPr/>
          <p:nvPr/>
        </p:nvPicPr>
        <p:blipFill rotWithShape="1">
          <a:blip r:embed="rId3"/>
          <a:srcRect l="9038" t="7957" r="2693"/>
          <a:stretch/>
        </p:blipFill>
        <p:spPr bwMode="auto">
          <a:xfrm>
            <a:off x="4572000" y="1764600"/>
            <a:ext cx="4568129" cy="3378899"/>
          </a:xfrm>
          <a:prstGeom prst="rect">
            <a:avLst/>
          </a:prstGeom>
          <a:ln w="28575">
            <a:solidFill>
              <a:schemeClr val="accent3"/>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22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and conclusions</a:t>
            </a:r>
            <a:endParaRPr lang="en-GB" dirty="0"/>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Our initial exploration of the data confirmed the premise of the analysis, </a:t>
            </a:r>
            <a:r>
              <a:rPr lang="en-GB" dirty="0"/>
              <a:t/>
            </a:r>
            <a:br>
              <a:rPr lang="en-GB" dirty="0"/>
            </a:br>
            <a:r>
              <a:rPr lang="en-GB" dirty="0" smtClean="0"/>
              <a:t>i.e</a:t>
            </a:r>
            <a:r>
              <a:rPr lang="en-GB" dirty="0"/>
              <a:t>. </a:t>
            </a:r>
            <a:r>
              <a:rPr lang="en-GB" dirty="0" smtClean="0"/>
              <a:t>southern </a:t>
            </a:r>
            <a:r>
              <a:rPr lang="en-GB" dirty="0"/>
              <a:t>cities are significantly more expensive places to buy </a:t>
            </a:r>
            <a:r>
              <a:rPr lang="en-GB" dirty="0" smtClean="0"/>
              <a:t>houses</a:t>
            </a:r>
          </a:p>
          <a:p>
            <a:pPr>
              <a:buFont typeface="Arial" panose="020B0604020202020204" pitchFamily="34" charset="0"/>
              <a:buChar char="•"/>
            </a:pPr>
            <a:r>
              <a:rPr lang="en-GB" dirty="0" smtClean="0"/>
              <a:t>The tool generated is a good ‘proof of concept’, suggesting cheaper districts to users based on their home district.</a:t>
            </a:r>
          </a:p>
          <a:p>
            <a:pPr>
              <a:buFont typeface="Arial" panose="020B0604020202020204" pitchFamily="34" charset="0"/>
              <a:buChar char="•"/>
            </a:pPr>
            <a:r>
              <a:rPr lang="en-GB" dirty="0" smtClean="0"/>
              <a:t>Clusters are likely not that accurate due to varying size of postcode districts.</a:t>
            </a:r>
          </a:p>
          <a:p>
            <a:pPr marL="657225" lvl="1" indent="-285750">
              <a:buClrTx/>
            </a:pPr>
            <a:r>
              <a:rPr lang="en-GB" sz="1400" dirty="0" smtClean="0"/>
              <a:t>Future improvements to the tool would use the </a:t>
            </a:r>
            <a:r>
              <a:rPr lang="en-GB" sz="1400" dirty="0" smtClean="0">
                <a:hlinkClick r:id="rId2"/>
              </a:rPr>
              <a:t>Code-Point with polygons </a:t>
            </a:r>
            <a:r>
              <a:rPr lang="en-GB" sz="1400" dirty="0" smtClean="0"/>
              <a:t>dataset, allowing density of venue to </a:t>
            </a:r>
            <a:r>
              <a:rPr lang="en-GB" sz="1400" smtClean="0"/>
              <a:t>be calculated.</a:t>
            </a:r>
            <a:endParaRPr lang="en-GB" sz="1400" dirty="0" smtClean="0"/>
          </a:p>
          <a:p>
            <a:pPr marL="657225" lvl="1" indent="-285750">
              <a:buClrTx/>
            </a:pPr>
            <a:r>
              <a:rPr lang="en-GB" sz="1400" dirty="0" smtClean="0"/>
              <a:t>The full UK transaction dataset would also be used.</a:t>
            </a:r>
          </a:p>
          <a:p>
            <a:pPr marL="361950" indent="-361950">
              <a:buFont typeface="Arial" panose="020B0604020202020204" pitchFamily="34" charset="0"/>
              <a:buChar char="•"/>
            </a:pPr>
            <a:r>
              <a:rPr lang="en-GB" dirty="0" smtClean="0"/>
              <a:t>If you want to be able to afford a house, you should probably </a:t>
            </a:r>
            <a:r>
              <a:rPr lang="en-GB" dirty="0" smtClean="0">
                <a:latin typeface="+mj-lt"/>
              </a:rPr>
              <a:t>move North.</a:t>
            </a:r>
            <a:endParaRPr lang="en-GB" dirty="0">
              <a:latin typeface="+mj-lt"/>
            </a:endParaRPr>
          </a:p>
          <a:p>
            <a:pPr marL="826389" indent="-285750"/>
            <a:endParaRPr lang="en-GB" sz="1400" dirty="0"/>
          </a:p>
        </p:txBody>
      </p:sp>
    </p:spTree>
    <p:extLst>
      <p:ext uri="{BB962C8B-B14F-4D97-AF65-F5344CB8AC3E}">
        <p14:creationId xmlns:p14="http://schemas.microsoft.com/office/powerpoint/2010/main" val="13678733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37</TotalTime>
  <Words>378</Words>
  <Application>Microsoft Office PowerPoint</Application>
  <PresentationFormat>On-screen Show (16:9)</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PowerPoint Presentation</vt:lpstr>
      <vt:lpstr>houses are expensive</vt:lpstr>
      <vt:lpstr>DATA ACQUISITION</vt:lpstr>
      <vt:lpstr>Average price over the dataset period</vt:lpstr>
      <vt:lpstr>Average price over the dataset period</vt:lpstr>
      <vt:lpstr>Clustering</vt:lpstr>
      <vt:lpstr>Interactive tool</vt:lpstr>
      <vt:lpstr>Discussion and 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Grant</dc:creator>
  <cp:lastModifiedBy>Jacob Grant</cp:lastModifiedBy>
  <cp:revision>4</cp:revision>
  <dcterms:created xsi:type="dcterms:W3CDTF">2020-03-03T21:50:52Z</dcterms:created>
  <dcterms:modified xsi:type="dcterms:W3CDTF">2020-03-03T22:28:10Z</dcterms:modified>
</cp:coreProperties>
</file>