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56B2C1"/>
    <a:srgbClr val="70BDA6"/>
    <a:srgbClr val="578AC3"/>
    <a:srgbClr val="00C259"/>
    <a:srgbClr val="00C0C0"/>
    <a:srgbClr val="00DBA0"/>
    <a:srgbClr val="075353"/>
    <a:srgbClr val="00C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707"/>
  </p:normalViewPr>
  <p:slideViewPr>
    <p:cSldViewPr snapToGrid="0">
      <p:cViewPr>
        <p:scale>
          <a:sx n="83" d="100"/>
          <a:sy n="83" d="100"/>
        </p:scale>
        <p:origin x="49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6E34-24EC-8A52-5ED7-437AE1F7A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97519-0012-8132-3FA9-B89C04C8B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3D7A1-7B17-E641-39AF-FEE73FDF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03AB-E531-B34C-8E99-085C42909C3B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2B5CC-24DF-5AF2-10B7-F12B890C5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9332-C7BD-C69A-4FF5-691D1831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B4FB-CE8D-D843-9382-10E0C13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F1F5-A3EB-C032-739A-2FC1255A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DD6D1-1824-EB49-67ED-FAD1FE41C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50E33-4947-54DD-4090-0D1E6BFC0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03AB-E531-B34C-8E99-085C42909C3B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DAB33-E437-8EE1-9175-53B83452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CFD01-0229-CC4C-450E-3AA9EDE0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B4FB-CE8D-D843-9382-10E0C13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9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76D17-7B06-910B-F60D-65070E6F1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49A06-A9C8-C524-34FD-B4B5ACFC4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E2E1C-DAA1-4BBA-E282-05F6DA6A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03AB-E531-B34C-8E99-085C42909C3B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B3EEB-CBE4-7113-F861-59C3F362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1BDB1-D943-88A3-B894-468BC9D0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B4FB-CE8D-D843-9382-10E0C13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4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515A-D3A3-F6C8-223F-37D49F90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57FE0-DDC2-F9AD-3CD3-21A3C8ADB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90B25-AB5D-8A80-FB99-EE5E2C0A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03AB-E531-B34C-8E99-085C42909C3B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ED51E-1E1C-675A-99C5-BA8CFDC5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A5E03-7206-5E0D-77EE-CBEF627C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B4FB-CE8D-D843-9382-10E0C13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9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7959-104F-9748-3BFF-A2487353E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8B0DC-802C-B5E0-0080-1C35E8CC3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9D098-1905-E5C7-B704-B23B2680F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03AB-E531-B34C-8E99-085C42909C3B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D2CF9-8B92-E3DF-BA83-CD8635D9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1DEAD-14E4-93E8-B57F-0481040A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B4FB-CE8D-D843-9382-10E0C13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6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A1DC7-75F3-0ADA-50A5-5BB48303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010C4-3AE0-4845-5B0D-0F5D36829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7EE84-08FD-F614-9057-25E922C91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F9CAD-CAD6-74D3-1A37-9A362579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03AB-E531-B34C-8E99-085C42909C3B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7516A-FB12-E3FE-9D47-E261E031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A7953-ADF7-DA33-433C-3718857B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B4FB-CE8D-D843-9382-10E0C13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2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4544-A511-8F00-7D33-4BE088A95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47325-26CD-DC7C-9605-C312938BE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00B11-B6C5-246A-27FD-02953F1F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3285C-758F-1C81-7327-1CA5E539E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E79AF-D654-2DD0-7353-3B3AA996D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963CE-CC9F-6EA1-034D-320DAC204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03AB-E531-B34C-8E99-085C42909C3B}" type="datetimeFigureOut">
              <a:rPr lang="en-US" smtClean="0"/>
              <a:t>3/15/24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8561D7-441B-EA98-D2BD-6D69E736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12EDF-E37B-A70C-A8D3-17C7178C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B4FB-CE8D-D843-9382-10E0C13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8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1D68-2988-5008-7F18-46CADD69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F4E2B8-B18B-34E1-EC69-99A3CB6C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03AB-E531-B34C-8E99-085C42909C3B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BD35E-EF84-1AB6-C720-C3DD004A9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D60C8-87C6-2113-346D-2992D5A1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B4FB-CE8D-D843-9382-10E0C13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2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E2A332-9464-E3E3-D0FE-0518EA29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03AB-E531-B34C-8E99-085C42909C3B}" type="datetimeFigureOut">
              <a:rPr lang="en-US" smtClean="0"/>
              <a:t>3/15/24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70283-E1CE-BB54-5A3A-848FECA8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64B6D-2098-B38A-C461-86924884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B4FB-CE8D-D843-9382-10E0C13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1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4965-4D38-ED3F-2239-5AC49368E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0B634-E5AA-54E7-2DEC-23FB987A2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D53F4-1B96-84E5-5A18-10D5C7563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7DCB7-5573-5B5E-6B21-01C518E5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03AB-E531-B34C-8E99-085C42909C3B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4157E-CFE7-E641-83F9-79121E20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8D4DF-16F3-BD07-0528-E39DC2DC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B4FB-CE8D-D843-9382-10E0C13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9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A28D-7DC2-379D-4C34-8F341E42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DF3B53-3A91-3038-8393-DC930CC85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64661-011A-E1D9-3BD2-E24DD1A0C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8EE06-AAAF-F4C3-4717-9BCC99CC3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03AB-E531-B34C-8E99-085C42909C3B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0D6E8-99DE-1420-3362-90057B71B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184B1-29CB-A836-3876-E12B5EA4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B4FB-CE8D-D843-9382-10E0C13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4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BF4E58-FBF0-9750-2B5B-184B38BC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FED67-8EC5-15AA-6173-EA4E380A7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FEFD2-DAE6-6CB1-DB0E-9F9B7EB23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D03AB-E531-B34C-8E99-085C42909C3B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C3F2F-25B2-7172-CBA3-72E15BCB0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B24C3-B0F9-FC16-E812-6228806C8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0B4FB-CE8D-D843-9382-10E0C13A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0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26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4.svg"/><Relationship Id="rId21" Type="http://schemas.openxmlformats.org/officeDocument/2006/relationships/image" Target="../media/image20.svg"/><Relationship Id="rId7" Type="http://schemas.openxmlformats.org/officeDocument/2006/relationships/image" Target="../media/image8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30.svg"/><Relationship Id="rId24" Type="http://schemas.openxmlformats.org/officeDocument/2006/relationships/image" Target="../media/image23.png"/><Relationship Id="rId5" Type="http://schemas.openxmlformats.org/officeDocument/2006/relationships/image" Target="../media/image6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29.png"/><Relationship Id="rId19" Type="http://schemas.openxmlformats.org/officeDocument/2006/relationships/image" Target="../media/image18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B2342AF1-90D4-7667-0974-F13EFB509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121" t="13534"/>
          <a:stretch/>
        </p:blipFill>
        <p:spPr>
          <a:xfrm>
            <a:off x="5257579" y="1028008"/>
            <a:ext cx="2316480" cy="266284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69CF159-124C-393F-DD36-9789A927939A}"/>
              </a:ext>
            </a:extLst>
          </p:cNvPr>
          <p:cNvGrpSpPr/>
          <p:nvPr/>
        </p:nvGrpSpPr>
        <p:grpSpPr>
          <a:xfrm>
            <a:off x="1122394" y="814322"/>
            <a:ext cx="2454633" cy="2614678"/>
            <a:chOff x="1490448" y="1005516"/>
            <a:chExt cx="2454633" cy="2614678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DACB5454-FCF0-61DA-E901-F662979368F4}"/>
                </a:ext>
              </a:extLst>
            </p:cNvPr>
            <p:cNvSpPr/>
            <p:nvPr/>
          </p:nvSpPr>
          <p:spPr>
            <a:xfrm>
              <a:off x="1889067" y="1098666"/>
              <a:ext cx="1806632" cy="2521528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4B45EA3-027C-941D-0842-F0160E192BCF}"/>
                </a:ext>
              </a:extLst>
            </p:cNvPr>
            <p:cNvSpPr/>
            <p:nvPr/>
          </p:nvSpPr>
          <p:spPr>
            <a:xfrm>
              <a:off x="1889067" y="1098666"/>
              <a:ext cx="665018" cy="655969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255023A-B434-2F83-C2C6-6256249064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9067" y="1087582"/>
              <a:ext cx="665018" cy="655969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3623F1F-EF9D-B3C5-B972-F987ACF40825}"/>
                </a:ext>
              </a:extLst>
            </p:cNvPr>
            <p:cNvSpPr/>
            <p:nvPr/>
          </p:nvSpPr>
          <p:spPr>
            <a:xfrm rot="18924429">
              <a:off x="1490448" y="1005516"/>
              <a:ext cx="1020010" cy="464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AAEC64C-08D3-D40A-B2CD-11725463218F}"/>
                </a:ext>
              </a:extLst>
            </p:cNvPr>
            <p:cNvSpPr/>
            <p:nvPr/>
          </p:nvSpPr>
          <p:spPr>
            <a:xfrm>
              <a:off x="1628601" y="2434244"/>
              <a:ext cx="2316480" cy="612760"/>
            </a:xfrm>
            <a:prstGeom prst="roundRect">
              <a:avLst>
                <a:gd name="adj" fmla="val 125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118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619F417-12CD-5063-71E1-DF733409D5D5}"/>
              </a:ext>
            </a:extLst>
          </p:cNvPr>
          <p:cNvGrpSpPr/>
          <p:nvPr/>
        </p:nvGrpSpPr>
        <p:grpSpPr>
          <a:xfrm>
            <a:off x="1120789" y="353245"/>
            <a:ext cx="2454633" cy="2614678"/>
            <a:chOff x="1490448" y="1005516"/>
            <a:chExt cx="2454633" cy="2614678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1F337B8-505F-6432-DD21-77059041AD66}"/>
                </a:ext>
              </a:extLst>
            </p:cNvPr>
            <p:cNvSpPr/>
            <p:nvPr/>
          </p:nvSpPr>
          <p:spPr>
            <a:xfrm>
              <a:off x="1889067" y="1098666"/>
              <a:ext cx="1806632" cy="2521528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A5E3195-AE3F-AF68-2B8A-F829905B9A45}"/>
                </a:ext>
              </a:extLst>
            </p:cNvPr>
            <p:cNvSpPr/>
            <p:nvPr/>
          </p:nvSpPr>
          <p:spPr>
            <a:xfrm>
              <a:off x="1889067" y="1098666"/>
              <a:ext cx="665018" cy="655969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B916BE8-C61C-47C3-F80E-4618A42A02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9067" y="1087582"/>
              <a:ext cx="665018" cy="655969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B748B4-D6F0-16E2-C33A-6324F87B30B0}"/>
                </a:ext>
              </a:extLst>
            </p:cNvPr>
            <p:cNvSpPr/>
            <p:nvPr/>
          </p:nvSpPr>
          <p:spPr>
            <a:xfrm rot="18924429">
              <a:off x="1490448" y="1005516"/>
              <a:ext cx="1020010" cy="464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0177E21-3EC7-E7A2-852C-54151205AEEF}"/>
                </a:ext>
              </a:extLst>
            </p:cNvPr>
            <p:cNvSpPr/>
            <p:nvPr/>
          </p:nvSpPr>
          <p:spPr>
            <a:xfrm>
              <a:off x="1628601" y="2434244"/>
              <a:ext cx="2316480" cy="612760"/>
            </a:xfrm>
            <a:prstGeom prst="roundRect">
              <a:avLst>
                <a:gd name="adj" fmla="val 125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venir Book" panose="02000503020000020003" pitchFamily="2" charset="0"/>
                </a:rPr>
                <a:t>Chromosome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23F80A-199A-0791-D596-5D22764D5AF6}"/>
              </a:ext>
            </a:extLst>
          </p:cNvPr>
          <p:cNvGrpSpPr/>
          <p:nvPr/>
        </p:nvGrpSpPr>
        <p:grpSpPr>
          <a:xfrm>
            <a:off x="3742404" y="523089"/>
            <a:ext cx="2454633" cy="2614678"/>
            <a:chOff x="1490448" y="1005516"/>
            <a:chExt cx="2454633" cy="261467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FA8B843-BBBB-4661-A689-1BAFEC6248EB}"/>
                </a:ext>
              </a:extLst>
            </p:cNvPr>
            <p:cNvSpPr/>
            <p:nvPr/>
          </p:nvSpPr>
          <p:spPr>
            <a:xfrm>
              <a:off x="1889067" y="1098666"/>
              <a:ext cx="1806632" cy="2521528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29C59EB-4F6B-D3BC-CCB2-9539329C905D}"/>
                </a:ext>
              </a:extLst>
            </p:cNvPr>
            <p:cNvSpPr/>
            <p:nvPr/>
          </p:nvSpPr>
          <p:spPr>
            <a:xfrm>
              <a:off x="1889067" y="1098666"/>
              <a:ext cx="665018" cy="655969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91EE5D5-9CC6-F0C1-AC21-95B9C001D4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9067" y="1087582"/>
              <a:ext cx="665018" cy="655969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8F39619-A436-A28F-1932-D0D5F26F7F93}"/>
                </a:ext>
              </a:extLst>
            </p:cNvPr>
            <p:cNvSpPr/>
            <p:nvPr/>
          </p:nvSpPr>
          <p:spPr>
            <a:xfrm rot="18924429">
              <a:off x="1490448" y="1005516"/>
              <a:ext cx="1020010" cy="464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291386FE-E49E-E273-F056-3B9F4B5B5865}"/>
                </a:ext>
              </a:extLst>
            </p:cNvPr>
            <p:cNvSpPr/>
            <p:nvPr/>
          </p:nvSpPr>
          <p:spPr>
            <a:xfrm>
              <a:off x="1628601" y="2434244"/>
              <a:ext cx="2316480" cy="612760"/>
            </a:xfrm>
            <a:prstGeom prst="roundRect">
              <a:avLst>
                <a:gd name="adj" fmla="val 125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venir Book" panose="02000503020000020003" pitchFamily="2" charset="0"/>
                </a:rPr>
                <a:t>Plasmids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E28BE2-1217-70D4-73B7-FE7D3BAC2884}"/>
              </a:ext>
            </a:extLst>
          </p:cNvPr>
          <p:cNvGrpSpPr/>
          <p:nvPr/>
        </p:nvGrpSpPr>
        <p:grpSpPr>
          <a:xfrm>
            <a:off x="8406447" y="644478"/>
            <a:ext cx="2454633" cy="2614678"/>
            <a:chOff x="1490448" y="1005516"/>
            <a:chExt cx="2454633" cy="2614678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E7E21325-7D9B-64DB-91FD-AE24FC2440C7}"/>
                </a:ext>
              </a:extLst>
            </p:cNvPr>
            <p:cNvSpPr/>
            <p:nvPr/>
          </p:nvSpPr>
          <p:spPr>
            <a:xfrm>
              <a:off x="1889067" y="1098666"/>
              <a:ext cx="1806632" cy="2521528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D07980D1-E743-FE20-0C93-311E0678B4AA}"/>
                </a:ext>
              </a:extLst>
            </p:cNvPr>
            <p:cNvSpPr/>
            <p:nvPr/>
          </p:nvSpPr>
          <p:spPr>
            <a:xfrm>
              <a:off x="1889067" y="1098666"/>
              <a:ext cx="665018" cy="655969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F3DA669-A13B-814F-BA44-9F830C00D8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9067" y="1087582"/>
              <a:ext cx="665018" cy="655969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327824C-A6FF-58AE-1DA0-F920E8ECD0BC}"/>
                </a:ext>
              </a:extLst>
            </p:cNvPr>
            <p:cNvSpPr/>
            <p:nvPr/>
          </p:nvSpPr>
          <p:spPr>
            <a:xfrm rot="18924429">
              <a:off x="1490448" y="1005516"/>
              <a:ext cx="1020010" cy="464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C52736E5-72FE-5226-D1A9-BE431499DB04}"/>
                </a:ext>
              </a:extLst>
            </p:cNvPr>
            <p:cNvSpPr/>
            <p:nvPr/>
          </p:nvSpPr>
          <p:spPr>
            <a:xfrm>
              <a:off x="1628601" y="2434244"/>
              <a:ext cx="2316480" cy="612760"/>
            </a:xfrm>
            <a:prstGeom prst="roundRect">
              <a:avLst>
                <a:gd name="adj" fmla="val 125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venir Book" panose="02000503020000020003" pitchFamily="2" charset="0"/>
                </a:rPr>
                <a:t>Phages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F1BD0EF-6283-6BD1-D3EA-1A6E852E136A}"/>
              </a:ext>
            </a:extLst>
          </p:cNvPr>
          <p:cNvGrpSpPr/>
          <p:nvPr/>
        </p:nvGrpSpPr>
        <p:grpSpPr>
          <a:xfrm>
            <a:off x="958714" y="3335850"/>
            <a:ext cx="2454633" cy="2614678"/>
            <a:chOff x="1490448" y="1005516"/>
            <a:chExt cx="2454633" cy="2614678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B956663A-1CAB-FE45-87FE-D9C8BD4CB99E}"/>
                </a:ext>
              </a:extLst>
            </p:cNvPr>
            <p:cNvSpPr/>
            <p:nvPr/>
          </p:nvSpPr>
          <p:spPr>
            <a:xfrm>
              <a:off x="1889067" y="1098666"/>
              <a:ext cx="1806632" cy="2521528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C1306179-103E-A2BE-4114-2FB693ED7525}"/>
                </a:ext>
              </a:extLst>
            </p:cNvPr>
            <p:cNvSpPr/>
            <p:nvPr/>
          </p:nvSpPr>
          <p:spPr>
            <a:xfrm>
              <a:off x="1889067" y="1098666"/>
              <a:ext cx="665018" cy="655969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068389A-7356-20C8-9327-9C00780ACA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9067" y="1087582"/>
              <a:ext cx="665018" cy="655969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2D5EB4-F4B4-0C1E-5CB7-38E790DDAFD3}"/>
                </a:ext>
              </a:extLst>
            </p:cNvPr>
            <p:cNvSpPr/>
            <p:nvPr/>
          </p:nvSpPr>
          <p:spPr>
            <a:xfrm rot="18924429">
              <a:off x="1490448" y="1005516"/>
              <a:ext cx="1020010" cy="464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066C501B-B830-CA57-FF3D-7B505BA8790D}"/>
                </a:ext>
              </a:extLst>
            </p:cNvPr>
            <p:cNvSpPr/>
            <p:nvPr/>
          </p:nvSpPr>
          <p:spPr>
            <a:xfrm>
              <a:off x="1628601" y="2434244"/>
              <a:ext cx="2316480" cy="612760"/>
            </a:xfrm>
            <a:prstGeom prst="roundRect">
              <a:avLst>
                <a:gd name="adj" fmla="val 125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venir Book" panose="02000503020000020003" pitchFamily="2" charset="0"/>
                </a:rPr>
                <a:t>Annotation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86DC6F0-A4E3-6B72-6F57-2E8CD253EDCD}"/>
              </a:ext>
            </a:extLst>
          </p:cNvPr>
          <p:cNvGrpSpPr/>
          <p:nvPr/>
        </p:nvGrpSpPr>
        <p:grpSpPr>
          <a:xfrm>
            <a:off x="5470463" y="3468794"/>
            <a:ext cx="2454633" cy="2614678"/>
            <a:chOff x="1490448" y="1005516"/>
            <a:chExt cx="2454633" cy="2614678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0EB24479-7D1C-B0BD-D73F-1E0DE475D205}"/>
                </a:ext>
              </a:extLst>
            </p:cNvPr>
            <p:cNvSpPr/>
            <p:nvPr/>
          </p:nvSpPr>
          <p:spPr>
            <a:xfrm>
              <a:off x="1889067" y="1098666"/>
              <a:ext cx="1806632" cy="2521528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C8C7D521-A8EA-23F2-1E5A-FD4239224D8A}"/>
                </a:ext>
              </a:extLst>
            </p:cNvPr>
            <p:cNvSpPr/>
            <p:nvPr/>
          </p:nvSpPr>
          <p:spPr>
            <a:xfrm>
              <a:off x="1889067" y="1098666"/>
              <a:ext cx="665018" cy="655969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5B48DA-B932-3AB9-E2BC-B3D8CBFF3D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9067" y="1087582"/>
              <a:ext cx="665018" cy="655969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C486762-0BF4-FB15-AE91-EA80C9898FE1}"/>
                </a:ext>
              </a:extLst>
            </p:cNvPr>
            <p:cNvSpPr/>
            <p:nvPr/>
          </p:nvSpPr>
          <p:spPr>
            <a:xfrm rot="18924429">
              <a:off x="1490448" y="1005516"/>
              <a:ext cx="1020010" cy="464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345DEE3-263D-62EE-C3CB-DF2AB9A60424}"/>
                </a:ext>
              </a:extLst>
            </p:cNvPr>
            <p:cNvSpPr/>
            <p:nvPr/>
          </p:nvSpPr>
          <p:spPr>
            <a:xfrm>
              <a:off x="1628601" y="2434244"/>
              <a:ext cx="2316480" cy="612760"/>
            </a:xfrm>
            <a:prstGeom prst="roundRect">
              <a:avLst>
                <a:gd name="adj" fmla="val 125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venir Book" panose="02000503020000020003" pitchFamily="2" charset="0"/>
                </a:rPr>
                <a:t>SNVs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68CDD6-015A-71B8-0B70-8C66BBB8478C}"/>
              </a:ext>
            </a:extLst>
          </p:cNvPr>
          <p:cNvGrpSpPr/>
          <p:nvPr/>
        </p:nvGrpSpPr>
        <p:grpSpPr>
          <a:xfrm>
            <a:off x="8679624" y="3550860"/>
            <a:ext cx="2454633" cy="2614678"/>
            <a:chOff x="1490448" y="1005516"/>
            <a:chExt cx="2454633" cy="2614678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0A29ADCF-8C04-AC6B-6BD9-503F656C327C}"/>
                </a:ext>
              </a:extLst>
            </p:cNvPr>
            <p:cNvSpPr/>
            <p:nvPr/>
          </p:nvSpPr>
          <p:spPr>
            <a:xfrm>
              <a:off x="1889067" y="1098666"/>
              <a:ext cx="1806632" cy="2521528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272B5A75-1EF3-8005-3E53-D548D0AAFED4}"/>
                </a:ext>
              </a:extLst>
            </p:cNvPr>
            <p:cNvSpPr/>
            <p:nvPr/>
          </p:nvSpPr>
          <p:spPr>
            <a:xfrm>
              <a:off x="1889067" y="1098666"/>
              <a:ext cx="665018" cy="655969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92BDFC6-894D-10D3-07A7-C9D06256D3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9067" y="1087582"/>
              <a:ext cx="665018" cy="655969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FA00828-BB34-3423-9DA3-A55B6C83C3C1}"/>
                </a:ext>
              </a:extLst>
            </p:cNvPr>
            <p:cNvSpPr/>
            <p:nvPr/>
          </p:nvSpPr>
          <p:spPr>
            <a:xfrm rot="18924429">
              <a:off x="1490448" y="1005516"/>
              <a:ext cx="1020010" cy="464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381B3E8F-137E-0B03-FD7C-48852519B17E}"/>
                </a:ext>
              </a:extLst>
            </p:cNvPr>
            <p:cNvSpPr/>
            <p:nvPr/>
          </p:nvSpPr>
          <p:spPr>
            <a:xfrm>
              <a:off x="1628601" y="2434244"/>
              <a:ext cx="2316480" cy="612760"/>
            </a:xfrm>
            <a:prstGeom prst="roundRect">
              <a:avLst>
                <a:gd name="adj" fmla="val 125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venir Book" panose="02000503020000020003" pitchFamily="2" charset="0"/>
                </a:rPr>
                <a:t>Stats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FA4FC29-A678-3C9A-D466-978E2E578EE0}"/>
              </a:ext>
            </a:extLst>
          </p:cNvPr>
          <p:cNvGrpSpPr/>
          <p:nvPr/>
        </p:nvGrpSpPr>
        <p:grpSpPr>
          <a:xfrm>
            <a:off x="6040857" y="60867"/>
            <a:ext cx="2454633" cy="2614678"/>
            <a:chOff x="1490448" y="1005516"/>
            <a:chExt cx="2454633" cy="2614678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36801432-1728-EBB2-7102-F6CFC328D919}"/>
                </a:ext>
              </a:extLst>
            </p:cNvPr>
            <p:cNvSpPr/>
            <p:nvPr/>
          </p:nvSpPr>
          <p:spPr>
            <a:xfrm>
              <a:off x="1889067" y="1098666"/>
              <a:ext cx="1806632" cy="2521528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0E803A61-0683-9BE7-B8A6-BC55A999BEF1}"/>
                </a:ext>
              </a:extLst>
            </p:cNvPr>
            <p:cNvSpPr/>
            <p:nvPr/>
          </p:nvSpPr>
          <p:spPr>
            <a:xfrm>
              <a:off x="1889067" y="1098666"/>
              <a:ext cx="665018" cy="655969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3F709F7-A8B9-7DE8-4D7D-B52DA64EF9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9067" y="1087582"/>
              <a:ext cx="665018" cy="655969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23466AA-A6AE-D053-2521-DAED76BD8A0C}"/>
                </a:ext>
              </a:extLst>
            </p:cNvPr>
            <p:cNvSpPr/>
            <p:nvPr/>
          </p:nvSpPr>
          <p:spPr>
            <a:xfrm rot="18924429">
              <a:off x="1490448" y="1005516"/>
              <a:ext cx="1020010" cy="464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F8AFCF6B-E24C-869A-E768-37DDC55055F8}"/>
                </a:ext>
              </a:extLst>
            </p:cNvPr>
            <p:cNvSpPr/>
            <p:nvPr/>
          </p:nvSpPr>
          <p:spPr>
            <a:xfrm>
              <a:off x="1628601" y="2434244"/>
              <a:ext cx="2316480" cy="612760"/>
            </a:xfrm>
            <a:prstGeom prst="roundRect">
              <a:avLst>
                <a:gd name="adj" fmla="val 125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Avenir Book" panose="02000503020000020003" pitchFamily="2" charset="0"/>
                </a:rPr>
                <a:t>Genes Summary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8ABBCA7-B854-7238-03D7-FEF904825576}"/>
              </a:ext>
            </a:extLst>
          </p:cNvPr>
          <p:cNvGrpSpPr/>
          <p:nvPr/>
        </p:nvGrpSpPr>
        <p:grpSpPr>
          <a:xfrm>
            <a:off x="3566743" y="2965906"/>
            <a:ext cx="2454633" cy="2614678"/>
            <a:chOff x="1490448" y="1005516"/>
            <a:chExt cx="2454633" cy="2614678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5FAC62F8-4864-4F24-7D1C-26A119943915}"/>
                </a:ext>
              </a:extLst>
            </p:cNvPr>
            <p:cNvSpPr/>
            <p:nvPr/>
          </p:nvSpPr>
          <p:spPr>
            <a:xfrm>
              <a:off x="1889067" y="1098666"/>
              <a:ext cx="1806632" cy="2521528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628288D6-9797-F6AA-BD84-5DCB00A361E2}"/>
                </a:ext>
              </a:extLst>
            </p:cNvPr>
            <p:cNvSpPr/>
            <p:nvPr/>
          </p:nvSpPr>
          <p:spPr>
            <a:xfrm>
              <a:off x="1889067" y="1098666"/>
              <a:ext cx="665018" cy="655969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971A0C3-7DD4-BFCE-FA6A-C3DFF803A9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9067" y="1087582"/>
              <a:ext cx="665018" cy="655969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C6D990C-658D-FBD8-BB27-729DBC2A13E3}"/>
                </a:ext>
              </a:extLst>
            </p:cNvPr>
            <p:cNvSpPr/>
            <p:nvPr/>
          </p:nvSpPr>
          <p:spPr>
            <a:xfrm rot="18924429">
              <a:off x="1490448" y="1005516"/>
              <a:ext cx="1020010" cy="464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B77BAE1-7A3A-DD9A-BC0A-D979F49AC23A}"/>
                </a:ext>
              </a:extLst>
            </p:cNvPr>
            <p:cNvSpPr/>
            <p:nvPr/>
          </p:nvSpPr>
          <p:spPr>
            <a:xfrm>
              <a:off x="1628601" y="2434244"/>
              <a:ext cx="2316480" cy="612760"/>
            </a:xfrm>
            <a:prstGeom prst="roundRect">
              <a:avLst>
                <a:gd name="adj" fmla="val 125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Avenir Book" panose="02000503020000020003" pitchFamily="2" charset="0"/>
                </a:rPr>
                <a:t>Peptides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2DF4170-5DB1-C303-C3C3-F596E7FEDA23}"/>
              </a:ext>
            </a:extLst>
          </p:cNvPr>
          <p:cNvGrpSpPr/>
          <p:nvPr/>
        </p:nvGrpSpPr>
        <p:grpSpPr>
          <a:xfrm>
            <a:off x="3472664" y="3978629"/>
            <a:ext cx="2454633" cy="2614678"/>
            <a:chOff x="1490448" y="1005516"/>
            <a:chExt cx="2454633" cy="2614678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CBCD482A-5821-AAD9-C433-C491BF9F3333}"/>
                </a:ext>
              </a:extLst>
            </p:cNvPr>
            <p:cNvSpPr/>
            <p:nvPr/>
          </p:nvSpPr>
          <p:spPr>
            <a:xfrm>
              <a:off x="1889067" y="1098666"/>
              <a:ext cx="1806632" cy="2521528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E8020DB6-B925-CE5A-5FD1-8C54FBD0FECE}"/>
                </a:ext>
              </a:extLst>
            </p:cNvPr>
            <p:cNvSpPr/>
            <p:nvPr/>
          </p:nvSpPr>
          <p:spPr>
            <a:xfrm>
              <a:off x="1889067" y="1098666"/>
              <a:ext cx="665018" cy="655969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0086536-7B77-5712-37A3-2BA6A572C7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9067" y="1087582"/>
              <a:ext cx="665018" cy="655969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E679676-0AD7-1B62-2C57-9C1012C9C53D}"/>
                </a:ext>
              </a:extLst>
            </p:cNvPr>
            <p:cNvSpPr/>
            <p:nvPr/>
          </p:nvSpPr>
          <p:spPr>
            <a:xfrm rot="18924429">
              <a:off x="1490448" y="1005516"/>
              <a:ext cx="1020010" cy="464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5CB113B2-DA33-7D09-31EC-6F59506341DD}"/>
                </a:ext>
              </a:extLst>
            </p:cNvPr>
            <p:cNvSpPr/>
            <p:nvPr/>
          </p:nvSpPr>
          <p:spPr>
            <a:xfrm>
              <a:off x="1628601" y="2434244"/>
              <a:ext cx="2316480" cy="612760"/>
            </a:xfrm>
            <a:prstGeom prst="roundRect">
              <a:avLst>
                <a:gd name="adj" fmla="val 125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Avenir Book" panose="02000503020000020003" pitchFamily="2" charset="0"/>
                </a:rPr>
                <a:t>Alignments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018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Rounded Rectangle 453">
            <a:extLst>
              <a:ext uri="{FF2B5EF4-FFF2-40B4-BE49-F238E27FC236}">
                <a16:creationId xmlns:a16="http://schemas.microsoft.com/office/drawing/2014/main" id="{2F52A226-AA2F-CF4E-A9D7-2D8DA0D31B6C}"/>
              </a:ext>
            </a:extLst>
          </p:cNvPr>
          <p:cNvSpPr/>
          <p:nvPr/>
        </p:nvSpPr>
        <p:spPr>
          <a:xfrm>
            <a:off x="85414" y="1600505"/>
            <a:ext cx="2095456" cy="1824134"/>
          </a:xfrm>
          <a:prstGeom prst="roundRect">
            <a:avLst>
              <a:gd name="adj" fmla="val 9506"/>
            </a:avLst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DE42F61-933B-FE66-4CFD-40F373E89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9533" y="4717440"/>
            <a:ext cx="1030656" cy="1224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C892C89-E6F9-AFC1-26C9-9F32A9B5FF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8446" y="2110476"/>
            <a:ext cx="1029835" cy="122491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0DB0C27-45E8-4249-00CD-B9B1BBF16F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28" y="2110476"/>
            <a:ext cx="1031426" cy="12249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30971E8-DD74-B0B1-FC2F-6C4B7C76D1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4015" y="4088731"/>
            <a:ext cx="1029135" cy="1224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FE3E3C-FB95-4A2B-5A75-1F0DF5ADA440}"/>
              </a:ext>
            </a:extLst>
          </p:cNvPr>
          <p:cNvSpPr txBox="1"/>
          <p:nvPr/>
        </p:nvSpPr>
        <p:spPr>
          <a:xfrm>
            <a:off x="2471154" y="3073279"/>
            <a:ext cx="861146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fastqc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001026-7835-020E-6442-2F7B5B95D297}"/>
              </a:ext>
            </a:extLst>
          </p:cNvPr>
          <p:cNvSpPr txBox="1"/>
          <p:nvPr/>
        </p:nvSpPr>
        <p:spPr>
          <a:xfrm>
            <a:off x="3218661" y="2066384"/>
            <a:ext cx="1565708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trimmomatic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F642F9-D099-43A1-CEAD-A6CE608B8F45}"/>
              </a:ext>
            </a:extLst>
          </p:cNvPr>
          <p:cNvSpPr txBox="1"/>
          <p:nvPr/>
        </p:nvSpPr>
        <p:spPr>
          <a:xfrm>
            <a:off x="4512102" y="3012749"/>
            <a:ext cx="1163236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unicycler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209CE8-FBE2-1C4F-1879-929247BDBFEC}"/>
              </a:ext>
            </a:extLst>
          </p:cNvPr>
          <p:cNvSpPr txBox="1"/>
          <p:nvPr/>
        </p:nvSpPr>
        <p:spPr>
          <a:xfrm>
            <a:off x="2584036" y="5941440"/>
            <a:ext cx="921086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snippy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7C7BD8-A17D-F33B-C2BF-0DC3ED2D495E}"/>
              </a:ext>
            </a:extLst>
          </p:cNvPr>
          <p:cNvSpPr txBox="1"/>
          <p:nvPr/>
        </p:nvSpPr>
        <p:spPr>
          <a:xfrm>
            <a:off x="2400732" y="3705249"/>
            <a:ext cx="1280352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minimap2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91C7E3-151F-A694-7E9A-B46D190A9396}"/>
              </a:ext>
            </a:extLst>
          </p:cNvPr>
          <p:cNvSpPr txBox="1"/>
          <p:nvPr/>
        </p:nvSpPr>
        <p:spPr>
          <a:xfrm>
            <a:off x="3522742" y="4759860"/>
            <a:ext cx="1173133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samtools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C03E74-9868-4175-7CA8-314E0E07C502}"/>
              </a:ext>
            </a:extLst>
          </p:cNvPr>
          <p:cNvSpPr txBox="1"/>
          <p:nvPr/>
        </p:nvSpPr>
        <p:spPr>
          <a:xfrm>
            <a:off x="6209628" y="1576839"/>
            <a:ext cx="1152000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Avenir Book" panose="02000503020000020003" pitchFamily="2" charset="0"/>
              </a:rPr>
              <a:t>checkv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6890D-69DD-6F97-108D-D02AF06A13A2}"/>
              </a:ext>
            </a:extLst>
          </p:cNvPr>
          <p:cNvSpPr txBox="1"/>
          <p:nvPr/>
        </p:nvSpPr>
        <p:spPr>
          <a:xfrm>
            <a:off x="5686821" y="3417765"/>
            <a:ext cx="1037637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checkm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32C0B8-D63D-CB9D-E514-4EF45720D9C3}"/>
              </a:ext>
            </a:extLst>
          </p:cNvPr>
          <p:cNvSpPr txBox="1"/>
          <p:nvPr/>
        </p:nvSpPr>
        <p:spPr>
          <a:xfrm>
            <a:off x="4874639" y="1576839"/>
            <a:ext cx="1154989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plasclass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0D0E78-6085-064E-1FE4-4DD6176E5A01}"/>
              </a:ext>
            </a:extLst>
          </p:cNvPr>
          <p:cNvSpPr txBox="1"/>
          <p:nvPr/>
        </p:nvSpPr>
        <p:spPr>
          <a:xfrm>
            <a:off x="7915500" y="3094414"/>
            <a:ext cx="940068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prokka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7A03DB-5861-7E87-2974-3B1A537975D0}"/>
              </a:ext>
            </a:extLst>
          </p:cNvPr>
          <p:cNvSpPr txBox="1"/>
          <p:nvPr/>
        </p:nvSpPr>
        <p:spPr>
          <a:xfrm>
            <a:off x="8432124" y="574252"/>
            <a:ext cx="1196886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pharokka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704072-E1CA-FF21-F48D-867D8CA55C86}"/>
              </a:ext>
            </a:extLst>
          </p:cNvPr>
          <p:cNvSpPr txBox="1"/>
          <p:nvPr/>
        </p:nvSpPr>
        <p:spPr>
          <a:xfrm>
            <a:off x="8502671" y="1987061"/>
            <a:ext cx="940068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prokka</a:t>
            </a:r>
            <a:endParaRPr lang="en-US" b="1" dirty="0">
              <a:latin typeface="Avenir Book" panose="02000503020000020003" pitchFamily="2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48C6509-92AD-8A85-715E-9A366E6FA5A8}"/>
              </a:ext>
            </a:extLst>
          </p:cNvPr>
          <p:cNvCxnSpPr>
            <a:cxnSpLocks/>
            <a:stCxn id="17" idx="4"/>
            <a:endCxn id="22" idx="0"/>
          </p:cNvCxnSpPr>
          <p:nvPr/>
        </p:nvCxnSpPr>
        <p:spPr>
          <a:xfrm>
            <a:off x="2899525" y="2937557"/>
            <a:ext cx="2202" cy="135722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23BF8A0-7520-7D5B-C2B1-3442B0A69922}"/>
              </a:ext>
            </a:extLst>
          </p:cNvPr>
          <p:cNvCxnSpPr>
            <a:cxnSpLocks/>
            <a:stCxn id="23" idx="2"/>
            <a:endCxn id="60" idx="0"/>
          </p:cNvCxnSpPr>
          <p:nvPr/>
        </p:nvCxnSpPr>
        <p:spPr>
          <a:xfrm flipH="1">
            <a:off x="3998306" y="2475007"/>
            <a:ext cx="3209" cy="174550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81F13AC-EB23-189A-BED2-D26498BF0943}"/>
              </a:ext>
            </a:extLst>
          </p:cNvPr>
          <p:cNvCxnSpPr>
            <a:cxnSpLocks/>
            <a:stCxn id="61" idx="4"/>
            <a:endCxn id="24" idx="0"/>
          </p:cNvCxnSpPr>
          <p:nvPr/>
        </p:nvCxnSpPr>
        <p:spPr>
          <a:xfrm flipH="1">
            <a:off x="5093720" y="2937557"/>
            <a:ext cx="3367" cy="75192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F50CF27-96EF-D98C-50D8-BA6B629F65AE}"/>
              </a:ext>
            </a:extLst>
          </p:cNvPr>
          <p:cNvCxnSpPr>
            <a:cxnSpLocks/>
            <a:stCxn id="63" idx="4"/>
            <a:endCxn id="29" idx="0"/>
          </p:cNvCxnSpPr>
          <p:nvPr/>
        </p:nvCxnSpPr>
        <p:spPr>
          <a:xfrm>
            <a:off x="6195868" y="2937557"/>
            <a:ext cx="9772" cy="480208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F8C90E1-27DC-25E4-3CD4-6320715517DE}"/>
              </a:ext>
            </a:extLst>
          </p:cNvPr>
          <p:cNvCxnSpPr>
            <a:cxnSpLocks/>
            <a:stCxn id="30" idx="2"/>
            <a:endCxn id="63" idx="1"/>
          </p:cNvCxnSpPr>
          <p:nvPr/>
        </p:nvCxnSpPr>
        <p:spPr>
          <a:xfrm>
            <a:off x="5452134" y="1985462"/>
            <a:ext cx="641103" cy="706272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AB0181F-5023-E277-632A-79730F6C43D6}"/>
              </a:ext>
            </a:extLst>
          </p:cNvPr>
          <p:cNvCxnSpPr>
            <a:cxnSpLocks/>
            <a:stCxn id="32" idx="2"/>
            <a:endCxn id="95" idx="0"/>
          </p:cNvCxnSpPr>
          <p:nvPr/>
        </p:nvCxnSpPr>
        <p:spPr>
          <a:xfrm flipH="1">
            <a:off x="9026717" y="982875"/>
            <a:ext cx="3850" cy="249200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7410D5F-F9FB-8D13-1154-B1A690B69A50}"/>
              </a:ext>
            </a:extLst>
          </p:cNvPr>
          <p:cNvCxnSpPr>
            <a:cxnSpLocks/>
            <a:stCxn id="68" idx="2"/>
            <a:endCxn id="98" idx="0"/>
          </p:cNvCxnSpPr>
          <p:nvPr/>
        </p:nvCxnSpPr>
        <p:spPr>
          <a:xfrm>
            <a:off x="8972705" y="2395684"/>
            <a:ext cx="6453" cy="226300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B940D44-0DAE-5C67-BC1F-1BF800A80ED3}"/>
              </a:ext>
            </a:extLst>
          </p:cNvPr>
          <p:cNvCxnSpPr>
            <a:cxnSpLocks/>
            <a:stCxn id="99" idx="4"/>
            <a:endCxn id="31" idx="2"/>
          </p:cNvCxnSpPr>
          <p:nvPr/>
        </p:nvCxnSpPr>
        <p:spPr>
          <a:xfrm flipV="1">
            <a:off x="8246014" y="3503037"/>
            <a:ext cx="139520" cy="776077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F2F34FC-990A-20DB-C1D7-7C0F9B786304}"/>
              </a:ext>
            </a:extLst>
          </p:cNvPr>
          <p:cNvCxnSpPr>
            <a:cxnSpLocks/>
            <a:stCxn id="17" idx="6"/>
            <a:endCxn id="60" idx="2"/>
          </p:cNvCxnSpPr>
          <p:nvPr/>
        </p:nvCxnSpPr>
        <p:spPr>
          <a:xfrm>
            <a:off x="3044667" y="2793557"/>
            <a:ext cx="808497" cy="0"/>
          </a:xfrm>
          <a:prstGeom prst="line">
            <a:avLst/>
          </a:prstGeom>
          <a:ln w="88900" cap="rnd">
            <a:solidFill>
              <a:srgbClr val="0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271A247-34D5-8D7F-6F54-239EACE6FFB4}"/>
              </a:ext>
            </a:extLst>
          </p:cNvPr>
          <p:cNvCxnSpPr>
            <a:cxnSpLocks/>
            <a:stCxn id="60" idx="6"/>
            <a:endCxn id="61" idx="2"/>
          </p:cNvCxnSpPr>
          <p:nvPr/>
        </p:nvCxnSpPr>
        <p:spPr>
          <a:xfrm>
            <a:off x="4143448" y="2793557"/>
            <a:ext cx="808497" cy="0"/>
          </a:xfrm>
          <a:prstGeom prst="line">
            <a:avLst/>
          </a:prstGeom>
          <a:ln w="88900" cap="rnd">
            <a:solidFill>
              <a:srgbClr val="0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4EC86DA-61F4-F8F0-44BC-840187E674F9}"/>
              </a:ext>
            </a:extLst>
          </p:cNvPr>
          <p:cNvCxnSpPr>
            <a:cxnSpLocks/>
            <a:stCxn id="61" idx="6"/>
            <a:endCxn id="63" idx="2"/>
          </p:cNvCxnSpPr>
          <p:nvPr/>
        </p:nvCxnSpPr>
        <p:spPr>
          <a:xfrm>
            <a:off x="5242229" y="2793557"/>
            <a:ext cx="808497" cy="0"/>
          </a:xfrm>
          <a:prstGeom prst="line">
            <a:avLst/>
          </a:prstGeom>
          <a:ln w="88900" cap="rnd">
            <a:solidFill>
              <a:srgbClr val="0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8F49940-CAC9-8397-A969-5E6EFB05CF05}"/>
              </a:ext>
            </a:extLst>
          </p:cNvPr>
          <p:cNvCxnSpPr>
            <a:cxnSpLocks/>
            <a:stCxn id="63" idx="6"/>
            <a:endCxn id="65" idx="2"/>
          </p:cNvCxnSpPr>
          <p:nvPr/>
        </p:nvCxnSpPr>
        <p:spPr>
          <a:xfrm>
            <a:off x="6341010" y="2793557"/>
            <a:ext cx="867713" cy="0"/>
          </a:xfrm>
          <a:prstGeom prst="line">
            <a:avLst/>
          </a:prstGeom>
          <a:ln w="88900" cap="rnd">
            <a:solidFill>
              <a:srgbClr val="0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E1D525EF-9FA4-5B00-58E6-F179D12F1C6B}"/>
              </a:ext>
            </a:extLst>
          </p:cNvPr>
          <p:cNvSpPr>
            <a:spLocks noChangeAspect="1"/>
          </p:cNvSpPr>
          <p:nvPr/>
        </p:nvSpPr>
        <p:spPr>
          <a:xfrm>
            <a:off x="3853164" y="2649557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45D9956-CFCF-603B-2B61-3309CD9F5464}"/>
              </a:ext>
            </a:extLst>
          </p:cNvPr>
          <p:cNvSpPr>
            <a:spLocks noChangeAspect="1"/>
          </p:cNvSpPr>
          <p:nvPr/>
        </p:nvSpPr>
        <p:spPr>
          <a:xfrm>
            <a:off x="4951945" y="2649557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DD5E9CD-C9A6-4437-2491-75BDD69379A4}"/>
              </a:ext>
            </a:extLst>
          </p:cNvPr>
          <p:cNvSpPr>
            <a:spLocks noChangeAspect="1"/>
          </p:cNvSpPr>
          <p:nvPr/>
        </p:nvSpPr>
        <p:spPr>
          <a:xfrm>
            <a:off x="6050726" y="2649557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5090587-F6AB-6277-D7EE-9A4868E3649E}"/>
              </a:ext>
            </a:extLst>
          </p:cNvPr>
          <p:cNvCxnSpPr>
            <a:cxnSpLocks/>
            <a:stCxn id="65" idx="6"/>
            <a:endCxn id="95" idx="2"/>
          </p:cNvCxnSpPr>
          <p:nvPr/>
        </p:nvCxnSpPr>
        <p:spPr>
          <a:xfrm flipV="1">
            <a:off x="7499007" y="1376075"/>
            <a:ext cx="1382568" cy="1417482"/>
          </a:xfrm>
          <a:prstGeom prst="line">
            <a:avLst/>
          </a:prstGeom>
          <a:ln w="88900" cap="rnd">
            <a:solidFill>
              <a:srgbClr val="00C25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8426F8B-4646-8132-E8CC-454B0E292195}"/>
              </a:ext>
            </a:extLst>
          </p:cNvPr>
          <p:cNvCxnSpPr>
            <a:cxnSpLocks/>
            <a:stCxn id="65" idx="6"/>
            <a:endCxn id="98" idx="2"/>
          </p:cNvCxnSpPr>
          <p:nvPr/>
        </p:nvCxnSpPr>
        <p:spPr>
          <a:xfrm flipV="1">
            <a:off x="7499007" y="2765984"/>
            <a:ext cx="1335009" cy="27573"/>
          </a:xfrm>
          <a:prstGeom prst="line">
            <a:avLst/>
          </a:prstGeom>
          <a:ln w="88900" cap="rnd">
            <a:solidFill>
              <a:srgbClr val="00DB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B4FD4A5B-2E84-EFC1-6915-5E8DB56655EF}"/>
              </a:ext>
            </a:extLst>
          </p:cNvPr>
          <p:cNvCxnSpPr>
            <a:cxnSpLocks/>
            <a:stCxn id="65" idx="6"/>
            <a:endCxn id="99" idx="1"/>
          </p:cNvCxnSpPr>
          <p:nvPr/>
        </p:nvCxnSpPr>
        <p:spPr>
          <a:xfrm>
            <a:off x="7499007" y="2793557"/>
            <a:ext cx="644376" cy="1239734"/>
          </a:xfrm>
          <a:prstGeom prst="line">
            <a:avLst/>
          </a:prstGeom>
          <a:ln w="88900" cap="rnd">
            <a:solidFill>
              <a:srgbClr val="00C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633089A2-C7F7-1CB0-F7A0-AF65F68E3B96}"/>
              </a:ext>
            </a:extLst>
          </p:cNvPr>
          <p:cNvSpPr>
            <a:spLocks noChangeAspect="1"/>
          </p:cNvSpPr>
          <p:nvPr/>
        </p:nvSpPr>
        <p:spPr>
          <a:xfrm>
            <a:off x="7208723" y="2649557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5473EE41-DC33-94F6-ABE1-B90DA3B8A649}"/>
              </a:ext>
            </a:extLst>
          </p:cNvPr>
          <p:cNvCxnSpPr>
            <a:cxnSpLocks/>
            <a:stCxn id="99" idx="6"/>
            <a:endCxn id="215" idx="2"/>
          </p:cNvCxnSpPr>
          <p:nvPr/>
        </p:nvCxnSpPr>
        <p:spPr>
          <a:xfrm>
            <a:off x="8391156" y="4135114"/>
            <a:ext cx="680749" cy="2724"/>
          </a:xfrm>
          <a:prstGeom prst="line">
            <a:avLst/>
          </a:prstGeom>
          <a:ln w="88900" cap="rnd">
            <a:solidFill>
              <a:srgbClr val="00C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69DDF410-792F-B92A-3FCE-9D6503D49940}"/>
              </a:ext>
            </a:extLst>
          </p:cNvPr>
          <p:cNvSpPr txBox="1"/>
          <p:nvPr/>
        </p:nvSpPr>
        <p:spPr>
          <a:xfrm>
            <a:off x="8924266" y="3103143"/>
            <a:ext cx="940068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gtdbtk</a:t>
            </a:r>
            <a:endParaRPr lang="en-US" b="1" dirty="0">
              <a:latin typeface="Avenir Book" panose="02000503020000020003" pitchFamily="2" charset="0"/>
            </a:endParaRP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DD070008-D266-EAFB-B158-7ECC200AEC2B}"/>
              </a:ext>
            </a:extLst>
          </p:cNvPr>
          <p:cNvCxnSpPr>
            <a:cxnSpLocks/>
            <a:stCxn id="215" idx="0"/>
            <a:endCxn id="225" idx="2"/>
          </p:cNvCxnSpPr>
          <p:nvPr/>
        </p:nvCxnSpPr>
        <p:spPr>
          <a:xfrm flipV="1">
            <a:off x="9217047" y="3511766"/>
            <a:ext cx="177253" cy="482072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ECDF5B7F-7A20-72C5-0656-84F6D91ED15F}"/>
              </a:ext>
            </a:extLst>
          </p:cNvPr>
          <p:cNvCxnSpPr>
            <a:cxnSpLocks/>
            <a:stCxn id="99" idx="4"/>
            <a:endCxn id="374" idx="1"/>
          </p:cNvCxnSpPr>
          <p:nvPr/>
        </p:nvCxnSpPr>
        <p:spPr>
          <a:xfrm>
            <a:off x="8246014" y="4279114"/>
            <a:ext cx="686273" cy="1204276"/>
          </a:xfrm>
          <a:prstGeom prst="line">
            <a:avLst/>
          </a:prstGeom>
          <a:ln w="88900" cap="rnd">
            <a:solidFill>
              <a:srgbClr val="00C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F851BA4F-1251-77B2-815E-B3BED17FB7D7}"/>
              </a:ext>
            </a:extLst>
          </p:cNvPr>
          <p:cNvSpPr>
            <a:spLocks noChangeAspect="1"/>
          </p:cNvSpPr>
          <p:nvPr/>
        </p:nvSpPr>
        <p:spPr>
          <a:xfrm>
            <a:off x="8100872" y="3991114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26F6C57C-E639-B410-63D4-F474240CCE4F}"/>
              </a:ext>
            </a:extLst>
          </p:cNvPr>
          <p:cNvCxnSpPr>
            <a:cxnSpLocks/>
          </p:cNvCxnSpPr>
          <p:nvPr/>
        </p:nvCxnSpPr>
        <p:spPr>
          <a:xfrm>
            <a:off x="1567545" y="4929331"/>
            <a:ext cx="587663" cy="0"/>
          </a:xfrm>
          <a:prstGeom prst="line">
            <a:avLst/>
          </a:prstGeom>
          <a:ln w="88900" cap="rnd">
            <a:solidFill>
              <a:srgbClr val="008080">
                <a:alpha val="23922"/>
              </a:srgb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A3047450-BEEF-6EF0-8FA3-BDE767D1C2F0}"/>
              </a:ext>
            </a:extLst>
          </p:cNvPr>
          <p:cNvCxnSpPr>
            <a:cxnSpLocks/>
            <a:stCxn id="240" idx="4"/>
            <a:endCxn id="25" idx="0"/>
          </p:cNvCxnSpPr>
          <p:nvPr/>
        </p:nvCxnSpPr>
        <p:spPr>
          <a:xfrm>
            <a:off x="3044579" y="5751670"/>
            <a:ext cx="0" cy="189770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BDC3CD4C-DCF6-ECA6-7E96-18D5BBB20C22}"/>
              </a:ext>
            </a:extLst>
          </p:cNvPr>
          <p:cNvCxnSpPr>
            <a:cxnSpLocks/>
          </p:cNvCxnSpPr>
          <p:nvPr/>
        </p:nvCxnSpPr>
        <p:spPr>
          <a:xfrm>
            <a:off x="2243842" y="2786349"/>
            <a:ext cx="474916" cy="0"/>
          </a:xfrm>
          <a:prstGeom prst="line">
            <a:avLst/>
          </a:prstGeom>
          <a:ln w="88900" cap="rnd">
            <a:solidFill>
              <a:srgbClr val="008080">
                <a:alpha val="23922"/>
              </a:srgb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7820A64-BE28-767B-0AF3-2A0DAABA9C9A}"/>
              </a:ext>
            </a:extLst>
          </p:cNvPr>
          <p:cNvSpPr>
            <a:spLocks noChangeAspect="1"/>
          </p:cNvSpPr>
          <p:nvPr/>
        </p:nvSpPr>
        <p:spPr>
          <a:xfrm>
            <a:off x="2754383" y="2649557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26C77DE6-70BF-618D-0EDF-9F75E1221DEA}"/>
              </a:ext>
            </a:extLst>
          </p:cNvPr>
          <p:cNvCxnSpPr>
            <a:cxnSpLocks/>
            <a:stCxn id="261" idx="2"/>
            <a:endCxn id="289" idx="7"/>
          </p:cNvCxnSpPr>
          <p:nvPr/>
        </p:nvCxnSpPr>
        <p:spPr>
          <a:xfrm flipH="1">
            <a:off x="2486106" y="4413312"/>
            <a:ext cx="413331" cy="405865"/>
          </a:xfrm>
          <a:prstGeom prst="line">
            <a:avLst/>
          </a:prstGeom>
          <a:ln w="88900" cap="rnd">
            <a:solidFill>
              <a:srgbClr val="70BDA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7C6968C6-292E-1747-DD31-FCEA53F42133}"/>
              </a:ext>
            </a:extLst>
          </p:cNvPr>
          <p:cNvCxnSpPr>
            <a:cxnSpLocks/>
          </p:cNvCxnSpPr>
          <p:nvPr/>
        </p:nvCxnSpPr>
        <p:spPr>
          <a:xfrm>
            <a:off x="1723021" y="3812009"/>
            <a:ext cx="499007" cy="912997"/>
          </a:xfrm>
          <a:prstGeom prst="line">
            <a:avLst/>
          </a:prstGeom>
          <a:ln w="88900" cap="rnd">
            <a:solidFill>
              <a:srgbClr val="008080">
                <a:alpha val="23922"/>
              </a:srgb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A7685159-3400-2587-113B-DAE21C3C43C9}"/>
              </a:ext>
            </a:extLst>
          </p:cNvPr>
          <p:cNvCxnSpPr>
            <a:cxnSpLocks/>
            <a:stCxn id="275" idx="2"/>
            <a:endCxn id="261" idx="6"/>
          </p:cNvCxnSpPr>
          <p:nvPr/>
        </p:nvCxnSpPr>
        <p:spPr>
          <a:xfrm flipH="1">
            <a:off x="3189721" y="4413312"/>
            <a:ext cx="777051" cy="0"/>
          </a:xfrm>
          <a:prstGeom prst="line">
            <a:avLst/>
          </a:prstGeom>
          <a:ln w="88900" cap="rnd">
            <a:solidFill>
              <a:srgbClr val="70BDA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>
            <a:extLst>
              <a:ext uri="{FF2B5EF4-FFF2-40B4-BE49-F238E27FC236}">
                <a16:creationId xmlns:a16="http://schemas.microsoft.com/office/drawing/2014/main" id="{08FE091B-38D4-9B16-126A-02408439A36C}"/>
              </a:ext>
            </a:extLst>
          </p:cNvPr>
          <p:cNvSpPr>
            <a:spLocks noChangeAspect="1"/>
          </p:cNvSpPr>
          <p:nvPr/>
        </p:nvSpPr>
        <p:spPr>
          <a:xfrm>
            <a:off x="2899437" y="4269312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0A9C384B-10F4-DB41-DCF1-09B48D18DC7F}"/>
              </a:ext>
            </a:extLst>
          </p:cNvPr>
          <p:cNvCxnSpPr>
            <a:cxnSpLocks/>
            <a:stCxn id="26" idx="2"/>
            <a:endCxn id="261" idx="0"/>
          </p:cNvCxnSpPr>
          <p:nvPr/>
        </p:nvCxnSpPr>
        <p:spPr>
          <a:xfrm>
            <a:off x="3040908" y="4113872"/>
            <a:ext cx="3671" cy="155440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21A3C1FD-052B-E74E-59CA-0E99EDDBE728}"/>
              </a:ext>
            </a:extLst>
          </p:cNvPr>
          <p:cNvCxnSpPr>
            <a:cxnSpLocks/>
            <a:endCxn id="275" idx="6"/>
          </p:cNvCxnSpPr>
          <p:nvPr/>
        </p:nvCxnSpPr>
        <p:spPr>
          <a:xfrm flipH="1">
            <a:off x="4257056" y="4413311"/>
            <a:ext cx="540000" cy="1"/>
          </a:xfrm>
          <a:prstGeom prst="line">
            <a:avLst/>
          </a:prstGeom>
          <a:ln w="88900" cap="rnd">
            <a:solidFill>
              <a:srgbClr val="70BDA6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Oval 274">
            <a:extLst>
              <a:ext uri="{FF2B5EF4-FFF2-40B4-BE49-F238E27FC236}">
                <a16:creationId xmlns:a16="http://schemas.microsoft.com/office/drawing/2014/main" id="{558C571E-054B-7040-93FA-D3ADB9DFE3E7}"/>
              </a:ext>
            </a:extLst>
          </p:cNvPr>
          <p:cNvSpPr>
            <a:spLocks noChangeAspect="1"/>
          </p:cNvSpPr>
          <p:nvPr/>
        </p:nvSpPr>
        <p:spPr>
          <a:xfrm>
            <a:off x="3966772" y="4269312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B84087C8-85DF-1DBE-6BBF-5D933A93097B}"/>
              </a:ext>
            </a:extLst>
          </p:cNvPr>
          <p:cNvCxnSpPr>
            <a:cxnSpLocks/>
            <a:stCxn id="275" idx="4"/>
            <a:endCxn id="27" idx="0"/>
          </p:cNvCxnSpPr>
          <p:nvPr/>
        </p:nvCxnSpPr>
        <p:spPr>
          <a:xfrm flipH="1">
            <a:off x="4109309" y="4557312"/>
            <a:ext cx="2605" cy="202548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48082560-ACCF-2DFC-73B2-F1A61931E5FA}"/>
              </a:ext>
            </a:extLst>
          </p:cNvPr>
          <p:cNvCxnSpPr>
            <a:cxnSpLocks/>
            <a:stCxn id="240" idx="1"/>
            <a:endCxn id="289" idx="5"/>
          </p:cNvCxnSpPr>
          <p:nvPr/>
        </p:nvCxnSpPr>
        <p:spPr>
          <a:xfrm flipH="1" flipV="1">
            <a:off x="2486106" y="5022823"/>
            <a:ext cx="455842" cy="483024"/>
          </a:xfrm>
          <a:prstGeom prst="line">
            <a:avLst/>
          </a:prstGeom>
          <a:ln w="88900" cap="rnd">
            <a:solidFill>
              <a:srgbClr val="56B2C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>
            <a:extLst>
              <a:ext uri="{FF2B5EF4-FFF2-40B4-BE49-F238E27FC236}">
                <a16:creationId xmlns:a16="http://schemas.microsoft.com/office/drawing/2014/main" id="{06F08BD7-B5A7-944E-6A72-A289EA4946C9}"/>
              </a:ext>
            </a:extLst>
          </p:cNvPr>
          <p:cNvSpPr>
            <a:spLocks noChangeAspect="1"/>
          </p:cNvSpPr>
          <p:nvPr/>
        </p:nvSpPr>
        <p:spPr>
          <a:xfrm>
            <a:off x="2238333" y="4777000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71ACAA65-3A7B-FCA4-75A9-9775A3FF8480}"/>
              </a:ext>
            </a:extLst>
          </p:cNvPr>
          <p:cNvCxnSpPr>
            <a:cxnSpLocks/>
            <a:stCxn id="28" idx="2"/>
            <a:endCxn id="63" idx="7"/>
          </p:cNvCxnSpPr>
          <p:nvPr/>
        </p:nvCxnSpPr>
        <p:spPr>
          <a:xfrm flipH="1">
            <a:off x="6298499" y="1985462"/>
            <a:ext cx="487129" cy="706272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TextBox 362">
            <a:extLst>
              <a:ext uri="{FF2B5EF4-FFF2-40B4-BE49-F238E27FC236}">
                <a16:creationId xmlns:a16="http://schemas.microsoft.com/office/drawing/2014/main" id="{259FA17E-707C-95AC-B768-78A7E15A96CD}"/>
              </a:ext>
            </a:extLst>
          </p:cNvPr>
          <p:cNvSpPr txBox="1"/>
          <p:nvPr/>
        </p:nvSpPr>
        <p:spPr>
          <a:xfrm>
            <a:off x="9381146" y="4736896"/>
            <a:ext cx="1116060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prodigal</a:t>
            </a:r>
          </a:p>
        </p:txBody>
      </p: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9BF99EF-0ADF-6DDE-B420-8FAEC76D0AD3}"/>
              </a:ext>
            </a:extLst>
          </p:cNvPr>
          <p:cNvCxnSpPr>
            <a:cxnSpLocks/>
            <a:stCxn id="363" idx="2"/>
            <a:endCxn id="392" idx="0"/>
          </p:cNvCxnSpPr>
          <p:nvPr/>
        </p:nvCxnSpPr>
        <p:spPr>
          <a:xfrm>
            <a:off x="9939176" y="5145519"/>
            <a:ext cx="580794" cy="235201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TextBox 384">
            <a:extLst>
              <a:ext uri="{FF2B5EF4-FFF2-40B4-BE49-F238E27FC236}">
                <a16:creationId xmlns:a16="http://schemas.microsoft.com/office/drawing/2014/main" id="{0AEB1FCD-779F-0D5D-2D02-D2560591037D}"/>
              </a:ext>
            </a:extLst>
          </p:cNvPr>
          <p:cNvSpPr txBox="1"/>
          <p:nvPr/>
        </p:nvSpPr>
        <p:spPr>
          <a:xfrm>
            <a:off x="10586353" y="4736896"/>
            <a:ext cx="1116060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blast</a:t>
            </a:r>
          </a:p>
        </p:txBody>
      </p: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A95481B9-753D-4915-0AB9-EEC3CDB70E94}"/>
              </a:ext>
            </a:extLst>
          </p:cNvPr>
          <p:cNvCxnSpPr>
            <a:cxnSpLocks/>
            <a:stCxn id="385" idx="2"/>
            <a:endCxn id="392" idx="0"/>
          </p:cNvCxnSpPr>
          <p:nvPr/>
        </p:nvCxnSpPr>
        <p:spPr>
          <a:xfrm flipH="1">
            <a:off x="10519970" y="5145519"/>
            <a:ext cx="624413" cy="235201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TextBox 391">
            <a:extLst>
              <a:ext uri="{FF2B5EF4-FFF2-40B4-BE49-F238E27FC236}">
                <a16:creationId xmlns:a16="http://schemas.microsoft.com/office/drawing/2014/main" id="{E81BD8CB-E459-2CD0-E316-3F088EB8FA14}"/>
              </a:ext>
            </a:extLst>
          </p:cNvPr>
          <p:cNvSpPr txBox="1"/>
          <p:nvPr/>
        </p:nvSpPr>
        <p:spPr>
          <a:xfrm>
            <a:off x="9306643" y="5380720"/>
            <a:ext cx="2426654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fromAssembly2gene</a:t>
            </a:r>
          </a:p>
        </p:txBody>
      </p: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D7C41295-1B42-85D8-E812-F0BEA9AB5D21}"/>
              </a:ext>
            </a:extLst>
          </p:cNvPr>
          <p:cNvCxnSpPr>
            <a:cxnSpLocks/>
            <a:stCxn id="392" idx="1"/>
            <a:endCxn id="374" idx="6"/>
          </p:cNvCxnSpPr>
          <p:nvPr/>
        </p:nvCxnSpPr>
        <p:spPr>
          <a:xfrm flipH="1">
            <a:off x="9180060" y="5585032"/>
            <a:ext cx="126583" cy="181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E6321B96-E4B9-4F51-B73F-A5FBE14C5CB3}"/>
              </a:ext>
            </a:extLst>
          </p:cNvPr>
          <p:cNvCxnSpPr>
            <a:cxnSpLocks/>
          </p:cNvCxnSpPr>
          <p:nvPr/>
        </p:nvCxnSpPr>
        <p:spPr>
          <a:xfrm>
            <a:off x="8312396" y="5538651"/>
            <a:ext cx="503470" cy="0"/>
          </a:xfrm>
          <a:prstGeom prst="line">
            <a:avLst/>
          </a:prstGeom>
          <a:ln w="88900" cap="rnd">
            <a:solidFill>
              <a:srgbClr val="008080">
                <a:alpha val="23922"/>
              </a:srgb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C18D1347-481C-65C1-0828-AAE6169BD8F9}"/>
              </a:ext>
            </a:extLst>
          </p:cNvPr>
          <p:cNvCxnSpPr>
            <a:cxnSpLocks/>
            <a:endCxn id="240" idx="6"/>
          </p:cNvCxnSpPr>
          <p:nvPr/>
        </p:nvCxnSpPr>
        <p:spPr>
          <a:xfrm flipH="1">
            <a:off x="3189721" y="5607670"/>
            <a:ext cx="953727" cy="0"/>
          </a:xfrm>
          <a:prstGeom prst="line">
            <a:avLst/>
          </a:prstGeom>
          <a:ln w="88900" cap="rnd">
            <a:solidFill>
              <a:srgbClr val="56B2C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>
            <a:extLst>
              <a:ext uri="{FF2B5EF4-FFF2-40B4-BE49-F238E27FC236}">
                <a16:creationId xmlns:a16="http://schemas.microsoft.com/office/drawing/2014/main" id="{0F7A3150-A74A-E40A-5245-769D7C1677DF}"/>
              </a:ext>
            </a:extLst>
          </p:cNvPr>
          <p:cNvSpPr>
            <a:spLocks noChangeAspect="1"/>
          </p:cNvSpPr>
          <p:nvPr/>
        </p:nvSpPr>
        <p:spPr>
          <a:xfrm>
            <a:off x="2899437" y="5463670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7DF02BB-D2AD-0723-3E63-844A20DFC137}"/>
              </a:ext>
            </a:extLst>
          </p:cNvPr>
          <p:cNvCxnSpPr>
            <a:cxnSpLocks/>
            <a:stCxn id="95" idx="6"/>
          </p:cNvCxnSpPr>
          <p:nvPr/>
        </p:nvCxnSpPr>
        <p:spPr>
          <a:xfrm>
            <a:off x="9171859" y="1376075"/>
            <a:ext cx="756000" cy="0"/>
          </a:xfrm>
          <a:prstGeom prst="line">
            <a:avLst/>
          </a:prstGeom>
          <a:ln w="88900" cap="rnd">
            <a:solidFill>
              <a:srgbClr val="00C259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E73B4CB4-BF57-AEF6-92C0-41C40E0A8EEC}"/>
              </a:ext>
            </a:extLst>
          </p:cNvPr>
          <p:cNvSpPr>
            <a:spLocks noChangeAspect="1"/>
          </p:cNvSpPr>
          <p:nvPr/>
        </p:nvSpPr>
        <p:spPr>
          <a:xfrm>
            <a:off x="8881575" y="1232075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60E3656D-B90C-6E06-A0A1-DD23E84D05FD}"/>
              </a:ext>
            </a:extLst>
          </p:cNvPr>
          <p:cNvCxnSpPr>
            <a:cxnSpLocks/>
            <a:stCxn id="98" idx="6"/>
          </p:cNvCxnSpPr>
          <p:nvPr/>
        </p:nvCxnSpPr>
        <p:spPr>
          <a:xfrm>
            <a:off x="9124300" y="2765984"/>
            <a:ext cx="756000" cy="0"/>
          </a:xfrm>
          <a:prstGeom prst="line">
            <a:avLst/>
          </a:prstGeom>
          <a:ln w="88900" cap="rnd">
            <a:solidFill>
              <a:srgbClr val="00DBA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798D9EF3-FA16-77A3-5BDF-D0218296FF6C}"/>
              </a:ext>
            </a:extLst>
          </p:cNvPr>
          <p:cNvCxnSpPr>
            <a:cxnSpLocks/>
            <a:stCxn id="215" idx="6"/>
          </p:cNvCxnSpPr>
          <p:nvPr/>
        </p:nvCxnSpPr>
        <p:spPr>
          <a:xfrm>
            <a:off x="9362189" y="4137838"/>
            <a:ext cx="540000" cy="0"/>
          </a:xfrm>
          <a:prstGeom prst="line">
            <a:avLst/>
          </a:prstGeom>
          <a:ln w="88900" cap="rnd">
            <a:solidFill>
              <a:srgbClr val="00C0C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811DE39D-05B9-A761-58C9-E4248981154B}"/>
              </a:ext>
            </a:extLst>
          </p:cNvPr>
          <p:cNvSpPr>
            <a:spLocks noChangeAspect="1"/>
          </p:cNvSpPr>
          <p:nvPr/>
        </p:nvSpPr>
        <p:spPr>
          <a:xfrm>
            <a:off x="8834016" y="2621984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8C61CA74-F0EC-68C3-4907-D97D89AFD1DA}"/>
              </a:ext>
            </a:extLst>
          </p:cNvPr>
          <p:cNvSpPr>
            <a:spLocks noChangeAspect="1"/>
          </p:cNvSpPr>
          <p:nvPr/>
        </p:nvSpPr>
        <p:spPr>
          <a:xfrm>
            <a:off x="9071905" y="3993838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FC8C6974-6787-24A5-DAA6-8CB6D4EDD2AF}"/>
              </a:ext>
            </a:extLst>
          </p:cNvPr>
          <p:cNvSpPr txBox="1"/>
          <p:nvPr/>
        </p:nvSpPr>
        <p:spPr>
          <a:xfrm>
            <a:off x="431914" y="1762104"/>
            <a:ext cx="135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Short reads</a:t>
            </a:r>
          </a:p>
        </p:txBody>
      </p:sp>
      <p:pic>
        <p:nvPicPr>
          <p:cNvPr id="501" name="Graphic 500">
            <a:extLst>
              <a:ext uri="{FF2B5EF4-FFF2-40B4-BE49-F238E27FC236}">
                <a16:creationId xmlns:a16="http://schemas.microsoft.com/office/drawing/2014/main" id="{2C85DDDC-5C10-86D1-251E-16991CB352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40650" y="495475"/>
            <a:ext cx="906023" cy="1080000"/>
          </a:xfrm>
          <a:prstGeom prst="rect">
            <a:avLst/>
          </a:prstGeom>
        </p:spPr>
      </p:pic>
      <p:pic>
        <p:nvPicPr>
          <p:cNvPr id="503" name="Graphic 502">
            <a:extLst>
              <a:ext uri="{FF2B5EF4-FFF2-40B4-BE49-F238E27FC236}">
                <a16:creationId xmlns:a16="http://schemas.microsoft.com/office/drawing/2014/main" id="{2397B3B4-719B-4F43-A9C6-0205A87A54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30274" y="3343730"/>
            <a:ext cx="909402" cy="1080000"/>
          </a:xfrm>
          <a:prstGeom prst="rect">
            <a:avLst/>
          </a:prstGeom>
        </p:spPr>
      </p:pic>
      <p:pic>
        <p:nvPicPr>
          <p:cNvPr id="505" name="Graphic 504">
            <a:extLst>
              <a:ext uri="{FF2B5EF4-FFF2-40B4-BE49-F238E27FC236}">
                <a16:creationId xmlns:a16="http://schemas.microsoft.com/office/drawing/2014/main" id="{D773102E-ED44-41A6-7E48-6AD4712F01F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030274" y="495475"/>
            <a:ext cx="909402" cy="1080000"/>
          </a:xfrm>
          <a:prstGeom prst="rect">
            <a:avLst/>
          </a:prstGeom>
        </p:spPr>
      </p:pic>
      <p:pic>
        <p:nvPicPr>
          <p:cNvPr id="507" name="Graphic 506">
            <a:extLst>
              <a:ext uri="{FF2B5EF4-FFF2-40B4-BE49-F238E27FC236}">
                <a16:creationId xmlns:a16="http://schemas.microsoft.com/office/drawing/2014/main" id="{C9A5031B-681C-A21B-CDE9-C0D4AEC07D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030274" y="1895147"/>
            <a:ext cx="909402" cy="1080000"/>
          </a:xfrm>
          <a:prstGeom prst="rect">
            <a:avLst/>
          </a:prstGeom>
        </p:spPr>
      </p:pic>
      <p:pic>
        <p:nvPicPr>
          <p:cNvPr id="509" name="Graphic 508">
            <a:extLst>
              <a:ext uri="{FF2B5EF4-FFF2-40B4-BE49-F238E27FC236}">
                <a16:creationId xmlns:a16="http://schemas.microsoft.com/office/drawing/2014/main" id="{9CF40E7F-1833-7353-884D-2F19146761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505476" y="5107180"/>
            <a:ext cx="909402" cy="1080000"/>
          </a:xfrm>
          <a:prstGeom prst="rect">
            <a:avLst/>
          </a:prstGeom>
        </p:spPr>
      </p:pic>
      <p:pic>
        <p:nvPicPr>
          <p:cNvPr id="511" name="Graphic 510">
            <a:extLst>
              <a:ext uri="{FF2B5EF4-FFF2-40B4-BE49-F238E27FC236}">
                <a16:creationId xmlns:a16="http://schemas.microsoft.com/office/drawing/2014/main" id="{A0DB6E4A-C118-B83E-8932-55F82264DE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40650" y="1895147"/>
            <a:ext cx="906023" cy="1080000"/>
          </a:xfrm>
          <a:prstGeom prst="rect">
            <a:avLst/>
          </a:prstGeom>
        </p:spPr>
      </p:pic>
      <p:pic>
        <p:nvPicPr>
          <p:cNvPr id="526" name="Graphic 525">
            <a:extLst>
              <a:ext uri="{FF2B5EF4-FFF2-40B4-BE49-F238E27FC236}">
                <a16:creationId xmlns:a16="http://schemas.microsoft.com/office/drawing/2014/main" id="{C283B590-D5F2-1B49-8445-FF1FDA7602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40650" y="3343730"/>
            <a:ext cx="906023" cy="1080000"/>
          </a:xfrm>
          <a:prstGeom prst="rect">
            <a:avLst/>
          </a:prstGeom>
        </p:spPr>
      </p:pic>
      <p:sp>
        <p:nvSpPr>
          <p:cNvPr id="527" name="TextBox 526">
            <a:extLst>
              <a:ext uri="{FF2B5EF4-FFF2-40B4-BE49-F238E27FC236}">
                <a16:creationId xmlns:a16="http://schemas.microsoft.com/office/drawing/2014/main" id="{393CA4C3-EFFB-EE95-A0DF-5AC24778EB45}"/>
              </a:ext>
            </a:extLst>
          </p:cNvPr>
          <p:cNvSpPr txBox="1"/>
          <p:nvPr/>
        </p:nvSpPr>
        <p:spPr>
          <a:xfrm>
            <a:off x="6694579" y="4006727"/>
            <a:ext cx="1138548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Splitting</a:t>
            </a:r>
          </a:p>
        </p:txBody>
      </p:sp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855327C5-08F1-1291-592B-EAB404702B5F}"/>
              </a:ext>
            </a:extLst>
          </p:cNvPr>
          <p:cNvCxnSpPr>
            <a:cxnSpLocks/>
            <a:stCxn id="65" idx="4"/>
            <a:endCxn id="527" idx="0"/>
          </p:cNvCxnSpPr>
          <p:nvPr/>
        </p:nvCxnSpPr>
        <p:spPr>
          <a:xfrm flipH="1">
            <a:off x="7263853" y="2937557"/>
            <a:ext cx="90012" cy="1069170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" name="TextBox 533">
            <a:extLst>
              <a:ext uri="{FF2B5EF4-FFF2-40B4-BE49-F238E27FC236}">
                <a16:creationId xmlns:a16="http://schemas.microsoft.com/office/drawing/2014/main" id="{8D2CEC05-17AD-CDAD-7C98-B021ED48559E}"/>
              </a:ext>
            </a:extLst>
          </p:cNvPr>
          <p:cNvSpPr txBox="1"/>
          <p:nvPr/>
        </p:nvSpPr>
        <p:spPr>
          <a:xfrm>
            <a:off x="2191766" y="476741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54FD4334-A5DD-60EF-2B67-679CC9BEB8DC}"/>
              </a:ext>
            </a:extLst>
          </p:cNvPr>
          <p:cNvSpPr txBox="1"/>
          <p:nvPr/>
        </p:nvSpPr>
        <p:spPr>
          <a:xfrm>
            <a:off x="2860875" y="42610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7EF1F0CF-F090-C4F0-4CB9-BEFD3938A515}"/>
              </a:ext>
            </a:extLst>
          </p:cNvPr>
          <p:cNvSpPr txBox="1"/>
          <p:nvPr/>
        </p:nvSpPr>
        <p:spPr>
          <a:xfrm>
            <a:off x="3928210" y="424657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C454CF57-433B-0D81-5F5E-A82C8E794172}"/>
              </a:ext>
            </a:extLst>
          </p:cNvPr>
          <p:cNvSpPr txBox="1"/>
          <p:nvPr/>
        </p:nvSpPr>
        <p:spPr>
          <a:xfrm>
            <a:off x="2870155" y="544853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15</a:t>
            </a:r>
          </a:p>
        </p:txBody>
      </p:sp>
      <p:pic>
        <p:nvPicPr>
          <p:cNvPr id="540" name="Graphic 539">
            <a:extLst>
              <a:ext uri="{FF2B5EF4-FFF2-40B4-BE49-F238E27FC236}">
                <a16:creationId xmlns:a16="http://schemas.microsoft.com/office/drawing/2014/main" id="{157E9239-1A70-085D-59FA-0965FD0460B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916342" y="3825384"/>
            <a:ext cx="906022" cy="1080000"/>
          </a:xfrm>
          <a:prstGeom prst="rect">
            <a:avLst/>
          </a:prstGeom>
        </p:spPr>
      </p:pic>
      <p:pic>
        <p:nvPicPr>
          <p:cNvPr id="545" name="Graphic 544">
            <a:extLst>
              <a:ext uri="{FF2B5EF4-FFF2-40B4-BE49-F238E27FC236}">
                <a16:creationId xmlns:a16="http://schemas.microsoft.com/office/drawing/2014/main" id="{CE47F07A-4073-3418-0BB6-EA2889D5991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089977" y="5808224"/>
            <a:ext cx="909403" cy="1080000"/>
          </a:xfrm>
          <a:prstGeom prst="rect">
            <a:avLst/>
          </a:prstGeom>
        </p:spPr>
      </p:pic>
      <p:pic>
        <p:nvPicPr>
          <p:cNvPr id="547" name="Graphic 546">
            <a:extLst>
              <a:ext uri="{FF2B5EF4-FFF2-40B4-BE49-F238E27FC236}">
                <a16:creationId xmlns:a16="http://schemas.microsoft.com/office/drawing/2014/main" id="{CF30165C-0CA5-41D4-C5D7-4D6AE2ADC8B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210118" y="5808224"/>
            <a:ext cx="904901" cy="1080000"/>
          </a:xfrm>
          <a:prstGeom prst="rect">
            <a:avLst/>
          </a:prstGeom>
        </p:spPr>
      </p:pic>
      <p:pic>
        <p:nvPicPr>
          <p:cNvPr id="549" name="Graphic 548">
            <a:extLst>
              <a:ext uri="{FF2B5EF4-FFF2-40B4-BE49-F238E27FC236}">
                <a16:creationId xmlns:a16="http://schemas.microsoft.com/office/drawing/2014/main" id="{0FB7FAEB-CAE5-4C09-C42F-85752040836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325757" y="5808224"/>
            <a:ext cx="909403" cy="1080000"/>
          </a:xfrm>
          <a:prstGeom prst="rect">
            <a:avLst/>
          </a:prstGeom>
        </p:spPr>
      </p:pic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33555A61-18DF-C14D-AA27-8D1078F313D3}"/>
              </a:ext>
            </a:extLst>
          </p:cNvPr>
          <p:cNvCxnSpPr>
            <a:cxnSpLocks/>
          </p:cNvCxnSpPr>
          <p:nvPr/>
        </p:nvCxnSpPr>
        <p:spPr>
          <a:xfrm>
            <a:off x="9104544" y="5705374"/>
            <a:ext cx="257645" cy="372069"/>
          </a:xfrm>
          <a:prstGeom prst="line">
            <a:avLst/>
          </a:prstGeom>
          <a:ln w="88900" cap="rnd">
            <a:solidFill>
              <a:srgbClr val="00C0C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Oval 373">
            <a:extLst>
              <a:ext uri="{FF2B5EF4-FFF2-40B4-BE49-F238E27FC236}">
                <a16:creationId xmlns:a16="http://schemas.microsoft.com/office/drawing/2014/main" id="{C71BFB14-0916-D416-7147-C4DF1362797A}"/>
              </a:ext>
            </a:extLst>
          </p:cNvPr>
          <p:cNvSpPr>
            <a:spLocks noChangeAspect="1"/>
          </p:cNvSpPr>
          <p:nvPr/>
        </p:nvSpPr>
        <p:spPr>
          <a:xfrm>
            <a:off x="8889776" y="5441213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E038E0BF-40F7-D69E-DE8E-2324DFA6F637}"/>
              </a:ext>
            </a:extLst>
          </p:cNvPr>
          <p:cNvSpPr txBox="1"/>
          <p:nvPr/>
        </p:nvSpPr>
        <p:spPr>
          <a:xfrm>
            <a:off x="8857167" y="542372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8122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AD24530-BADB-9787-9E2B-BE1A4FD429E2}"/>
              </a:ext>
            </a:extLst>
          </p:cNvPr>
          <p:cNvSpPr txBox="1"/>
          <p:nvPr/>
        </p:nvSpPr>
        <p:spPr>
          <a:xfrm>
            <a:off x="6093126" y="474345"/>
            <a:ext cx="609887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AU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Assembly, Annotation and Classification</a:t>
            </a:r>
            <a:endParaRPr lang="en-AU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Quality control of reads (short, long, or both)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Cleaning reads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De-novo Assembly (short, long or hybrid)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Quality Control of the assembly and detection of contamination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Identification of the species in the sample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Identification of plasmids, </a:t>
            </a:r>
            <a:r>
              <a:rPr lang="en-AU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phages</a:t>
            </a:r>
            <a:r>
              <a:rPr lang="en-AU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and prophages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Genes Annotation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Comparative genomics (when genome reference provided)</a:t>
            </a:r>
            <a:endParaRPr lang="en-AU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Coverage of reference genome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Identification of core genome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Identification of Single Nucleotide Variants (SNV)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Identification of rearrangements and larger deletions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Characterization of genes of interest (when genes sequences provided)</a:t>
            </a:r>
            <a:endParaRPr lang="en-AU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Alignments to genes of interest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Summary table to </a:t>
            </a:r>
            <a:r>
              <a:rPr lang="en-AU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identy</a:t>
            </a:r>
            <a:r>
              <a:rPr lang="en-AU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presence, absence and truncated genes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Generation peptides sequences from the </a:t>
            </a:r>
            <a:r>
              <a:rPr lang="en-AU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denovo</a:t>
            </a:r>
            <a:r>
              <a:rPr lang="en-AU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assembly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7E2EFF-730B-ECB8-7D4B-5928010D9C33}"/>
              </a:ext>
            </a:extLst>
          </p:cNvPr>
          <p:cNvGrpSpPr/>
          <p:nvPr/>
        </p:nvGrpSpPr>
        <p:grpSpPr>
          <a:xfrm>
            <a:off x="269745" y="277678"/>
            <a:ext cx="2444460" cy="2660387"/>
            <a:chOff x="1500621" y="959807"/>
            <a:chExt cx="2444460" cy="266038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9E138DD4-95F9-4D71-AF2F-3C4C47DA58CB}"/>
                </a:ext>
              </a:extLst>
            </p:cNvPr>
            <p:cNvSpPr/>
            <p:nvPr/>
          </p:nvSpPr>
          <p:spPr>
            <a:xfrm>
              <a:off x="1889067" y="1098666"/>
              <a:ext cx="1806632" cy="2521528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286CAE2-4AC4-76AF-C873-CF393EF6D7A2}"/>
                </a:ext>
              </a:extLst>
            </p:cNvPr>
            <p:cNvSpPr/>
            <p:nvPr/>
          </p:nvSpPr>
          <p:spPr>
            <a:xfrm>
              <a:off x="1889067" y="1098666"/>
              <a:ext cx="665018" cy="655969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F308B3-0D74-1FE1-2BFA-5F630979EF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9067" y="1087582"/>
              <a:ext cx="665018" cy="655969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10A17C-8055-18DF-012C-C1732C4A806D}"/>
                </a:ext>
              </a:extLst>
            </p:cNvPr>
            <p:cNvSpPr/>
            <p:nvPr/>
          </p:nvSpPr>
          <p:spPr>
            <a:xfrm rot="18924429">
              <a:off x="1500621" y="959807"/>
              <a:ext cx="981165" cy="5098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3B6399F-83B2-85B6-30A9-34C75D47D057}"/>
                </a:ext>
              </a:extLst>
            </p:cNvPr>
            <p:cNvSpPr/>
            <p:nvPr/>
          </p:nvSpPr>
          <p:spPr>
            <a:xfrm>
              <a:off x="1628601" y="2434244"/>
              <a:ext cx="2316480" cy="612760"/>
            </a:xfrm>
            <a:prstGeom prst="roundRect">
              <a:avLst>
                <a:gd name="adj" fmla="val 125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venir Book" panose="02000503020000020003" pitchFamily="2" charset="0"/>
                </a:rPr>
                <a:t>READS FORWARD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F1110B-356F-C640-F5ED-C0883B5D2210}"/>
              </a:ext>
            </a:extLst>
          </p:cNvPr>
          <p:cNvGrpSpPr/>
          <p:nvPr/>
        </p:nvGrpSpPr>
        <p:grpSpPr>
          <a:xfrm>
            <a:off x="2646395" y="323387"/>
            <a:ext cx="2454633" cy="2614678"/>
            <a:chOff x="1490448" y="1005516"/>
            <a:chExt cx="2454633" cy="2614678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05DB7809-45F9-BD2B-8872-26D2637BA641}"/>
                </a:ext>
              </a:extLst>
            </p:cNvPr>
            <p:cNvSpPr/>
            <p:nvPr/>
          </p:nvSpPr>
          <p:spPr>
            <a:xfrm>
              <a:off x="1889067" y="1098666"/>
              <a:ext cx="1806632" cy="2521528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299117C-B68B-DE3B-FF70-E6F2EFCA2813}"/>
                </a:ext>
              </a:extLst>
            </p:cNvPr>
            <p:cNvSpPr/>
            <p:nvPr/>
          </p:nvSpPr>
          <p:spPr>
            <a:xfrm>
              <a:off x="1889067" y="1098666"/>
              <a:ext cx="665018" cy="655969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F9D6575-59E9-7B63-A6E5-98A388F1E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9067" y="1087582"/>
              <a:ext cx="665018" cy="655969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95B07B9-E39D-697A-4991-D9BD669329BE}"/>
                </a:ext>
              </a:extLst>
            </p:cNvPr>
            <p:cNvSpPr/>
            <p:nvPr/>
          </p:nvSpPr>
          <p:spPr>
            <a:xfrm rot="18924429">
              <a:off x="1490448" y="1005516"/>
              <a:ext cx="1020010" cy="464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28C0940D-25B4-5E5E-2211-B5A6C03541F5}"/>
                </a:ext>
              </a:extLst>
            </p:cNvPr>
            <p:cNvSpPr/>
            <p:nvPr/>
          </p:nvSpPr>
          <p:spPr>
            <a:xfrm>
              <a:off x="1628601" y="2434244"/>
              <a:ext cx="2316480" cy="612760"/>
            </a:xfrm>
            <a:prstGeom prst="roundRect">
              <a:avLst>
                <a:gd name="adj" fmla="val 125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venir Book" panose="02000503020000020003" pitchFamily="2" charset="0"/>
                </a:rPr>
                <a:t>READS REVERSE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C7616F4-6324-8EEB-2BC2-95A7ECA15E47}"/>
              </a:ext>
            </a:extLst>
          </p:cNvPr>
          <p:cNvGrpSpPr/>
          <p:nvPr/>
        </p:nvGrpSpPr>
        <p:grpSpPr>
          <a:xfrm>
            <a:off x="1555965" y="3429000"/>
            <a:ext cx="2454633" cy="2614678"/>
            <a:chOff x="1490448" y="1005516"/>
            <a:chExt cx="2454633" cy="261467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CE25F535-6512-77EB-5FA4-6E4074ACA7BA}"/>
                </a:ext>
              </a:extLst>
            </p:cNvPr>
            <p:cNvSpPr/>
            <p:nvPr/>
          </p:nvSpPr>
          <p:spPr>
            <a:xfrm>
              <a:off x="1889067" y="1098666"/>
              <a:ext cx="1806632" cy="2521528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247E2D0B-AE42-E5ED-A28F-B055E09DAFCB}"/>
                </a:ext>
              </a:extLst>
            </p:cNvPr>
            <p:cNvSpPr/>
            <p:nvPr/>
          </p:nvSpPr>
          <p:spPr>
            <a:xfrm>
              <a:off x="1889067" y="1098666"/>
              <a:ext cx="665018" cy="655969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D4629C3-8CA0-0D17-1D97-55A4F4CCD6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9067" y="1087582"/>
              <a:ext cx="665018" cy="655969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1D9BCF2-44CD-E879-9DB8-9E13F0C2E2D1}"/>
                </a:ext>
              </a:extLst>
            </p:cNvPr>
            <p:cNvSpPr/>
            <p:nvPr/>
          </p:nvSpPr>
          <p:spPr>
            <a:xfrm rot="18924429">
              <a:off x="1490448" y="1005516"/>
              <a:ext cx="1020010" cy="464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A2D7A952-EC61-49DE-BF94-B597122983CF}"/>
                </a:ext>
              </a:extLst>
            </p:cNvPr>
            <p:cNvSpPr/>
            <p:nvPr/>
          </p:nvSpPr>
          <p:spPr>
            <a:xfrm>
              <a:off x="1628601" y="2434244"/>
              <a:ext cx="2316480" cy="612760"/>
            </a:xfrm>
            <a:prstGeom prst="roundRect">
              <a:avLst>
                <a:gd name="adj" fmla="val 125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venir Book" panose="02000503020000020003" pitchFamily="2" charset="0"/>
                </a:rPr>
                <a:t>REFERENCE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1DB36A-0C21-DD66-04D0-498B35028264}"/>
              </a:ext>
            </a:extLst>
          </p:cNvPr>
          <p:cNvGrpSpPr/>
          <p:nvPr/>
        </p:nvGrpSpPr>
        <p:grpSpPr>
          <a:xfrm>
            <a:off x="3942788" y="3426611"/>
            <a:ext cx="2454633" cy="2614678"/>
            <a:chOff x="1490448" y="1005516"/>
            <a:chExt cx="2454633" cy="2614678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F370775-D62A-E188-3CE1-5D7AE75F94C9}"/>
                </a:ext>
              </a:extLst>
            </p:cNvPr>
            <p:cNvSpPr/>
            <p:nvPr/>
          </p:nvSpPr>
          <p:spPr>
            <a:xfrm>
              <a:off x="1889067" y="1098666"/>
              <a:ext cx="1806632" cy="2521528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C44ED596-E5C2-3C61-CC97-65FCE4BFF138}"/>
                </a:ext>
              </a:extLst>
            </p:cNvPr>
            <p:cNvSpPr/>
            <p:nvPr/>
          </p:nvSpPr>
          <p:spPr>
            <a:xfrm>
              <a:off x="1889067" y="1098666"/>
              <a:ext cx="665018" cy="655969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61C0463-5C4C-F73D-5110-59AF0D344A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9067" y="1087582"/>
              <a:ext cx="665018" cy="655969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112B586-43B1-5524-3B18-BBE800DD7046}"/>
                </a:ext>
              </a:extLst>
            </p:cNvPr>
            <p:cNvSpPr/>
            <p:nvPr/>
          </p:nvSpPr>
          <p:spPr>
            <a:xfrm rot="18924429">
              <a:off x="1490448" y="1005516"/>
              <a:ext cx="1020010" cy="464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EA6AB487-3583-5F89-E477-D66B9EA9826E}"/>
                </a:ext>
              </a:extLst>
            </p:cNvPr>
            <p:cNvSpPr/>
            <p:nvPr/>
          </p:nvSpPr>
          <p:spPr>
            <a:xfrm>
              <a:off x="1628601" y="2434244"/>
              <a:ext cx="2316480" cy="612760"/>
            </a:xfrm>
            <a:prstGeom prst="roundRect">
              <a:avLst>
                <a:gd name="adj" fmla="val 125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venir Book" panose="02000503020000020003" pitchFamily="2" charset="0"/>
                </a:rPr>
                <a:t>GENES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3713A5C-466C-087D-8695-016D910B49E3}"/>
              </a:ext>
            </a:extLst>
          </p:cNvPr>
          <p:cNvGrpSpPr/>
          <p:nvPr/>
        </p:nvGrpSpPr>
        <p:grpSpPr>
          <a:xfrm>
            <a:off x="5461751" y="474345"/>
            <a:ext cx="2454633" cy="2614678"/>
            <a:chOff x="1490448" y="1005516"/>
            <a:chExt cx="2454633" cy="2614678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4DBADB06-964C-9E3D-F506-24E97B1A3751}"/>
                </a:ext>
              </a:extLst>
            </p:cNvPr>
            <p:cNvSpPr/>
            <p:nvPr/>
          </p:nvSpPr>
          <p:spPr>
            <a:xfrm>
              <a:off x="1889067" y="1098666"/>
              <a:ext cx="1806632" cy="2521528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E823C5CA-FE5F-2C60-A367-F1154D0EFF30}"/>
                </a:ext>
              </a:extLst>
            </p:cNvPr>
            <p:cNvSpPr/>
            <p:nvPr/>
          </p:nvSpPr>
          <p:spPr>
            <a:xfrm>
              <a:off x="1889067" y="1098666"/>
              <a:ext cx="665018" cy="655969"/>
            </a:xfrm>
            <a:prstGeom prst="roundRect">
              <a:avLst>
                <a:gd name="adj" fmla="val 4203"/>
              </a:avLst>
            </a:prstGeom>
            <a:noFill/>
            <a:ln w="920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C051CE4-E223-0837-1A15-E81AA2EA4D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9067" y="1087582"/>
              <a:ext cx="665018" cy="655969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B2E77A5-0E04-5F9D-D343-4F348FF4397F}"/>
                </a:ext>
              </a:extLst>
            </p:cNvPr>
            <p:cNvSpPr/>
            <p:nvPr/>
          </p:nvSpPr>
          <p:spPr>
            <a:xfrm rot="18924429">
              <a:off x="1490448" y="1005516"/>
              <a:ext cx="1020010" cy="464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16425CD3-E034-9D34-D657-68CE8D32AD5D}"/>
                </a:ext>
              </a:extLst>
            </p:cNvPr>
            <p:cNvSpPr/>
            <p:nvPr/>
          </p:nvSpPr>
          <p:spPr>
            <a:xfrm>
              <a:off x="1628601" y="2434244"/>
              <a:ext cx="2316480" cy="612760"/>
            </a:xfrm>
            <a:prstGeom prst="roundRect">
              <a:avLst>
                <a:gd name="adj" fmla="val 1253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venir Book" panose="02000503020000020003" pitchFamily="2" charset="0"/>
                </a:rPr>
                <a:t>READS LONG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5009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3163-7351-8EEF-B840-F881F7509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D3EFE-4DD9-D835-0570-EEDE00736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5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AA03-17B3-38A0-8FA1-20A05477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49BC9-A3E1-82D9-105C-86A4F7F6C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52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B2A3-938D-5AE6-213D-B54845C9A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A0F09-502D-36E5-0551-AA63E38F4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96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2378B-039C-2359-DFA8-09F9DFCD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6A5EC-AA51-7BA5-F6CE-4BE70E62B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93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Rounded Rectangle 453">
            <a:extLst>
              <a:ext uri="{FF2B5EF4-FFF2-40B4-BE49-F238E27FC236}">
                <a16:creationId xmlns:a16="http://schemas.microsoft.com/office/drawing/2014/main" id="{2F52A226-AA2F-CF4E-A9D7-2D8DA0D31B6C}"/>
              </a:ext>
            </a:extLst>
          </p:cNvPr>
          <p:cNvSpPr/>
          <p:nvPr/>
        </p:nvSpPr>
        <p:spPr>
          <a:xfrm>
            <a:off x="85414" y="1304671"/>
            <a:ext cx="2095456" cy="1824134"/>
          </a:xfrm>
          <a:prstGeom prst="roundRect">
            <a:avLst>
              <a:gd name="adj" fmla="val 9506"/>
            </a:avLst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DE42F61-933B-FE66-4CFD-40F373E89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9533" y="4421606"/>
            <a:ext cx="1030656" cy="1224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C892C89-E6F9-AFC1-26C9-9F32A9B5FF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8446" y="1814642"/>
            <a:ext cx="1029835" cy="122491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0DB0C27-45E8-4249-00CD-B9B1BBF16F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28" y="1814642"/>
            <a:ext cx="1031426" cy="12249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30971E8-DD74-B0B1-FC2F-6C4B7C76D1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4015" y="3792897"/>
            <a:ext cx="1029135" cy="1224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FE3E3C-FB95-4A2B-5A75-1F0DF5ADA440}"/>
              </a:ext>
            </a:extLst>
          </p:cNvPr>
          <p:cNvSpPr txBox="1"/>
          <p:nvPr/>
        </p:nvSpPr>
        <p:spPr>
          <a:xfrm>
            <a:off x="2471154" y="2777445"/>
            <a:ext cx="861146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fastqc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001026-7835-020E-6442-2F7B5B95D297}"/>
              </a:ext>
            </a:extLst>
          </p:cNvPr>
          <p:cNvSpPr txBox="1"/>
          <p:nvPr/>
        </p:nvSpPr>
        <p:spPr>
          <a:xfrm>
            <a:off x="3218661" y="1770550"/>
            <a:ext cx="1565708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trimmomatic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F642F9-D099-43A1-CEAD-A6CE608B8F45}"/>
              </a:ext>
            </a:extLst>
          </p:cNvPr>
          <p:cNvSpPr txBox="1"/>
          <p:nvPr/>
        </p:nvSpPr>
        <p:spPr>
          <a:xfrm>
            <a:off x="4512102" y="2716915"/>
            <a:ext cx="1163236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unicycler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209CE8-FBE2-1C4F-1879-929247BDBFEC}"/>
              </a:ext>
            </a:extLst>
          </p:cNvPr>
          <p:cNvSpPr txBox="1"/>
          <p:nvPr/>
        </p:nvSpPr>
        <p:spPr>
          <a:xfrm>
            <a:off x="2584036" y="5645606"/>
            <a:ext cx="921086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snippy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7C7BD8-A17D-F33B-C2BF-0DC3ED2D495E}"/>
              </a:ext>
            </a:extLst>
          </p:cNvPr>
          <p:cNvSpPr txBox="1"/>
          <p:nvPr/>
        </p:nvSpPr>
        <p:spPr>
          <a:xfrm>
            <a:off x="2400732" y="3409415"/>
            <a:ext cx="1280352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minimap2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91C7E3-151F-A694-7E9A-B46D190A9396}"/>
              </a:ext>
            </a:extLst>
          </p:cNvPr>
          <p:cNvSpPr txBox="1"/>
          <p:nvPr/>
        </p:nvSpPr>
        <p:spPr>
          <a:xfrm>
            <a:off x="3522742" y="4464026"/>
            <a:ext cx="1173133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samtools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C03E74-9868-4175-7CA8-314E0E07C502}"/>
              </a:ext>
            </a:extLst>
          </p:cNvPr>
          <p:cNvSpPr txBox="1"/>
          <p:nvPr/>
        </p:nvSpPr>
        <p:spPr>
          <a:xfrm>
            <a:off x="6209628" y="1281005"/>
            <a:ext cx="1152000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Avenir Book" panose="02000503020000020003" pitchFamily="2" charset="0"/>
              </a:rPr>
              <a:t>checkv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6890D-69DD-6F97-108D-D02AF06A13A2}"/>
              </a:ext>
            </a:extLst>
          </p:cNvPr>
          <p:cNvSpPr txBox="1"/>
          <p:nvPr/>
        </p:nvSpPr>
        <p:spPr>
          <a:xfrm>
            <a:off x="5686821" y="3121931"/>
            <a:ext cx="1037637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checkm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32C0B8-D63D-CB9D-E514-4EF45720D9C3}"/>
              </a:ext>
            </a:extLst>
          </p:cNvPr>
          <p:cNvSpPr txBox="1"/>
          <p:nvPr/>
        </p:nvSpPr>
        <p:spPr>
          <a:xfrm>
            <a:off x="4874639" y="1281005"/>
            <a:ext cx="1154989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plasclass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0D0E78-6085-064E-1FE4-4DD6176E5A01}"/>
              </a:ext>
            </a:extLst>
          </p:cNvPr>
          <p:cNvSpPr txBox="1"/>
          <p:nvPr/>
        </p:nvSpPr>
        <p:spPr>
          <a:xfrm>
            <a:off x="7915500" y="2798580"/>
            <a:ext cx="940068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prokka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7A03DB-5861-7E87-2974-3B1A537975D0}"/>
              </a:ext>
            </a:extLst>
          </p:cNvPr>
          <p:cNvSpPr txBox="1"/>
          <p:nvPr/>
        </p:nvSpPr>
        <p:spPr>
          <a:xfrm>
            <a:off x="8432124" y="278418"/>
            <a:ext cx="1196886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pharokka</a:t>
            </a:r>
            <a:endParaRPr lang="en-US" b="1" dirty="0">
              <a:latin typeface="Avenir Book" panose="02000503020000020003" pitchFamily="2" charset="0"/>
            </a:endParaRP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0FA6B925-5E0F-91EF-25DE-6C6DE0065F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62877" y="59438"/>
            <a:ext cx="7125263" cy="934461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ED704072-E1CA-FF21-F48D-867D8CA55C86}"/>
              </a:ext>
            </a:extLst>
          </p:cNvPr>
          <p:cNvSpPr txBox="1"/>
          <p:nvPr/>
        </p:nvSpPr>
        <p:spPr>
          <a:xfrm>
            <a:off x="8502671" y="1691227"/>
            <a:ext cx="940068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prokka</a:t>
            </a:r>
            <a:endParaRPr lang="en-US" b="1" dirty="0">
              <a:latin typeface="Avenir Book" panose="02000503020000020003" pitchFamily="2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48C6509-92AD-8A85-715E-9A366E6FA5A8}"/>
              </a:ext>
            </a:extLst>
          </p:cNvPr>
          <p:cNvCxnSpPr>
            <a:cxnSpLocks/>
            <a:stCxn id="17" idx="4"/>
            <a:endCxn id="22" idx="0"/>
          </p:cNvCxnSpPr>
          <p:nvPr/>
        </p:nvCxnSpPr>
        <p:spPr>
          <a:xfrm>
            <a:off x="2899525" y="2641723"/>
            <a:ext cx="2202" cy="135722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23BF8A0-7520-7D5B-C2B1-3442B0A69922}"/>
              </a:ext>
            </a:extLst>
          </p:cNvPr>
          <p:cNvCxnSpPr>
            <a:cxnSpLocks/>
            <a:stCxn id="23" idx="2"/>
            <a:endCxn id="60" idx="0"/>
          </p:cNvCxnSpPr>
          <p:nvPr/>
        </p:nvCxnSpPr>
        <p:spPr>
          <a:xfrm flipH="1">
            <a:off x="3998306" y="2179173"/>
            <a:ext cx="3209" cy="174550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81F13AC-EB23-189A-BED2-D26498BF0943}"/>
              </a:ext>
            </a:extLst>
          </p:cNvPr>
          <p:cNvCxnSpPr>
            <a:cxnSpLocks/>
            <a:stCxn id="61" idx="4"/>
            <a:endCxn id="24" idx="0"/>
          </p:cNvCxnSpPr>
          <p:nvPr/>
        </p:nvCxnSpPr>
        <p:spPr>
          <a:xfrm flipH="1">
            <a:off x="5093720" y="2641723"/>
            <a:ext cx="3367" cy="75192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F50CF27-96EF-D98C-50D8-BA6B629F65AE}"/>
              </a:ext>
            </a:extLst>
          </p:cNvPr>
          <p:cNvCxnSpPr>
            <a:cxnSpLocks/>
            <a:stCxn id="63" idx="4"/>
            <a:endCxn id="29" idx="0"/>
          </p:cNvCxnSpPr>
          <p:nvPr/>
        </p:nvCxnSpPr>
        <p:spPr>
          <a:xfrm>
            <a:off x="6195868" y="2641723"/>
            <a:ext cx="9772" cy="480208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F8C90E1-27DC-25E4-3CD4-6320715517DE}"/>
              </a:ext>
            </a:extLst>
          </p:cNvPr>
          <p:cNvCxnSpPr>
            <a:cxnSpLocks/>
            <a:stCxn id="30" idx="2"/>
            <a:endCxn id="63" idx="1"/>
          </p:cNvCxnSpPr>
          <p:nvPr/>
        </p:nvCxnSpPr>
        <p:spPr>
          <a:xfrm>
            <a:off x="5452134" y="1689628"/>
            <a:ext cx="641103" cy="706272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AB0181F-5023-E277-632A-79730F6C43D6}"/>
              </a:ext>
            </a:extLst>
          </p:cNvPr>
          <p:cNvCxnSpPr>
            <a:cxnSpLocks/>
            <a:stCxn id="32" idx="2"/>
            <a:endCxn id="95" idx="0"/>
          </p:cNvCxnSpPr>
          <p:nvPr/>
        </p:nvCxnSpPr>
        <p:spPr>
          <a:xfrm flipH="1">
            <a:off x="9026717" y="687041"/>
            <a:ext cx="3850" cy="249200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7410D5F-F9FB-8D13-1154-B1A690B69A50}"/>
              </a:ext>
            </a:extLst>
          </p:cNvPr>
          <p:cNvCxnSpPr>
            <a:cxnSpLocks/>
            <a:stCxn id="68" idx="2"/>
            <a:endCxn id="98" idx="0"/>
          </p:cNvCxnSpPr>
          <p:nvPr/>
        </p:nvCxnSpPr>
        <p:spPr>
          <a:xfrm>
            <a:off x="8972705" y="2099850"/>
            <a:ext cx="6453" cy="226300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B940D44-0DAE-5C67-BC1F-1BF800A80ED3}"/>
              </a:ext>
            </a:extLst>
          </p:cNvPr>
          <p:cNvCxnSpPr>
            <a:cxnSpLocks/>
            <a:stCxn id="99" idx="4"/>
            <a:endCxn id="31" idx="2"/>
          </p:cNvCxnSpPr>
          <p:nvPr/>
        </p:nvCxnSpPr>
        <p:spPr>
          <a:xfrm flipV="1">
            <a:off x="8246014" y="3207203"/>
            <a:ext cx="139520" cy="776077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F2F34FC-990A-20DB-C1D7-7C0F9B786304}"/>
              </a:ext>
            </a:extLst>
          </p:cNvPr>
          <p:cNvCxnSpPr>
            <a:cxnSpLocks/>
            <a:stCxn id="17" idx="6"/>
            <a:endCxn id="60" idx="2"/>
          </p:cNvCxnSpPr>
          <p:nvPr/>
        </p:nvCxnSpPr>
        <p:spPr>
          <a:xfrm>
            <a:off x="3044667" y="2497723"/>
            <a:ext cx="808497" cy="0"/>
          </a:xfrm>
          <a:prstGeom prst="line">
            <a:avLst/>
          </a:prstGeom>
          <a:ln w="88900" cap="rnd">
            <a:solidFill>
              <a:srgbClr val="0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271A247-34D5-8D7F-6F54-239EACE6FFB4}"/>
              </a:ext>
            </a:extLst>
          </p:cNvPr>
          <p:cNvCxnSpPr>
            <a:cxnSpLocks/>
            <a:stCxn id="60" idx="6"/>
            <a:endCxn id="61" idx="2"/>
          </p:cNvCxnSpPr>
          <p:nvPr/>
        </p:nvCxnSpPr>
        <p:spPr>
          <a:xfrm>
            <a:off x="4143448" y="2497723"/>
            <a:ext cx="808497" cy="0"/>
          </a:xfrm>
          <a:prstGeom prst="line">
            <a:avLst/>
          </a:prstGeom>
          <a:ln w="88900" cap="rnd">
            <a:solidFill>
              <a:srgbClr val="0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4EC86DA-61F4-F8F0-44BC-840187E674F9}"/>
              </a:ext>
            </a:extLst>
          </p:cNvPr>
          <p:cNvCxnSpPr>
            <a:cxnSpLocks/>
            <a:stCxn id="61" idx="6"/>
            <a:endCxn id="63" idx="2"/>
          </p:cNvCxnSpPr>
          <p:nvPr/>
        </p:nvCxnSpPr>
        <p:spPr>
          <a:xfrm>
            <a:off x="5242229" y="2497723"/>
            <a:ext cx="808497" cy="0"/>
          </a:xfrm>
          <a:prstGeom prst="line">
            <a:avLst/>
          </a:prstGeom>
          <a:ln w="88900" cap="rnd">
            <a:solidFill>
              <a:srgbClr val="0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8F49940-CAC9-8397-A969-5E6EFB05CF05}"/>
              </a:ext>
            </a:extLst>
          </p:cNvPr>
          <p:cNvCxnSpPr>
            <a:cxnSpLocks/>
            <a:stCxn id="63" idx="6"/>
            <a:endCxn id="65" idx="2"/>
          </p:cNvCxnSpPr>
          <p:nvPr/>
        </p:nvCxnSpPr>
        <p:spPr>
          <a:xfrm>
            <a:off x="6341010" y="2497723"/>
            <a:ext cx="867713" cy="0"/>
          </a:xfrm>
          <a:prstGeom prst="line">
            <a:avLst/>
          </a:prstGeom>
          <a:ln w="88900" cap="rnd">
            <a:solidFill>
              <a:srgbClr val="0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E1D525EF-9FA4-5B00-58E6-F179D12F1C6B}"/>
              </a:ext>
            </a:extLst>
          </p:cNvPr>
          <p:cNvSpPr>
            <a:spLocks noChangeAspect="1"/>
          </p:cNvSpPr>
          <p:nvPr/>
        </p:nvSpPr>
        <p:spPr>
          <a:xfrm>
            <a:off x="3853164" y="2353723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45D9956-CFCF-603B-2B61-3309CD9F5464}"/>
              </a:ext>
            </a:extLst>
          </p:cNvPr>
          <p:cNvSpPr>
            <a:spLocks noChangeAspect="1"/>
          </p:cNvSpPr>
          <p:nvPr/>
        </p:nvSpPr>
        <p:spPr>
          <a:xfrm>
            <a:off x="4951945" y="2353723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DD5E9CD-C9A6-4437-2491-75BDD69379A4}"/>
              </a:ext>
            </a:extLst>
          </p:cNvPr>
          <p:cNvSpPr>
            <a:spLocks noChangeAspect="1"/>
          </p:cNvSpPr>
          <p:nvPr/>
        </p:nvSpPr>
        <p:spPr>
          <a:xfrm>
            <a:off x="6050726" y="2353723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5090587-F6AB-6277-D7EE-9A4868E3649E}"/>
              </a:ext>
            </a:extLst>
          </p:cNvPr>
          <p:cNvCxnSpPr>
            <a:cxnSpLocks/>
            <a:stCxn id="65" idx="6"/>
            <a:endCxn id="95" idx="2"/>
          </p:cNvCxnSpPr>
          <p:nvPr/>
        </p:nvCxnSpPr>
        <p:spPr>
          <a:xfrm flipV="1">
            <a:off x="7499007" y="1080241"/>
            <a:ext cx="1382568" cy="1417482"/>
          </a:xfrm>
          <a:prstGeom prst="line">
            <a:avLst/>
          </a:prstGeom>
          <a:ln w="88900" cap="rnd">
            <a:solidFill>
              <a:srgbClr val="00C25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8426F8B-4646-8132-E8CC-454B0E292195}"/>
              </a:ext>
            </a:extLst>
          </p:cNvPr>
          <p:cNvCxnSpPr>
            <a:cxnSpLocks/>
            <a:stCxn id="65" idx="6"/>
            <a:endCxn id="98" idx="2"/>
          </p:cNvCxnSpPr>
          <p:nvPr/>
        </p:nvCxnSpPr>
        <p:spPr>
          <a:xfrm flipV="1">
            <a:off x="7499007" y="2470150"/>
            <a:ext cx="1335009" cy="27573"/>
          </a:xfrm>
          <a:prstGeom prst="line">
            <a:avLst/>
          </a:prstGeom>
          <a:ln w="88900" cap="rnd">
            <a:solidFill>
              <a:srgbClr val="00DB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B4FD4A5B-2E84-EFC1-6915-5E8DB56655EF}"/>
              </a:ext>
            </a:extLst>
          </p:cNvPr>
          <p:cNvCxnSpPr>
            <a:cxnSpLocks/>
            <a:stCxn id="65" idx="6"/>
            <a:endCxn id="99" idx="1"/>
          </p:cNvCxnSpPr>
          <p:nvPr/>
        </p:nvCxnSpPr>
        <p:spPr>
          <a:xfrm>
            <a:off x="7499007" y="2497723"/>
            <a:ext cx="644376" cy="1239734"/>
          </a:xfrm>
          <a:prstGeom prst="line">
            <a:avLst/>
          </a:prstGeom>
          <a:ln w="88900" cap="rnd">
            <a:solidFill>
              <a:srgbClr val="00C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633089A2-C7F7-1CB0-F7A0-AF65F68E3B96}"/>
              </a:ext>
            </a:extLst>
          </p:cNvPr>
          <p:cNvSpPr>
            <a:spLocks noChangeAspect="1"/>
          </p:cNvSpPr>
          <p:nvPr/>
        </p:nvSpPr>
        <p:spPr>
          <a:xfrm>
            <a:off x="7208723" y="2353723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5473EE41-DC33-94F6-ABE1-B90DA3B8A649}"/>
              </a:ext>
            </a:extLst>
          </p:cNvPr>
          <p:cNvCxnSpPr>
            <a:cxnSpLocks/>
            <a:stCxn id="99" idx="6"/>
            <a:endCxn id="215" idx="2"/>
          </p:cNvCxnSpPr>
          <p:nvPr/>
        </p:nvCxnSpPr>
        <p:spPr>
          <a:xfrm>
            <a:off x="8391156" y="3839280"/>
            <a:ext cx="680749" cy="2724"/>
          </a:xfrm>
          <a:prstGeom prst="line">
            <a:avLst/>
          </a:prstGeom>
          <a:ln w="88900" cap="rnd">
            <a:solidFill>
              <a:srgbClr val="00C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69DDF410-792F-B92A-3FCE-9D6503D49940}"/>
              </a:ext>
            </a:extLst>
          </p:cNvPr>
          <p:cNvSpPr txBox="1"/>
          <p:nvPr/>
        </p:nvSpPr>
        <p:spPr>
          <a:xfrm>
            <a:off x="8924266" y="2807309"/>
            <a:ext cx="940068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venir Book" panose="02000503020000020003" pitchFamily="2" charset="0"/>
              </a:rPr>
              <a:t>gtdbtk</a:t>
            </a:r>
            <a:endParaRPr lang="en-US" b="1" dirty="0">
              <a:latin typeface="Avenir Book" panose="02000503020000020003" pitchFamily="2" charset="0"/>
            </a:endParaRP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DD070008-D266-EAFB-B158-7ECC200AEC2B}"/>
              </a:ext>
            </a:extLst>
          </p:cNvPr>
          <p:cNvCxnSpPr>
            <a:cxnSpLocks/>
            <a:stCxn id="215" idx="0"/>
            <a:endCxn id="225" idx="2"/>
          </p:cNvCxnSpPr>
          <p:nvPr/>
        </p:nvCxnSpPr>
        <p:spPr>
          <a:xfrm flipV="1">
            <a:off x="9217047" y="3215932"/>
            <a:ext cx="177253" cy="482072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ECDF5B7F-7A20-72C5-0656-84F6D91ED15F}"/>
              </a:ext>
            </a:extLst>
          </p:cNvPr>
          <p:cNvCxnSpPr>
            <a:cxnSpLocks/>
            <a:stCxn id="99" idx="4"/>
            <a:endCxn id="374" idx="1"/>
          </p:cNvCxnSpPr>
          <p:nvPr/>
        </p:nvCxnSpPr>
        <p:spPr>
          <a:xfrm>
            <a:off x="8246014" y="3983280"/>
            <a:ext cx="686273" cy="1204276"/>
          </a:xfrm>
          <a:prstGeom prst="line">
            <a:avLst/>
          </a:prstGeom>
          <a:ln w="88900" cap="rnd">
            <a:solidFill>
              <a:srgbClr val="00C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F851BA4F-1251-77B2-815E-B3BED17FB7D7}"/>
              </a:ext>
            </a:extLst>
          </p:cNvPr>
          <p:cNvSpPr>
            <a:spLocks noChangeAspect="1"/>
          </p:cNvSpPr>
          <p:nvPr/>
        </p:nvSpPr>
        <p:spPr>
          <a:xfrm>
            <a:off x="8100872" y="3695280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11</a:t>
            </a:r>
          </a:p>
        </p:txBody>
      </p: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26F6C57C-E639-B410-63D4-F474240CCE4F}"/>
              </a:ext>
            </a:extLst>
          </p:cNvPr>
          <p:cNvCxnSpPr>
            <a:cxnSpLocks/>
          </p:cNvCxnSpPr>
          <p:nvPr/>
        </p:nvCxnSpPr>
        <p:spPr>
          <a:xfrm>
            <a:off x="1567545" y="4633497"/>
            <a:ext cx="587663" cy="0"/>
          </a:xfrm>
          <a:prstGeom prst="line">
            <a:avLst/>
          </a:prstGeom>
          <a:ln w="88900" cap="rnd">
            <a:solidFill>
              <a:srgbClr val="008080">
                <a:alpha val="23922"/>
              </a:srgb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A3047450-BEEF-6EF0-8FA3-BDE767D1C2F0}"/>
              </a:ext>
            </a:extLst>
          </p:cNvPr>
          <p:cNvCxnSpPr>
            <a:cxnSpLocks/>
            <a:stCxn id="240" idx="4"/>
            <a:endCxn id="25" idx="0"/>
          </p:cNvCxnSpPr>
          <p:nvPr/>
        </p:nvCxnSpPr>
        <p:spPr>
          <a:xfrm>
            <a:off x="3044579" y="5455836"/>
            <a:ext cx="0" cy="189770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BDC3CD4C-DCF6-ECA6-7E96-18D5BBB20C22}"/>
              </a:ext>
            </a:extLst>
          </p:cNvPr>
          <p:cNvCxnSpPr>
            <a:cxnSpLocks/>
          </p:cNvCxnSpPr>
          <p:nvPr/>
        </p:nvCxnSpPr>
        <p:spPr>
          <a:xfrm>
            <a:off x="2243842" y="2490515"/>
            <a:ext cx="474916" cy="0"/>
          </a:xfrm>
          <a:prstGeom prst="line">
            <a:avLst/>
          </a:prstGeom>
          <a:ln w="88900" cap="rnd">
            <a:solidFill>
              <a:srgbClr val="008080">
                <a:alpha val="23922"/>
              </a:srgb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7820A64-BE28-767B-0AF3-2A0DAABA9C9A}"/>
              </a:ext>
            </a:extLst>
          </p:cNvPr>
          <p:cNvSpPr>
            <a:spLocks noChangeAspect="1"/>
          </p:cNvSpPr>
          <p:nvPr/>
        </p:nvSpPr>
        <p:spPr>
          <a:xfrm>
            <a:off x="2754383" y="2353723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26C77DE6-70BF-618D-0EDF-9F75E1221DEA}"/>
              </a:ext>
            </a:extLst>
          </p:cNvPr>
          <p:cNvCxnSpPr>
            <a:cxnSpLocks/>
            <a:stCxn id="261" idx="2"/>
            <a:endCxn id="289" idx="7"/>
          </p:cNvCxnSpPr>
          <p:nvPr/>
        </p:nvCxnSpPr>
        <p:spPr>
          <a:xfrm flipH="1">
            <a:off x="2486106" y="4117478"/>
            <a:ext cx="413331" cy="405865"/>
          </a:xfrm>
          <a:prstGeom prst="line">
            <a:avLst/>
          </a:prstGeom>
          <a:ln w="88900" cap="rnd">
            <a:solidFill>
              <a:srgbClr val="70BDA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7C6968C6-292E-1747-DD31-FCEA53F42133}"/>
              </a:ext>
            </a:extLst>
          </p:cNvPr>
          <p:cNvCxnSpPr>
            <a:cxnSpLocks/>
          </p:cNvCxnSpPr>
          <p:nvPr/>
        </p:nvCxnSpPr>
        <p:spPr>
          <a:xfrm>
            <a:off x="1723021" y="3516175"/>
            <a:ext cx="499007" cy="912997"/>
          </a:xfrm>
          <a:prstGeom prst="line">
            <a:avLst/>
          </a:prstGeom>
          <a:ln w="88900" cap="rnd">
            <a:solidFill>
              <a:srgbClr val="008080">
                <a:alpha val="23922"/>
              </a:srgb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A7685159-3400-2587-113B-DAE21C3C43C9}"/>
              </a:ext>
            </a:extLst>
          </p:cNvPr>
          <p:cNvCxnSpPr>
            <a:cxnSpLocks/>
            <a:stCxn id="275" idx="2"/>
            <a:endCxn id="261" idx="6"/>
          </p:cNvCxnSpPr>
          <p:nvPr/>
        </p:nvCxnSpPr>
        <p:spPr>
          <a:xfrm flipH="1">
            <a:off x="3189721" y="4117478"/>
            <a:ext cx="777051" cy="0"/>
          </a:xfrm>
          <a:prstGeom prst="line">
            <a:avLst/>
          </a:prstGeom>
          <a:ln w="88900" cap="rnd">
            <a:solidFill>
              <a:srgbClr val="70BDA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>
            <a:extLst>
              <a:ext uri="{FF2B5EF4-FFF2-40B4-BE49-F238E27FC236}">
                <a16:creationId xmlns:a16="http://schemas.microsoft.com/office/drawing/2014/main" id="{08FE091B-38D4-9B16-126A-02408439A36C}"/>
              </a:ext>
            </a:extLst>
          </p:cNvPr>
          <p:cNvSpPr>
            <a:spLocks noChangeAspect="1"/>
          </p:cNvSpPr>
          <p:nvPr/>
        </p:nvSpPr>
        <p:spPr>
          <a:xfrm>
            <a:off x="2899437" y="3973478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0A9C384B-10F4-DB41-DCF1-09B48D18DC7F}"/>
              </a:ext>
            </a:extLst>
          </p:cNvPr>
          <p:cNvCxnSpPr>
            <a:cxnSpLocks/>
            <a:stCxn id="26" idx="2"/>
            <a:endCxn id="261" idx="0"/>
          </p:cNvCxnSpPr>
          <p:nvPr/>
        </p:nvCxnSpPr>
        <p:spPr>
          <a:xfrm>
            <a:off x="3040908" y="3818038"/>
            <a:ext cx="3671" cy="155440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21A3C1FD-052B-E74E-59CA-0E99EDDBE728}"/>
              </a:ext>
            </a:extLst>
          </p:cNvPr>
          <p:cNvCxnSpPr>
            <a:cxnSpLocks/>
          </p:cNvCxnSpPr>
          <p:nvPr/>
        </p:nvCxnSpPr>
        <p:spPr>
          <a:xfrm flipH="1">
            <a:off x="4257056" y="4117477"/>
            <a:ext cx="540000" cy="1"/>
          </a:xfrm>
          <a:prstGeom prst="line">
            <a:avLst/>
          </a:prstGeom>
          <a:ln w="88900" cap="rnd">
            <a:solidFill>
              <a:srgbClr val="70BDA6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Oval 274">
            <a:extLst>
              <a:ext uri="{FF2B5EF4-FFF2-40B4-BE49-F238E27FC236}">
                <a16:creationId xmlns:a16="http://schemas.microsoft.com/office/drawing/2014/main" id="{558C571E-054B-7040-93FA-D3ADB9DFE3E7}"/>
              </a:ext>
            </a:extLst>
          </p:cNvPr>
          <p:cNvSpPr>
            <a:spLocks noChangeAspect="1"/>
          </p:cNvSpPr>
          <p:nvPr/>
        </p:nvSpPr>
        <p:spPr>
          <a:xfrm>
            <a:off x="3966772" y="3973478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B84087C8-85DF-1DBE-6BBF-5D933A93097B}"/>
              </a:ext>
            </a:extLst>
          </p:cNvPr>
          <p:cNvCxnSpPr>
            <a:cxnSpLocks/>
            <a:stCxn id="275" idx="4"/>
            <a:endCxn id="27" idx="0"/>
          </p:cNvCxnSpPr>
          <p:nvPr/>
        </p:nvCxnSpPr>
        <p:spPr>
          <a:xfrm flipH="1">
            <a:off x="4109309" y="4261478"/>
            <a:ext cx="2605" cy="202548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48082560-ACCF-2DFC-73B2-F1A61931E5FA}"/>
              </a:ext>
            </a:extLst>
          </p:cNvPr>
          <p:cNvCxnSpPr>
            <a:cxnSpLocks/>
            <a:stCxn id="240" idx="1"/>
            <a:endCxn id="289" idx="5"/>
          </p:cNvCxnSpPr>
          <p:nvPr/>
        </p:nvCxnSpPr>
        <p:spPr>
          <a:xfrm flipH="1" flipV="1">
            <a:off x="2486106" y="4726989"/>
            <a:ext cx="455842" cy="483024"/>
          </a:xfrm>
          <a:prstGeom prst="line">
            <a:avLst/>
          </a:prstGeom>
          <a:ln w="88900" cap="rnd">
            <a:solidFill>
              <a:srgbClr val="56B2C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>
            <a:extLst>
              <a:ext uri="{FF2B5EF4-FFF2-40B4-BE49-F238E27FC236}">
                <a16:creationId xmlns:a16="http://schemas.microsoft.com/office/drawing/2014/main" id="{06F08BD7-B5A7-944E-6A72-A289EA4946C9}"/>
              </a:ext>
            </a:extLst>
          </p:cNvPr>
          <p:cNvSpPr>
            <a:spLocks noChangeAspect="1"/>
          </p:cNvSpPr>
          <p:nvPr/>
        </p:nvSpPr>
        <p:spPr>
          <a:xfrm>
            <a:off x="2238333" y="4481166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71ACAA65-3A7B-FCA4-75A9-9775A3FF8480}"/>
              </a:ext>
            </a:extLst>
          </p:cNvPr>
          <p:cNvCxnSpPr>
            <a:cxnSpLocks/>
            <a:stCxn id="28" idx="2"/>
            <a:endCxn id="63" idx="7"/>
          </p:cNvCxnSpPr>
          <p:nvPr/>
        </p:nvCxnSpPr>
        <p:spPr>
          <a:xfrm flipH="1">
            <a:off x="6298499" y="1689628"/>
            <a:ext cx="487129" cy="706272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TextBox 362">
            <a:extLst>
              <a:ext uri="{FF2B5EF4-FFF2-40B4-BE49-F238E27FC236}">
                <a16:creationId xmlns:a16="http://schemas.microsoft.com/office/drawing/2014/main" id="{259FA17E-707C-95AC-B768-78A7E15A96CD}"/>
              </a:ext>
            </a:extLst>
          </p:cNvPr>
          <p:cNvSpPr txBox="1"/>
          <p:nvPr/>
        </p:nvSpPr>
        <p:spPr>
          <a:xfrm>
            <a:off x="9381146" y="4441062"/>
            <a:ext cx="1116060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prodigal</a:t>
            </a:r>
          </a:p>
        </p:txBody>
      </p: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9BF99EF-0ADF-6DDE-B420-8FAEC76D0AD3}"/>
              </a:ext>
            </a:extLst>
          </p:cNvPr>
          <p:cNvCxnSpPr>
            <a:cxnSpLocks/>
            <a:stCxn id="363" idx="2"/>
            <a:endCxn id="392" idx="0"/>
          </p:cNvCxnSpPr>
          <p:nvPr/>
        </p:nvCxnSpPr>
        <p:spPr>
          <a:xfrm>
            <a:off x="9939176" y="4849685"/>
            <a:ext cx="713836" cy="235201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TextBox 384">
            <a:extLst>
              <a:ext uri="{FF2B5EF4-FFF2-40B4-BE49-F238E27FC236}">
                <a16:creationId xmlns:a16="http://schemas.microsoft.com/office/drawing/2014/main" id="{0AEB1FCD-779F-0D5D-2D02-D2560591037D}"/>
              </a:ext>
            </a:extLst>
          </p:cNvPr>
          <p:cNvSpPr txBox="1"/>
          <p:nvPr/>
        </p:nvSpPr>
        <p:spPr>
          <a:xfrm>
            <a:off x="10586353" y="4441062"/>
            <a:ext cx="1116060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blast</a:t>
            </a:r>
          </a:p>
        </p:txBody>
      </p: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A95481B9-753D-4915-0AB9-EEC3CDB70E94}"/>
              </a:ext>
            </a:extLst>
          </p:cNvPr>
          <p:cNvCxnSpPr>
            <a:cxnSpLocks/>
            <a:stCxn id="385" idx="2"/>
            <a:endCxn id="392" idx="0"/>
          </p:cNvCxnSpPr>
          <p:nvPr/>
        </p:nvCxnSpPr>
        <p:spPr>
          <a:xfrm flipH="1">
            <a:off x="10653012" y="4849685"/>
            <a:ext cx="491371" cy="235201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TextBox 391">
            <a:extLst>
              <a:ext uri="{FF2B5EF4-FFF2-40B4-BE49-F238E27FC236}">
                <a16:creationId xmlns:a16="http://schemas.microsoft.com/office/drawing/2014/main" id="{E81BD8CB-E459-2CD0-E316-3F088EB8FA14}"/>
              </a:ext>
            </a:extLst>
          </p:cNvPr>
          <p:cNvSpPr txBox="1"/>
          <p:nvPr/>
        </p:nvSpPr>
        <p:spPr>
          <a:xfrm>
            <a:off x="9306643" y="5084886"/>
            <a:ext cx="2692738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fromAssembly2feature</a:t>
            </a:r>
          </a:p>
        </p:txBody>
      </p: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D7C41295-1B42-85D8-E812-F0BEA9AB5D21}"/>
              </a:ext>
            </a:extLst>
          </p:cNvPr>
          <p:cNvCxnSpPr>
            <a:cxnSpLocks/>
            <a:stCxn id="392" idx="1"/>
            <a:endCxn id="374" idx="6"/>
          </p:cNvCxnSpPr>
          <p:nvPr/>
        </p:nvCxnSpPr>
        <p:spPr>
          <a:xfrm flipH="1">
            <a:off x="9180060" y="5289198"/>
            <a:ext cx="126583" cy="181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E6321B96-E4B9-4F51-B73F-A5FBE14C5CB3}"/>
              </a:ext>
            </a:extLst>
          </p:cNvPr>
          <p:cNvCxnSpPr>
            <a:cxnSpLocks/>
          </p:cNvCxnSpPr>
          <p:nvPr/>
        </p:nvCxnSpPr>
        <p:spPr>
          <a:xfrm>
            <a:off x="8312396" y="5242817"/>
            <a:ext cx="503470" cy="0"/>
          </a:xfrm>
          <a:prstGeom prst="line">
            <a:avLst/>
          </a:prstGeom>
          <a:ln w="88900" cap="rnd">
            <a:solidFill>
              <a:srgbClr val="008080">
                <a:alpha val="23922"/>
              </a:srgb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C18D1347-481C-65C1-0828-AAE6169BD8F9}"/>
              </a:ext>
            </a:extLst>
          </p:cNvPr>
          <p:cNvCxnSpPr>
            <a:cxnSpLocks/>
          </p:cNvCxnSpPr>
          <p:nvPr/>
        </p:nvCxnSpPr>
        <p:spPr>
          <a:xfrm flipH="1">
            <a:off x="3189721" y="5306590"/>
            <a:ext cx="1607335" cy="0"/>
          </a:xfrm>
          <a:prstGeom prst="line">
            <a:avLst/>
          </a:prstGeom>
          <a:ln w="88900" cap="rnd">
            <a:solidFill>
              <a:srgbClr val="56B2C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>
            <a:extLst>
              <a:ext uri="{FF2B5EF4-FFF2-40B4-BE49-F238E27FC236}">
                <a16:creationId xmlns:a16="http://schemas.microsoft.com/office/drawing/2014/main" id="{0F7A3150-A74A-E40A-5245-769D7C1677DF}"/>
              </a:ext>
            </a:extLst>
          </p:cNvPr>
          <p:cNvSpPr>
            <a:spLocks noChangeAspect="1"/>
          </p:cNvSpPr>
          <p:nvPr/>
        </p:nvSpPr>
        <p:spPr>
          <a:xfrm>
            <a:off x="2899437" y="5167836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7DF02BB-D2AD-0723-3E63-844A20DFC137}"/>
              </a:ext>
            </a:extLst>
          </p:cNvPr>
          <p:cNvCxnSpPr>
            <a:cxnSpLocks/>
            <a:stCxn id="95" idx="6"/>
          </p:cNvCxnSpPr>
          <p:nvPr/>
        </p:nvCxnSpPr>
        <p:spPr>
          <a:xfrm>
            <a:off x="9171859" y="1080241"/>
            <a:ext cx="756000" cy="0"/>
          </a:xfrm>
          <a:prstGeom prst="line">
            <a:avLst/>
          </a:prstGeom>
          <a:ln w="88900" cap="rnd">
            <a:solidFill>
              <a:srgbClr val="00C259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E73B4CB4-BF57-AEF6-92C0-41C40E0A8EEC}"/>
              </a:ext>
            </a:extLst>
          </p:cNvPr>
          <p:cNvSpPr>
            <a:spLocks noChangeAspect="1"/>
          </p:cNvSpPr>
          <p:nvPr/>
        </p:nvSpPr>
        <p:spPr>
          <a:xfrm>
            <a:off x="8881575" y="936241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60E3656D-B90C-6E06-A0A1-DD23E84D05FD}"/>
              </a:ext>
            </a:extLst>
          </p:cNvPr>
          <p:cNvCxnSpPr>
            <a:cxnSpLocks/>
            <a:stCxn id="98" idx="6"/>
          </p:cNvCxnSpPr>
          <p:nvPr/>
        </p:nvCxnSpPr>
        <p:spPr>
          <a:xfrm>
            <a:off x="9124300" y="2470150"/>
            <a:ext cx="756000" cy="0"/>
          </a:xfrm>
          <a:prstGeom prst="line">
            <a:avLst/>
          </a:prstGeom>
          <a:ln w="88900" cap="rnd">
            <a:solidFill>
              <a:srgbClr val="00DBA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798D9EF3-FA16-77A3-5BDF-D0218296FF6C}"/>
              </a:ext>
            </a:extLst>
          </p:cNvPr>
          <p:cNvCxnSpPr>
            <a:cxnSpLocks/>
            <a:stCxn id="215" idx="6"/>
          </p:cNvCxnSpPr>
          <p:nvPr/>
        </p:nvCxnSpPr>
        <p:spPr>
          <a:xfrm>
            <a:off x="9362189" y="3842004"/>
            <a:ext cx="540000" cy="0"/>
          </a:xfrm>
          <a:prstGeom prst="line">
            <a:avLst/>
          </a:prstGeom>
          <a:ln w="88900" cap="rnd">
            <a:solidFill>
              <a:srgbClr val="00C0C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811DE39D-05B9-A761-58C9-E4248981154B}"/>
              </a:ext>
            </a:extLst>
          </p:cNvPr>
          <p:cNvSpPr>
            <a:spLocks noChangeAspect="1"/>
          </p:cNvSpPr>
          <p:nvPr/>
        </p:nvSpPr>
        <p:spPr>
          <a:xfrm>
            <a:off x="8834016" y="2326150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10</a:t>
            </a: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8C61CA74-F0EC-68C3-4907-D97D89AFD1DA}"/>
              </a:ext>
            </a:extLst>
          </p:cNvPr>
          <p:cNvSpPr>
            <a:spLocks noChangeAspect="1"/>
          </p:cNvSpPr>
          <p:nvPr/>
        </p:nvSpPr>
        <p:spPr>
          <a:xfrm>
            <a:off x="9071905" y="3698004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/>
              <a:t>12</a:t>
            </a:r>
          </a:p>
          <a:p>
            <a:pPr algn="ctr"/>
            <a:endParaRPr lang="en-US" sz="1400" dirty="0"/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FC8C6974-6787-24A5-DAA6-8CB6D4EDD2AF}"/>
              </a:ext>
            </a:extLst>
          </p:cNvPr>
          <p:cNvSpPr txBox="1"/>
          <p:nvPr/>
        </p:nvSpPr>
        <p:spPr>
          <a:xfrm>
            <a:off x="431914" y="1466270"/>
            <a:ext cx="135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Short reads</a:t>
            </a:r>
          </a:p>
        </p:txBody>
      </p:sp>
      <p:pic>
        <p:nvPicPr>
          <p:cNvPr id="501" name="Graphic 500">
            <a:extLst>
              <a:ext uri="{FF2B5EF4-FFF2-40B4-BE49-F238E27FC236}">
                <a16:creationId xmlns:a16="http://schemas.microsoft.com/office/drawing/2014/main" id="{2C85DDDC-5C10-86D1-251E-16991CB352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40650" y="199641"/>
            <a:ext cx="906023" cy="1080000"/>
          </a:xfrm>
          <a:prstGeom prst="rect">
            <a:avLst/>
          </a:prstGeom>
        </p:spPr>
      </p:pic>
      <p:pic>
        <p:nvPicPr>
          <p:cNvPr id="503" name="Graphic 502">
            <a:extLst>
              <a:ext uri="{FF2B5EF4-FFF2-40B4-BE49-F238E27FC236}">
                <a16:creationId xmlns:a16="http://schemas.microsoft.com/office/drawing/2014/main" id="{2397B3B4-719B-4F43-A9C6-0205A87A54B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030274" y="3047896"/>
            <a:ext cx="909402" cy="1080000"/>
          </a:xfrm>
          <a:prstGeom prst="rect">
            <a:avLst/>
          </a:prstGeom>
        </p:spPr>
      </p:pic>
      <p:pic>
        <p:nvPicPr>
          <p:cNvPr id="505" name="Graphic 504">
            <a:extLst>
              <a:ext uri="{FF2B5EF4-FFF2-40B4-BE49-F238E27FC236}">
                <a16:creationId xmlns:a16="http://schemas.microsoft.com/office/drawing/2014/main" id="{D773102E-ED44-41A6-7E48-6AD4712F01F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030274" y="199641"/>
            <a:ext cx="909402" cy="1080000"/>
          </a:xfrm>
          <a:prstGeom prst="rect">
            <a:avLst/>
          </a:prstGeom>
        </p:spPr>
      </p:pic>
      <p:pic>
        <p:nvPicPr>
          <p:cNvPr id="507" name="Graphic 506">
            <a:extLst>
              <a:ext uri="{FF2B5EF4-FFF2-40B4-BE49-F238E27FC236}">
                <a16:creationId xmlns:a16="http://schemas.microsoft.com/office/drawing/2014/main" id="{C9A5031B-681C-A21B-CDE9-C0D4AEC07D0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030274" y="1599313"/>
            <a:ext cx="909402" cy="1080000"/>
          </a:xfrm>
          <a:prstGeom prst="rect">
            <a:avLst/>
          </a:prstGeom>
        </p:spPr>
      </p:pic>
      <p:pic>
        <p:nvPicPr>
          <p:cNvPr id="509" name="Graphic 508">
            <a:extLst>
              <a:ext uri="{FF2B5EF4-FFF2-40B4-BE49-F238E27FC236}">
                <a16:creationId xmlns:a16="http://schemas.microsoft.com/office/drawing/2014/main" id="{9CF40E7F-1833-7353-884D-2F19146761F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911151" y="4810989"/>
            <a:ext cx="909402" cy="1080000"/>
          </a:xfrm>
          <a:prstGeom prst="rect">
            <a:avLst/>
          </a:prstGeom>
        </p:spPr>
      </p:pic>
      <p:pic>
        <p:nvPicPr>
          <p:cNvPr id="511" name="Graphic 510">
            <a:extLst>
              <a:ext uri="{FF2B5EF4-FFF2-40B4-BE49-F238E27FC236}">
                <a16:creationId xmlns:a16="http://schemas.microsoft.com/office/drawing/2014/main" id="{A0DB6E4A-C118-B83E-8932-55F82264DE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40650" y="1599313"/>
            <a:ext cx="906023" cy="1080000"/>
          </a:xfrm>
          <a:prstGeom prst="rect">
            <a:avLst/>
          </a:prstGeom>
        </p:spPr>
      </p:pic>
      <p:pic>
        <p:nvPicPr>
          <p:cNvPr id="526" name="Graphic 525">
            <a:extLst>
              <a:ext uri="{FF2B5EF4-FFF2-40B4-BE49-F238E27FC236}">
                <a16:creationId xmlns:a16="http://schemas.microsoft.com/office/drawing/2014/main" id="{C283B590-D5F2-1B49-8445-FF1FDA7602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40650" y="3047896"/>
            <a:ext cx="906023" cy="1080000"/>
          </a:xfrm>
          <a:prstGeom prst="rect">
            <a:avLst/>
          </a:prstGeom>
        </p:spPr>
      </p:pic>
      <p:sp>
        <p:nvSpPr>
          <p:cNvPr id="527" name="TextBox 526">
            <a:extLst>
              <a:ext uri="{FF2B5EF4-FFF2-40B4-BE49-F238E27FC236}">
                <a16:creationId xmlns:a16="http://schemas.microsoft.com/office/drawing/2014/main" id="{393CA4C3-EFFB-EE95-A0DF-5AC24778EB45}"/>
              </a:ext>
            </a:extLst>
          </p:cNvPr>
          <p:cNvSpPr txBox="1"/>
          <p:nvPr/>
        </p:nvSpPr>
        <p:spPr>
          <a:xfrm>
            <a:off x="6694579" y="3710893"/>
            <a:ext cx="1138548" cy="408623"/>
          </a:xfrm>
          <a:prstGeom prst="roundRect">
            <a:avLst/>
          </a:prstGeom>
          <a:noFill/>
          <a:ln>
            <a:solidFill>
              <a:srgbClr val="0753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latin typeface="Avenir Book" panose="02000503020000020003" pitchFamily="2" charset="0"/>
              </a:rPr>
              <a:t>splitting</a:t>
            </a:r>
          </a:p>
        </p:txBody>
      </p:sp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855327C5-08F1-1291-592B-EAB404702B5F}"/>
              </a:ext>
            </a:extLst>
          </p:cNvPr>
          <p:cNvCxnSpPr>
            <a:cxnSpLocks/>
            <a:stCxn id="65" idx="4"/>
            <a:endCxn id="527" idx="0"/>
          </p:cNvCxnSpPr>
          <p:nvPr/>
        </p:nvCxnSpPr>
        <p:spPr>
          <a:xfrm flipH="1">
            <a:off x="7263853" y="2641723"/>
            <a:ext cx="90012" cy="1069170"/>
          </a:xfrm>
          <a:prstGeom prst="line">
            <a:avLst/>
          </a:prstGeom>
          <a:ln>
            <a:solidFill>
              <a:srgbClr val="075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" name="TextBox 533">
            <a:extLst>
              <a:ext uri="{FF2B5EF4-FFF2-40B4-BE49-F238E27FC236}">
                <a16:creationId xmlns:a16="http://schemas.microsoft.com/office/drawing/2014/main" id="{8D2CEC05-17AD-CDAD-7C98-B021ED48559E}"/>
              </a:ext>
            </a:extLst>
          </p:cNvPr>
          <p:cNvSpPr txBox="1"/>
          <p:nvPr/>
        </p:nvSpPr>
        <p:spPr>
          <a:xfrm>
            <a:off x="2191766" y="447158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54FD4334-A5DD-60EF-2B67-679CC9BEB8DC}"/>
              </a:ext>
            </a:extLst>
          </p:cNvPr>
          <p:cNvSpPr txBox="1"/>
          <p:nvPr/>
        </p:nvSpPr>
        <p:spPr>
          <a:xfrm>
            <a:off x="2860875" y="396525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7EF1F0CF-F090-C4F0-4CB9-BEFD3938A515}"/>
              </a:ext>
            </a:extLst>
          </p:cNvPr>
          <p:cNvSpPr txBox="1"/>
          <p:nvPr/>
        </p:nvSpPr>
        <p:spPr>
          <a:xfrm>
            <a:off x="3928210" y="395074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C454CF57-433B-0D81-5F5E-A82C8E794172}"/>
              </a:ext>
            </a:extLst>
          </p:cNvPr>
          <p:cNvSpPr txBox="1"/>
          <p:nvPr/>
        </p:nvSpPr>
        <p:spPr>
          <a:xfrm>
            <a:off x="2870155" y="515270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17</a:t>
            </a:r>
          </a:p>
        </p:txBody>
      </p:sp>
      <p:pic>
        <p:nvPicPr>
          <p:cNvPr id="540" name="Graphic 539">
            <a:extLst>
              <a:ext uri="{FF2B5EF4-FFF2-40B4-BE49-F238E27FC236}">
                <a16:creationId xmlns:a16="http://schemas.microsoft.com/office/drawing/2014/main" id="{157E9239-1A70-085D-59FA-0965FD0460B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11151" y="3529550"/>
            <a:ext cx="906022" cy="1080000"/>
          </a:xfrm>
          <a:prstGeom prst="rect">
            <a:avLst/>
          </a:prstGeom>
        </p:spPr>
      </p:pic>
      <p:pic>
        <p:nvPicPr>
          <p:cNvPr id="545" name="Graphic 544">
            <a:extLst>
              <a:ext uri="{FF2B5EF4-FFF2-40B4-BE49-F238E27FC236}">
                <a16:creationId xmlns:a16="http://schemas.microsoft.com/office/drawing/2014/main" id="{CE47F07A-4073-3418-0BB6-EA2889D5991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167467" y="5558884"/>
            <a:ext cx="909403" cy="1080000"/>
          </a:xfrm>
          <a:prstGeom prst="rect">
            <a:avLst/>
          </a:prstGeom>
        </p:spPr>
      </p:pic>
      <p:pic>
        <p:nvPicPr>
          <p:cNvPr id="547" name="Graphic 546">
            <a:extLst>
              <a:ext uri="{FF2B5EF4-FFF2-40B4-BE49-F238E27FC236}">
                <a16:creationId xmlns:a16="http://schemas.microsoft.com/office/drawing/2014/main" id="{CF30165C-0CA5-41D4-C5D7-4D6AE2ADC8B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287608" y="5558884"/>
            <a:ext cx="904901" cy="1080000"/>
          </a:xfrm>
          <a:prstGeom prst="rect">
            <a:avLst/>
          </a:prstGeom>
        </p:spPr>
      </p:pic>
      <p:pic>
        <p:nvPicPr>
          <p:cNvPr id="549" name="Graphic 548">
            <a:extLst>
              <a:ext uri="{FF2B5EF4-FFF2-40B4-BE49-F238E27FC236}">
                <a16:creationId xmlns:a16="http://schemas.microsoft.com/office/drawing/2014/main" id="{0FB7FAEB-CAE5-4C09-C42F-85752040836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403247" y="5558884"/>
            <a:ext cx="909403" cy="1080000"/>
          </a:xfrm>
          <a:prstGeom prst="rect">
            <a:avLst/>
          </a:prstGeom>
        </p:spPr>
      </p:pic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33555A61-18DF-C14D-AA27-8D1078F313D3}"/>
              </a:ext>
            </a:extLst>
          </p:cNvPr>
          <p:cNvCxnSpPr>
            <a:cxnSpLocks/>
          </p:cNvCxnSpPr>
          <p:nvPr/>
        </p:nvCxnSpPr>
        <p:spPr>
          <a:xfrm>
            <a:off x="9104544" y="5409540"/>
            <a:ext cx="257645" cy="372069"/>
          </a:xfrm>
          <a:prstGeom prst="line">
            <a:avLst/>
          </a:prstGeom>
          <a:ln w="88900" cap="rnd">
            <a:solidFill>
              <a:srgbClr val="00C0C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Oval 373">
            <a:extLst>
              <a:ext uri="{FF2B5EF4-FFF2-40B4-BE49-F238E27FC236}">
                <a16:creationId xmlns:a16="http://schemas.microsoft.com/office/drawing/2014/main" id="{C71BFB14-0916-D416-7147-C4DF1362797A}"/>
              </a:ext>
            </a:extLst>
          </p:cNvPr>
          <p:cNvSpPr>
            <a:spLocks noChangeAspect="1"/>
          </p:cNvSpPr>
          <p:nvPr/>
        </p:nvSpPr>
        <p:spPr>
          <a:xfrm>
            <a:off x="8889776" y="5145379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13</a:t>
            </a:r>
          </a:p>
        </p:txBody>
      </p:sp>
      <p:sp>
        <p:nvSpPr>
          <p:cNvPr id="569" name="Oval 568">
            <a:extLst>
              <a:ext uri="{FF2B5EF4-FFF2-40B4-BE49-F238E27FC236}">
                <a16:creationId xmlns:a16="http://schemas.microsoft.com/office/drawing/2014/main" id="{FE8F5157-713F-69D5-8A30-66CB5F34A4FD}"/>
              </a:ext>
            </a:extLst>
          </p:cNvPr>
          <p:cNvSpPr>
            <a:spLocks noChangeAspect="1"/>
          </p:cNvSpPr>
          <p:nvPr/>
        </p:nvSpPr>
        <p:spPr>
          <a:xfrm>
            <a:off x="4723529" y="1162447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70" name="Oval 569">
            <a:extLst>
              <a:ext uri="{FF2B5EF4-FFF2-40B4-BE49-F238E27FC236}">
                <a16:creationId xmlns:a16="http://schemas.microsoft.com/office/drawing/2014/main" id="{AE810641-71A4-7B4C-6F01-BCBA170CE77D}"/>
              </a:ext>
            </a:extLst>
          </p:cNvPr>
          <p:cNvSpPr>
            <a:spLocks noChangeAspect="1"/>
          </p:cNvSpPr>
          <p:nvPr/>
        </p:nvSpPr>
        <p:spPr>
          <a:xfrm>
            <a:off x="6108544" y="1162447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71" name="Oval 570">
            <a:extLst>
              <a:ext uri="{FF2B5EF4-FFF2-40B4-BE49-F238E27FC236}">
                <a16:creationId xmlns:a16="http://schemas.microsoft.com/office/drawing/2014/main" id="{94466F36-0354-3930-57CE-55032CC9E434}"/>
              </a:ext>
            </a:extLst>
          </p:cNvPr>
          <p:cNvSpPr>
            <a:spLocks noChangeAspect="1"/>
          </p:cNvSpPr>
          <p:nvPr/>
        </p:nvSpPr>
        <p:spPr>
          <a:xfrm>
            <a:off x="6558869" y="2981538"/>
            <a:ext cx="290284" cy="288000"/>
          </a:xfrm>
          <a:prstGeom prst="ellipse">
            <a:avLst/>
          </a:prstGeom>
          <a:solidFill>
            <a:srgbClr val="075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66706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88900" cap="rnd">
          <a:solidFill>
            <a:srgbClr val="008080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7283</TotalTime>
  <Words>203</Words>
  <Application>Microsoft Macintosh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Perlaza-Jimenez</dc:creator>
  <cp:lastModifiedBy>Laura Perlaza-Jimenez</cp:lastModifiedBy>
  <cp:revision>24</cp:revision>
  <dcterms:created xsi:type="dcterms:W3CDTF">2024-03-15T01:06:48Z</dcterms:created>
  <dcterms:modified xsi:type="dcterms:W3CDTF">2024-03-20T02:29:53Z</dcterms:modified>
</cp:coreProperties>
</file>