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4" r:id="rId6"/>
    <p:sldId id="282" r:id="rId7"/>
    <p:sldId id="268" r:id="rId8"/>
    <p:sldId id="269" r:id="rId9"/>
    <p:sldId id="284" r:id="rId10"/>
    <p:sldId id="275" r:id="rId11"/>
    <p:sldId id="283" r:id="rId12"/>
    <p:sldId id="289" r:id="rId13"/>
    <p:sldId id="290" r:id="rId14"/>
    <p:sldId id="291" r:id="rId15"/>
    <p:sldId id="292" r:id="rId16"/>
    <p:sldId id="293" r:id="rId17"/>
    <p:sldId id="277" r:id="rId18"/>
    <p:sldId id="285" r:id="rId19"/>
    <p:sldId id="286" r:id="rId20"/>
    <p:sldId id="287" r:id="rId21"/>
    <p:sldId id="288" r:id="rId22"/>
    <p:sldId id="294" r:id="rId2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Fira Sans Extra Condensed Medium" panose="020B0604020202020204" charset="0"/>
      <p:regular r:id="rId26"/>
      <p:bold r:id="rId27"/>
      <p:italic r:id="rId28"/>
      <p:boldItalic r:id="rId29"/>
    </p:embeddedFont>
    <p:embeddedFont>
      <p:font typeface="Hind Vadodara Light" panose="020B0502040204020203" pitchFamily="2" charset="0"/>
      <p:regular r:id="rId30"/>
      <p:bold r:id="rId31"/>
    </p:embeddedFont>
    <p:embeddedFont>
      <p:font typeface="Nunito Light" panose="020F0502020204030204" pitchFamily="2" charset="0"/>
      <p:regular r:id="rId32"/>
      <p:italic r:id="rId33"/>
    </p:embeddedFont>
    <p:embeddedFont>
      <p:font typeface="Raleway" panose="020F0502020204030204" pitchFamily="2" charset="0"/>
      <p:regular r:id="rId34"/>
      <p:bold r:id="rId35"/>
      <p:italic r:id="rId36"/>
      <p:boldItalic r:id="rId37"/>
    </p:embeddedFont>
    <p:embeddedFont>
      <p:font typeface="Roboto Condensed Light" panose="020F0502020204030204" pitchFamily="2" charset="0"/>
      <p:regular r:id="rId38"/>
      <p:italic r:id="rId39"/>
    </p:embeddedFont>
    <p:embeddedFont>
      <p:font typeface="Teko Light" panose="020B060402020202020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284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D7A39B-B90A-445D-90AF-409BCE599B1C}">
  <a:tblStyle styleId="{04D7A39B-B90A-445D-90AF-409BCE599B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36"/>
      </p:cViewPr>
      <p:guideLst>
        <p:guide pos="2880"/>
        <p:guide orient="horz" pos="2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da1a4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3da1a4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63e8071fd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63e8071fd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0c12e5f0d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0c12e5f0d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20de4b7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320de4b7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3da1a438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3da1a438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3e8071fd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3e8071fd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3e8071fd6_2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3e8071fd6_2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63e8071fd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63e8071fd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3e8071fd6_2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3e8071fd6_2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63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5">
  <p:cSld name="CUSTOM_6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ctrTitle"/>
          </p:nvPr>
        </p:nvSpPr>
        <p:spPr>
          <a:xfrm flipH="1">
            <a:off x="2726850" y="2897239"/>
            <a:ext cx="3690300" cy="4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1"/>
          </p:nvPr>
        </p:nvSpPr>
        <p:spPr>
          <a:xfrm flipH="1">
            <a:off x="3292050" y="3488360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451650" y="1351346"/>
            <a:ext cx="224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4">
  <p:cSld name="CUSTOM_6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ctrTitle"/>
          </p:nvPr>
        </p:nvSpPr>
        <p:spPr>
          <a:xfrm flipH="1">
            <a:off x="4847211" y="2553180"/>
            <a:ext cx="36903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 flipH="1">
            <a:off x="5977611" y="2837721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133750" y="2079350"/>
            <a:ext cx="2000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solidFill>
          <a:schemeClr val="l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007825" y="1945343"/>
            <a:ext cx="45357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621050" y="2620363"/>
            <a:ext cx="2922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2480" y="1297750"/>
            <a:ext cx="3128100" cy="29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 flipH="1">
            <a:off x="546575" y="2518225"/>
            <a:ext cx="8050800" cy="18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ctrTitle"/>
          </p:nvPr>
        </p:nvSpPr>
        <p:spPr>
          <a:xfrm flipH="1">
            <a:off x="773250" y="1735721"/>
            <a:ext cx="2504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ubTitle" idx="1"/>
          </p:nvPr>
        </p:nvSpPr>
        <p:spPr>
          <a:xfrm flipH="1">
            <a:off x="773250" y="2243946"/>
            <a:ext cx="2504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title" idx="2" hasCustomPrompt="1"/>
          </p:nvPr>
        </p:nvSpPr>
        <p:spPr>
          <a:xfrm>
            <a:off x="1760724" y="1238601"/>
            <a:ext cx="529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12"/>
          <p:cNvSpPr txBox="1">
            <a:spLocks noGrp="1"/>
          </p:cNvSpPr>
          <p:nvPr>
            <p:ph type="ctrTitle" idx="3"/>
          </p:nvPr>
        </p:nvSpPr>
        <p:spPr>
          <a:xfrm flipH="1">
            <a:off x="3379651" y="1735789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ubTitle" idx="4"/>
          </p:nvPr>
        </p:nvSpPr>
        <p:spPr>
          <a:xfrm flipH="1">
            <a:off x="3277350" y="2243949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title" idx="5" hasCustomPrompt="1"/>
          </p:nvPr>
        </p:nvSpPr>
        <p:spPr>
          <a:xfrm>
            <a:off x="4098299" y="1238612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>
            <a:spLocks noGrp="1"/>
          </p:cNvSpPr>
          <p:nvPr>
            <p:ph type="ctrTitle" idx="6"/>
          </p:nvPr>
        </p:nvSpPr>
        <p:spPr>
          <a:xfrm flipH="1">
            <a:off x="5792712" y="1742097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ubTitle" idx="7"/>
          </p:nvPr>
        </p:nvSpPr>
        <p:spPr>
          <a:xfrm flipH="1">
            <a:off x="5724613" y="2243940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title" idx="8" hasCustomPrompt="1"/>
          </p:nvPr>
        </p:nvSpPr>
        <p:spPr>
          <a:xfrm>
            <a:off x="6492612" y="1239070"/>
            <a:ext cx="10533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2"/>
          <p:cNvSpPr txBox="1">
            <a:spLocks noGrp="1"/>
          </p:cNvSpPr>
          <p:nvPr>
            <p:ph type="ctrTitle" idx="9"/>
          </p:nvPr>
        </p:nvSpPr>
        <p:spPr>
          <a:xfrm flipH="1">
            <a:off x="2042356" y="3407989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3"/>
          </p:nvPr>
        </p:nvSpPr>
        <p:spPr>
          <a:xfrm flipH="1">
            <a:off x="2042356" y="3918766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 idx="14" hasCustomPrompt="1"/>
          </p:nvPr>
        </p:nvSpPr>
        <p:spPr>
          <a:xfrm>
            <a:off x="2795206" y="2903084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ctrTitle" idx="15"/>
          </p:nvPr>
        </p:nvSpPr>
        <p:spPr>
          <a:xfrm flipH="1">
            <a:off x="4571146" y="3407989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16"/>
          </p:nvPr>
        </p:nvSpPr>
        <p:spPr>
          <a:xfrm flipH="1">
            <a:off x="4605346" y="3918766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title" idx="17" hasCustomPrompt="1"/>
          </p:nvPr>
        </p:nvSpPr>
        <p:spPr>
          <a:xfrm>
            <a:off x="5323996" y="2903084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2"/>
          <p:cNvSpPr txBox="1">
            <a:spLocks noGrp="1"/>
          </p:cNvSpPr>
          <p:nvPr>
            <p:ph type="title" idx="18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2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ctrTitle"/>
          </p:nvPr>
        </p:nvSpPr>
        <p:spPr>
          <a:xfrm flipH="1">
            <a:off x="612075" y="1881706"/>
            <a:ext cx="4182900" cy="11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1"/>
          </p:nvPr>
        </p:nvSpPr>
        <p:spPr>
          <a:xfrm flipH="1">
            <a:off x="612075" y="2837144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880701" y="2478400"/>
            <a:ext cx="131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3">
  <p:cSld name="CUSTOM_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ctrTitle"/>
          </p:nvPr>
        </p:nvSpPr>
        <p:spPr>
          <a:xfrm>
            <a:off x="619650" y="2247705"/>
            <a:ext cx="2559900" cy="7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619650" y="2837337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2" hasCustomPrompt="1"/>
          </p:nvPr>
        </p:nvSpPr>
        <p:spPr>
          <a:xfrm>
            <a:off x="4145650" y="2884438"/>
            <a:ext cx="224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sz="18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8" r:id="rId7"/>
    <p:sldLayoutId id="2147483663" r:id="rId8"/>
    <p:sldLayoutId id="2147483664" r:id="rId9"/>
    <p:sldLayoutId id="2147483665" r:id="rId10"/>
    <p:sldLayoutId id="2147483666" r:id="rId11"/>
    <p:sldLayoutId id="2147483669" r:id="rId12"/>
    <p:sldLayoutId id="214748367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ctrTitle"/>
          </p:nvPr>
        </p:nvSpPr>
        <p:spPr>
          <a:xfrm>
            <a:off x="1503336" y="1331450"/>
            <a:ext cx="6424047" cy="17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QUADRUPLE-TANK PROCESS</a:t>
            </a:r>
          </a:p>
        </p:txBody>
      </p:sp>
      <p:sp>
        <p:nvSpPr>
          <p:cNvPr id="130" name="Google Shape;130;p27"/>
          <p:cNvSpPr txBox="1">
            <a:spLocks noGrp="1"/>
          </p:cNvSpPr>
          <p:nvPr>
            <p:ph type="subTitle" idx="1"/>
          </p:nvPr>
        </p:nvSpPr>
        <p:spPr>
          <a:xfrm>
            <a:off x="3478459" y="2837900"/>
            <a:ext cx="24738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CENTRALISED CONTROL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6"/>
          <p:cNvSpPr txBox="1">
            <a:spLocks noGrp="1"/>
          </p:cNvSpPr>
          <p:nvPr>
            <p:ph type="ctrTitle"/>
          </p:nvPr>
        </p:nvSpPr>
        <p:spPr>
          <a:xfrm flipH="1">
            <a:off x="4847211" y="2553180"/>
            <a:ext cx="36903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Discretization</a:t>
            </a:r>
            <a:endParaRPr dirty="0"/>
          </a:p>
        </p:txBody>
      </p:sp>
      <p:sp>
        <p:nvSpPr>
          <p:cNvPr id="728" name="Google Shape;728;p46"/>
          <p:cNvSpPr txBox="1">
            <a:spLocks noGrp="1"/>
          </p:cNvSpPr>
          <p:nvPr>
            <p:ph type="title" idx="2"/>
          </p:nvPr>
        </p:nvSpPr>
        <p:spPr>
          <a:xfrm flipH="1">
            <a:off x="2133750" y="2105829"/>
            <a:ext cx="200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29" name="Google Shape;729;p46"/>
          <p:cNvSpPr txBox="1">
            <a:spLocks noGrp="1"/>
          </p:cNvSpPr>
          <p:nvPr>
            <p:ph type="subTitle" idx="1"/>
          </p:nvPr>
        </p:nvSpPr>
        <p:spPr>
          <a:xfrm flipH="1">
            <a:off x="4847210" y="2779830"/>
            <a:ext cx="3690301" cy="843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Discretizing the obtained linearized system in continuous time with sampling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 Ts = 0.1 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>
            <a:spLocks noGrp="1"/>
          </p:cNvSpPr>
          <p:nvPr>
            <p:ph type="title"/>
          </p:nvPr>
        </p:nvSpPr>
        <p:spPr>
          <a:xfrm>
            <a:off x="2425148" y="283608"/>
            <a:ext cx="4297852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DISCRETIZATION</a:t>
            </a:r>
            <a:endParaRPr sz="3600" dirty="0"/>
          </a:p>
        </p:txBody>
      </p:sp>
      <p:sp>
        <p:nvSpPr>
          <p:cNvPr id="325" name="Google Shape;325;p40"/>
          <p:cNvSpPr txBox="1">
            <a:spLocks noGrp="1"/>
          </p:cNvSpPr>
          <p:nvPr>
            <p:ph type="subTitle" idx="1"/>
          </p:nvPr>
        </p:nvSpPr>
        <p:spPr>
          <a:xfrm flipH="1">
            <a:off x="1939707" y="1590261"/>
            <a:ext cx="5264586" cy="27730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-US" sz="1400" b="1" dirty="0"/>
              <a:t>Define System matrices A and B: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We initialize continuous-time system matrices A and B, which describe the dynamics of a linear system.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Specify time sample: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We set the variable Ts to 0.1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 algn="l">
              <a:buNone/>
            </a:pPr>
            <a:r>
              <a:rPr lang="en-US" sz="1400" b="1" dirty="0"/>
              <a:t>Discretize the System Using c2d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Employing the c2d function, we discretize the continuous-time system with matrices A and B, using the specified time step. This results in discrete-time matrices </a:t>
            </a:r>
            <a:r>
              <a:rPr lang="en-US" sz="1400" dirty="0" err="1"/>
              <a:t>A_d</a:t>
            </a:r>
            <a:r>
              <a:rPr lang="en-US" sz="1400" dirty="0"/>
              <a:t> and </a:t>
            </a:r>
            <a:r>
              <a:rPr lang="en-US" sz="1400" dirty="0" err="1"/>
              <a:t>B_d</a:t>
            </a:r>
            <a:r>
              <a:rPr lang="en-US" sz="14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51067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3F0F-0908-15F6-2972-B54B10768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226646" y="1623399"/>
            <a:ext cx="4783016" cy="1896702"/>
          </a:xfrm>
        </p:spPr>
        <p:txBody>
          <a:bodyPr/>
          <a:lstStyle/>
          <a:p>
            <a:r>
              <a:rPr lang="en-US" dirty="0"/>
              <a:t>Controlling the system using relay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C67C54-19A5-6702-F1C0-510EE018354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 flipH="1">
            <a:off x="4880701" y="2548244"/>
            <a:ext cx="1311900" cy="577800"/>
          </a:xfrm>
        </p:spPr>
        <p:txBody>
          <a:bodyPr/>
          <a:lstStyle/>
          <a:p>
            <a:r>
              <a:rPr lang="en-US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710541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631E7-4566-7D78-EA5F-2CAC644A9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700"/>
            <a:ext cx="9107494" cy="51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23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277F-FC54-B01B-B684-5BA13B18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of Voltage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089D5-D6D2-EE7A-8A75-0FF8455A4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15" y="913608"/>
            <a:ext cx="8112369" cy="41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70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25CC-78A9-DF69-0FDB-441D81A8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values of the real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BA59F-AC1B-1139-5958-F63D63B48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54" y="913608"/>
            <a:ext cx="8073292" cy="407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28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DBA7D-454A-C81A-206F-338F7B15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669" y="346131"/>
            <a:ext cx="5128662" cy="630000"/>
          </a:xfrm>
        </p:spPr>
        <p:txBody>
          <a:bodyPr/>
          <a:lstStyle/>
          <a:p>
            <a:r>
              <a:rPr lang="en-US" dirty="0"/>
              <a:t>Height values of the simulated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C87FEE-3B4A-1056-0CFF-79BB81F70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35" y="892376"/>
            <a:ext cx="8044873" cy="404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12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8"/>
          <p:cNvSpPr txBox="1">
            <a:spLocks noGrp="1"/>
          </p:cNvSpPr>
          <p:nvPr>
            <p:ph type="ctrTitle"/>
          </p:nvPr>
        </p:nvSpPr>
        <p:spPr>
          <a:xfrm flipH="1">
            <a:off x="2387422" y="2907178"/>
            <a:ext cx="4513007" cy="4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Centralized Control</a:t>
            </a:r>
            <a:endParaRPr dirty="0"/>
          </a:p>
        </p:txBody>
      </p:sp>
      <p:sp>
        <p:nvSpPr>
          <p:cNvPr id="750" name="Google Shape;750;p48"/>
          <p:cNvSpPr txBox="1">
            <a:spLocks noGrp="1"/>
          </p:cNvSpPr>
          <p:nvPr>
            <p:ph type="title" idx="2"/>
          </p:nvPr>
        </p:nvSpPr>
        <p:spPr>
          <a:xfrm flipH="1">
            <a:off x="3451650" y="1425237"/>
            <a:ext cx="224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751" name="Google Shape;751;p48"/>
          <p:cNvSpPr txBox="1">
            <a:spLocks noGrp="1"/>
          </p:cNvSpPr>
          <p:nvPr>
            <p:ph type="subTitle" idx="1"/>
          </p:nvPr>
        </p:nvSpPr>
        <p:spPr>
          <a:xfrm flipH="1">
            <a:off x="2115648" y="3488360"/>
            <a:ext cx="5056554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Designing the centralized control based on the cost function 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C4AF3D-C35B-F42D-00B5-86B231BAB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08"/>
            <a:ext cx="9144000" cy="500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28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8D2B-7DD8-BC5D-8D1B-6D90A6EA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231" y="119035"/>
            <a:ext cx="4302000" cy="630000"/>
          </a:xfrm>
        </p:spPr>
        <p:txBody>
          <a:bodyPr/>
          <a:lstStyle/>
          <a:p>
            <a:r>
              <a:rPr lang="en-US" dirty="0"/>
              <a:t>Graph of Voltage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FDD47D-AB4C-058F-47A6-6AB11B0EA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23" y="819179"/>
            <a:ext cx="8307754" cy="420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>
            <a:spLocks noGrp="1"/>
          </p:cNvSpPr>
          <p:nvPr>
            <p:ph type="title" idx="18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TABLE OF CONTENTS</a:t>
            </a:r>
            <a:endParaRPr sz="4400"/>
          </a:p>
        </p:txBody>
      </p:sp>
      <p:sp>
        <p:nvSpPr>
          <p:cNvPr id="142" name="Google Shape;142;p29"/>
          <p:cNvSpPr txBox="1">
            <a:spLocks noGrp="1"/>
          </p:cNvSpPr>
          <p:nvPr>
            <p:ph type="ctrTitle"/>
          </p:nvPr>
        </p:nvSpPr>
        <p:spPr>
          <a:xfrm flipH="1">
            <a:off x="753372" y="2245804"/>
            <a:ext cx="2504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Tank system</a:t>
            </a:r>
            <a:endParaRPr sz="3200" dirty="0"/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 idx="3"/>
          </p:nvPr>
        </p:nvSpPr>
        <p:spPr>
          <a:xfrm flipH="1">
            <a:off x="3358918" y="2241642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Simulink Model</a:t>
            </a:r>
            <a:endParaRPr sz="3200" dirty="0"/>
          </a:p>
        </p:txBody>
      </p:sp>
      <p:sp>
        <p:nvSpPr>
          <p:cNvPr id="146" name="Google Shape;146;p29"/>
          <p:cNvSpPr txBox="1">
            <a:spLocks noGrp="1"/>
          </p:cNvSpPr>
          <p:nvPr>
            <p:ph type="ctrTitle" idx="6"/>
          </p:nvPr>
        </p:nvSpPr>
        <p:spPr>
          <a:xfrm flipH="1">
            <a:off x="5776965" y="2241642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Linearization</a:t>
            </a:r>
            <a:endParaRPr sz="3200" dirty="0"/>
          </a:p>
        </p:txBody>
      </p:sp>
      <p:sp>
        <p:nvSpPr>
          <p:cNvPr id="148" name="Google Shape;148;p29"/>
          <p:cNvSpPr txBox="1">
            <a:spLocks noGrp="1"/>
          </p:cNvSpPr>
          <p:nvPr>
            <p:ph type="ctrTitle" idx="9"/>
          </p:nvPr>
        </p:nvSpPr>
        <p:spPr>
          <a:xfrm flipH="1">
            <a:off x="2022478" y="3918072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Discretization</a:t>
            </a:r>
            <a:endParaRPr sz="3200" dirty="0"/>
          </a:p>
        </p:txBody>
      </p:sp>
      <p:sp>
        <p:nvSpPr>
          <p:cNvPr id="150" name="Google Shape;150;p29"/>
          <p:cNvSpPr txBox="1">
            <a:spLocks noGrp="1"/>
          </p:cNvSpPr>
          <p:nvPr>
            <p:ph type="ctrTitle" idx="15"/>
          </p:nvPr>
        </p:nvSpPr>
        <p:spPr>
          <a:xfrm flipH="1">
            <a:off x="4551268" y="3918072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Min-Max Control</a:t>
            </a:r>
          </a:p>
        </p:txBody>
      </p:sp>
      <p:sp>
        <p:nvSpPr>
          <p:cNvPr id="152" name="Google Shape;152;p29"/>
          <p:cNvSpPr txBox="1">
            <a:spLocks noGrp="1"/>
          </p:cNvSpPr>
          <p:nvPr>
            <p:ph type="title" idx="2"/>
          </p:nvPr>
        </p:nvSpPr>
        <p:spPr>
          <a:xfrm>
            <a:off x="1745830" y="1594708"/>
            <a:ext cx="529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01</a:t>
            </a:r>
            <a:endParaRPr sz="4400" dirty="0"/>
          </a:p>
        </p:txBody>
      </p:sp>
      <p:sp>
        <p:nvSpPr>
          <p:cNvPr id="153" name="Google Shape;153;p29"/>
          <p:cNvSpPr txBox="1">
            <a:spLocks noGrp="1"/>
          </p:cNvSpPr>
          <p:nvPr>
            <p:ph type="title" idx="5"/>
          </p:nvPr>
        </p:nvSpPr>
        <p:spPr>
          <a:xfrm>
            <a:off x="4083405" y="1594719"/>
            <a:ext cx="947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02</a:t>
            </a:r>
            <a:endParaRPr sz="4400"/>
          </a:p>
        </p:txBody>
      </p:sp>
      <p:sp>
        <p:nvSpPr>
          <p:cNvPr id="154" name="Google Shape;154;p29"/>
          <p:cNvSpPr txBox="1">
            <a:spLocks noGrp="1"/>
          </p:cNvSpPr>
          <p:nvPr>
            <p:ph type="title" idx="14"/>
          </p:nvPr>
        </p:nvSpPr>
        <p:spPr>
          <a:xfrm>
            <a:off x="2774475" y="3340272"/>
            <a:ext cx="947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04</a:t>
            </a:r>
            <a:endParaRPr sz="4400"/>
          </a:p>
        </p:txBody>
      </p:sp>
      <p:sp>
        <p:nvSpPr>
          <p:cNvPr id="155" name="Google Shape;155;p29"/>
          <p:cNvSpPr txBox="1">
            <a:spLocks noGrp="1"/>
          </p:cNvSpPr>
          <p:nvPr>
            <p:ph type="title" idx="17"/>
          </p:nvPr>
        </p:nvSpPr>
        <p:spPr>
          <a:xfrm>
            <a:off x="5303265" y="3340272"/>
            <a:ext cx="947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05 </a:t>
            </a:r>
            <a:endParaRPr sz="4400" dirty="0"/>
          </a:p>
        </p:txBody>
      </p:sp>
      <p:sp>
        <p:nvSpPr>
          <p:cNvPr id="156" name="Google Shape;156;p29"/>
          <p:cNvSpPr txBox="1">
            <a:spLocks noGrp="1"/>
          </p:cNvSpPr>
          <p:nvPr>
            <p:ph type="title" idx="8"/>
          </p:nvPr>
        </p:nvSpPr>
        <p:spPr>
          <a:xfrm>
            <a:off x="6477718" y="1595177"/>
            <a:ext cx="1053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03</a:t>
            </a:r>
            <a:endParaRPr sz="4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DE92-14B2-3EBB-40F6-EDE04CB78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415" y="120233"/>
            <a:ext cx="4302000" cy="630000"/>
          </a:xfrm>
        </p:spPr>
        <p:txBody>
          <a:bodyPr/>
          <a:lstStyle/>
          <a:p>
            <a:r>
              <a:rPr lang="en-US" dirty="0"/>
              <a:t>Height values of the real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BDF795-F244-DED1-E933-1E959F9CA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38" y="750233"/>
            <a:ext cx="8393723" cy="439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52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CF2A-C12B-3A7E-9A45-611D78C4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538" y="127300"/>
            <a:ext cx="5040923" cy="630000"/>
          </a:xfrm>
        </p:spPr>
        <p:txBody>
          <a:bodyPr/>
          <a:lstStyle/>
          <a:p>
            <a:r>
              <a:rPr lang="en-US" dirty="0"/>
              <a:t>Height values of the simulated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9FD2A-CDD6-1882-10DF-78ED40687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54" y="681737"/>
            <a:ext cx="7899692" cy="433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81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EAF1482-EEFA-6F06-2965-284A2FB30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371084" y="3601821"/>
            <a:ext cx="8050800" cy="1880700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/>
              <a:t>Grisela Daja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19FA77-1312-4B66-B9DD-C45629F6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484" y="2084699"/>
            <a:ext cx="4302000" cy="630000"/>
          </a:xfrm>
        </p:spPr>
        <p:txBody>
          <a:bodyPr/>
          <a:lstStyle/>
          <a:p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8321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 idx="2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ctrTitle"/>
          </p:nvPr>
        </p:nvSpPr>
        <p:spPr>
          <a:xfrm>
            <a:off x="4007825" y="2173943"/>
            <a:ext cx="45357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Quadruple-Tank Model</a:t>
            </a:r>
            <a:endParaRPr dirty="0"/>
          </a:p>
        </p:txBody>
      </p:sp>
      <p:sp>
        <p:nvSpPr>
          <p:cNvPr id="163" name="Google Shape;163;p30"/>
          <p:cNvSpPr txBox="1">
            <a:spLocks noGrp="1"/>
          </p:cNvSpPr>
          <p:nvPr>
            <p:ph type="subTitle" idx="1"/>
          </p:nvPr>
        </p:nvSpPr>
        <p:spPr>
          <a:xfrm>
            <a:off x="5621050" y="2841677"/>
            <a:ext cx="2922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presentation of the model and its equations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black background with math equations&#10;&#10;Description automatically generated">
            <a:extLst>
              <a:ext uri="{FF2B5EF4-FFF2-40B4-BE49-F238E27FC236}">
                <a16:creationId xmlns:a16="http://schemas.microsoft.com/office/drawing/2014/main" id="{D555335F-70D4-0C67-3F5E-7E1EF95FE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914" y="658940"/>
            <a:ext cx="4070408" cy="2209307"/>
          </a:xfrm>
          <a:prstGeom prst="rect">
            <a:avLst/>
          </a:prstGeom>
        </p:spPr>
      </p:pic>
      <p:pic>
        <p:nvPicPr>
          <p:cNvPr id="17" name="Picture 16" descr="A diagram of a tank&#10;&#10;Description automatically generated">
            <a:extLst>
              <a:ext uri="{FF2B5EF4-FFF2-40B4-BE49-F238E27FC236}">
                <a16:creationId xmlns:a16="http://schemas.microsoft.com/office/drawing/2014/main" id="{70D34792-42FB-9B89-F49B-9D633375B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6631"/>
            <a:ext cx="4885907" cy="3616076"/>
          </a:xfrm>
          <a:prstGeom prst="rect">
            <a:avLst/>
          </a:prstGeom>
        </p:spPr>
      </p:pic>
      <p:pic>
        <p:nvPicPr>
          <p:cNvPr id="19" name="Picture 18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99F06A8-FB6E-2943-E833-F0434E1C2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2134" y="3579445"/>
            <a:ext cx="5955435" cy="13818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>
            <a:spLocks noGrp="1"/>
          </p:cNvSpPr>
          <p:nvPr>
            <p:ph type="ctrTitle"/>
          </p:nvPr>
        </p:nvSpPr>
        <p:spPr>
          <a:xfrm flipH="1">
            <a:off x="612075" y="1881706"/>
            <a:ext cx="4182900" cy="11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Designing the simulink model</a:t>
            </a:r>
            <a:endParaRPr dirty="0"/>
          </a:p>
        </p:txBody>
      </p:sp>
      <p:sp>
        <p:nvSpPr>
          <p:cNvPr id="253" name="Google Shape;253;p35"/>
          <p:cNvSpPr txBox="1">
            <a:spLocks noGrp="1"/>
          </p:cNvSpPr>
          <p:nvPr>
            <p:ph type="title" idx="2"/>
          </p:nvPr>
        </p:nvSpPr>
        <p:spPr>
          <a:xfrm flipH="1">
            <a:off x="4880701" y="2478400"/>
            <a:ext cx="1311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5;p34">
            <a:extLst>
              <a:ext uri="{FF2B5EF4-FFF2-40B4-BE49-F238E27FC236}">
                <a16:creationId xmlns:a16="http://schemas.microsoft.com/office/drawing/2014/main" id="{10C8FC4C-5625-078D-E4CD-12F46E07762E}"/>
              </a:ext>
            </a:extLst>
          </p:cNvPr>
          <p:cNvSpPr/>
          <p:nvPr/>
        </p:nvSpPr>
        <p:spPr>
          <a:xfrm>
            <a:off x="-439191" y="-384397"/>
            <a:ext cx="2704124" cy="23446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</a:rPr>
              <a:t>Quadruple-Tank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Model</a:t>
            </a:r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E7172776-BB88-355C-EC81-5A2745E6E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6" y="1263894"/>
            <a:ext cx="8830728" cy="348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5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>
            <a:spLocks noGrp="1"/>
          </p:cNvSpPr>
          <p:nvPr>
            <p:ph type="ctrTitle"/>
          </p:nvPr>
        </p:nvSpPr>
        <p:spPr>
          <a:xfrm>
            <a:off x="619650" y="2247705"/>
            <a:ext cx="2881642" cy="7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Linearization</a:t>
            </a:r>
            <a:endParaRPr dirty="0"/>
          </a:p>
        </p:txBody>
      </p:sp>
      <p:sp>
        <p:nvSpPr>
          <p:cNvPr id="317" name="Google Shape;317;p39"/>
          <p:cNvSpPr txBox="1">
            <a:spLocks noGrp="1"/>
          </p:cNvSpPr>
          <p:nvPr>
            <p:ph type="subTitle" idx="1"/>
          </p:nvPr>
        </p:nvSpPr>
        <p:spPr>
          <a:xfrm>
            <a:off x="619649" y="2837336"/>
            <a:ext cx="3526001" cy="843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Linearizing the system around equilibrium point (heq, veq) with v=[9.5, 9.5]</a:t>
            </a:r>
            <a:endParaRPr dirty="0"/>
          </a:p>
        </p:txBody>
      </p:sp>
      <p:sp>
        <p:nvSpPr>
          <p:cNvPr id="318" name="Google Shape;318;p39"/>
          <p:cNvSpPr txBox="1">
            <a:spLocks noGrp="1"/>
          </p:cNvSpPr>
          <p:nvPr>
            <p:ph type="title" idx="2"/>
          </p:nvPr>
        </p:nvSpPr>
        <p:spPr>
          <a:xfrm>
            <a:off x="4145650" y="2884438"/>
            <a:ext cx="224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/>
          <p:nvPr/>
        </p:nvSpPr>
        <p:spPr>
          <a:xfrm>
            <a:off x="3223893" y="854199"/>
            <a:ext cx="5654384" cy="460424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4" name="Google Shape;324;p40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FINDING EQULIBRIUM POINTS</a:t>
            </a:r>
            <a:endParaRPr sz="3600" dirty="0"/>
          </a:p>
        </p:txBody>
      </p:sp>
      <p:sp>
        <p:nvSpPr>
          <p:cNvPr id="325" name="Google Shape;325;p40"/>
          <p:cNvSpPr txBox="1">
            <a:spLocks noGrp="1"/>
          </p:cNvSpPr>
          <p:nvPr>
            <p:ph type="subTitle" idx="1"/>
          </p:nvPr>
        </p:nvSpPr>
        <p:spPr>
          <a:xfrm flipH="1">
            <a:off x="3879413" y="1925020"/>
            <a:ext cx="5264586" cy="3006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Define System: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Create nonlinear equations representing tank interconnections.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Initial Guess: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Set initial water heights for all tanks to 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/>
          </a:p>
          <a:p>
            <a:pPr marL="0" lvl="0" indent="0" algn="l">
              <a:buNone/>
            </a:pPr>
            <a:r>
              <a:rPr lang="en-US" sz="1400" b="1" dirty="0"/>
              <a:t>Solve Nonlinear System: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Use </a:t>
            </a:r>
            <a:r>
              <a:rPr lang="en-US" sz="1400" dirty="0" err="1"/>
              <a:t>fsolve</a:t>
            </a:r>
            <a:r>
              <a:rPr lang="en-US" sz="1400" dirty="0"/>
              <a:t> to find a solution iteratively.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Display Result: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We get matrix with equilibrium height values: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[0.1220,0.1286, 0.1077, 0.1251]</a:t>
            </a:r>
            <a:endParaRPr sz="1400" dirty="0"/>
          </a:p>
        </p:txBody>
      </p:sp>
      <p:grpSp>
        <p:nvGrpSpPr>
          <p:cNvPr id="326" name="Google Shape;326;p40"/>
          <p:cNvGrpSpPr/>
          <p:nvPr/>
        </p:nvGrpSpPr>
        <p:grpSpPr>
          <a:xfrm>
            <a:off x="1459205" y="2222350"/>
            <a:ext cx="2427289" cy="2921150"/>
            <a:chOff x="-1056625" y="2573725"/>
            <a:chExt cx="917100" cy="1187025"/>
          </a:xfrm>
        </p:grpSpPr>
        <p:sp>
          <p:nvSpPr>
            <p:cNvPr id="327" name="Google Shape;327;p40"/>
            <p:cNvSpPr/>
            <p:nvPr/>
          </p:nvSpPr>
          <p:spPr>
            <a:xfrm>
              <a:off x="-368950" y="3484925"/>
              <a:ext cx="179450" cy="231375"/>
            </a:xfrm>
            <a:custGeom>
              <a:avLst/>
              <a:gdLst/>
              <a:ahLst/>
              <a:cxnLst/>
              <a:rect l="l" t="t" r="r" b="b"/>
              <a:pathLst>
                <a:path w="7178" h="9255" extrusionOk="0">
                  <a:moveTo>
                    <a:pt x="7178" y="1"/>
                  </a:moveTo>
                  <a:cubicBezTo>
                    <a:pt x="4960" y="1567"/>
                    <a:pt x="2544" y="2842"/>
                    <a:pt x="0" y="3799"/>
                  </a:cubicBezTo>
                  <a:lnTo>
                    <a:pt x="0" y="9254"/>
                  </a:lnTo>
                  <a:lnTo>
                    <a:pt x="7178" y="9254"/>
                  </a:lnTo>
                  <a:lnTo>
                    <a:pt x="7178" y="1"/>
                  </a:ln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-368950" y="3431250"/>
              <a:ext cx="179450" cy="148650"/>
            </a:xfrm>
            <a:custGeom>
              <a:avLst/>
              <a:gdLst/>
              <a:ahLst/>
              <a:cxnLst/>
              <a:rect l="l" t="t" r="r" b="b"/>
              <a:pathLst>
                <a:path w="7178" h="5946" extrusionOk="0">
                  <a:moveTo>
                    <a:pt x="0" y="1"/>
                  </a:moveTo>
                  <a:lnTo>
                    <a:pt x="0" y="5946"/>
                  </a:lnTo>
                  <a:cubicBezTo>
                    <a:pt x="2544" y="4989"/>
                    <a:pt x="4960" y="3714"/>
                    <a:pt x="7178" y="2148"/>
                  </a:cubicBezTo>
                  <a:lnTo>
                    <a:pt x="7178" y="1"/>
                  </a:lnTo>
                  <a:close/>
                </a:path>
              </a:pathLst>
            </a:custGeom>
            <a:solidFill>
              <a:srgbClr val="D0D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-522725" y="3579875"/>
              <a:ext cx="153975" cy="134125"/>
            </a:xfrm>
            <a:custGeom>
              <a:avLst/>
              <a:gdLst/>
              <a:ahLst/>
              <a:cxnLst/>
              <a:rect l="l" t="t" r="r" b="b"/>
              <a:pathLst>
                <a:path w="6159" h="5365" extrusionOk="0">
                  <a:moveTo>
                    <a:pt x="6158" y="1"/>
                  </a:moveTo>
                  <a:cubicBezTo>
                    <a:pt x="5754" y="149"/>
                    <a:pt x="5351" y="298"/>
                    <a:pt x="4947" y="433"/>
                  </a:cubicBezTo>
                  <a:cubicBezTo>
                    <a:pt x="4068" y="2998"/>
                    <a:pt x="2559" y="5364"/>
                    <a:pt x="1" y="5364"/>
                  </a:cubicBezTo>
                  <a:lnTo>
                    <a:pt x="6158" y="5364"/>
                  </a:lnTo>
                  <a:lnTo>
                    <a:pt x="6158" y="1"/>
                  </a:ln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-399075" y="3431250"/>
              <a:ext cx="30150" cy="159450"/>
            </a:xfrm>
            <a:custGeom>
              <a:avLst/>
              <a:gdLst/>
              <a:ahLst/>
              <a:cxnLst/>
              <a:rect l="l" t="t" r="r" b="b"/>
              <a:pathLst>
                <a:path w="1206" h="6378" extrusionOk="0">
                  <a:moveTo>
                    <a:pt x="1205" y="1"/>
                  </a:moveTo>
                  <a:cubicBezTo>
                    <a:pt x="1205" y="1"/>
                    <a:pt x="1042" y="3331"/>
                    <a:pt x="1" y="6378"/>
                  </a:cubicBezTo>
                  <a:cubicBezTo>
                    <a:pt x="405" y="6243"/>
                    <a:pt x="808" y="6094"/>
                    <a:pt x="1205" y="5946"/>
                  </a:cubicBezTo>
                  <a:lnTo>
                    <a:pt x="1205" y="1"/>
                  </a:lnTo>
                  <a:close/>
                </a:path>
              </a:pathLst>
            </a:custGeom>
            <a:solidFill>
              <a:srgbClr val="D0D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-785950" y="3335425"/>
              <a:ext cx="232250" cy="103825"/>
            </a:xfrm>
            <a:custGeom>
              <a:avLst/>
              <a:gdLst/>
              <a:ahLst/>
              <a:cxnLst/>
              <a:rect l="l" t="t" r="r" b="b"/>
              <a:pathLst>
                <a:path w="9290" h="4153" extrusionOk="0">
                  <a:moveTo>
                    <a:pt x="4153" y="0"/>
                  </a:moveTo>
                  <a:cubicBezTo>
                    <a:pt x="1857" y="0"/>
                    <a:pt x="1" y="1857"/>
                    <a:pt x="1" y="4153"/>
                  </a:cubicBezTo>
                  <a:lnTo>
                    <a:pt x="9290" y="4153"/>
                  </a:lnTo>
                  <a:cubicBezTo>
                    <a:pt x="9290" y="1857"/>
                    <a:pt x="7426" y="0"/>
                    <a:pt x="5138" y="0"/>
                  </a:cubicBezTo>
                  <a:close/>
                </a:path>
              </a:pathLst>
            </a:custGeom>
            <a:solidFill>
              <a:srgbClr val="D49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-609150" y="2887950"/>
              <a:ext cx="152700" cy="107925"/>
            </a:xfrm>
            <a:custGeom>
              <a:avLst/>
              <a:gdLst/>
              <a:ahLst/>
              <a:cxnLst/>
              <a:rect l="l" t="t" r="r" b="b"/>
              <a:pathLst>
                <a:path w="6108" h="4317" extrusionOk="0">
                  <a:moveTo>
                    <a:pt x="222" y="0"/>
                  </a:moveTo>
                  <a:cubicBezTo>
                    <a:pt x="148" y="0"/>
                    <a:pt x="74" y="0"/>
                    <a:pt x="0" y="1"/>
                  </a:cubicBezTo>
                  <a:lnTo>
                    <a:pt x="220" y="3168"/>
                  </a:lnTo>
                  <a:cubicBezTo>
                    <a:pt x="2714" y="3168"/>
                    <a:pt x="4627" y="3615"/>
                    <a:pt x="6108" y="4316"/>
                  </a:cubicBezTo>
                  <a:cubicBezTo>
                    <a:pt x="5980" y="2927"/>
                    <a:pt x="5591" y="1588"/>
                    <a:pt x="4833" y="412"/>
                  </a:cubicBezTo>
                  <a:cubicBezTo>
                    <a:pt x="3311" y="142"/>
                    <a:pt x="1770" y="0"/>
                    <a:pt x="222" y="0"/>
                  </a:cubicBezTo>
                  <a:close/>
                </a:path>
              </a:pathLst>
            </a:custGeom>
            <a:solidFill>
              <a:srgbClr val="D0D7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-488350" y="2898250"/>
              <a:ext cx="302925" cy="505400"/>
            </a:xfrm>
            <a:custGeom>
              <a:avLst/>
              <a:gdLst/>
              <a:ahLst/>
              <a:cxnLst/>
              <a:rect l="l" t="t" r="r" b="b"/>
              <a:pathLst>
                <a:path w="12117" h="20216" extrusionOk="0">
                  <a:moveTo>
                    <a:pt x="1" y="0"/>
                  </a:moveTo>
                  <a:lnTo>
                    <a:pt x="1" y="0"/>
                  </a:lnTo>
                  <a:cubicBezTo>
                    <a:pt x="752" y="1176"/>
                    <a:pt x="1141" y="2515"/>
                    <a:pt x="1276" y="3904"/>
                  </a:cubicBezTo>
                  <a:cubicBezTo>
                    <a:pt x="5478" y="5909"/>
                    <a:pt x="6158" y="10083"/>
                    <a:pt x="6562" y="12499"/>
                  </a:cubicBezTo>
                  <a:cubicBezTo>
                    <a:pt x="7136" y="15957"/>
                    <a:pt x="6633" y="20215"/>
                    <a:pt x="6633" y="20215"/>
                  </a:cubicBezTo>
                  <a:lnTo>
                    <a:pt x="12117" y="20208"/>
                  </a:lnTo>
                  <a:cubicBezTo>
                    <a:pt x="12117" y="20208"/>
                    <a:pt x="11897" y="15305"/>
                    <a:pt x="11323" y="11316"/>
                  </a:cubicBezTo>
                  <a:cubicBezTo>
                    <a:pt x="10849" y="8063"/>
                    <a:pt x="9035" y="1679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-792500" y="2732425"/>
              <a:ext cx="205875" cy="441650"/>
            </a:xfrm>
            <a:custGeom>
              <a:avLst/>
              <a:gdLst/>
              <a:ahLst/>
              <a:cxnLst/>
              <a:rect l="l" t="t" r="r" b="b"/>
              <a:pathLst>
                <a:path w="8235" h="17666" extrusionOk="0">
                  <a:moveTo>
                    <a:pt x="114" y="1"/>
                  </a:moveTo>
                  <a:cubicBezTo>
                    <a:pt x="50" y="1"/>
                    <a:pt x="1" y="51"/>
                    <a:pt x="1" y="114"/>
                  </a:cubicBezTo>
                  <a:lnTo>
                    <a:pt x="1" y="17552"/>
                  </a:lnTo>
                  <a:cubicBezTo>
                    <a:pt x="1" y="17616"/>
                    <a:pt x="50" y="17665"/>
                    <a:pt x="114" y="17665"/>
                  </a:cubicBezTo>
                  <a:lnTo>
                    <a:pt x="8121" y="17665"/>
                  </a:lnTo>
                  <a:cubicBezTo>
                    <a:pt x="8184" y="17665"/>
                    <a:pt x="8234" y="17616"/>
                    <a:pt x="8234" y="17552"/>
                  </a:cubicBezTo>
                  <a:lnTo>
                    <a:pt x="8234" y="114"/>
                  </a:lnTo>
                  <a:cubicBezTo>
                    <a:pt x="8234" y="51"/>
                    <a:pt x="8184" y="1"/>
                    <a:pt x="8121" y="1"/>
                  </a:cubicBez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-792500" y="2820125"/>
              <a:ext cx="205875" cy="353950"/>
            </a:xfrm>
            <a:custGeom>
              <a:avLst/>
              <a:gdLst/>
              <a:ahLst/>
              <a:cxnLst/>
              <a:rect l="l" t="t" r="r" b="b"/>
              <a:pathLst>
                <a:path w="8235" h="14158" extrusionOk="0">
                  <a:moveTo>
                    <a:pt x="8234" y="0"/>
                  </a:moveTo>
                  <a:cubicBezTo>
                    <a:pt x="6626" y="4330"/>
                    <a:pt x="3976" y="8383"/>
                    <a:pt x="164" y="10756"/>
                  </a:cubicBezTo>
                  <a:cubicBezTo>
                    <a:pt x="64" y="10820"/>
                    <a:pt x="1" y="10926"/>
                    <a:pt x="1" y="11040"/>
                  </a:cubicBezTo>
                  <a:lnTo>
                    <a:pt x="1" y="13817"/>
                  </a:lnTo>
                  <a:cubicBezTo>
                    <a:pt x="1" y="14001"/>
                    <a:pt x="156" y="14157"/>
                    <a:pt x="341" y="14157"/>
                  </a:cubicBezTo>
                  <a:lnTo>
                    <a:pt x="7901" y="14157"/>
                  </a:lnTo>
                  <a:cubicBezTo>
                    <a:pt x="8085" y="14157"/>
                    <a:pt x="8234" y="14001"/>
                    <a:pt x="8234" y="13817"/>
                  </a:cubicBezTo>
                  <a:lnTo>
                    <a:pt x="8234" y="0"/>
                  </a:lnTo>
                  <a:close/>
                </a:path>
              </a:pathLst>
            </a:custGeom>
            <a:solidFill>
              <a:srgbClr val="D1D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-747150" y="3174050"/>
              <a:ext cx="115350" cy="32075"/>
            </a:xfrm>
            <a:custGeom>
              <a:avLst/>
              <a:gdLst/>
              <a:ahLst/>
              <a:cxnLst/>
              <a:rect l="l" t="t" r="r" b="b"/>
              <a:pathLst>
                <a:path w="4614" h="1283" extrusionOk="0">
                  <a:moveTo>
                    <a:pt x="0" y="0"/>
                  </a:moveTo>
                  <a:lnTo>
                    <a:pt x="0" y="1127"/>
                  </a:lnTo>
                  <a:cubicBezTo>
                    <a:pt x="0" y="1212"/>
                    <a:pt x="71" y="1283"/>
                    <a:pt x="156" y="1283"/>
                  </a:cubicBezTo>
                  <a:lnTo>
                    <a:pt x="4457" y="1283"/>
                  </a:lnTo>
                  <a:cubicBezTo>
                    <a:pt x="4542" y="1283"/>
                    <a:pt x="4613" y="1212"/>
                    <a:pt x="4613" y="1127"/>
                  </a:cubicBezTo>
                  <a:lnTo>
                    <a:pt x="4606" y="0"/>
                  </a:lnTo>
                  <a:close/>
                </a:path>
              </a:pathLst>
            </a:custGeom>
            <a:solidFill>
              <a:srgbClr val="D89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-726775" y="3206100"/>
              <a:ext cx="74600" cy="15450"/>
            </a:xfrm>
            <a:custGeom>
              <a:avLst/>
              <a:gdLst/>
              <a:ahLst/>
              <a:cxnLst/>
              <a:rect l="l" t="t" r="r" b="b"/>
              <a:pathLst>
                <a:path w="2984" h="618" extrusionOk="0">
                  <a:moveTo>
                    <a:pt x="0" y="1"/>
                  </a:moveTo>
                  <a:cubicBezTo>
                    <a:pt x="0" y="341"/>
                    <a:pt x="270" y="617"/>
                    <a:pt x="610" y="617"/>
                  </a:cubicBezTo>
                  <a:lnTo>
                    <a:pt x="2367" y="617"/>
                  </a:lnTo>
                  <a:cubicBezTo>
                    <a:pt x="2707" y="617"/>
                    <a:pt x="2983" y="341"/>
                    <a:pt x="2983" y="1"/>
                  </a:cubicBez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-654150" y="2853950"/>
              <a:ext cx="175575" cy="168825"/>
            </a:xfrm>
            <a:custGeom>
              <a:avLst/>
              <a:gdLst/>
              <a:ahLst/>
              <a:cxnLst/>
              <a:rect l="l" t="t" r="r" b="b"/>
              <a:pathLst>
                <a:path w="7023" h="6753" extrusionOk="0">
                  <a:moveTo>
                    <a:pt x="3655" y="1"/>
                  </a:moveTo>
                  <a:cubicBezTo>
                    <a:pt x="3651" y="1"/>
                    <a:pt x="3647" y="1"/>
                    <a:pt x="3642" y="1"/>
                  </a:cubicBezTo>
                  <a:cubicBezTo>
                    <a:pt x="2275" y="1"/>
                    <a:pt x="1042" y="823"/>
                    <a:pt x="525" y="2084"/>
                  </a:cubicBezTo>
                  <a:cubicBezTo>
                    <a:pt x="0" y="3345"/>
                    <a:pt x="291" y="4798"/>
                    <a:pt x="1255" y="5761"/>
                  </a:cubicBezTo>
                  <a:cubicBezTo>
                    <a:pt x="1899" y="6411"/>
                    <a:pt x="2767" y="6753"/>
                    <a:pt x="3648" y="6753"/>
                  </a:cubicBezTo>
                  <a:cubicBezTo>
                    <a:pt x="4083" y="6753"/>
                    <a:pt x="4522" y="6669"/>
                    <a:pt x="4939" y="6498"/>
                  </a:cubicBezTo>
                  <a:cubicBezTo>
                    <a:pt x="6200" y="5974"/>
                    <a:pt x="7022" y="4741"/>
                    <a:pt x="7022" y="3373"/>
                  </a:cubicBezTo>
                  <a:cubicBezTo>
                    <a:pt x="7022" y="1514"/>
                    <a:pt x="5513" y="1"/>
                    <a:pt x="3655" y="1"/>
                  </a:cubicBezTo>
                  <a:close/>
                </a:path>
              </a:pathLst>
            </a:custGeom>
            <a:solidFill>
              <a:srgbClr val="D89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-640325" y="2866700"/>
              <a:ext cx="148800" cy="143150"/>
            </a:xfrm>
            <a:custGeom>
              <a:avLst/>
              <a:gdLst/>
              <a:ahLst/>
              <a:cxnLst/>
              <a:rect l="l" t="t" r="r" b="b"/>
              <a:pathLst>
                <a:path w="5952" h="5726" extrusionOk="0">
                  <a:moveTo>
                    <a:pt x="3091" y="1"/>
                  </a:moveTo>
                  <a:cubicBezTo>
                    <a:pt x="2345" y="1"/>
                    <a:pt x="1612" y="292"/>
                    <a:pt x="1063" y="837"/>
                  </a:cubicBezTo>
                  <a:cubicBezTo>
                    <a:pt x="248" y="1659"/>
                    <a:pt x="0" y="2892"/>
                    <a:pt x="446" y="3962"/>
                  </a:cubicBezTo>
                  <a:cubicBezTo>
                    <a:pt x="886" y="5032"/>
                    <a:pt x="1934" y="5726"/>
                    <a:pt x="3089" y="5726"/>
                  </a:cubicBezTo>
                  <a:cubicBezTo>
                    <a:pt x="4670" y="5726"/>
                    <a:pt x="5952" y="4444"/>
                    <a:pt x="5952" y="2863"/>
                  </a:cubicBezTo>
                  <a:cubicBezTo>
                    <a:pt x="5952" y="1708"/>
                    <a:pt x="5258" y="660"/>
                    <a:pt x="4188" y="220"/>
                  </a:cubicBezTo>
                  <a:cubicBezTo>
                    <a:pt x="3833" y="72"/>
                    <a:pt x="3460" y="1"/>
                    <a:pt x="3091" y="1"/>
                  </a:cubicBez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-736000" y="2597100"/>
              <a:ext cx="92850" cy="135350"/>
            </a:xfrm>
            <a:custGeom>
              <a:avLst/>
              <a:gdLst/>
              <a:ahLst/>
              <a:cxnLst/>
              <a:rect l="l" t="t" r="r" b="b"/>
              <a:pathLst>
                <a:path w="3714" h="5414" extrusionOk="0">
                  <a:moveTo>
                    <a:pt x="1" y="1"/>
                  </a:moveTo>
                  <a:lnTo>
                    <a:pt x="1" y="5414"/>
                  </a:lnTo>
                  <a:lnTo>
                    <a:pt x="3714" y="5414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-769300" y="2573725"/>
              <a:ext cx="159450" cy="23400"/>
            </a:xfrm>
            <a:custGeom>
              <a:avLst/>
              <a:gdLst/>
              <a:ahLst/>
              <a:cxnLst/>
              <a:rect l="l" t="t" r="r" b="b"/>
              <a:pathLst>
                <a:path w="6378" h="936" extrusionOk="0">
                  <a:moveTo>
                    <a:pt x="1" y="0"/>
                  </a:moveTo>
                  <a:cubicBezTo>
                    <a:pt x="1" y="517"/>
                    <a:pt x="419" y="936"/>
                    <a:pt x="936" y="936"/>
                  </a:cubicBezTo>
                  <a:lnTo>
                    <a:pt x="5443" y="936"/>
                  </a:lnTo>
                  <a:cubicBezTo>
                    <a:pt x="5960" y="936"/>
                    <a:pt x="6378" y="517"/>
                    <a:pt x="6378" y="0"/>
                  </a:cubicBezTo>
                  <a:close/>
                </a:path>
              </a:pathLst>
            </a:custGeom>
            <a:solidFill>
              <a:srgbClr val="D89F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-917025" y="3394950"/>
              <a:ext cx="756225" cy="56875"/>
            </a:xfrm>
            <a:custGeom>
              <a:avLst/>
              <a:gdLst/>
              <a:ahLst/>
              <a:cxnLst/>
              <a:rect l="l" t="t" r="r" b="b"/>
              <a:pathLst>
                <a:path w="30249" h="2275" extrusionOk="0">
                  <a:moveTo>
                    <a:pt x="376" y="0"/>
                  </a:moveTo>
                  <a:cubicBezTo>
                    <a:pt x="163" y="0"/>
                    <a:pt x="0" y="163"/>
                    <a:pt x="0" y="376"/>
                  </a:cubicBezTo>
                  <a:lnTo>
                    <a:pt x="0" y="1899"/>
                  </a:lnTo>
                  <a:cubicBezTo>
                    <a:pt x="0" y="2105"/>
                    <a:pt x="163" y="2275"/>
                    <a:pt x="376" y="2275"/>
                  </a:cubicBezTo>
                  <a:lnTo>
                    <a:pt x="29873" y="2275"/>
                  </a:lnTo>
                  <a:cubicBezTo>
                    <a:pt x="30079" y="2275"/>
                    <a:pt x="30249" y="2105"/>
                    <a:pt x="30249" y="1899"/>
                  </a:cubicBezTo>
                  <a:lnTo>
                    <a:pt x="30249" y="376"/>
                  </a:lnTo>
                  <a:cubicBezTo>
                    <a:pt x="30249" y="163"/>
                    <a:pt x="30079" y="0"/>
                    <a:pt x="29873" y="0"/>
                  </a:cubicBezTo>
                  <a:close/>
                </a:path>
              </a:pathLst>
            </a:custGeom>
            <a:solidFill>
              <a:srgbClr val="88AF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-1056625" y="3705125"/>
              <a:ext cx="917100" cy="55625"/>
            </a:xfrm>
            <a:custGeom>
              <a:avLst/>
              <a:gdLst/>
              <a:ahLst/>
              <a:cxnLst/>
              <a:rect l="l" t="t" r="r" b="b"/>
              <a:pathLst>
                <a:path w="36684" h="2225" extrusionOk="0">
                  <a:moveTo>
                    <a:pt x="3799" y="0"/>
                  </a:moveTo>
                  <a:cubicBezTo>
                    <a:pt x="2226" y="0"/>
                    <a:pt x="773" y="850"/>
                    <a:pt x="1" y="2225"/>
                  </a:cubicBezTo>
                  <a:lnTo>
                    <a:pt x="35989" y="2225"/>
                  </a:lnTo>
                  <a:cubicBezTo>
                    <a:pt x="36371" y="2225"/>
                    <a:pt x="36683" y="1913"/>
                    <a:pt x="36683" y="1531"/>
                  </a:cubicBezTo>
                  <a:lnTo>
                    <a:pt x="36683" y="694"/>
                  </a:lnTo>
                  <a:cubicBezTo>
                    <a:pt x="36683" y="312"/>
                    <a:pt x="36371" y="0"/>
                    <a:pt x="35989" y="0"/>
                  </a:cubicBezTo>
                  <a:close/>
                </a:path>
              </a:pathLst>
            </a:custGeom>
            <a:solidFill>
              <a:srgbClr val="C3C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-777450" y="2985250"/>
              <a:ext cx="6775" cy="60525"/>
            </a:xfrm>
            <a:custGeom>
              <a:avLst/>
              <a:gdLst/>
              <a:ahLst/>
              <a:cxnLst/>
              <a:rect l="l" t="t" r="r" b="b"/>
              <a:pathLst>
                <a:path w="271" h="2421" extrusionOk="0">
                  <a:moveTo>
                    <a:pt x="135" y="1"/>
                  </a:moveTo>
                  <a:cubicBezTo>
                    <a:pt x="68" y="1"/>
                    <a:pt x="1" y="45"/>
                    <a:pt x="1" y="134"/>
                  </a:cubicBezTo>
                  <a:lnTo>
                    <a:pt x="1" y="2288"/>
                  </a:lnTo>
                  <a:cubicBezTo>
                    <a:pt x="1" y="2376"/>
                    <a:pt x="68" y="2421"/>
                    <a:pt x="135" y="2421"/>
                  </a:cubicBezTo>
                  <a:cubicBezTo>
                    <a:pt x="203" y="2421"/>
                    <a:pt x="270" y="2376"/>
                    <a:pt x="270" y="2288"/>
                  </a:cubicBezTo>
                  <a:lnTo>
                    <a:pt x="270" y="134"/>
                  </a:lnTo>
                  <a:cubicBezTo>
                    <a:pt x="270" y="45"/>
                    <a:pt x="203" y="1"/>
                    <a:pt x="135" y="1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-777450" y="2760475"/>
              <a:ext cx="6775" cy="160775"/>
            </a:xfrm>
            <a:custGeom>
              <a:avLst/>
              <a:gdLst/>
              <a:ahLst/>
              <a:cxnLst/>
              <a:rect l="l" t="t" r="r" b="b"/>
              <a:pathLst>
                <a:path w="271" h="6431" extrusionOk="0">
                  <a:moveTo>
                    <a:pt x="135" y="0"/>
                  </a:moveTo>
                  <a:cubicBezTo>
                    <a:pt x="68" y="0"/>
                    <a:pt x="1" y="45"/>
                    <a:pt x="1" y="133"/>
                  </a:cubicBezTo>
                  <a:lnTo>
                    <a:pt x="1" y="6298"/>
                  </a:lnTo>
                  <a:cubicBezTo>
                    <a:pt x="1" y="6386"/>
                    <a:pt x="68" y="6430"/>
                    <a:pt x="135" y="6430"/>
                  </a:cubicBezTo>
                  <a:cubicBezTo>
                    <a:pt x="203" y="6430"/>
                    <a:pt x="270" y="6386"/>
                    <a:pt x="270" y="6298"/>
                  </a:cubicBezTo>
                  <a:lnTo>
                    <a:pt x="270" y="133"/>
                  </a:lnTo>
                  <a:cubicBezTo>
                    <a:pt x="270" y="45"/>
                    <a:pt x="203" y="0"/>
                    <a:pt x="135" y="0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-898425" y="3406650"/>
              <a:ext cx="24325" cy="23000"/>
            </a:xfrm>
            <a:custGeom>
              <a:avLst/>
              <a:gdLst/>
              <a:ahLst/>
              <a:cxnLst/>
              <a:rect l="l" t="t" r="r" b="b"/>
              <a:pathLst>
                <a:path w="973" h="920" extrusionOk="0">
                  <a:moveTo>
                    <a:pt x="539" y="259"/>
                  </a:moveTo>
                  <a:lnTo>
                    <a:pt x="539" y="259"/>
                  </a:lnTo>
                  <a:cubicBezTo>
                    <a:pt x="539" y="259"/>
                    <a:pt x="538" y="259"/>
                    <a:pt x="537" y="260"/>
                  </a:cubicBezTo>
                  <a:lnTo>
                    <a:pt x="537" y="260"/>
                  </a:lnTo>
                  <a:cubicBezTo>
                    <a:pt x="538" y="259"/>
                    <a:pt x="539" y="259"/>
                    <a:pt x="539" y="259"/>
                  </a:cubicBezTo>
                  <a:close/>
                  <a:moveTo>
                    <a:pt x="569" y="1"/>
                  </a:moveTo>
                  <a:cubicBezTo>
                    <a:pt x="474" y="1"/>
                    <a:pt x="378" y="24"/>
                    <a:pt x="291" y="71"/>
                  </a:cubicBezTo>
                  <a:cubicBezTo>
                    <a:pt x="121" y="170"/>
                    <a:pt x="15" y="347"/>
                    <a:pt x="7" y="538"/>
                  </a:cubicBezTo>
                  <a:cubicBezTo>
                    <a:pt x="0" y="652"/>
                    <a:pt x="29" y="758"/>
                    <a:pt x="78" y="850"/>
                  </a:cubicBezTo>
                  <a:cubicBezTo>
                    <a:pt x="107" y="899"/>
                    <a:pt x="149" y="919"/>
                    <a:pt x="191" y="919"/>
                  </a:cubicBezTo>
                  <a:cubicBezTo>
                    <a:pt x="282" y="919"/>
                    <a:pt x="370" y="822"/>
                    <a:pt x="312" y="715"/>
                  </a:cubicBezTo>
                  <a:lnTo>
                    <a:pt x="298" y="680"/>
                  </a:lnTo>
                  <a:cubicBezTo>
                    <a:pt x="295" y="675"/>
                    <a:pt x="294" y="672"/>
                    <a:pt x="293" y="672"/>
                  </a:cubicBezTo>
                  <a:lnTo>
                    <a:pt x="293" y="672"/>
                  </a:lnTo>
                  <a:cubicBezTo>
                    <a:pt x="292" y="672"/>
                    <a:pt x="294" y="678"/>
                    <a:pt x="298" y="687"/>
                  </a:cubicBezTo>
                  <a:lnTo>
                    <a:pt x="291" y="673"/>
                  </a:lnTo>
                  <a:cubicBezTo>
                    <a:pt x="284" y="652"/>
                    <a:pt x="277" y="637"/>
                    <a:pt x="277" y="616"/>
                  </a:cubicBezTo>
                  <a:lnTo>
                    <a:pt x="277" y="609"/>
                  </a:lnTo>
                  <a:lnTo>
                    <a:pt x="277" y="574"/>
                  </a:lnTo>
                  <a:cubicBezTo>
                    <a:pt x="277" y="560"/>
                    <a:pt x="284" y="517"/>
                    <a:pt x="277" y="510"/>
                  </a:cubicBezTo>
                  <a:lnTo>
                    <a:pt x="277" y="503"/>
                  </a:lnTo>
                  <a:cubicBezTo>
                    <a:pt x="277" y="496"/>
                    <a:pt x="277" y="489"/>
                    <a:pt x="284" y="475"/>
                  </a:cubicBezTo>
                  <a:cubicBezTo>
                    <a:pt x="284" y="467"/>
                    <a:pt x="284" y="453"/>
                    <a:pt x="291" y="446"/>
                  </a:cubicBezTo>
                  <a:lnTo>
                    <a:pt x="298" y="426"/>
                  </a:lnTo>
                  <a:lnTo>
                    <a:pt x="298" y="426"/>
                  </a:lnTo>
                  <a:cubicBezTo>
                    <a:pt x="293" y="439"/>
                    <a:pt x="292" y="443"/>
                    <a:pt x="293" y="443"/>
                  </a:cubicBezTo>
                  <a:cubicBezTo>
                    <a:pt x="294" y="443"/>
                    <a:pt x="295" y="442"/>
                    <a:pt x="298" y="439"/>
                  </a:cubicBezTo>
                  <a:cubicBezTo>
                    <a:pt x="305" y="418"/>
                    <a:pt x="319" y="397"/>
                    <a:pt x="326" y="382"/>
                  </a:cubicBezTo>
                  <a:lnTo>
                    <a:pt x="333" y="368"/>
                  </a:lnTo>
                  <a:lnTo>
                    <a:pt x="333" y="368"/>
                  </a:lnTo>
                  <a:cubicBezTo>
                    <a:pt x="329" y="377"/>
                    <a:pt x="327" y="383"/>
                    <a:pt x="328" y="383"/>
                  </a:cubicBezTo>
                  <a:cubicBezTo>
                    <a:pt x="329" y="383"/>
                    <a:pt x="331" y="381"/>
                    <a:pt x="333" y="375"/>
                  </a:cubicBezTo>
                  <a:lnTo>
                    <a:pt x="355" y="354"/>
                  </a:lnTo>
                  <a:lnTo>
                    <a:pt x="376" y="333"/>
                  </a:lnTo>
                  <a:lnTo>
                    <a:pt x="383" y="326"/>
                  </a:lnTo>
                  <a:cubicBezTo>
                    <a:pt x="390" y="319"/>
                    <a:pt x="411" y="304"/>
                    <a:pt x="433" y="297"/>
                  </a:cubicBezTo>
                  <a:lnTo>
                    <a:pt x="447" y="290"/>
                  </a:lnTo>
                  <a:cubicBezTo>
                    <a:pt x="454" y="287"/>
                    <a:pt x="457" y="285"/>
                    <a:pt x="457" y="285"/>
                  </a:cubicBezTo>
                  <a:lnTo>
                    <a:pt x="457" y="285"/>
                  </a:lnTo>
                  <a:cubicBezTo>
                    <a:pt x="456" y="285"/>
                    <a:pt x="450" y="287"/>
                    <a:pt x="440" y="290"/>
                  </a:cubicBezTo>
                  <a:lnTo>
                    <a:pt x="468" y="276"/>
                  </a:lnTo>
                  <a:cubicBezTo>
                    <a:pt x="489" y="269"/>
                    <a:pt x="511" y="269"/>
                    <a:pt x="532" y="262"/>
                  </a:cubicBezTo>
                  <a:lnTo>
                    <a:pt x="603" y="262"/>
                  </a:lnTo>
                  <a:cubicBezTo>
                    <a:pt x="624" y="269"/>
                    <a:pt x="645" y="269"/>
                    <a:pt x="666" y="276"/>
                  </a:cubicBezTo>
                  <a:lnTo>
                    <a:pt x="695" y="283"/>
                  </a:lnTo>
                  <a:lnTo>
                    <a:pt x="688" y="283"/>
                  </a:lnTo>
                  <a:lnTo>
                    <a:pt x="702" y="290"/>
                  </a:lnTo>
                  <a:cubicBezTo>
                    <a:pt x="728" y="307"/>
                    <a:pt x="753" y="314"/>
                    <a:pt x="777" y="314"/>
                  </a:cubicBezTo>
                  <a:cubicBezTo>
                    <a:pt x="896" y="314"/>
                    <a:pt x="972" y="134"/>
                    <a:pt x="836" y="64"/>
                  </a:cubicBezTo>
                  <a:cubicBezTo>
                    <a:pt x="753" y="22"/>
                    <a:pt x="661" y="1"/>
                    <a:pt x="569" y="1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-853425" y="3406800"/>
              <a:ext cx="195575" cy="6775"/>
            </a:xfrm>
            <a:custGeom>
              <a:avLst/>
              <a:gdLst/>
              <a:ahLst/>
              <a:cxnLst/>
              <a:rect l="l" t="t" r="r" b="b"/>
              <a:pathLst>
                <a:path w="7823" h="271" extrusionOk="0">
                  <a:moveTo>
                    <a:pt x="177" y="1"/>
                  </a:moveTo>
                  <a:cubicBezTo>
                    <a:pt x="0" y="1"/>
                    <a:pt x="0" y="270"/>
                    <a:pt x="177" y="270"/>
                  </a:cubicBezTo>
                  <a:lnTo>
                    <a:pt x="7645" y="270"/>
                  </a:lnTo>
                  <a:cubicBezTo>
                    <a:pt x="7823" y="270"/>
                    <a:pt x="7823" y="1"/>
                    <a:pt x="7645" y="1"/>
                  </a:cubicBez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-316175" y="3160825"/>
              <a:ext cx="31375" cy="214300"/>
            </a:xfrm>
            <a:custGeom>
              <a:avLst/>
              <a:gdLst/>
              <a:ahLst/>
              <a:cxnLst/>
              <a:rect l="l" t="t" r="r" b="b"/>
              <a:pathLst>
                <a:path w="1255" h="8572" extrusionOk="0">
                  <a:moveTo>
                    <a:pt x="153" y="1"/>
                  </a:moveTo>
                  <a:cubicBezTo>
                    <a:pt x="77" y="1"/>
                    <a:pt x="1" y="63"/>
                    <a:pt x="22" y="161"/>
                  </a:cubicBezTo>
                  <a:cubicBezTo>
                    <a:pt x="624" y="2251"/>
                    <a:pt x="915" y="4419"/>
                    <a:pt x="879" y="6602"/>
                  </a:cubicBezTo>
                  <a:cubicBezTo>
                    <a:pt x="872" y="7218"/>
                    <a:pt x="837" y="7835"/>
                    <a:pt x="773" y="8444"/>
                  </a:cubicBezTo>
                  <a:cubicBezTo>
                    <a:pt x="766" y="8529"/>
                    <a:pt x="828" y="8572"/>
                    <a:pt x="894" y="8572"/>
                  </a:cubicBezTo>
                  <a:cubicBezTo>
                    <a:pt x="961" y="8572"/>
                    <a:pt x="1032" y="8529"/>
                    <a:pt x="1042" y="8444"/>
                  </a:cubicBezTo>
                  <a:cubicBezTo>
                    <a:pt x="1255" y="6255"/>
                    <a:pt x="1149" y="4044"/>
                    <a:pt x="716" y="1883"/>
                  </a:cubicBezTo>
                  <a:cubicBezTo>
                    <a:pt x="596" y="1280"/>
                    <a:pt x="447" y="685"/>
                    <a:pt x="277" y="90"/>
                  </a:cubicBezTo>
                  <a:cubicBezTo>
                    <a:pt x="254" y="28"/>
                    <a:pt x="204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8E577E-DEF7-A98E-B207-87F5724D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564" y="303486"/>
            <a:ext cx="6400799" cy="630000"/>
          </a:xfrm>
        </p:spPr>
        <p:txBody>
          <a:bodyPr/>
          <a:lstStyle/>
          <a:p>
            <a:r>
              <a:rPr lang="en-US" dirty="0"/>
              <a:t>LINEARIZATION AROUND EQUILIBRUM POINT</a:t>
            </a:r>
          </a:p>
        </p:txBody>
      </p:sp>
      <p:sp>
        <p:nvSpPr>
          <p:cNvPr id="4" name="Google Shape;325;p40">
            <a:extLst>
              <a:ext uri="{FF2B5EF4-FFF2-40B4-BE49-F238E27FC236}">
                <a16:creationId xmlns:a16="http://schemas.microsoft.com/office/drawing/2014/main" id="{E719656C-7C67-9E3F-6218-E409DDE17FAE}"/>
              </a:ext>
            </a:extLst>
          </p:cNvPr>
          <p:cNvSpPr txBox="1">
            <a:spLocks/>
          </p:cNvSpPr>
          <p:nvPr/>
        </p:nvSpPr>
        <p:spPr>
          <a:xfrm flipH="1">
            <a:off x="1411355" y="1261927"/>
            <a:ext cx="6748670" cy="357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8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pPr marL="0" indent="0" algn="ctr">
              <a:buFont typeface="Nunito Light"/>
              <a:buNone/>
            </a:pPr>
            <a:r>
              <a:rPr lang="en-US" b="1" dirty="0"/>
              <a:t>We calculate matrices A and B and obtain the linearized system:</a:t>
            </a:r>
          </a:p>
          <a:p>
            <a:pPr marL="0" indent="0">
              <a:buFont typeface="Nunito Light"/>
              <a:buNone/>
            </a:pPr>
            <a:endParaRPr lang="en-US" b="1" dirty="0"/>
          </a:p>
          <a:p>
            <a:pPr marL="0" indent="0" algn="ctr">
              <a:buFont typeface="Nunito Light"/>
              <a:buNone/>
            </a:pPr>
            <a:r>
              <a:rPr lang="en-US" sz="1100" b="1" dirty="0"/>
              <a:t>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Ẋ</a:t>
            </a:r>
            <a:r>
              <a:rPr lang="en-US" b="1" dirty="0"/>
              <a:t>(t) = A* x(t) + B* u(t)</a:t>
            </a:r>
          </a:p>
          <a:p>
            <a:pPr marL="0" indent="0">
              <a:buFont typeface="Nunito Light"/>
              <a:buNone/>
            </a:pPr>
            <a:endParaRPr lang="en-US" sz="1400" b="1" dirty="0"/>
          </a:p>
          <a:p>
            <a:pPr marL="127000" indent="0">
              <a:buNone/>
            </a:pPr>
            <a:endParaRPr lang="en-US" dirty="0">
              <a:latin typeface="Menlo"/>
            </a:endParaRPr>
          </a:p>
          <a:p>
            <a:pPr marL="127000" indent="0">
              <a:buNone/>
            </a:pPr>
            <a:endParaRPr lang="en-US" sz="1800" b="0" i="0" dirty="0">
              <a:effectLst/>
              <a:latin typeface="Menlo"/>
            </a:endParaRPr>
          </a:p>
          <a:p>
            <a:pPr marL="127000" indent="0">
              <a:buNone/>
            </a:pPr>
            <a:endParaRPr lang="en-US" dirty="0">
              <a:latin typeface="Menlo"/>
            </a:endParaRPr>
          </a:p>
          <a:p>
            <a:pPr marL="127000" indent="0">
              <a:buNone/>
            </a:pPr>
            <a:endParaRPr lang="en-US" sz="1800" b="0" i="0" dirty="0">
              <a:effectLst/>
              <a:latin typeface="Menlo"/>
            </a:endParaRPr>
          </a:p>
          <a:p>
            <a:pPr marL="127000" indent="0">
              <a:buNone/>
            </a:pPr>
            <a:endParaRPr lang="en-US" dirty="0">
              <a:latin typeface="Menlo"/>
            </a:endParaRPr>
          </a:p>
          <a:p>
            <a:pPr marL="127000" indent="0">
              <a:buNone/>
            </a:pPr>
            <a:endParaRPr lang="en-US" sz="1800" b="0" i="0" dirty="0">
              <a:effectLst/>
              <a:latin typeface="Menlo"/>
            </a:endParaRPr>
          </a:p>
          <a:p>
            <a:pPr marL="0" indent="0">
              <a:buNone/>
            </a:pPr>
            <a:br>
              <a:rPr lang="en-US" sz="1400" b="1" dirty="0"/>
            </a:b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73DEDB-5055-1389-5EF3-80DDDDA82824}"/>
                  </a:ext>
                </a:extLst>
              </p:cNvPr>
              <p:cNvSpPr txBox="1"/>
              <p:nvPr/>
            </p:nvSpPr>
            <p:spPr>
              <a:xfrm>
                <a:off x="2733974" y="2563586"/>
                <a:ext cx="4103431" cy="9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−0.0635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  0.0635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 −0.0965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−0.0965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0.0675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−0.0978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73DEDB-5055-1389-5EF3-80DDDDA82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974" y="2563586"/>
                <a:ext cx="4103431" cy="907108"/>
              </a:xfrm>
              <a:prstGeom prst="rect">
                <a:avLst/>
              </a:prstGeom>
              <a:blipFill>
                <a:blip r:embed="rId2"/>
                <a:stretch>
                  <a:fillRect l="-2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D056D1-5D1F-3A62-F634-297DE92B5C95}"/>
                  </a:ext>
                </a:extLst>
              </p:cNvPr>
              <p:cNvSpPr txBox="1"/>
              <p:nvPr/>
            </p:nvSpPr>
            <p:spPr>
              <a:xfrm>
                <a:off x="3752233" y="3865245"/>
                <a:ext cx="2066912" cy="9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0.0016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0.0010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0.0015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0.0010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D056D1-5D1F-3A62-F634-297DE92B5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233" y="3865245"/>
                <a:ext cx="2066912" cy="907108"/>
              </a:xfrm>
              <a:prstGeom prst="rect">
                <a:avLst/>
              </a:prstGeom>
              <a:blipFill>
                <a:blip r:embed="rId3"/>
                <a:stretch>
                  <a:fillRect l="-6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067689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Fair Newsletter by Slidesgo">
  <a:themeElements>
    <a:clrScheme name="Simple Light">
      <a:dk1>
        <a:srgbClr val="383536"/>
      </a:dk1>
      <a:lt1>
        <a:srgbClr val="FFFFFF"/>
      </a:lt1>
      <a:dk2>
        <a:srgbClr val="595959"/>
      </a:dk2>
      <a:lt2>
        <a:srgbClr val="E6F0EF"/>
      </a:lt2>
      <a:accent1>
        <a:srgbClr val="D49421"/>
      </a:accent1>
      <a:accent2>
        <a:srgbClr val="C3CCA2"/>
      </a:accent2>
      <a:accent3>
        <a:srgbClr val="88AFA6"/>
      </a:accent3>
      <a:accent4>
        <a:srgbClr val="627E8D"/>
      </a:accent4>
      <a:accent5>
        <a:srgbClr val="BDBCBD"/>
      </a:accent5>
      <a:accent6>
        <a:srgbClr val="6E4D11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304</Words>
  <Application>Microsoft Office PowerPoint</Application>
  <PresentationFormat>On-screen Show (16:9)</PresentationFormat>
  <Paragraphs>75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Menlo</vt:lpstr>
      <vt:lpstr>Teko Light</vt:lpstr>
      <vt:lpstr>Hind Vadodara Light</vt:lpstr>
      <vt:lpstr>Nunito Light</vt:lpstr>
      <vt:lpstr>Fira Sans Extra Condensed Medium</vt:lpstr>
      <vt:lpstr>Roboto Condensed Light</vt:lpstr>
      <vt:lpstr>arial</vt:lpstr>
      <vt:lpstr>arial</vt:lpstr>
      <vt:lpstr>Cambria Math</vt:lpstr>
      <vt:lpstr>Raleway</vt:lpstr>
      <vt:lpstr>Science Fair Newsletter by Slidesgo</vt:lpstr>
      <vt:lpstr>QUADRUPLE-TANK PROCESS</vt:lpstr>
      <vt:lpstr>TABLE OF CONTENTS</vt:lpstr>
      <vt:lpstr>01</vt:lpstr>
      <vt:lpstr>PowerPoint Presentation</vt:lpstr>
      <vt:lpstr>Designing the simulink model</vt:lpstr>
      <vt:lpstr>PowerPoint Presentation</vt:lpstr>
      <vt:lpstr>Linearization</vt:lpstr>
      <vt:lpstr>FINDING EQULIBRIUM POINTS</vt:lpstr>
      <vt:lpstr>LINEARIZATION AROUND EQUILIBRUM POINT</vt:lpstr>
      <vt:lpstr>Discretization</vt:lpstr>
      <vt:lpstr>DISCRETIZATION</vt:lpstr>
      <vt:lpstr>Controlling the system using relay</vt:lpstr>
      <vt:lpstr>PowerPoint Presentation</vt:lpstr>
      <vt:lpstr>Graph of Voltage Values</vt:lpstr>
      <vt:lpstr>Height values of the real system</vt:lpstr>
      <vt:lpstr>Height values of the simulated system</vt:lpstr>
      <vt:lpstr>Centralized Control</vt:lpstr>
      <vt:lpstr>PowerPoint Presentation</vt:lpstr>
      <vt:lpstr>Graph of Voltage Values</vt:lpstr>
      <vt:lpstr>Height values of the real system</vt:lpstr>
      <vt:lpstr>Height values of the simulated system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QUADRUPLE-TANK PROCESS</dc:title>
  <cp:lastModifiedBy>Grisela Daja</cp:lastModifiedBy>
  <cp:revision>5</cp:revision>
  <dcterms:modified xsi:type="dcterms:W3CDTF">2025-09-15T15:06:52Z</dcterms:modified>
</cp:coreProperties>
</file>