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311" r:id="rId9"/>
    <p:sldId id="312" r:id="rId10"/>
    <p:sldId id="313" r:id="rId11"/>
    <p:sldId id="298" r:id="rId12"/>
    <p:sldId id="272" r:id="rId13"/>
    <p:sldId id="273" r:id="rId14"/>
    <p:sldId id="303" r:id="rId15"/>
    <p:sldId id="274" r:id="rId16"/>
    <p:sldId id="305" r:id="rId17"/>
    <p:sldId id="306" r:id="rId18"/>
    <p:sldId id="292" r:id="rId19"/>
    <p:sldId id="294" r:id="rId20"/>
    <p:sldId id="293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programacionwebisc.wordpress.com/2-5-metodologias-para-el-desarrollo-de-aplicaciones-web/" TargetMode="External"/><Relationship Id="rId3" Type="http://schemas.openxmlformats.org/officeDocument/2006/relationships/hyperlink" Target="https://info.netcommerce.mx/blog/funcionan-los-portales-web/" TargetMode="External"/><Relationship Id="rId2" Type="http://schemas.openxmlformats.org/officeDocument/2006/relationships/hyperlink" Target="https://definicion.de/sitio-web/" TargetMode="External"/><Relationship Id="rId1" Type="http://schemas.openxmlformats.org/officeDocument/2006/relationships/hyperlink" Target="https://concepto.de/pagina-web/#ixzz5q2BjARq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2813050" y="6191885"/>
            <a:ext cx="9322435" cy="406400"/>
          </a:xfrm>
          <a:prstGeom prst="rect">
            <a:avLst/>
          </a:prstGeom>
          <a:ln>
            <a:noFill/>
          </a:ln>
        </p:spPr>
        <p:txBody>
          <a:bodyPr horzOverflow="overflow" vert="horz" lIns="0" tIns="0" rIns="0" bIns="0" rtlCol="0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s-MX" altLang="en-US" sz="2400" kern="100" dirty="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imes New Roman" panose="02020603050405020304"/>
              </a:rPr>
              <a:t>SAN JUAN BAUTISTA TUXTEPEC, OAX   05/JUNIO/2019</a:t>
            </a:r>
            <a:endParaRPr lang="es-MX" altLang="en-US" sz="2400" kern="100" dirty="0">
              <a:solidFill>
                <a:srgbClr val="FFFFFF"/>
              </a:solidFill>
              <a:latin typeface="Tw Cen MT" panose="020B0602020104020603"/>
              <a:ea typeface="Tw Cen MT" panose="020B0602020104020603"/>
              <a:cs typeface="Tw Cen MT" panose="020B0602020104020603"/>
              <a:sym typeface="Times New Roman" panose="02020603050405020304"/>
            </a:endParaRPr>
          </a:p>
        </p:txBody>
      </p:sp>
      <p:pic>
        <p:nvPicPr>
          <p:cNvPr id="1073742855" name="Imagen 3" descr="Logo-TecNM-2017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lum bright="69998" contrast="-70001"/>
          </a:blip>
          <a:stretch>
            <a:fillRect/>
          </a:stretch>
        </p:blipFill>
        <p:spPr>
          <a:xfrm>
            <a:off x="1098550" y="921385"/>
            <a:ext cx="8559165" cy="527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3874" name="Imagen 5" descr="Logo_Plan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" y="94615"/>
            <a:ext cx="7305040" cy="699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Imagen 5" descr="Logo_Plan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480" y="6064250"/>
            <a:ext cx="7305040" cy="699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9657588" y="94488"/>
            <a:ext cx="1937004" cy="1944624"/>
          </a:xfrm>
          <a:prstGeom prst="rect">
            <a:avLst/>
          </a:prstGeom>
        </p:spPr>
      </p:pic>
      <p:sp>
        <p:nvSpPr>
          <p:cNvPr id="100" name="Cuadro de texto 99"/>
          <p:cNvSpPr txBox="1"/>
          <p:nvPr/>
        </p:nvSpPr>
        <p:spPr>
          <a:xfrm>
            <a:off x="2693035" y="921385"/>
            <a:ext cx="6598920" cy="798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2800" b="1" u="sng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INSTITUTO TECNOLOGICO DE TUXTEPEC</a:t>
            </a:r>
            <a:endParaRPr lang="en-US" b="1">
              <a:solidFill>
                <a:srgbClr val="1E4D78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/>
            <a:r>
              <a:rPr lang="en-US" b="1">
                <a:solidFill>
                  <a:srgbClr val="1E4D78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INGENIERIA EN SISTEMAS COMPUTACIONALES</a:t>
            </a:r>
            <a:endParaRPr lang="en-US" altLang="en-US" b="1">
              <a:solidFill>
                <a:srgbClr val="1E4D78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3556000" y="1720215"/>
            <a:ext cx="5080000" cy="53245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>
              <a:buNone/>
            </a:pPr>
            <a:r>
              <a:rPr lang="en-US" sz="2000" b="1" u="sng" dirty="0" err="1">
                <a:solidFill>
                  <a:srgbClr val="1E4D78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Asignatura</a:t>
            </a:r>
            <a:r>
              <a:rPr lang="en-US" sz="2000" b="1" u="sng" dirty="0">
                <a:solidFill>
                  <a:srgbClr val="1E4D78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:</a:t>
            </a:r>
            <a:endParaRPr lang="en-US" sz="2000" b="1" dirty="0">
              <a:solidFill>
                <a:srgbClr val="2E75B5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n-US" sz="2000" b="1" dirty="0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“</a:t>
            </a:r>
            <a:r>
              <a:rPr lang="en-US" sz="2000" b="1" dirty="0" err="1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Programació</a:t>
            </a:r>
            <a:r>
              <a:rPr lang="en-US" sz="2000" b="1" dirty="0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n web”</a:t>
            </a:r>
            <a:r>
              <a:rPr lang="en-US" sz="2000" b="1" dirty="0">
                <a:solidFill>
                  <a:srgbClr val="5B9BD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lang="en-US" sz="2000" b="1" u="sng" dirty="0">
              <a:solidFill>
                <a:srgbClr val="1E4D78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n-US" sz="2000" b="1" u="sng" dirty="0" err="1">
                <a:solidFill>
                  <a:srgbClr val="1E4D78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Docente</a:t>
            </a:r>
            <a:r>
              <a:rPr lang="en-US" sz="2000" b="1" u="sng" dirty="0">
                <a:solidFill>
                  <a:srgbClr val="1E4D78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:</a:t>
            </a:r>
            <a:endParaRPr lang="en-US" sz="2000" b="1" dirty="0">
              <a:solidFill>
                <a:srgbClr val="5B9BD5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s-MX" altLang="en-US" sz="2000" b="1" dirty="0">
                <a:solidFill>
                  <a:srgbClr val="5B9BD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r>
              <a:rPr lang="es-MX" altLang="en-US" sz="2000" b="1" dirty="0" err="1">
                <a:solidFill>
                  <a:srgbClr val="5B9BD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Maria</a:t>
            </a:r>
            <a:r>
              <a:rPr lang="es-MX" altLang="en-US" sz="2000" b="1" dirty="0">
                <a:solidFill>
                  <a:srgbClr val="5B9BD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de los Angeles </a:t>
            </a:r>
            <a:r>
              <a:rPr lang="es-MX" altLang="en-US" sz="2000" b="1" dirty="0" err="1">
                <a:solidFill>
                  <a:srgbClr val="5B9BD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Martinez</a:t>
            </a:r>
            <a:r>
              <a:rPr lang="es-MX" altLang="en-US" sz="2000" b="1" dirty="0">
                <a:solidFill>
                  <a:srgbClr val="5B9BD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Morales </a:t>
            </a:r>
            <a:r>
              <a:rPr lang="en-US" sz="2000" b="1" dirty="0">
                <a:solidFill>
                  <a:srgbClr val="5B9BD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lang="en-US" sz="2000" b="1" u="sng" dirty="0">
              <a:solidFill>
                <a:srgbClr val="1E4D78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s-MX" altLang="en-US" sz="2000" b="1" u="sng" dirty="0">
                <a:solidFill>
                  <a:srgbClr val="1E4D78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Proyecto</a:t>
            </a:r>
            <a:r>
              <a:rPr lang="en-US" sz="2000" b="1" u="sng" dirty="0">
                <a:solidFill>
                  <a:srgbClr val="1E4D78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:</a:t>
            </a:r>
            <a:endParaRPr lang="en-US" sz="2000" b="1" u="sng" dirty="0">
              <a:solidFill>
                <a:srgbClr val="1E4D78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s-MX" altLang="en-US" sz="2000" b="1" dirty="0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Pagina Web</a:t>
            </a:r>
            <a:endParaRPr lang="en-US" sz="2000" b="1" dirty="0">
              <a:solidFill>
                <a:srgbClr val="2E75B5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n-US" sz="2000" b="1" dirty="0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1" dirty="0">
                <a:solidFill>
                  <a:srgbClr val="5B9BD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lang="en-US" sz="2000" b="1" u="sng" dirty="0">
              <a:solidFill>
                <a:srgbClr val="1E4D78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n-US" sz="2000" b="1" u="sng" dirty="0" err="1">
                <a:solidFill>
                  <a:srgbClr val="1E4D78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Presentan</a:t>
            </a:r>
            <a:r>
              <a:rPr lang="en-US" sz="2000" b="1" u="sng" dirty="0">
                <a:solidFill>
                  <a:srgbClr val="1E4D78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:</a:t>
            </a:r>
            <a:endParaRPr lang="en-US" sz="2000" b="1" dirty="0">
              <a:solidFill>
                <a:srgbClr val="2E75B5"/>
              </a:solidFill>
              <a:latin typeface="Wingdings" panose="05000000000000000000" charset="0"/>
              <a:ea typeface="SimSun" panose="02010600030101010101" pitchFamily="2" charset="-122"/>
            </a:endParaRPr>
          </a:p>
          <a:p>
            <a:pPr indent="0" algn="ctr">
              <a:buNone/>
            </a:pPr>
            <a:r>
              <a:rPr lang="en-US" sz="2000" b="1" dirty="0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Pérez </a:t>
            </a:r>
            <a:r>
              <a:rPr lang="en-US" sz="2000" b="1" dirty="0" err="1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Pérez</a:t>
            </a:r>
            <a:r>
              <a:rPr lang="en-US" sz="2000" b="1" dirty="0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Cristian Eduardo</a:t>
            </a:r>
            <a:endParaRPr lang="en-US" sz="2000" b="1" dirty="0">
              <a:solidFill>
                <a:srgbClr val="2E75B5"/>
              </a:solidFill>
              <a:latin typeface="Wingdings" panose="05000000000000000000" charset="0"/>
              <a:ea typeface="SimSun" panose="02010600030101010101" pitchFamily="2" charset="-122"/>
            </a:endParaRPr>
          </a:p>
          <a:p>
            <a:pPr indent="0" algn="ctr">
              <a:buNone/>
            </a:pPr>
            <a:r>
              <a:rPr lang="en-US" sz="2000" b="1" dirty="0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Ramon Arano Zita Yamilet</a:t>
            </a:r>
            <a:endParaRPr lang="en-US" sz="2000" b="1" dirty="0">
              <a:solidFill>
                <a:srgbClr val="2E75B5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n-US" sz="2000" b="1" dirty="0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Vasquez Garcia </a:t>
            </a:r>
            <a:r>
              <a:rPr lang="en-US" sz="2000" b="1" dirty="0" err="1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Grisell</a:t>
            </a:r>
            <a:endParaRPr lang="en-US" sz="2000" b="1" dirty="0">
              <a:solidFill>
                <a:srgbClr val="2E75B5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s-MX" altLang="en-US" sz="2000" b="1" dirty="0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Torres Gudiño María de Jesús</a:t>
            </a:r>
            <a:endParaRPr lang="es-MX" altLang="en-US" sz="2000" b="1" dirty="0">
              <a:solidFill>
                <a:srgbClr val="2E75B5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s-MX" altLang="en-US" sz="2000" b="1" dirty="0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Flores Núñez Ana Faride</a:t>
            </a:r>
            <a:endParaRPr lang="es-MX" altLang="en-US" sz="2000" b="1" dirty="0">
              <a:solidFill>
                <a:srgbClr val="2E75B5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s-MX" sz="2000" b="1" dirty="0">
                <a:solidFill>
                  <a:srgbClr val="2E75B5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Rosas Frutos Fernando</a:t>
            </a:r>
            <a:endParaRPr lang="en-US" sz="2000" b="1" dirty="0">
              <a:solidFill>
                <a:srgbClr val="2E75B5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endParaRPr lang="en-US" sz="2000" b="1" dirty="0">
              <a:solidFill>
                <a:srgbClr val="2E75B5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endParaRPr lang="en-US" sz="2000" b="1" dirty="0">
              <a:solidFill>
                <a:srgbClr val="1E4D78"/>
              </a:solidFill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 algn="ctr">
              <a:buNone/>
            </a:pPr>
            <a:r>
              <a:rPr lang="en-US" sz="2000" b="1" dirty="0">
                <a:solidFill>
                  <a:srgbClr val="1E4D78"/>
                </a:solidFill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lang="es-MX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pic>
        <p:nvPicPr>
          <p:cNvPr id="1073743874" name="Imagen 5" descr="Logo_Plan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6245" y="311785"/>
            <a:ext cx="5181600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Cuadro de texto 2"/>
          <p:cNvSpPr txBox="1"/>
          <p:nvPr/>
        </p:nvSpPr>
        <p:spPr>
          <a:xfrm>
            <a:off x="5900420" y="7048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350" indent="-6350" algn="ctr"/>
            <a:r>
              <a:rPr lang="es-MX" altLang="en-US" sz="3600" b="1" dirty="0">
                <a:solidFill>
                  <a:srgbClr val="0047B6"/>
                </a:solidFill>
                <a:latin typeface="Tw Cen MT" panose="020B0602020104020603" charset="0"/>
              </a:rPr>
              <a:t>HERRAMIENTAS UTILIZADO</a:t>
            </a:r>
            <a:endParaRPr lang="es-MX" altLang="en-US" sz="3600" b="1" dirty="0">
              <a:solidFill>
                <a:srgbClr val="0047B6"/>
              </a:solidFill>
              <a:latin typeface="Tw Cen MT" panose="020B0602020104020603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43270" y="2133600"/>
            <a:ext cx="89054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5400" dirty="0"/>
              <a:t>HTML</a:t>
            </a:r>
            <a:endParaRPr lang="es-ES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5400" dirty="0"/>
              <a:t>CSS</a:t>
            </a:r>
            <a:endParaRPr lang="es-ES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5400" dirty="0"/>
              <a:t>ATOM</a:t>
            </a:r>
            <a:endParaRPr lang="es-ES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82" y="3296478"/>
            <a:ext cx="1938761" cy="1730134"/>
          </a:xfrm>
          <a:prstGeom prst="rect">
            <a:avLst/>
          </a:prstGeom>
        </p:spPr>
      </p:pic>
      <p:pic>
        <p:nvPicPr>
          <p:cNvPr id="1028" name="Picture 4" descr="https://seeklogo.com/images/A/atom-logo-19BD90FF87-seeklogo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788" y="5140292"/>
            <a:ext cx="1431351" cy="143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html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09" y="1635760"/>
            <a:ext cx="1758318" cy="175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100" name="Cuadro de texto 99"/>
          <p:cNvSpPr txBox="1"/>
          <p:nvPr/>
        </p:nvSpPr>
        <p:spPr>
          <a:xfrm>
            <a:off x="5815965" y="35369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350" indent="-6350" algn="ctr"/>
            <a:r>
              <a:rPr lang="es-MX" altLang="en-US" sz="3600" b="1">
                <a:solidFill>
                  <a:srgbClr val="0047B6"/>
                </a:solidFill>
                <a:latin typeface="Tw Cen MT" panose="020B0602020104020603" charset="0"/>
              </a:rPr>
              <a:t>METODOLOGÍA</a:t>
            </a:r>
            <a:endParaRPr lang="es-MX" altLang="en-US" sz="3600" b="1">
              <a:solidFill>
                <a:srgbClr val="0047B6"/>
              </a:solidFill>
              <a:latin typeface="Tw Cen MT" panose="020B0602020104020603" charset="0"/>
            </a:endParaRPr>
          </a:p>
        </p:txBody>
      </p:sp>
      <p:sp>
        <p:nvSpPr>
          <p:cNvPr id="2" name="Título 1"/>
          <p:cNvSpPr>
            <a:spLocks noGrp="1"/>
          </p:cNvSpPr>
          <p:nvPr/>
        </p:nvSpPr>
        <p:spPr>
          <a:xfrm>
            <a:off x="609600" y="304069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s-MX" sz="4800" b="1" dirty="0">
                <a:solidFill>
                  <a:schemeClr val="tx1"/>
                </a:solidFill>
              </a:rPr>
              <a:t>OOHDM</a:t>
            </a:r>
            <a:endParaRPr lang="es-MX" sz="4800" b="1" dirty="0">
              <a:solidFill>
                <a:schemeClr val="tx1"/>
              </a:solidFill>
            </a:endParaRPr>
          </a:p>
          <a:p>
            <a:r>
              <a:rPr lang="es-MX" b="1" dirty="0"/>
              <a:t> (</a:t>
            </a:r>
            <a:r>
              <a:rPr lang="es-MX" b="1" dirty="0" err="1"/>
              <a:t>Object</a:t>
            </a:r>
            <a:r>
              <a:rPr lang="es-MX" b="1" dirty="0"/>
              <a:t> </a:t>
            </a:r>
            <a:r>
              <a:rPr lang="es-MX" b="1" dirty="0" err="1"/>
              <a:t>Oriented</a:t>
            </a:r>
            <a:r>
              <a:rPr lang="es-MX" b="1" dirty="0"/>
              <a:t> </a:t>
            </a:r>
            <a:r>
              <a:rPr lang="es-MX" b="1" dirty="0" err="1"/>
              <a:t>Hypermedia</a:t>
            </a:r>
            <a:r>
              <a:rPr lang="es-MX" b="1" dirty="0"/>
              <a:t> </a:t>
            </a:r>
            <a:r>
              <a:rPr lang="es-MX" b="1" dirty="0" err="1"/>
              <a:t>Design</a:t>
            </a:r>
            <a:r>
              <a:rPr lang="es-MX" b="1" dirty="0"/>
              <a:t> </a:t>
            </a:r>
            <a:r>
              <a:rPr lang="es-MX" b="1" dirty="0" err="1"/>
              <a:t>Method</a:t>
            </a:r>
            <a:r>
              <a:rPr lang="es-MX" b="1" dirty="0"/>
              <a:t>)</a:t>
            </a:r>
            <a:endParaRPr lang="es-MX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" y="351155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3" name="Marcador de posición de contenido 2"/>
          <p:cNvSpPr>
            <a:spLocks noGrp="1"/>
          </p:cNvSpPr>
          <p:nvPr/>
        </p:nvSpPr>
        <p:spPr>
          <a:xfrm>
            <a:off x="175260" y="1978908"/>
            <a:ext cx="12016740" cy="42602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OOHDM propone el  desarrollo de aplicaciones  hipermedia a  través  de  un  proceso compuesto por  cuatro  etapas: diseño conceptual, diseño navegacional, diseño de interfaces abstractas e implementación.</a:t>
            </a:r>
            <a:endParaRPr lang="es-MX" dirty="0"/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40" y="318770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11" name="Cuadro de texto 99"/>
          <p:cNvSpPr txBox="1"/>
          <p:nvPr/>
        </p:nvSpPr>
        <p:spPr>
          <a:xfrm>
            <a:off x="3201035" y="3300730"/>
            <a:ext cx="62928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4000" b="1" dirty="0">
                <a:solidFill>
                  <a:srgbClr val="0047B6"/>
                </a:solidFill>
                <a:latin typeface="Tw Cen MT" panose="020B0602020104020603" charset="0"/>
              </a:rPr>
              <a:t>DISEÑO CONCEPTUAL</a:t>
            </a:r>
            <a:endParaRPr lang="es-MX" altLang="en-US" sz="4000" b="1" dirty="0">
              <a:solidFill>
                <a:srgbClr val="0047B6"/>
              </a:solidFill>
              <a:latin typeface="Tw Cen MT" panose="020B0602020104020603" charset="0"/>
            </a:endParaRPr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40" y="340360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100" name="Cuadro de texto 99"/>
          <p:cNvSpPr txBox="1"/>
          <p:nvPr/>
        </p:nvSpPr>
        <p:spPr>
          <a:xfrm>
            <a:off x="2997835" y="3442970"/>
            <a:ext cx="698944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4000" b="1" dirty="0">
                <a:solidFill>
                  <a:srgbClr val="0047B6"/>
                </a:solidFill>
                <a:latin typeface="Tw Cen MT" panose="020B0602020104020603" charset="0"/>
              </a:rPr>
              <a:t>DISEÑO NAVEGACIONAL</a:t>
            </a:r>
            <a:endParaRPr lang="es-MX" altLang="en-US" sz="4000" b="1" dirty="0">
              <a:solidFill>
                <a:srgbClr val="0047B6"/>
              </a:solidFill>
              <a:latin typeface="Tw Cen MT" panose="020B0602020104020603" charset="0"/>
            </a:endParaRPr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36245" y="214630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100" name="Cuadro de texto 99"/>
          <p:cNvSpPr txBox="1"/>
          <p:nvPr/>
        </p:nvSpPr>
        <p:spPr>
          <a:xfrm>
            <a:off x="2381885" y="3175000"/>
            <a:ext cx="742759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4000" b="1" dirty="0">
                <a:solidFill>
                  <a:srgbClr val="0047B6"/>
                </a:solidFill>
                <a:latin typeface="Tw Cen MT" panose="020B0602020104020603" charset="0"/>
              </a:rPr>
              <a:t>DISEÑO DE INTERFAZ</a:t>
            </a:r>
            <a:endParaRPr lang="es-MX" altLang="en-US" sz="4000" b="1" dirty="0">
              <a:solidFill>
                <a:srgbClr val="0047B6"/>
              </a:solidFill>
              <a:latin typeface="Tw Cen MT" panose="020B0602020104020603" charset="0"/>
            </a:endParaRPr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8120" y="265430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100" name="Cuadro de texto 99"/>
          <p:cNvSpPr txBox="1"/>
          <p:nvPr/>
        </p:nvSpPr>
        <p:spPr>
          <a:xfrm>
            <a:off x="3379470" y="3168015"/>
            <a:ext cx="54324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4000" b="1" dirty="0">
                <a:solidFill>
                  <a:srgbClr val="0047B6"/>
                </a:solidFill>
                <a:latin typeface="Tw Cen MT" panose="020B0602020104020603" charset="0"/>
              </a:rPr>
              <a:t>IMPLEMENTACION</a:t>
            </a:r>
            <a:endParaRPr lang="es-MX" altLang="en-US" sz="4000" b="1" dirty="0">
              <a:solidFill>
                <a:srgbClr val="0047B6"/>
              </a:solidFill>
              <a:latin typeface="Tw Cen MT" panose="020B0602020104020603" charset="0"/>
            </a:endParaRPr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40" y="277495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3" name="Cuadro de texto 2"/>
          <p:cNvSpPr txBox="1"/>
          <p:nvPr/>
        </p:nvSpPr>
        <p:spPr>
          <a:xfrm>
            <a:off x="3312795" y="3477260"/>
            <a:ext cx="636016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4400" b="1">
                <a:solidFill>
                  <a:srgbClr val="0047B6"/>
                </a:solidFill>
                <a:latin typeface="Tw Cen MT" panose="020B0602020104020603" charset="0"/>
              </a:rPr>
              <a:t>RESULTADO</a:t>
            </a:r>
            <a:endParaRPr lang="es-MX" altLang="en-US" sz="4400" b="1">
              <a:solidFill>
                <a:srgbClr val="0047B6"/>
              </a:solidFill>
              <a:latin typeface="Tw Cen MT" panose="020B0602020104020603" charset="0"/>
            </a:endParaRPr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40" y="337820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3" name="Cuadro de texto 2"/>
          <p:cNvSpPr txBox="1"/>
          <p:nvPr/>
        </p:nvSpPr>
        <p:spPr>
          <a:xfrm>
            <a:off x="5822950" y="197485"/>
            <a:ext cx="63601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3600" b="1">
                <a:solidFill>
                  <a:srgbClr val="0047B6"/>
                </a:solidFill>
                <a:latin typeface="Tw Cen MT" panose="020B0602020104020603" charset="0"/>
              </a:rPr>
              <a:t>CONCLUSIÓN</a:t>
            </a:r>
            <a:endParaRPr lang="es-MX" altLang="en-US" sz="3600" b="1">
              <a:solidFill>
                <a:srgbClr val="0047B6"/>
              </a:solidFill>
              <a:latin typeface="Tw Cen MT" panose="020B0602020104020603" charset="0"/>
            </a:endParaRPr>
          </a:p>
        </p:txBody>
      </p:sp>
      <p:sp>
        <p:nvSpPr>
          <p:cNvPr id="11" name="Marcador de posición de contenido 2"/>
          <p:cNvSpPr>
            <a:spLocks noGrp="1"/>
          </p:cNvSpPr>
          <p:nvPr/>
        </p:nvSpPr>
        <p:spPr>
          <a:xfrm>
            <a:off x="1175657" y="1635760"/>
            <a:ext cx="9929859" cy="45059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550" dirty="0"/>
          </a:p>
          <a:p>
            <a:pPr marL="0" indent="0">
              <a:buNone/>
            </a:pPr>
            <a:endParaRPr lang="es-MX" sz="2550" dirty="0"/>
          </a:p>
          <a:p>
            <a:pPr marL="0" indent="0" algn="just">
              <a:buNone/>
            </a:pPr>
            <a:r>
              <a:rPr lang="es-MX" dirty="0"/>
              <a:t>En la actualidad un sitio web es indispensable para el desarrollo de un negocio o servicio, ya que esto hará que los clientes experimenten las nuevas tecnologías y beneficios de estas. Y los consumidores obtendrán una buena experiencia al ver que dicho cliente se adapta a los nuevos tiempos del auge tecnológico.  </a:t>
            </a:r>
            <a:endParaRPr lang="es-MX" sz="3600" dirty="0"/>
          </a:p>
          <a:p>
            <a:pPr marL="0" indent="0">
              <a:buNone/>
            </a:pPr>
            <a:endParaRPr lang="es-MX" sz="2550" dirty="0"/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40" y="197485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3" name="Cuadro de texto 2"/>
          <p:cNvSpPr txBox="1"/>
          <p:nvPr/>
        </p:nvSpPr>
        <p:spPr>
          <a:xfrm>
            <a:off x="5582920" y="340360"/>
            <a:ext cx="63601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3600" b="1">
                <a:solidFill>
                  <a:srgbClr val="0047B6"/>
                </a:solidFill>
                <a:latin typeface="Tw Cen MT" panose="020B0602020104020603" charset="0"/>
              </a:rPr>
              <a:t>RECOMENDACIONES</a:t>
            </a:r>
            <a:endParaRPr lang="es-MX" altLang="en-US" sz="3600" b="1">
              <a:solidFill>
                <a:srgbClr val="0047B6"/>
              </a:solidFill>
              <a:latin typeface="Tw Cen MT" panose="020B0602020104020603" charset="0"/>
            </a:endParaRPr>
          </a:p>
        </p:txBody>
      </p:sp>
      <p:sp>
        <p:nvSpPr>
          <p:cNvPr id="11" name="Marcador de posición de contenido 2"/>
          <p:cNvSpPr>
            <a:spLocks noGrp="1"/>
          </p:cNvSpPr>
          <p:nvPr/>
        </p:nvSpPr>
        <p:spPr>
          <a:xfrm>
            <a:off x="1175657" y="1635760"/>
            <a:ext cx="9929859" cy="45059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550" b="1" dirty="0"/>
              <a:t>No se que recomendaciones poner </a:t>
            </a:r>
            <a:r>
              <a:rPr lang="es-ES" sz="2550" b="1" dirty="0" err="1"/>
              <a:t>aiuda</a:t>
            </a:r>
            <a:endParaRPr lang="es-MX" sz="2550" b="1" dirty="0"/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5885" y="257810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100" name="Cuadro de texto 99"/>
          <p:cNvSpPr txBox="1"/>
          <p:nvPr/>
        </p:nvSpPr>
        <p:spPr>
          <a:xfrm>
            <a:off x="4821555" y="34036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350" indent="-6350" algn="ctr"/>
            <a:r>
              <a:rPr lang="en-US" sz="3600" b="1">
                <a:solidFill>
                  <a:srgbClr val="0047B6"/>
                </a:solidFill>
                <a:latin typeface="Tw Cen MT" panose="020B0602020104020603" charset="0"/>
              </a:rPr>
              <a:t>INTRODUCCIÓN</a:t>
            </a:r>
            <a:endParaRPr lang="es-MX" altLang="en-US"/>
          </a:p>
        </p:txBody>
      </p:sp>
      <p:sp>
        <p:nvSpPr>
          <p:cNvPr id="7" name="Marcador de posición de contenido 2"/>
          <p:cNvSpPr>
            <a:spLocks noGrp="1"/>
          </p:cNvSpPr>
          <p:nvPr/>
        </p:nvSpPr>
        <p:spPr>
          <a:xfrm>
            <a:off x="615950" y="1774825"/>
            <a:ext cx="10959465" cy="38074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MX" altLang="en-US" sz="2800" dirty="0"/>
          </a:p>
        </p:txBody>
      </p:sp>
      <p:sp>
        <p:nvSpPr>
          <p:cNvPr id="13" name="Marcador de posición de contenido 2"/>
          <p:cNvSpPr>
            <a:spLocks noGrp="1"/>
          </p:cNvSpPr>
          <p:nvPr/>
        </p:nvSpPr>
        <p:spPr>
          <a:xfrm>
            <a:off x="648335" y="1743710"/>
            <a:ext cx="10894695" cy="3981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dirty="0"/>
              <a:t>El desarrollo de la página web tiene como base el poder informar y proporcionar información adecuada y actualizada referente a la cultura deportiva que existe en el municipio de Tuxtepec, Oaxaca. Es una prioridad no solamente para el cliente si no que con ello  se brindara una satisfacción a los usuarios finales siendo que con ello la programación web cumplirá ciertos objetivos que van mucho más allá de la satisfacción con la que los usuarios interactúen con ella.</a:t>
            </a:r>
            <a:endParaRPr lang="es-MX" dirty="0"/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950" y="340360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3" name="Cuadro de texto 2"/>
          <p:cNvSpPr txBox="1"/>
          <p:nvPr/>
        </p:nvSpPr>
        <p:spPr>
          <a:xfrm>
            <a:off x="5577840" y="353695"/>
            <a:ext cx="63601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3600" b="1">
                <a:solidFill>
                  <a:srgbClr val="0047B6"/>
                </a:solidFill>
                <a:latin typeface="Tw Cen MT" panose="020B0602020104020603" charset="0"/>
              </a:rPr>
              <a:t>REFERENCIAS</a:t>
            </a:r>
            <a:endParaRPr lang="es-MX" altLang="en-US" sz="3600" b="1">
              <a:solidFill>
                <a:srgbClr val="0047B6"/>
              </a:solidFill>
              <a:latin typeface="Tw Cen MT" panose="020B0602020104020603" charset="0"/>
            </a:endParaRPr>
          </a:p>
        </p:txBody>
      </p:sp>
      <p:sp>
        <p:nvSpPr>
          <p:cNvPr id="12" name="Marcador de posición de contenido 2"/>
          <p:cNvSpPr>
            <a:spLocks noGrp="1"/>
          </p:cNvSpPr>
          <p:nvPr/>
        </p:nvSpPr>
        <p:spPr>
          <a:xfrm>
            <a:off x="1175657" y="1635760"/>
            <a:ext cx="9929859" cy="45059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hlinkClick r:id="rId1"/>
              </a:rPr>
              <a:t>https://concepto.de/pagina-web/#ixzz5q2BjARqu</a:t>
            </a:r>
            <a:endParaRPr lang="es-MX" sz="2800" dirty="0"/>
          </a:p>
          <a:p>
            <a:r>
              <a:rPr lang="es-MX" sz="2800" dirty="0">
                <a:hlinkClick r:id="rId2"/>
              </a:rPr>
              <a:t>https://definicion.de/sitio-web/</a:t>
            </a:r>
            <a:endParaRPr lang="es-MX" sz="2800" dirty="0"/>
          </a:p>
          <a:p>
            <a:r>
              <a:rPr lang="es-MX" sz="2800" dirty="0">
                <a:hlinkClick r:id="rId3"/>
              </a:rPr>
              <a:t>https://info.netcommerce.mx/blog/funcionan-los-portales-web/</a:t>
            </a:r>
            <a:endParaRPr lang="es-MX" sz="2800" dirty="0"/>
          </a:p>
          <a:p>
            <a:r>
              <a:rPr lang="es-MX" sz="2800" dirty="0">
                <a:hlinkClick r:id="rId4"/>
              </a:rPr>
              <a:t>https://programacionwebisc.wordpress.com/2-5-metodologias-para-el-desarrollo-de-aplicaciones-web/</a:t>
            </a:r>
            <a:endParaRPr lang="es-MX" sz="2550" b="1" dirty="0"/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5240" y="351155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100" name="Cuadro de texto 99"/>
          <p:cNvSpPr txBox="1"/>
          <p:nvPr/>
        </p:nvSpPr>
        <p:spPr>
          <a:xfrm>
            <a:off x="4821555" y="3873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350" indent="-6350" algn="ctr"/>
            <a:r>
              <a:rPr lang="es-MX" altLang="en-US" sz="3600" b="1">
                <a:solidFill>
                  <a:srgbClr val="0047B6"/>
                </a:solidFill>
                <a:latin typeface="Tw Cen MT" panose="020B0602020104020603" charset="0"/>
              </a:rPr>
              <a:t>PLANTEAMIENTO DEL PROBLEMA</a:t>
            </a:r>
            <a:endParaRPr lang="es-MX" altLang="en-US" sz="3600" b="1">
              <a:solidFill>
                <a:srgbClr val="0047B6"/>
              </a:solidFill>
              <a:latin typeface="Tw Cen MT" panose="020B0602020104020603" charset="0"/>
            </a:endParaRPr>
          </a:p>
        </p:txBody>
      </p:sp>
      <p:grpSp>
        <p:nvGrpSpPr>
          <p:cNvPr id="19" name="Group 8473"/>
          <p:cNvGrpSpPr/>
          <p:nvPr/>
        </p:nvGrpSpPr>
        <p:grpSpPr>
          <a:xfrm>
            <a:off x="2057894" y="1690052"/>
            <a:ext cx="8598097" cy="4775498"/>
            <a:chOff x="-5082" y="0"/>
            <a:chExt cx="8686137" cy="4706949"/>
          </a:xfrm>
        </p:grpSpPr>
        <p:sp>
          <p:nvSpPr>
            <p:cNvPr id="20" name="Shape 162"/>
            <p:cNvSpPr/>
            <p:nvPr/>
          </p:nvSpPr>
          <p:spPr>
            <a:xfrm>
              <a:off x="6096" y="137159"/>
              <a:ext cx="2737104" cy="925234"/>
            </a:xfrm>
            <a:custGeom>
              <a:avLst/>
              <a:gdLst/>
              <a:ahLst/>
              <a:cxnLst/>
              <a:rect l="0" t="0" r="0" b="0"/>
              <a:pathLst>
                <a:path w="2737104" h="720852">
                  <a:moveTo>
                    <a:pt x="120142" y="0"/>
                  </a:moveTo>
                  <a:lnTo>
                    <a:pt x="2616962" y="0"/>
                  </a:lnTo>
                  <a:cubicBezTo>
                    <a:pt x="2683256" y="0"/>
                    <a:pt x="2737104" y="53848"/>
                    <a:pt x="2737104" y="120142"/>
                  </a:cubicBezTo>
                  <a:lnTo>
                    <a:pt x="2737104" y="600710"/>
                  </a:lnTo>
                  <a:cubicBezTo>
                    <a:pt x="2737104" y="667004"/>
                    <a:pt x="2683256" y="720852"/>
                    <a:pt x="2616962" y="720852"/>
                  </a:cubicBezTo>
                  <a:lnTo>
                    <a:pt x="120142" y="720852"/>
                  </a:lnTo>
                  <a:cubicBezTo>
                    <a:pt x="53785" y="720852"/>
                    <a:pt x="0" y="667004"/>
                    <a:pt x="0" y="600710"/>
                  </a:cubicBezTo>
                  <a:lnTo>
                    <a:pt x="0" y="120142"/>
                  </a:lnTo>
                  <a:cubicBezTo>
                    <a:pt x="0" y="53848"/>
                    <a:pt x="53785" y="0"/>
                    <a:pt x="12014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 dirty="0"/>
            </a:p>
          </p:txBody>
        </p:sp>
        <p:sp>
          <p:nvSpPr>
            <p:cNvPr id="21" name="Shape 163"/>
            <p:cNvSpPr/>
            <p:nvPr/>
          </p:nvSpPr>
          <p:spPr>
            <a:xfrm>
              <a:off x="6096" y="137159"/>
              <a:ext cx="2737104" cy="950731"/>
            </a:xfrm>
            <a:custGeom>
              <a:avLst/>
              <a:gdLst/>
              <a:ahLst/>
              <a:cxnLst/>
              <a:rect l="0" t="0" r="0" b="0"/>
              <a:pathLst>
                <a:path w="2737104" h="720852">
                  <a:moveTo>
                    <a:pt x="0" y="120142"/>
                  </a:moveTo>
                  <a:cubicBezTo>
                    <a:pt x="0" y="53848"/>
                    <a:pt x="53785" y="0"/>
                    <a:pt x="120142" y="0"/>
                  </a:cubicBezTo>
                  <a:lnTo>
                    <a:pt x="2616962" y="0"/>
                  </a:lnTo>
                  <a:cubicBezTo>
                    <a:pt x="2683256" y="0"/>
                    <a:pt x="2737104" y="53848"/>
                    <a:pt x="2737104" y="120142"/>
                  </a:cubicBezTo>
                  <a:lnTo>
                    <a:pt x="2737104" y="600710"/>
                  </a:lnTo>
                  <a:cubicBezTo>
                    <a:pt x="2737104" y="667004"/>
                    <a:pt x="2683256" y="720852"/>
                    <a:pt x="2616962" y="720852"/>
                  </a:cubicBezTo>
                  <a:lnTo>
                    <a:pt x="120142" y="720852"/>
                  </a:lnTo>
                  <a:cubicBezTo>
                    <a:pt x="53785" y="720852"/>
                    <a:pt x="0" y="667004"/>
                    <a:pt x="0" y="600710"/>
                  </a:cubicBezTo>
                  <a:close/>
                </a:path>
              </a:pathLst>
            </a:custGeom>
            <a:ln w="19812" cap="flat">
              <a:round/>
            </a:ln>
          </p:spPr>
          <p:style>
            <a:lnRef idx="1">
              <a:srgbClr val="00328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23" name="Rectangle 164"/>
            <p:cNvSpPr/>
            <p:nvPr/>
          </p:nvSpPr>
          <p:spPr>
            <a:xfrm>
              <a:off x="156268" y="223287"/>
              <a:ext cx="2402792" cy="741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sz="1600" b="1" dirty="0">
                  <a:solidFill>
                    <a:schemeClr val="bg1"/>
                  </a:solidFill>
                  <a:ea typeface="Calibri" panose="020F0502020204030204" charset="0"/>
                </a:rPr>
                <a:t>Pagina de difusión deportiva de la dirección de deportes del municipio.</a:t>
              </a:r>
              <a:endParaRPr lang="es-MX" sz="1600" b="1" dirty="0">
                <a:solidFill>
                  <a:schemeClr val="bg1"/>
                </a:solidFill>
                <a:effectLst/>
                <a:ea typeface="Calibri" panose="020F0502020204030204" charset="0"/>
              </a:endParaRPr>
            </a:p>
          </p:txBody>
        </p:sp>
        <p:sp>
          <p:nvSpPr>
            <p:cNvPr id="26" name="Shape 166"/>
            <p:cNvSpPr/>
            <p:nvPr/>
          </p:nvSpPr>
          <p:spPr>
            <a:xfrm>
              <a:off x="2814828" y="324612"/>
              <a:ext cx="719328" cy="359664"/>
            </a:xfrm>
            <a:custGeom>
              <a:avLst/>
              <a:gdLst/>
              <a:ahLst/>
              <a:cxnLst/>
              <a:rect l="0" t="0" r="0" b="0"/>
              <a:pathLst>
                <a:path w="719328" h="359664">
                  <a:moveTo>
                    <a:pt x="539496" y="0"/>
                  </a:moveTo>
                  <a:lnTo>
                    <a:pt x="719328" y="179832"/>
                  </a:lnTo>
                  <a:lnTo>
                    <a:pt x="539496" y="359664"/>
                  </a:lnTo>
                  <a:lnTo>
                    <a:pt x="539496" y="269748"/>
                  </a:lnTo>
                  <a:lnTo>
                    <a:pt x="0" y="269748"/>
                  </a:lnTo>
                  <a:lnTo>
                    <a:pt x="0" y="89916"/>
                  </a:lnTo>
                  <a:lnTo>
                    <a:pt x="539496" y="89916"/>
                  </a:lnTo>
                  <a:lnTo>
                    <a:pt x="539496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31" name="Shape 167"/>
            <p:cNvSpPr/>
            <p:nvPr/>
          </p:nvSpPr>
          <p:spPr>
            <a:xfrm>
              <a:off x="2814828" y="324612"/>
              <a:ext cx="719328" cy="359664"/>
            </a:xfrm>
            <a:custGeom>
              <a:avLst/>
              <a:gdLst/>
              <a:ahLst/>
              <a:cxnLst/>
              <a:rect l="0" t="0" r="0" b="0"/>
              <a:pathLst>
                <a:path w="719328" h="359664">
                  <a:moveTo>
                    <a:pt x="0" y="89916"/>
                  </a:moveTo>
                  <a:lnTo>
                    <a:pt x="539496" y="89916"/>
                  </a:lnTo>
                  <a:lnTo>
                    <a:pt x="539496" y="0"/>
                  </a:lnTo>
                  <a:lnTo>
                    <a:pt x="719328" y="179832"/>
                  </a:lnTo>
                  <a:lnTo>
                    <a:pt x="539496" y="359664"/>
                  </a:lnTo>
                  <a:lnTo>
                    <a:pt x="539496" y="269748"/>
                  </a:lnTo>
                  <a:lnTo>
                    <a:pt x="0" y="269748"/>
                  </a:lnTo>
                  <a:close/>
                </a:path>
              </a:pathLst>
            </a:custGeom>
            <a:ln w="19812" cap="flat">
              <a:miter lim="101600"/>
            </a:ln>
          </p:spPr>
          <p:style>
            <a:lnRef idx="1">
              <a:srgbClr val="00328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32" name="Shape 168"/>
            <p:cNvSpPr/>
            <p:nvPr/>
          </p:nvSpPr>
          <p:spPr>
            <a:xfrm>
              <a:off x="3555492" y="0"/>
              <a:ext cx="1583436" cy="1008888"/>
            </a:xfrm>
            <a:custGeom>
              <a:avLst/>
              <a:gdLst/>
              <a:ahLst/>
              <a:cxnLst/>
              <a:rect l="0" t="0" r="0" b="0"/>
              <a:pathLst>
                <a:path w="1583436" h="1008888">
                  <a:moveTo>
                    <a:pt x="168148" y="0"/>
                  </a:moveTo>
                  <a:lnTo>
                    <a:pt x="1415288" y="0"/>
                  </a:lnTo>
                  <a:cubicBezTo>
                    <a:pt x="1508125" y="0"/>
                    <a:pt x="1583436" y="75311"/>
                    <a:pt x="1583436" y="168148"/>
                  </a:cubicBezTo>
                  <a:lnTo>
                    <a:pt x="1583436" y="840740"/>
                  </a:lnTo>
                  <a:cubicBezTo>
                    <a:pt x="1583436" y="933577"/>
                    <a:pt x="1508125" y="1008888"/>
                    <a:pt x="1415288" y="1008888"/>
                  </a:cubicBezTo>
                  <a:lnTo>
                    <a:pt x="168148" y="1008888"/>
                  </a:lnTo>
                  <a:cubicBezTo>
                    <a:pt x="75311" y="1008888"/>
                    <a:pt x="0" y="933577"/>
                    <a:pt x="0" y="840740"/>
                  </a:cubicBezTo>
                  <a:lnTo>
                    <a:pt x="0" y="168148"/>
                  </a:lnTo>
                  <a:cubicBezTo>
                    <a:pt x="0" y="75311"/>
                    <a:pt x="75311" y="0"/>
                    <a:pt x="168148" y="0"/>
                  </a:cubicBez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5C24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33" name="Shape 169"/>
            <p:cNvSpPr/>
            <p:nvPr/>
          </p:nvSpPr>
          <p:spPr>
            <a:xfrm>
              <a:off x="3555492" y="0"/>
              <a:ext cx="1583436" cy="1008888"/>
            </a:xfrm>
            <a:custGeom>
              <a:avLst/>
              <a:gdLst/>
              <a:ahLst/>
              <a:cxnLst/>
              <a:rect l="0" t="0" r="0" b="0"/>
              <a:pathLst>
                <a:path w="1583436" h="1008888">
                  <a:moveTo>
                    <a:pt x="0" y="168148"/>
                  </a:moveTo>
                  <a:cubicBezTo>
                    <a:pt x="0" y="75311"/>
                    <a:pt x="75311" y="0"/>
                    <a:pt x="168148" y="0"/>
                  </a:cubicBezTo>
                  <a:lnTo>
                    <a:pt x="1415288" y="0"/>
                  </a:lnTo>
                  <a:cubicBezTo>
                    <a:pt x="1508125" y="0"/>
                    <a:pt x="1583436" y="75311"/>
                    <a:pt x="1583436" y="168148"/>
                  </a:cubicBezTo>
                  <a:lnTo>
                    <a:pt x="1583436" y="840740"/>
                  </a:lnTo>
                  <a:cubicBezTo>
                    <a:pt x="1583436" y="933577"/>
                    <a:pt x="1508125" y="1008888"/>
                    <a:pt x="1415288" y="1008888"/>
                  </a:cubicBezTo>
                  <a:lnTo>
                    <a:pt x="168148" y="1008888"/>
                  </a:lnTo>
                  <a:cubicBezTo>
                    <a:pt x="75311" y="1008888"/>
                    <a:pt x="0" y="933577"/>
                    <a:pt x="0" y="840740"/>
                  </a:cubicBezTo>
                  <a:close/>
                </a:path>
              </a:pathLst>
            </a:custGeom>
            <a:ln w="19812" cap="flat">
              <a:round/>
            </a:ln>
          </p:spPr>
          <p:style>
            <a:lnRef idx="1">
              <a:srgbClr val="788E3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34" name="Rectangle 170"/>
            <p:cNvSpPr/>
            <p:nvPr/>
          </p:nvSpPr>
          <p:spPr>
            <a:xfrm>
              <a:off x="3775617" y="138416"/>
              <a:ext cx="1384647" cy="4511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sz="1600" b="1" dirty="0">
                  <a:solidFill>
                    <a:srgbClr val="FFFFFF"/>
                  </a:solidFill>
                  <a:effectLst/>
                  <a:latin typeface="Tw Cen MT" panose="020B0602020104020603" charset="0"/>
                  <a:ea typeface="Tw Cen MT" panose="020B0602020104020603" charset="0"/>
                  <a:cs typeface="Tw Cen MT" panose="020B0602020104020603" charset="0"/>
                </a:rPr>
                <a:t>San Juan Bautista Tuxtepec</a:t>
              </a:r>
              <a:endParaRPr lang="es-MX" sz="1100" b="1" dirty="0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</a:endParaRPr>
            </a:p>
          </p:txBody>
        </p:sp>
        <p:sp>
          <p:nvSpPr>
            <p:cNvPr id="39" name="Shape 172"/>
            <p:cNvSpPr/>
            <p:nvPr/>
          </p:nvSpPr>
          <p:spPr>
            <a:xfrm>
              <a:off x="5262372" y="288036"/>
              <a:ext cx="720852" cy="359664"/>
            </a:xfrm>
            <a:custGeom>
              <a:avLst/>
              <a:gdLst/>
              <a:ahLst/>
              <a:cxnLst/>
              <a:rect l="0" t="0" r="0" b="0"/>
              <a:pathLst>
                <a:path w="720852" h="359664">
                  <a:moveTo>
                    <a:pt x="541020" y="0"/>
                  </a:moveTo>
                  <a:lnTo>
                    <a:pt x="720852" y="179832"/>
                  </a:lnTo>
                  <a:lnTo>
                    <a:pt x="541020" y="359664"/>
                  </a:lnTo>
                  <a:lnTo>
                    <a:pt x="541020" y="269748"/>
                  </a:lnTo>
                  <a:lnTo>
                    <a:pt x="0" y="269748"/>
                  </a:lnTo>
                  <a:lnTo>
                    <a:pt x="0" y="89916"/>
                  </a:lnTo>
                  <a:lnTo>
                    <a:pt x="541020" y="89916"/>
                  </a:lnTo>
                  <a:lnTo>
                    <a:pt x="54102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40" name="Shape 173"/>
            <p:cNvSpPr/>
            <p:nvPr/>
          </p:nvSpPr>
          <p:spPr>
            <a:xfrm>
              <a:off x="5262372" y="288036"/>
              <a:ext cx="720852" cy="359664"/>
            </a:xfrm>
            <a:custGeom>
              <a:avLst/>
              <a:gdLst/>
              <a:ahLst/>
              <a:cxnLst/>
              <a:rect l="0" t="0" r="0" b="0"/>
              <a:pathLst>
                <a:path w="720852" h="359664">
                  <a:moveTo>
                    <a:pt x="0" y="89916"/>
                  </a:moveTo>
                  <a:lnTo>
                    <a:pt x="541020" y="89916"/>
                  </a:lnTo>
                  <a:lnTo>
                    <a:pt x="541020" y="0"/>
                  </a:lnTo>
                  <a:lnTo>
                    <a:pt x="720852" y="179832"/>
                  </a:lnTo>
                  <a:lnTo>
                    <a:pt x="541020" y="359664"/>
                  </a:lnTo>
                  <a:lnTo>
                    <a:pt x="541020" y="269748"/>
                  </a:lnTo>
                  <a:lnTo>
                    <a:pt x="0" y="269748"/>
                  </a:lnTo>
                  <a:close/>
                </a:path>
              </a:pathLst>
            </a:custGeom>
            <a:ln w="19812" cap="flat">
              <a:miter lim="101600"/>
            </a:ln>
          </p:spPr>
          <p:style>
            <a:lnRef idx="1">
              <a:srgbClr val="00328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41" name="Shape 174"/>
            <p:cNvSpPr/>
            <p:nvPr/>
          </p:nvSpPr>
          <p:spPr>
            <a:xfrm>
              <a:off x="6006084" y="0"/>
              <a:ext cx="2674971" cy="1317830"/>
            </a:xfrm>
            <a:custGeom>
              <a:avLst/>
              <a:gdLst/>
              <a:ahLst/>
              <a:cxnLst/>
              <a:rect l="0" t="0" r="0" b="0"/>
              <a:pathLst>
                <a:path w="1584961" h="1008888">
                  <a:moveTo>
                    <a:pt x="168148" y="0"/>
                  </a:moveTo>
                  <a:lnTo>
                    <a:pt x="1416812" y="0"/>
                  </a:lnTo>
                  <a:cubicBezTo>
                    <a:pt x="1509649" y="0"/>
                    <a:pt x="1584961" y="75311"/>
                    <a:pt x="1584961" y="168148"/>
                  </a:cubicBezTo>
                  <a:lnTo>
                    <a:pt x="1584961" y="840740"/>
                  </a:lnTo>
                  <a:cubicBezTo>
                    <a:pt x="1584961" y="933577"/>
                    <a:pt x="1509649" y="1008888"/>
                    <a:pt x="1416812" y="1008888"/>
                  </a:cubicBezTo>
                  <a:lnTo>
                    <a:pt x="168148" y="1008888"/>
                  </a:lnTo>
                  <a:cubicBezTo>
                    <a:pt x="75311" y="1008888"/>
                    <a:pt x="0" y="933577"/>
                    <a:pt x="0" y="840740"/>
                  </a:cubicBezTo>
                  <a:lnTo>
                    <a:pt x="0" y="168148"/>
                  </a:lnTo>
                  <a:cubicBezTo>
                    <a:pt x="0" y="75311"/>
                    <a:pt x="75311" y="0"/>
                    <a:pt x="168148" y="0"/>
                  </a:cubicBez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44" name="Rectangle 179"/>
            <p:cNvSpPr/>
            <p:nvPr/>
          </p:nvSpPr>
          <p:spPr>
            <a:xfrm>
              <a:off x="6285374" y="65962"/>
              <a:ext cx="2395681" cy="13178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sz="1600" b="1" dirty="0">
                  <a:solidFill>
                    <a:schemeClr val="bg1"/>
                  </a:solidFill>
                  <a:latin typeface="Tw Cen MT" panose="020B0602020104020603" charset="0"/>
                  <a:ea typeface="Calibri" panose="020F0502020204030204" charset="0"/>
                </a:rPr>
                <a:t>Difundir y propagar </a:t>
              </a:r>
              <a:r>
                <a:rPr lang="es-MX" sz="1600" b="1" dirty="0">
                  <a:solidFill>
                    <a:schemeClr val="bg1"/>
                  </a:solidFill>
                  <a:effectLst/>
                  <a:latin typeface="Tw Cen MT" panose="020B0602020104020603" charset="0"/>
                  <a:ea typeface="Calibri" panose="020F0502020204030204" charset="0"/>
                </a:rPr>
                <a:t>las distintas disciplinas deportivas que se llevan a cabo en el municipio y las fechas de estas. </a:t>
              </a:r>
              <a:endParaRPr lang="es-MX" sz="1100" b="1" dirty="0">
                <a:solidFill>
                  <a:schemeClr val="bg1"/>
                </a:solidFill>
                <a:effectLst/>
                <a:latin typeface="Calibri" panose="020F0502020204030204" charset="0"/>
                <a:ea typeface="Calibri" panose="020F0502020204030204" charset="0"/>
              </a:endParaRPr>
            </a:p>
          </p:txBody>
        </p:sp>
        <p:sp>
          <p:nvSpPr>
            <p:cNvPr id="45" name="Shape 181"/>
            <p:cNvSpPr/>
            <p:nvPr/>
          </p:nvSpPr>
          <p:spPr>
            <a:xfrm>
              <a:off x="6096" y="1476756"/>
              <a:ext cx="7842504" cy="722500"/>
            </a:xfrm>
            <a:custGeom>
              <a:avLst/>
              <a:gdLst/>
              <a:ahLst/>
              <a:cxnLst/>
              <a:rect l="0" t="0" r="0" b="0"/>
              <a:pathLst>
                <a:path w="7848600" h="359664">
                  <a:moveTo>
                    <a:pt x="59944" y="0"/>
                  </a:moveTo>
                  <a:lnTo>
                    <a:pt x="7788657" y="0"/>
                  </a:lnTo>
                  <a:cubicBezTo>
                    <a:pt x="7821803" y="0"/>
                    <a:pt x="7848600" y="26797"/>
                    <a:pt x="7848600" y="59944"/>
                  </a:cubicBezTo>
                  <a:lnTo>
                    <a:pt x="7848600" y="299720"/>
                  </a:lnTo>
                  <a:cubicBezTo>
                    <a:pt x="7848600" y="332867"/>
                    <a:pt x="7821803" y="359664"/>
                    <a:pt x="7788657" y="359664"/>
                  </a:cubicBezTo>
                  <a:lnTo>
                    <a:pt x="59944" y="359664"/>
                  </a:lnTo>
                  <a:cubicBezTo>
                    <a:pt x="26835" y="359664"/>
                    <a:pt x="0" y="332867"/>
                    <a:pt x="0" y="299720"/>
                  </a:cubicBezTo>
                  <a:lnTo>
                    <a:pt x="0" y="59944"/>
                  </a:lnTo>
                  <a:cubicBezTo>
                    <a:pt x="0" y="26797"/>
                    <a:pt x="26835" y="0"/>
                    <a:pt x="5994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 dirty="0"/>
            </a:p>
          </p:txBody>
        </p:sp>
        <p:sp>
          <p:nvSpPr>
            <p:cNvPr id="46" name="Shape 182"/>
            <p:cNvSpPr/>
            <p:nvPr/>
          </p:nvSpPr>
          <p:spPr>
            <a:xfrm>
              <a:off x="6096" y="1476755"/>
              <a:ext cx="7842504" cy="722501"/>
            </a:xfrm>
            <a:custGeom>
              <a:avLst/>
              <a:gdLst/>
              <a:ahLst/>
              <a:cxnLst/>
              <a:rect l="0" t="0" r="0" b="0"/>
              <a:pathLst>
                <a:path w="7848600" h="359664">
                  <a:moveTo>
                    <a:pt x="0" y="59944"/>
                  </a:moveTo>
                  <a:cubicBezTo>
                    <a:pt x="0" y="26797"/>
                    <a:pt x="26835" y="0"/>
                    <a:pt x="59944" y="0"/>
                  </a:cubicBezTo>
                  <a:lnTo>
                    <a:pt x="7788657" y="0"/>
                  </a:lnTo>
                  <a:cubicBezTo>
                    <a:pt x="7821803" y="0"/>
                    <a:pt x="7848600" y="26797"/>
                    <a:pt x="7848600" y="59944"/>
                  </a:cubicBezTo>
                  <a:lnTo>
                    <a:pt x="7848600" y="299720"/>
                  </a:lnTo>
                  <a:cubicBezTo>
                    <a:pt x="7848600" y="332867"/>
                    <a:pt x="7821803" y="359664"/>
                    <a:pt x="7788657" y="359664"/>
                  </a:cubicBezTo>
                  <a:lnTo>
                    <a:pt x="59944" y="359664"/>
                  </a:lnTo>
                  <a:cubicBezTo>
                    <a:pt x="26835" y="359664"/>
                    <a:pt x="0" y="332867"/>
                    <a:pt x="0" y="299720"/>
                  </a:cubicBezTo>
                  <a:close/>
                </a:path>
              </a:pathLst>
            </a:custGeom>
            <a:ln w="19812" cap="flat">
              <a:round/>
            </a:ln>
          </p:spPr>
          <p:style>
            <a:lnRef idx="1">
              <a:srgbClr val="00328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47" name="Shape 185"/>
            <p:cNvSpPr/>
            <p:nvPr/>
          </p:nvSpPr>
          <p:spPr>
            <a:xfrm>
              <a:off x="3108467" y="1062395"/>
              <a:ext cx="2975103" cy="468122"/>
            </a:xfrm>
            <a:custGeom>
              <a:avLst/>
              <a:gdLst/>
              <a:ahLst/>
              <a:cxnLst/>
              <a:rect l="0" t="0" r="0" b="0"/>
              <a:pathLst>
                <a:path w="2975103" h="468122">
                  <a:moveTo>
                    <a:pt x="2937003" y="0"/>
                  </a:moveTo>
                  <a:lnTo>
                    <a:pt x="2975103" y="0"/>
                  </a:lnTo>
                  <a:lnTo>
                    <a:pt x="2975103" y="234061"/>
                  </a:lnTo>
                  <a:cubicBezTo>
                    <a:pt x="2975103" y="244602"/>
                    <a:pt x="2966593" y="253111"/>
                    <a:pt x="2956053" y="253111"/>
                  </a:cubicBezTo>
                  <a:lnTo>
                    <a:pt x="107442" y="253111"/>
                  </a:lnTo>
                  <a:lnTo>
                    <a:pt x="107442" y="359791"/>
                  </a:lnTo>
                  <a:lnTo>
                    <a:pt x="138557" y="306451"/>
                  </a:lnTo>
                  <a:cubicBezTo>
                    <a:pt x="143891" y="297307"/>
                    <a:pt x="155575" y="294259"/>
                    <a:pt x="164719" y="299593"/>
                  </a:cubicBezTo>
                  <a:cubicBezTo>
                    <a:pt x="173736" y="304927"/>
                    <a:pt x="176784" y="316484"/>
                    <a:pt x="171577" y="325628"/>
                  </a:cubicBezTo>
                  <a:lnTo>
                    <a:pt x="88392" y="468122"/>
                  </a:lnTo>
                  <a:lnTo>
                    <a:pt x="5207" y="325628"/>
                  </a:lnTo>
                  <a:cubicBezTo>
                    <a:pt x="0" y="316484"/>
                    <a:pt x="3048" y="304927"/>
                    <a:pt x="12065" y="299593"/>
                  </a:cubicBezTo>
                  <a:cubicBezTo>
                    <a:pt x="21209" y="294259"/>
                    <a:pt x="32893" y="297307"/>
                    <a:pt x="38227" y="306451"/>
                  </a:cubicBezTo>
                  <a:lnTo>
                    <a:pt x="69342" y="359791"/>
                  </a:lnTo>
                  <a:lnTo>
                    <a:pt x="69342" y="234061"/>
                  </a:lnTo>
                  <a:cubicBezTo>
                    <a:pt x="69342" y="223520"/>
                    <a:pt x="77851" y="215011"/>
                    <a:pt x="88392" y="215011"/>
                  </a:cubicBezTo>
                  <a:lnTo>
                    <a:pt x="2937003" y="215011"/>
                  </a:lnTo>
                  <a:lnTo>
                    <a:pt x="293700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48" name="Shape 186"/>
            <p:cNvSpPr/>
            <p:nvPr/>
          </p:nvSpPr>
          <p:spPr>
            <a:xfrm>
              <a:off x="-5082" y="2558181"/>
              <a:ext cx="7848600" cy="684276"/>
            </a:xfrm>
            <a:custGeom>
              <a:avLst/>
              <a:gdLst/>
              <a:ahLst/>
              <a:cxnLst/>
              <a:rect l="0" t="0" r="0" b="0"/>
              <a:pathLst>
                <a:path w="7848600" h="684276">
                  <a:moveTo>
                    <a:pt x="114046" y="0"/>
                  </a:moveTo>
                  <a:lnTo>
                    <a:pt x="7734554" y="0"/>
                  </a:lnTo>
                  <a:cubicBezTo>
                    <a:pt x="7797546" y="0"/>
                    <a:pt x="7848600" y="51054"/>
                    <a:pt x="7848600" y="114046"/>
                  </a:cubicBezTo>
                  <a:lnTo>
                    <a:pt x="7848600" y="570230"/>
                  </a:lnTo>
                  <a:cubicBezTo>
                    <a:pt x="7848600" y="633222"/>
                    <a:pt x="7797546" y="684276"/>
                    <a:pt x="7734554" y="684276"/>
                  </a:cubicBezTo>
                  <a:lnTo>
                    <a:pt x="114046" y="684276"/>
                  </a:lnTo>
                  <a:cubicBezTo>
                    <a:pt x="51067" y="684276"/>
                    <a:pt x="0" y="633222"/>
                    <a:pt x="0" y="570230"/>
                  </a:cubicBezTo>
                  <a:lnTo>
                    <a:pt x="0" y="114046"/>
                  </a:lnTo>
                  <a:cubicBezTo>
                    <a:pt x="0" y="51054"/>
                    <a:pt x="51067" y="0"/>
                    <a:pt x="114046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 dirty="0"/>
            </a:p>
          </p:txBody>
        </p:sp>
        <p:sp>
          <p:nvSpPr>
            <p:cNvPr id="50" name="Rectangle 188"/>
            <p:cNvSpPr/>
            <p:nvPr/>
          </p:nvSpPr>
          <p:spPr>
            <a:xfrm>
              <a:off x="148620" y="1462796"/>
              <a:ext cx="7458211" cy="2487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altLang="en-US" sz="1600" b="1" dirty="0">
                  <a:solidFill>
                    <a:schemeClr val="bg1"/>
                  </a:solidFill>
                </a:rPr>
                <a:t>Actualmente existen una amplia variedad de eventos deportivos  de diferentes disciplinas que son llevadas a cabo por la dirección de deportes, pero la  ciudadanía desconoce las distintas competiciones realizadas por el municipio. .</a:t>
              </a:r>
              <a:endParaRPr lang="es-MX" sz="1600" b="1" dirty="0">
                <a:solidFill>
                  <a:schemeClr val="bg1"/>
                </a:solidFill>
                <a:effectLst/>
                <a:ea typeface="Calibri" panose="020F0502020204030204" charset="0"/>
              </a:endParaRPr>
            </a:p>
          </p:txBody>
        </p:sp>
        <p:sp>
          <p:nvSpPr>
            <p:cNvPr id="51" name="Shape 192"/>
            <p:cNvSpPr/>
            <p:nvPr/>
          </p:nvSpPr>
          <p:spPr>
            <a:xfrm>
              <a:off x="3795721" y="2254318"/>
              <a:ext cx="169163" cy="269861"/>
            </a:xfrm>
            <a:custGeom>
              <a:avLst/>
              <a:gdLst/>
              <a:ahLst/>
              <a:cxnLst/>
              <a:rect l="0" t="0" r="0" b="0"/>
              <a:pathLst>
                <a:path w="176784" h="396494">
                  <a:moveTo>
                    <a:pt x="73406" y="0"/>
                  </a:moveTo>
                  <a:lnTo>
                    <a:pt x="111506" y="635"/>
                  </a:lnTo>
                  <a:lnTo>
                    <a:pt x="106709" y="288681"/>
                  </a:lnTo>
                  <a:lnTo>
                    <a:pt x="138811" y="235712"/>
                  </a:lnTo>
                  <a:cubicBezTo>
                    <a:pt x="144272" y="226695"/>
                    <a:pt x="155956" y="223774"/>
                    <a:pt x="164973" y="229235"/>
                  </a:cubicBezTo>
                  <a:cubicBezTo>
                    <a:pt x="173990" y="234696"/>
                    <a:pt x="176784" y="246380"/>
                    <a:pt x="171323" y="255397"/>
                  </a:cubicBezTo>
                  <a:lnTo>
                    <a:pt x="85852" y="396494"/>
                  </a:lnTo>
                  <a:lnTo>
                    <a:pt x="5080" y="252603"/>
                  </a:lnTo>
                  <a:cubicBezTo>
                    <a:pt x="0" y="243459"/>
                    <a:pt x="3175" y="231902"/>
                    <a:pt x="12446" y="226695"/>
                  </a:cubicBezTo>
                  <a:cubicBezTo>
                    <a:pt x="21590" y="221488"/>
                    <a:pt x="33147" y="224790"/>
                    <a:pt x="38354" y="233934"/>
                  </a:cubicBezTo>
                  <a:lnTo>
                    <a:pt x="68612" y="287863"/>
                  </a:lnTo>
                  <a:lnTo>
                    <a:pt x="73406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52" name="Shape 193"/>
            <p:cNvSpPr/>
            <p:nvPr/>
          </p:nvSpPr>
          <p:spPr>
            <a:xfrm>
              <a:off x="3047" y="3699585"/>
              <a:ext cx="7848600" cy="1007364"/>
            </a:xfrm>
            <a:custGeom>
              <a:avLst/>
              <a:gdLst/>
              <a:ahLst/>
              <a:cxnLst/>
              <a:rect l="0" t="0" r="0" b="0"/>
              <a:pathLst>
                <a:path w="7848600" h="1007364">
                  <a:moveTo>
                    <a:pt x="167894" y="0"/>
                  </a:moveTo>
                  <a:lnTo>
                    <a:pt x="7680707" y="0"/>
                  </a:lnTo>
                  <a:cubicBezTo>
                    <a:pt x="7773416" y="0"/>
                    <a:pt x="7848600" y="75184"/>
                    <a:pt x="7848600" y="167894"/>
                  </a:cubicBezTo>
                  <a:lnTo>
                    <a:pt x="7848600" y="839470"/>
                  </a:lnTo>
                  <a:cubicBezTo>
                    <a:pt x="7848600" y="932193"/>
                    <a:pt x="7773416" y="1007364"/>
                    <a:pt x="7680707" y="1007364"/>
                  </a:cubicBezTo>
                  <a:lnTo>
                    <a:pt x="167894" y="1007364"/>
                  </a:lnTo>
                  <a:cubicBezTo>
                    <a:pt x="75171" y="1007364"/>
                    <a:pt x="0" y="932193"/>
                    <a:pt x="0" y="839470"/>
                  </a:cubicBezTo>
                  <a:lnTo>
                    <a:pt x="0" y="167894"/>
                  </a:lnTo>
                  <a:cubicBezTo>
                    <a:pt x="0" y="75184"/>
                    <a:pt x="75171" y="0"/>
                    <a:pt x="16789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53" name="Shape 194"/>
            <p:cNvSpPr/>
            <p:nvPr/>
          </p:nvSpPr>
          <p:spPr>
            <a:xfrm>
              <a:off x="3046" y="3699584"/>
              <a:ext cx="7848600" cy="1007364"/>
            </a:xfrm>
            <a:custGeom>
              <a:avLst/>
              <a:gdLst/>
              <a:ahLst/>
              <a:cxnLst/>
              <a:rect l="0" t="0" r="0" b="0"/>
              <a:pathLst>
                <a:path w="7848600" h="1007364">
                  <a:moveTo>
                    <a:pt x="0" y="167894"/>
                  </a:moveTo>
                  <a:cubicBezTo>
                    <a:pt x="0" y="75184"/>
                    <a:pt x="75171" y="0"/>
                    <a:pt x="167894" y="0"/>
                  </a:cubicBezTo>
                  <a:lnTo>
                    <a:pt x="7680707" y="0"/>
                  </a:lnTo>
                  <a:cubicBezTo>
                    <a:pt x="7773416" y="0"/>
                    <a:pt x="7848600" y="75184"/>
                    <a:pt x="7848600" y="167894"/>
                  </a:cubicBezTo>
                  <a:lnTo>
                    <a:pt x="7848600" y="839470"/>
                  </a:lnTo>
                  <a:cubicBezTo>
                    <a:pt x="7848600" y="932193"/>
                    <a:pt x="7773416" y="1007364"/>
                    <a:pt x="7680707" y="1007364"/>
                  </a:cubicBezTo>
                  <a:lnTo>
                    <a:pt x="167894" y="1007364"/>
                  </a:lnTo>
                  <a:cubicBezTo>
                    <a:pt x="75171" y="1007364"/>
                    <a:pt x="0" y="932193"/>
                    <a:pt x="0" y="839470"/>
                  </a:cubicBezTo>
                  <a:close/>
                </a:path>
              </a:pathLst>
            </a:custGeom>
            <a:ln w="19812" cap="flat">
              <a:round/>
            </a:ln>
          </p:spPr>
          <p:style>
            <a:lnRef idx="1">
              <a:srgbClr val="00328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54" name="Rectangle 195"/>
            <p:cNvSpPr/>
            <p:nvPr/>
          </p:nvSpPr>
          <p:spPr>
            <a:xfrm>
              <a:off x="331775" y="3374678"/>
              <a:ext cx="7660699" cy="1853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altLang="en-US" b="1" dirty="0">
                  <a:solidFill>
                    <a:schemeClr val="bg1"/>
                  </a:solidFill>
                </a:rPr>
                <a:t>El propósito de la publicación de la página, </a:t>
              </a:r>
              <a:r>
                <a:rPr lang="es-MX" b="1" dirty="0">
                  <a:solidFill>
                    <a:schemeClr val="bg1"/>
                  </a:solidFill>
                </a:rPr>
                <a:t>busca mejorar a través de este </a:t>
              </a:r>
              <a:endParaRPr lang="es-MX" b="1" dirty="0">
                <a:solidFill>
                  <a:schemeClr val="bg1"/>
                </a:solidFill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b="1" dirty="0">
                  <a:solidFill>
                    <a:schemeClr val="bg1"/>
                  </a:solidFill>
                </a:rPr>
                <a:t>proyectar la información deportiva en la ciudad e informar a todos en tiempo y forma.</a:t>
              </a:r>
              <a:endParaRPr 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Shape 199"/>
            <p:cNvSpPr/>
            <p:nvPr/>
          </p:nvSpPr>
          <p:spPr>
            <a:xfrm>
              <a:off x="3830827" y="3269087"/>
              <a:ext cx="176784" cy="396494"/>
            </a:xfrm>
            <a:custGeom>
              <a:avLst/>
              <a:gdLst/>
              <a:ahLst/>
              <a:cxnLst/>
              <a:rect l="0" t="0" r="0" b="0"/>
              <a:pathLst>
                <a:path w="176784" h="396494">
                  <a:moveTo>
                    <a:pt x="73406" y="0"/>
                  </a:moveTo>
                  <a:lnTo>
                    <a:pt x="111506" y="635"/>
                  </a:lnTo>
                  <a:lnTo>
                    <a:pt x="106709" y="288681"/>
                  </a:lnTo>
                  <a:lnTo>
                    <a:pt x="138811" y="235712"/>
                  </a:lnTo>
                  <a:cubicBezTo>
                    <a:pt x="144272" y="226695"/>
                    <a:pt x="155956" y="223774"/>
                    <a:pt x="164973" y="229235"/>
                  </a:cubicBezTo>
                  <a:cubicBezTo>
                    <a:pt x="173990" y="234696"/>
                    <a:pt x="176784" y="246380"/>
                    <a:pt x="171323" y="255397"/>
                  </a:cubicBezTo>
                  <a:lnTo>
                    <a:pt x="85852" y="396494"/>
                  </a:lnTo>
                  <a:lnTo>
                    <a:pt x="5080" y="252603"/>
                  </a:lnTo>
                  <a:cubicBezTo>
                    <a:pt x="0" y="243459"/>
                    <a:pt x="3175" y="231902"/>
                    <a:pt x="12446" y="226695"/>
                  </a:cubicBezTo>
                  <a:cubicBezTo>
                    <a:pt x="21590" y="221488"/>
                    <a:pt x="33147" y="224790"/>
                    <a:pt x="38354" y="233934"/>
                  </a:cubicBezTo>
                  <a:lnTo>
                    <a:pt x="68612" y="287864"/>
                  </a:lnTo>
                  <a:lnTo>
                    <a:pt x="73406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58" name="Rectángulo 57"/>
          <p:cNvSpPr/>
          <p:nvPr/>
        </p:nvSpPr>
        <p:spPr>
          <a:xfrm>
            <a:off x="2092069" y="4394858"/>
            <a:ext cx="79596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Dar a conocer lo eventos deportivos que se realizan en el municipio de San Juan Bautista Tuxtepec.</a:t>
            </a:r>
            <a:endParaRPr lang="es-MX" sz="1600" dirty="0"/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" y="351155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100" name="Cuadro de texto 99"/>
          <p:cNvSpPr txBox="1"/>
          <p:nvPr/>
        </p:nvSpPr>
        <p:spPr>
          <a:xfrm>
            <a:off x="5773420" y="272415"/>
            <a:ext cx="54451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3600" b="1">
                <a:solidFill>
                  <a:srgbClr val="0047B6"/>
                </a:solidFill>
                <a:latin typeface="Tw Cen MT" panose="020B0602020104020603" charset="0"/>
              </a:rPr>
              <a:t>OBJETIVO GENERAL</a:t>
            </a:r>
            <a:endParaRPr lang="es-MX" altLang="en-US" sz="3600" b="1">
              <a:solidFill>
                <a:srgbClr val="0047B6"/>
              </a:solidFill>
              <a:latin typeface="Tw Cen MT" panose="020B0602020104020603" charset="0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/>
        </p:nvSpPr>
        <p:spPr>
          <a:xfrm>
            <a:off x="648652" y="2353310"/>
            <a:ext cx="10894695" cy="3981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dirty="0"/>
              <a:t>Publicar un sitio web que contribuya a la difusión , promoción y desarrollo de las actividades deportivas en el municipio de San Juan Bautista Tuxtepec, </a:t>
            </a:r>
            <a:r>
              <a:rPr lang="es-MX" dirty="0" err="1"/>
              <a:t>Oax</a:t>
            </a:r>
            <a:endParaRPr lang="es-MX" dirty="0"/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9745" y="269875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100" name="Cuadro de texto 99"/>
          <p:cNvSpPr txBox="1"/>
          <p:nvPr/>
        </p:nvSpPr>
        <p:spPr>
          <a:xfrm>
            <a:off x="5339715" y="132080"/>
            <a:ext cx="56540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3600" b="1" dirty="0">
                <a:solidFill>
                  <a:srgbClr val="0047B6"/>
                </a:solidFill>
                <a:latin typeface="Tw Cen MT" panose="020B0602020104020603" charset="0"/>
              </a:rPr>
              <a:t>OBJETIVOS ESPECIFICOS</a:t>
            </a:r>
            <a:endParaRPr lang="es-MX" altLang="en-US" sz="3600" b="1" dirty="0">
              <a:solidFill>
                <a:srgbClr val="0047B6"/>
              </a:solidFill>
              <a:latin typeface="Tw Cen MT" panose="020B0602020104020603" charset="0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/>
        </p:nvSpPr>
        <p:spPr>
          <a:xfrm>
            <a:off x="869950" y="1691005"/>
            <a:ext cx="10293985" cy="38912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MX" dirty="0"/>
              <a:t>Conseguir el diseño de acuerdo a los requerimientos del cliente.</a:t>
            </a:r>
            <a:endParaRPr lang="es-MX" dirty="0"/>
          </a:p>
          <a:p>
            <a:pPr lvl="0"/>
            <a:r>
              <a:rPr lang="es-MX" dirty="0"/>
              <a:t>Definir comportamientos, estructura y relaciones entre conceptos referentes a la página.</a:t>
            </a:r>
            <a:endParaRPr lang="es-MX" dirty="0"/>
          </a:p>
          <a:p>
            <a:pPr lvl="0"/>
            <a:r>
              <a:rPr lang="es-MX" dirty="0"/>
              <a:t>Establecer botones, eventos, objetos y paleta de colores.</a:t>
            </a:r>
            <a:endParaRPr lang="es-MX" dirty="0"/>
          </a:p>
          <a:p>
            <a:pPr lvl="0"/>
            <a:r>
              <a:rPr lang="es-MX" dirty="0"/>
              <a:t>Contar con la aprobación de que la intefaz funcione de acuerdo a las especificaciones dadas por el cliente.</a:t>
            </a:r>
            <a:endParaRPr lang="es-MX" dirty="0"/>
          </a:p>
          <a:p>
            <a:pPr lvl="0"/>
            <a:r>
              <a:rPr lang="es-MX" dirty="0"/>
              <a:t>Tener un gran impacto con el proyecto elaborado.</a:t>
            </a:r>
            <a:endParaRPr lang="es-MX" dirty="0"/>
          </a:p>
          <a:p>
            <a:pPr lvl="0"/>
            <a:endParaRPr lang="es-MX" dirty="0"/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" y="351155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3" name="Cuadro de texto 2"/>
          <p:cNvSpPr txBox="1"/>
          <p:nvPr/>
        </p:nvSpPr>
        <p:spPr>
          <a:xfrm>
            <a:off x="5763260" y="33337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350" indent="-6350" algn="ctr"/>
            <a:r>
              <a:rPr lang="es-MX" altLang="en-US" sz="3600" b="1">
                <a:solidFill>
                  <a:srgbClr val="0047B6"/>
                </a:solidFill>
                <a:latin typeface="Tw Cen MT" panose="020B0602020104020603" charset="0"/>
              </a:rPr>
              <a:t>MARCO TEORICO</a:t>
            </a:r>
            <a:endParaRPr lang="es-MX" altLang="en-US" sz="3600" b="1">
              <a:solidFill>
                <a:srgbClr val="0047B6"/>
              </a:solidFill>
              <a:latin typeface="Tw Cen MT" panose="020B0602020104020603" charset="0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80232" y="1925188"/>
            <a:ext cx="37998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PAGINAS WEB</a:t>
            </a:r>
            <a:endParaRPr lang="es-MX" altLang="en-US" sz="3600" b="1" dirty="0">
              <a:solidFill>
                <a:srgbClr val="0047B6"/>
              </a:solidFill>
              <a:latin typeface="Tw Cen MT" panose="020B0602020104020603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02" y="2164237"/>
            <a:ext cx="3115814" cy="365278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51" y="2424125"/>
            <a:ext cx="3002017" cy="2562882"/>
          </a:xfrm>
          <a:prstGeom prst="rect">
            <a:avLst/>
          </a:prstGeom>
        </p:spPr>
      </p:pic>
      <p:pic>
        <p:nvPicPr>
          <p:cNvPr id="1073743874" name="Imagen 5" descr="Logo_Plan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010" y="233680"/>
            <a:ext cx="5181600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3" name="Cuadro de texto 2"/>
          <p:cNvSpPr txBox="1"/>
          <p:nvPr/>
        </p:nvSpPr>
        <p:spPr>
          <a:xfrm>
            <a:off x="5763260" y="33337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350" indent="-6350" algn="ctr"/>
            <a:r>
              <a:rPr lang="es-MX" altLang="en-US" sz="3600" b="1">
                <a:solidFill>
                  <a:srgbClr val="0047B6"/>
                </a:solidFill>
                <a:latin typeface="Tw Cen MT" panose="020B0602020104020603" charset="0"/>
              </a:rPr>
              <a:t>MARCO TEORICO</a:t>
            </a:r>
            <a:endParaRPr lang="es-MX" altLang="en-US" sz="3600" b="1">
              <a:solidFill>
                <a:srgbClr val="0047B6"/>
              </a:solidFill>
              <a:latin typeface="Tw Cen MT" panose="020B0602020104020603" charset="0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80010" y="1925188"/>
            <a:ext cx="37998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PAGINA WEB</a:t>
            </a:r>
            <a:endParaRPr lang="es-MX" altLang="en-US" sz="3600" b="1" dirty="0">
              <a:solidFill>
                <a:srgbClr val="0047B6"/>
              </a:solidFill>
              <a:latin typeface="Tw Cen MT" panose="020B0602020104020603" charset="0"/>
            </a:endParaRPr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010" y="233680"/>
            <a:ext cx="5181600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725033" y="2570348"/>
            <a:ext cx="70142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¿Qué es una página Web?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conoce como página Web, página electrónica o página digital a 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un documento digital de carácter multimediático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 (es decir, capaz de incluir audio, video, texto y sus combinaciones), adaptado a los estándares de la 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 Wide Web (WWW) y a la que se puede acceder a través de un navegador Web y una conexión activa a Internet. Se trata del formato básico de contenidos en la red.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b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dirty="0"/>
            </a:b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651" y="3181763"/>
            <a:ext cx="3549099" cy="1774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3" name="Cuadro de texto 2"/>
          <p:cNvSpPr txBox="1"/>
          <p:nvPr/>
        </p:nvSpPr>
        <p:spPr>
          <a:xfrm>
            <a:off x="5763260" y="33337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350" indent="-6350" algn="ctr"/>
            <a:r>
              <a:rPr lang="es-MX" altLang="en-US" sz="3600" b="1">
                <a:solidFill>
                  <a:srgbClr val="0047B6"/>
                </a:solidFill>
                <a:latin typeface="Tw Cen MT" panose="020B0602020104020603" charset="0"/>
              </a:rPr>
              <a:t>MARCO TEORICO</a:t>
            </a:r>
            <a:endParaRPr lang="es-MX" altLang="en-US" sz="3600" b="1">
              <a:solidFill>
                <a:srgbClr val="0047B6"/>
              </a:solidFill>
              <a:latin typeface="Tw Cen MT" panose="020B0602020104020603" charset="0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80010" y="1925188"/>
            <a:ext cx="37998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SITIO WEB</a:t>
            </a:r>
            <a:endParaRPr lang="es-MX" altLang="en-US" sz="3600" b="1" dirty="0">
              <a:solidFill>
                <a:srgbClr val="0047B6"/>
              </a:solidFill>
              <a:latin typeface="Tw Cen MT" panose="020B0602020104020603" charset="0"/>
            </a:endParaRPr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010" y="233680"/>
            <a:ext cx="5181600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725032" y="2570348"/>
            <a:ext cx="108706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¿Qué es un sitio web?</a:t>
            </a:r>
            <a:endParaRPr lang="es-MX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3600" dirty="0"/>
              <a:t>Un </a:t>
            </a:r>
            <a:r>
              <a:rPr lang="es-MX" sz="3600" b="1" dirty="0"/>
              <a:t>sitio web</a:t>
            </a:r>
            <a:r>
              <a:rPr lang="es-MX" sz="3600" dirty="0"/>
              <a:t>, es un </a:t>
            </a:r>
            <a:r>
              <a:rPr lang="es-MX" sz="3600" b="1" dirty="0"/>
              <a:t>espacio virtual en Internet</a:t>
            </a:r>
            <a:r>
              <a:rPr lang="es-MX" sz="3600" dirty="0"/>
              <a:t>. Se trata de un </a:t>
            </a:r>
            <a:r>
              <a:rPr lang="es-MX" sz="3600" b="1" dirty="0"/>
              <a:t>conjunto de páginas web</a:t>
            </a:r>
            <a:r>
              <a:rPr lang="es-MX" sz="3600" dirty="0"/>
              <a:t> que son accesibles desde un mismo dominio o subdominio de la </a:t>
            </a:r>
            <a:r>
              <a:rPr lang="es-MX" sz="3600" b="1" dirty="0" err="1"/>
              <a:t>World</a:t>
            </a:r>
            <a:r>
              <a:rPr lang="es-MX" sz="3600" b="1" dirty="0"/>
              <a:t> Wide Web</a:t>
            </a:r>
            <a:r>
              <a:rPr lang="es-MX" sz="3600" dirty="0"/>
              <a:t>(</a:t>
            </a:r>
            <a:r>
              <a:rPr lang="es-MX" sz="3600" b="1" dirty="0"/>
              <a:t>WWW</a:t>
            </a:r>
            <a:r>
              <a:rPr lang="es-MX" sz="3600" dirty="0"/>
              <a:t>).</a:t>
            </a:r>
            <a:endParaRPr lang="es-MX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b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dirty="0"/>
            </a:b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0" name="Group 10570"/>
          <p:cNvGrpSpPr/>
          <p:nvPr/>
        </p:nvGrpSpPr>
        <p:grpSpPr>
          <a:xfrm>
            <a:off x="15240" y="1237615"/>
            <a:ext cx="12167870" cy="398145"/>
            <a:chOff x="0" y="0"/>
            <a:chExt cx="9144000" cy="228600"/>
          </a:xfrm>
        </p:grpSpPr>
        <p:sp>
          <p:nvSpPr>
            <p:cNvPr id="10931" name="Shape 10931"/>
            <p:cNvSpPr/>
            <p:nvPr/>
          </p:nvSpPr>
          <p:spPr>
            <a:xfrm>
              <a:off x="0" y="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87025"/>
            </a:fillRef>
            <a:effectRef idx="0">
              <a:scrgbClr r="0" g="0" b="0"/>
            </a:effectRef>
            <a:fontRef idx="none"/>
          </p:style>
        </p:sp>
        <p:sp>
          <p:nvSpPr>
            <p:cNvPr id="10932" name="Shape 10932"/>
            <p:cNvSpPr/>
            <p:nvPr/>
          </p:nvSpPr>
          <p:spPr>
            <a:xfrm>
              <a:off x="591312" y="0"/>
              <a:ext cx="8552688" cy="228600"/>
            </a:xfrm>
            <a:custGeom>
              <a:avLst/>
              <a:gdLst/>
              <a:ahLst/>
              <a:cxnLst/>
              <a:rect l="0" t="0" r="0" b="0"/>
              <a:pathLst>
                <a:path w="8552688" h="228600">
                  <a:moveTo>
                    <a:pt x="0" y="0"/>
                  </a:moveTo>
                  <a:lnTo>
                    <a:pt x="8552688" y="0"/>
                  </a:lnTo>
                  <a:lnTo>
                    <a:pt x="8552688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47B6"/>
            </a:fillRef>
            <a:effectRef idx="0">
              <a:scrgbClr r="0" g="0" b="0"/>
            </a:effectRef>
            <a:fontRef idx="none"/>
          </p:style>
        </p:sp>
      </p:grpSp>
      <p:sp>
        <p:nvSpPr>
          <p:cNvPr id="3" name="Cuadro de texto 2"/>
          <p:cNvSpPr txBox="1"/>
          <p:nvPr/>
        </p:nvSpPr>
        <p:spPr>
          <a:xfrm>
            <a:off x="5763260" y="33337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350" indent="-6350" algn="ctr"/>
            <a:r>
              <a:rPr lang="es-MX" altLang="en-US" sz="3600" b="1" dirty="0">
                <a:solidFill>
                  <a:srgbClr val="0047B6"/>
                </a:solidFill>
                <a:latin typeface="Tw Cen MT" panose="020B0602020104020603" charset="0"/>
              </a:rPr>
              <a:t>MARCO TEORICO</a:t>
            </a:r>
            <a:endParaRPr lang="es-MX" altLang="en-US" sz="3600" b="1" dirty="0">
              <a:solidFill>
                <a:srgbClr val="0047B6"/>
              </a:solidFill>
              <a:latin typeface="Tw Cen MT" panose="020B0602020104020603" charset="0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166646" y="1727261"/>
            <a:ext cx="37998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 algn="ctr"/>
            <a:r>
              <a:rPr lang="es-MX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PORTAL WEB</a:t>
            </a:r>
            <a:endParaRPr lang="es-MX" altLang="en-US" sz="3600" b="1" dirty="0">
              <a:solidFill>
                <a:srgbClr val="0047B6"/>
              </a:solidFill>
              <a:latin typeface="Tw Cen MT" panose="020B0602020104020603" charset="0"/>
            </a:endParaRPr>
          </a:p>
        </p:txBody>
      </p:sp>
      <p:pic>
        <p:nvPicPr>
          <p:cNvPr id="1073743874" name="Imagen 5" descr="Logo_Plan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010" y="233680"/>
            <a:ext cx="5181600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802096" y="2372421"/>
            <a:ext cx="108706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¿Qué es un portal web?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800" dirty="0"/>
              <a:t>Un portal Web es un sitio de Internet caracterizado por</a:t>
            </a:r>
            <a:r>
              <a:rPr lang="es-MX" sz="2800" b="1" dirty="0"/>
              <a:t> facilitar el acceso a distintos recursos o servicios de la </a:t>
            </a:r>
            <a:r>
              <a:rPr lang="es-MX" sz="2800" b="1" i="1" dirty="0" err="1"/>
              <a:t>World</a:t>
            </a:r>
            <a:r>
              <a:rPr lang="es-MX" sz="2800" b="1" i="1" dirty="0"/>
              <a:t> Wide Web </a:t>
            </a:r>
            <a:r>
              <a:rPr lang="es-MX" sz="2800" dirty="0"/>
              <a:t>(WWW). Estos accesos pueden manejar temas relacionados o ser de diversa índole, ofreciendo así un amplio abanico de temas que podrían ser de interés para el internauta.</a:t>
            </a:r>
            <a:endParaRPr lang="es-MX" sz="2800" dirty="0"/>
          </a:p>
          <a:p>
            <a:pPr algn="just"/>
            <a:r>
              <a:rPr lang="es-MX" sz="2800" dirty="0"/>
              <a:t>El objetivo principal de un portal es </a:t>
            </a:r>
            <a:r>
              <a:rPr lang="es-MX" sz="2800" b="1" dirty="0"/>
              <a:t>ayudar a los usuarios a localizar la información que necesitan sin tener que salir del portal</a:t>
            </a:r>
            <a:r>
              <a:rPr lang="es-MX" sz="2800" dirty="0"/>
              <a:t>, con lo que se incentiva a los usuarios a utilizar el sitio de forma recurrente.</a:t>
            </a:r>
            <a:endParaRPr lang="es-MX" sz="2800" dirty="0"/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b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dirty="0"/>
            </a:br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4360</Words>
  <Application>WPS Presentation</Application>
  <PresentationFormat>Panorámica</PresentationFormat>
  <Paragraphs>131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Tw Cen MT</vt:lpstr>
      <vt:lpstr>Times New Roman</vt:lpstr>
      <vt:lpstr>Calibri</vt:lpstr>
      <vt:lpstr>Times New Roman</vt:lpstr>
      <vt:lpstr>Wingdings</vt:lpstr>
      <vt:lpstr>Tw Cen MT</vt:lpstr>
      <vt:lpstr>Segoe Print</vt:lpstr>
      <vt:lpstr>Microsoft YaHei</vt:lpstr>
      <vt:lpstr/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luis enrique gonzalez garcia</dc:creator>
  <cp:lastModifiedBy>ADMIN</cp:lastModifiedBy>
  <cp:revision>56</cp:revision>
  <dcterms:created xsi:type="dcterms:W3CDTF">2019-06-03T03:42:00Z</dcterms:created>
  <dcterms:modified xsi:type="dcterms:W3CDTF">2019-06-06T15:07:40Z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2058-10.2.0.7646</vt:lpwstr>
  </property>
</Properties>
</file>