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108" d="100"/>
          <a:sy n="108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12D4C-8B0A-FA4F-8757-CC8CD7CA7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Чемпионат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A095E9-7932-9A4F-9A10-0952D4EF2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Вологодская область (</a:t>
            </a:r>
            <a:r>
              <a:rPr lang="ru-RU" dirty="0" err="1"/>
              <a:t>ВятГУ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sz="1800" dirty="0"/>
              <a:t>Решение Дубового Григория</a:t>
            </a:r>
          </a:p>
          <a:p>
            <a:r>
              <a:rPr lang="ru-RU" sz="1800" dirty="0"/>
              <a:t>Заречный, Свердловская область,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61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4FC55-F267-DD48-93D4-37847B8F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8566"/>
          </a:xfrm>
        </p:spPr>
        <p:txBody>
          <a:bodyPr/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05E60-C6EE-7647-B399-D101344E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Цель — разработать модель, выявляющую отзывы, в которых содержатся элементы культурного кода. Отзыв считается релевантным, если он обладает ценностно-смысловым содержанием, и его автор вписывает эти смыслы и ценности в свой жизненный и культурный контекст, идентифицирует себя с героями, содержанием, исторической судьбой народа.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2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4FC55-F267-DD48-93D4-37847B8F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91688"/>
          </a:xfrm>
        </p:spPr>
        <p:txBody>
          <a:bodyPr/>
          <a:lstStyle/>
          <a:p>
            <a:r>
              <a:rPr lang="ru-RU" dirty="0"/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05E60-C6EE-7647-B399-D101344E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1289"/>
            <a:ext cx="9905998" cy="438991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1. Очистка поля «Отзыв» от символов отличных от букв русского алфавита;</a:t>
            </a:r>
          </a:p>
          <a:p>
            <a:r>
              <a:rPr lang="ru-RU" dirty="0">
                <a:solidFill>
                  <a:schemeClr val="tx1"/>
                </a:solidFill>
              </a:rPr>
              <a:t>2. </a:t>
            </a:r>
            <a:r>
              <a:rPr lang="ru-RU" dirty="0" err="1">
                <a:solidFill>
                  <a:schemeClr val="tx1"/>
                </a:solidFill>
              </a:rPr>
              <a:t>Лемматизация</a:t>
            </a:r>
            <a:r>
              <a:rPr lang="ru-RU" dirty="0">
                <a:solidFill>
                  <a:schemeClr val="tx1"/>
                </a:solidFill>
              </a:rPr>
              <a:t> оставшихся в отзыве слов с помощью библиотеки </a:t>
            </a:r>
            <a:r>
              <a:rPr lang="en-US" dirty="0">
                <a:solidFill>
                  <a:schemeClr val="tx1"/>
                </a:solidFill>
              </a:rPr>
              <a:t>PyMystem3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3. Добавление в исходный </a:t>
            </a:r>
            <a:r>
              <a:rPr lang="ru-RU" dirty="0" err="1">
                <a:solidFill>
                  <a:schemeClr val="tx1"/>
                </a:solidFill>
              </a:rPr>
              <a:t>датасет</a:t>
            </a:r>
            <a:r>
              <a:rPr lang="ru-RU" dirty="0">
                <a:solidFill>
                  <a:schemeClr val="tx1"/>
                </a:solidFill>
              </a:rPr>
              <a:t> информации о </a:t>
            </a:r>
            <a:r>
              <a:rPr lang="ru-RU" dirty="0" err="1">
                <a:solidFill>
                  <a:schemeClr val="tx1"/>
                </a:solidFill>
              </a:rPr>
              <a:t>длинне</a:t>
            </a:r>
            <a:r>
              <a:rPr lang="ru-RU" dirty="0">
                <a:solidFill>
                  <a:schemeClr val="tx1"/>
                </a:solidFill>
              </a:rPr>
              <a:t> отзыва в символах и словах;</a:t>
            </a:r>
          </a:p>
          <a:p>
            <a:r>
              <a:rPr lang="ru-RU" dirty="0">
                <a:solidFill>
                  <a:schemeClr val="tx1"/>
                </a:solidFill>
              </a:rPr>
              <a:t>4. Обучение на тренировочном наборе </a:t>
            </a:r>
            <a:r>
              <a:rPr lang="en-US" dirty="0">
                <a:solidFill>
                  <a:schemeClr val="tx1"/>
                </a:solidFill>
              </a:rPr>
              <a:t>TF-IDF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 err="1">
                <a:solidFill>
                  <a:schemeClr val="tx1"/>
                </a:solidFill>
              </a:rPr>
              <a:t>CountVectorizer</a:t>
            </a:r>
            <a:r>
              <a:rPr lang="en-US" dirty="0">
                <a:solidFill>
                  <a:schemeClr val="tx1"/>
                </a:solidFill>
              </a:rPr>
              <a:t> c </a:t>
            </a:r>
            <a:r>
              <a:rPr lang="ru-RU" dirty="0">
                <a:solidFill>
                  <a:schemeClr val="tx1"/>
                </a:solidFill>
              </a:rPr>
              <a:t>исключением  «стоп» слов из библиотеки</a:t>
            </a:r>
            <a:r>
              <a:rPr lang="en-US" dirty="0">
                <a:solidFill>
                  <a:schemeClr val="tx1"/>
                </a:solidFill>
              </a:rPr>
              <a:t> NLTK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5. Добавление аналогичных признаков для тестовой выборки.</a:t>
            </a:r>
          </a:p>
        </p:txBody>
      </p:sp>
    </p:spTree>
    <p:extLst>
      <p:ext uri="{BB962C8B-B14F-4D97-AF65-F5344CB8AC3E}">
        <p14:creationId xmlns:p14="http://schemas.microsoft.com/office/powerpoint/2010/main" val="172652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4FC55-F267-DD48-93D4-37847B8F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7314"/>
          </a:xfrm>
        </p:spPr>
        <p:txBody>
          <a:bodyPr/>
          <a:lstStyle/>
          <a:p>
            <a:r>
              <a:rPr lang="ru-RU" dirty="0"/>
              <a:t>Выбор данных для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05E60-C6EE-7647-B399-D101344E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36915"/>
            <a:ext cx="9905998" cy="4354286"/>
          </a:xfrm>
        </p:spPr>
        <p:txBody>
          <a:bodyPr/>
          <a:lstStyle/>
          <a:p>
            <a:r>
              <a:rPr lang="ru-RU" dirty="0"/>
              <a:t>Для каждого предсказываемого признака было испробовано три варианта данных для обучения модели </a:t>
            </a:r>
            <a:r>
              <a:rPr lang="en-US" dirty="0" err="1"/>
              <a:t>CatBoostClassifier</a:t>
            </a:r>
            <a:r>
              <a:rPr lang="ru-RU" dirty="0"/>
              <a:t>: табличные данные, вектор </a:t>
            </a:r>
            <a:r>
              <a:rPr lang="en-US" dirty="0"/>
              <a:t>TF-IDF</a:t>
            </a:r>
            <a:r>
              <a:rPr lang="ru-RU" dirty="0"/>
              <a:t>, мешок слов из </a:t>
            </a:r>
            <a:r>
              <a:rPr lang="ru-RU" dirty="0" err="1"/>
              <a:t>униграмм</a:t>
            </a:r>
            <a:r>
              <a:rPr lang="ru-RU" dirty="0"/>
              <a:t> </a:t>
            </a:r>
            <a:r>
              <a:rPr lang="en-US" dirty="0" err="1"/>
              <a:t>CountVectorizer</a:t>
            </a:r>
            <a:r>
              <a:rPr lang="ru-RU" dirty="0"/>
              <a:t>. С использованием </a:t>
            </a:r>
            <a:r>
              <a:rPr lang="ru-RU" dirty="0" err="1"/>
              <a:t>кроссверификации</a:t>
            </a:r>
            <a:r>
              <a:rPr lang="ru-RU" dirty="0"/>
              <a:t> была подсчитана средняя  полнота для каждого набора данных.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5F775D-6262-2D4D-8F6D-E20EB807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90" y="4597401"/>
            <a:ext cx="5880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8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4FC55-F267-DD48-93D4-37847B8F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73579"/>
          </a:xfrm>
        </p:spPr>
        <p:txBody>
          <a:bodyPr/>
          <a:lstStyle/>
          <a:p>
            <a:r>
              <a:rPr lang="ru-RU" dirty="0"/>
              <a:t>Выбор данных для каждого предсказываемого признака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05E60-C6EE-7647-B399-D101344E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9435"/>
            <a:ext cx="9905998" cy="364176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 результатам были выбраны следующие данные для обучения моделей:</a:t>
            </a:r>
          </a:p>
          <a:p>
            <a:r>
              <a:rPr lang="ru-RU" dirty="0"/>
              <a:t>Релевантность – </a:t>
            </a:r>
            <a:r>
              <a:rPr lang="ru-RU" dirty="0" err="1"/>
              <a:t>униграммы</a:t>
            </a:r>
            <a:r>
              <a:rPr lang="ru-RU" dirty="0"/>
              <a:t> </a:t>
            </a:r>
            <a:r>
              <a:rPr lang="en-US" dirty="0" err="1"/>
              <a:t>CountVectorizer</a:t>
            </a:r>
            <a:r>
              <a:rPr lang="ru-RU" dirty="0"/>
              <a:t>;</a:t>
            </a:r>
          </a:p>
          <a:p>
            <a:r>
              <a:rPr lang="ru-RU" dirty="0"/>
              <a:t>Таксономия релевантные - </a:t>
            </a:r>
            <a:r>
              <a:rPr lang="ru-RU" dirty="0" err="1"/>
              <a:t>униграммы</a:t>
            </a:r>
            <a:r>
              <a:rPr lang="ru-RU" dirty="0"/>
              <a:t> </a:t>
            </a:r>
            <a:r>
              <a:rPr lang="en-US" dirty="0" err="1"/>
              <a:t>CountVectorizer</a:t>
            </a:r>
            <a:r>
              <a:rPr lang="ru-RU" dirty="0"/>
              <a:t>;</a:t>
            </a:r>
          </a:p>
          <a:p>
            <a:r>
              <a:rPr lang="ru-RU" dirty="0"/>
              <a:t>Таксономия не релевантные - </a:t>
            </a:r>
            <a:r>
              <a:rPr lang="ru-RU" dirty="0" err="1"/>
              <a:t>униграммы</a:t>
            </a:r>
            <a:r>
              <a:rPr lang="ru-RU" dirty="0"/>
              <a:t> </a:t>
            </a:r>
            <a:r>
              <a:rPr lang="en-US" dirty="0" err="1"/>
              <a:t>CountVectorizer</a:t>
            </a:r>
            <a:r>
              <a:rPr lang="ru-RU" dirty="0"/>
              <a:t>;</a:t>
            </a:r>
          </a:p>
          <a:p>
            <a:r>
              <a:rPr lang="ru-RU" dirty="0"/>
              <a:t>Длинна отзыва – векторы </a:t>
            </a:r>
            <a:r>
              <a:rPr lang="en-US" dirty="0"/>
              <a:t>TF-IDF</a:t>
            </a:r>
            <a:r>
              <a:rPr lang="ru-RU" dirty="0"/>
              <a:t>;</a:t>
            </a:r>
          </a:p>
          <a:p>
            <a:r>
              <a:rPr lang="ru-RU" dirty="0"/>
              <a:t>Ценности - </a:t>
            </a:r>
            <a:r>
              <a:rPr lang="ru-RU" dirty="0" err="1"/>
              <a:t>униграммы</a:t>
            </a:r>
            <a:r>
              <a:rPr lang="ru-RU" dirty="0"/>
              <a:t> </a:t>
            </a:r>
            <a:r>
              <a:rPr lang="en-US" dirty="0" err="1"/>
              <a:t>CountVectorizer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517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4FC55-F267-DD48-93D4-37847B8F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6062"/>
          </a:xfrm>
        </p:spPr>
        <p:txBody>
          <a:bodyPr/>
          <a:lstStyle/>
          <a:p>
            <a:r>
              <a:rPr lang="ru-RU" dirty="0"/>
              <a:t>Обучение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05E60-C6EE-7647-B399-D101344E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86" y="1365662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каждого из признаков была обучена отдельная модель </a:t>
            </a:r>
            <a:r>
              <a:rPr lang="en" dirty="0" err="1"/>
              <a:t>CatBoostClassifier</a:t>
            </a:r>
            <a:r>
              <a:rPr lang="ru-RU" dirty="0"/>
              <a:t> со следующими параметрами:</a:t>
            </a:r>
          </a:p>
          <a:p>
            <a:r>
              <a:rPr lang="en-US" dirty="0" err="1"/>
              <a:t>Random_state</a:t>
            </a:r>
            <a:r>
              <a:rPr lang="ru-RU" dirty="0"/>
              <a:t> = 314, для повторяемости результатов;</a:t>
            </a:r>
          </a:p>
          <a:p>
            <a:r>
              <a:rPr lang="en" dirty="0" err="1"/>
              <a:t>auto_class_weights</a:t>
            </a:r>
            <a:r>
              <a:rPr lang="en" dirty="0"/>
              <a:t>='Balanced’</a:t>
            </a:r>
            <a:r>
              <a:rPr lang="ru-RU" dirty="0"/>
              <a:t>, для учета дисбаланса классов;</a:t>
            </a:r>
          </a:p>
          <a:p>
            <a:r>
              <a:rPr lang="en" dirty="0" err="1"/>
              <a:t>loss_function</a:t>
            </a:r>
            <a:r>
              <a:rPr lang="en" dirty="0"/>
              <a:t>='</a:t>
            </a:r>
            <a:r>
              <a:rPr lang="en" dirty="0" err="1"/>
              <a:t>Logloss</a:t>
            </a:r>
            <a:r>
              <a:rPr lang="en" dirty="0"/>
              <a:t>’</a:t>
            </a:r>
            <a:r>
              <a:rPr lang="ru-RU" dirty="0"/>
              <a:t>, выбрана данная функция потерь.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21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4FC55-F267-DD48-93D4-37847B8F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1065"/>
          </a:xfrm>
        </p:spPr>
        <p:txBody>
          <a:bodyPr/>
          <a:lstStyle/>
          <a:p>
            <a:r>
              <a:rPr lang="ru-RU" dirty="0"/>
              <a:t>Предсказания на тесте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05E60-C6EE-7647-B399-D101344E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Обученными на тренировочном наборе данных делаем предсказания для тестового набора данных. </a:t>
            </a:r>
          </a:p>
          <a:p>
            <a:r>
              <a:rPr lang="ru-RU" dirty="0"/>
              <a:t>Формируем файл</a:t>
            </a:r>
            <a:r>
              <a:rPr lang="en-US" dirty="0"/>
              <a:t> csv </a:t>
            </a:r>
            <a:r>
              <a:rPr lang="ru-RU" dirty="0"/>
              <a:t>для загрузки на портал.</a:t>
            </a:r>
          </a:p>
        </p:txBody>
      </p:sp>
    </p:spTree>
    <p:extLst>
      <p:ext uri="{BB962C8B-B14F-4D97-AF65-F5344CB8AC3E}">
        <p14:creationId xmlns:p14="http://schemas.microsoft.com/office/powerpoint/2010/main" val="183188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80A0E-32CF-6B4F-9992-257821085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83328E-FCCD-EA4A-9465-3FBEF68D1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 уважением Дубовой Григорий</a:t>
            </a:r>
          </a:p>
        </p:txBody>
      </p:sp>
    </p:spTree>
    <p:extLst>
      <p:ext uri="{BB962C8B-B14F-4D97-AF65-F5344CB8AC3E}">
        <p14:creationId xmlns:p14="http://schemas.microsoft.com/office/powerpoint/2010/main" val="3147502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27</TotalTime>
  <Words>308</Words>
  <Application>Microsoft Macintosh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Helvetica Neue</vt:lpstr>
      <vt:lpstr>Сетка</vt:lpstr>
      <vt:lpstr>Чемпионат</vt:lpstr>
      <vt:lpstr>Описание задачи</vt:lpstr>
      <vt:lpstr>Подготовка данных</vt:lpstr>
      <vt:lpstr>Выбор данных для моделей</vt:lpstr>
      <vt:lpstr>Выбор данных для каждого предсказываемого признака</vt:lpstr>
      <vt:lpstr>Обучение моделей</vt:lpstr>
      <vt:lpstr>Предсказания на тесте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Чемпионат</dc:title>
  <dc:creator>Microsoft Office User</dc:creator>
  <cp:lastModifiedBy>Microsoft Office User</cp:lastModifiedBy>
  <cp:revision>4</cp:revision>
  <dcterms:created xsi:type="dcterms:W3CDTF">2022-10-03T13:59:24Z</dcterms:created>
  <dcterms:modified xsi:type="dcterms:W3CDTF">2022-10-03T14:27:20Z</dcterms:modified>
</cp:coreProperties>
</file>