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0" r:id="rId12"/>
    <p:sldId id="257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76" r:id="rId24"/>
    <p:sldId id="281" r:id="rId25"/>
    <p:sldId id="283" r:id="rId26"/>
    <p:sldId id="285" r:id="rId27"/>
    <p:sldId id="284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58" autoAdjust="0"/>
  </p:normalViewPr>
  <p:slideViewPr>
    <p:cSldViewPr>
      <p:cViewPr varScale="1">
        <p:scale>
          <a:sx n="60" d="100"/>
          <a:sy n="60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29940-7662-4A82-9289-60586CC29649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CF0EF-E375-4B40-9366-27AB483B3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5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CF0EF-E375-4B40-9366-27AB483B363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878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CF0EF-E375-4B40-9366-27AB483B363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083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CF0EF-E375-4B40-9366-27AB483B363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440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CF0EF-E375-4B40-9366-27AB483B363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03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лишено физической материализации, поэтому указанный запрос будет выполняться при каждом обращении к представлению.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CF0EF-E375-4B40-9366-27AB483B363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795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CF0EF-E375-4B40-9366-27AB483B363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10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CF0EF-E375-4B40-9366-27AB483B363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924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CF0EF-E375-4B40-9366-27AB483B363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331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DA5EC-A0D7-4FFF-8023-E37A7890D58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827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CF0EF-E375-4B40-9366-27AB483B363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951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создать задание, для регулярного обновления представления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CF0EF-E375-4B40-9366-27AB483B363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267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CF0EF-E375-4B40-9366-27AB483B363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07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CF0EF-E375-4B40-9366-27AB483B363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18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CF0EF-E375-4B40-9366-27AB483B363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97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CF0EF-E375-4B40-9366-27AB483B363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57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CF0EF-E375-4B40-9366-27AB483B363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64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CF0EF-E375-4B40-9366-27AB483B363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81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Если указано имя схемы - последовательность создаётся в заданной схеме иначе в текущей. </a:t>
            </a:r>
          </a:p>
          <a:p>
            <a:r>
              <a:rPr lang="ru-RU" smtClean="0"/>
              <a:t>Временные последовательности существуют в специальной схеме, так что при создании таких последовательностей имя схемы задать нельзя. </a:t>
            </a:r>
          </a:p>
          <a:p>
            <a:r>
              <a:rPr lang="ru-RU" smtClean="0"/>
              <a:t>Имя последовательности должно отличаться от имён других объектов уже существующих в этой схеме.</a:t>
            </a:r>
          </a:p>
          <a:p>
            <a:r>
              <a:rPr lang="ru-RU" smtClean="0"/>
              <a:t>После создания последовательности работать с ней можно, вызывая функции nextval, currval и setval.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CF0EF-E375-4B40-9366-27AB483B363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799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CF0EF-E375-4B40-9366-27AB483B363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06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tutorial.com/postgresql-indexes/postgresql-create-index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Объекты базы данных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454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ПОСЛЕДОВАТЕЛЬНОСТЬ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sz="2400" dirty="0" smtClean="0"/>
              <a:t>Указано </a:t>
            </a:r>
            <a:r>
              <a:rPr lang="ru-RU" sz="2400" dirty="0"/>
              <a:t>имя </a:t>
            </a:r>
            <a:r>
              <a:rPr lang="ru-RU" sz="2400" dirty="0" smtClean="0"/>
              <a:t>схемы -  создается в </a:t>
            </a:r>
            <a:r>
              <a:rPr lang="ru-RU" sz="2400" dirty="0"/>
              <a:t>заданной </a:t>
            </a:r>
            <a:r>
              <a:rPr lang="ru-RU" sz="2400" dirty="0" smtClean="0"/>
              <a:t>схеме иначе в </a:t>
            </a:r>
            <a:r>
              <a:rPr lang="ru-RU" sz="2400" dirty="0"/>
              <a:t>текущей. </a:t>
            </a:r>
            <a:endParaRPr lang="ru-RU" sz="2400" dirty="0" smtClean="0"/>
          </a:p>
          <a:p>
            <a:pPr>
              <a:spcAft>
                <a:spcPts val="1200"/>
              </a:spcAft>
            </a:pPr>
            <a:r>
              <a:rPr lang="ru-RU" sz="2400" dirty="0" smtClean="0"/>
              <a:t>Временные </a:t>
            </a:r>
            <a:r>
              <a:rPr lang="ru-RU" sz="2400" dirty="0"/>
              <a:t>последовательности существуют в специальной </a:t>
            </a:r>
            <a:r>
              <a:rPr lang="ru-RU" sz="2400" dirty="0" smtClean="0"/>
              <a:t>схеме - имя </a:t>
            </a:r>
            <a:r>
              <a:rPr lang="ru-RU" sz="2400" dirty="0"/>
              <a:t>схемы задать нельзя. </a:t>
            </a:r>
            <a:endParaRPr lang="ru-RU" sz="2400" dirty="0" smtClean="0"/>
          </a:p>
          <a:p>
            <a:pPr>
              <a:spcAft>
                <a:spcPts val="1200"/>
              </a:spcAft>
            </a:pPr>
            <a:r>
              <a:rPr lang="ru-RU" sz="2400" dirty="0" smtClean="0"/>
              <a:t>Имя </a:t>
            </a:r>
            <a:r>
              <a:rPr lang="ru-RU" sz="2400" dirty="0"/>
              <a:t>последовательности должно отличаться от имён других </a:t>
            </a:r>
            <a:r>
              <a:rPr lang="ru-RU" sz="2400" dirty="0" smtClean="0"/>
              <a:t>объектов.</a:t>
            </a:r>
            <a:endParaRPr lang="ru-RU" sz="2400" dirty="0"/>
          </a:p>
          <a:p>
            <a:pPr>
              <a:spcAft>
                <a:spcPts val="1200"/>
              </a:spcAft>
            </a:pPr>
            <a:r>
              <a:rPr lang="ru-RU" sz="2400" dirty="0"/>
              <a:t>После создания последовательности работать с ней можно, </a:t>
            </a:r>
            <a:r>
              <a:rPr lang="ru-RU" sz="2400" dirty="0" smtClean="0"/>
              <a:t>вызывая функции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sz="2400" dirty="0"/>
              <a:t> </a:t>
            </a:r>
            <a:r>
              <a:rPr lang="ru-RU" sz="2400" dirty="0" smtClean="0"/>
              <a:t>	</a:t>
            </a:r>
            <a:r>
              <a:rPr lang="ru-RU" sz="2400" b="1" dirty="0" err="1" smtClean="0">
                <a:solidFill>
                  <a:srgbClr val="0070C0"/>
                </a:solidFill>
              </a:rPr>
              <a:t>nextval</a:t>
            </a:r>
            <a:r>
              <a:rPr lang="ru-RU" sz="2400" b="1" dirty="0">
                <a:solidFill>
                  <a:srgbClr val="0070C0"/>
                </a:solidFill>
              </a:rPr>
              <a:t>, </a:t>
            </a:r>
            <a:r>
              <a:rPr lang="ru-RU" sz="2400" b="1" dirty="0" err="1">
                <a:solidFill>
                  <a:srgbClr val="0070C0"/>
                </a:solidFill>
              </a:rPr>
              <a:t>currval</a:t>
            </a:r>
            <a:r>
              <a:rPr lang="ru-RU" sz="2400" b="1" dirty="0">
                <a:solidFill>
                  <a:srgbClr val="0070C0"/>
                </a:solidFill>
              </a:rPr>
              <a:t> и </a:t>
            </a:r>
            <a:r>
              <a:rPr lang="ru-RU" sz="2400" b="1" dirty="0" err="1" smtClean="0">
                <a:solidFill>
                  <a:srgbClr val="0070C0"/>
                </a:solidFill>
              </a:rPr>
              <a:t>setval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45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ПОСЛЕДОВАТЕЛЬНОСТЬ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изменить значение последовательности </a:t>
            </a:r>
            <a:r>
              <a:rPr lang="ru-RU" dirty="0" smtClean="0"/>
              <a:t>нельзя</a:t>
            </a:r>
          </a:p>
          <a:p>
            <a:r>
              <a:rPr lang="ru-RU" dirty="0" smtClean="0"/>
              <a:t>получить </a:t>
            </a:r>
            <a:r>
              <a:rPr lang="ru-RU" dirty="0"/>
              <a:t>её параметры и текущее состояние можно таким запросом: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</a:p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</a:rPr>
              <a:t>	</a:t>
            </a:r>
            <a:r>
              <a:rPr lang="ru-RU" b="1" dirty="0" smtClean="0">
                <a:solidFill>
                  <a:srgbClr val="C00000"/>
                </a:solidFill>
              </a:rPr>
              <a:t>SELECT</a:t>
            </a:r>
            <a:r>
              <a:rPr lang="ru-RU" dirty="0" smtClean="0"/>
              <a:t> </a:t>
            </a:r>
            <a:r>
              <a:rPr lang="ru-RU" dirty="0"/>
              <a:t>* </a:t>
            </a:r>
            <a:endParaRPr lang="ru-RU" dirty="0" smtClean="0"/>
          </a:p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</a:rPr>
              <a:t>	</a:t>
            </a:r>
            <a:r>
              <a:rPr lang="ru-RU" b="1" dirty="0" smtClean="0">
                <a:solidFill>
                  <a:srgbClr val="C00000"/>
                </a:solidFill>
              </a:rPr>
              <a:t>FROM</a:t>
            </a:r>
            <a:r>
              <a:rPr lang="ru-RU" dirty="0" smtClean="0"/>
              <a:t> </a:t>
            </a:r>
            <a:r>
              <a:rPr lang="ru-RU" b="1" i="1" dirty="0" err="1"/>
              <a:t>name</a:t>
            </a:r>
            <a:r>
              <a:rPr lang="ru-RU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9283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nextval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 smtClean="0"/>
              <a:t>bigint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Продвигает объект последовательности к следующему значению и возвращает это значение. 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N</a:t>
            </a:r>
            <a:r>
              <a:rPr lang="ru-RU" b="1" dirty="0" err="1" smtClean="0"/>
              <a:t>extval</a:t>
            </a:r>
            <a:r>
              <a:rPr lang="ru-RU" b="1" dirty="0" smtClean="0"/>
              <a:t> </a:t>
            </a:r>
            <a:r>
              <a:rPr lang="ru-RU" dirty="0" smtClean="0"/>
              <a:t>-</a:t>
            </a:r>
            <a:r>
              <a:rPr lang="ru-RU" dirty="0"/>
              <a:t> </a:t>
            </a:r>
            <a:r>
              <a:rPr lang="ru-RU" dirty="0" smtClean="0"/>
              <a:t>в </a:t>
            </a:r>
            <a:r>
              <a:rPr lang="ru-RU" dirty="0"/>
              <a:t>нескольких </a:t>
            </a:r>
            <a:r>
              <a:rPr lang="ru-RU" dirty="0" smtClean="0"/>
              <a:t>сеансах - неповторяющееся значение.</a:t>
            </a:r>
          </a:p>
          <a:p>
            <a:pPr marL="0" indent="0" algn="ctr">
              <a:buNone/>
            </a:pPr>
            <a:r>
              <a:rPr lang="ru-RU" dirty="0"/>
              <a:t>п</a:t>
            </a:r>
            <a:r>
              <a:rPr lang="ru-RU" dirty="0" smtClean="0"/>
              <a:t>о умолчанию 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915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setval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 smtClean="0"/>
              <a:t>bigint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текущее </a:t>
            </a:r>
            <a:r>
              <a:rPr lang="ru-RU" dirty="0"/>
              <a:t>значение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</a:t>
            </a:r>
            <a:r>
              <a:rPr lang="ru-RU" dirty="0"/>
              <a:t>присвоить </a:t>
            </a:r>
            <a:r>
              <a:rPr lang="ru-RU" dirty="0" err="1"/>
              <a:t>true</a:t>
            </a:r>
            <a:r>
              <a:rPr lang="ru-RU" dirty="0"/>
              <a:t> или </a:t>
            </a:r>
            <a:r>
              <a:rPr lang="ru-RU" dirty="0" err="1" smtClean="0"/>
              <a:t>false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SELECT </a:t>
            </a:r>
            <a:r>
              <a:rPr lang="ru-RU" dirty="0" err="1"/>
              <a:t>setval</a:t>
            </a:r>
            <a:r>
              <a:rPr lang="ru-RU" dirty="0"/>
              <a:t>('</a:t>
            </a:r>
            <a:r>
              <a:rPr lang="ru-RU" dirty="0" err="1"/>
              <a:t>myseq</a:t>
            </a:r>
            <a:r>
              <a:rPr lang="ru-RU" dirty="0"/>
              <a:t>', 42); </a:t>
            </a:r>
            <a:r>
              <a:rPr lang="ru-RU" i="1" dirty="0"/>
              <a:t>При следующем вызове </a:t>
            </a:r>
            <a:r>
              <a:rPr lang="ru-RU" i="1" dirty="0" err="1"/>
              <a:t>nextval</a:t>
            </a:r>
            <a:r>
              <a:rPr lang="ru-RU" i="1" dirty="0"/>
              <a:t> выдаст 43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SELECT</a:t>
            </a:r>
            <a:r>
              <a:rPr lang="ru-RU" dirty="0" smtClean="0"/>
              <a:t> </a:t>
            </a:r>
            <a:r>
              <a:rPr lang="ru-RU" dirty="0" err="1"/>
              <a:t>setval</a:t>
            </a:r>
            <a:r>
              <a:rPr lang="ru-RU" dirty="0"/>
              <a:t>('</a:t>
            </a:r>
            <a:r>
              <a:rPr lang="ru-RU" dirty="0" err="1"/>
              <a:t>myseq</a:t>
            </a:r>
            <a:r>
              <a:rPr lang="ru-RU" dirty="0"/>
              <a:t>', 42, </a:t>
            </a:r>
            <a:r>
              <a:rPr lang="ru-RU" dirty="0" err="1"/>
              <a:t>true</a:t>
            </a:r>
            <a:r>
              <a:rPr lang="ru-RU" dirty="0"/>
              <a:t>); </a:t>
            </a:r>
            <a:r>
              <a:rPr lang="ru-RU" i="1" dirty="0"/>
              <a:t>То же самое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SELECT</a:t>
            </a:r>
            <a:r>
              <a:rPr lang="ru-RU" dirty="0" smtClean="0"/>
              <a:t> </a:t>
            </a:r>
            <a:r>
              <a:rPr lang="ru-RU" dirty="0" err="1"/>
              <a:t>setval</a:t>
            </a:r>
            <a:r>
              <a:rPr lang="ru-RU" dirty="0"/>
              <a:t>('</a:t>
            </a:r>
            <a:r>
              <a:rPr lang="ru-RU" dirty="0" err="1"/>
              <a:t>myseq</a:t>
            </a:r>
            <a:r>
              <a:rPr lang="ru-RU" dirty="0"/>
              <a:t>', 42, </a:t>
            </a:r>
            <a:r>
              <a:rPr lang="ru-RU" dirty="0" err="1"/>
              <a:t>false</a:t>
            </a:r>
            <a:r>
              <a:rPr lang="ru-RU" dirty="0"/>
              <a:t>); </a:t>
            </a:r>
            <a:r>
              <a:rPr lang="ru-RU" i="1" dirty="0"/>
              <a:t>При следующем вызове </a:t>
            </a:r>
            <a:r>
              <a:rPr lang="ru-RU" i="1" dirty="0" err="1"/>
              <a:t>nextval</a:t>
            </a:r>
            <a:r>
              <a:rPr lang="ru-RU" i="1" dirty="0"/>
              <a:t> выдаст </a:t>
            </a:r>
            <a:r>
              <a:rPr lang="ru-RU" i="1" dirty="0" smtClean="0"/>
              <a:t>42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880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currval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 </a:t>
            </a:r>
            <a:r>
              <a:rPr lang="ru-RU" b="1" dirty="0" err="1"/>
              <a:t>bigint</a:t>
            </a:r>
            <a:endParaRPr lang="ru-RU" b="1" dirty="0"/>
          </a:p>
          <a:p>
            <a:pPr marL="0" indent="0">
              <a:buNone/>
            </a:pPr>
            <a:r>
              <a:rPr lang="ru-RU" dirty="0" smtClean="0"/>
              <a:t>значение</a:t>
            </a:r>
            <a:r>
              <a:rPr lang="ru-RU" dirty="0"/>
              <a:t>, выданное при последнем </a:t>
            </a:r>
            <a:r>
              <a:rPr lang="ru-RU" dirty="0" smtClean="0"/>
              <a:t>вызове</a:t>
            </a:r>
            <a:r>
              <a:rPr lang="ru-RU" dirty="0"/>
              <a:t> </a:t>
            </a:r>
            <a:r>
              <a:rPr lang="ru-RU" dirty="0" err="1" smtClean="0"/>
              <a:t>nextval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 </a:t>
            </a:r>
            <a:r>
              <a:rPr lang="ru-RU" dirty="0" smtClean="0"/>
              <a:t>*</a:t>
            </a:r>
            <a:r>
              <a:rPr lang="ru-RU" sz="2400" dirty="0" smtClean="0"/>
              <a:t>Если </a:t>
            </a:r>
            <a:r>
              <a:rPr lang="ru-RU" sz="2400" dirty="0"/>
              <a:t>в данном сеансе </a:t>
            </a:r>
            <a:r>
              <a:rPr lang="ru-RU" sz="2400" dirty="0" err="1"/>
              <a:t>nextval</a:t>
            </a:r>
            <a:r>
              <a:rPr lang="ru-RU" sz="2400" dirty="0"/>
              <a:t> ни разу не вызывалась для данной последовательности, возвращается </a:t>
            </a:r>
            <a:r>
              <a:rPr lang="ru-RU" sz="2400" dirty="0" smtClean="0"/>
              <a:t>ошибка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370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VIEW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CREATE VIEW </a:t>
            </a:r>
            <a:r>
              <a:rPr lang="en-US" dirty="0"/>
              <a:t>— </a:t>
            </a:r>
            <a:r>
              <a:rPr lang="ru-RU" dirty="0"/>
              <a:t>создать </a:t>
            </a:r>
            <a:r>
              <a:rPr lang="ru-RU" dirty="0" smtClean="0"/>
              <a:t>представление</a:t>
            </a:r>
          </a:p>
          <a:p>
            <a:r>
              <a:rPr lang="ru-RU" dirty="0" smtClean="0"/>
              <a:t>В БД часто приходится выполнять один и тот же запрос</a:t>
            </a:r>
          </a:p>
          <a:p>
            <a:r>
              <a:rPr lang="ru-RU" dirty="0" smtClean="0"/>
              <a:t>Можно обращаться как к таблице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6" y="4365104"/>
            <a:ext cx="8902688" cy="119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49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CREATE OR REPLACE </a:t>
            </a:r>
            <a:r>
              <a:rPr lang="en-US" b="1" dirty="0" smtClean="0">
                <a:solidFill>
                  <a:srgbClr val="0070C0"/>
                </a:solidFill>
              </a:rPr>
              <a:t>VIEW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Команда</a:t>
            </a:r>
            <a:r>
              <a:rPr lang="en-US" dirty="0"/>
              <a:t> CREATE OR REPLACE </a:t>
            </a:r>
            <a:r>
              <a:rPr lang="en-US" dirty="0" smtClean="0"/>
              <a:t>VIEW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>
              <a:spcAft>
                <a:spcPts val="600"/>
              </a:spcAft>
              <a:buFontTx/>
              <a:buChar char="-"/>
            </a:pPr>
            <a:r>
              <a:rPr lang="ru-RU" sz="2800" dirty="0"/>
              <a:t>з</a:t>
            </a:r>
            <a:r>
              <a:rPr lang="ru-RU" sz="2800" dirty="0" smtClean="0"/>
              <a:t>аменяет представление, если уже </a:t>
            </a:r>
            <a:r>
              <a:rPr lang="ru-RU" sz="2800" dirty="0" err="1" smtClean="0"/>
              <a:t>существут</a:t>
            </a:r>
            <a:endParaRPr lang="ru-RU" sz="2800" dirty="0" smtClean="0"/>
          </a:p>
          <a:p>
            <a:pPr>
              <a:spcAft>
                <a:spcPts val="600"/>
              </a:spcAft>
              <a:buFontTx/>
              <a:buChar char="-"/>
            </a:pPr>
            <a:r>
              <a:rPr lang="ru-RU" sz="2800" dirty="0"/>
              <a:t>н</a:t>
            </a:r>
            <a:r>
              <a:rPr lang="ru-RU" sz="2800" dirty="0" smtClean="0"/>
              <a:t>еобходимо использовать те же столбцы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ru-RU" sz="2800" dirty="0"/>
              <a:t>м</a:t>
            </a:r>
            <a:r>
              <a:rPr lang="ru-RU" sz="2800" dirty="0" smtClean="0"/>
              <a:t>ожно добавить столбцы в конце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ru-RU" sz="2800" dirty="0"/>
              <a:t>с</a:t>
            </a:r>
            <a:r>
              <a:rPr lang="ru-RU" sz="2800" dirty="0" smtClean="0"/>
              <a:t>оздается в текущей схеме, либо в заданной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922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Параметры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TEMPORARY или TEMPС </a:t>
            </a:r>
            <a:endParaRPr lang="ru-RU" b="1" dirty="0" smtClean="0"/>
          </a:p>
          <a:p>
            <a:pPr marL="0" indent="0">
              <a:buNone/>
            </a:pPr>
            <a:endParaRPr lang="ru-RU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 smtClean="0"/>
              <a:t>создаётся </a:t>
            </a:r>
            <a:r>
              <a:rPr lang="ru-RU" sz="2800" dirty="0"/>
              <a:t>как временное. </a:t>
            </a:r>
            <a:endParaRPr lang="ru-RU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 smtClean="0"/>
              <a:t>автоматически </a:t>
            </a:r>
            <a:r>
              <a:rPr lang="ru-RU" sz="2800" dirty="0"/>
              <a:t>удаляются в конце сеанса. </a:t>
            </a:r>
            <a:endParaRPr lang="ru-RU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 smtClean="0"/>
              <a:t>постоянное </a:t>
            </a:r>
            <a:r>
              <a:rPr lang="ru-RU" sz="2800" dirty="0"/>
              <a:t>представление с тем же именем не будет видно в текущем </a:t>
            </a:r>
            <a:r>
              <a:rPr lang="ru-RU" sz="2800" dirty="0" smtClean="0"/>
              <a:t>сеансе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 smtClean="0"/>
              <a:t>создаётся </a:t>
            </a:r>
            <a:r>
              <a:rPr lang="ru-RU" sz="2800" dirty="0"/>
              <a:t>как </a:t>
            </a:r>
            <a:r>
              <a:rPr lang="ru-RU" sz="2800" dirty="0" smtClean="0"/>
              <a:t>временное если обращается к временным таблицам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574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Параметры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RECURSIVE</a:t>
            </a:r>
            <a:r>
              <a:rPr lang="ru-RU" dirty="0" smtClean="0"/>
              <a:t> - </a:t>
            </a:r>
            <a:r>
              <a:rPr lang="ru-RU" dirty="0"/>
              <a:t>рекурсивное представление.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CREATE </a:t>
            </a:r>
            <a:r>
              <a:rPr lang="en-US" dirty="0">
                <a:solidFill>
                  <a:srgbClr val="C00000"/>
                </a:solidFill>
              </a:rPr>
              <a:t>RECURSIVE VIEW </a:t>
            </a:r>
            <a:r>
              <a:rPr lang="en-US" dirty="0"/>
              <a:t>[ </a:t>
            </a:r>
            <a:r>
              <a:rPr lang="ru-RU" b="1" i="1" dirty="0"/>
              <a:t>схема</a:t>
            </a:r>
            <a:r>
              <a:rPr lang="ru-RU" dirty="0"/>
              <a:t> . ] </a:t>
            </a:r>
            <a:r>
              <a:rPr lang="ru-RU" b="1" i="1" dirty="0"/>
              <a:t>имя</a:t>
            </a:r>
            <a:r>
              <a:rPr lang="ru-RU" dirty="0"/>
              <a:t> (</a:t>
            </a:r>
            <a:r>
              <a:rPr lang="ru-RU" b="1" i="1" dirty="0" err="1"/>
              <a:t>имена_столбцов</a:t>
            </a:r>
            <a:r>
              <a:rPr lang="ru-RU" dirty="0"/>
              <a:t>) </a:t>
            </a:r>
            <a:r>
              <a:rPr lang="en-US" dirty="0">
                <a:solidFill>
                  <a:srgbClr val="C00000"/>
                </a:solidFill>
              </a:rPr>
              <a:t>AS SELECT </a:t>
            </a:r>
            <a:r>
              <a:rPr lang="en-US" b="1" i="1" dirty="0" smtClean="0"/>
              <a:t>...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CREATE </a:t>
            </a:r>
            <a:r>
              <a:rPr lang="en-US" dirty="0">
                <a:solidFill>
                  <a:srgbClr val="C00000"/>
                </a:solidFill>
              </a:rPr>
              <a:t>VIEW</a:t>
            </a:r>
            <a:r>
              <a:rPr lang="en-US" dirty="0"/>
              <a:t> [ </a:t>
            </a:r>
            <a:r>
              <a:rPr lang="ru-RU" b="1" i="1" dirty="0"/>
              <a:t>схема</a:t>
            </a:r>
            <a:r>
              <a:rPr lang="ru-RU" dirty="0"/>
              <a:t> . ] </a:t>
            </a:r>
            <a:r>
              <a:rPr lang="ru-RU" b="1" i="1" dirty="0"/>
              <a:t>имя</a:t>
            </a:r>
            <a:r>
              <a:rPr lang="ru-RU" dirty="0"/>
              <a:t> </a:t>
            </a:r>
            <a:r>
              <a:rPr lang="en-US" dirty="0">
                <a:solidFill>
                  <a:srgbClr val="C00000"/>
                </a:solidFill>
              </a:rPr>
              <a:t>AS WITH RECURSIVE </a:t>
            </a:r>
            <a:r>
              <a:rPr lang="ru-RU" b="1" i="1" dirty="0"/>
              <a:t>имя</a:t>
            </a:r>
            <a:r>
              <a:rPr lang="ru-RU" dirty="0"/>
              <a:t> (</a:t>
            </a:r>
            <a:r>
              <a:rPr lang="ru-RU" b="1" i="1" dirty="0" err="1"/>
              <a:t>имена_столбцов</a:t>
            </a:r>
            <a:r>
              <a:rPr lang="ru-RU" dirty="0"/>
              <a:t>) </a:t>
            </a:r>
            <a:r>
              <a:rPr lang="en-US" dirty="0">
                <a:solidFill>
                  <a:srgbClr val="C00000"/>
                </a:solidFill>
              </a:rPr>
              <a:t>AS (SELECT </a:t>
            </a:r>
            <a:r>
              <a:rPr lang="en-US" b="1" i="1" dirty="0">
                <a:solidFill>
                  <a:srgbClr val="C00000"/>
                </a:solidFill>
              </a:rPr>
              <a:t>...</a:t>
            </a:r>
            <a:r>
              <a:rPr lang="en-US" dirty="0">
                <a:solidFill>
                  <a:srgbClr val="C00000"/>
                </a:solidFill>
              </a:rPr>
              <a:t>) SELECT </a:t>
            </a:r>
            <a:r>
              <a:rPr lang="ru-RU" b="1" i="1" dirty="0" err="1"/>
              <a:t>имена_столбцов</a:t>
            </a:r>
            <a:r>
              <a:rPr lang="ru-RU" dirty="0"/>
              <a:t> </a:t>
            </a:r>
            <a:r>
              <a:rPr lang="en-US" dirty="0">
                <a:solidFill>
                  <a:srgbClr val="C00000"/>
                </a:solidFill>
              </a:rPr>
              <a:t>FROM</a:t>
            </a:r>
            <a:r>
              <a:rPr lang="en-US" dirty="0"/>
              <a:t> </a:t>
            </a:r>
            <a:r>
              <a:rPr lang="ru-RU" b="1" i="1" dirty="0"/>
              <a:t>имя</a:t>
            </a:r>
            <a:r>
              <a:rPr lang="ru-RU" dirty="0"/>
              <a:t>;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*обязательно </a:t>
            </a:r>
            <a:r>
              <a:rPr lang="ru-RU" dirty="0"/>
              <a:t>должен задаваться список с именами столбцов.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2820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Параметры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1" dirty="0" smtClean="0"/>
              <a:t>имя</a:t>
            </a:r>
          </a:p>
          <a:p>
            <a:pPr marL="0" indent="0">
              <a:buNone/>
            </a:pPr>
            <a:r>
              <a:rPr lang="ru-RU" dirty="0" smtClean="0"/>
              <a:t>Можно дополнить схемой</a:t>
            </a:r>
          </a:p>
          <a:p>
            <a:pPr marL="0" indent="0">
              <a:buNone/>
            </a:pPr>
            <a:r>
              <a:rPr lang="ru-RU" b="1" i="1" dirty="0" err="1" smtClean="0"/>
              <a:t>имя_столбца</a:t>
            </a:r>
            <a:endParaRPr lang="ru-RU" b="1" i="1" dirty="0" smtClean="0"/>
          </a:p>
          <a:p>
            <a:pPr marL="0" indent="0">
              <a:buNone/>
            </a:pPr>
            <a:r>
              <a:rPr lang="ru-RU" dirty="0" smtClean="0"/>
              <a:t>Необязательный параметр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*Если </a:t>
            </a:r>
            <a:r>
              <a:rPr lang="ru-RU" sz="2800" dirty="0"/>
              <a:t>отсутствует, имена столбцов формируются из результатов запроса.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27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Объекты базы данных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56"/>
          <a:stretch/>
        </p:blipFill>
        <p:spPr bwMode="auto">
          <a:xfrm>
            <a:off x="215516" y="1700808"/>
            <a:ext cx="87129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000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Параметры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WITH </a:t>
            </a:r>
            <a:endParaRPr lang="ru-RU" b="1" dirty="0" smtClean="0"/>
          </a:p>
          <a:p>
            <a:pPr marL="0" indent="0">
              <a:buNone/>
            </a:pPr>
            <a:r>
              <a:rPr lang="ru-RU" sz="2800" dirty="0" smtClean="0"/>
              <a:t>могут </a:t>
            </a:r>
            <a:r>
              <a:rPr lang="ru-RU" sz="2800" dirty="0"/>
              <a:t>задаваться следующие необязательные параметры представления</a:t>
            </a:r>
            <a:r>
              <a:rPr lang="ru-RU" sz="2800" dirty="0" smtClean="0"/>
              <a:t>: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b="1" dirty="0" err="1"/>
              <a:t>check_option</a:t>
            </a:r>
            <a:r>
              <a:rPr lang="ru-RU" sz="2800" dirty="0"/>
              <a:t> 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- может принимать значения:</a:t>
            </a:r>
            <a:r>
              <a:rPr lang="ru-RU" sz="2800" dirty="0"/>
              <a:t> 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b="1" dirty="0" err="1" smtClean="0"/>
              <a:t>local</a:t>
            </a:r>
            <a:r>
              <a:rPr lang="ru-RU" sz="2800" b="1" dirty="0"/>
              <a:t> </a:t>
            </a:r>
            <a:r>
              <a:rPr lang="ru-RU" sz="2800" dirty="0"/>
              <a:t>(локально)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b="1" dirty="0" err="1" smtClean="0"/>
              <a:t>cascaded</a:t>
            </a:r>
            <a:r>
              <a:rPr lang="ru-RU" sz="2800" dirty="0"/>
              <a:t> (</a:t>
            </a:r>
            <a:r>
              <a:rPr lang="ru-RU" sz="2800" dirty="0" err="1"/>
              <a:t>каскадно</a:t>
            </a:r>
            <a:r>
              <a:rPr lang="ru-RU" sz="2800" dirty="0"/>
              <a:t>) и равнозначен указанию</a:t>
            </a:r>
            <a:r>
              <a:rPr lang="ru-RU" dirty="0"/>
              <a:t> 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WITH</a:t>
            </a:r>
            <a:r>
              <a:rPr lang="ru-RU" dirty="0" smtClean="0"/>
              <a:t> </a:t>
            </a:r>
            <a:r>
              <a:rPr lang="ru-RU" dirty="0"/>
              <a:t>[ CASCADED | LOCAL ] </a:t>
            </a:r>
            <a:r>
              <a:rPr lang="ru-RU" dirty="0">
                <a:solidFill>
                  <a:srgbClr val="C00000"/>
                </a:solidFill>
              </a:rPr>
              <a:t>CHECK</a:t>
            </a:r>
            <a:r>
              <a:rPr lang="ru-RU" dirty="0"/>
              <a:t> </a:t>
            </a:r>
            <a:r>
              <a:rPr lang="ru-RU" dirty="0" smtClean="0">
                <a:solidFill>
                  <a:srgbClr val="C00000"/>
                </a:solidFill>
              </a:rPr>
              <a:t>OPTION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18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VIEW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Задавайте:</a:t>
            </a:r>
          </a:p>
          <a:p>
            <a:r>
              <a:rPr lang="ru-RU" dirty="0" smtClean="0"/>
              <a:t>имена столбцов</a:t>
            </a:r>
          </a:p>
          <a:p>
            <a:r>
              <a:rPr lang="ru-RU" dirty="0" smtClean="0"/>
              <a:t>типы данных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Плохой вариант:</a:t>
            </a:r>
            <a:endParaRPr lang="ru-RU" b="1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CREATE </a:t>
            </a:r>
            <a:r>
              <a:rPr lang="ru-RU" dirty="0">
                <a:solidFill>
                  <a:srgbClr val="C00000"/>
                </a:solidFill>
              </a:rPr>
              <a:t>VIEW </a:t>
            </a:r>
            <a:r>
              <a:rPr lang="ru-RU" dirty="0" err="1"/>
              <a:t>vista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AS SELECT </a:t>
            </a:r>
            <a:r>
              <a:rPr lang="ru-RU" dirty="0"/>
              <a:t>'</a:t>
            </a:r>
            <a:r>
              <a:rPr lang="ru-RU" dirty="0" err="1"/>
              <a:t>Hello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 smtClean="0"/>
              <a:t>';</a:t>
            </a:r>
          </a:p>
          <a:p>
            <a:pPr marL="0" indent="0">
              <a:buNone/>
            </a:pPr>
            <a:r>
              <a:rPr lang="ru-RU" dirty="0" smtClean="0"/>
              <a:t>Столбец </a:t>
            </a:r>
            <a:r>
              <a:rPr lang="ru-RU" dirty="0"/>
              <a:t> ?</a:t>
            </a:r>
            <a:r>
              <a:rPr lang="ru-RU" dirty="0" err="1"/>
              <a:t>column</a:t>
            </a:r>
            <a:r>
              <a:rPr lang="ru-RU" dirty="0"/>
              <a:t>?,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тип </a:t>
            </a:r>
            <a:r>
              <a:rPr lang="ru-RU" dirty="0"/>
              <a:t>данных — </a:t>
            </a:r>
            <a:r>
              <a:rPr lang="ru-RU" dirty="0" err="1"/>
              <a:t>text</a:t>
            </a:r>
            <a:r>
              <a:rPr lang="ru-RU" dirty="0"/>
              <a:t>;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Хороший вариант</a:t>
            </a:r>
            <a:endParaRPr lang="ru-RU" b="1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CREATE </a:t>
            </a:r>
            <a:r>
              <a:rPr lang="ru-RU" dirty="0">
                <a:solidFill>
                  <a:srgbClr val="C00000"/>
                </a:solidFill>
              </a:rPr>
              <a:t>VIEW</a:t>
            </a:r>
            <a:r>
              <a:rPr lang="ru-RU" dirty="0"/>
              <a:t> </a:t>
            </a:r>
            <a:r>
              <a:rPr lang="ru-RU" dirty="0" err="1"/>
              <a:t>vista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AS SELECT </a:t>
            </a:r>
            <a:r>
              <a:rPr lang="ru-RU" dirty="0" err="1"/>
              <a:t>text</a:t>
            </a:r>
            <a:r>
              <a:rPr lang="ru-RU" dirty="0"/>
              <a:t> '</a:t>
            </a:r>
            <a:r>
              <a:rPr lang="ru-RU" dirty="0" err="1"/>
              <a:t>Hello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/>
              <a:t>' </a:t>
            </a:r>
            <a:r>
              <a:rPr lang="ru-RU" dirty="0">
                <a:solidFill>
                  <a:srgbClr val="C00000"/>
                </a:solidFill>
              </a:rPr>
              <a:t>AS</a:t>
            </a:r>
            <a:r>
              <a:rPr lang="ru-RU" dirty="0"/>
              <a:t> </a:t>
            </a:r>
            <a:r>
              <a:rPr lang="ru-RU" dirty="0" err="1"/>
              <a:t>hello</a:t>
            </a:r>
            <a:r>
              <a:rPr lang="ru-RU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4552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4" y="1755651"/>
            <a:ext cx="5588394" cy="1817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626" y="4149080"/>
            <a:ext cx="5493182" cy="197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499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DROP VIEW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Удаляет представление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263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ИНДЕКСЫ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328592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ru-RU" sz="2400" dirty="0" smtClean="0"/>
              <a:t>B-</a:t>
            </a:r>
            <a:r>
              <a:rPr lang="en-US" sz="2400" dirty="0" smtClean="0"/>
              <a:t>tree</a:t>
            </a:r>
            <a:r>
              <a:rPr lang="ru-RU" sz="2400" dirty="0" smtClean="0"/>
              <a:t>, </a:t>
            </a:r>
          </a:p>
          <a:p>
            <a:pPr marL="400050" lvl="1" indent="0">
              <a:buNone/>
            </a:pPr>
            <a:r>
              <a:rPr lang="ru-RU" sz="2400" dirty="0" err="1" smtClean="0"/>
              <a:t>Hash</a:t>
            </a:r>
            <a:r>
              <a:rPr lang="ru-RU" sz="2400" dirty="0"/>
              <a:t>, </a:t>
            </a:r>
            <a:endParaRPr lang="ru-RU" sz="2400" dirty="0" smtClean="0"/>
          </a:p>
          <a:p>
            <a:pPr marL="400050" lvl="1" indent="0">
              <a:buNone/>
            </a:pPr>
            <a:r>
              <a:rPr lang="ru-RU" sz="2400" dirty="0" err="1" smtClean="0"/>
              <a:t>GiST</a:t>
            </a:r>
            <a:r>
              <a:rPr lang="ru-RU" sz="2400" dirty="0"/>
              <a:t>, </a:t>
            </a:r>
            <a:endParaRPr lang="ru-RU" sz="2400" dirty="0" smtClean="0"/>
          </a:p>
          <a:p>
            <a:pPr marL="400050" lvl="1" indent="0">
              <a:buNone/>
            </a:pPr>
            <a:r>
              <a:rPr lang="ru-RU" sz="2400" dirty="0" smtClean="0"/>
              <a:t>SP-</a:t>
            </a:r>
            <a:r>
              <a:rPr lang="ru-RU" sz="2400" dirty="0" err="1" smtClean="0"/>
              <a:t>GiST</a:t>
            </a:r>
            <a:r>
              <a:rPr lang="ru-RU" sz="2400" dirty="0"/>
              <a:t>, </a:t>
            </a:r>
            <a:endParaRPr lang="ru-RU" sz="2400" dirty="0" smtClean="0"/>
          </a:p>
          <a:p>
            <a:pPr marL="400050" lvl="1" indent="0">
              <a:buNone/>
            </a:pPr>
            <a:r>
              <a:rPr lang="ru-RU" sz="2400" dirty="0" smtClean="0"/>
              <a:t>GIN,</a:t>
            </a:r>
          </a:p>
          <a:p>
            <a:pPr marL="400050" lvl="1" indent="0">
              <a:buNone/>
            </a:pPr>
            <a:r>
              <a:rPr lang="ru-RU" sz="2400" dirty="0" smtClean="0"/>
              <a:t>BRIN</a:t>
            </a:r>
            <a:r>
              <a:rPr lang="ru-RU" sz="2400" dirty="0"/>
              <a:t>.</a:t>
            </a:r>
            <a:r>
              <a:rPr lang="ru-RU" sz="2000" dirty="0"/>
              <a:t> 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Каждый </a:t>
            </a:r>
            <a:r>
              <a:rPr lang="ru-RU" sz="2400" dirty="0"/>
              <a:t>тип индекса использует </a:t>
            </a:r>
            <a:r>
              <a:rPr lang="ru-RU" sz="2400" dirty="0" smtClean="0"/>
              <a:t>разную </a:t>
            </a:r>
            <a:r>
              <a:rPr lang="ru-RU" sz="2400" dirty="0"/>
              <a:t>структуру хранения и алгоритм для обработки разных типов запросов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>
                <a:hlinkClick r:id="rId3"/>
              </a:rPr>
              <a:t>CREATE INDEX</a:t>
            </a:r>
            <a:r>
              <a:rPr lang="ru-RU" sz="2400" dirty="0" smtClean="0"/>
              <a:t> - без </a:t>
            </a:r>
            <a:r>
              <a:rPr lang="ru-RU" sz="2400" dirty="0"/>
              <a:t>указания типа </a:t>
            </a:r>
            <a:r>
              <a:rPr lang="ru-RU" sz="2400" dirty="0" smtClean="0"/>
              <a:t>индекса </a:t>
            </a:r>
            <a:r>
              <a:rPr lang="ru-RU" sz="2400" dirty="0"/>
              <a:t>умолчанию </a:t>
            </a:r>
            <a:r>
              <a:rPr lang="ru-RU" sz="2400" dirty="0" smtClean="0"/>
              <a:t>B-дерева.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81634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МАТЕРИАЛИЗОВАННЫЕ ПРЕДСТАВЛЕНИЯ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CREATE MATERIALIZED VIEW </a:t>
            </a:r>
            <a:r>
              <a:rPr lang="en-US" dirty="0" err="1"/>
              <a:t>mymatview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AS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/>
              <a:t>* 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/>
              <a:t>mytab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901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МАТЕРИАЛИЗОВАННЫЕ ПРЕДСТАВЛЕНИЯ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2272383"/>
            <a:ext cx="4036697" cy="36614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2246144"/>
            <a:ext cx="2210672" cy="366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66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МАТЕРИАЛИЗОВАННЫЕ ПРЕДСТАВЛЕНИЯ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REFRESH MATERIALIZED VIEW </a:t>
            </a:r>
            <a:r>
              <a:rPr lang="en-US" dirty="0" err="1"/>
              <a:t>mymatview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347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 </a:t>
            </a:r>
            <a:r>
              <a:rPr lang="ru-RU" b="1" dirty="0" smtClean="0">
                <a:solidFill>
                  <a:srgbClr val="0070C0"/>
                </a:solidFill>
              </a:rPr>
              <a:t>ПОСЛЕДОВАТЕЛЬНОСТЬ</a:t>
            </a:r>
            <a:br>
              <a:rPr lang="ru-RU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 SEQUENCE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 CREATE </a:t>
            </a:r>
            <a:r>
              <a:rPr lang="en-US" b="1" dirty="0" smtClean="0">
                <a:solidFill>
                  <a:srgbClr val="0070C0"/>
                </a:solidFill>
              </a:rPr>
              <a:t>SEQUENCE</a:t>
            </a:r>
            <a:endParaRPr lang="ru-RU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 smtClean="0"/>
              <a:t>— </a:t>
            </a:r>
            <a:r>
              <a:rPr lang="ru-RU" dirty="0"/>
              <a:t>создать </a:t>
            </a:r>
            <a:r>
              <a:rPr lang="ru-RU" dirty="0" smtClean="0"/>
              <a:t>генератор последовательности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4" y="3356992"/>
            <a:ext cx="8743427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49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Параметры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0070C0"/>
                </a:solidFill>
              </a:rPr>
              <a:t>TEMPORARY или </a:t>
            </a:r>
            <a:r>
              <a:rPr lang="ru-RU" b="1" dirty="0" smtClean="0">
                <a:solidFill>
                  <a:srgbClr val="0070C0"/>
                </a:solidFill>
              </a:rPr>
              <a:t>TEMP</a:t>
            </a:r>
          </a:p>
          <a:p>
            <a:pPr>
              <a:buFontTx/>
              <a:buChar char="-"/>
            </a:pPr>
            <a:r>
              <a:rPr lang="ru-RU" dirty="0" smtClean="0"/>
              <a:t>Последовательность создаётся </a:t>
            </a:r>
            <a:r>
              <a:rPr lang="ru-RU" dirty="0"/>
              <a:t>только для данного сеанса и автоматически удаляется при завершении сеанса. </a:t>
            </a: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Существующая </a:t>
            </a:r>
            <a:r>
              <a:rPr lang="ru-RU" dirty="0"/>
              <a:t>постоянная последовательность с тем же именем не будут видна </a:t>
            </a:r>
            <a:r>
              <a:rPr lang="ru-RU" dirty="0" smtClean="0"/>
              <a:t>в </a:t>
            </a:r>
            <a:r>
              <a:rPr lang="ru-RU" dirty="0"/>
              <a:t>этом </a:t>
            </a:r>
            <a:r>
              <a:rPr lang="ru-RU" dirty="0" smtClean="0"/>
              <a:t>сеансе.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29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Параметры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UNLOGGEDС 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Нежурналируемая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не </a:t>
            </a:r>
            <a:r>
              <a:rPr lang="ru-RU" dirty="0"/>
              <a:t>проходят через журнал </a:t>
            </a:r>
            <a:r>
              <a:rPr lang="ru-RU" dirty="0" err="1"/>
              <a:t>предзаписи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IF </a:t>
            </a:r>
            <a:r>
              <a:rPr lang="ru-RU" dirty="0"/>
              <a:t>NOT </a:t>
            </a:r>
            <a:r>
              <a:rPr lang="ru-RU" dirty="0" smtClean="0"/>
              <a:t>EXISTS</a:t>
            </a:r>
          </a:p>
          <a:p>
            <a:pPr marL="0" indent="0">
              <a:buNone/>
            </a:pPr>
            <a:r>
              <a:rPr lang="ru-RU" dirty="0" smtClean="0"/>
              <a:t>Не </a:t>
            </a:r>
            <a:r>
              <a:rPr lang="ru-RU" dirty="0"/>
              <a:t>считать </a:t>
            </a:r>
            <a:r>
              <a:rPr lang="ru-RU" dirty="0" smtClean="0"/>
              <a:t>ошибкой если </a:t>
            </a:r>
            <a:r>
              <a:rPr lang="ru-RU" dirty="0"/>
              <a:t>отношение с таким именем уже </a:t>
            </a:r>
            <a:r>
              <a:rPr lang="ru-RU" dirty="0" smtClean="0"/>
              <a:t>существует.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23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Параметры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i="1" dirty="0" smtClean="0"/>
              <a:t>Имя</a:t>
            </a:r>
          </a:p>
          <a:p>
            <a:pPr marL="0" indent="0">
              <a:buNone/>
            </a:pPr>
            <a:r>
              <a:rPr lang="ru-RU" dirty="0" smtClean="0"/>
              <a:t>Имя последовательности </a:t>
            </a:r>
          </a:p>
          <a:p>
            <a:pPr marL="0" indent="0">
              <a:buNone/>
            </a:pPr>
            <a:r>
              <a:rPr lang="ru-RU" dirty="0"/>
              <a:t>*</a:t>
            </a:r>
            <a:r>
              <a:rPr lang="ru-RU" dirty="0" smtClean="0"/>
              <a:t>можно дополнить схемой</a:t>
            </a:r>
            <a:endParaRPr lang="ru-RU" dirty="0"/>
          </a:p>
          <a:p>
            <a:r>
              <a:rPr lang="ru-RU" b="1" i="1" dirty="0" err="1" smtClean="0"/>
              <a:t>тип_данных</a:t>
            </a:r>
            <a:endParaRPr lang="ru-RU" b="1" i="1" dirty="0" smtClean="0"/>
          </a:p>
          <a:p>
            <a:pPr marL="0" indent="0">
              <a:buNone/>
            </a:pPr>
            <a:r>
              <a:rPr lang="ru-RU" dirty="0" smtClean="0"/>
              <a:t>Допустимые типы: </a:t>
            </a:r>
            <a:r>
              <a:rPr lang="ru-RU" dirty="0" err="1" smtClean="0"/>
              <a:t>smallint</a:t>
            </a:r>
            <a:r>
              <a:rPr lang="ru-RU" dirty="0" smtClean="0"/>
              <a:t>, </a:t>
            </a:r>
            <a:r>
              <a:rPr lang="ru-RU" dirty="0" err="1" smtClean="0"/>
              <a:t>integer</a:t>
            </a:r>
            <a:r>
              <a:rPr lang="ru-RU" dirty="0" smtClean="0"/>
              <a:t> и </a:t>
            </a:r>
            <a:r>
              <a:rPr lang="ru-RU" dirty="0" err="1" smtClean="0"/>
              <a:t>bigint</a:t>
            </a:r>
            <a:r>
              <a:rPr lang="ru-RU" dirty="0" smtClean="0"/>
              <a:t> (по умолчанию)</a:t>
            </a:r>
          </a:p>
          <a:p>
            <a:r>
              <a:rPr lang="ru-RU" b="1" i="1" dirty="0" smtClean="0"/>
              <a:t>Шаг</a:t>
            </a:r>
          </a:p>
          <a:p>
            <a:pPr marL="0" indent="0">
              <a:buNone/>
            </a:pPr>
            <a:r>
              <a:rPr lang="ru-RU" dirty="0"/>
              <a:t> определяет, какое число будет добавляться к текущему значению последовательности для получения нового значения.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 </a:t>
            </a:r>
            <a:r>
              <a:rPr lang="ru-RU" dirty="0"/>
              <a:t>положительным шагом </a:t>
            </a:r>
            <a:r>
              <a:rPr lang="ru-RU" dirty="0" smtClean="0"/>
              <a:t>–возрастающая</a:t>
            </a:r>
          </a:p>
          <a:p>
            <a:pPr marL="0" indent="0">
              <a:buNone/>
            </a:pPr>
            <a:r>
              <a:rPr lang="ru-RU" dirty="0" smtClean="0"/>
              <a:t>С </a:t>
            </a:r>
            <a:r>
              <a:rPr lang="ru-RU" dirty="0"/>
              <a:t>отрицательным — </a:t>
            </a:r>
            <a:r>
              <a:rPr lang="ru-RU" dirty="0" smtClean="0"/>
              <a:t>убывающая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24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Параметры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i="1" dirty="0" err="1" smtClean="0"/>
              <a:t>мин_значение</a:t>
            </a:r>
            <a:endParaRPr lang="ru-RU" b="1" i="1" dirty="0" smtClean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NO </a:t>
            </a:r>
            <a:r>
              <a:rPr lang="ru-RU" dirty="0" smtClean="0"/>
              <a:t>MINVALUE Необязательное наименьшее </a:t>
            </a:r>
            <a:r>
              <a:rPr lang="ru-RU" dirty="0"/>
              <a:t>число, которое будет генерировать </a:t>
            </a:r>
            <a:r>
              <a:rPr lang="ru-RU" dirty="0" smtClean="0"/>
              <a:t>последовательность</a:t>
            </a:r>
          </a:p>
          <a:p>
            <a:pPr marL="0" indent="0">
              <a:buNone/>
            </a:pPr>
            <a:r>
              <a:rPr lang="ru-RU" dirty="0" smtClean="0"/>
              <a:t>по </a:t>
            </a:r>
            <a:r>
              <a:rPr lang="ru-RU" dirty="0"/>
              <a:t>умолчанию: 1 </a:t>
            </a:r>
          </a:p>
          <a:p>
            <a:r>
              <a:rPr lang="ru-RU" b="1" i="1" dirty="0" err="1" smtClean="0"/>
              <a:t>макс_значение</a:t>
            </a:r>
            <a:endParaRPr lang="ru-RU" b="1" i="1" dirty="0" smtClean="0"/>
          </a:p>
          <a:p>
            <a:pPr marL="0" indent="0">
              <a:buNone/>
            </a:pPr>
            <a:r>
              <a:rPr lang="ru-RU" dirty="0"/>
              <a:t>наибольшее число, которое будет генерировать последовательность</a:t>
            </a:r>
            <a:endParaRPr lang="ru-RU" b="1" i="1" dirty="0" smtClean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NO </a:t>
            </a:r>
            <a:r>
              <a:rPr lang="ru-RU" dirty="0" smtClean="0"/>
              <a:t>MAXVALUE</a:t>
            </a:r>
          </a:p>
          <a:p>
            <a:pPr marL="0" indent="0">
              <a:buNone/>
            </a:pPr>
            <a:r>
              <a:rPr lang="ru-RU" dirty="0" smtClean="0"/>
              <a:t>по </a:t>
            </a:r>
            <a:r>
              <a:rPr lang="ru-RU" dirty="0"/>
              <a:t>умолчанию: максимальное значение типа данных для возрастающей последовательности или -1 — для убывающей.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72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Параметры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i="1" dirty="0" smtClean="0"/>
              <a:t>Начало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START </a:t>
            </a:r>
            <a:r>
              <a:rPr lang="ru-RU" dirty="0"/>
              <a:t>WITH  </a:t>
            </a:r>
            <a:r>
              <a:rPr lang="ru-RU" dirty="0" smtClean="0"/>
              <a:t>-  </a:t>
            </a:r>
            <a:r>
              <a:rPr lang="ru-RU" dirty="0"/>
              <a:t>запустить последовательность с любого значения. </a:t>
            </a:r>
            <a:endParaRPr lang="en-US" dirty="0" smtClean="0"/>
          </a:p>
          <a:p>
            <a:pPr marL="0" indent="0">
              <a:buNone/>
            </a:pPr>
            <a:endParaRPr lang="ru-RU" b="1" i="1" dirty="0" smtClean="0"/>
          </a:p>
          <a:p>
            <a:pPr marL="0" indent="0">
              <a:buNone/>
            </a:pPr>
            <a:r>
              <a:rPr lang="ru-RU" b="1" i="1" dirty="0" smtClean="0"/>
              <a:t>Кеш</a:t>
            </a:r>
            <a:endParaRPr lang="en-US" b="1" i="1" dirty="0" smtClean="0"/>
          </a:p>
          <a:p>
            <a:pPr marL="0" indent="0">
              <a:buNone/>
            </a:pPr>
            <a:r>
              <a:rPr lang="ru-RU" dirty="0" smtClean="0"/>
              <a:t>сколько </a:t>
            </a:r>
            <a:r>
              <a:rPr lang="ru-RU" dirty="0"/>
              <a:t>чисел последовательности будет выделяться и сохраняться в памяти для ускорения доступа к ним.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Минимальное </a:t>
            </a:r>
            <a:r>
              <a:rPr lang="ru-RU" dirty="0"/>
              <a:t>значение равно 1 </a:t>
            </a:r>
            <a:r>
              <a:rPr lang="en-US" dirty="0" smtClean="0"/>
              <a:t>(</a:t>
            </a:r>
            <a:r>
              <a:rPr lang="ru-RU" dirty="0" smtClean="0"/>
              <a:t>по умолчанию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en-US" dirty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CYCLE</a:t>
            </a:r>
            <a:r>
              <a:rPr lang="en-US" b="1" dirty="0" smtClean="0"/>
              <a:t>/</a:t>
            </a:r>
            <a:r>
              <a:rPr lang="ru-RU" b="1" dirty="0" smtClean="0"/>
              <a:t>NO CYCLE</a:t>
            </a:r>
            <a:endParaRPr lang="en-US" b="1" dirty="0" smtClean="0"/>
          </a:p>
          <a:p>
            <a:pPr marL="0" indent="0">
              <a:buNone/>
            </a:pPr>
            <a:r>
              <a:rPr lang="ru-RU" dirty="0" smtClean="0"/>
              <a:t>При достижении</a:t>
            </a:r>
            <a:r>
              <a:rPr lang="ru-RU" dirty="0"/>
              <a:t> </a:t>
            </a:r>
            <a:r>
              <a:rPr lang="ru-RU" b="1" i="1" dirty="0" err="1"/>
              <a:t>макс_значения</a:t>
            </a:r>
            <a:r>
              <a:rPr lang="ru-RU" dirty="0"/>
              <a:t> или </a:t>
            </a:r>
            <a:r>
              <a:rPr lang="ru-RU" b="1" i="1" dirty="0" err="1"/>
              <a:t>мин_значения</a:t>
            </a:r>
            <a:r>
              <a:rPr lang="ru-RU" dirty="0"/>
              <a:t> </a:t>
            </a:r>
            <a:r>
              <a:rPr lang="ru-RU" dirty="0" smtClean="0"/>
              <a:t>- зацикливает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*</a:t>
            </a:r>
            <a:r>
              <a:rPr lang="ru-RU" dirty="0" err="1" smtClean="0"/>
              <a:t>уквазав</a:t>
            </a:r>
            <a:r>
              <a:rPr lang="ru-RU" dirty="0"/>
              <a:t> NO </a:t>
            </a:r>
            <a:r>
              <a:rPr lang="ru-RU" dirty="0" smtClean="0"/>
              <a:t>CYCLE (по умолчанию)</a:t>
            </a:r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каждом вызове </a:t>
            </a:r>
            <a:r>
              <a:rPr lang="ru-RU" dirty="0" err="1"/>
              <a:t>nextval</a:t>
            </a:r>
            <a:r>
              <a:rPr lang="ru-RU" dirty="0"/>
              <a:t> после достижения предельного значения будет возникать ошибка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900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B0F0"/>
                </a:solidFill>
              </a:rPr>
              <a:t>Параметры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OWNED BY </a:t>
            </a:r>
            <a:r>
              <a:rPr lang="ru-RU" b="1" i="1" dirty="0" err="1"/>
              <a:t>имя_таблицы</a:t>
            </a:r>
            <a:r>
              <a:rPr lang="ru-RU" dirty="0" err="1"/>
              <a:t>.</a:t>
            </a:r>
            <a:r>
              <a:rPr lang="ru-RU" b="1" i="1" dirty="0" err="1"/>
              <a:t>имя_столбца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OWNED </a:t>
            </a:r>
            <a:r>
              <a:rPr lang="ru-RU" dirty="0"/>
              <a:t>BY </a:t>
            </a:r>
            <a:r>
              <a:rPr lang="ru-RU" dirty="0" smtClean="0"/>
              <a:t>NONE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2800" dirty="0" smtClean="0"/>
              <a:t>Связывает с </a:t>
            </a:r>
            <a:r>
              <a:rPr lang="ru-RU" sz="2800" dirty="0"/>
              <a:t>определённым столбцом таблицы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при </a:t>
            </a:r>
            <a:r>
              <a:rPr lang="ru-RU" sz="2800" dirty="0"/>
              <a:t>удалении этого столбца (или всей таблицы) последовательность </a:t>
            </a:r>
            <a:r>
              <a:rPr lang="ru-RU" sz="2800" dirty="0" smtClean="0"/>
              <a:t>удаляется автоматически</a:t>
            </a:r>
            <a:r>
              <a:rPr lang="ru-RU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433555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878</Words>
  <Application>Microsoft Office PowerPoint</Application>
  <PresentationFormat>Экран (4:3)</PresentationFormat>
  <Paragraphs>190</Paragraphs>
  <Slides>27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Тема Office</vt:lpstr>
      <vt:lpstr>Объекты базы данных</vt:lpstr>
      <vt:lpstr>Объекты базы данных</vt:lpstr>
      <vt:lpstr> ПОСЛЕДОВАТЕЛЬНОСТЬ  SEQUENCE</vt:lpstr>
      <vt:lpstr>Параметры</vt:lpstr>
      <vt:lpstr>Параметры</vt:lpstr>
      <vt:lpstr>Параметры</vt:lpstr>
      <vt:lpstr>Параметры</vt:lpstr>
      <vt:lpstr>Параметры</vt:lpstr>
      <vt:lpstr>Параметры</vt:lpstr>
      <vt:lpstr>ПОСЛЕДОВАТЕЛЬНОСТЬ</vt:lpstr>
      <vt:lpstr>ПОСЛЕДОВАТЕЛЬНОСТЬ</vt:lpstr>
      <vt:lpstr>nextval</vt:lpstr>
      <vt:lpstr>setval</vt:lpstr>
      <vt:lpstr>currval</vt:lpstr>
      <vt:lpstr>VIEW</vt:lpstr>
      <vt:lpstr>CREATE OR REPLACE VIEW</vt:lpstr>
      <vt:lpstr>Параметры</vt:lpstr>
      <vt:lpstr>Параметры</vt:lpstr>
      <vt:lpstr>Параметры</vt:lpstr>
      <vt:lpstr>Параметры</vt:lpstr>
      <vt:lpstr>VIEW</vt:lpstr>
      <vt:lpstr>Пример</vt:lpstr>
      <vt:lpstr>DROP VIEW</vt:lpstr>
      <vt:lpstr>ИНДЕКСЫ</vt:lpstr>
      <vt:lpstr>МАТЕРИАЛИЗОВАННЫЕ ПРЕДСТАВЛЕНИЯ</vt:lpstr>
      <vt:lpstr>МАТЕРИАЛИЗОВАННЫЕ ПРЕДСТАВЛЕНИЯ</vt:lpstr>
      <vt:lpstr>МАТЕРИАЛИЗОВАННЫЕ ПРЕДСТАВЛЕНИЯ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Андрианова</dc:creator>
  <cp:lastModifiedBy>Ekaterina E. Andrianova</cp:lastModifiedBy>
  <cp:revision>57</cp:revision>
  <dcterms:created xsi:type="dcterms:W3CDTF">2023-11-15T08:44:52Z</dcterms:created>
  <dcterms:modified xsi:type="dcterms:W3CDTF">2023-11-17T17:30:59Z</dcterms:modified>
</cp:coreProperties>
</file>