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62" r:id="rId6"/>
    <p:sldId id="285" r:id="rId7"/>
    <p:sldId id="286" r:id="rId8"/>
    <p:sldId id="258" r:id="rId9"/>
    <p:sldId id="263" r:id="rId10"/>
    <p:sldId id="265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7" r:id="rId21"/>
    <p:sldId id="284" r:id="rId22"/>
    <p:sldId id="272" r:id="rId23"/>
    <p:sldId id="273" r:id="rId24"/>
    <p:sldId id="279" r:id="rId25"/>
    <p:sldId id="264" r:id="rId26"/>
    <p:sldId id="280" r:id="rId27"/>
    <p:sldId id="281" r:id="rId28"/>
    <p:sldId id="282" r:id="rId29"/>
    <p:sldId id="283" r:id="rId30"/>
    <p:sldId id="274" r:id="rId31"/>
    <p:sldId id="27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0" autoAdjust="0"/>
  </p:normalViewPr>
  <p:slideViewPr>
    <p:cSldViewPr>
      <p:cViewPr varScale="1">
        <p:scale>
          <a:sx n="57" d="100"/>
          <a:sy n="57" d="100"/>
        </p:scale>
        <p:origin x="15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19630-C7EA-4CF8-8CFA-30FACF308AFF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FD9B3-6C27-46EC-B777-F012DEE184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6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0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72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74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Фрейм (рамка)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49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10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Сначала выполняется команда выборки таблиц, их объединения и возможные подзапросы под командой FROM.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Далее выполняются условия фильтрации WHERE, группировки GROUP BY и возможная фильтрация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HAVING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Только потом применяется команда выборки столбцов SELECT и расчет оконных функций под выборкой.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этого идет условие сортировки ORDER BY, где тоже можно указать столбец расчета оконной функции для сортировки.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Здесь важно уточнить, что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партиции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окна оконных функций создаются после разделения таблицы на группы с помощью команды GROUP BY, если эта команда используется в запросе.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71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D9B3-6C27-46EC-B777-F012DEE184D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4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КОНСТРУКЦИЯ ОКНА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47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PARTITION BY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6456"/>
            <a:ext cx="8229600" cy="319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46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ORDER BY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Позволяет </a:t>
            </a:r>
            <a:r>
              <a:rPr lang="ru-RU" dirty="0"/>
              <a:t>изменить порядок обработки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Сортирует в рамках окна </a:t>
            </a:r>
          </a:p>
          <a:p>
            <a:r>
              <a:rPr lang="ru-RU" dirty="0" smtClean="0"/>
              <a:t>Предложение </a:t>
            </a:r>
            <a:r>
              <a:rPr lang="ru-RU" dirty="0"/>
              <a:t>ORDER BY использует параметр NULLS FIRST или</a:t>
            </a:r>
          </a:p>
          <a:p>
            <a:pPr marL="0" indent="0">
              <a:buNone/>
            </a:pPr>
            <a:r>
              <a:rPr lang="ru-RU" dirty="0"/>
              <a:t>NULLS LAST, чтобы указать, должны ли значения, </a:t>
            </a:r>
            <a:r>
              <a:rPr lang="ru-RU" dirty="0" smtClean="0"/>
              <a:t>допускающие значение </a:t>
            </a:r>
            <a:r>
              <a:rPr lang="ru-RU" dirty="0"/>
              <a:t>NULL, быть первыми или последними в</a:t>
            </a:r>
          </a:p>
          <a:p>
            <a:pPr marL="0" indent="0">
              <a:buNone/>
            </a:pPr>
            <a:r>
              <a:rPr lang="ru-RU" dirty="0"/>
              <a:t>результирующем наборе</a:t>
            </a:r>
          </a:p>
          <a:p>
            <a:pPr lvl="1"/>
            <a:r>
              <a:rPr lang="ru-RU" dirty="0" smtClean="0"/>
              <a:t>По </a:t>
            </a:r>
            <a:r>
              <a:rPr lang="ru-RU" dirty="0"/>
              <a:t>умолчанию используется опция NULLS LAST</a:t>
            </a:r>
          </a:p>
          <a:p>
            <a:r>
              <a:rPr lang="ru-RU" dirty="0" smtClean="0"/>
              <a:t> </a:t>
            </a:r>
            <a:r>
              <a:rPr lang="ru-RU" dirty="0"/>
              <a:t>Предложение ORDER BY является обязательным для некоторых</a:t>
            </a:r>
          </a:p>
          <a:p>
            <a:pPr marL="0" indent="0">
              <a:buNone/>
            </a:pPr>
            <a:r>
              <a:rPr lang="ru-RU" dirty="0" smtClean="0"/>
              <a:t>Функций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</a:t>
            </a:r>
            <a:r>
              <a:rPr lang="ru-RU" dirty="0"/>
              <a:t>Порядок ORDER BY для окна может даже не совпадать с порядком, в котором выводятся строки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9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ORDER BY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3" y="1844824"/>
            <a:ext cx="9045897" cy="338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32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ПРЕДЛОЖЕНИЕ FILTER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определяет </a:t>
            </a:r>
            <a:r>
              <a:rPr lang="ru-RU" dirty="0"/>
              <a:t>какие строки будут подаваться на вход оконной функции </a:t>
            </a:r>
            <a:endParaRPr lang="ru-RU" dirty="0" smtClean="0"/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подаются </a:t>
            </a:r>
            <a:r>
              <a:rPr lang="ru-RU" dirty="0"/>
              <a:t>только те входные строки, для которых </a:t>
            </a:r>
            <a:r>
              <a:rPr lang="ru-RU" dirty="0" err="1"/>
              <a:t>условие_фильтра</a:t>
            </a:r>
            <a:r>
              <a:rPr lang="ru-RU" dirty="0"/>
              <a:t> вычисляется как истинное; другие строки отбрасываются </a:t>
            </a:r>
            <a:endParaRPr lang="ru-RU" dirty="0" smtClean="0"/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предложение </a:t>
            </a:r>
            <a:r>
              <a:rPr lang="ru-RU" dirty="0"/>
              <a:t>FILTER допускается только для агрегирующих оконных функций </a:t>
            </a:r>
          </a:p>
        </p:txBody>
      </p:sp>
    </p:spTree>
    <p:extLst>
      <p:ext uri="{BB962C8B-B14F-4D97-AF65-F5344CB8AC3E}">
        <p14:creationId xmlns:p14="http://schemas.microsoft.com/office/powerpoint/2010/main" val="232507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ПРЕДЛОЖЕНИЕ FILTER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357430"/>
            <a:ext cx="7843604" cy="245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59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ИМЕНОВАННОЕ ОКНО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Предложение WINDOW 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dirty="0" smtClean="0"/>
              <a:t>определяет </a:t>
            </a:r>
            <a:r>
              <a:rPr lang="ru-RU" dirty="0"/>
              <a:t>подмножество строк </a:t>
            </a:r>
            <a:r>
              <a:rPr lang="ru-RU" dirty="0" smtClean="0"/>
              <a:t>в текущем</a:t>
            </a:r>
          </a:p>
          <a:p>
            <a:pPr>
              <a:buNone/>
            </a:pPr>
            <a:r>
              <a:rPr lang="ru-RU" dirty="0" smtClean="0"/>
              <a:t>разделе</a:t>
            </a:r>
            <a:r>
              <a:rPr lang="ru-RU" dirty="0"/>
              <a:t>, к которому применяется </a:t>
            </a:r>
            <a:r>
              <a:rPr lang="ru-RU" dirty="0" smtClean="0"/>
              <a:t>оконная</a:t>
            </a:r>
          </a:p>
          <a:p>
            <a:pPr>
              <a:buNone/>
            </a:pPr>
            <a:r>
              <a:rPr lang="ru-RU" dirty="0" smtClean="0"/>
              <a:t>функция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80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ФРЕЙМ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348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b="1" dirty="0" smtClean="0"/>
              <a:t>Рамка</a:t>
            </a:r>
          </a:p>
          <a:p>
            <a:pPr marL="0" indent="0">
              <a:buNone/>
            </a:pPr>
            <a:r>
              <a:rPr lang="ru-RU" dirty="0" smtClean="0"/>
              <a:t>Определяет рамку окна, ограничивающую подмножество строк текущего раздела</a:t>
            </a:r>
          </a:p>
          <a:p>
            <a:pPr marL="0" indent="0">
              <a:buNone/>
            </a:pPr>
            <a:r>
              <a:rPr lang="ru-RU" dirty="0" smtClean="0"/>
              <a:t>оконная функция работает с рамкой, а не со всем разделом</a:t>
            </a:r>
          </a:p>
          <a:p>
            <a:pPr marL="0" indent="0">
              <a:buNone/>
            </a:pPr>
            <a:r>
              <a:rPr lang="ru-RU" b="1" dirty="0" smtClean="0"/>
              <a:t>Определение </a:t>
            </a:r>
            <a:r>
              <a:rPr lang="ru-RU" b="1" dirty="0" err="1" smtClean="0"/>
              <a:t>фрэйма</a:t>
            </a:r>
            <a:r>
              <a:rPr lang="ru-RU" b="1" dirty="0" smtClean="0"/>
              <a:t>(режимы): </a:t>
            </a:r>
          </a:p>
          <a:p>
            <a:pPr marL="0" indent="0">
              <a:buNone/>
            </a:pPr>
            <a:r>
              <a:rPr lang="ru-RU" dirty="0" smtClean="0"/>
              <a:t>	• ROWS позволяет ограничить строки в окне, указывая фиксированное количество строк, предшествующих или следующих за текущей </a:t>
            </a:r>
          </a:p>
          <a:p>
            <a:pPr marL="0" indent="0">
              <a:buNone/>
            </a:pPr>
            <a:r>
              <a:rPr lang="ru-RU" dirty="0" smtClean="0"/>
              <a:t>	• RANGE работает с набором строк имеющих одинаковый ранг в инструкции ORDER BY 	•Необходимо наличие ORDER 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13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ГРАНИЦЫ РАМКИ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ограничения строк ROWS или RANGE можно использовать следующие ключевые слова: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UNBOUNDED PRECEDING—указывает, что </a:t>
            </a:r>
            <a:r>
              <a:rPr lang="ru-RU" dirty="0" err="1" smtClean="0"/>
              <a:t>фрэймначинается</a:t>
            </a:r>
            <a:r>
              <a:rPr lang="ru-RU" dirty="0" smtClean="0"/>
              <a:t> с первой строки группы; 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UNBOUNDED FOLLOWING –с помощью данной инструкции можно указать, что </a:t>
            </a:r>
            <a:r>
              <a:rPr lang="ru-RU" dirty="0" err="1" smtClean="0"/>
              <a:t>фрэймзаканчивается</a:t>
            </a:r>
            <a:r>
              <a:rPr lang="ru-RU" dirty="0" smtClean="0"/>
              <a:t> на последней строке группы; 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CURRENT ROW –инструкция указывает, что </a:t>
            </a:r>
            <a:r>
              <a:rPr lang="ru-RU" dirty="0" err="1" smtClean="0"/>
              <a:t>фрэймначинается</a:t>
            </a:r>
            <a:r>
              <a:rPr lang="ru-RU" dirty="0" smtClean="0"/>
              <a:t> или заканчивается на текущей строке; 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 «Число» PRECEDING–определяет число строк перед текущей строкой (не допускается в предложении RANGE); 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«Число» FOLLOWING—определяет число строк после текущей строки (не допускается в предложении RANGE).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 err="1" smtClean="0"/>
              <a:t>конец_рамкине</a:t>
            </a:r>
            <a:r>
              <a:rPr lang="ru-RU" dirty="0" smtClean="0"/>
              <a:t> задан, подразумевается CURRENT ROW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ROWS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позволяет ограничить строки в окне</a:t>
            </a:r>
            <a:r>
              <a:rPr lang="en-US" dirty="0" smtClean="0"/>
              <a:t> </a:t>
            </a:r>
            <a:r>
              <a:rPr lang="ru-RU" dirty="0" smtClean="0"/>
              <a:t>задания границ </a:t>
            </a:r>
            <a:r>
              <a:rPr lang="ru-RU" dirty="0" err="1" smtClean="0"/>
              <a:t>фрэйма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ord_year</a:t>
            </a:r>
            <a:r>
              <a:rPr lang="en-US" dirty="0" smtClean="0"/>
              <a:t>, "</a:t>
            </a:r>
            <a:r>
              <a:rPr lang="en-US" dirty="0" err="1" smtClean="0"/>
              <a:t>CustCount</a:t>
            </a:r>
            <a:r>
              <a:rPr lang="en-US" dirty="0" smtClean="0"/>
              <a:t>", SUM("</a:t>
            </a:r>
            <a:r>
              <a:rPr lang="en-US" dirty="0" err="1" smtClean="0"/>
              <a:t>CustCount</a:t>
            </a:r>
            <a:r>
              <a:rPr lang="en-US" dirty="0" smtClean="0"/>
              <a:t>")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OVER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PARTITIONBY</a:t>
            </a:r>
            <a:r>
              <a:rPr lang="en-US" dirty="0" smtClean="0"/>
              <a:t> </a:t>
            </a:r>
            <a:r>
              <a:rPr lang="en-US" dirty="0" err="1" smtClean="0"/>
              <a:t>ord_year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ORDER BY </a:t>
            </a:r>
            <a:r>
              <a:rPr lang="en-US" dirty="0" smtClean="0"/>
              <a:t>"</a:t>
            </a:r>
            <a:r>
              <a:rPr lang="en-US" dirty="0" err="1" smtClean="0"/>
              <a:t>CustCount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C00000"/>
                </a:solidFill>
              </a:rPr>
              <a:t>ROWS BETWEEN CURRENTROW AND 1FOLLOWING</a:t>
            </a:r>
            <a:r>
              <a:rPr lang="en-US" dirty="0" smtClean="0"/>
              <a:t>) </a:t>
            </a:r>
            <a:r>
              <a:rPr lang="en-US" b="1" dirty="0" smtClean="0"/>
              <a:t>AS</a:t>
            </a:r>
            <a:r>
              <a:rPr lang="en-US" dirty="0" smtClean="0"/>
              <a:t> "SUM"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FROM </a:t>
            </a:r>
            <a:r>
              <a:rPr lang="en-US" dirty="0" smtClean="0"/>
              <a:t>public."</a:t>
            </a:r>
            <a:r>
              <a:rPr lang="en-US" dirty="0" err="1" smtClean="0"/>
              <a:t>WindowFunctions</a:t>
            </a:r>
            <a:r>
              <a:rPr lang="en-US" dirty="0" smtClean="0"/>
              <a:t>" </a:t>
            </a:r>
            <a:r>
              <a:rPr lang="en-US" dirty="0" err="1" smtClean="0"/>
              <a:t>orderby</a:t>
            </a:r>
            <a:r>
              <a:rPr lang="en-US" dirty="0" smtClean="0"/>
              <a:t> 1,2;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RANGE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работает с набором строк, имеющих одинаковый ранг в инструкции ORDER BY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empid</a:t>
            </a:r>
            <a:r>
              <a:rPr lang="en-US" dirty="0" smtClean="0"/>
              <a:t>, "</a:t>
            </a:r>
            <a:r>
              <a:rPr lang="en-US" dirty="0" err="1" smtClean="0"/>
              <a:t>CustCount</a:t>
            </a:r>
            <a:r>
              <a:rPr lang="en-US" dirty="0" smtClean="0"/>
              <a:t>", SUM("</a:t>
            </a:r>
            <a:r>
              <a:rPr lang="en-US" dirty="0" err="1" smtClean="0"/>
              <a:t>CustCount</a:t>
            </a:r>
            <a:r>
              <a:rPr lang="en-US" dirty="0" smtClean="0"/>
              <a:t>")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OVER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ORDER BY </a:t>
            </a:r>
            <a:r>
              <a:rPr lang="en-US" dirty="0" err="1" smtClean="0"/>
              <a:t>empid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RANGE BETWEEN UNBOUNDED PRECEDING ANDCURRENT ROW</a:t>
            </a:r>
            <a:r>
              <a:rPr lang="en-US" dirty="0" smtClean="0"/>
              <a:t>) AS"SUM"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FROM</a:t>
            </a:r>
            <a:r>
              <a:rPr lang="en-US" dirty="0" smtClean="0"/>
              <a:t> public."</a:t>
            </a:r>
            <a:r>
              <a:rPr lang="en-US" dirty="0" err="1" smtClean="0"/>
              <a:t>WindowFunctions</a:t>
            </a:r>
            <a:r>
              <a:rPr lang="en-US" dirty="0" smtClean="0"/>
              <a:t>" order by1,2;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window frame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выполняет </a:t>
            </a:r>
            <a:r>
              <a:rPr lang="ru-RU" dirty="0"/>
              <a:t>вычисления над списком строк </a:t>
            </a:r>
            <a:r>
              <a:rPr lang="ru-RU" dirty="0" smtClean="0"/>
              <a:t>в таблице</a:t>
            </a:r>
            <a:r>
              <a:rPr lang="ru-RU" dirty="0"/>
              <a:t>, которые как-то относятся к текущей строке.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отличие </a:t>
            </a:r>
            <a:r>
              <a:rPr lang="ru-RU" dirty="0"/>
              <a:t>от обычных агрегатных </a:t>
            </a:r>
            <a:r>
              <a:rPr lang="ru-RU" dirty="0" smtClean="0"/>
              <a:t>функций</a:t>
            </a:r>
            <a:endParaRPr lang="en-US" dirty="0" smtClean="0"/>
          </a:p>
          <a:p>
            <a:pPr lvl="1"/>
            <a:r>
              <a:rPr lang="ru-RU" dirty="0" smtClean="0"/>
              <a:t>не </a:t>
            </a:r>
            <a:r>
              <a:rPr lang="ru-RU" dirty="0"/>
              <a:t>заставляет строки группироваться в одну; </a:t>
            </a:r>
            <a:endParaRPr lang="en-US" dirty="0" smtClean="0"/>
          </a:p>
          <a:p>
            <a:pPr lvl="1"/>
            <a:r>
              <a:rPr lang="ru-RU" dirty="0" smtClean="0"/>
              <a:t>строки </a:t>
            </a:r>
            <a:r>
              <a:rPr lang="ru-RU" dirty="0"/>
              <a:t>сохраняют свои отдельные значения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позволяет </a:t>
            </a:r>
            <a:r>
              <a:rPr lang="ru-RU" dirty="0"/>
              <a:t>получить доступ более чем только к текущей строке результата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318412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ИСКЛЮЧЕНИЕ РАМКИ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позволяет исключить строки, которые окружают текущую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строку, даже если они должны быть включены согласно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ru-RU" dirty="0" smtClean="0"/>
              <a:t>указаниям, определяющим начало и конец рамки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Исключение рамки может быть следующим: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b="1" dirty="0" smtClean="0"/>
              <a:t>EXCLUDE CURRENT ROW</a:t>
            </a:r>
            <a:r>
              <a:rPr lang="ru-RU" dirty="0" smtClean="0"/>
              <a:t>—исключает из рамки текущую строку </a:t>
            </a:r>
          </a:p>
          <a:p>
            <a:pPr>
              <a:buNone/>
            </a:pPr>
            <a:r>
              <a:rPr lang="ru-RU" b="1" dirty="0" smtClean="0"/>
              <a:t>EXCLUDE GROUP</a:t>
            </a:r>
            <a:r>
              <a:rPr lang="ru-RU" dirty="0" smtClean="0"/>
              <a:t>—исключает из рамки текущую строку и родственные ей согласно порядку сортировки 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EXCLUDE TIES</a:t>
            </a:r>
            <a:r>
              <a:rPr lang="ru-RU" dirty="0" smtClean="0"/>
              <a:t>—исключает из рамки все родственные строки для текущей, но не собственно текущую строку 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EXCLUDE NO OTHERS</a:t>
            </a:r>
            <a:r>
              <a:rPr lang="ru-RU" dirty="0" smtClean="0"/>
              <a:t>—явно выражает поведение по умолчанию —не исключает ни текущую строку, ни родственные ей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Порядок расчета оконных функций в SQL запросе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8750" t="23333" r="42187" b="35000"/>
          <a:stretch>
            <a:fillRect/>
          </a:stretch>
        </p:blipFill>
        <p:spPr bwMode="auto">
          <a:xfrm>
            <a:off x="785786" y="1500174"/>
            <a:ext cx="771530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ОКОННЫЕ ФУНКЦИИ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24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ВИДЫ ОКОННЫХ ФУНКЦИЙ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Аналитический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Агрегатные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Ранжирования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Смещения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899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АГРЕГАТНЫЕ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SUM—возвращает сумму значений в столбце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COUNT—вычисляет количество значений в столбце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AVG—определяет среднее значение в столбце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MAX—определяет максимальное значение в столбце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MIN—определяет минимальное значение в столбце 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*Значения </a:t>
            </a:r>
            <a:r>
              <a:rPr lang="ru-RU" b="1" dirty="0" smtClean="0"/>
              <a:t>NULL</a:t>
            </a:r>
            <a:r>
              <a:rPr lang="ru-RU" dirty="0" smtClean="0"/>
              <a:t> не учитываются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*</a:t>
            </a:r>
            <a:r>
              <a:rPr lang="ru-RU" b="1" dirty="0" smtClean="0"/>
              <a:t>DISTINCT</a:t>
            </a:r>
            <a:r>
              <a:rPr lang="ru-RU" dirty="0" smtClean="0"/>
              <a:t> не допускается с предложением OVER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Ранжирование</a:t>
            </a:r>
            <a:br>
              <a:rPr lang="ru-RU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rank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b="1" dirty="0" smtClean="0"/>
              <a:t>ROW_NUMBER()–</a:t>
            </a:r>
            <a:r>
              <a:rPr lang="ru-RU" dirty="0" smtClean="0"/>
              <a:t>возвращает номер строки в окне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b="1" dirty="0" smtClean="0"/>
              <a:t>RANK()—</a:t>
            </a:r>
            <a:r>
              <a:rPr lang="ru-RU" dirty="0" smtClean="0"/>
              <a:t>возвращает ранг каждой строки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/>
              <a:t>• Строки которые имеют одинаковые значения в столбцах, по которым выполняется сортировка, получают одинаковый ранг  с пропуском следующего значения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b="1" dirty="0" smtClean="0"/>
              <a:t>DENSE_RANK()—</a:t>
            </a:r>
            <a:r>
              <a:rPr lang="ru-RU" dirty="0" smtClean="0"/>
              <a:t>возвращает ранг каждой строки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/>
              <a:t>• В отличие от функции RANK, она для одинаковых значений возвращает ранг, не пропуская следующий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b="1" dirty="0" smtClean="0"/>
              <a:t>NTILE(n)</a:t>
            </a:r>
            <a:r>
              <a:rPr lang="ru-RU" dirty="0" smtClean="0"/>
              <a:t>–позволяет разделить упорядоченные строки в секции на заданное (n)количество ранжированных групп. Возвращает для каждой строки номер группы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/>
              <a:t>*Наличие </a:t>
            </a:r>
            <a:r>
              <a:rPr lang="ru-RU" b="1" dirty="0" smtClean="0"/>
              <a:t>ORDER BY </a:t>
            </a:r>
            <a:r>
              <a:rPr lang="ru-RU" dirty="0" smtClean="0"/>
              <a:t>–обязательно!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470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ROW_NUMBER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dirty="0" smtClean="0"/>
              <a:t>Позволяет: </a:t>
            </a:r>
            <a:endParaRPr lang="ru-RU" dirty="0"/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задать нумерацию, которая будет отличаться от порядка сортировки строк результирующего набора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создать "несквозную" нумерацию, т.е. выделить группы из общего множества строк и пронумеровать их отдельно для каждой группы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использовать одновременно несколько способов нумерации, так как нумерация не зависит от сортировки строк основного запроса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СМЕЩЕНИЕ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LAG</a:t>
            </a:r>
            <a:r>
              <a:rPr lang="en-US" b="1" dirty="0" smtClean="0"/>
              <a:t> </a:t>
            </a:r>
            <a:r>
              <a:rPr lang="ru-RU" dirty="0" smtClean="0"/>
              <a:t>или </a:t>
            </a:r>
            <a:r>
              <a:rPr lang="ru-RU" b="1" dirty="0" smtClean="0"/>
              <a:t>LEAD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функция </a:t>
            </a:r>
            <a:r>
              <a:rPr lang="ru-RU" b="1" dirty="0" smtClean="0"/>
              <a:t>LAG</a:t>
            </a:r>
            <a:r>
              <a:rPr lang="ru-RU" dirty="0" smtClean="0"/>
              <a:t> обращается к данным из предыдущей строки окна,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а </a:t>
            </a:r>
            <a:r>
              <a:rPr lang="ru-RU" b="1" dirty="0" smtClean="0"/>
              <a:t>LEAD</a:t>
            </a:r>
            <a:r>
              <a:rPr lang="ru-RU" dirty="0" smtClean="0"/>
              <a:t> к данным из следующей строки </a:t>
            </a:r>
          </a:p>
          <a:p>
            <a:pPr marL="0" indent="0">
              <a:buNone/>
            </a:pPr>
            <a:r>
              <a:rPr lang="ru-RU" dirty="0" smtClean="0"/>
              <a:t>•Имеют три параметра: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столбец, значение которого необходимо вернуть 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количество строк для смещения (по умолчанию 1)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значение, которое необходимо вернуть если после смещения возвращается значение NULL </a:t>
            </a:r>
          </a:p>
          <a:p>
            <a:pPr marL="0" indent="0">
              <a:buNone/>
            </a:pPr>
            <a:r>
              <a:rPr lang="ru-RU" b="1" dirty="0" smtClean="0"/>
              <a:t>FIRST_VALUE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b="1" dirty="0" smtClean="0"/>
              <a:t>LAST_VALUE</a:t>
            </a:r>
            <a:r>
              <a:rPr lang="ru-RU" dirty="0" smtClean="0"/>
              <a:t>—позволяют получить первое и последнее значение в окне </a:t>
            </a:r>
          </a:p>
          <a:p>
            <a:pPr marL="0" indent="0">
              <a:buNone/>
            </a:pPr>
            <a:r>
              <a:rPr lang="ru-RU" dirty="0" smtClean="0"/>
              <a:t>В качестве параметра принимают столбец, значение которого необходимо вернуть </a:t>
            </a:r>
          </a:p>
          <a:p>
            <a:pPr marL="0" indent="0">
              <a:buNone/>
            </a:pPr>
            <a:r>
              <a:rPr lang="ru-RU" b="1" dirty="0" smtClean="0"/>
              <a:t>NTH_VALUE</a:t>
            </a:r>
            <a:r>
              <a:rPr lang="en-US" b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column_name</a:t>
            </a:r>
            <a:r>
              <a:rPr lang="ru-RU" dirty="0" smtClean="0"/>
              <a:t>, n) -возвращает значение из n-й строки указанного столбца в упорядоченном разделе результирующего набора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АНАЛИТИЧЕСКИЕ ФУНКЦИИ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dirty="0" smtClean="0"/>
              <a:t>Возвращают информацию о распределении данных и используются для статистического анализа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ru-RU" b="1" dirty="0" smtClean="0"/>
              <a:t>CUME_DIST</a:t>
            </a:r>
            <a:r>
              <a:rPr lang="ru-RU" dirty="0" smtClean="0"/>
              <a:t> —возвращает относительный ранг текущей строки в окне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ru-RU" b="1" dirty="0" smtClean="0"/>
              <a:t>PERCENT_RANK</a:t>
            </a:r>
            <a:r>
              <a:rPr lang="ru-RU" dirty="0" smtClean="0"/>
              <a:t> —возвращает относительный ранг текущей строки (ранг-1) / (всего строк —1) в окне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/>
              <a:t>Функции распределения рангов вычисляют относительный ранг текущей строки в секции окна, который выражается числом от 0 до 1 (процент)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CUME_DIST</a:t>
            </a:r>
            <a:r>
              <a:rPr lang="ru-RU" b="1" dirty="0" smtClean="0">
                <a:solidFill>
                  <a:srgbClr val="0070C0"/>
                </a:solidFill>
              </a:rPr>
              <a:t>и </a:t>
            </a:r>
            <a:r>
              <a:rPr lang="en-US" b="1" dirty="0" smtClean="0">
                <a:solidFill>
                  <a:srgbClr val="0070C0"/>
                </a:solidFill>
              </a:rPr>
              <a:t>PERCENT_RANK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Вычисляются по формулам: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PERCENT_RANK = (RANK –1)/(COUNT -1)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CUME_DIST = RANK/COUNT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ЗАДАЧИ ОКОННЫХ ФУНКЦИЙ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70C0"/>
              </a:buCl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Ранжирование</a:t>
            </a:r>
            <a:endParaRPr lang="ru-RU" dirty="0"/>
          </a:p>
          <a:p>
            <a:pPr marL="0" indent="0"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Сравнение </a:t>
            </a:r>
            <a:r>
              <a:rPr lang="ru-RU" dirty="0"/>
              <a:t>со </a:t>
            </a:r>
            <a:r>
              <a:rPr lang="ru-RU" dirty="0" smtClean="0"/>
              <a:t>смещением</a:t>
            </a:r>
            <a:endParaRPr lang="ru-RU" dirty="0"/>
          </a:p>
          <a:p>
            <a:pPr marL="0" indent="0"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Агрегация</a:t>
            </a:r>
            <a:endParaRPr lang="ru-RU" dirty="0"/>
          </a:p>
          <a:p>
            <a:pPr marL="0" indent="0"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Скользящие агрегаты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709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ОБРАБОТКА ОКОННЫХ ФУНКЦИЙ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ычисляются после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каждой группировки,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агрегатных выражений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 фильтрации HAVING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Видят не исходные строки</a:t>
            </a:r>
            <a:r>
              <a:rPr lang="en-US" dirty="0" smtClean="0"/>
              <a:t> (</a:t>
            </a:r>
            <a:r>
              <a:rPr lang="ru-RU" dirty="0" smtClean="0"/>
              <a:t>полученные из FROM/WHERE</a:t>
            </a:r>
            <a:r>
              <a:rPr lang="en-US" dirty="0" smtClean="0"/>
              <a:t>)</a:t>
            </a:r>
            <a:r>
              <a:rPr lang="ru-RU" dirty="0" smtClean="0"/>
              <a:t>, а сгруппированные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•При использовании нескольких оконных функций с одинаковым определением окна (PARTITION BY и ORDER BY) все функции обрабатывают данные за один проход они увидят один порядок сортировки, даже если ORDER BY не определяет порядок однозначно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•Оконные функции требуют предварительно отсортированных данных, так что результат запроса будет отсортирован согласно тому или иному предложению PARTITION BY/ORDER BY оконных функций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• Чтобы результаты сортировались определённым образом, необходимо явно добавить предложение ORDER BY на верхнем уровне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700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ПОРЯДОК ВЫПОЛНЕНИЯ ЗАПРОСА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Взять нужные таблицы (FROM) и соединить их при необходимости (</a:t>
            </a:r>
            <a:r>
              <a:rPr lang="en-US" dirty="0" smtClean="0"/>
              <a:t>JOIN)</a:t>
            </a:r>
            <a:endParaRPr lang="ru-RU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Отфильтровать строки (WHERE)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Сгруппировать строки (GROUP BY)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Отфильтровать результат группировки (HAVING)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Сформировать конкретные столбцы результата (SELECT)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Рассчитать значения оконных функций (FUNCTION() OVER WINDOW)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Отсортировать то, что получилось (ORDER BY)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ОТЛИЧИЕ ОТ АГРЕГАТНЫХ ФУНКЦИЙ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	групповые </a:t>
            </a:r>
            <a:r>
              <a:rPr lang="ru-RU" dirty="0"/>
              <a:t>запросы формируют </a:t>
            </a:r>
            <a:r>
              <a:rPr lang="ru-RU" dirty="0" err="1" smtClean="0"/>
              <a:t>нформацию</a:t>
            </a:r>
            <a:r>
              <a:rPr lang="ru-RU" dirty="0" smtClean="0"/>
              <a:t> </a:t>
            </a:r>
            <a:r>
              <a:rPr lang="ru-RU" dirty="0"/>
              <a:t>в виде </a:t>
            </a:r>
            <a:r>
              <a:rPr lang="ru-RU" dirty="0" smtClean="0"/>
              <a:t>агрегатов - теряются детали;</a:t>
            </a:r>
            <a:endParaRPr lang="ru-RU" dirty="0"/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	оконные </a:t>
            </a:r>
            <a:r>
              <a:rPr lang="ru-RU" dirty="0"/>
              <a:t>функции позволяют </a:t>
            </a:r>
            <a:r>
              <a:rPr lang="ru-RU" dirty="0" smtClean="0"/>
              <a:t>использование </a:t>
            </a:r>
            <a:r>
              <a:rPr lang="ru-RU" dirty="0"/>
              <a:t>как детальных данных, так </a:t>
            </a:r>
            <a:r>
              <a:rPr lang="ru-RU" dirty="0" smtClean="0"/>
              <a:t>и агрегатов;</a:t>
            </a:r>
            <a:endParaRPr lang="ru-RU" dirty="0"/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	результаты </a:t>
            </a:r>
            <a:r>
              <a:rPr lang="ru-RU" dirty="0"/>
              <a:t>работы оконных функций </a:t>
            </a:r>
            <a:r>
              <a:rPr lang="ru-RU" dirty="0" smtClean="0"/>
              <a:t>добавляются к результирующей </a:t>
            </a:r>
            <a:r>
              <a:rPr lang="ru-RU" dirty="0"/>
              <a:t>выборке в виде нового столбца</a:t>
            </a:r>
          </a:p>
        </p:txBody>
      </p:sp>
    </p:spTree>
    <p:extLst>
      <p:ext uri="{BB962C8B-B14F-4D97-AF65-F5344CB8AC3E}">
        <p14:creationId xmlns:p14="http://schemas.microsoft.com/office/powerpoint/2010/main" val="20341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СИНТАКСИС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1" y="2257995"/>
            <a:ext cx="7763958" cy="321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6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513" t="46720" r="36189" b="26447"/>
          <a:stretch>
            <a:fillRect/>
          </a:stretch>
        </p:blipFill>
        <p:spPr bwMode="auto">
          <a:xfrm>
            <a:off x="214282" y="1643050"/>
            <a:ext cx="874065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ОКОННОЙ ФУНКЦИИ.</a:t>
            </a:r>
            <a:br>
              <a:rPr lang="ru-RU" dirty="0" smtClean="0"/>
            </a:br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3021" t="48333" r="36458" b="32500"/>
          <a:stretch>
            <a:fillRect/>
          </a:stretch>
        </p:blipFill>
        <p:spPr bwMode="auto">
          <a:xfrm>
            <a:off x="214282" y="2428868"/>
            <a:ext cx="873717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OVER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400" dirty="0" smtClean="0"/>
              <a:t>окно </a:t>
            </a:r>
            <a:r>
              <a:rPr lang="ru-RU" sz="2400" dirty="0"/>
              <a:t>может быть </a:t>
            </a:r>
            <a:r>
              <a:rPr lang="ru-RU" sz="2400" dirty="0" smtClean="0"/>
              <a:t>просто</a:t>
            </a:r>
          </a:p>
          <a:p>
            <a:pPr>
              <a:buNone/>
            </a:pPr>
            <a:r>
              <a:rPr lang="ru-RU" sz="2400" dirty="0" smtClean="0"/>
              <a:t> </a:t>
            </a:r>
            <a:r>
              <a:rPr lang="ru-RU" sz="2400" dirty="0"/>
              <a:t>задано пустыми скобками </a:t>
            </a:r>
            <a:r>
              <a:rPr lang="ru-RU" sz="2400" dirty="0" smtClean="0"/>
              <a:t>(),</a:t>
            </a:r>
          </a:p>
          <a:p>
            <a:pPr>
              <a:buNone/>
            </a:pPr>
            <a:r>
              <a:rPr lang="ru-RU" sz="2400" dirty="0" smtClean="0"/>
              <a:t> </a:t>
            </a:r>
            <a:r>
              <a:rPr lang="ru-RU" sz="2400" dirty="0"/>
              <a:t>т.е. окном являются все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строки </a:t>
            </a:r>
            <a:r>
              <a:rPr lang="ru-RU" sz="2400" dirty="0"/>
              <a:t>результата запроса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0" y="2756384"/>
            <a:ext cx="2915186" cy="374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14348" y="1500174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Окно определяется с помощью обязательной инструкции OVER()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6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PARTITION BY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 smtClean="0"/>
              <a:t>дополняет</a:t>
            </a:r>
            <a:r>
              <a:rPr lang="ru-RU" dirty="0"/>
              <a:t> </a:t>
            </a:r>
            <a:r>
              <a:rPr lang="en-US" dirty="0" smtClean="0"/>
              <a:t>OVER</a:t>
            </a:r>
            <a:endParaRPr lang="ru-RU" dirty="0" smtClean="0"/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ru-RU" dirty="0"/>
              <a:t>разделяет строки по группам, или </a:t>
            </a:r>
            <a:r>
              <a:rPr lang="ru-RU" dirty="0" smtClean="0"/>
              <a:t>разделам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PARTITION BY </a:t>
            </a:r>
            <a:r>
              <a:rPr lang="ru-RU" dirty="0"/>
              <a:t>является необязательным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3542" t="38333" r="40104" b="31667"/>
          <a:stretch>
            <a:fillRect/>
          </a:stretch>
        </p:blipFill>
        <p:spPr bwMode="auto">
          <a:xfrm>
            <a:off x="2214546" y="3786190"/>
            <a:ext cx="635798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3620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1039</Words>
  <Application>Microsoft Office PowerPoint</Application>
  <PresentationFormat>Экран (4:3)</PresentationFormat>
  <Paragraphs>188</Paragraphs>
  <Slides>31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Тема Office</vt:lpstr>
      <vt:lpstr>КОНСТРУКЦИЯ ОКНА</vt:lpstr>
      <vt:lpstr>window frame</vt:lpstr>
      <vt:lpstr>ЗАДАЧИ ОКОННЫХ ФУНКЦИЙ</vt:lpstr>
      <vt:lpstr>ОТЛИЧИЕ ОТ АГРЕГАТНЫХ ФУНКЦИЙ</vt:lpstr>
      <vt:lpstr>СИНТАКСИС</vt:lpstr>
      <vt:lpstr>СИНТАКСИС</vt:lpstr>
      <vt:lpstr>ПРИМЕНЕНИЕ ОКОННОЙ ФУНКЦИИ. ПРИМЕР</vt:lpstr>
      <vt:lpstr>OVER</vt:lpstr>
      <vt:lpstr>PARTITION BY</vt:lpstr>
      <vt:lpstr>PARTITION BY</vt:lpstr>
      <vt:lpstr>ORDER BY</vt:lpstr>
      <vt:lpstr>ORDER BY</vt:lpstr>
      <vt:lpstr>ПРЕДЛОЖЕНИЕ FILTER</vt:lpstr>
      <vt:lpstr>ПРЕДЛОЖЕНИЕ FILTER</vt:lpstr>
      <vt:lpstr>ИМЕНОВАННОЕ ОКНО</vt:lpstr>
      <vt:lpstr>ФРЕЙМ</vt:lpstr>
      <vt:lpstr>ГРАНИЦЫ РАМКИ</vt:lpstr>
      <vt:lpstr>ROWS</vt:lpstr>
      <vt:lpstr>RANGE</vt:lpstr>
      <vt:lpstr>ИСКЛЮЧЕНИЕ РАМКИ</vt:lpstr>
      <vt:lpstr>Порядок расчета оконных функций в SQL запросе</vt:lpstr>
      <vt:lpstr>ОКОННЫЕ ФУНКЦИИ</vt:lpstr>
      <vt:lpstr>ВИДЫ ОКОННЫХ ФУНКЦИЙ</vt:lpstr>
      <vt:lpstr>АГРЕГАТНЫЕ</vt:lpstr>
      <vt:lpstr>Ранжирование rank</vt:lpstr>
      <vt:lpstr>ROW_NUMBER</vt:lpstr>
      <vt:lpstr>СМЕЩЕНИЕ</vt:lpstr>
      <vt:lpstr>АНАЛИТИЧЕСКИЕ ФУНКЦИИ</vt:lpstr>
      <vt:lpstr>CUME_DISTи PERCENT_RANK</vt:lpstr>
      <vt:lpstr>ОБРАБОТКА ОКОННЫХ ФУНКЦИЙ</vt:lpstr>
      <vt:lpstr>ПОРЯДОК ВЫПОЛНЕНИЯ ЗАПРОСА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ОКОННЫЕ ФУНКЦИИ</dc:title>
  <dc:creator>Екатерина Андрианова</dc:creator>
  <cp:lastModifiedBy>Ekaterina</cp:lastModifiedBy>
  <cp:revision>58</cp:revision>
  <dcterms:created xsi:type="dcterms:W3CDTF">2023-11-21T09:04:08Z</dcterms:created>
  <dcterms:modified xsi:type="dcterms:W3CDTF">2023-11-24T07:06:09Z</dcterms:modified>
</cp:coreProperties>
</file>