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73" r:id="rId4"/>
    <p:sldId id="272" r:id="rId5"/>
    <p:sldId id="274" r:id="rId6"/>
    <p:sldId id="276" r:id="rId7"/>
    <p:sldId id="280" r:id="rId8"/>
    <p:sldId id="257" r:id="rId9"/>
    <p:sldId id="278" r:id="rId10"/>
    <p:sldId id="275" r:id="rId11"/>
    <p:sldId id="266" r:id="rId12"/>
    <p:sldId id="258" r:id="rId13"/>
    <p:sldId id="260" r:id="rId14"/>
    <p:sldId id="261" r:id="rId15"/>
    <p:sldId id="262" r:id="rId16"/>
    <p:sldId id="263" r:id="rId17"/>
    <p:sldId id="265" r:id="rId18"/>
    <p:sldId id="267" r:id="rId19"/>
    <p:sldId id="269" r:id="rId20"/>
    <p:sldId id="270" r:id="rId21"/>
    <p:sldId id="277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54" autoAdjust="0"/>
  </p:normalViewPr>
  <p:slideViewPr>
    <p:cSldViewPr>
      <p:cViewPr varScale="1">
        <p:scale>
          <a:sx n="81" d="100"/>
          <a:sy n="81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0A70-7BA7-45A3-B3EA-8EEF2DE6E522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3B80-7C3B-41C6-8493-9F359623B7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17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5/sql-createrol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4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рассмотрено подробнее в документации по </a:t>
            </a:r>
            <a:r>
              <a:rPr lang="ru-RU" dirty="0" smtClean="0">
                <a:hlinkClick r:id="rId3" tooltip="CREATE ROLE"/>
              </a:rPr>
              <a:t>CREATE ROLE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5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53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05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33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00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855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2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1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9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2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1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createuser</a:t>
            </a:r>
            <a:r>
              <a:rPr lang="en-US" b="1" dirty="0" smtClean="0">
                <a:solidFill>
                  <a:srgbClr val="0070C0"/>
                </a:solidFill>
              </a:rPr>
              <a:t> </a:t>
            </a:r>
            <a:r>
              <a:rPr lang="ru-RU" b="1" dirty="0" smtClean="0">
                <a:solidFill>
                  <a:srgbClr val="0070C0"/>
                </a:solidFill>
              </a:rPr>
              <a:t> объявлено в стандарте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0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3B80-7C3B-41C6-8493-9F359623B7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9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Пользователи в </a:t>
            </a:r>
            <a:r>
              <a:rPr lang="en-US" b="1" dirty="0" smtClean="0">
                <a:solidFill>
                  <a:srgbClr val="0070C0"/>
                </a:solidFill>
              </a:rPr>
              <a:t>PostgreSQL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69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КАТЕГОРИИ РОЛЕЙ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err="1" smtClean="0"/>
              <a:t>Суперпользователи</a:t>
            </a:r>
            <a:r>
              <a:rPr lang="ru-RU" sz="2400" dirty="0"/>
              <a:t> — полный доступ ко всем объектам — проверки не выполняются</a:t>
            </a:r>
            <a:r>
              <a:rPr lang="ru-RU" sz="2400" dirty="0" smtClean="0"/>
              <a:t>;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Владельцы</a:t>
            </a:r>
            <a:r>
              <a:rPr lang="ru-RU" sz="2400" dirty="0"/>
              <a:t> — владельцем становиться тот, кто создал объект.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Право </a:t>
            </a:r>
            <a:r>
              <a:rPr lang="ru-RU" sz="2400" dirty="0"/>
              <a:t>владения можно передать.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Владелец </a:t>
            </a:r>
            <a:r>
              <a:rPr lang="ru-RU" sz="2400" dirty="0"/>
              <a:t>имеет все привилегии на принадлежащий ему объект</a:t>
            </a:r>
            <a:r>
              <a:rPr lang="ru-RU" sz="2400" dirty="0" smtClean="0"/>
              <a:t>;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Остальные роли</a:t>
            </a:r>
            <a:r>
              <a:rPr lang="ru-RU" sz="2400" dirty="0"/>
              <a:t> — доступ только в рамках выданных привилегий на определённый объект.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Такие </a:t>
            </a:r>
            <a:r>
              <a:rPr lang="ru-RU" sz="2400" dirty="0"/>
              <a:t>привилегии могут выдать владельцы на свои объекты.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*Может </a:t>
            </a:r>
            <a:r>
              <a:rPr lang="ru-RU" sz="2400" dirty="0"/>
              <a:t>выдать </a:t>
            </a:r>
            <a:r>
              <a:rPr lang="ru-RU" sz="2400" dirty="0" err="1"/>
              <a:t>суперпользователь</a:t>
            </a:r>
            <a:r>
              <a:rPr lang="ru-RU" sz="2400" dirty="0"/>
              <a:t> на любой другой объект.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22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CREATE </a:t>
            </a:r>
            <a:r>
              <a:rPr lang="ru-RU" b="1" dirty="0" smtClean="0">
                <a:solidFill>
                  <a:srgbClr val="0070C0"/>
                </a:solidFill>
              </a:rPr>
              <a:t>ROLE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184576" cy="510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2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/>
              <a:t> </a:t>
            </a:r>
            <a:r>
              <a:rPr lang="ru-RU" b="1" dirty="0"/>
              <a:t>принимает следующие аргументы</a:t>
            </a:r>
            <a:r>
              <a:rPr lang="ru-RU" b="1" dirty="0" smtClean="0"/>
              <a:t>:</a:t>
            </a:r>
          </a:p>
          <a:p>
            <a:r>
              <a:rPr lang="ru-RU" b="1" i="1" dirty="0" err="1" smtClean="0"/>
              <a:t>имя_пользователя</a:t>
            </a:r>
            <a:r>
              <a:rPr lang="ru-RU" b="1" i="1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задаёт </a:t>
            </a:r>
            <a:r>
              <a:rPr lang="ru-RU" dirty="0"/>
              <a:t>имя создаваемого пользователя </a:t>
            </a:r>
            <a:r>
              <a:rPr lang="ru-RU" dirty="0" err="1"/>
              <a:t>PostgreSQL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должно </a:t>
            </a:r>
            <a:r>
              <a:rPr lang="ru-RU" dirty="0"/>
              <a:t>отличаться от имён всех существующих ролей в данной инсталляции 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r>
              <a:rPr lang="ru-RU" b="1" dirty="0" err="1" smtClean="0"/>
              <a:t>connection-limit</a:t>
            </a:r>
            <a:r>
              <a:rPr lang="ru-RU" b="1" dirty="0" smtClean="0"/>
              <a:t>=</a:t>
            </a:r>
            <a:r>
              <a:rPr lang="ru-RU" b="1" i="1" dirty="0" smtClean="0"/>
              <a:t>номер</a:t>
            </a:r>
          </a:p>
          <a:p>
            <a:pPr marL="0" indent="0">
              <a:buNone/>
            </a:pPr>
            <a:r>
              <a:rPr lang="ru-RU" b="1" i="1" dirty="0"/>
              <a:t>	</a:t>
            </a:r>
            <a:r>
              <a:rPr lang="ru-RU" dirty="0" smtClean="0"/>
              <a:t>Устанавливает </a:t>
            </a:r>
            <a:r>
              <a:rPr lang="ru-RU" dirty="0"/>
              <a:t>максимальное допустимое количество соединений для создаваемого пользователя.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По </a:t>
            </a:r>
            <a:r>
              <a:rPr lang="ru-RU" dirty="0"/>
              <a:t>умолчанию ограничение в количестве соединений отсутствует.</a:t>
            </a:r>
          </a:p>
          <a:p>
            <a:r>
              <a:rPr lang="ru-RU" b="1" dirty="0" err="1" smtClean="0"/>
              <a:t>createdb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	Разрешает </a:t>
            </a:r>
            <a:r>
              <a:rPr lang="ru-RU" dirty="0"/>
              <a:t>новому пользователю создавать базы данных</a:t>
            </a:r>
            <a:r>
              <a:rPr lang="ru-RU" dirty="0" smtClean="0"/>
              <a:t>.</a:t>
            </a:r>
          </a:p>
          <a:p>
            <a:r>
              <a:rPr lang="ru-RU" b="1" dirty="0" err="1"/>
              <a:t>no-createdb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Запрещает новому пользователю создавать базы данных. Это поведение по умолчанию.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20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 smtClean="0"/>
              <a:t>role</a:t>
            </a:r>
            <a:r>
              <a:rPr lang="ru-RU" b="1" dirty="0" smtClean="0"/>
              <a:t>=</a:t>
            </a:r>
            <a:r>
              <a:rPr lang="ru-RU" b="1" i="1" dirty="0" err="1" smtClean="0"/>
              <a:t>role</a:t>
            </a:r>
            <a:endParaRPr lang="ru-RU" b="1" i="1" dirty="0" smtClean="0"/>
          </a:p>
          <a:p>
            <a:pPr marL="0" indent="0">
              <a:buNone/>
            </a:pPr>
            <a:r>
              <a:rPr lang="ru-RU" b="1" i="1" dirty="0"/>
              <a:t>	</a:t>
            </a:r>
            <a:r>
              <a:rPr lang="ru-RU" dirty="0" smtClean="0"/>
              <a:t>Указывает </a:t>
            </a:r>
            <a:r>
              <a:rPr lang="ru-RU" dirty="0"/>
              <a:t>роль, к которой будет добавлена текущая роль в качестве члена группы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b="1" dirty="0" smtClean="0"/>
              <a:t>I</a:t>
            </a:r>
            <a:r>
              <a:rPr lang="ru-RU" b="1" dirty="0" err="1" smtClean="0"/>
              <a:t>nherit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Создаваемая </a:t>
            </a:r>
            <a:r>
              <a:rPr lang="ru-RU" dirty="0"/>
              <a:t>роль автоматически унаследует права ролей, в которые она включается.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По </a:t>
            </a:r>
            <a:r>
              <a:rPr lang="ru-RU" dirty="0"/>
              <a:t>умолчанию.</a:t>
            </a:r>
          </a:p>
          <a:p>
            <a:r>
              <a:rPr lang="ru-RU" b="1" dirty="0" err="1" smtClean="0"/>
              <a:t>no-inherit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Роль </a:t>
            </a:r>
            <a:r>
              <a:rPr lang="ru-RU" dirty="0"/>
              <a:t>не будет наследовать права ролей, в которые она включается.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3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</a:t>
            </a:r>
            <a:r>
              <a:rPr lang="ru-RU" b="1" dirty="0" err="1" smtClean="0"/>
              <a:t>ogin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Новый </a:t>
            </a:r>
            <a:r>
              <a:rPr lang="ru-RU" dirty="0"/>
              <a:t>пользователь сможет подключаться </a:t>
            </a:r>
            <a:r>
              <a:rPr lang="ru-RU" dirty="0" smtClean="0"/>
              <a:t>к серверу.</a:t>
            </a:r>
            <a:endParaRPr lang="ru-RU" dirty="0"/>
          </a:p>
          <a:p>
            <a:r>
              <a:rPr lang="ru-RU" b="1" dirty="0" err="1" smtClean="0"/>
              <a:t>no-login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Новый </a:t>
            </a:r>
            <a:r>
              <a:rPr lang="ru-RU" dirty="0"/>
              <a:t>пользователь не сможет подключаться к </a:t>
            </a:r>
            <a:r>
              <a:rPr lang="ru-RU" dirty="0" smtClean="0"/>
              <a:t>серверу.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0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</a:t>
            </a:r>
            <a:r>
              <a:rPr lang="ru-RU" b="1" dirty="0" err="1" smtClean="0"/>
              <a:t>reaterole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Новый </a:t>
            </a:r>
            <a:r>
              <a:rPr lang="ru-RU" dirty="0"/>
              <a:t>пользователь сможет создавать, изменять и удалять другие </a:t>
            </a:r>
            <a:r>
              <a:rPr lang="ru-RU" dirty="0" smtClean="0"/>
              <a:t>роли.</a:t>
            </a:r>
          </a:p>
          <a:p>
            <a:r>
              <a:rPr lang="ru-RU" b="1" dirty="0" err="1" smtClean="0"/>
              <a:t>no-createrole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Запрещает пользователю создавать новые роли. Это поведение по умолчанию.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56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</a:t>
            </a:r>
            <a:r>
              <a:rPr lang="ru-RU" b="1" dirty="0" err="1" smtClean="0"/>
              <a:t>uperuser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Создаваемая </a:t>
            </a:r>
            <a:r>
              <a:rPr lang="ru-RU" dirty="0"/>
              <a:t>роль будет иметь права </a:t>
            </a:r>
            <a:r>
              <a:rPr lang="ru-RU" dirty="0" err="1"/>
              <a:t>суперпользователя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no-superuser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Новый </a:t>
            </a:r>
            <a:r>
              <a:rPr lang="ru-RU" dirty="0"/>
              <a:t>пользователь не будет </a:t>
            </a:r>
            <a:r>
              <a:rPr lang="ru-RU" dirty="0" err="1"/>
              <a:t>суперпользователем</a:t>
            </a:r>
            <a:r>
              <a:rPr lang="ru-RU" dirty="0"/>
              <a:t>. Это поведение по умолчанию.</a:t>
            </a:r>
          </a:p>
          <a:p>
            <a:r>
              <a:rPr lang="en-US" b="1" dirty="0" smtClean="0"/>
              <a:t>R</a:t>
            </a:r>
            <a:r>
              <a:rPr lang="ru-RU" b="1" dirty="0" err="1" smtClean="0"/>
              <a:t>eplication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Создаваемый </a:t>
            </a:r>
            <a:r>
              <a:rPr lang="ru-RU" dirty="0"/>
              <a:t>пользователь будет наделён правом REPLICATION. </a:t>
            </a:r>
          </a:p>
          <a:p>
            <a:r>
              <a:rPr lang="ru-RU" b="1" dirty="0" err="1" smtClean="0"/>
              <a:t>no-replication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Создаваемый </a:t>
            </a:r>
            <a:r>
              <a:rPr lang="ru-RU" dirty="0"/>
              <a:t>пользователь не будет иметь привилегии REPLICATION. </a:t>
            </a:r>
          </a:p>
        </p:txBody>
      </p:sp>
    </p:spTree>
    <p:extLst>
      <p:ext uri="{BB962C8B-B14F-4D97-AF65-F5344CB8AC3E}">
        <p14:creationId xmlns:p14="http://schemas.microsoft.com/office/powerpoint/2010/main" val="4275208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createuser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no-password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Не </a:t>
            </a:r>
            <a:r>
              <a:rPr lang="ru-RU" dirty="0"/>
              <a:t>выдавать запрос на ввод пароля. </a:t>
            </a:r>
          </a:p>
          <a:p>
            <a:r>
              <a:rPr lang="en-US" dirty="0" smtClean="0"/>
              <a:t>P</a:t>
            </a:r>
            <a:r>
              <a:rPr lang="ru-RU" dirty="0" err="1" smtClean="0"/>
              <a:t>assword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Принудительно </a:t>
            </a:r>
            <a:r>
              <a:rPr lang="ru-RU" dirty="0"/>
              <a:t>запрашивать пароль перед подключением к базе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*</a:t>
            </a:r>
            <a:r>
              <a:rPr lang="ru-RU" b="1" dirty="0" err="1" smtClean="0"/>
              <a:t>createuser</a:t>
            </a:r>
            <a:r>
              <a:rPr lang="ru-RU" b="1" dirty="0"/>
              <a:t> </a:t>
            </a:r>
            <a:r>
              <a:rPr lang="ru-RU" dirty="0"/>
              <a:t>запрашивает пароль автоматически, если сервер проверяет подлинность по </a:t>
            </a:r>
            <a:r>
              <a:rPr lang="ru-RU" dirty="0" smtClean="0"/>
              <a:t>паролю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6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РАБОТА С РОЛЬЮ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ALTER ROLE</a:t>
            </a:r>
          </a:p>
          <a:p>
            <a:r>
              <a:rPr lang="ru-RU" b="1" dirty="0"/>
              <a:t> DROP </a:t>
            </a:r>
            <a:r>
              <a:rPr lang="ru-RU" b="1" dirty="0" smtClean="0"/>
              <a:t>ROLE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	 </a:t>
            </a:r>
            <a:r>
              <a:rPr lang="ru-RU" dirty="0"/>
              <a:t>Все атрибуты, заданные в CREATE ROLE, могут быть изменены позднее командами 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ALTER </a:t>
            </a:r>
            <a:r>
              <a:rPr lang="ru-RU" b="1" dirty="0"/>
              <a:t>ROLE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	Для </a:t>
            </a:r>
            <a:r>
              <a:rPr lang="ru-RU" dirty="0"/>
              <a:t>добавления и удаления членов ролей, используемых в качестве </a:t>
            </a:r>
            <a:r>
              <a:rPr lang="ru-RU" dirty="0" smtClean="0"/>
              <a:t>групп: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ru-RU" b="1" dirty="0"/>
              <a:t>GRANT и REVOKE.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49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CREATEROLE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роли, создаваемые командой CREATEROLE, не распространяется концепция наследования.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роль не имеет определённого права,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но </a:t>
            </a:r>
            <a:r>
              <a:rPr lang="ru-RU" dirty="0"/>
              <a:t>может создавать другие роли,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она может создать </a:t>
            </a:r>
            <a:r>
              <a:rPr lang="ru-RU" dirty="0"/>
              <a:t>другую роль с </a:t>
            </a:r>
            <a:r>
              <a:rPr lang="ru-RU" dirty="0" smtClean="0"/>
              <a:t>большим </a:t>
            </a:r>
            <a:r>
              <a:rPr lang="ru-RU" dirty="0"/>
              <a:t>набором </a:t>
            </a:r>
            <a:r>
              <a:rPr lang="ru-RU" dirty="0" smtClean="0"/>
              <a:t>	прав.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	Например</a:t>
            </a:r>
            <a:r>
              <a:rPr lang="ru-RU" b="1" dirty="0"/>
              <a:t>,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роль «</a:t>
            </a:r>
            <a:r>
              <a:rPr lang="ru-RU" dirty="0" err="1"/>
              <a:t>user</a:t>
            </a:r>
            <a:r>
              <a:rPr lang="ru-RU" dirty="0"/>
              <a:t>» имеет право CREATEROLE, но не CREATEDB, она </a:t>
            </a:r>
            <a:r>
              <a:rPr lang="ru-RU" dirty="0" smtClean="0"/>
              <a:t>может </a:t>
            </a:r>
            <a:r>
              <a:rPr lang="ru-RU" dirty="0"/>
              <a:t>создать новую роль с правом </a:t>
            </a:r>
            <a:r>
              <a:rPr lang="ru-RU" dirty="0" smtClean="0"/>
              <a:t>CREATEDB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58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024"/>
            <a:ext cx="8712968" cy="651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26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CONNECTION LIMIT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Действует </a:t>
            </a:r>
            <a:r>
              <a:rPr lang="ru-RU" dirty="0"/>
              <a:t>только </a:t>
            </a:r>
            <a:r>
              <a:rPr lang="ru-RU" dirty="0" smtClean="0"/>
              <a:t>приблизительно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Одновременно  </a:t>
            </a:r>
            <a:r>
              <a:rPr lang="ru-RU" dirty="0"/>
              <a:t>два </a:t>
            </a:r>
            <a:r>
              <a:rPr lang="ru-RU" dirty="0" smtClean="0"/>
              <a:t>сеанса:</a:t>
            </a:r>
          </a:p>
          <a:p>
            <a:pPr marL="0" indent="0">
              <a:buNone/>
            </a:pPr>
            <a:r>
              <a:rPr lang="ru-RU" dirty="0" smtClean="0"/>
              <a:t>будут отклонены (возможно) </a:t>
            </a:r>
            <a:r>
              <a:rPr lang="ru-RU" dirty="0"/>
              <a:t>оба подключения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*Но это </a:t>
            </a:r>
            <a:r>
              <a:rPr lang="ru-RU" dirty="0"/>
              <a:t>ограничение не распространяется на </a:t>
            </a:r>
            <a:r>
              <a:rPr lang="ru-RU" dirty="0" err="1"/>
              <a:t>суперпользователей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ПСЕВДО РОЛЬ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ru-RU" dirty="0" smtClean="0"/>
              <a:t>групповая </a:t>
            </a:r>
            <a:r>
              <a:rPr lang="ru-RU" dirty="0"/>
              <a:t>роль, в которую включены все остальные роли</a:t>
            </a:r>
            <a:r>
              <a:rPr lang="ru-RU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все </a:t>
            </a:r>
            <a:r>
              <a:rPr lang="ru-RU" dirty="0"/>
              <a:t>роли по умолчанию будут иметь привилегии наследуемые от </a:t>
            </a:r>
            <a:r>
              <a:rPr lang="ru-RU" b="1" dirty="0" err="1" smtClean="0"/>
              <a:t>public</a:t>
            </a:r>
            <a:r>
              <a:rPr lang="ru-RU" dirty="0"/>
              <a:t>;</a:t>
            </a:r>
            <a:r>
              <a:rPr lang="ru-RU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иногда </a:t>
            </a:r>
            <a:r>
              <a:rPr lang="ru-RU" dirty="0"/>
              <a:t>у </a:t>
            </a:r>
            <a:r>
              <a:rPr lang="ru-RU" b="1" dirty="0" err="1"/>
              <a:t>public</a:t>
            </a:r>
            <a:r>
              <a:rPr lang="ru-RU" dirty="0"/>
              <a:t> отбирают некоторые привилегии, чтобы отнять их у всех </a:t>
            </a:r>
            <a:r>
              <a:rPr lang="ru-RU" dirty="0" smtClean="0"/>
              <a:t>пользователей.</a:t>
            </a:r>
          </a:p>
          <a:p>
            <a:pPr marL="0" indent="0">
              <a:buNone/>
            </a:pPr>
            <a:r>
              <a:rPr lang="ru-RU" dirty="0" smtClean="0"/>
              <a:t>имеет </a:t>
            </a:r>
            <a:r>
              <a:rPr lang="ru-RU" dirty="0"/>
              <a:t>следующие </a:t>
            </a:r>
            <a:r>
              <a:rPr lang="ru-RU" dirty="0" smtClean="0"/>
              <a:t>привилегии по умолчанию:</a:t>
            </a:r>
            <a:endParaRPr lang="ru-RU" dirty="0"/>
          </a:p>
          <a:p>
            <a:r>
              <a:rPr lang="ru-RU" b="1" dirty="0"/>
              <a:t>для всех баз данных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CONNECT </a:t>
            </a:r>
          </a:p>
          <a:p>
            <a:pPr lvl="1"/>
            <a:r>
              <a:rPr lang="ru-RU" dirty="0" smtClean="0"/>
              <a:t>TEMPORARY </a:t>
            </a:r>
          </a:p>
          <a:p>
            <a:r>
              <a:rPr lang="ru-RU" b="1" dirty="0" smtClean="0"/>
              <a:t>для схемы </a:t>
            </a:r>
            <a:r>
              <a:rPr lang="ru-RU" b="1" dirty="0" err="1" smtClean="0"/>
              <a:t>public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CREATE </a:t>
            </a:r>
          </a:p>
          <a:p>
            <a:pPr lvl="1"/>
            <a:r>
              <a:rPr lang="ru-RU" dirty="0" smtClean="0"/>
              <a:t>USAGE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49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УДАЛЕНИЕ РОЛИ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DROP ROLE </a:t>
            </a:r>
            <a:r>
              <a:rPr lang="en-US" i="1" dirty="0" err="1" smtClean="0"/>
              <a:t>role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При удалении роли не должно остаться:</a:t>
            </a:r>
          </a:p>
          <a:p>
            <a:pPr lvl="1"/>
            <a:r>
              <a:rPr lang="ru-RU" dirty="0" smtClean="0"/>
              <a:t> объектов, для которых эта роль является владельцем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REASING OWNED BY </a:t>
            </a:r>
            <a:r>
              <a:rPr lang="en-US" dirty="0" smtClean="0"/>
              <a:t>role </a:t>
            </a:r>
            <a:r>
              <a:rPr lang="en-US" dirty="0" smtClean="0">
                <a:solidFill>
                  <a:srgbClr val="C000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err="1" smtClean="0"/>
              <a:t>new_role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Выданных привилегий (за исключением включения в группу)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DROP OWNED BY </a:t>
            </a:r>
            <a:r>
              <a:rPr lang="en-US" dirty="0" smtClean="0"/>
              <a:t>role;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1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ПОНЯТИЕ СХЕМЫ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Схема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– совокупность объектов базы данных 	(таблицы, связи, последовательности, 	индексы и др.)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Public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- схема по умолчанию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5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ПРИВЕЛЕГИИ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БД</a:t>
            </a:r>
          </a:p>
          <a:p>
            <a:pPr lvl="1"/>
            <a:r>
              <a:rPr lang="ru-RU" dirty="0"/>
              <a:t>Безопасность системы</a:t>
            </a:r>
          </a:p>
          <a:p>
            <a:pPr lvl="1"/>
            <a:r>
              <a:rPr lang="ru-RU" dirty="0"/>
              <a:t>Безопасность данных</a:t>
            </a:r>
          </a:p>
          <a:p>
            <a:r>
              <a:rPr lang="ru-RU" dirty="0" smtClean="0"/>
              <a:t>Системные привилегии – доступ к БД</a:t>
            </a:r>
          </a:p>
          <a:p>
            <a:r>
              <a:rPr lang="ru-RU" dirty="0" smtClean="0"/>
              <a:t>Объектные привилегии – манипулирование содержимым объектов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71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Привилегии </a:t>
            </a:r>
            <a:r>
              <a:rPr lang="ru-RU" b="1" dirty="0">
                <a:solidFill>
                  <a:srgbClr val="0070C0"/>
                </a:solidFill>
              </a:rPr>
              <a:t>для разных </a:t>
            </a:r>
            <a:r>
              <a:rPr lang="ru-RU" b="1" dirty="0" smtClean="0">
                <a:solidFill>
                  <a:srgbClr val="0070C0"/>
                </a:solidFill>
              </a:rPr>
              <a:t>объектов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SELECT </a:t>
            </a:r>
            <a:r>
              <a:rPr lang="en-US" dirty="0"/>
              <a:t>— </a:t>
            </a:r>
            <a:r>
              <a:rPr lang="ru-RU" dirty="0"/>
              <a:t>чтение данных;</a:t>
            </a:r>
          </a:p>
          <a:p>
            <a:r>
              <a:rPr lang="en-US" b="1" dirty="0"/>
              <a:t>INSERT </a:t>
            </a:r>
            <a:r>
              <a:rPr lang="en-US" dirty="0"/>
              <a:t>— </a:t>
            </a:r>
            <a:r>
              <a:rPr lang="ru-RU" dirty="0"/>
              <a:t>вставка данных;</a:t>
            </a:r>
          </a:p>
          <a:p>
            <a:r>
              <a:rPr lang="en-US" b="1" dirty="0"/>
              <a:t>UPDATE </a:t>
            </a:r>
            <a:r>
              <a:rPr lang="en-US" dirty="0"/>
              <a:t>— </a:t>
            </a:r>
            <a:r>
              <a:rPr lang="ru-RU" dirty="0"/>
              <a:t>изменение строк;</a:t>
            </a:r>
          </a:p>
          <a:p>
            <a:r>
              <a:rPr lang="en-US" b="1" dirty="0"/>
              <a:t>REFERENCES </a:t>
            </a:r>
            <a:r>
              <a:rPr lang="en-US" dirty="0"/>
              <a:t>— </a:t>
            </a:r>
            <a:r>
              <a:rPr lang="ru-RU" dirty="0"/>
              <a:t>внешний ключ (право ссылаться на таблицу);</a:t>
            </a:r>
          </a:p>
          <a:p>
            <a:r>
              <a:rPr lang="en-US" b="1" dirty="0"/>
              <a:t>DELETE </a:t>
            </a:r>
            <a:r>
              <a:rPr lang="en-US" dirty="0"/>
              <a:t>— </a:t>
            </a:r>
            <a:r>
              <a:rPr lang="ru-RU" dirty="0"/>
              <a:t>удаление строк;</a:t>
            </a:r>
          </a:p>
          <a:p>
            <a:r>
              <a:rPr lang="en-US" b="1" dirty="0"/>
              <a:t>TRUNCATE </a:t>
            </a:r>
            <a:r>
              <a:rPr lang="en-US" dirty="0"/>
              <a:t>— </a:t>
            </a:r>
            <a:r>
              <a:rPr lang="ru-RU" dirty="0"/>
              <a:t>очистка таблицы;</a:t>
            </a:r>
          </a:p>
          <a:p>
            <a:r>
              <a:rPr lang="en-US" b="1" dirty="0"/>
              <a:t>TRIGGER </a:t>
            </a:r>
            <a:r>
              <a:rPr lang="en-US" dirty="0"/>
              <a:t>— </a:t>
            </a:r>
            <a:r>
              <a:rPr lang="ru-RU" dirty="0"/>
              <a:t>создание триггеров.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42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ПРИВИЛЕГИИ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i="1" u="sng" dirty="0"/>
              <a:t>Базы данных имеют три привилегии:</a:t>
            </a:r>
          </a:p>
          <a:p>
            <a:r>
              <a:rPr lang="ru-RU" b="1" dirty="0"/>
              <a:t>CREATE </a:t>
            </a:r>
            <a:r>
              <a:rPr lang="ru-RU" dirty="0"/>
              <a:t>— разрешает создавать схемы внутри базы данных;</a:t>
            </a:r>
          </a:p>
          <a:p>
            <a:r>
              <a:rPr lang="ru-RU" b="1" dirty="0"/>
              <a:t>CONNECT </a:t>
            </a:r>
            <a:r>
              <a:rPr lang="ru-RU" dirty="0"/>
              <a:t>— даёт возможность подключаться к базе данных;</a:t>
            </a:r>
          </a:p>
          <a:p>
            <a:r>
              <a:rPr lang="ru-RU" b="1" dirty="0"/>
              <a:t>TEMPORARY </a:t>
            </a:r>
            <a:r>
              <a:rPr lang="ru-RU" dirty="0"/>
              <a:t>— разрешает создавать в базе данных временные таблицы.</a:t>
            </a:r>
          </a:p>
          <a:p>
            <a:pPr marL="0" indent="0">
              <a:buNone/>
            </a:pPr>
            <a:r>
              <a:rPr lang="ru-RU" i="1" u="sng" dirty="0" smtClean="0"/>
              <a:t>Схемы имеют две </a:t>
            </a:r>
            <a:r>
              <a:rPr lang="ru-RU" i="1" u="sng" dirty="0"/>
              <a:t>привилегии:</a:t>
            </a:r>
          </a:p>
          <a:p>
            <a:r>
              <a:rPr lang="ru-RU" b="1" dirty="0"/>
              <a:t>CREATE </a:t>
            </a:r>
            <a:r>
              <a:rPr lang="ru-RU" dirty="0"/>
              <a:t>— разрешает создавать объекты внутри конкретной схемы;</a:t>
            </a:r>
          </a:p>
          <a:p>
            <a:r>
              <a:rPr lang="ru-RU" b="1" dirty="0"/>
              <a:t>USAGE </a:t>
            </a:r>
            <a:r>
              <a:rPr lang="ru-RU" dirty="0"/>
              <a:t>— позволяет использовать объекты в конкретной схеме.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ПРИВИЛЕГИИ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200" b="1" dirty="0" smtClean="0"/>
              <a:t>GRANT</a:t>
            </a:r>
            <a:endParaRPr lang="ru-RU" sz="3200" b="1" dirty="0" smtClean="0"/>
          </a:p>
          <a:p>
            <a:endParaRPr lang="ru-RU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GRANT SELECT ON</a:t>
            </a:r>
            <a:r>
              <a:rPr lang="en-US" sz="2800" dirty="0"/>
              <a:t> </a:t>
            </a:r>
            <a:r>
              <a:rPr lang="en-US" sz="2800" dirty="0" smtClean="0"/>
              <a:t>public.</a:t>
            </a:r>
            <a:r>
              <a:rPr lang="en-US" sz="2800" dirty="0"/>
              <a:t>t</a:t>
            </a:r>
            <a:r>
              <a:rPr lang="ru-RU" sz="2800" dirty="0" smtClean="0"/>
              <a:t>1</a:t>
            </a:r>
            <a:r>
              <a:rPr lang="en-US" sz="2800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 smtClean="0"/>
              <a:t>user;</a:t>
            </a:r>
            <a:endParaRPr lang="en-US" sz="2800" dirty="0"/>
          </a:p>
          <a:p>
            <a:endParaRPr lang="en-US" dirty="0" smtClean="0"/>
          </a:p>
          <a:p>
            <a:pPr lvl="2"/>
            <a:r>
              <a:rPr lang="en-US" sz="3200" b="1" dirty="0" smtClean="0"/>
              <a:t>REVOKE</a:t>
            </a:r>
            <a:endParaRPr lang="ru-RU" sz="3200" b="1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REVOKE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SELECT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public.t1 </a:t>
            </a:r>
            <a:r>
              <a:rPr lang="en-US" sz="2800" b="1" dirty="0">
                <a:solidFill>
                  <a:srgbClr val="C00000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smtClean="0"/>
              <a:t>user;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351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СОЗДАНИЕ ПОЛЬЗОВАТЕЛЯ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/>
              <a:t>createuser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— </a:t>
            </a:r>
            <a:r>
              <a:rPr lang="ru-RU" dirty="0"/>
              <a:t>создать новую учётную </a:t>
            </a:r>
            <a:r>
              <a:rPr lang="ru-RU" dirty="0" smtClean="0"/>
              <a:t>запись</a:t>
            </a:r>
            <a:r>
              <a:rPr lang="ru-RU" dirty="0"/>
              <a:t> </a:t>
            </a:r>
            <a:r>
              <a:rPr lang="ru-RU" dirty="0" err="1" smtClean="0"/>
              <a:t>PostgreSQL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 сути, это </a:t>
            </a:r>
            <a:r>
              <a:rPr lang="ru-RU" dirty="0">
                <a:solidFill>
                  <a:srgbClr val="0070C0"/>
                </a:solidFill>
              </a:rPr>
              <a:t>CREATE </a:t>
            </a:r>
            <a:r>
              <a:rPr lang="ru-RU" dirty="0" smtClean="0">
                <a:solidFill>
                  <a:srgbClr val="0070C0"/>
                </a:solidFill>
              </a:rPr>
              <a:t>ROLE</a:t>
            </a:r>
          </a:p>
          <a:p>
            <a:pPr marL="0" indent="0">
              <a:buNone/>
            </a:pPr>
            <a:r>
              <a:rPr lang="ru-RU" dirty="0" smtClean="0"/>
              <a:t>Пользователь – роль с правом входа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SELECT * FROM </a:t>
            </a:r>
            <a:r>
              <a:rPr lang="en-US" sz="2800" b="1" dirty="0" err="1" smtClean="0">
                <a:solidFill>
                  <a:srgbClr val="C00000"/>
                </a:solidFill>
              </a:rPr>
              <a:t>pg_roles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ru-RU" sz="2800" dirty="0" smtClean="0"/>
              <a:t>- - информация о ролях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257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Пользователь </a:t>
            </a:r>
            <a:r>
              <a:rPr lang="en-US" b="1" dirty="0" err="1" smtClean="0">
                <a:solidFill>
                  <a:srgbClr val="0070C0"/>
                </a:solidFill>
              </a:rPr>
              <a:t>postgres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Суперпользователь</a:t>
            </a:r>
            <a:endParaRPr lang="ru-RU" dirty="0" smtClean="0"/>
          </a:p>
          <a:p>
            <a:r>
              <a:rPr lang="ru-RU" dirty="0" smtClean="0"/>
              <a:t>Создается по умолчанию</a:t>
            </a:r>
          </a:p>
          <a:p>
            <a:r>
              <a:rPr lang="ru-RU" dirty="0" smtClean="0"/>
              <a:t>Дефолтное имя </a:t>
            </a:r>
            <a:r>
              <a:rPr lang="en-US" dirty="0" err="1" smtClean="0"/>
              <a:t>postgres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145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838</Words>
  <Application>Microsoft Office PowerPoint</Application>
  <PresentationFormat>Экран (4:3)</PresentationFormat>
  <Paragraphs>170</Paragraphs>
  <Slides>22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Тема Office</vt:lpstr>
      <vt:lpstr>Пользователи в PostgreSQL</vt:lpstr>
      <vt:lpstr>Презентация PowerPoint</vt:lpstr>
      <vt:lpstr>ПОНЯТИЕ СХЕМЫ</vt:lpstr>
      <vt:lpstr>ПРИВЕЛЕГИИ</vt:lpstr>
      <vt:lpstr>Привилегии для разных объектов</vt:lpstr>
      <vt:lpstr>ПРИВИЛЕГИИ</vt:lpstr>
      <vt:lpstr>ПРИВИЛЕГИИ</vt:lpstr>
      <vt:lpstr>СОЗДАНИЕ ПОЛЬЗОВАТЕЛЯ</vt:lpstr>
      <vt:lpstr>Пользователь postgres</vt:lpstr>
      <vt:lpstr>КАТЕГОРИИ РОЛЕЙ</vt:lpstr>
      <vt:lpstr>CREATE ROLE</vt:lpstr>
      <vt:lpstr>createuser </vt:lpstr>
      <vt:lpstr>createuser </vt:lpstr>
      <vt:lpstr>createuser </vt:lpstr>
      <vt:lpstr>createuser </vt:lpstr>
      <vt:lpstr>createuser </vt:lpstr>
      <vt:lpstr>createuser </vt:lpstr>
      <vt:lpstr>РАБОТА С РОЛЬЮ</vt:lpstr>
      <vt:lpstr>CREATEROLE</vt:lpstr>
      <vt:lpstr>CONNECTION LIMIT</vt:lpstr>
      <vt:lpstr>ПСЕВДО РОЛЬ PUBLIC</vt:lpstr>
      <vt:lpstr>УДАЛЕНИЕ РОЛИ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Андрианова</dc:creator>
  <cp:lastModifiedBy>Ekaterina E. Andrianova</cp:lastModifiedBy>
  <cp:revision>34</cp:revision>
  <dcterms:created xsi:type="dcterms:W3CDTF">2023-10-31T12:38:34Z</dcterms:created>
  <dcterms:modified xsi:type="dcterms:W3CDTF">2023-11-02T12:14:07Z</dcterms:modified>
</cp:coreProperties>
</file>