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74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99" autoAdjust="0"/>
  </p:normalViewPr>
  <p:slideViewPr>
    <p:cSldViewPr>
      <p:cViewPr varScale="1">
        <p:scale>
          <a:sx n="82" d="100"/>
          <a:sy n="82" d="100"/>
        </p:scale>
        <p:origin x="18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0C161-70C8-4D77-9E4E-BB46F1D91FA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A5EC-A0D7-4FFF-8023-E37A7890D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9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88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90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7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92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2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909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01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B-дерево — это самобалансирующееся дерево, которое поддерживает отсортированные данные и позволяет выполнять поиск, вставку, удаление и последовательный доступ за логарифмическое время.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схеме индекс по полю </a:t>
            </a:r>
            <a:r>
              <a:rPr lang="en-US" baseline="0" dirty="0" smtClean="0"/>
              <a:t>ID </a:t>
            </a:r>
            <a:r>
              <a:rPr lang="ru-RU" baseline="0" dirty="0" smtClean="0"/>
              <a:t>клиента (1-60)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1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42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4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2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6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6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5EC-A0D7-4FFF-8023-E37A7890D58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1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postgrespro.ru/qpt/qpt_05_bitmapsca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postgresql-indexes/postgresql-create-inde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ИНДЕКСЫ В </a:t>
            </a:r>
            <a:r>
              <a:rPr lang="en-US" b="1" dirty="0" smtClean="0">
                <a:solidFill>
                  <a:srgbClr val="0070C0"/>
                </a:solidFill>
              </a:rPr>
              <a:t>POSTGRESQL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74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HASH -индексы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занимают </a:t>
            </a:r>
            <a:r>
              <a:rPr lang="ru-RU" dirty="0"/>
              <a:t>больше места, чем индексы </a:t>
            </a:r>
            <a:r>
              <a:rPr lang="ru-RU" dirty="0" smtClean="0"/>
              <a:t>b-</a:t>
            </a:r>
            <a:r>
              <a:rPr lang="en-US" dirty="0" smtClean="0"/>
              <a:t>tree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2800" b="1" dirty="0">
                <a:solidFill>
                  <a:srgbClr val="0070C0"/>
                </a:solidFill>
              </a:rPr>
              <a:t>П</a:t>
            </a:r>
            <a:r>
              <a:rPr lang="ru-RU" sz="2800" b="1" dirty="0" smtClean="0">
                <a:solidFill>
                  <a:srgbClr val="0070C0"/>
                </a:solidFill>
              </a:rPr>
              <a:t>роиндексировать </a:t>
            </a:r>
            <a:r>
              <a:rPr lang="ru-RU" sz="2800" b="1" dirty="0">
                <a:solidFill>
                  <a:srgbClr val="0070C0"/>
                </a:solidFill>
              </a:rPr>
              <a:t>4 миллиона </a:t>
            </a:r>
            <a:r>
              <a:rPr lang="ru-RU" sz="2800" b="1" dirty="0" smtClean="0">
                <a:solidFill>
                  <a:srgbClr val="0070C0"/>
                </a:solidFill>
              </a:rPr>
              <a:t>целочисленных значений: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/>
              <a:t>Для b</a:t>
            </a:r>
            <a:r>
              <a:rPr lang="en-US" dirty="0" smtClean="0"/>
              <a:t>-</a:t>
            </a:r>
            <a:r>
              <a:rPr lang="ru-RU" dirty="0" err="1" smtClean="0"/>
              <a:t>tree</a:t>
            </a:r>
            <a:r>
              <a:rPr lang="ru-RU" dirty="0" smtClean="0"/>
              <a:t> </a:t>
            </a:r>
            <a:r>
              <a:rPr lang="ru-RU" dirty="0"/>
              <a:t>требуется около 90 МБ 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 err="1"/>
              <a:t>хеш</a:t>
            </a:r>
            <a:r>
              <a:rPr lang="ru-RU" dirty="0"/>
              <a:t>-индекса требуется 125 МБ пространства.</a:t>
            </a:r>
          </a:p>
        </p:txBody>
      </p:sp>
    </p:spTree>
    <p:extLst>
      <p:ext uri="{BB962C8B-B14F-4D97-AF65-F5344CB8AC3E}">
        <p14:creationId xmlns:p14="http://schemas.microsoft.com/office/powerpoint/2010/main" val="313053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Индексы GIN</a:t>
            </a:r>
            <a:br>
              <a:rPr lang="ru-RU" b="1" dirty="0" smtClean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 (Generalized Inverted Index)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применяются </a:t>
            </a:r>
            <a:r>
              <a:rPr lang="ru-RU" dirty="0"/>
              <a:t>для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полнотекстового поиска, </a:t>
            </a:r>
          </a:p>
          <a:p>
            <a:pPr marL="0" indent="0">
              <a:buNone/>
            </a:pPr>
            <a:r>
              <a:rPr lang="ru-RU" dirty="0" smtClean="0"/>
              <a:t>поиска </a:t>
            </a:r>
            <a:r>
              <a:rPr lang="ru-RU" dirty="0"/>
              <a:t>по массивам,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JSON, </a:t>
            </a:r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/>
              <a:t>триграммам.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Пример создания GIN-индекса для полнотекстового поиска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INDEX</a:t>
            </a:r>
            <a:r>
              <a:rPr lang="en-US" dirty="0"/>
              <a:t> </a:t>
            </a:r>
            <a:r>
              <a:rPr lang="en-US" dirty="0" err="1" smtClean="0"/>
              <a:t>example_gin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example_table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USING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gin (</a:t>
            </a:r>
            <a:r>
              <a:rPr lang="en-US" dirty="0" err="1"/>
              <a:t>to_tsvector</a:t>
            </a:r>
            <a:r>
              <a:rPr lang="en-US" dirty="0"/>
              <a:t>('</a:t>
            </a:r>
            <a:r>
              <a:rPr lang="en-US" dirty="0" err="1"/>
              <a:t>english</a:t>
            </a:r>
            <a:r>
              <a:rPr lang="en-US" dirty="0"/>
              <a:t>', </a:t>
            </a:r>
            <a:r>
              <a:rPr lang="en-US" dirty="0" err="1"/>
              <a:t>column_name</a:t>
            </a:r>
            <a:r>
              <a:rPr lang="en-US" dirty="0"/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51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BRIN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 индексы </a:t>
            </a:r>
            <a:r>
              <a:rPr lang="ru-RU" b="1" dirty="0"/>
              <a:t>диапазона блоков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BRIN </a:t>
            </a:r>
            <a:r>
              <a:rPr lang="ru-RU" dirty="0"/>
              <a:t>намного меньше и менее </a:t>
            </a:r>
            <a:r>
              <a:rPr lang="ru-RU" dirty="0" err="1"/>
              <a:t>затратен</a:t>
            </a:r>
            <a:r>
              <a:rPr lang="ru-RU" dirty="0"/>
              <a:t> в обслуживании по сравнению с индексом B-дерева.</a:t>
            </a:r>
          </a:p>
          <a:p>
            <a:r>
              <a:rPr lang="ru-RU" b="1" dirty="0">
                <a:solidFill>
                  <a:srgbClr val="0070C0"/>
                </a:solidFill>
              </a:rPr>
              <a:t>BRIN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позволяет использовать индекс для очень большой </a:t>
            </a:r>
            <a:r>
              <a:rPr lang="ru-RU" dirty="0" smtClean="0"/>
              <a:t>таблицы.</a:t>
            </a:r>
            <a:endParaRPr lang="ru-RU" dirty="0"/>
          </a:p>
          <a:p>
            <a:r>
              <a:rPr lang="ru-RU" b="1" dirty="0">
                <a:solidFill>
                  <a:srgbClr val="0070C0"/>
                </a:solidFill>
              </a:rPr>
              <a:t>BRIN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часто используется для столбца с линейным порядком сортировки, например для столбца даты создания таблицы заказов на продажу.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80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ИНДЕКСЫ </a:t>
            </a:r>
            <a:r>
              <a:rPr lang="en-US" b="1" dirty="0" smtClean="0">
                <a:solidFill>
                  <a:srgbClr val="0070C0"/>
                </a:solidFill>
              </a:rPr>
              <a:t>GIST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«</a:t>
            </a:r>
            <a:r>
              <a:rPr lang="ru-RU" dirty="0"/>
              <a:t>обобщенное дерево поиска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позволяют </a:t>
            </a:r>
            <a:r>
              <a:rPr lang="ru-RU" dirty="0"/>
              <a:t>создавать общие древовидные структуры. 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Полезны:</a:t>
            </a:r>
          </a:p>
          <a:p>
            <a:r>
              <a:rPr lang="ru-RU" dirty="0" smtClean="0"/>
              <a:t> </a:t>
            </a:r>
            <a:r>
              <a:rPr lang="ru-RU" dirty="0"/>
              <a:t>при индексировании </a:t>
            </a:r>
            <a:r>
              <a:rPr lang="ru-RU" dirty="0" smtClean="0"/>
              <a:t>геометрических </a:t>
            </a:r>
            <a:r>
              <a:rPr lang="ru-RU" dirty="0"/>
              <a:t>типов данных </a:t>
            </a:r>
            <a:endParaRPr lang="ru-RU" dirty="0" smtClean="0"/>
          </a:p>
          <a:p>
            <a:r>
              <a:rPr lang="ru-RU" dirty="0" smtClean="0"/>
              <a:t>и </a:t>
            </a:r>
            <a:r>
              <a:rPr lang="ru-RU" dirty="0"/>
              <a:t>полнотекстовом поиске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55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ИНДЕКСЫ </a:t>
            </a:r>
            <a:r>
              <a:rPr lang="en-US" b="1" dirty="0" smtClean="0">
                <a:solidFill>
                  <a:srgbClr val="0070C0"/>
                </a:solidFill>
              </a:rPr>
              <a:t>SP-GIST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разделенный </a:t>
            </a:r>
            <a:r>
              <a:rPr lang="ru-RU" dirty="0"/>
              <a:t>на пространство </a:t>
            </a:r>
            <a:r>
              <a:rPr lang="ru-RU" dirty="0" err="1"/>
              <a:t>GiST</a:t>
            </a:r>
            <a:r>
              <a:rPr lang="ru-RU" dirty="0"/>
              <a:t>. </a:t>
            </a:r>
            <a:endParaRPr lang="ru-RU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поддерживает </a:t>
            </a:r>
            <a:r>
              <a:rPr lang="ru-RU" dirty="0"/>
              <a:t>секционированные деревья поиска, которые облегчают разработку широкого спектра различных несбалансированных структур данных.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наиболее </a:t>
            </a:r>
            <a:r>
              <a:rPr lang="ru-RU" dirty="0"/>
              <a:t>полезны для данных, которые имеют естественный элемент кластеризации и не являются одинаково сбалансированным деревом, например ГИС, мультимедиа, телефонная маршрутизация и IP-маршрутизация.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7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PostgreSQL CREATE </a:t>
            </a:r>
            <a:r>
              <a:rPr lang="en-US" b="1" dirty="0" smtClean="0">
                <a:solidFill>
                  <a:srgbClr val="0070C0"/>
                </a:solidFill>
              </a:rPr>
              <a:t>INDEX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628546" cy="21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2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PostgreSQL DROP </a:t>
            </a:r>
            <a:r>
              <a:rPr lang="en-US" b="1" dirty="0" smtClean="0">
                <a:solidFill>
                  <a:srgbClr val="0070C0"/>
                </a:solidFill>
              </a:rPr>
              <a:t>INDEX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249760" cy="201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94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UNIQUE</a:t>
            </a:r>
            <a:r>
              <a:rPr lang="ru-RU" b="1" dirty="0" smtClean="0">
                <a:solidFill>
                  <a:srgbClr val="0070C0"/>
                </a:solidFill>
              </a:rPr>
              <a:t> ИНДЕКС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только индексы B-дерева могут быть объявлены как уникальные индексы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rgbClr val="0070C0"/>
                </a:solidFill>
              </a:rPr>
              <a:t>Определяем:</a:t>
            </a:r>
            <a:r>
              <a:rPr lang="ru-RU" b="1" dirty="0">
                <a:solidFill>
                  <a:srgbClr val="0070C0"/>
                </a:solidFill>
              </a:rPr>
              <a:t> 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первичный </a:t>
            </a:r>
            <a:r>
              <a:rPr lang="ru-RU" dirty="0"/>
              <a:t>ключ </a:t>
            </a:r>
            <a:endParaRPr lang="ru-RU" dirty="0" smtClean="0"/>
          </a:p>
          <a:p>
            <a:r>
              <a:rPr lang="ru-RU" dirty="0" smtClean="0"/>
              <a:t>ограничение </a:t>
            </a:r>
            <a:r>
              <a:rPr lang="ru-RU" dirty="0"/>
              <a:t>уникальности для </a:t>
            </a:r>
            <a:r>
              <a:rPr lang="ru-RU" dirty="0" smtClean="0"/>
              <a:t>таблицы</a:t>
            </a:r>
          </a:p>
          <a:p>
            <a:pPr marL="0" indent="0">
              <a:buNone/>
            </a:pPr>
            <a:r>
              <a:rPr lang="ru-RU" sz="2800" dirty="0" err="1" smtClean="0"/>
              <a:t>PostgreSQL</a:t>
            </a:r>
            <a:r>
              <a:rPr lang="ru-RU" sz="2800" dirty="0" smtClean="0"/>
              <a:t> </a:t>
            </a:r>
            <a:r>
              <a:rPr lang="ru-RU" sz="2800" dirty="0"/>
              <a:t>автоматически создает соответствующий </a:t>
            </a:r>
            <a:r>
              <a:rPr lang="ru-RU" sz="2800" dirty="0" err="1"/>
              <a:t>UNIQUEиндекс</a:t>
            </a:r>
            <a:r>
              <a:rPr lang="ru-RU" sz="2800" dirty="0"/>
              <a:t>.</a:t>
            </a:r>
            <a:endParaRPr lang="ru-RU" sz="2800" dirty="0" smtClean="0"/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13" y="5301208"/>
            <a:ext cx="650433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29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UNIQUE</a:t>
            </a:r>
            <a:r>
              <a:rPr lang="ru-RU" b="1" dirty="0">
                <a:solidFill>
                  <a:srgbClr val="0070C0"/>
                </a:solidFill>
              </a:rPr>
              <a:t> ИНДЕКС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r>
              <a:rPr lang="ru-RU" b="1" dirty="0" smtClean="0"/>
              <a:t>ПРИМЕР НЕСКОЛЬКИХ СТОЛБЦОВ</a:t>
            </a:r>
          </a:p>
          <a:p>
            <a:pPr algn="ctr"/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34897"/>
            <a:ext cx="7479346" cy="10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42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BITMAP INDEX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Битовая карта</a:t>
            </a:r>
          </a:p>
          <a:p>
            <a:pPr marL="0" indent="0">
              <a:buNone/>
            </a:pPr>
            <a:r>
              <a:rPr lang="ru-RU" dirty="0" smtClean="0"/>
              <a:t>Мало уникальных значений</a:t>
            </a:r>
          </a:p>
          <a:p>
            <a:pPr marL="0" indent="0">
              <a:buNone/>
            </a:pPr>
            <a:r>
              <a:rPr lang="ru-RU" dirty="0" smtClean="0"/>
              <a:t>Много повторений</a:t>
            </a:r>
          </a:p>
          <a:p>
            <a:pPr marL="0" indent="0">
              <a:buNone/>
            </a:pPr>
            <a:r>
              <a:rPr lang="en-US" dirty="0" smtClean="0"/>
              <a:t>Read </a:t>
            </a:r>
            <a:r>
              <a:rPr lang="ru-RU" dirty="0" smtClean="0"/>
              <a:t>чаще чем </a:t>
            </a:r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ru-RU" dirty="0" smtClean="0"/>
              <a:t>Не подходит для </a:t>
            </a:r>
            <a:r>
              <a:rPr lang="en-US" dirty="0" smtClean="0"/>
              <a:t>OLTP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smtClean="0"/>
              <a:t>WHERE </a:t>
            </a:r>
            <a:r>
              <a:rPr lang="ru-RU" dirty="0" smtClean="0"/>
              <a:t>при использовании </a:t>
            </a:r>
            <a:r>
              <a:rPr lang="en-US" dirty="0" smtClean="0"/>
              <a:t>OR/AND</a:t>
            </a:r>
            <a:endParaRPr lang="ru-RU" dirty="0" smtClean="0"/>
          </a:p>
          <a:p>
            <a:pPr marL="0" indent="0">
              <a:buNone/>
            </a:pPr>
            <a:endParaRPr lang="ru-RU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CREATE </a:t>
            </a:r>
            <a:r>
              <a:rPr lang="en-US" b="1" dirty="0">
                <a:solidFill>
                  <a:srgbClr val="0070C0"/>
                </a:solidFill>
              </a:rPr>
              <a:t>INDEX </a:t>
            </a:r>
            <a:r>
              <a:rPr lang="en-US" dirty="0" err="1"/>
              <a:t>my_bitmap_index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my_table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USING</a:t>
            </a:r>
            <a:r>
              <a:rPr lang="en-US" dirty="0"/>
              <a:t> bitmap (flag1, flag2, flag3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Подходит, например, для индексирования таких полей как «Пол», где только 2 значения «М»/«Ж»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edu.postgrespro.ru/qpt/qpt_05_bitmapscan.pdf</a:t>
            </a:r>
            <a:endParaRPr lang="ru-RU" sz="24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0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Индекс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— </a:t>
            </a:r>
            <a:r>
              <a:rPr lang="ru-RU" dirty="0"/>
              <a:t>это отдельная структура данных, которая ускоряет извлечение данных из </a:t>
            </a:r>
            <a:r>
              <a:rPr lang="ru-RU" dirty="0" smtClean="0"/>
              <a:t>таблицы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за </a:t>
            </a:r>
            <a:r>
              <a:rPr lang="ru-RU" dirty="0"/>
              <a:t>счет дополнительных операций записи и хранения для ее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30703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BITMAP INDEX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73742"/>
            <a:ext cx="6912768" cy="508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13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Bitmap Index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похож </a:t>
            </a:r>
            <a:r>
              <a:rPr lang="ru-RU" sz="2400" dirty="0"/>
              <a:t>на обычный индексный доступ, но происходит в </a:t>
            </a:r>
            <a:r>
              <a:rPr lang="ru-RU" sz="2400" dirty="0" smtClean="0"/>
              <a:t>два этапа</a:t>
            </a:r>
            <a:r>
              <a:rPr lang="ru-RU" sz="2400" dirty="0"/>
              <a:t>.</a:t>
            </a:r>
          </a:p>
          <a:p>
            <a:r>
              <a:rPr lang="ru-RU" sz="2400" dirty="0" smtClean="0"/>
              <a:t>сканируется </a:t>
            </a:r>
            <a:r>
              <a:rPr lang="ru-RU" sz="2400" dirty="0"/>
              <a:t>индекс (</a:t>
            </a:r>
            <a:r>
              <a:rPr lang="ru-RU" sz="2400" dirty="0" err="1"/>
              <a:t>Bitmap</a:t>
            </a:r>
            <a:r>
              <a:rPr lang="ru-RU" sz="2400" dirty="0"/>
              <a:t> </a:t>
            </a:r>
            <a:r>
              <a:rPr lang="ru-RU" sz="2400" dirty="0" err="1"/>
              <a:t>Index</a:t>
            </a:r>
            <a:r>
              <a:rPr lang="ru-RU" sz="2400" dirty="0"/>
              <a:t> </a:t>
            </a:r>
            <a:r>
              <a:rPr lang="ru-RU" sz="2400" dirty="0" err="1"/>
              <a:t>Scan</a:t>
            </a:r>
            <a:r>
              <a:rPr lang="ru-RU" sz="2400" dirty="0"/>
              <a:t>)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локальной </a:t>
            </a:r>
            <a:r>
              <a:rPr lang="ru-RU" sz="2400" dirty="0" smtClean="0"/>
              <a:t>памяти процесса </a:t>
            </a:r>
            <a:r>
              <a:rPr lang="ru-RU" sz="2400" dirty="0"/>
              <a:t>строится битовая </a:t>
            </a:r>
            <a:r>
              <a:rPr lang="ru-RU" sz="2400" dirty="0" smtClean="0"/>
              <a:t>карта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отмечаются </a:t>
            </a:r>
            <a:r>
              <a:rPr lang="ru-RU" sz="2400" dirty="0"/>
              <a:t>те </a:t>
            </a:r>
            <a:r>
              <a:rPr lang="ru-RU" sz="2400" dirty="0" smtClean="0"/>
              <a:t>строки, которые </a:t>
            </a:r>
            <a:r>
              <a:rPr lang="ru-RU" sz="2400" dirty="0"/>
              <a:t>должны быть </a:t>
            </a:r>
            <a:r>
              <a:rPr lang="ru-RU" sz="2400" dirty="0" smtClean="0"/>
              <a:t>	прочитаны.</a:t>
            </a:r>
          </a:p>
          <a:p>
            <a:r>
              <a:rPr lang="ru-RU" sz="2400" dirty="0" smtClean="0"/>
              <a:t>начинается </a:t>
            </a:r>
            <a:r>
              <a:rPr lang="ru-RU" sz="2400" dirty="0"/>
              <a:t>сканирование таблицы (</a:t>
            </a:r>
            <a:r>
              <a:rPr lang="ru-RU" sz="2400" dirty="0" err="1"/>
              <a:t>Bitmap</a:t>
            </a:r>
            <a:r>
              <a:rPr lang="ru-RU" sz="2400" dirty="0"/>
              <a:t> </a:t>
            </a:r>
            <a:r>
              <a:rPr lang="ru-RU" sz="2400" dirty="0" err="1"/>
              <a:t>Heap</a:t>
            </a:r>
            <a:r>
              <a:rPr lang="ru-RU" sz="2400" dirty="0"/>
              <a:t> </a:t>
            </a:r>
            <a:r>
              <a:rPr lang="ru-RU" sz="2400" dirty="0" err="1"/>
              <a:t>Scan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страницы </a:t>
            </a:r>
            <a:r>
              <a:rPr lang="ru-RU" sz="2400" dirty="0"/>
              <a:t>читаются последовательно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каждая </a:t>
            </a:r>
            <a:r>
              <a:rPr lang="ru-RU" sz="2400" dirty="0"/>
              <a:t>страница просматривается ровно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190173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ИНДЕКСЫ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не </a:t>
            </a:r>
            <a:r>
              <a:rPr lang="ru-RU" b="1" dirty="0"/>
              <a:t>всегда</a:t>
            </a:r>
            <a:r>
              <a:rPr lang="ru-RU" dirty="0"/>
              <a:t> являются </a:t>
            </a:r>
            <a:r>
              <a:rPr lang="ru-RU" b="1" dirty="0"/>
              <a:t>положительным фактором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вставке, обновлении или удалении данных, индексы </a:t>
            </a:r>
            <a:r>
              <a:rPr lang="ru-RU" dirty="0" smtClean="0"/>
              <a:t>должны </a:t>
            </a:r>
            <a:r>
              <a:rPr lang="ru-RU" dirty="0"/>
              <a:t>быть </a:t>
            </a:r>
            <a:r>
              <a:rPr lang="ru-RU" dirty="0" smtClean="0"/>
              <a:t>обновлены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важно </a:t>
            </a:r>
            <a:r>
              <a:rPr lang="ru-RU" b="1" dirty="0"/>
              <a:t>тщательно</a:t>
            </a:r>
            <a:r>
              <a:rPr lang="ru-RU" dirty="0"/>
              <a:t> анализировать и выбирать </a:t>
            </a:r>
            <a:r>
              <a:rPr lang="ru-RU" dirty="0" smtClean="0"/>
              <a:t>индексы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51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КОГДА НЕ ИСПОЛЬЗУЕМ ИНДЕКСЫ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результате выборки большой объем данных</a:t>
            </a:r>
          </a:p>
          <a:p>
            <a:r>
              <a:rPr lang="ru-RU" dirty="0" smtClean="0"/>
              <a:t>Если есть </a:t>
            </a:r>
            <a:r>
              <a:rPr lang="ru-RU" dirty="0" err="1" smtClean="0"/>
              <a:t>партиционирование</a:t>
            </a:r>
            <a:r>
              <a:rPr lang="ru-RU" dirty="0" smtClean="0"/>
              <a:t> и сегментация</a:t>
            </a:r>
          </a:p>
          <a:p>
            <a:r>
              <a:rPr lang="ru-RU" dirty="0" smtClean="0"/>
              <a:t>Если частое обновление (вставка данных) </a:t>
            </a:r>
            <a:r>
              <a:rPr lang="ru-RU" dirty="0" err="1" smtClean="0"/>
              <a:t>талицы</a:t>
            </a:r>
            <a:endParaRPr lang="ru-RU" dirty="0" smtClean="0"/>
          </a:p>
          <a:p>
            <a:pPr lvl="1"/>
            <a:r>
              <a:rPr lang="ru-RU" dirty="0" smtClean="0"/>
              <a:t>При загрузке данных, рекомендуется удалять индекс, затем делать вставку, снова </a:t>
            </a:r>
            <a:r>
              <a:rPr lang="ru-RU" smtClean="0"/>
              <a:t>добавить индекс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7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Типы индексов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32859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2400" dirty="0" smtClean="0"/>
              <a:t>B-</a:t>
            </a:r>
            <a:r>
              <a:rPr lang="en-US" sz="2400" dirty="0" smtClean="0"/>
              <a:t>tree</a:t>
            </a:r>
            <a:r>
              <a:rPr lang="ru-RU" sz="2400" dirty="0" smtClean="0"/>
              <a:t>, </a:t>
            </a:r>
          </a:p>
          <a:p>
            <a:pPr marL="400050" lvl="1" indent="0">
              <a:buNone/>
            </a:pPr>
            <a:r>
              <a:rPr lang="ru-RU" sz="2400" dirty="0" err="1" smtClean="0"/>
              <a:t>Hash</a:t>
            </a:r>
            <a:r>
              <a:rPr lang="ru-RU" sz="2400" dirty="0"/>
              <a:t>, </a:t>
            </a:r>
            <a:endParaRPr lang="ru-RU" sz="2400" dirty="0" smtClean="0"/>
          </a:p>
          <a:p>
            <a:pPr marL="400050" lvl="1" indent="0">
              <a:buNone/>
            </a:pPr>
            <a:r>
              <a:rPr lang="ru-RU" sz="2400" dirty="0" err="1" smtClean="0"/>
              <a:t>GiST</a:t>
            </a:r>
            <a:r>
              <a:rPr lang="ru-RU" sz="2400" dirty="0"/>
              <a:t>, </a:t>
            </a:r>
            <a:endParaRPr lang="ru-RU" sz="2400" dirty="0" smtClean="0"/>
          </a:p>
          <a:p>
            <a:pPr marL="400050" lvl="1" indent="0">
              <a:buNone/>
            </a:pPr>
            <a:r>
              <a:rPr lang="ru-RU" sz="2400" dirty="0" smtClean="0"/>
              <a:t>SP-</a:t>
            </a:r>
            <a:r>
              <a:rPr lang="ru-RU" sz="2400" dirty="0" err="1" smtClean="0"/>
              <a:t>GiST</a:t>
            </a:r>
            <a:r>
              <a:rPr lang="ru-RU" sz="2400" dirty="0"/>
              <a:t>, </a:t>
            </a:r>
            <a:endParaRPr lang="ru-RU" sz="2400" dirty="0" smtClean="0"/>
          </a:p>
          <a:p>
            <a:pPr marL="400050" lvl="1" indent="0">
              <a:buNone/>
            </a:pPr>
            <a:r>
              <a:rPr lang="ru-RU" sz="2400" dirty="0" smtClean="0"/>
              <a:t>GIN,</a:t>
            </a:r>
          </a:p>
          <a:p>
            <a:pPr marL="400050" lvl="1" indent="0">
              <a:buNone/>
            </a:pPr>
            <a:r>
              <a:rPr lang="ru-RU" sz="2400" dirty="0" smtClean="0"/>
              <a:t>BRIN</a:t>
            </a:r>
            <a:r>
              <a:rPr lang="ru-RU" sz="2400" dirty="0"/>
              <a:t>.</a:t>
            </a:r>
            <a:r>
              <a:rPr lang="ru-RU" sz="2000" dirty="0"/>
              <a:t> 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Каждый </a:t>
            </a:r>
            <a:r>
              <a:rPr lang="ru-RU" sz="2400" dirty="0"/>
              <a:t>тип индекса использует </a:t>
            </a:r>
            <a:r>
              <a:rPr lang="ru-RU" sz="2400" dirty="0" smtClean="0"/>
              <a:t>разную </a:t>
            </a:r>
            <a:r>
              <a:rPr lang="ru-RU" sz="2400" dirty="0"/>
              <a:t>структуру хранения и алгоритм для обработки разных типов запросов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>
                <a:hlinkClick r:id="rId3"/>
              </a:rPr>
              <a:t>CREATE INDEX</a:t>
            </a:r>
            <a:r>
              <a:rPr lang="ru-RU" sz="2400" dirty="0" smtClean="0"/>
              <a:t> - без </a:t>
            </a:r>
            <a:r>
              <a:rPr lang="ru-RU" sz="2400" dirty="0"/>
              <a:t>указания типа </a:t>
            </a:r>
            <a:r>
              <a:rPr lang="ru-RU" sz="2400" dirty="0" smtClean="0"/>
              <a:t>индекса </a:t>
            </a:r>
            <a:r>
              <a:rPr lang="ru-RU" sz="2400" dirty="0"/>
              <a:t>умолчанию </a:t>
            </a:r>
            <a:r>
              <a:rPr lang="ru-RU" sz="2400" dirty="0" smtClean="0"/>
              <a:t>B-дерева.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427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ИНДЕКСЫ </a:t>
            </a:r>
            <a:r>
              <a:rPr lang="en-US" b="1" dirty="0">
                <a:solidFill>
                  <a:srgbClr val="0070C0"/>
                </a:solidFill>
              </a:rPr>
              <a:t>B-TREE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7" y="1309409"/>
            <a:ext cx="7128792" cy="506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38978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ru-RU" dirty="0" smtClean="0"/>
              <a:t>60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75566" y="2195572"/>
            <a:ext cx="8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75566" y="5229200"/>
            <a:ext cx="8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en-US" dirty="0" smtClean="0"/>
              <a:t>1-</a:t>
            </a:r>
            <a:r>
              <a:rPr lang="ru-RU" dirty="0" smtClean="0"/>
              <a:t>6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67763" y="3656346"/>
            <a:ext cx="8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1-</a:t>
            </a:r>
            <a:r>
              <a:rPr lang="ru-RU" dirty="0" smtClean="0"/>
              <a:t>4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19147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1-10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25962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11-20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00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ИНДЕКСЫ </a:t>
            </a:r>
            <a:r>
              <a:rPr lang="en-US" b="1" dirty="0" smtClean="0">
                <a:solidFill>
                  <a:srgbClr val="0070C0"/>
                </a:solidFill>
              </a:rPr>
              <a:t>B-TREE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когда столбцы индекса участвуют в сравнении</a:t>
            </a:r>
            <a:endParaRPr lang="en-US" dirty="0" smtClean="0"/>
          </a:p>
          <a:p>
            <a:pPr marL="0" indent="0">
              <a:buClr>
                <a:srgbClr val="0070C0"/>
              </a:buClr>
              <a:buNone/>
            </a:pPr>
            <a:r>
              <a:rPr lang="ru-RU" dirty="0" smtClean="0"/>
              <a:t>используется один из следующих операторов: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&lt;</a:t>
            </a:r>
            <a:endParaRPr lang="en-US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&lt;=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=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&gt;=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BETWEEN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IN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IS NULL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IS NOT 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2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ИНДЕКСЫ </a:t>
            </a:r>
            <a:r>
              <a:rPr lang="en-US" b="1" dirty="0">
                <a:solidFill>
                  <a:srgbClr val="0070C0"/>
                </a:solidFill>
              </a:rPr>
              <a:t>B-TREE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оператор сопоставления с шаблоном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LIKE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dirty="0" smtClean="0"/>
              <a:t> ~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шаблон является константой и привязан к началу шаблона, например: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column_name</a:t>
            </a:r>
            <a:r>
              <a:rPr lang="ru-RU" dirty="0"/>
              <a:t> LIKE '</a:t>
            </a:r>
            <a:r>
              <a:rPr lang="ru-RU" dirty="0" err="1"/>
              <a:t>foo</a:t>
            </a:r>
            <a:r>
              <a:rPr lang="ru-RU" dirty="0"/>
              <a:t>%' </a:t>
            </a:r>
          </a:p>
          <a:p>
            <a:r>
              <a:rPr lang="ru-RU" dirty="0" err="1"/>
              <a:t>column_name</a:t>
            </a:r>
            <a:r>
              <a:rPr lang="ru-RU" dirty="0"/>
              <a:t> LKE '</a:t>
            </a:r>
            <a:r>
              <a:rPr lang="ru-RU" dirty="0" err="1"/>
              <a:t>bar</a:t>
            </a:r>
            <a:r>
              <a:rPr lang="ru-RU" dirty="0"/>
              <a:t>%' </a:t>
            </a:r>
          </a:p>
          <a:p>
            <a:r>
              <a:rPr lang="ru-RU" dirty="0" err="1"/>
              <a:t>column_name</a:t>
            </a:r>
            <a:r>
              <a:rPr lang="ru-RU" dirty="0"/>
              <a:t>  ~ '^</a:t>
            </a:r>
            <a:r>
              <a:rPr lang="ru-RU" dirty="0" err="1"/>
              <a:t>foo</a:t>
            </a:r>
            <a:r>
              <a:rPr lang="ru-RU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281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ИНДЕКСЫ </a:t>
            </a:r>
            <a:r>
              <a:rPr lang="en-US" b="1" dirty="0">
                <a:solidFill>
                  <a:srgbClr val="0070C0"/>
                </a:solidFill>
              </a:rPr>
              <a:t>B-TREE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ILIKE</a:t>
            </a:r>
            <a:r>
              <a:rPr lang="en-US" dirty="0" smtClean="0"/>
              <a:t>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 ~*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шаблон </a:t>
            </a:r>
            <a:r>
              <a:rPr lang="ru-RU" dirty="0"/>
              <a:t>начинается с неалфавитного символа, то есть символов, на которые не влияет преобразование верхнего/нижнего регистра.</a:t>
            </a:r>
          </a:p>
          <a:p>
            <a:endParaRPr lang="en-US" dirty="0" smtClean="0"/>
          </a:p>
          <a:p>
            <a:r>
              <a:rPr lang="en-US" dirty="0" smtClean="0"/>
              <a:t>B-tree </a:t>
            </a:r>
            <a:r>
              <a:rPr lang="ru-RU" dirty="0" smtClean="0"/>
              <a:t>используется по умолчанию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01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ИНДЕКСЫ </a:t>
            </a:r>
            <a:r>
              <a:rPr lang="en-US" b="1" dirty="0">
                <a:solidFill>
                  <a:srgbClr val="0070C0"/>
                </a:solidFill>
              </a:rPr>
              <a:t>B-TREE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ru-RU" b="1" dirty="0" smtClean="0"/>
              <a:t>			Особенности </a:t>
            </a:r>
            <a:endParaRPr lang="ru-RU" b="1" dirty="0"/>
          </a:p>
          <a:p>
            <a:pPr marL="0" indent="0" fontAlgn="base">
              <a:buNone/>
            </a:pPr>
            <a:r>
              <a:rPr lang="ru-RU" b="1" dirty="0" smtClean="0"/>
              <a:t>		Можно</a:t>
            </a:r>
            <a:r>
              <a:rPr lang="ru-RU" b="1" dirty="0"/>
              <a:t>:</a:t>
            </a:r>
          </a:p>
          <a:p>
            <a:pPr fontAlgn="base"/>
            <a:r>
              <a:rPr lang="ru-RU" dirty="0"/>
              <a:t>Поиск по полному значению;</a:t>
            </a:r>
          </a:p>
          <a:p>
            <a:pPr fontAlgn="base"/>
            <a:r>
              <a:rPr lang="ru-RU" dirty="0"/>
              <a:t>Поиск по самому левому префиксу;</a:t>
            </a:r>
          </a:p>
          <a:p>
            <a:pPr fontAlgn="base"/>
            <a:r>
              <a:rPr lang="ru-RU" dirty="0"/>
              <a:t>Поиск по префиксу столбца;</a:t>
            </a:r>
          </a:p>
          <a:p>
            <a:pPr fontAlgn="base"/>
            <a:r>
              <a:rPr lang="ru-RU" dirty="0"/>
              <a:t>Поиск по диапазону значений;</a:t>
            </a:r>
          </a:p>
          <a:p>
            <a:pPr fontAlgn="base"/>
            <a:r>
              <a:rPr lang="ru-RU" dirty="0"/>
              <a:t>Поиск по полному совпадению одной части и диапазону в другой части;</a:t>
            </a:r>
          </a:p>
          <a:p>
            <a:pPr fontAlgn="base"/>
            <a:r>
              <a:rPr lang="ru-RU" dirty="0"/>
              <a:t>Запросы только по индексу.</a:t>
            </a:r>
          </a:p>
          <a:p>
            <a:pPr marL="0" indent="0" fontAlgn="base">
              <a:buNone/>
            </a:pPr>
            <a:r>
              <a:rPr lang="ru-RU" b="1" dirty="0" smtClean="0"/>
              <a:t>		Нельзя</a:t>
            </a:r>
            <a:r>
              <a:rPr lang="ru-RU" b="1" dirty="0"/>
              <a:t>:</a:t>
            </a:r>
          </a:p>
          <a:p>
            <a:pPr fontAlgn="base"/>
            <a:r>
              <a:rPr lang="ru-RU" dirty="0"/>
              <a:t>Поиск без использования левой части ключа;</a:t>
            </a:r>
          </a:p>
          <a:p>
            <a:pPr fontAlgn="base"/>
            <a:r>
              <a:rPr lang="ru-RU" dirty="0"/>
              <a:t>Нельзя пропускать столбцы;</a:t>
            </a:r>
          </a:p>
          <a:p>
            <a:pPr fontAlgn="base"/>
            <a:r>
              <a:rPr lang="ru-RU" dirty="0"/>
              <a:t>Оптимизация после поиска в диапазоне.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7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HASH -</a:t>
            </a:r>
            <a:r>
              <a:rPr lang="ru-RU" b="1" dirty="0" smtClean="0">
                <a:solidFill>
                  <a:srgbClr val="0070C0"/>
                </a:solidFill>
              </a:rPr>
              <a:t>индексы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Хэш</a:t>
            </a:r>
            <a:r>
              <a:rPr lang="ru-RU" dirty="0" smtClean="0"/>
              <a:t>-индексы</a:t>
            </a:r>
          </a:p>
          <a:p>
            <a:pPr marL="0" indent="0">
              <a:buNone/>
            </a:pPr>
            <a:r>
              <a:rPr lang="ru-RU" dirty="0" smtClean="0"/>
              <a:t>могут </a:t>
            </a:r>
            <a:r>
              <a:rPr lang="ru-RU" dirty="0"/>
              <a:t>обрабатывать только простое сравнение на равенство (=). </a:t>
            </a:r>
          </a:p>
          <a:p>
            <a:pPr marL="0" indent="0">
              <a:buNone/>
            </a:pPr>
            <a:r>
              <a:rPr lang="ru-RU" dirty="0"/>
              <a:t>Чтобы создать </a:t>
            </a:r>
            <a:r>
              <a:rPr lang="ru-RU" dirty="0" err="1"/>
              <a:t>хэш</a:t>
            </a:r>
            <a:r>
              <a:rPr lang="ru-RU" dirty="0"/>
              <a:t>-индекс, вы используете CREATE </a:t>
            </a:r>
            <a:r>
              <a:rPr lang="ru-RU" dirty="0" smtClean="0"/>
              <a:t>INDEX оператор с HASH-типом </a:t>
            </a:r>
            <a:r>
              <a:rPr lang="ru-RU" dirty="0"/>
              <a:t>индекса в </a:t>
            </a:r>
            <a:r>
              <a:rPr lang="ru-RU" dirty="0" smtClean="0"/>
              <a:t>USING предложении: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CREATE INDEX</a:t>
            </a:r>
            <a:r>
              <a:rPr lang="ru-RU" dirty="0"/>
              <a:t> </a:t>
            </a:r>
            <a:r>
              <a:rPr lang="ru-RU" dirty="0" err="1"/>
              <a:t>index_name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ON</a:t>
            </a:r>
            <a:r>
              <a:rPr lang="ru-RU" dirty="0"/>
              <a:t> </a:t>
            </a:r>
            <a:r>
              <a:rPr lang="ru-RU" dirty="0" err="1"/>
              <a:t>table_name</a:t>
            </a:r>
            <a:r>
              <a:rPr lang="ru-RU" dirty="0"/>
              <a:t> </a:t>
            </a:r>
            <a:r>
              <a:rPr lang="ru-RU" b="1" dirty="0">
                <a:solidFill>
                  <a:srgbClr val="0070C0"/>
                </a:solidFill>
              </a:rPr>
              <a:t>USING HASH </a:t>
            </a:r>
            <a:r>
              <a:rPr lang="ru-RU" dirty="0"/>
              <a:t>(</a:t>
            </a:r>
            <a:r>
              <a:rPr lang="ru-RU" dirty="0" err="1"/>
              <a:t>indexed_column</a:t>
            </a:r>
            <a:r>
              <a:rPr lang="ru-R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1698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765</Words>
  <Application>Microsoft Office PowerPoint</Application>
  <PresentationFormat>Экран (4:3)</PresentationFormat>
  <Paragraphs>166</Paragraphs>
  <Slides>23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Тема Office</vt:lpstr>
      <vt:lpstr>ИНДЕКСЫ В POSTGRESQL</vt:lpstr>
      <vt:lpstr>Индекс</vt:lpstr>
      <vt:lpstr>Типы индексов</vt:lpstr>
      <vt:lpstr>ИНДЕКСЫ B-TREE</vt:lpstr>
      <vt:lpstr>ИНДЕКСЫ B-TREE</vt:lpstr>
      <vt:lpstr>ИНДЕКСЫ B-TREE</vt:lpstr>
      <vt:lpstr>ИНДЕКСЫ B-TREE</vt:lpstr>
      <vt:lpstr>ИНДЕКСЫ B-TREE</vt:lpstr>
      <vt:lpstr>HASH -индексы</vt:lpstr>
      <vt:lpstr>HASH -индексы</vt:lpstr>
      <vt:lpstr>Индексы GIN  (Generalized Inverted Index)</vt:lpstr>
      <vt:lpstr>BRIN</vt:lpstr>
      <vt:lpstr>ИНДЕКСЫ GIST</vt:lpstr>
      <vt:lpstr>ИНДЕКСЫ SP-GIST</vt:lpstr>
      <vt:lpstr>PostgreSQL CREATE INDEX</vt:lpstr>
      <vt:lpstr>PostgreSQL DROP INDEX</vt:lpstr>
      <vt:lpstr>UNIQUE ИНДЕКС</vt:lpstr>
      <vt:lpstr>UNIQUE ИНДЕКС</vt:lpstr>
      <vt:lpstr>BITMAP INDEX</vt:lpstr>
      <vt:lpstr>BITMAP INDEX</vt:lpstr>
      <vt:lpstr>Bitmap Index</vt:lpstr>
      <vt:lpstr>ИНДЕКСЫ</vt:lpstr>
      <vt:lpstr>КОГДА НЕ ИСПОЛЬЗУЕМ ИНДЕКСЫ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Андрианова</dc:creator>
  <cp:lastModifiedBy>Ekaterina E. Andrianova</cp:lastModifiedBy>
  <cp:revision>34</cp:revision>
  <dcterms:created xsi:type="dcterms:W3CDTF">2023-10-31T11:05:40Z</dcterms:created>
  <dcterms:modified xsi:type="dcterms:W3CDTF">2023-11-03T08:04:28Z</dcterms:modified>
</cp:coreProperties>
</file>