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9A83F-028B-4C91-BCA4-27239FA3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9AFEAB-F17F-442E-8076-18F93A90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4273E-9B5B-48FD-A126-D7885DDB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7F8D5-C2F9-40BE-BA21-F9B30215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B4FCF9-DBDA-4432-8320-DA1ABCFE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1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05003-6FFA-46E3-B135-43459A92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492888-B900-4EF0-B48B-4BB35790F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886F3-391C-4724-B979-BBDB9509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C6F646-58F7-4184-9CBE-DC45D9B6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3B4A3-96D3-4819-8D64-250491FE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D7509C-8866-410D-AD91-7C9D30CA0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8B32B8-9466-4059-9D89-AD9C31324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E098D-7757-4655-82A4-663216E6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765F0-78C4-4872-A248-BC830739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E44CF-305C-468C-8D1A-9D5F945C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E022C-D24D-47BA-92D9-315F87E1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CDD28-F998-443D-A37F-A754BCA0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DF7B8-F8B1-474B-809C-EAE53093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723753-8B3D-4F99-905E-C15B42BA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E6AF1-1D9E-49B5-A64B-DA704EC4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2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22EEE-D684-42A1-BC1F-3B4410E5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D890E2-AD74-4099-AF3E-245F7461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C7D90-DDB4-4E06-8718-221E4129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071C3B-C623-4768-BFFE-0D39F43D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783CF-B574-432E-8C5C-3BF5D12E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5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BCA3B-3889-4C18-8AEC-54ED1F98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A251F-5607-4B03-9266-8A02B0F74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17B866-1D45-459F-9FC7-F4403642E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B2A953-7E4E-4BAF-9ABC-09D8CDE5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97FE28-80DC-42BE-95A9-53DA10CF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38F6E4-4DE1-485D-A419-53C74274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02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B72A3-F2D6-4423-A406-2F76061E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2B202C-6DD8-4A84-9419-000E2FE8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D920E4-6551-45D3-819D-3AADF1710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12B382-78C5-4C28-BB60-0E4823895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2DBD1D-816B-465D-83E5-ED16A273B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C6614D-A4D6-4609-8341-E6C95589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BF127F-641C-4715-BBED-8D63032C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423914-F615-4173-8E57-1C6B8F2D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4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1A10A-498E-426F-AF1A-A1B17E9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49E092-25DA-4A3E-A09C-62847A08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42B6F7-174C-4709-A5B8-17DD13DD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EFB132-12F4-4C6B-9256-9A0AF406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1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1DD400-CBA3-4B27-A64B-60AC07ED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675DE5-A211-4638-93A0-CF8763E4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721F5-81BE-4E96-BC32-CC76133F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50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4828A-709B-4949-B517-413B06D9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AD149-E1E9-4C4B-B96C-CB5589A8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33166E-7A27-4F33-9219-F1445C71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B7F5FB-CCC6-4904-8BC3-473693BA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8B8AD5-30F2-4F55-9309-3E7DC033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6AAC25-DCC5-4E22-BDC1-FF28F639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5A343-040C-43A0-8627-E4DA6FD5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9EA451-6D4B-4631-A7B8-B2C770836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333EE0-4BA1-454C-83F9-05C2664B0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E089B3-1AC7-4082-BD45-56F23043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A9EFE-6C4A-4EF9-9083-F04428D4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6C52E8-B1C2-4CC8-B7CD-D8D46384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71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1B07B-1129-4FEF-82BC-83836949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9C9A6-E6D8-4BFA-A91D-77B231748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FB15A8-68F0-4F96-929F-42E4FC60E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0361-FC61-4544-92D8-A12C19320351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648B4-E05C-4BD8-96A8-E79601A4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3452C-BEB4-4C0F-B0FD-E6F665BE3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2D7F-4AF7-485A-8062-15D1C45415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65753-1E0A-4905-8279-19B14A130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</a:rPr>
              <a:t>Хвойные деревья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2B2858-6E0D-4E3D-A950-E8655C535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*Идентификационный номер*</a:t>
            </a:r>
          </a:p>
        </p:txBody>
      </p:sp>
    </p:spTree>
    <p:extLst>
      <p:ext uri="{BB962C8B-B14F-4D97-AF65-F5344CB8AC3E}">
        <p14:creationId xmlns:p14="http://schemas.microsoft.com/office/powerpoint/2010/main" val="31800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E8D5B-A773-4C24-8393-9F074C58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13"/>
            <a:ext cx="10515600" cy="73190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+mn-lt"/>
              </a:rPr>
              <a:t>Основная информация о хвойных деревьях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7288D-5FF9-4BAA-AD42-41525E0A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798"/>
            <a:ext cx="6379346" cy="221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spc="-20" dirty="0">
                <a:effectLst/>
                <a:ea typeface="Calibri" panose="020F0502020204030204" pitchFamily="34" charset="0"/>
              </a:rPr>
              <a:t>В России на хвойные леса приходится около 75,3 % площади земель, занятых основными лесообразующими породами; общий запас древесины российских хвойных лесов составляет 57,8 млрд м</a:t>
            </a:r>
            <a:r>
              <a:rPr lang="ru-RU" sz="2000" spc="-20" baseline="30000" dirty="0">
                <a:effectLst/>
                <a:ea typeface="Calibri" panose="020F0502020204030204" pitchFamily="34" charset="0"/>
              </a:rPr>
              <a:t>3</a:t>
            </a:r>
            <a:r>
              <a:rPr lang="ru-RU" sz="2000" spc="-20" dirty="0">
                <a:effectLst/>
                <a:ea typeface="Calibri" panose="020F0502020204030204" pitchFamily="34" charset="0"/>
              </a:rPr>
              <a:t>.</a:t>
            </a:r>
            <a:endParaRPr lang="ru-RU" sz="20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4C1D376-1654-471D-B8CE-C06446B83FCA}"/>
              </a:ext>
            </a:extLst>
          </p:cNvPr>
          <p:cNvSpPr txBox="1">
            <a:spLocks/>
          </p:cNvSpPr>
          <p:nvPr/>
        </p:nvSpPr>
        <p:spPr>
          <a:xfrm>
            <a:off x="6380086" y="4060453"/>
            <a:ext cx="5257800" cy="22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E02F40B-5B16-4308-A0A0-C8DC497081D8}"/>
              </a:ext>
            </a:extLst>
          </p:cNvPr>
          <p:cNvSpPr txBox="1">
            <a:spLocks/>
          </p:cNvSpPr>
          <p:nvPr/>
        </p:nvSpPr>
        <p:spPr>
          <a:xfrm>
            <a:off x="6380086" y="4225138"/>
            <a:ext cx="5257800" cy="22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6E1CB93-3D4C-4288-8BA8-B3F6FF6E26B9}"/>
              </a:ext>
            </a:extLst>
          </p:cNvPr>
          <p:cNvSpPr txBox="1">
            <a:spLocks/>
          </p:cNvSpPr>
          <p:nvPr/>
        </p:nvSpPr>
        <p:spPr>
          <a:xfrm>
            <a:off x="5237825" y="3692478"/>
            <a:ext cx="6115975" cy="22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spc="-2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В Евразии наибольшие площади занимают леса из сосны обыкновенной, сосны сибирской, елей европейской и сибирской, пихты сибирской, лиственниц. 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FC3C02-4052-4A2B-9642-D3D5E7DC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31" y="850187"/>
            <a:ext cx="1672909" cy="25729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231EFC-2349-46A7-831A-EF849AE91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88" y="2707689"/>
            <a:ext cx="2359539" cy="37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FD1C7-0C28-4EA3-8CC1-728C3564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31"/>
            <a:ext cx="10515600" cy="63919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+mn-lt"/>
              </a:rPr>
              <a:t>Дополнительная информация о хвойных деревьях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DEEBE-2AF3-46DD-90D0-6D89ED47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5"/>
            <a:ext cx="3272161" cy="2817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spc="-2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Пихта корейская </a:t>
            </a:r>
            <a:r>
              <a:rPr lang="ru-RU" sz="2000" spc="-20" dirty="0">
                <a:effectLst/>
                <a:ea typeface="Calibri" panose="020F0502020204030204" pitchFamily="34" charset="0"/>
              </a:rPr>
              <a:t>–</a:t>
            </a:r>
            <a:r>
              <a:rPr lang="ru-RU" sz="2000" spc="-2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вечнозелёное дерево до 15 м высотой, с </a:t>
            </a:r>
            <a:r>
              <a:rPr lang="ru-RU" sz="2000" spc="-2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ширококонусовидной</a:t>
            </a:r>
            <a:r>
              <a:rPr lang="ru-RU" sz="2000" spc="-2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кроной. Кора у молодых деревьев гладкая, светло-серая, часто с пурпурным оттенком, у старых глубоко растрескивающаяся, красно-коричневая по трещинам. 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333F6AF-62C9-4929-A8FB-C3F5AFAD7FEF}"/>
              </a:ext>
            </a:extLst>
          </p:cNvPr>
          <p:cNvSpPr txBox="1">
            <a:spLocks/>
          </p:cNvSpPr>
          <p:nvPr/>
        </p:nvSpPr>
        <p:spPr>
          <a:xfrm>
            <a:off x="4234649" y="928978"/>
            <a:ext cx="3426780" cy="281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spc="-2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Сосна сибирская кедровая, или Сибирский кедр –</a:t>
            </a:r>
            <a:r>
              <a:rPr lang="ru-RU" sz="2000" b="1" spc="-2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000" spc="-2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вечнозелёное дерево, достигающее 35–44 м в высоту и 2 м в диаметре ствола. Максимальная продолжительность жизни – 500 (по некоторым данным 800–850) лет.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376079A-348D-44E0-8914-A9EA0D44214F}"/>
              </a:ext>
            </a:extLst>
          </p:cNvPr>
          <p:cNvSpPr txBox="1">
            <a:spLocks/>
          </p:cNvSpPr>
          <p:nvPr/>
        </p:nvSpPr>
        <p:spPr>
          <a:xfrm>
            <a:off x="7759082" y="928979"/>
            <a:ext cx="3594719" cy="282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spc="-2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Ель голубая – </a:t>
            </a:r>
            <a:r>
              <a:rPr lang="ru-RU" sz="2000" spc="-20" dirty="0">
                <a:effectLst/>
                <a:ea typeface="Calibri" panose="020F0502020204030204" pitchFamily="34" charset="0"/>
              </a:rPr>
              <a:t>вечнозелёное хвойное дерево</a:t>
            </a:r>
            <a:r>
              <a:rPr lang="ru-RU" sz="2000" spc="-2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высотой 12</a:t>
            </a:r>
            <a:r>
              <a:rPr lang="ru-RU" sz="2000" spc="-20" dirty="0">
                <a:effectLst/>
                <a:ea typeface="Calibri" panose="020F0502020204030204" pitchFamily="34" charset="0"/>
              </a:rPr>
              <a:t>–</a:t>
            </a:r>
            <a:r>
              <a:rPr lang="ru-RU" sz="2000" spc="-2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20 м. Диаметр ствола – до 1,5 м. Кора тонкая и чешуйчатая; крона у молодых деревьев </a:t>
            </a:r>
            <a:r>
              <a:rPr lang="ru-RU" sz="2000" spc="-20" dirty="0">
                <a:effectLst/>
                <a:ea typeface="Calibri" panose="020F0502020204030204" pitchFamily="34" charset="0"/>
              </a:rPr>
              <a:t>– </a:t>
            </a:r>
            <a:r>
              <a:rPr lang="ru-RU" sz="2000" spc="-2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узкоконическая</a:t>
            </a:r>
            <a:r>
              <a:rPr lang="ru-RU" sz="2000" spc="-2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у старых деревьев становится цилиндрической. </a:t>
            </a:r>
            <a:endParaRPr lang="ru-RU" sz="20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10" name="Объект 6">
            <a:extLst>
              <a:ext uri="{FF2B5EF4-FFF2-40B4-BE49-F238E27FC236}">
                <a16:creationId xmlns:a16="http://schemas.microsoft.com/office/drawing/2014/main" id="{FEF1BE39-DE51-46AD-9B39-FA5B73F05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73" y="3856085"/>
            <a:ext cx="1888613" cy="28178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3CDF9C-7502-4922-B7DF-E807D74B2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98" y="3849731"/>
            <a:ext cx="1952482" cy="275690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612AC2-46E9-49F6-B2E3-25F9BECF0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23" y="3684233"/>
            <a:ext cx="1893836" cy="28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25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174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Хвойные деревья</vt:lpstr>
      <vt:lpstr>Основная информация о хвойных деревьях</vt:lpstr>
      <vt:lpstr>Дополнительная информация о хвойных деревьях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Хвойные деревья</dc:title>
  <dc:creator>Григорий Якушевский</dc:creator>
  <cp:lastModifiedBy>Григорий Якушевский</cp:lastModifiedBy>
  <cp:revision>3</cp:revision>
  <dcterms:created xsi:type="dcterms:W3CDTF">2025-04-02T17:53:43Z</dcterms:created>
  <dcterms:modified xsi:type="dcterms:W3CDTF">2025-04-02T18:16:59Z</dcterms:modified>
</cp:coreProperties>
</file>