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lobeandmail.com/real-estate/how-high-home-prices-have-buried-canadians-indebt/article30223649/" TargetMode="External"/><Relationship Id="rId3" Type="http://schemas.openxmlformats.org/officeDocument/2006/relationships/hyperlink" Target="https://www.opendataexplorer.ca/toronto-wellbeing-low-income-vs-debt-score.html" TargetMode="External"/><Relationship Id="rId7" Type="http://schemas.openxmlformats.org/officeDocument/2006/relationships/hyperlink" Target="http://sydenhamcurrent.ca/2016/12/06/canadian-household-debt-hits-record-high/" TargetMode="External"/><Relationship Id="rId2" Type="http://schemas.openxmlformats.org/officeDocument/2006/relationships/hyperlink" Target="https://www1.toronto.ca/wps/portal/contentonly?vgnextoid=aec380ece073b410VgnVCM10000071d60f89RCRD&amp;vgnextchannel=7576e03bb8d1e310VgnVCM10000071d60f89RC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cleans.ca/economy/realestateeconomy/how-canadian-homes-became-debt-traps/" TargetMode="External"/><Relationship Id="rId5" Type="http://schemas.openxmlformats.org/officeDocument/2006/relationships/hyperlink" Target="http://simplyanalytics.com/" TargetMode="External"/><Relationship Id="rId4" Type="http://schemas.openxmlformats.org/officeDocument/2006/relationships/hyperlink" Target="https://www1.toronto.ca/wps/portal/contentonly?vgnextoid=04b489fe9c18b210VgnVCM1000003dd60f89RC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2793" y="739347"/>
            <a:ext cx="8825658" cy="3329581"/>
          </a:xfrm>
        </p:spPr>
        <p:txBody>
          <a:bodyPr/>
          <a:lstStyle/>
          <a:p>
            <a:pPr algn="ctr"/>
            <a:r>
              <a:rPr lang="en-US" sz="3600" b="1" dirty="0"/>
              <a:t>Relationship between Credit Scores and economic demographics of Toronto </a:t>
            </a:r>
            <a:r>
              <a:rPr lang="en-US" sz="3600" b="1" dirty="0" err="1"/>
              <a:t>neighbourhoods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4833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5" y="246772"/>
            <a:ext cx="10697391" cy="1400530"/>
          </a:xfrm>
        </p:spPr>
        <p:txBody>
          <a:bodyPr/>
          <a:lstStyle/>
          <a:p>
            <a:r>
              <a:rPr lang="en-US" dirty="0" smtClean="0"/>
              <a:t>Findings – Average Mortgage Payments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046954"/>
            <a:ext cx="9094573" cy="5646290"/>
          </a:xfrm>
        </p:spPr>
      </p:pic>
    </p:spTree>
    <p:extLst>
      <p:ext uri="{BB962C8B-B14F-4D97-AF65-F5344CB8AC3E}">
        <p14:creationId xmlns:p14="http://schemas.microsoft.com/office/powerpoint/2010/main" xmlns="" val="199071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Local Employment Factor doesn’t factor in the effect of commutes</a:t>
            </a:r>
          </a:p>
          <a:p>
            <a:r>
              <a:rPr lang="en-US" sz="2800" dirty="0" smtClean="0"/>
              <a:t>Predictions on what neighborhoods to set up debt reconciliation businesses could be too generalized or biased</a:t>
            </a:r>
          </a:p>
          <a:p>
            <a:pPr lvl="1"/>
            <a:r>
              <a:rPr lang="en-US" sz="2800" dirty="0" smtClean="0"/>
              <a:t>Perhaps creating an suitability layer will remedy this issue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998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 and 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0367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Place the debt reconciliation businesses in the Northwest area of Toronto or perhaps in Islington-</a:t>
            </a:r>
            <a:r>
              <a:rPr lang="en-US" sz="3100" dirty="0" err="1" smtClean="0"/>
              <a:t>Etobicoke</a:t>
            </a:r>
            <a:r>
              <a:rPr lang="en-US" sz="3100" dirty="0" smtClean="0"/>
              <a:t> or the Yonge St Corridor.</a:t>
            </a:r>
          </a:p>
          <a:p>
            <a:r>
              <a:rPr lang="en-US" sz="3100" dirty="0" smtClean="0"/>
              <a:t>Depends on the market the business  wants to target</a:t>
            </a:r>
          </a:p>
          <a:p>
            <a:r>
              <a:rPr lang="en-US" sz="3100" dirty="0" smtClean="0"/>
              <a:t>However, any recommendation could be biased because of:</a:t>
            </a:r>
          </a:p>
          <a:p>
            <a:pPr lvl="1"/>
            <a:r>
              <a:rPr lang="en-US" sz="3100" dirty="0"/>
              <a:t>locational competition </a:t>
            </a:r>
            <a:endParaRPr lang="en-US" sz="3100" dirty="0" smtClean="0"/>
          </a:p>
          <a:p>
            <a:pPr lvl="1"/>
            <a:r>
              <a:rPr lang="en-US" sz="3100" dirty="0" smtClean="0"/>
              <a:t>business </a:t>
            </a:r>
            <a:r>
              <a:rPr lang="en-US" sz="3100" dirty="0"/>
              <a:t>set up costs </a:t>
            </a:r>
          </a:p>
          <a:p>
            <a:pPr lvl="1"/>
            <a:r>
              <a:rPr lang="en-US" sz="3100" smtClean="0"/>
              <a:t>People that </a:t>
            </a:r>
            <a:r>
              <a:rPr lang="en-US" sz="3100" dirty="0"/>
              <a:t>do not care about their debt or their credit score. </a:t>
            </a:r>
            <a:r>
              <a:rPr lang="en-US" sz="3100" dirty="0" smtClean="0"/>
              <a:t>They do not seek to borrow money in the future. </a:t>
            </a:r>
            <a:endParaRPr lang="en-US" sz="3100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8028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3342"/>
            <a:ext cx="8946541" cy="49550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Economic Demographics by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r>
              <a:rPr lang="en-US" dirty="0"/>
              <a:t>data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www1.toronto.ca/wps/portal/contentonly?vgnextoid=aec380ece073b410VgnVCM10000071d60f89RCRD&amp;vgnextchannel=7576e03bb8d1e310VgnVCM10000071d60f89RCRD</a:t>
            </a:r>
            <a:endParaRPr lang="en-US" dirty="0"/>
          </a:p>
          <a:p>
            <a:r>
              <a:rPr lang="en-US" dirty="0"/>
              <a:t>regression and statistics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www.opendataexplorer.ca/toronto-wellbeing-low-income-vs-debt-score.html</a:t>
            </a:r>
            <a:endParaRPr lang="en-US" dirty="0"/>
          </a:p>
          <a:p>
            <a:r>
              <a:rPr lang="en-US" dirty="0" err="1"/>
              <a:t>neighbourhood</a:t>
            </a:r>
            <a:r>
              <a:rPr lang="en-US" dirty="0"/>
              <a:t> boundaries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www1.toronto.ca/wps/portal/contentonly?vgnextoid=04b489fe9c18b210VgnVCM1000003dd60f89RCRD</a:t>
            </a:r>
            <a:endParaRPr lang="en-US" dirty="0"/>
          </a:p>
          <a:p>
            <a:r>
              <a:rPr lang="en-US" dirty="0"/>
              <a:t>Simply Analytics - </a:t>
            </a:r>
            <a:r>
              <a:rPr lang="en-US" dirty="0">
                <a:hlinkClick r:id="rId5"/>
              </a:rPr>
              <a:t>http://simplyanalytics.com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u="sng" dirty="0">
                <a:hlinkClick r:id="rId6"/>
              </a:rPr>
              <a:t>http://www.macleans.ca/economy/realestateeconomy/how-canadian-homes-became-debt-traps/</a:t>
            </a:r>
            <a:endParaRPr lang="en-US" dirty="0"/>
          </a:p>
          <a:p>
            <a:r>
              <a:rPr lang="en-US" u="sng" dirty="0">
                <a:hlinkClick r:id="rId7"/>
              </a:rPr>
              <a:t>http://sydenhamcurrent.ca/2016/12/06/canadian-household-debt-hits-record-high/</a:t>
            </a:r>
            <a:endParaRPr lang="en-US" dirty="0"/>
          </a:p>
          <a:p>
            <a:r>
              <a:rPr lang="en-US" u="sng" dirty="0">
                <a:hlinkClick r:id="rId8"/>
              </a:rPr>
              <a:t>https://www.theglobeandmail.com/real-estate/how-high-home-prices-have-buried-canadians-indebt/article30223649/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21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43" y="175229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all heard about how bad the average </a:t>
            </a:r>
          </a:p>
          <a:p>
            <a:pPr>
              <a:buNone/>
            </a:pPr>
            <a:r>
              <a:rPr lang="en-US" sz="2400" dirty="0" smtClean="0"/>
              <a:t>Canadian’s debt is in Canada</a:t>
            </a:r>
          </a:p>
          <a:p>
            <a:r>
              <a:rPr lang="en-US" sz="2400" dirty="0" smtClean="0"/>
              <a:t>Average Canadian has $1.67 of debt for every dollar earned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Many horror stories on the internet</a:t>
            </a:r>
          </a:p>
          <a:p>
            <a:r>
              <a:rPr lang="en-US" sz="2400" dirty="0" smtClean="0"/>
              <a:t>Bank offering debt consolidation loan or second mortgage, which is not really solve Canadians’ indebtedness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194" name="Picture 2" descr="Image result for canadian deb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8516" y="3444658"/>
            <a:ext cx="3720229" cy="2325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8839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140"/>
            <a:ext cx="9404723" cy="1400530"/>
          </a:xfrm>
        </p:spPr>
        <p:txBody>
          <a:bodyPr/>
          <a:lstStyle/>
          <a:p>
            <a:r>
              <a:rPr lang="en-US" dirty="0" smtClean="0"/>
              <a:t>Study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40" y="1627034"/>
            <a:ext cx="4971812" cy="4195481"/>
          </a:xfrm>
        </p:spPr>
        <p:txBody>
          <a:bodyPr/>
          <a:lstStyle/>
          <a:p>
            <a:r>
              <a:rPr lang="en-US" sz="2400" dirty="0" smtClean="0"/>
              <a:t>Look at one of Canada’s most indebted cities, Toronto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Look at the </a:t>
            </a:r>
            <a:r>
              <a:rPr lang="en-US" sz="2400" dirty="0" err="1" smtClean="0"/>
              <a:t>neighbourhoods</a:t>
            </a:r>
            <a:r>
              <a:rPr lang="en-US" sz="2400" dirty="0" smtClean="0"/>
              <a:t> data downloaded mostly from the City of Toronto websites 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7170" name="Picture 2" descr="Total household deb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2699" y="1659132"/>
            <a:ext cx="5649240" cy="3749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470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the best Toronto </a:t>
            </a:r>
            <a:r>
              <a:rPr lang="en-US" sz="2800" dirty="0" err="1" smtClean="0"/>
              <a:t>neighbourhoods</a:t>
            </a:r>
            <a:r>
              <a:rPr lang="en-US" sz="2800" dirty="0" smtClean="0"/>
              <a:t> to set up debt reconciliation firms?</a:t>
            </a:r>
          </a:p>
          <a:p>
            <a:endParaRPr lang="en-US" sz="2800" dirty="0" smtClean="0"/>
          </a:p>
          <a:p>
            <a:r>
              <a:rPr lang="en-US" sz="2800" dirty="0" smtClean="0"/>
              <a:t>What is the relationship the between average credit scores and economic demographics of Toronto </a:t>
            </a:r>
            <a:r>
              <a:rPr lang="en-US" sz="2800" dirty="0" err="1" smtClean="0"/>
              <a:t>neighbourhoods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2165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86" y="1827450"/>
            <a:ext cx="8946541" cy="38566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Gather the data</a:t>
            </a:r>
          </a:p>
          <a:p>
            <a:r>
              <a:rPr lang="en-US" sz="2400" dirty="0" smtClean="0"/>
              <a:t>Make </a:t>
            </a:r>
            <a:r>
              <a:rPr lang="en-US" sz="2400" dirty="0" err="1" smtClean="0"/>
              <a:t>chloropleth</a:t>
            </a:r>
            <a:r>
              <a:rPr lang="en-US" sz="2400" dirty="0" smtClean="0"/>
              <a:t> maps for: </a:t>
            </a:r>
          </a:p>
          <a:p>
            <a:pPr lvl="1"/>
            <a:r>
              <a:rPr lang="en-US" sz="2400" dirty="0" smtClean="0"/>
              <a:t>Credit scores </a:t>
            </a:r>
          </a:p>
          <a:p>
            <a:pPr lvl="1"/>
            <a:r>
              <a:rPr lang="en-US" sz="2400" dirty="0" smtClean="0"/>
              <a:t>home prices </a:t>
            </a:r>
          </a:p>
          <a:p>
            <a:pPr lvl="1"/>
            <a:r>
              <a:rPr lang="en-US" sz="2400" dirty="0" smtClean="0"/>
              <a:t>How many people are employed for each </a:t>
            </a:r>
            <a:r>
              <a:rPr lang="en-US" sz="2400" dirty="0" err="1" smtClean="0"/>
              <a:t>neighbourhood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Social Assistance Recipients</a:t>
            </a:r>
          </a:p>
          <a:p>
            <a:pPr lvl="1"/>
            <a:r>
              <a:rPr lang="en-US" sz="2400" dirty="0" smtClean="0"/>
              <a:t>Average Mortgage payments</a:t>
            </a:r>
            <a:endParaRPr lang="en-US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37968" y="5807676"/>
            <a:ext cx="901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Look for correlations between the </a:t>
            </a:r>
            <a:r>
              <a:rPr lang="en-US" dirty="0" err="1" smtClean="0"/>
              <a:t>chloropleth</a:t>
            </a:r>
            <a:r>
              <a:rPr lang="en-US" dirty="0" smtClean="0"/>
              <a:t>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4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Credit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8313" y="1351005"/>
            <a:ext cx="7306962" cy="5050919"/>
          </a:xfrm>
        </p:spPr>
      </p:pic>
    </p:spTree>
    <p:extLst>
      <p:ext uri="{BB962C8B-B14F-4D97-AF65-F5344CB8AC3E}">
        <p14:creationId xmlns:p14="http://schemas.microsoft.com/office/powerpoint/2010/main" xmlns="" val="80334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Home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7167" y="1383956"/>
            <a:ext cx="7208108" cy="5103341"/>
          </a:xfrm>
        </p:spPr>
      </p:pic>
    </p:spTree>
    <p:extLst>
      <p:ext uri="{BB962C8B-B14F-4D97-AF65-F5344CB8AC3E}">
        <p14:creationId xmlns:p14="http://schemas.microsoft.com/office/powerpoint/2010/main" xmlns="" val="37216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– Local Employment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6638" y="1531796"/>
            <a:ext cx="6977449" cy="4700131"/>
          </a:xfrm>
        </p:spPr>
      </p:pic>
    </p:spTree>
    <p:extLst>
      <p:ext uri="{BB962C8B-B14F-4D97-AF65-F5344CB8AC3E}">
        <p14:creationId xmlns:p14="http://schemas.microsoft.com/office/powerpoint/2010/main" xmlns="" val="351006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00" y="313038"/>
            <a:ext cx="10063078" cy="1515497"/>
          </a:xfrm>
        </p:spPr>
        <p:txBody>
          <a:bodyPr/>
          <a:lstStyle/>
          <a:p>
            <a:r>
              <a:rPr lang="en-US" dirty="0" smtClean="0"/>
              <a:t>Findings – Social Assistance Recipients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6065" y="1277511"/>
            <a:ext cx="6895070" cy="5086217"/>
          </a:xfrm>
        </p:spPr>
      </p:pic>
    </p:spTree>
    <p:extLst>
      <p:ext uri="{BB962C8B-B14F-4D97-AF65-F5344CB8AC3E}">
        <p14:creationId xmlns:p14="http://schemas.microsoft.com/office/powerpoint/2010/main" xmlns="" val="7043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</TotalTime>
  <Words>323</Words>
  <Application>Microsoft Office PowerPoint</Application>
  <PresentationFormat>Custom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Relationship between Credit Scores and economic demographics of Toronto neighbourhoods</vt:lpstr>
      <vt:lpstr>Background</vt:lpstr>
      <vt:lpstr>Study Area</vt:lpstr>
      <vt:lpstr>Research Questions</vt:lpstr>
      <vt:lpstr>Methodology</vt:lpstr>
      <vt:lpstr>Findings – Credit Scores</vt:lpstr>
      <vt:lpstr>Findings – Home Prices</vt:lpstr>
      <vt:lpstr>Findings – Local Employment</vt:lpstr>
      <vt:lpstr>Findings – Social Assistance Recipients</vt:lpstr>
      <vt:lpstr>Findings – Average Mortgage Payments</vt:lpstr>
      <vt:lpstr>Limitations</vt:lpstr>
      <vt:lpstr>Conclusions and Recommendations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Grisham Jay Nathan</dc:creator>
  <cp:lastModifiedBy>Grish</cp:lastModifiedBy>
  <cp:revision>167</cp:revision>
  <dcterms:created xsi:type="dcterms:W3CDTF">2017-11-30T02:52:20Z</dcterms:created>
  <dcterms:modified xsi:type="dcterms:W3CDTF">2018-05-15T19:28:24Z</dcterms:modified>
</cp:coreProperties>
</file>