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6"/>
  </p:notesMasterIdLst>
  <p:sldIdLst>
    <p:sldId id="256" r:id="rId3"/>
    <p:sldId id="262" r:id="rId4"/>
    <p:sldId id="257" r:id="rId5"/>
    <p:sldId id="259" r:id="rId6"/>
    <p:sldId id="258" r:id="rId7"/>
    <p:sldId id="266" r:id="rId8"/>
    <p:sldId id="267" r:id="rId9"/>
    <p:sldId id="268" r:id="rId10"/>
    <p:sldId id="269" r:id="rId11"/>
    <p:sldId id="270" r:id="rId12"/>
    <p:sldId id="261" r:id="rId13"/>
    <p:sldId id="265" r:id="rId14"/>
    <p:sldId id="260" r:id="rId1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>
        <p:scale>
          <a:sx n="100" d="100"/>
          <a:sy n="100" d="100"/>
        </p:scale>
        <p:origin x="-642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471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88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67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9074D-E8FC-444D-B78B-59016E275218}" type="slidenum">
              <a:rPr lang="en-US"/>
              <a:pPr/>
              <a:t>4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20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9A5F8-BD6F-459E-AC87-87D850E74C35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01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B29D4-ACEC-42B5-B48B-E0618C0C7367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3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5F1B99-ACF6-49CB-88BD-BAA650F3EF4F}" type="slidenum">
              <a:rPr lang="en-US"/>
              <a:pPr/>
              <a:t>12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84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A505E-4451-4325-B945-572FC84C14D7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326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library.utoronto.ca/cgi-bin/files.pl?idnum=1422" TargetMode="External"/><Relationship Id="rId7" Type="http://schemas.openxmlformats.org/officeDocument/2006/relationships/hyperlink" Target="https://www.thestar.com/yourtoronto/education/2017/10/29/parents-want-developers-to-kick-in-and-help-expand-overcrowded-toronto-school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idetoronto.com/news-story/1938795-east-york-parents-ask-tdsb-to-fix-decaying-infested-and-overflowing-schools/" TargetMode="External"/><Relationship Id="rId5" Type="http://schemas.openxmlformats.org/officeDocument/2006/relationships/hyperlink" Target="https://www.tcdsb.org/ProgramsServices/EarlyYears/Kindergarten/Documents/TCDSB_FixedAttendanceBoundary_KeyMap_Website.pdf" TargetMode="External"/><Relationship Id="rId4" Type="http://schemas.openxmlformats.org/officeDocument/2006/relationships/hyperlink" Target="https://www1.toronto.ca/wps/portal/contentonly?vgnextoid=16a91e22fe370410VgnVCM10000071d60f89RCRD&amp;vgnextchannel=75d6e03bb8d1e310VgnVCM10000071d60f89RCR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E</a:t>
            </a:r>
            <a:r>
              <a:rPr lang="en-US" dirty="0" smtClean="0"/>
              <a:t>xamining Spatial Clustering of school age children to predict which Toronto Schools are overcrowded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0708" y="4032135"/>
            <a:ext cx="5248275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By: Grisham Nathan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Student No: 1001314927</a:t>
            </a:r>
            <a:endParaRPr lang="en-US"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552450"/>
            <a:ext cx="7010400" cy="838200"/>
          </a:xfrm>
        </p:spPr>
        <p:txBody>
          <a:bodyPr/>
          <a:lstStyle/>
          <a:p>
            <a:pPr algn="ctr"/>
            <a:r>
              <a:rPr lang="en-US" dirty="0"/>
              <a:t>Results – Local Moran’s I </a:t>
            </a:r>
            <a:r>
              <a:rPr lang="en-US" dirty="0" smtClean="0"/>
              <a:t>(Queen’s Contiguity)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4525" y="1485900"/>
            <a:ext cx="66484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00649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3"/>
            <a:ext cx="6858000" cy="4572000"/>
          </a:xfrm>
        </p:spPr>
        <p:txBody>
          <a:bodyPr/>
          <a:lstStyle/>
          <a:p>
            <a:r>
              <a:rPr lang="en-US" dirty="0"/>
              <a:t>For Local Moran’s I with IDW, I used row standardization, FDR, Euclidean distance and 3500 meter distance band</a:t>
            </a:r>
          </a:p>
          <a:p>
            <a:r>
              <a:rPr lang="en-US" dirty="0"/>
              <a:t>Same settings for Local Moran’s I with Queen’s contiguity except the 3500 </a:t>
            </a:r>
            <a:r>
              <a:rPr lang="en-US" dirty="0" smtClean="0"/>
              <a:t>meter </a:t>
            </a:r>
            <a:r>
              <a:rPr lang="en-US" dirty="0"/>
              <a:t>distance </a:t>
            </a:r>
            <a:r>
              <a:rPr lang="en-US" dirty="0" smtClean="0"/>
              <a:t>band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90613"/>
            <a:ext cx="7010400" cy="4572000"/>
          </a:xfrm>
          <a:noFill/>
        </p:spPr>
        <p:txBody>
          <a:bodyPr/>
          <a:lstStyle/>
          <a:p>
            <a:r>
              <a:rPr lang="en-US" dirty="0" smtClean="0"/>
              <a:t>We can infer which Toronto schools in certain census tracts are overcrowded or are prone to being overwhelmed.</a:t>
            </a:r>
          </a:p>
          <a:p>
            <a:r>
              <a:rPr lang="en-US" dirty="0" smtClean="0"/>
              <a:t>Flaws and Limitations</a:t>
            </a:r>
          </a:p>
          <a:p>
            <a:pPr lvl="1"/>
            <a:r>
              <a:rPr lang="en-US" dirty="0" smtClean="0"/>
              <a:t>Does not consider capacity of the schools</a:t>
            </a:r>
          </a:p>
          <a:p>
            <a:pPr lvl="1"/>
            <a:r>
              <a:rPr lang="en-US" dirty="0" smtClean="0"/>
              <a:t>3500 meter distance band for the Local Moran’s I using inverse distance is most probably a biased estimate</a:t>
            </a:r>
          </a:p>
          <a:p>
            <a:pPr lvl="1"/>
            <a:r>
              <a:rPr lang="en-US" dirty="0" smtClean="0"/>
              <a:t>Some census tracts that are missing from my analysis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605588" y="22383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1436715" y="279862"/>
            <a:ext cx="7424651" cy="933796"/>
          </a:xfrm>
        </p:spPr>
        <p:txBody>
          <a:bodyPr/>
          <a:lstStyle/>
          <a:p>
            <a:r>
              <a:rPr lang="en-US" dirty="0" smtClean="0"/>
              <a:t>References + Acknowledgements</a:t>
            </a:r>
            <a:endParaRPr lang="en-US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hlinkClick r:id="rId3"/>
              </a:rPr>
              <a:t>http://maps.library.utoronto.ca/cgi-bin/files.pl?idnum=1422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https://www1.toronto.ca/wps/portal/contentonly?vgnextoid=16a91e22fe370410VgnVCM10000071d60f89RCRD&amp;vgnextchannel=75d6e03bb8d1e310VgnVCM10000071d60f89RCRD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https://www.tcdsb.org/ProgramsServices/EarlyYears/Kindergarten/Documents/TCDSB_FixedAttendanceBoundary_KeyMap_Website.pdf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https://www.insidetoronto.com/news-story/1938795-east-york-parents-ask-tdsb-to-fix-decaying-infested-and-overflowing-schools/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https://www.thestar.com/yourtoronto/education/2017/10/29/parents-want-developers-to-kick-in-and-help-expand-overcrowded-toronto-schools.html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Background/Problem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Image result for portables tds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6944" y="2504011"/>
            <a:ext cx="3520856" cy="22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vercrowded toronto schoo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04012"/>
            <a:ext cx="3505200" cy="22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Questions/Objectives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743075" y="1100138"/>
            <a:ext cx="7010400" cy="4572000"/>
          </a:xfrm>
        </p:spPr>
        <p:txBody>
          <a:bodyPr/>
          <a:lstStyle/>
          <a:p>
            <a:r>
              <a:rPr lang="en-US" dirty="0" smtClean="0"/>
              <a:t>Which schools in Toronto are overcrowded or are going to be overwhelmed?</a:t>
            </a:r>
          </a:p>
          <a:p>
            <a:r>
              <a:rPr lang="en-US" dirty="0" smtClean="0"/>
              <a:t>This is done by observing the spatial clustering of school age children by census tract </a:t>
            </a:r>
            <a:endParaRPr lang="en-US" dirty="0"/>
          </a:p>
          <a:p>
            <a:r>
              <a:rPr lang="en-US" dirty="0" smtClean="0"/>
              <a:t>Then check which schools are located in census tracts with high amounts of school age children</a:t>
            </a:r>
          </a:p>
          <a:p>
            <a:r>
              <a:rPr lang="en-US" dirty="0"/>
              <a:t>Most of </a:t>
            </a:r>
            <a:r>
              <a:rPr lang="en-US" dirty="0" smtClean="0"/>
              <a:t>the </a:t>
            </a:r>
            <a:r>
              <a:rPr lang="en-US" dirty="0"/>
              <a:t>overcrowded </a:t>
            </a:r>
            <a:r>
              <a:rPr lang="en-US" dirty="0" smtClean="0"/>
              <a:t>schools in Toronto </a:t>
            </a:r>
            <a:r>
              <a:rPr lang="en-US" dirty="0"/>
              <a:t>are located in North York and along the Yonge St. Corridor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3"/>
            <a:ext cx="6735763" cy="4572000"/>
          </a:xfrm>
        </p:spPr>
        <p:txBody>
          <a:bodyPr/>
          <a:lstStyle/>
          <a:p>
            <a:r>
              <a:rPr lang="en-US" dirty="0" smtClean="0"/>
              <a:t>University of Toronto Map &amp; Data Library Website</a:t>
            </a:r>
          </a:p>
          <a:p>
            <a:r>
              <a:rPr lang="en-US" dirty="0"/>
              <a:t>Toronto Open Data Website </a:t>
            </a:r>
            <a:endParaRPr lang="en-US" dirty="0" smtClean="0"/>
          </a:p>
          <a:p>
            <a:r>
              <a:rPr lang="en-US" dirty="0"/>
              <a:t>CHASS (Computing in the Humanities and Social Sciences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967" y="4020856"/>
            <a:ext cx="2920033" cy="948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7430" y="4049283"/>
            <a:ext cx="2537070" cy="891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8835" y="5398720"/>
            <a:ext cx="3844148" cy="9444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Descriptive Statistics of School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Mean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Standard Deviational Ellipse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Standard Distance</a:t>
            </a:r>
          </a:p>
          <a:p>
            <a:pPr marL="0" indent="0">
              <a:buNone/>
            </a:pPr>
            <a:r>
              <a:rPr lang="en-US" b="1" u="sng" dirty="0" smtClean="0"/>
              <a:t>Global Moran’s I  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Local Moran’s I </a:t>
            </a:r>
          </a:p>
          <a:p>
            <a:pPr marL="0" indent="0"/>
            <a:r>
              <a:rPr lang="en-US" dirty="0" smtClean="0"/>
              <a:t> Inverse Distance</a:t>
            </a:r>
          </a:p>
          <a:p>
            <a:pPr marL="0" indent="0"/>
            <a:r>
              <a:rPr lang="en-US" dirty="0" smtClean="0"/>
              <a:t> Queen Contiguity</a:t>
            </a:r>
            <a:endParaRPr lang="en-US" u="sng" dirty="0"/>
          </a:p>
          <a:p>
            <a:pPr marL="0" indent="0">
              <a:buNone/>
            </a:pPr>
            <a:endParaRPr lang="en-US" b="1" u="sng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Descriptive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7515" y="1402915"/>
            <a:ext cx="7506485" cy="40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95003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02704" y="244780"/>
            <a:ext cx="7010400" cy="838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kern="0" dirty="0" smtClean="0"/>
              <a:t>Results – School age Children Counts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2043" y="1273480"/>
            <a:ext cx="6931721" cy="53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02083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52600" y="304800"/>
            <a:ext cx="7010400" cy="838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kern="0" dirty="0" smtClean="0"/>
              <a:t>Results – Global Moran’s I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9219" y="1538802"/>
            <a:ext cx="6677162" cy="2145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3122" y="4256131"/>
            <a:ext cx="630935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Queens Contiguity, Euclidean Distance</a:t>
            </a:r>
          </a:p>
          <a:p>
            <a:r>
              <a:rPr lang="en-US" sz="2400" dirty="0" smtClean="0"/>
              <a:t>And Row Standardization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003803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52600" y="304800"/>
            <a:ext cx="7010400" cy="838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66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kern="0" dirty="0" smtClean="0"/>
              <a:t>Results – Local Moran’s I (IDW) 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2771" y="3298825"/>
            <a:ext cx="1815207" cy="207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7900" y="1143000"/>
            <a:ext cx="63531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9758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Classroom expectations presentation</Template>
  <TotalTime>363</TotalTime>
  <Words>299</Words>
  <Application>Microsoft Office PowerPoint</Application>
  <PresentationFormat>On-screen Show (4:3)</PresentationFormat>
  <Paragraphs>54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01158951</vt:lpstr>
      <vt:lpstr>  Examining Spatial Clustering of school age children to predict which Toronto Schools are overcrowded   </vt:lpstr>
      <vt:lpstr>Background/Problem</vt:lpstr>
      <vt:lpstr>Research Questions/Objectives</vt:lpstr>
      <vt:lpstr>Data</vt:lpstr>
      <vt:lpstr>Methods</vt:lpstr>
      <vt:lpstr>Results – Descriptive Statistics</vt:lpstr>
      <vt:lpstr>Slide 7</vt:lpstr>
      <vt:lpstr>Slide 8</vt:lpstr>
      <vt:lpstr>Slide 9</vt:lpstr>
      <vt:lpstr>Results – Local Moran’s I (Queen’s Contiguity)  </vt:lpstr>
      <vt:lpstr>Discussion</vt:lpstr>
      <vt:lpstr>Conclusion</vt:lpstr>
      <vt:lpstr>References + Acknowledgements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Spatial Distribution of school age children to predict which census tracts</dc:title>
  <dc:creator>Grisham Jay Nathan</dc:creator>
  <cp:keywords/>
  <cp:lastModifiedBy>Windows User</cp:lastModifiedBy>
  <cp:revision>106</cp:revision>
  <dcterms:created xsi:type="dcterms:W3CDTF">2017-11-27T22:40:13Z</dcterms:created>
  <dcterms:modified xsi:type="dcterms:W3CDTF">2017-12-04T01:30:42Z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