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19"/>
  </p:notesMasterIdLst>
  <p:sldIdLst>
    <p:sldId id="256" r:id="rId2"/>
    <p:sldId id="257" r:id="rId3"/>
    <p:sldId id="280" r:id="rId4"/>
    <p:sldId id="281" r:id="rId5"/>
    <p:sldId id="282" r:id="rId6"/>
    <p:sldId id="272" r:id="rId7"/>
    <p:sldId id="273" r:id="rId8"/>
    <p:sldId id="274" r:id="rId9"/>
    <p:sldId id="275" r:id="rId10"/>
    <p:sldId id="276" r:id="rId11"/>
    <p:sldId id="277" r:id="rId12"/>
    <p:sldId id="278" r:id="rId13"/>
    <p:sldId id="267" r:id="rId14"/>
    <p:sldId id="279" r:id="rId15"/>
    <p:sldId id="284" r:id="rId16"/>
    <p:sldId id="265" r:id="rId17"/>
    <p:sldId id="283" r:id="rId18"/>
  </p:sldIdLst>
  <p:sldSz cx="14630400" cy="8229600"/>
  <p:notesSz cx="8229600" cy="14630400"/>
  <p:embeddedFontLst>
    <p:embeddedFont>
      <p:font typeface="Algerian" panose="04020705040A02060702" pitchFamily="82" charset="0"/>
      <p:regular r:id="rId20"/>
    </p:embeddedFont>
    <p:embeddedFont>
      <p:font typeface="Berlin Sans FB Demi" panose="020E0802020502020306" pitchFamily="34" charset="0"/>
      <p:bold r:id="rId21"/>
    </p:embeddedFont>
    <p:embeddedFont>
      <p:font typeface="Bernard MT Condensed" panose="02050806060905020404" pitchFamily="18" charset="0"/>
      <p:regular r:id="rId22"/>
    </p:embeddedFont>
    <p:embeddedFont>
      <p:font typeface="Bitter Medium" panose="020B0604020202020204" charset="0"/>
      <p:regular r:id="rId23"/>
    </p:embeddedFont>
    <p:embeddedFont>
      <p:font typeface="Rockwell" panose="02060603020205020403" pitchFamily="18" charset="0"/>
      <p:regular r:id="rId24"/>
      <p:bold r:id="rId25"/>
      <p:italic r:id="rId26"/>
      <p:boldItalic r:id="rId27"/>
    </p:embeddedFont>
    <p:embeddedFont>
      <p:font typeface="Rockwell Condensed" panose="02060603050405020104" pitchFamily="18" charset="0"/>
      <p:regular r:id="rId28"/>
      <p:bold r:id="rId2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2" clrIdx="0">
    <p:extLst>
      <p:ext uri="{19B8F6BF-5375-455C-9EA6-DF929625EA0E}">
        <p15:presenceInfo xmlns:p15="http://schemas.microsoft.com/office/powerpoint/2012/main" userId="ef63ae60789d17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commentAuthors" Target="commentAuthor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2-04T20:04:21.723"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485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0000"/>
              </a:lnSpc>
              <a:defRPr sz="1152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1F98E0-F8C0-47EE-A3E4-CEDE261A8E46}" type="datetimeFigureOut">
              <a:rPr lang="en-IN" smtClean="0"/>
              <a:t>06-03-2025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1511279" y="5147201"/>
            <a:ext cx="1432642" cy="768096"/>
          </a:xfrm>
        </p:spPr>
        <p:txBody>
          <a:bodyPr/>
          <a:lstStyle>
            <a:lvl1pPr>
              <a:defRPr sz="3360"/>
            </a:lvl1pPr>
          </a:lstStyle>
          <a:p>
            <a:fld id="{AA6EEB4E-5866-4682-BB8A-258CD77CF67A}" type="slidenum">
              <a:rPr lang="en-IN" smtClean="0"/>
              <a:t>‹#›</a:t>
            </a:fld>
            <a:endParaRPr lang="en-IN"/>
          </a:p>
        </p:txBody>
      </p:sp>
    </p:spTree>
    <p:extLst>
      <p:ext uri="{BB962C8B-B14F-4D97-AF65-F5344CB8AC3E}">
        <p14:creationId xmlns:p14="http://schemas.microsoft.com/office/powerpoint/2010/main" val="274525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327069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37385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467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60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959708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0000"/>
              </a:lnSpc>
              <a:defRPr sz="9600" b="0"/>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C6F822A4-8DA6-4447-9B1F-C5DB58435268}" type="datetimeFigureOut">
              <a:rPr lang="en-US" dirty="0"/>
              <a:t>3/6/2025</a:t>
            </a:fld>
            <a:endParaRPr lang="en-US" dirty="0"/>
          </a:p>
        </p:txBody>
      </p:sp>
      <p:sp>
        <p:nvSpPr>
          <p:cNvPr id="5" name="Footer Placeholder 4"/>
          <p:cNvSpPr>
            <a:spLocks noGrp="1"/>
          </p:cNvSpPr>
          <p:nvPr>
            <p:ph type="ftr" sz="quarter" idx="11"/>
          </p:nvPr>
        </p:nvSpPr>
        <p:spPr>
          <a:xfrm>
            <a:off x="2619249" y="7527341"/>
            <a:ext cx="7593178" cy="438150"/>
          </a:xfrm>
        </p:spPr>
        <p:txBody>
          <a:bodyPr/>
          <a:lstStyle/>
          <a:p>
            <a:endParaRPr lang="en-US" dirty="0"/>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978644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357028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790551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293408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1F98E0-F8C0-47EE-A3E4-CEDE261A8E46}" type="datetimeFigureOut">
              <a:rPr lang="en-IN" smtClean="0"/>
              <a:t>06-03-2025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6EEB4E-5866-4682-BB8A-258CD77CF67A}" type="slidenum">
              <a:rPr lang="en-IN" smtClean="0"/>
              <a:t>‹#›</a:t>
            </a:fld>
            <a:endParaRPr lang="en-IN"/>
          </a:p>
        </p:txBody>
      </p:sp>
    </p:spTree>
    <p:extLst>
      <p:ext uri="{BB962C8B-B14F-4D97-AF65-F5344CB8AC3E}">
        <p14:creationId xmlns:p14="http://schemas.microsoft.com/office/powerpoint/2010/main" val="2718189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75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3/6/2025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8199283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75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3/6/2025</a:t>
            </a:fld>
            <a:endParaRPr lang="en-US" dirty="0"/>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56381090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8664C608-40B1-4030-A28D-5B74BC98ADCE}" type="datetimeFigureOut">
              <a:rPr lang="en-US" dirty="0"/>
              <a:t>3/6/2025</a:t>
            </a:fld>
            <a:endParaRPr lang="en-US" dirty="0"/>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dirty="0"/>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840308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1097280" rtl="0" eaLnBrk="1" latinLnBrk="0" hangingPunct="1">
        <a:lnSpc>
          <a:spcPct val="90000"/>
        </a:lnSpc>
        <a:spcBef>
          <a:spcPct val="0"/>
        </a:spcBef>
        <a:buNone/>
        <a:defRPr sz="648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161384" y="-2119333"/>
            <a:ext cx="20934249" cy="12001859"/>
          </a:xfrm>
          <a:prstGeom prst="rect">
            <a:avLst/>
          </a:prstGeom>
          <a:noFill/>
          <a:ln/>
        </p:spPr>
        <p:txBody>
          <a:bodyPr wrap="square" lIns="0" tIns="0" rIns="0" bIns="0" rtlCol="0" anchor="t"/>
          <a:lstStyle/>
          <a:p>
            <a:pPr marL="0" indent="0">
              <a:lnSpc>
                <a:spcPts val="5550"/>
              </a:lnSpc>
              <a:buNone/>
            </a:pPr>
            <a:endParaRPr lang="en-US" sz="6000" b="1" i="1" kern="0" spc="-134" dirty="0">
              <a:solidFill>
                <a:schemeClr val="accent1">
                  <a:lumMod val="50000"/>
                </a:schemeClr>
              </a:solidFill>
              <a:latin typeface="Bitter Medium" pitchFamily="34" charset="0"/>
              <a:ea typeface="Bitter Medium" pitchFamily="34" charset="-122"/>
              <a:cs typeface="Bitter Medium" pitchFamily="34" charset="-120"/>
            </a:endParaRPr>
          </a:p>
          <a:p>
            <a:pPr marL="0" indent="0">
              <a:lnSpc>
                <a:spcPts val="5550"/>
              </a:lnSpc>
              <a:buNone/>
            </a:pPr>
            <a:endParaRPr lang="en-US" sz="6000" b="1" i="1" kern="0" spc="-134" dirty="0">
              <a:solidFill>
                <a:schemeClr val="accent1">
                  <a:lumMod val="50000"/>
                </a:schemeClr>
              </a:solidFill>
              <a:latin typeface="Bitter Medium" pitchFamily="34" charset="0"/>
              <a:ea typeface="Bitter Medium" pitchFamily="34" charset="-122"/>
              <a:cs typeface="Bitter Medium" pitchFamily="34" charset="-120"/>
            </a:endParaRPr>
          </a:p>
          <a:p>
            <a:pPr marL="0" indent="0">
              <a:lnSpc>
                <a:spcPts val="5550"/>
              </a:lnSpc>
              <a:buNone/>
            </a:pPr>
            <a:endParaRPr lang="en-US" sz="4400" b="1" i="1" dirty="0">
              <a:solidFill>
                <a:schemeClr val="accent1">
                  <a:lumMod val="75000"/>
                </a:schemeClr>
              </a:solidFill>
              <a:latin typeface="Bernard MT Condensed" panose="02050806060905020404" pitchFamily="18" charset="0"/>
            </a:endParaRPr>
          </a:p>
        </p:txBody>
      </p:sp>
      <p:sp>
        <p:nvSpPr>
          <p:cNvPr id="4" name="Text 1"/>
          <p:cNvSpPr/>
          <p:nvPr/>
        </p:nvSpPr>
        <p:spPr>
          <a:xfrm>
            <a:off x="6280190" y="3941802"/>
            <a:ext cx="7556421" cy="1451610"/>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Shape 2"/>
          <p:cNvSpPr/>
          <p:nvPr/>
        </p:nvSpPr>
        <p:spPr>
          <a:xfrm>
            <a:off x="6280190" y="5665470"/>
            <a:ext cx="362903" cy="362903"/>
          </a:xfrm>
          <a:prstGeom prst="roundRect">
            <a:avLst>
              <a:gd name="adj" fmla="val 25194296"/>
            </a:avLst>
          </a:prstGeom>
          <a:noFill/>
          <a:ln w="7620">
            <a:solidFill>
              <a:srgbClr val="FFFFFF"/>
            </a:solidFill>
            <a:prstDash val="solid"/>
          </a:ln>
        </p:spPr>
      </p:sp>
      <p:pic>
        <p:nvPicPr>
          <p:cNvPr id="1032" name="Picture 8" descr="Exploratory Data Analysis icons for ...">
            <a:extLst>
              <a:ext uri="{FF2B5EF4-FFF2-40B4-BE49-F238E27FC236}">
                <a16:creationId xmlns:a16="http://schemas.microsoft.com/office/drawing/2014/main" id="{CBA3AFBA-0680-4221-330E-62E0DF6028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0805" y="3010795"/>
            <a:ext cx="2003898" cy="200389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Loan Approval Prediction with Machine ...">
            <a:extLst>
              <a:ext uri="{FF2B5EF4-FFF2-40B4-BE49-F238E27FC236}">
                <a16:creationId xmlns:a16="http://schemas.microsoft.com/office/drawing/2014/main" id="{44D99481-6452-E1BF-6914-20B66A657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470791" cy="2046727"/>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96B304C-2840-B462-0563-416DB41D63A5}"/>
              </a:ext>
            </a:extLst>
          </p:cNvPr>
          <p:cNvSpPr txBox="1"/>
          <p:nvPr/>
        </p:nvSpPr>
        <p:spPr>
          <a:xfrm>
            <a:off x="3160462" y="6893094"/>
            <a:ext cx="7624447" cy="830997"/>
          </a:xfrm>
          <a:prstGeom prst="rect">
            <a:avLst/>
          </a:prstGeom>
          <a:noFill/>
        </p:spPr>
        <p:txBody>
          <a:bodyPr wrap="square" rtlCol="0">
            <a:spAutoFit/>
          </a:bodyPr>
          <a:lstStyle/>
          <a:p>
            <a:pPr algn="ctr"/>
            <a:r>
              <a:rPr lang="en-US" sz="4800" b="1" i="1" dirty="0">
                <a:solidFill>
                  <a:srgbClr val="C00000"/>
                </a:solidFill>
              </a:rPr>
              <a:t>    BY:- GRISHAV PAUDEL            </a:t>
            </a:r>
            <a:endParaRPr lang="en-IN" sz="4800" b="1" i="1" dirty="0">
              <a:solidFill>
                <a:srgbClr val="C00000"/>
              </a:solidFill>
            </a:endParaRPr>
          </a:p>
        </p:txBody>
      </p:sp>
      <p:pic>
        <p:nvPicPr>
          <p:cNvPr id="1026" name="Picture 2" descr="Exploratory Data Analysis (EDA ...">
            <a:extLst>
              <a:ext uri="{FF2B5EF4-FFF2-40B4-BE49-F238E27FC236}">
                <a16:creationId xmlns:a16="http://schemas.microsoft.com/office/drawing/2014/main" id="{40A8DE15-FEDB-C687-B513-6AE74BBB2D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13508" y="6640842"/>
            <a:ext cx="2549689"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a Research Tools icons for free download | Freepik">
            <a:extLst>
              <a:ext uri="{FF2B5EF4-FFF2-40B4-BE49-F238E27FC236}">
                <a16:creationId xmlns:a16="http://schemas.microsoft.com/office/drawing/2014/main" id="{B2BD6574-2383-CBA2-3709-6CC4331C7D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20072" y="140958"/>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descr="Business data analysis and management system | Premium AI-generated vector">
            <a:extLst>
              <a:ext uri="{FF2B5EF4-FFF2-40B4-BE49-F238E27FC236}">
                <a16:creationId xmlns:a16="http://schemas.microsoft.com/office/drawing/2014/main" id="{517D032E-F010-8CCB-4CC3-8240EFAFE6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43" y="602194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2" descr="What is Exploratory Data Analysis? - GeeksforGeeks">
            <a:extLst>
              <a:ext uri="{FF2B5EF4-FFF2-40B4-BE49-F238E27FC236}">
                <a16:creationId xmlns:a16="http://schemas.microsoft.com/office/drawing/2014/main" id="{22C503E4-24C1-E76F-D54D-FECBD78A82B3}"/>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42D93339-F881-0262-EF2A-F9C6B1055CDB}"/>
              </a:ext>
            </a:extLst>
          </p:cNvPr>
          <p:cNvPicPr>
            <a:picLocks noChangeAspect="1"/>
          </p:cNvPicPr>
          <p:nvPr/>
        </p:nvPicPr>
        <p:blipFill>
          <a:blip r:embed="rId8"/>
          <a:stretch>
            <a:fillRect/>
          </a:stretch>
        </p:blipFill>
        <p:spPr>
          <a:xfrm>
            <a:off x="2486262" y="1773571"/>
            <a:ext cx="9962675" cy="46824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9268" y="501614"/>
            <a:ext cx="5340096" cy="535531"/>
          </a:xfrm>
          <a:prstGeom prst="rect">
            <a:avLst/>
          </a:prstGeom>
          <a:noFill/>
        </p:spPr>
        <p:txBody>
          <a:bodyPr wrap="square" rtlCol="0">
            <a:spAutoFit/>
          </a:bodyPr>
          <a:lstStyle/>
          <a:p>
            <a:r>
              <a:rPr lang="en-GB" sz="2880" b="1" dirty="0"/>
              <a:t> Analysing Occupation Type</a:t>
            </a:r>
            <a:endParaRPr lang="en-IN" sz="288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27" y="1254035"/>
            <a:ext cx="6638723" cy="4138313"/>
          </a:xfrm>
          <a:prstGeom prst="rect">
            <a:avLst/>
          </a:prstGeom>
        </p:spPr>
      </p:pic>
      <p:sp>
        <p:nvSpPr>
          <p:cNvPr id="4" name="TextBox 3"/>
          <p:cNvSpPr txBox="1"/>
          <p:nvPr/>
        </p:nvSpPr>
        <p:spPr>
          <a:xfrm>
            <a:off x="397112" y="5590903"/>
            <a:ext cx="6249270" cy="1938992"/>
          </a:xfrm>
          <a:prstGeom prst="rect">
            <a:avLst/>
          </a:prstGeom>
          <a:noFill/>
        </p:spPr>
        <p:txBody>
          <a:bodyPr wrap="square" rtlCol="0">
            <a:spAutoFit/>
          </a:bodyPr>
          <a:lstStyle/>
          <a:p>
            <a:r>
              <a:rPr lang="en-GB" sz="2400" dirty="0">
                <a:solidFill>
                  <a:schemeClr val="accent1">
                    <a:lumMod val="75000"/>
                  </a:schemeClr>
                </a:solidFill>
              </a:rPr>
              <a:t>Laborers and accountants occupation type have less defaulters.</a:t>
            </a:r>
          </a:p>
          <a:p>
            <a:endParaRPr lang="en-GB" sz="2400" dirty="0">
              <a:solidFill>
                <a:schemeClr val="accent1">
                  <a:lumMod val="75000"/>
                </a:schemeClr>
              </a:solidFill>
            </a:endParaRPr>
          </a:p>
          <a:p>
            <a:r>
              <a:rPr lang="en-GB" sz="2400" dirty="0">
                <a:solidFill>
                  <a:schemeClr val="accent1">
                    <a:lumMod val="75000"/>
                  </a:schemeClr>
                </a:solidFill>
              </a:rPr>
              <a:t>low skilled occupation could be avoided to give loans.</a:t>
            </a:r>
          </a:p>
        </p:txBody>
      </p:sp>
      <p:sp>
        <p:nvSpPr>
          <p:cNvPr id="5" name="TextBox 4"/>
          <p:cNvSpPr txBox="1"/>
          <p:nvPr/>
        </p:nvSpPr>
        <p:spPr>
          <a:xfrm>
            <a:off x="8506533" y="407561"/>
            <a:ext cx="4295068" cy="535531"/>
          </a:xfrm>
          <a:prstGeom prst="rect">
            <a:avLst/>
          </a:prstGeom>
          <a:noFill/>
        </p:spPr>
        <p:txBody>
          <a:bodyPr wrap="square" rtlCol="0">
            <a:spAutoFit/>
          </a:bodyPr>
          <a:lstStyle/>
          <a:p>
            <a:r>
              <a:rPr lang="en-GB" sz="2880" b="1" dirty="0"/>
              <a:t>Analysing Contract Type</a:t>
            </a:r>
            <a:endParaRPr lang="en-IN" sz="2880" b="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375" y="1439784"/>
            <a:ext cx="5046895" cy="3717612"/>
          </a:xfrm>
          <a:prstGeom prst="rect">
            <a:avLst/>
          </a:prstGeom>
        </p:spPr>
      </p:pic>
      <p:sp>
        <p:nvSpPr>
          <p:cNvPr id="7" name="TextBox 6"/>
          <p:cNvSpPr txBox="1"/>
          <p:nvPr/>
        </p:nvSpPr>
        <p:spPr>
          <a:xfrm>
            <a:off x="8224375" y="5496851"/>
            <a:ext cx="5046895" cy="1532727"/>
          </a:xfrm>
          <a:prstGeom prst="rect">
            <a:avLst/>
          </a:prstGeom>
          <a:noFill/>
        </p:spPr>
        <p:txBody>
          <a:bodyPr wrap="square" rtlCol="0">
            <a:spAutoFit/>
          </a:bodyPr>
          <a:lstStyle/>
          <a:p>
            <a:r>
              <a:rPr lang="en-GB" sz="2400" dirty="0">
                <a:solidFill>
                  <a:schemeClr val="accent1">
                    <a:lumMod val="75000"/>
                  </a:schemeClr>
                </a:solidFill>
              </a:rPr>
              <a:t>Cash loans are easier for people to pay back.</a:t>
            </a:r>
            <a:br>
              <a:rPr lang="en-GB" sz="2400" dirty="0">
                <a:solidFill>
                  <a:schemeClr val="accent1">
                    <a:lumMod val="75000"/>
                  </a:schemeClr>
                </a:solidFill>
              </a:rPr>
            </a:br>
            <a:endParaRPr lang="en-GB" sz="2400" dirty="0">
              <a:solidFill>
                <a:schemeClr val="accent1">
                  <a:lumMod val="75000"/>
                </a:schemeClr>
              </a:solidFill>
            </a:endParaRPr>
          </a:p>
          <a:p>
            <a:endParaRPr lang="en-IN" sz="2160" dirty="0">
              <a:solidFill>
                <a:schemeClr val="bg2">
                  <a:lumMod val="40000"/>
                  <a:lumOff val="60000"/>
                </a:schemeClr>
              </a:solidFill>
            </a:endParaRPr>
          </a:p>
        </p:txBody>
      </p:sp>
    </p:spTree>
    <p:extLst>
      <p:ext uri="{BB962C8B-B14F-4D97-AF65-F5344CB8AC3E}">
        <p14:creationId xmlns:p14="http://schemas.microsoft.com/office/powerpoint/2010/main" val="317435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9615" y="313509"/>
            <a:ext cx="5340096" cy="978729"/>
          </a:xfrm>
          <a:prstGeom prst="rect">
            <a:avLst/>
          </a:prstGeom>
          <a:noFill/>
        </p:spPr>
        <p:txBody>
          <a:bodyPr wrap="square" rtlCol="0">
            <a:spAutoFit/>
          </a:bodyPr>
          <a:lstStyle/>
          <a:p>
            <a:r>
              <a:rPr lang="en-GB" sz="2880" b="1" dirty="0"/>
              <a:t>Analysing Education Type variable</a:t>
            </a:r>
            <a:endParaRPr lang="en-IN" sz="2880" b="1" dirty="0"/>
          </a:p>
        </p:txBody>
      </p:sp>
      <p:sp>
        <p:nvSpPr>
          <p:cNvPr id="3" name="TextBox 2"/>
          <p:cNvSpPr txBox="1"/>
          <p:nvPr/>
        </p:nvSpPr>
        <p:spPr>
          <a:xfrm>
            <a:off x="8276627" y="282158"/>
            <a:ext cx="3626249" cy="978729"/>
          </a:xfrm>
          <a:prstGeom prst="rect">
            <a:avLst/>
          </a:prstGeom>
          <a:noFill/>
        </p:spPr>
        <p:txBody>
          <a:bodyPr wrap="square" rtlCol="0">
            <a:spAutoFit/>
          </a:bodyPr>
          <a:lstStyle/>
          <a:p>
            <a:r>
              <a:rPr lang="en-GB" sz="2880" b="1" dirty="0"/>
              <a:t>Analysing Name Type Suite</a:t>
            </a:r>
            <a:endParaRPr lang="en-IN" sz="288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456" y="1389483"/>
            <a:ext cx="5283248" cy="475426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532" y="1402183"/>
            <a:ext cx="5614283" cy="4690784"/>
          </a:xfrm>
          <a:prstGeom prst="rect">
            <a:avLst/>
          </a:prstGeom>
        </p:spPr>
      </p:pic>
      <p:sp>
        <p:nvSpPr>
          <p:cNvPr id="6" name="TextBox 5"/>
          <p:cNvSpPr txBox="1"/>
          <p:nvPr/>
        </p:nvSpPr>
        <p:spPr>
          <a:xfrm>
            <a:off x="349456" y="6374675"/>
            <a:ext cx="5534056" cy="830997"/>
          </a:xfrm>
          <a:prstGeom prst="rect">
            <a:avLst/>
          </a:prstGeom>
          <a:noFill/>
        </p:spPr>
        <p:txBody>
          <a:bodyPr wrap="square" rtlCol="0">
            <a:spAutoFit/>
          </a:bodyPr>
          <a:lstStyle/>
          <a:p>
            <a:r>
              <a:rPr lang="en-GB" sz="2400" dirty="0">
                <a:solidFill>
                  <a:schemeClr val="accent1">
                    <a:lumMod val="75000"/>
                  </a:schemeClr>
                </a:solidFill>
              </a:rPr>
              <a:t>Higher and Secondary education clients have most likely to </a:t>
            </a:r>
            <a:r>
              <a:rPr lang="en-GB" sz="2400" dirty="0" err="1">
                <a:solidFill>
                  <a:schemeClr val="accent1">
                    <a:lumMod val="75000"/>
                  </a:schemeClr>
                </a:solidFill>
              </a:rPr>
              <a:t>repayed</a:t>
            </a:r>
            <a:r>
              <a:rPr lang="en-GB" sz="2400" dirty="0">
                <a:solidFill>
                  <a:schemeClr val="accent1">
                    <a:lumMod val="75000"/>
                  </a:schemeClr>
                </a:solidFill>
              </a:rPr>
              <a:t> loan.</a:t>
            </a:r>
          </a:p>
        </p:txBody>
      </p:sp>
      <p:sp>
        <p:nvSpPr>
          <p:cNvPr id="7" name="TextBox 6"/>
          <p:cNvSpPr txBox="1"/>
          <p:nvPr/>
        </p:nvSpPr>
        <p:spPr>
          <a:xfrm>
            <a:off x="7735832" y="6222530"/>
            <a:ext cx="5818189" cy="1163395"/>
          </a:xfrm>
          <a:prstGeom prst="rect">
            <a:avLst/>
          </a:prstGeom>
          <a:noFill/>
        </p:spPr>
        <p:txBody>
          <a:bodyPr wrap="square" rtlCol="0">
            <a:spAutoFit/>
          </a:bodyPr>
          <a:lstStyle/>
          <a:p>
            <a:r>
              <a:rPr lang="en-GB" sz="2400" dirty="0">
                <a:solidFill>
                  <a:schemeClr val="accent1">
                    <a:lumMod val="75000"/>
                  </a:schemeClr>
                </a:solidFill>
              </a:rPr>
              <a:t>Unaccompanied and family are safer segments..</a:t>
            </a:r>
          </a:p>
          <a:p>
            <a:endParaRPr lang="en-IN" sz="2160" dirty="0">
              <a:solidFill>
                <a:schemeClr val="bg2">
                  <a:lumMod val="40000"/>
                  <a:lumOff val="60000"/>
                </a:schemeClr>
              </a:solidFill>
            </a:endParaRPr>
          </a:p>
        </p:txBody>
      </p:sp>
    </p:spTree>
    <p:extLst>
      <p:ext uri="{BB962C8B-B14F-4D97-AF65-F5344CB8AC3E}">
        <p14:creationId xmlns:p14="http://schemas.microsoft.com/office/powerpoint/2010/main" val="1001658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69664" y="83604"/>
            <a:ext cx="8287076" cy="535531"/>
          </a:xfrm>
          <a:prstGeom prst="rect">
            <a:avLst/>
          </a:prstGeom>
          <a:noFill/>
        </p:spPr>
        <p:txBody>
          <a:bodyPr wrap="square" rtlCol="0">
            <a:spAutoFit/>
          </a:bodyPr>
          <a:lstStyle/>
          <a:p>
            <a:r>
              <a:rPr lang="en-GB" sz="2880" b="1" dirty="0"/>
              <a:t>Analysing Organization Variable</a:t>
            </a:r>
            <a:endParaRPr lang="en-IN" sz="288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56" y="1157528"/>
            <a:ext cx="6549644" cy="57261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4962" y="1144829"/>
            <a:ext cx="6681122" cy="5865570"/>
          </a:xfrm>
          <a:prstGeom prst="rect">
            <a:avLst/>
          </a:prstGeom>
        </p:spPr>
      </p:pic>
      <p:sp>
        <p:nvSpPr>
          <p:cNvPr id="6" name="TextBox 5"/>
          <p:cNvSpPr txBox="1"/>
          <p:nvPr/>
        </p:nvSpPr>
        <p:spPr>
          <a:xfrm>
            <a:off x="2134400" y="7037760"/>
            <a:ext cx="10481636" cy="1286506"/>
          </a:xfrm>
          <a:prstGeom prst="rect">
            <a:avLst/>
          </a:prstGeom>
          <a:noFill/>
        </p:spPr>
        <p:txBody>
          <a:bodyPr wrap="square" rtlCol="0">
            <a:spAutoFit/>
          </a:bodyPr>
          <a:lstStyle/>
          <a:p>
            <a:r>
              <a:rPr lang="en-GB" sz="2800" dirty="0">
                <a:solidFill>
                  <a:schemeClr val="accent1">
                    <a:lumMod val="75000"/>
                  </a:schemeClr>
                </a:solidFill>
              </a:rPr>
              <a:t>Self - employed clients who don't own a car have more payment difficulties compared to on time payment</a:t>
            </a:r>
          </a:p>
          <a:p>
            <a:endParaRPr lang="en-IN" sz="2160" dirty="0">
              <a:solidFill>
                <a:schemeClr val="bg2">
                  <a:lumMod val="40000"/>
                  <a:lumOff val="60000"/>
                </a:schemeClr>
              </a:solidFill>
            </a:endParaRPr>
          </a:p>
        </p:txBody>
      </p:sp>
    </p:spTree>
    <p:extLst>
      <p:ext uri="{BB962C8B-B14F-4D97-AF65-F5344CB8AC3E}">
        <p14:creationId xmlns:p14="http://schemas.microsoft.com/office/powerpoint/2010/main" val="3663013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8369" y="449363"/>
            <a:ext cx="5643155" cy="535531"/>
          </a:xfrm>
          <a:prstGeom prst="rect">
            <a:avLst/>
          </a:prstGeom>
          <a:noFill/>
        </p:spPr>
        <p:txBody>
          <a:bodyPr wrap="square" rtlCol="0">
            <a:spAutoFit/>
          </a:bodyPr>
          <a:lstStyle/>
          <a:p>
            <a:r>
              <a:rPr lang="en-GB" sz="2880" b="1" dirty="0"/>
              <a:t>Analysing Age groups Variable</a:t>
            </a:r>
            <a:endParaRPr lang="en-IN" sz="288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148" y="1651145"/>
            <a:ext cx="5565364" cy="3676538"/>
          </a:xfrm>
          <a:prstGeom prst="rect">
            <a:avLst/>
          </a:prstGeom>
        </p:spPr>
      </p:pic>
      <p:sp>
        <p:nvSpPr>
          <p:cNvPr id="4" name="TextBox 3"/>
          <p:cNvSpPr txBox="1"/>
          <p:nvPr/>
        </p:nvSpPr>
        <p:spPr>
          <a:xfrm>
            <a:off x="7628709" y="449363"/>
            <a:ext cx="4545875" cy="535531"/>
          </a:xfrm>
          <a:prstGeom prst="rect">
            <a:avLst/>
          </a:prstGeom>
          <a:noFill/>
        </p:spPr>
        <p:txBody>
          <a:bodyPr wrap="square" rtlCol="0">
            <a:spAutoFit/>
          </a:bodyPr>
          <a:lstStyle/>
          <a:p>
            <a:r>
              <a:rPr lang="en-GB" sz="2880" b="1" dirty="0"/>
              <a:t>Analysing Employed Years</a:t>
            </a:r>
            <a:endParaRPr lang="en-IN" sz="2880"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358" y="1651145"/>
            <a:ext cx="5700187" cy="3676538"/>
          </a:xfrm>
          <a:prstGeom prst="rect">
            <a:avLst/>
          </a:prstGeom>
        </p:spPr>
      </p:pic>
      <p:sp>
        <p:nvSpPr>
          <p:cNvPr id="6" name="TextBox 5"/>
          <p:cNvSpPr txBox="1"/>
          <p:nvPr/>
        </p:nvSpPr>
        <p:spPr>
          <a:xfrm>
            <a:off x="7359358" y="5643155"/>
            <a:ext cx="6581323" cy="1532727"/>
          </a:xfrm>
          <a:prstGeom prst="rect">
            <a:avLst/>
          </a:prstGeom>
          <a:noFill/>
        </p:spPr>
        <p:txBody>
          <a:bodyPr wrap="square" rtlCol="0">
            <a:spAutoFit/>
          </a:bodyPr>
          <a:lstStyle/>
          <a:p>
            <a:r>
              <a:rPr lang="en-GB" sz="2400" dirty="0">
                <a:solidFill>
                  <a:schemeClr val="accent1">
                    <a:lumMod val="75000"/>
                  </a:schemeClr>
                </a:solidFill>
              </a:rPr>
              <a:t>Those clients employed for (0-5) years and (10-20) years could be the best groups for granting loans.</a:t>
            </a:r>
          </a:p>
          <a:p>
            <a:r>
              <a:rPr lang="en-GB" sz="2400" dirty="0">
                <a:solidFill>
                  <a:schemeClr val="accent1">
                    <a:lumMod val="75000"/>
                  </a:schemeClr>
                </a:solidFill>
              </a:rPr>
              <a:t>As they faces no payment issue as well..</a:t>
            </a:r>
          </a:p>
          <a:p>
            <a:endParaRPr lang="en-IN" sz="2160" dirty="0">
              <a:solidFill>
                <a:schemeClr val="bg2">
                  <a:lumMod val="40000"/>
                  <a:lumOff val="60000"/>
                </a:schemeClr>
              </a:solidFill>
            </a:endParaRPr>
          </a:p>
        </p:txBody>
      </p:sp>
      <p:sp>
        <p:nvSpPr>
          <p:cNvPr id="7" name="TextBox 6"/>
          <p:cNvSpPr txBox="1"/>
          <p:nvPr/>
        </p:nvSpPr>
        <p:spPr>
          <a:xfrm>
            <a:off x="318148" y="5632704"/>
            <a:ext cx="6317784" cy="2640723"/>
          </a:xfrm>
          <a:prstGeom prst="rect">
            <a:avLst/>
          </a:prstGeom>
          <a:noFill/>
        </p:spPr>
        <p:txBody>
          <a:bodyPr wrap="square" rtlCol="0">
            <a:spAutoFit/>
          </a:bodyPr>
          <a:lstStyle/>
          <a:p>
            <a:r>
              <a:rPr lang="en-GB" sz="2400" dirty="0">
                <a:solidFill>
                  <a:schemeClr val="accent1">
                    <a:lumMod val="75000"/>
                  </a:schemeClr>
                </a:solidFill>
              </a:rPr>
              <a:t>Clients Age group of 30-50 shows impressive results.</a:t>
            </a:r>
          </a:p>
          <a:p>
            <a:endParaRPr lang="en-GB" sz="2400" dirty="0">
              <a:solidFill>
                <a:schemeClr val="accent1">
                  <a:lumMod val="75000"/>
                </a:schemeClr>
              </a:solidFill>
            </a:endParaRPr>
          </a:p>
          <a:p>
            <a:r>
              <a:rPr lang="en-GB" sz="2400" dirty="0">
                <a:solidFill>
                  <a:schemeClr val="accent1">
                    <a:lumMod val="75000"/>
                  </a:schemeClr>
                </a:solidFill>
              </a:rPr>
              <a:t>Clients in the age brackets of 30-40 and 40-50 are in their young age and perfect group to provide loans</a:t>
            </a:r>
          </a:p>
          <a:p>
            <a:endParaRPr lang="en-IN" sz="2160" dirty="0">
              <a:solidFill>
                <a:schemeClr val="bg2">
                  <a:lumMod val="40000"/>
                  <a:lumOff val="60000"/>
                </a:schemeClr>
              </a:solidFill>
            </a:endParaRPr>
          </a:p>
        </p:txBody>
      </p:sp>
    </p:spTree>
    <p:extLst>
      <p:ext uri="{BB962C8B-B14F-4D97-AF65-F5344CB8AC3E}">
        <p14:creationId xmlns:p14="http://schemas.microsoft.com/office/powerpoint/2010/main" val="2637334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21577" y="219457"/>
            <a:ext cx="9875520" cy="535531"/>
          </a:xfrm>
          <a:prstGeom prst="rect">
            <a:avLst/>
          </a:prstGeom>
          <a:noFill/>
        </p:spPr>
        <p:txBody>
          <a:bodyPr wrap="square" rtlCol="0">
            <a:spAutoFit/>
          </a:bodyPr>
          <a:lstStyle/>
          <a:p>
            <a:r>
              <a:rPr lang="en-GB" sz="2880" b="1" dirty="0"/>
              <a:t>Analysing Amount_credit vs Clients_Income</a:t>
            </a:r>
            <a:endParaRPr lang="en-IN" sz="2880" b="1" dirty="0"/>
          </a:p>
        </p:txBody>
      </p:sp>
      <p:sp>
        <p:nvSpPr>
          <p:cNvPr id="5" name="TextBox 4"/>
          <p:cNvSpPr txBox="1"/>
          <p:nvPr/>
        </p:nvSpPr>
        <p:spPr>
          <a:xfrm>
            <a:off x="1727200" y="6276485"/>
            <a:ext cx="11668397" cy="1532727"/>
          </a:xfrm>
          <a:prstGeom prst="rect">
            <a:avLst/>
          </a:prstGeom>
          <a:noFill/>
        </p:spPr>
        <p:txBody>
          <a:bodyPr wrap="square" rtlCol="0">
            <a:spAutoFit/>
          </a:bodyPr>
          <a:lstStyle/>
          <a:p>
            <a:r>
              <a:rPr lang="en-GB" sz="2400" dirty="0">
                <a:solidFill>
                  <a:schemeClr val="accent1">
                    <a:lumMod val="75000"/>
                  </a:schemeClr>
                </a:solidFill>
              </a:rPr>
              <a:t>As we can see most of defaulter are between AMT_CREDIT of (0-1.5 million) range..</a:t>
            </a:r>
          </a:p>
          <a:p>
            <a:endParaRPr lang="en-GB" sz="2400" dirty="0">
              <a:solidFill>
                <a:schemeClr val="accent1">
                  <a:lumMod val="75000"/>
                </a:schemeClr>
              </a:solidFill>
            </a:endParaRPr>
          </a:p>
          <a:p>
            <a:r>
              <a:rPr lang="en-GB" sz="2400" dirty="0">
                <a:solidFill>
                  <a:schemeClr val="accent1">
                    <a:lumMod val="75000"/>
                  </a:schemeClr>
                </a:solidFill>
              </a:rPr>
              <a:t>Moreover most clients income range around 1 million..</a:t>
            </a:r>
          </a:p>
          <a:p>
            <a:endParaRPr lang="en-IN" sz="2160" dirty="0">
              <a:solidFill>
                <a:schemeClr val="bg2">
                  <a:lumMod val="40000"/>
                  <a:lumOff val="60000"/>
                </a:schemeClr>
              </a:solidFill>
            </a:endParaRPr>
          </a:p>
        </p:txBody>
      </p:sp>
      <p:pic>
        <p:nvPicPr>
          <p:cNvPr id="2050" name="Picture 2">
            <a:extLst>
              <a:ext uri="{FF2B5EF4-FFF2-40B4-BE49-F238E27FC236}">
                <a16:creationId xmlns:a16="http://schemas.microsoft.com/office/drawing/2014/main" id="{0A433D8F-A04D-538A-E522-F66E3DF17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926" y="1000263"/>
            <a:ext cx="7724274" cy="4709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79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4D7DEA-6445-56DB-DFCC-2EE7C521A212}"/>
              </a:ext>
            </a:extLst>
          </p:cNvPr>
          <p:cNvSpPr txBox="1"/>
          <p:nvPr/>
        </p:nvSpPr>
        <p:spPr>
          <a:xfrm>
            <a:off x="736600" y="453936"/>
            <a:ext cx="12496800" cy="6740307"/>
          </a:xfrm>
          <a:prstGeom prst="rect">
            <a:avLst/>
          </a:prstGeom>
          <a:noFill/>
        </p:spPr>
        <p:txBody>
          <a:bodyPr wrap="square">
            <a:spAutoFit/>
          </a:bodyPr>
          <a:lstStyle/>
          <a:p>
            <a:r>
              <a:rPr lang="en-IN" sz="5400" dirty="0">
                <a:solidFill>
                  <a:schemeClr val="accent1">
                    <a:lumMod val="75000"/>
                  </a:schemeClr>
                </a:solidFill>
              </a:rPr>
              <a:t>Recommendation </a:t>
            </a:r>
          </a:p>
          <a:p>
            <a:endParaRPr lang="en-IN" sz="5400" dirty="0">
              <a:solidFill>
                <a:schemeClr val="accent1">
                  <a:lumMod val="75000"/>
                </a:schemeClr>
              </a:solidFill>
            </a:endParaRPr>
          </a:p>
          <a:p>
            <a:r>
              <a:rPr lang="en-IN" sz="3600" dirty="0">
                <a:solidFill>
                  <a:schemeClr val="accent1">
                    <a:lumMod val="75000"/>
                  </a:schemeClr>
                </a:solidFill>
              </a:rPr>
              <a:t>1- previous clients with good credit score and repeaters         should be given loans.</a:t>
            </a:r>
          </a:p>
          <a:p>
            <a:r>
              <a:rPr lang="en-IN" sz="3600" dirty="0">
                <a:solidFill>
                  <a:schemeClr val="accent1">
                    <a:lumMod val="75000"/>
                  </a:schemeClr>
                </a:solidFill>
              </a:rPr>
              <a:t>2-Unemployed category can be avoided </a:t>
            </a:r>
          </a:p>
          <a:p>
            <a:r>
              <a:rPr lang="en-IN" sz="3600" dirty="0">
                <a:solidFill>
                  <a:schemeClr val="accent1">
                    <a:lumMod val="75000"/>
                  </a:schemeClr>
                </a:solidFill>
              </a:rPr>
              <a:t>3- low level income groups should be neglected </a:t>
            </a:r>
          </a:p>
          <a:p>
            <a:r>
              <a:rPr lang="en-IN" sz="3600" dirty="0">
                <a:solidFill>
                  <a:schemeClr val="accent1">
                    <a:lumMod val="75000"/>
                  </a:schemeClr>
                </a:solidFill>
              </a:rPr>
              <a:t>4- cash loans should be offered more rather than revolving loans</a:t>
            </a:r>
          </a:p>
          <a:p>
            <a:r>
              <a:rPr lang="en-IN" sz="3600" dirty="0">
                <a:solidFill>
                  <a:schemeClr val="accent1">
                    <a:lumMod val="75000"/>
                  </a:schemeClr>
                </a:solidFill>
              </a:rPr>
              <a:t>5-Female clints are more suitable for lending loan than men.</a:t>
            </a:r>
          </a:p>
          <a:p>
            <a:r>
              <a:rPr lang="en-IN" sz="3600" dirty="0">
                <a:solidFill>
                  <a:schemeClr val="accent1">
                    <a:lumMod val="75000"/>
                  </a:schemeClr>
                </a:solidFill>
              </a:rPr>
              <a:t>6-Married </a:t>
            </a:r>
            <a:r>
              <a:rPr lang="en-IN" sz="3600" dirty="0" err="1">
                <a:solidFill>
                  <a:schemeClr val="accent1">
                    <a:lumMod val="75000"/>
                  </a:schemeClr>
                </a:solidFill>
              </a:rPr>
              <a:t>catagory</a:t>
            </a:r>
            <a:r>
              <a:rPr lang="en-IN" sz="3600" dirty="0">
                <a:solidFill>
                  <a:schemeClr val="accent1">
                    <a:lumMod val="75000"/>
                  </a:schemeClr>
                </a:solidFill>
              </a:rPr>
              <a:t> people should be targeted.</a:t>
            </a:r>
            <a:endParaRPr lang="en-IN" dirty="0">
              <a:solidFill>
                <a:schemeClr val="accent1">
                  <a:lumMod val="75000"/>
                </a:schemeClr>
              </a:solidFill>
            </a:endParaRPr>
          </a:p>
        </p:txBody>
      </p:sp>
      <p:sp>
        <p:nvSpPr>
          <p:cNvPr id="4" name="Flowchart: Internal Storage 3">
            <a:extLst>
              <a:ext uri="{FF2B5EF4-FFF2-40B4-BE49-F238E27FC236}">
                <a16:creationId xmlns:a16="http://schemas.microsoft.com/office/drawing/2014/main" id="{48C580DA-E93D-BA47-D479-6C0F73A63026}"/>
              </a:ext>
            </a:extLst>
          </p:cNvPr>
          <p:cNvSpPr/>
          <p:nvPr/>
        </p:nvSpPr>
        <p:spPr>
          <a:xfrm>
            <a:off x="7188200" y="647700"/>
            <a:ext cx="7124700" cy="495084"/>
          </a:xfrm>
          <a:prstGeom prst="flowChartInternalStora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905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45049-5BB6-7F53-D151-79A9CD7EC1E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382464A-BAEC-57C4-0E5D-58F1207A4BA7}"/>
              </a:ext>
            </a:extLst>
          </p:cNvPr>
          <p:cNvSpPr txBox="1"/>
          <p:nvPr/>
        </p:nvSpPr>
        <p:spPr>
          <a:xfrm>
            <a:off x="1117600" y="919540"/>
            <a:ext cx="12585700" cy="5078313"/>
          </a:xfrm>
          <a:prstGeom prst="rect">
            <a:avLst/>
          </a:prstGeom>
          <a:noFill/>
        </p:spPr>
        <p:txBody>
          <a:bodyPr wrap="square">
            <a:spAutoFit/>
          </a:bodyPr>
          <a:lstStyle/>
          <a:p>
            <a:r>
              <a:rPr lang="en-US" sz="4400" b="1" dirty="0">
                <a:solidFill>
                  <a:schemeClr val="accent1">
                    <a:lumMod val="75000"/>
                  </a:schemeClr>
                </a:solidFill>
              </a:rPr>
              <a:t>Summary</a:t>
            </a:r>
          </a:p>
          <a:p>
            <a:pPr>
              <a:buFont typeface="Arial" panose="020B0604020202020204" pitchFamily="34" charset="0"/>
              <a:buChar char="•"/>
            </a:pPr>
            <a:r>
              <a:rPr lang="en-US" sz="2800" dirty="0">
                <a:solidFill>
                  <a:schemeClr val="accent1">
                    <a:lumMod val="75000"/>
                  </a:schemeClr>
                </a:solidFill>
              </a:rPr>
              <a:t>Loan companies struggle to approve applications due to </a:t>
            </a:r>
            <a:r>
              <a:rPr lang="en-US" sz="2800" b="1" dirty="0">
                <a:solidFill>
                  <a:schemeClr val="accent1">
                    <a:lumMod val="75000"/>
                  </a:schemeClr>
                </a:solidFill>
              </a:rPr>
              <a:t>insufficient credit history</a:t>
            </a:r>
            <a:r>
              <a:rPr lang="en-US" sz="2800" dirty="0">
                <a:solidFill>
                  <a:schemeClr val="accent1">
                    <a:lumMod val="75000"/>
                  </a:schemeClr>
                </a:solidFill>
              </a:rPr>
              <a:t>.</a:t>
            </a:r>
          </a:p>
          <a:p>
            <a:pPr>
              <a:buFont typeface="Arial" panose="020B0604020202020204" pitchFamily="34" charset="0"/>
              <a:buChar char="•"/>
            </a:pPr>
            <a:r>
              <a:rPr lang="en-US" sz="2800" dirty="0">
                <a:solidFill>
                  <a:schemeClr val="accent1">
                    <a:lumMod val="75000"/>
                  </a:schemeClr>
                </a:solidFill>
              </a:rPr>
              <a:t>The risk involves </a:t>
            </a:r>
            <a:r>
              <a:rPr lang="en-US" sz="2800" b="1" dirty="0">
                <a:solidFill>
                  <a:schemeClr val="accent1">
                    <a:lumMod val="75000"/>
                  </a:schemeClr>
                </a:solidFill>
              </a:rPr>
              <a:t>approving defaulters (financial loss)</a:t>
            </a:r>
            <a:r>
              <a:rPr lang="en-US" sz="2800" dirty="0">
                <a:solidFill>
                  <a:schemeClr val="accent1">
                    <a:lumMod val="75000"/>
                  </a:schemeClr>
                </a:solidFill>
              </a:rPr>
              <a:t> or </a:t>
            </a:r>
            <a:r>
              <a:rPr lang="en-US" sz="2800" b="1" dirty="0">
                <a:solidFill>
                  <a:schemeClr val="accent1">
                    <a:lumMod val="75000"/>
                  </a:schemeClr>
                </a:solidFill>
              </a:rPr>
              <a:t>rejecting good borrowers (missed business opportunity)</a:t>
            </a:r>
            <a:r>
              <a:rPr lang="en-US" sz="2800" dirty="0">
                <a:solidFill>
                  <a:schemeClr val="accent1">
                    <a:lumMod val="75000"/>
                  </a:schemeClr>
                </a:solidFill>
              </a:rPr>
              <a:t>.</a:t>
            </a:r>
          </a:p>
          <a:p>
            <a:pPr>
              <a:buFont typeface="Arial" panose="020B0604020202020204" pitchFamily="34" charset="0"/>
              <a:buChar char="•"/>
            </a:pPr>
            <a:r>
              <a:rPr lang="en-US" sz="2800" b="1" dirty="0">
                <a:solidFill>
                  <a:schemeClr val="accent1">
                    <a:lumMod val="75000"/>
                  </a:schemeClr>
                </a:solidFill>
              </a:rPr>
              <a:t>EDA helps analyze patterns</a:t>
            </a:r>
            <a:r>
              <a:rPr lang="en-US" sz="2800" dirty="0">
                <a:solidFill>
                  <a:schemeClr val="accent1">
                    <a:lumMod val="75000"/>
                  </a:schemeClr>
                </a:solidFill>
              </a:rPr>
              <a:t> in customer and loan attributes to predict loan repayment behavior.</a:t>
            </a:r>
          </a:p>
          <a:p>
            <a:pPr>
              <a:buFont typeface="Arial" panose="020B0604020202020204" pitchFamily="34" charset="0"/>
              <a:buChar char="•"/>
            </a:pPr>
            <a:r>
              <a:rPr lang="en-US" sz="2800" dirty="0">
                <a:solidFill>
                  <a:schemeClr val="accent1">
                    <a:lumMod val="75000"/>
                  </a:schemeClr>
                </a:solidFill>
              </a:rPr>
              <a:t>The dataset includes </a:t>
            </a:r>
            <a:r>
              <a:rPr lang="en-US" sz="2800" b="1" dirty="0">
                <a:solidFill>
                  <a:schemeClr val="accent1">
                    <a:lumMod val="75000"/>
                  </a:schemeClr>
                </a:solidFill>
              </a:rPr>
              <a:t>customer details (income, job, credit history)</a:t>
            </a:r>
            <a:r>
              <a:rPr lang="en-US" sz="2800" dirty="0">
                <a:solidFill>
                  <a:schemeClr val="accent1">
                    <a:lumMod val="75000"/>
                  </a:schemeClr>
                </a:solidFill>
              </a:rPr>
              <a:t> and </a:t>
            </a:r>
            <a:r>
              <a:rPr lang="en-US" sz="2800" b="1" dirty="0">
                <a:solidFill>
                  <a:schemeClr val="accent1">
                    <a:lumMod val="75000"/>
                  </a:schemeClr>
                </a:solidFill>
              </a:rPr>
              <a:t>loan details (amount, tenure, status)</a:t>
            </a:r>
            <a:r>
              <a:rPr lang="en-US" sz="2800" dirty="0">
                <a:solidFill>
                  <a:schemeClr val="accent1">
                    <a:lumMod val="75000"/>
                  </a:schemeClr>
                </a:solidFill>
              </a:rPr>
              <a:t>.</a:t>
            </a:r>
          </a:p>
          <a:p>
            <a:pPr>
              <a:buFont typeface="Arial" panose="020B0604020202020204" pitchFamily="34" charset="0"/>
              <a:buChar char="•"/>
            </a:pPr>
            <a:r>
              <a:rPr lang="en-US" sz="2800" dirty="0">
                <a:solidFill>
                  <a:schemeClr val="accent1">
                    <a:lumMod val="75000"/>
                  </a:schemeClr>
                </a:solidFill>
              </a:rPr>
              <a:t>EDA techniques like </a:t>
            </a:r>
            <a:r>
              <a:rPr lang="en-US" sz="2800" b="1" dirty="0">
                <a:solidFill>
                  <a:schemeClr val="accent1">
                    <a:lumMod val="75000"/>
                  </a:schemeClr>
                </a:solidFill>
              </a:rPr>
              <a:t>data cleaning, feature analysis, and visualization</a:t>
            </a:r>
            <a:r>
              <a:rPr lang="en-US" sz="2800" dirty="0">
                <a:solidFill>
                  <a:schemeClr val="accent1">
                    <a:lumMod val="75000"/>
                  </a:schemeClr>
                </a:solidFill>
              </a:rPr>
              <a:t> help find risk factors</a:t>
            </a:r>
            <a:r>
              <a:rPr lang="en-US" dirty="0"/>
              <a:t>.</a:t>
            </a:r>
          </a:p>
        </p:txBody>
      </p:sp>
    </p:spTree>
    <p:extLst>
      <p:ext uri="{BB962C8B-B14F-4D97-AF65-F5344CB8AC3E}">
        <p14:creationId xmlns:p14="http://schemas.microsoft.com/office/powerpoint/2010/main" val="1012743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E4AB6E-4C4A-EB52-171F-957359E4E0D9}"/>
              </a:ext>
            </a:extLst>
          </p:cNvPr>
          <p:cNvSpPr txBox="1"/>
          <p:nvPr/>
        </p:nvSpPr>
        <p:spPr>
          <a:xfrm>
            <a:off x="5041900" y="3453080"/>
            <a:ext cx="4352474" cy="1323439"/>
          </a:xfrm>
          <a:prstGeom prst="rect">
            <a:avLst/>
          </a:prstGeom>
          <a:noFill/>
        </p:spPr>
        <p:txBody>
          <a:bodyPr wrap="none" rtlCol="0">
            <a:spAutoFit/>
          </a:bodyPr>
          <a:lstStyle/>
          <a:p>
            <a:r>
              <a:rPr lang="en-US" sz="8000" b="1" dirty="0">
                <a:solidFill>
                  <a:schemeClr val="accent1">
                    <a:lumMod val="75000"/>
                  </a:schemeClr>
                </a:solidFill>
                <a:latin typeface="Bernard MT Condensed" panose="02050806060905020404" pitchFamily="18" charset="0"/>
              </a:rPr>
              <a:t>Thank you</a:t>
            </a:r>
            <a:endParaRPr lang="en-IN" sz="8000" b="1" dirty="0">
              <a:solidFill>
                <a:schemeClr val="accent1">
                  <a:lumMod val="75000"/>
                </a:schemeClr>
              </a:solidFill>
              <a:latin typeface="Bernard MT Condensed" panose="02050806060905020404" pitchFamily="18" charset="0"/>
            </a:endParaRPr>
          </a:p>
        </p:txBody>
      </p:sp>
      <p:sp>
        <p:nvSpPr>
          <p:cNvPr id="5" name="Half Frame 4">
            <a:extLst>
              <a:ext uri="{FF2B5EF4-FFF2-40B4-BE49-F238E27FC236}">
                <a16:creationId xmlns:a16="http://schemas.microsoft.com/office/drawing/2014/main" id="{A2979A48-0AA2-D4E2-CEA5-A3D069D25482}"/>
              </a:ext>
            </a:extLst>
          </p:cNvPr>
          <p:cNvSpPr/>
          <p:nvPr/>
        </p:nvSpPr>
        <p:spPr>
          <a:xfrm rot="5400000">
            <a:off x="10878210" y="-45110"/>
            <a:ext cx="3275280" cy="3721100"/>
          </a:xfrm>
          <a:prstGeom prst="halfFrame">
            <a:avLst>
              <a:gd name="adj1" fmla="val 22916"/>
              <a:gd name="adj2" fmla="val 194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Half Frame 5">
            <a:extLst>
              <a:ext uri="{FF2B5EF4-FFF2-40B4-BE49-F238E27FC236}">
                <a16:creationId xmlns:a16="http://schemas.microsoft.com/office/drawing/2014/main" id="{DFD8E78E-4537-6F09-C757-18982D54340B}"/>
              </a:ext>
            </a:extLst>
          </p:cNvPr>
          <p:cNvSpPr/>
          <p:nvPr/>
        </p:nvSpPr>
        <p:spPr>
          <a:xfrm rot="16200000">
            <a:off x="266700" y="4508500"/>
            <a:ext cx="3454400" cy="3759200"/>
          </a:xfrm>
          <a:prstGeom prst="halfFrame">
            <a:avLst>
              <a:gd name="adj1" fmla="val 22916"/>
              <a:gd name="adj2" fmla="val 1944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Graphic 7" descr="Books with solid fill">
            <a:extLst>
              <a:ext uri="{FF2B5EF4-FFF2-40B4-BE49-F238E27FC236}">
                <a16:creationId xmlns:a16="http://schemas.microsoft.com/office/drawing/2014/main" id="{7C4338BF-ACBF-2705-FF70-D63A4B7D49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4700" y="3028949"/>
            <a:ext cx="2171700" cy="2171700"/>
          </a:xfrm>
          <a:prstGeom prst="rect">
            <a:avLst/>
          </a:prstGeom>
        </p:spPr>
      </p:pic>
      <p:pic>
        <p:nvPicPr>
          <p:cNvPr id="10" name="Graphic 9" descr="Bar graph with upward trend with solid fill">
            <a:extLst>
              <a:ext uri="{FF2B5EF4-FFF2-40B4-BE49-F238E27FC236}">
                <a16:creationId xmlns:a16="http://schemas.microsoft.com/office/drawing/2014/main" id="{9317D13F-99C6-B7EB-14B6-596EFF4788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298" y="126999"/>
            <a:ext cx="1587501" cy="1587501"/>
          </a:xfrm>
          <a:prstGeom prst="rect">
            <a:avLst/>
          </a:prstGeom>
        </p:spPr>
      </p:pic>
      <p:pic>
        <p:nvPicPr>
          <p:cNvPr id="11" name="Graphic 10" descr="Books with solid fill">
            <a:extLst>
              <a:ext uri="{FF2B5EF4-FFF2-40B4-BE49-F238E27FC236}">
                <a16:creationId xmlns:a16="http://schemas.microsoft.com/office/drawing/2014/main" id="{F0ED1785-CF15-F3BE-7675-0D25E37D6F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0000" y="3054349"/>
            <a:ext cx="2171700" cy="2171700"/>
          </a:xfrm>
          <a:prstGeom prst="rect">
            <a:avLst/>
          </a:prstGeom>
        </p:spPr>
      </p:pic>
    </p:spTree>
    <p:extLst>
      <p:ext uri="{BB962C8B-B14F-4D97-AF65-F5344CB8AC3E}">
        <p14:creationId xmlns:p14="http://schemas.microsoft.com/office/powerpoint/2010/main" val="316291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39960"/>
            <a:ext cx="8820388" cy="708779"/>
          </a:xfrm>
          <a:prstGeom prst="rect">
            <a:avLst/>
          </a:prstGeom>
          <a:noFill/>
          <a:ln/>
        </p:spPr>
        <p:txBody>
          <a:bodyPr wrap="none" lIns="0" tIns="0" rIns="0" bIns="0" rtlCol="0" anchor="t"/>
          <a:lstStyle/>
          <a:p>
            <a:pPr marL="0" indent="0">
              <a:lnSpc>
                <a:spcPts val="5550"/>
              </a:lnSpc>
              <a:buNone/>
            </a:pPr>
            <a:endParaRPr lang="en-US" sz="4450" dirty="0"/>
          </a:p>
        </p:txBody>
      </p:sp>
      <p:sp>
        <p:nvSpPr>
          <p:cNvPr id="3" name="Text 1"/>
          <p:cNvSpPr/>
          <p:nvPr/>
        </p:nvSpPr>
        <p:spPr>
          <a:xfrm>
            <a:off x="1009690" y="589280"/>
            <a:ext cx="3473410" cy="708778"/>
          </a:xfrm>
          <a:prstGeom prst="rect">
            <a:avLst/>
          </a:prstGeom>
          <a:noFill/>
          <a:ln/>
        </p:spPr>
        <p:txBody>
          <a:bodyPr wrap="none" lIns="0" tIns="0" rIns="0" bIns="0" rtlCol="0" anchor="t"/>
          <a:lstStyle/>
          <a:p>
            <a:pPr marL="0" indent="0">
              <a:lnSpc>
                <a:spcPts val="2750"/>
              </a:lnSpc>
              <a:buNone/>
            </a:pPr>
            <a:r>
              <a:rPr lang="en-US" sz="4000" b="1" kern="0" spc="-67" dirty="0">
                <a:solidFill>
                  <a:schemeClr val="accent1">
                    <a:lumMod val="75000"/>
                  </a:schemeClr>
                </a:solidFill>
                <a:latin typeface="Berlin Sans FB Demi" panose="020E0802020502020306" pitchFamily="34" charset="0"/>
              </a:rPr>
              <a:t>PROBLEM STATEMENT</a:t>
            </a:r>
            <a:endParaRPr lang="en-US" sz="4000" b="1" dirty="0">
              <a:solidFill>
                <a:schemeClr val="accent1">
                  <a:lumMod val="75000"/>
                </a:schemeClr>
              </a:solidFill>
              <a:latin typeface="Berlin Sans FB Demi" panose="020E0802020502020306" pitchFamily="34" charset="0"/>
            </a:endParaRPr>
          </a:p>
        </p:txBody>
      </p:sp>
      <p:sp>
        <p:nvSpPr>
          <p:cNvPr id="7" name="Rectangle 6">
            <a:extLst>
              <a:ext uri="{FF2B5EF4-FFF2-40B4-BE49-F238E27FC236}">
                <a16:creationId xmlns:a16="http://schemas.microsoft.com/office/drawing/2014/main" id="{CAC62890-8FF2-A0CA-5436-A3CCDD3B72C3}"/>
              </a:ext>
            </a:extLst>
          </p:cNvPr>
          <p:cNvSpPr/>
          <p:nvPr/>
        </p:nvSpPr>
        <p:spPr>
          <a:xfrm>
            <a:off x="12958010" y="7615989"/>
            <a:ext cx="1648326" cy="565486"/>
          </a:xfrm>
          <a:prstGeom prst="rect">
            <a:avLst/>
          </a:prstGeom>
          <a:solidFill>
            <a:srgbClr val="FFF8E5"/>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BCBE1CD-F412-D212-5379-2452A1CA4348}"/>
              </a:ext>
            </a:extLst>
          </p:cNvPr>
          <p:cNvSpPr txBox="1"/>
          <p:nvPr/>
        </p:nvSpPr>
        <p:spPr>
          <a:xfrm>
            <a:off x="436106" y="943669"/>
            <a:ext cx="13360400" cy="7694414"/>
          </a:xfrm>
          <a:prstGeom prst="rect">
            <a:avLst/>
          </a:prstGeom>
          <a:noFill/>
        </p:spPr>
        <p:txBody>
          <a:bodyPr wrap="square" rtlCol="0">
            <a:spAutoFit/>
          </a:bodyPr>
          <a:lstStyle/>
          <a:p>
            <a:r>
              <a:rPr lang="en-US" sz="2800" i="1" dirty="0">
                <a:solidFill>
                  <a:schemeClr val="accent1">
                    <a:lumMod val="75000"/>
                  </a:schemeClr>
                </a:solidFill>
              </a:rPr>
              <a:t>A consumer finance company faces challenges in approving loans because some applicants have little or no credit history, making it difficult to assess their repayment ability. Some borrowers take advantage of this and default on their loans.</a:t>
            </a:r>
          </a:p>
          <a:p>
            <a:r>
              <a:rPr lang="en-US" sz="2800" i="1" dirty="0">
                <a:solidFill>
                  <a:schemeClr val="accent1">
                    <a:lumMod val="75000"/>
                  </a:schemeClr>
                </a:solidFill>
              </a:rPr>
              <a:t>When a loan application is received, the company must decide:</a:t>
            </a:r>
          </a:p>
          <a:p>
            <a:pPr>
              <a:buFont typeface="+mj-lt"/>
              <a:buAutoNum type="arabicPeriod"/>
            </a:pPr>
            <a:r>
              <a:rPr lang="en-US" sz="2800" b="1" i="1" dirty="0">
                <a:solidFill>
                  <a:schemeClr val="accent1">
                    <a:lumMod val="75000"/>
                  </a:schemeClr>
                </a:solidFill>
              </a:rPr>
              <a:t>Approve a reliable borrower </a:t>
            </a:r>
            <a:r>
              <a:rPr lang="en-US" sz="2800" i="1" dirty="0">
                <a:solidFill>
                  <a:schemeClr val="accent1">
                    <a:lumMod val="75000"/>
                  </a:schemeClr>
                </a:solidFill>
              </a:rPr>
              <a:t>→ Risk: Rejecting a good applicant means losing business.</a:t>
            </a:r>
          </a:p>
          <a:p>
            <a:pPr>
              <a:buFont typeface="+mj-lt"/>
              <a:buAutoNum type="arabicPeriod"/>
            </a:pPr>
            <a:r>
              <a:rPr lang="en-US" sz="2800" b="1" i="1" dirty="0">
                <a:solidFill>
                  <a:schemeClr val="accent1">
                    <a:lumMod val="75000"/>
                  </a:schemeClr>
                </a:solidFill>
              </a:rPr>
              <a:t>Deny an unreliable borrower </a:t>
            </a:r>
            <a:r>
              <a:rPr lang="en-US" sz="2800" i="1" dirty="0">
                <a:solidFill>
                  <a:schemeClr val="accent1">
                    <a:lumMod val="75000"/>
                  </a:schemeClr>
                </a:solidFill>
              </a:rPr>
              <a:t>→ Risk: Approving a defaulter leads to financial loss.</a:t>
            </a:r>
          </a:p>
          <a:p>
            <a:r>
              <a:rPr lang="en-US" sz="2800" i="1" dirty="0">
                <a:solidFill>
                  <a:schemeClr val="accent1">
                    <a:lumMod val="75000"/>
                  </a:schemeClr>
                </a:solidFill>
              </a:rPr>
              <a:t>Loan applications can have different outcomes:</a:t>
            </a:r>
          </a:p>
          <a:p>
            <a:pPr>
              <a:buFont typeface="Arial" panose="020B0604020202020204" pitchFamily="34" charset="0"/>
              <a:buChar char="•"/>
            </a:pPr>
            <a:r>
              <a:rPr lang="en-US" sz="2800" b="1" i="1" dirty="0">
                <a:solidFill>
                  <a:schemeClr val="accent1">
                    <a:lumMod val="75000"/>
                  </a:schemeClr>
                </a:solidFill>
              </a:rPr>
              <a:t>Approved: </a:t>
            </a:r>
            <a:r>
              <a:rPr lang="en-US" sz="2800" i="1" dirty="0">
                <a:solidFill>
                  <a:schemeClr val="accent1">
                    <a:lumMod val="75000"/>
                  </a:schemeClr>
                </a:solidFill>
              </a:rPr>
              <a:t>The company grants the loan.</a:t>
            </a:r>
          </a:p>
          <a:p>
            <a:pPr>
              <a:buFont typeface="Arial" panose="020B0604020202020204" pitchFamily="34" charset="0"/>
              <a:buChar char="•"/>
            </a:pPr>
            <a:r>
              <a:rPr lang="en-US" sz="2800" b="1" i="1" dirty="0">
                <a:solidFill>
                  <a:schemeClr val="accent1">
                    <a:lumMod val="75000"/>
                  </a:schemeClr>
                </a:solidFill>
              </a:rPr>
              <a:t>Cancelled</a:t>
            </a:r>
            <a:r>
              <a:rPr lang="en-US" sz="2800" i="1" dirty="0">
                <a:solidFill>
                  <a:schemeClr val="accent1">
                    <a:lumMod val="75000"/>
                  </a:schemeClr>
                </a:solidFill>
              </a:rPr>
              <a:t>: The client withdraws the application.</a:t>
            </a:r>
          </a:p>
          <a:p>
            <a:pPr>
              <a:buFont typeface="Arial" panose="020B0604020202020204" pitchFamily="34" charset="0"/>
              <a:buChar char="•"/>
            </a:pPr>
            <a:r>
              <a:rPr lang="en-US" sz="2800" b="1" i="1" dirty="0">
                <a:solidFill>
                  <a:schemeClr val="accent1">
                    <a:lumMod val="75000"/>
                  </a:schemeClr>
                </a:solidFill>
              </a:rPr>
              <a:t>Refused</a:t>
            </a:r>
            <a:r>
              <a:rPr lang="en-US" sz="2800" i="1" dirty="0">
                <a:solidFill>
                  <a:schemeClr val="accent1">
                    <a:lumMod val="75000"/>
                  </a:schemeClr>
                </a:solidFill>
              </a:rPr>
              <a:t>: The company rejects the application.</a:t>
            </a:r>
          </a:p>
          <a:p>
            <a:pPr>
              <a:buFont typeface="Arial" panose="020B0604020202020204" pitchFamily="34" charset="0"/>
              <a:buChar char="•"/>
            </a:pPr>
            <a:r>
              <a:rPr lang="en-US" sz="2800" b="1" i="1" dirty="0">
                <a:solidFill>
                  <a:schemeClr val="accent1">
                    <a:lumMod val="75000"/>
                  </a:schemeClr>
                </a:solidFill>
              </a:rPr>
              <a:t>Unused offer</a:t>
            </a:r>
            <a:r>
              <a:rPr lang="en-US" sz="2800" i="1" dirty="0">
                <a:solidFill>
                  <a:schemeClr val="accent1">
                    <a:lumMod val="75000"/>
                  </a:schemeClr>
                </a:solidFill>
              </a:rPr>
              <a:t>: The client cancels after initial approval.</a:t>
            </a:r>
          </a:p>
          <a:p>
            <a:r>
              <a:rPr lang="en-US" sz="2800" i="1" dirty="0">
                <a:solidFill>
                  <a:schemeClr val="accent1">
                    <a:lumMod val="75000"/>
                  </a:schemeClr>
                </a:solidFill>
              </a:rPr>
              <a:t>Using Exploratory Data Analysis (EDA), you will examine customer and loan data to identify patterns that help predict loan defaults, ensuring that only applicants capable of repayment are approved</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02A5-A009-EB27-B176-C45C36ED605A}"/>
              </a:ext>
            </a:extLst>
          </p:cNvPr>
          <p:cNvSpPr txBox="1">
            <a:spLocks/>
          </p:cNvSpPr>
          <p:nvPr/>
        </p:nvSpPr>
        <p:spPr>
          <a:xfrm>
            <a:off x="155644" y="747484"/>
            <a:ext cx="11515655" cy="67491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4800" b="1" i="1" dirty="0">
                <a:solidFill>
                  <a:schemeClr val="accent1">
                    <a:lumMod val="50000"/>
                  </a:schemeClr>
                </a:solidFill>
                <a:latin typeface="Algerian" panose="04020705040A02060702" pitchFamily="82" charset="0"/>
              </a:rPr>
              <a:t>Approaches to the problem</a:t>
            </a:r>
            <a:endParaRPr lang="en-IN" sz="4800" b="1" i="1" dirty="0">
              <a:solidFill>
                <a:schemeClr val="accent1">
                  <a:lumMod val="50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7EE0EEE7-C72F-6180-7532-9B4879CF47F5}"/>
              </a:ext>
            </a:extLst>
          </p:cNvPr>
          <p:cNvSpPr txBox="1"/>
          <p:nvPr/>
        </p:nvSpPr>
        <p:spPr>
          <a:xfrm>
            <a:off x="1146244" y="1828800"/>
            <a:ext cx="9826556" cy="4524315"/>
          </a:xfrm>
          <a:prstGeom prst="rect">
            <a:avLst/>
          </a:prstGeom>
          <a:noFill/>
        </p:spPr>
        <p:txBody>
          <a:bodyPr wrap="square">
            <a:spAutoFit/>
          </a:bodyPr>
          <a:lstStyle/>
          <a:p>
            <a:r>
              <a:rPr lang="en-IN" sz="3600" dirty="0">
                <a:solidFill>
                  <a:schemeClr val="accent1">
                    <a:lumMod val="75000"/>
                  </a:schemeClr>
                </a:solidFill>
                <a:latin typeface="Arial" panose="020B0604020202020204" pitchFamily="34" charset="0"/>
                <a:cs typeface="Arial" panose="020B0604020202020204" pitchFamily="34" charset="0"/>
              </a:rPr>
              <a:t>1- understanding business problem statement </a:t>
            </a:r>
          </a:p>
          <a:p>
            <a:r>
              <a:rPr lang="en-IN" sz="3600" dirty="0">
                <a:solidFill>
                  <a:schemeClr val="accent1">
                    <a:lumMod val="75000"/>
                  </a:schemeClr>
                </a:solidFill>
                <a:latin typeface="Arial" panose="020B0604020202020204" pitchFamily="34" charset="0"/>
                <a:cs typeface="Arial" panose="020B0604020202020204" pitchFamily="34" charset="0"/>
              </a:rPr>
              <a:t>2-  Load the data</a:t>
            </a:r>
          </a:p>
          <a:p>
            <a:r>
              <a:rPr lang="en-IN" sz="3600" dirty="0">
                <a:solidFill>
                  <a:schemeClr val="accent1">
                    <a:lumMod val="75000"/>
                  </a:schemeClr>
                </a:solidFill>
                <a:latin typeface="Arial" panose="020B0604020202020204" pitchFamily="34" charset="0"/>
                <a:cs typeface="Arial" panose="020B0604020202020204" pitchFamily="34" charset="0"/>
              </a:rPr>
              <a:t>3-  check data type &amp; missing values</a:t>
            </a:r>
          </a:p>
          <a:p>
            <a:r>
              <a:rPr lang="en-IN" sz="3600" dirty="0">
                <a:solidFill>
                  <a:schemeClr val="accent1">
                    <a:lumMod val="75000"/>
                  </a:schemeClr>
                </a:solidFill>
                <a:latin typeface="Arial" panose="020B0604020202020204" pitchFamily="34" charset="0"/>
                <a:cs typeface="Arial" panose="020B0604020202020204" pitchFamily="34" charset="0"/>
              </a:rPr>
              <a:t>4-  summary statistics </a:t>
            </a:r>
          </a:p>
          <a:p>
            <a:r>
              <a:rPr lang="en-IN" sz="3600" dirty="0">
                <a:solidFill>
                  <a:schemeClr val="accent1">
                    <a:lumMod val="75000"/>
                  </a:schemeClr>
                </a:solidFill>
                <a:latin typeface="Arial" panose="020B0604020202020204" pitchFamily="34" charset="0"/>
                <a:cs typeface="Arial" panose="020B0604020202020204" pitchFamily="34" charset="0"/>
              </a:rPr>
              <a:t>5- handling duplicate &amp; inconsistent variable</a:t>
            </a:r>
          </a:p>
          <a:p>
            <a:r>
              <a:rPr lang="en-IN" sz="3600" dirty="0">
                <a:solidFill>
                  <a:schemeClr val="accent1">
                    <a:lumMod val="75000"/>
                  </a:schemeClr>
                </a:solidFill>
                <a:latin typeface="Arial" panose="020B0604020202020204" pitchFamily="34" charset="0"/>
                <a:cs typeface="Arial" panose="020B0604020202020204" pitchFamily="34" charset="0"/>
              </a:rPr>
              <a:t>6-  univariate and bivariate analysis</a:t>
            </a:r>
          </a:p>
          <a:p>
            <a:r>
              <a:rPr lang="en-IN" sz="3600" dirty="0">
                <a:solidFill>
                  <a:schemeClr val="accent1">
                    <a:lumMod val="75000"/>
                  </a:schemeClr>
                </a:solidFill>
                <a:latin typeface="Arial" panose="020B0604020202020204" pitchFamily="34" charset="0"/>
                <a:cs typeface="Arial" panose="020B0604020202020204" pitchFamily="34" charset="0"/>
              </a:rPr>
              <a:t>7 - plotting graph for insights</a:t>
            </a:r>
          </a:p>
          <a:p>
            <a:r>
              <a:rPr lang="en-GB" sz="3600" dirty="0">
                <a:solidFill>
                  <a:schemeClr val="accent1">
                    <a:lumMod val="75000"/>
                  </a:schemeClr>
                </a:solidFill>
                <a:latin typeface="Arial" panose="020B0604020202020204" pitchFamily="34" charset="0"/>
                <a:cs typeface="Arial" panose="020B0604020202020204" pitchFamily="34" charset="0"/>
              </a:rPr>
              <a:t>8 - summary or conclusion</a:t>
            </a:r>
            <a:endParaRPr lang="en-IN" sz="3600"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93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184594-71D2-6516-6AED-181BE3B053E4}"/>
              </a:ext>
            </a:extLst>
          </p:cNvPr>
          <p:cNvSpPr txBox="1"/>
          <p:nvPr/>
        </p:nvSpPr>
        <p:spPr>
          <a:xfrm>
            <a:off x="723900" y="755134"/>
            <a:ext cx="7543800" cy="646331"/>
          </a:xfrm>
          <a:prstGeom prst="rect">
            <a:avLst/>
          </a:prstGeom>
          <a:noFill/>
        </p:spPr>
        <p:txBody>
          <a:bodyPr wrap="square">
            <a:spAutoFit/>
          </a:bodyPr>
          <a:lstStyle/>
          <a:p>
            <a:r>
              <a:rPr lang="en-IN" sz="3600" b="1" dirty="0">
                <a:solidFill>
                  <a:schemeClr val="accent1">
                    <a:lumMod val="75000"/>
                  </a:schemeClr>
                </a:solidFill>
                <a:latin typeface="Arial" panose="020B0604020202020204" pitchFamily="34" charset="0"/>
                <a:cs typeface="Arial" panose="020B0604020202020204" pitchFamily="34" charset="0"/>
              </a:rPr>
              <a:t>Load the data</a:t>
            </a:r>
            <a:endParaRPr lang="en-IN" sz="3600" b="1" dirty="0"/>
          </a:p>
        </p:txBody>
      </p:sp>
      <p:pic>
        <p:nvPicPr>
          <p:cNvPr id="4" name="Picture 3">
            <a:extLst>
              <a:ext uri="{FF2B5EF4-FFF2-40B4-BE49-F238E27FC236}">
                <a16:creationId xmlns:a16="http://schemas.microsoft.com/office/drawing/2014/main" id="{7CCF5FC6-EC50-2F36-76DD-150E0A58DC75}"/>
              </a:ext>
            </a:extLst>
          </p:cNvPr>
          <p:cNvPicPr>
            <a:picLocks noChangeAspect="1"/>
          </p:cNvPicPr>
          <p:nvPr/>
        </p:nvPicPr>
        <p:blipFill>
          <a:blip r:embed="rId2"/>
          <a:srcRect t="18202" r="823"/>
          <a:stretch/>
        </p:blipFill>
        <p:spPr>
          <a:xfrm>
            <a:off x="723900" y="1515979"/>
            <a:ext cx="12670620" cy="5486400"/>
          </a:xfrm>
          <a:prstGeom prst="rect">
            <a:avLst/>
          </a:prstGeom>
        </p:spPr>
      </p:pic>
    </p:spTree>
    <p:extLst>
      <p:ext uri="{BB962C8B-B14F-4D97-AF65-F5344CB8AC3E}">
        <p14:creationId xmlns:p14="http://schemas.microsoft.com/office/powerpoint/2010/main" val="122043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1D1445-3036-C28E-E1FF-9439C0C16F09}"/>
              </a:ext>
            </a:extLst>
          </p:cNvPr>
          <p:cNvSpPr txBox="1"/>
          <p:nvPr/>
        </p:nvSpPr>
        <p:spPr>
          <a:xfrm>
            <a:off x="838200" y="710168"/>
            <a:ext cx="9271000" cy="646331"/>
          </a:xfrm>
          <a:prstGeom prst="rect">
            <a:avLst/>
          </a:prstGeom>
          <a:noFill/>
        </p:spPr>
        <p:txBody>
          <a:bodyPr wrap="square">
            <a:spAutoFit/>
          </a:bodyPr>
          <a:lstStyle/>
          <a:p>
            <a:r>
              <a:rPr lang="en-IN" sz="3600" b="1" dirty="0">
                <a:solidFill>
                  <a:schemeClr val="accent1">
                    <a:lumMod val="75000"/>
                  </a:schemeClr>
                </a:solidFill>
                <a:latin typeface="Arial" panose="020B0604020202020204" pitchFamily="34" charset="0"/>
                <a:cs typeface="Arial" panose="020B0604020202020204" pitchFamily="34" charset="0"/>
              </a:rPr>
              <a:t>Check data type &amp; missing values</a:t>
            </a:r>
            <a:endParaRPr lang="en-IN" sz="3600" b="1" dirty="0"/>
          </a:p>
        </p:txBody>
      </p:sp>
      <p:pic>
        <p:nvPicPr>
          <p:cNvPr id="7" name="Picture 6">
            <a:extLst>
              <a:ext uri="{FF2B5EF4-FFF2-40B4-BE49-F238E27FC236}">
                <a16:creationId xmlns:a16="http://schemas.microsoft.com/office/drawing/2014/main" id="{40D88A07-3E90-83F7-A295-7C8FE92CAAF6}"/>
              </a:ext>
            </a:extLst>
          </p:cNvPr>
          <p:cNvPicPr>
            <a:picLocks noChangeAspect="1"/>
          </p:cNvPicPr>
          <p:nvPr/>
        </p:nvPicPr>
        <p:blipFill>
          <a:blip r:embed="rId2"/>
          <a:srcRect l="4601" t="22223" r="59636" b="7252"/>
          <a:stretch/>
        </p:blipFill>
        <p:spPr>
          <a:xfrm>
            <a:off x="381000" y="1715532"/>
            <a:ext cx="4311650" cy="5803900"/>
          </a:xfrm>
          <a:prstGeom prst="rect">
            <a:avLst/>
          </a:prstGeom>
        </p:spPr>
      </p:pic>
      <p:pic>
        <p:nvPicPr>
          <p:cNvPr id="9" name="Picture 8">
            <a:extLst>
              <a:ext uri="{FF2B5EF4-FFF2-40B4-BE49-F238E27FC236}">
                <a16:creationId xmlns:a16="http://schemas.microsoft.com/office/drawing/2014/main" id="{0107E7E1-7ECC-61D3-C3D0-3B5FF9650E93}"/>
              </a:ext>
            </a:extLst>
          </p:cNvPr>
          <p:cNvPicPr>
            <a:picLocks noChangeAspect="1"/>
          </p:cNvPicPr>
          <p:nvPr/>
        </p:nvPicPr>
        <p:blipFill>
          <a:blip r:embed="rId3"/>
          <a:srcRect l="4600" t="21759" r="45833" b="17592"/>
          <a:stretch/>
        </p:blipFill>
        <p:spPr>
          <a:xfrm>
            <a:off x="9019005" y="1842532"/>
            <a:ext cx="5422900" cy="5549900"/>
          </a:xfrm>
          <a:prstGeom prst="rect">
            <a:avLst/>
          </a:prstGeom>
        </p:spPr>
      </p:pic>
      <p:pic>
        <p:nvPicPr>
          <p:cNvPr id="4" name="Picture 3">
            <a:extLst>
              <a:ext uri="{FF2B5EF4-FFF2-40B4-BE49-F238E27FC236}">
                <a16:creationId xmlns:a16="http://schemas.microsoft.com/office/drawing/2014/main" id="{3EB8008B-3002-ECE6-A2D4-DA8ABF7A9A0A}"/>
              </a:ext>
            </a:extLst>
          </p:cNvPr>
          <p:cNvPicPr>
            <a:picLocks noChangeAspect="1"/>
          </p:cNvPicPr>
          <p:nvPr/>
        </p:nvPicPr>
        <p:blipFill>
          <a:blip r:embed="rId4"/>
          <a:srcRect l="3865" t="31046" r="61349"/>
          <a:stretch/>
        </p:blipFill>
        <p:spPr>
          <a:xfrm>
            <a:off x="4174957" y="1796138"/>
            <a:ext cx="4844048" cy="5792233"/>
          </a:xfrm>
          <a:prstGeom prst="rect">
            <a:avLst/>
          </a:prstGeom>
        </p:spPr>
      </p:pic>
    </p:spTree>
    <p:extLst>
      <p:ext uri="{BB962C8B-B14F-4D97-AF65-F5344CB8AC3E}">
        <p14:creationId xmlns:p14="http://schemas.microsoft.com/office/powerpoint/2010/main" val="3205097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17245" y="177654"/>
            <a:ext cx="8339328" cy="609398"/>
          </a:xfrm>
          <a:prstGeom prst="rect">
            <a:avLst/>
          </a:prstGeom>
          <a:noFill/>
        </p:spPr>
        <p:txBody>
          <a:bodyPr wrap="square" rtlCol="0">
            <a:spAutoFit/>
          </a:bodyPr>
          <a:lstStyle/>
          <a:p>
            <a:r>
              <a:rPr lang="en-GB" sz="3360" b="1" dirty="0"/>
              <a:t>Analysing Target Variable</a:t>
            </a:r>
            <a:endParaRPr lang="en-IN" sz="3360" b="1" dirty="0"/>
          </a:p>
        </p:txBody>
      </p:sp>
      <p:sp>
        <p:nvSpPr>
          <p:cNvPr id="10" name="TextBox 9"/>
          <p:cNvSpPr txBox="1"/>
          <p:nvPr/>
        </p:nvSpPr>
        <p:spPr>
          <a:xfrm>
            <a:off x="3563548" y="5873061"/>
            <a:ext cx="7795914" cy="2271391"/>
          </a:xfrm>
          <a:prstGeom prst="rect">
            <a:avLst/>
          </a:prstGeom>
          <a:noFill/>
        </p:spPr>
        <p:txBody>
          <a:bodyPr wrap="square" rtlCol="0">
            <a:spAutoFit/>
          </a:bodyPr>
          <a:lstStyle/>
          <a:p>
            <a:r>
              <a:rPr lang="en-GB" sz="2400" dirty="0">
                <a:solidFill>
                  <a:schemeClr val="accent1">
                    <a:lumMod val="75000"/>
                  </a:schemeClr>
                </a:solidFill>
              </a:rPr>
              <a:t>The 8.1% clients faced difficulty and the 91.93% clients paid on time..</a:t>
            </a:r>
          </a:p>
          <a:p>
            <a:r>
              <a:rPr lang="en-GB" sz="2400" dirty="0">
                <a:solidFill>
                  <a:schemeClr val="accent1">
                    <a:lumMod val="75000"/>
                  </a:schemeClr>
                </a:solidFill>
              </a:rPr>
              <a:t>Data Imbalance Ratio : 11.28</a:t>
            </a:r>
          </a:p>
          <a:p>
            <a:endParaRPr lang="en-GB" sz="2400" dirty="0">
              <a:solidFill>
                <a:schemeClr val="accent1">
                  <a:lumMod val="75000"/>
                </a:schemeClr>
              </a:solidFill>
            </a:endParaRPr>
          </a:p>
          <a:p>
            <a:endParaRPr lang="en-GB" sz="2400" dirty="0">
              <a:solidFill>
                <a:schemeClr val="accent1">
                  <a:lumMod val="75000"/>
                </a:schemeClr>
              </a:solidFill>
            </a:endParaRPr>
          </a:p>
          <a:p>
            <a:endParaRPr lang="en-IN" sz="2160" dirty="0">
              <a:solidFill>
                <a:schemeClr val="bg2">
                  <a:lumMod val="40000"/>
                  <a:lumOff val="60000"/>
                </a:schemeClr>
              </a:solidFill>
            </a:endParaRPr>
          </a:p>
        </p:txBody>
      </p:sp>
      <p:pic>
        <p:nvPicPr>
          <p:cNvPr id="3" name="Picture 2">
            <a:extLst>
              <a:ext uri="{FF2B5EF4-FFF2-40B4-BE49-F238E27FC236}">
                <a16:creationId xmlns:a16="http://schemas.microsoft.com/office/drawing/2014/main" id="{4EBD6C7E-4458-89B7-55DB-DB2426979CBC}"/>
              </a:ext>
            </a:extLst>
          </p:cNvPr>
          <p:cNvPicPr>
            <a:picLocks noChangeAspect="1"/>
          </p:cNvPicPr>
          <p:nvPr/>
        </p:nvPicPr>
        <p:blipFill>
          <a:blip r:embed="rId2"/>
          <a:srcRect l="4111" t="36529" r="58306" b="5514"/>
          <a:stretch/>
        </p:blipFill>
        <p:spPr>
          <a:xfrm>
            <a:off x="4162927" y="1104214"/>
            <a:ext cx="5498432" cy="4451684"/>
          </a:xfrm>
          <a:prstGeom prst="rect">
            <a:avLst/>
          </a:prstGeom>
        </p:spPr>
      </p:pic>
    </p:spTree>
    <p:extLst>
      <p:ext uri="{BB962C8B-B14F-4D97-AF65-F5344CB8AC3E}">
        <p14:creationId xmlns:p14="http://schemas.microsoft.com/office/powerpoint/2010/main" val="4066802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5424" y="223981"/>
            <a:ext cx="6521687" cy="570416"/>
          </a:xfrm>
        </p:spPr>
        <p:txBody>
          <a:bodyPr/>
          <a:lstStyle/>
          <a:p>
            <a:r>
              <a:rPr lang="en-GB" sz="3360" b="1" dirty="0"/>
              <a:t>Analysing</a:t>
            </a:r>
            <a:r>
              <a:rPr lang="en-GB" sz="3840" b="1" dirty="0"/>
              <a:t> gender variable</a:t>
            </a:r>
            <a:endParaRPr lang="en-IN" sz="384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988603"/>
            <a:ext cx="5759467" cy="4338194"/>
          </a:xfrm>
          <a:prstGeom prst="rect">
            <a:avLst/>
          </a:prstGeom>
        </p:spPr>
      </p:pic>
      <p:sp>
        <p:nvSpPr>
          <p:cNvPr id="7" name="TextBox 6"/>
          <p:cNvSpPr txBox="1"/>
          <p:nvPr/>
        </p:nvSpPr>
        <p:spPr>
          <a:xfrm>
            <a:off x="3327131" y="5653605"/>
            <a:ext cx="7697921" cy="1902059"/>
          </a:xfrm>
          <a:prstGeom prst="rect">
            <a:avLst/>
          </a:prstGeom>
          <a:noFill/>
        </p:spPr>
        <p:txBody>
          <a:bodyPr wrap="square" rtlCol="0">
            <a:spAutoFit/>
          </a:bodyPr>
          <a:lstStyle/>
          <a:p>
            <a:r>
              <a:rPr lang="en-GB" sz="2400" dirty="0">
                <a:solidFill>
                  <a:schemeClr val="accent1">
                    <a:lumMod val="75000"/>
                  </a:schemeClr>
                </a:solidFill>
              </a:rPr>
              <a:t>we have seen the Male gender faced difficulty in payment.</a:t>
            </a:r>
          </a:p>
          <a:p>
            <a:endParaRPr lang="en-GB" sz="2400" dirty="0">
              <a:solidFill>
                <a:schemeClr val="accent1">
                  <a:lumMod val="75000"/>
                </a:schemeClr>
              </a:solidFill>
            </a:endParaRPr>
          </a:p>
          <a:p>
            <a:r>
              <a:rPr lang="en-GB" sz="2400" dirty="0">
                <a:solidFill>
                  <a:schemeClr val="accent1">
                    <a:lumMod val="75000"/>
                  </a:schemeClr>
                </a:solidFill>
              </a:rPr>
              <a:t>while on the other hand females are on much safer option than male.</a:t>
            </a:r>
          </a:p>
          <a:p>
            <a:endParaRPr lang="en-IN" sz="2160" dirty="0">
              <a:solidFill>
                <a:schemeClr val="bg2">
                  <a:lumMod val="40000"/>
                  <a:lumOff val="60000"/>
                </a:schemeClr>
              </a:solidFill>
            </a:endParaRPr>
          </a:p>
        </p:txBody>
      </p:sp>
    </p:spTree>
    <p:extLst>
      <p:ext uri="{BB962C8B-B14F-4D97-AF65-F5344CB8AC3E}">
        <p14:creationId xmlns:p14="http://schemas.microsoft.com/office/powerpoint/2010/main" val="1970261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52759" y="219456"/>
            <a:ext cx="9656064" cy="685369"/>
          </a:xfrm>
        </p:spPr>
        <p:txBody>
          <a:bodyPr/>
          <a:lstStyle/>
          <a:p>
            <a:r>
              <a:rPr lang="en-GB" sz="3360" b="1" dirty="0"/>
              <a:t>Analysing Income type with Target Variable</a:t>
            </a:r>
            <a:endParaRPr lang="en-IN" sz="336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0847" y="1154654"/>
            <a:ext cx="6103012" cy="4893324"/>
          </a:xfrm>
          <a:prstGeom prst="rect">
            <a:avLst/>
          </a:prstGeom>
        </p:spPr>
      </p:pic>
      <p:sp>
        <p:nvSpPr>
          <p:cNvPr id="6" name="TextBox 5"/>
          <p:cNvSpPr txBox="1"/>
          <p:nvPr/>
        </p:nvSpPr>
        <p:spPr>
          <a:xfrm>
            <a:off x="2779776" y="6573230"/>
            <a:ext cx="8955895" cy="1163395"/>
          </a:xfrm>
          <a:prstGeom prst="rect">
            <a:avLst/>
          </a:prstGeom>
          <a:noFill/>
        </p:spPr>
        <p:txBody>
          <a:bodyPr wrap="square" rtlCol="0">
            <a:spAutoFit/>
          </a:bodyPr>
          <a:lstStyle/>
          <a:p>
            <a:r>
              <a:rPr lang="en-GB" sz="2400" dirty="0">
                <a:solidFill>
                  <a:schemeClr val="accent1">
                    <a:lumMod val="75000"/>
                  </a:schemeClr>
                </a:solidFill>
              </a:rPr>
              <a:t>Working, commercial associate ,pensioner, state servant groups faces no payment issue.</a:t>
            </a:r>
          </a:p>
          <a:p>
            <a:endParaRPr lang="en-IN" sz="2160" dirty="0">
              <a:solidFill>
                <a:schemeClr val="bg2">
                  <a:lumMod val="40000"/>
                  <a:lumOff val="60000"/>
                </a:schemeClr>
              </a:solidFill>
            </a:endParaRPr>
          </a:p>
        </p:txBody>
      </p:sp>
    </p:spTree>
    <p:extLst>
      <p:ext uri="{BB962C8B-B14F-4D97-AF65-F5344CB8AC3E}">
        <p14:creationId xmlns:p14="http://schemas.microsoft.com/office/powerpoint/2010/main" val="1516637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0825" y="265085"/>
            <a:ext cx="5218634" cy="664469"/>
          </a:xfrm>
        </p:spPr>
        <p:txBody>
          <a:bodyPr/>
          <a:lstStyle/>
          <a:p>
            <a:r>
              <a:rPr lang="en-GB" sz="3360" b="1" dirty="0"/>
              <a:t>Analysing Family Status</a:t>
            </a:r>
            <a:endParaRPr lang="en-IN" sz="336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464" y="1243336"/>
            <a:ext cx="5129741" cy="3877304"/>
          </a:xfrm>
          <a:prstGeom prst="rect">
            <a:avLst/>
          </a:prstGeom>
        </p:spPr>
      </p:pic>
      <p:sp>
        <p:nvSpPr>
          <p:cNvPr id="7" name="TextBox 6"/>
          <p:cNvSpPr txBox="1"/>
          <p:nvPr/>
        </p:nvSpPr>
        <p:spPr>
          <a:xfrm>
            <a:off x="6991242" y="301689"/>
            <a:ext cx="5486400" cy="609398"/>
          </a:xfrm>
          <a:prstGeom prst="rect">
            <a:avLst/>
          </a:prstGeom>
          <a:noFill/>
        </p:spPr>
        <p:txBody>
          <a:bodyPr wrap="square" rtlCol="0">
            <a:spAutoFit/>
          </a:bodyPr>
          <a:lstStyle/>
          <a:p>
            <a:r>
              <a:rPr lang="en-GB" sz="3360" b="1" dirty="0"/>
              <a:t>Analysing Housing Type</a:t>
            </a:r>
            <a:endParaRPr lang="en-IN" sz="336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0451" y="1161841"/>
            <a:ext cx="4773557" cy="4040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7242048" y="5482322"/>
            <a:ext cx="5852160" cy="830997"/>
          </a:xfrm>
          <a:prstGeom prst="rect">
            <a:avLst/>
          </a:prstGeom>
          <a:noFill/>
        </p:spPr>
        <p:txBody>
          <a:bodyPr wrap="square" rtlCol="0">
            <a:spAutoFit/>
          </a:bodyPr>
          <a:lstStyle/>
          <a:p>
            <a:r>
              <a:rPr lang="en-GB" sz="2400" dirty="0">
                <a:solidFill>
                  <a:schemeClr val="accent1">
                    <a:lumMod val="75000"/>
                  </a:schemeClr>
                </a:solidFill>
              </a:rPr>
              <a:t>People have house/apartment are safer choice.</a:t>
            </a:r>
            <a:endParaRPr lang="en-IN" sz="2400" dirty="0">
              <a:solidFill>
                <a:schemeClr val="accent1">
                  <a:lumMod val="75000"/>
                </a:schemeClr>
              </a:solidFill>
            </a:endParaRPr>
          </a:p>
        </p:txBody>
      </p:sp>
      <p:sp>
        <p:nvSpPr>
          <p:cNvPr id="10" name="TextBox 9"/>
          <p:cNvSpPr txBox="1"/>
          <p:nvPr/>
        </p:nvSpPr>
        <p:spPr>
          <a:xfrm>
            <a:off x="570824" y="5482323"/>
            <a:ext cx="5302236" cy="1163395"/>
          </a:xfrm>
          <a:prstGeom prst="rect">
            <a:avLst/>
          </a:prstGeom>
          <a:noFill/>
        </p:spPr>
        <p:txBody>
          <a:bodyPr wrap="square" rtlCol="0">
            <a:spAutoFit/>
          </a:bodyPr>
          <a:lstStyle/>
          <a:p>
            <a:r>
              <a:rPr lang="en-GB" sz="2400" dirty="0">
                <a:solidFill>
                  <a:schemeClr val="accent1">
                    <a:lumMod val="75000"/>
                  </a:schemeClr>
                </a:solidFill>
              </a:rPr>
              <a:t>Here married people are safer side to grant loan</a:t>
            </a:r>
          </a:p>
          <a:p>
            <a:endParaRPr lang="en-IN" sz="2160" dirty="0">
              <a:solidFill>
                <a:schemeClr val="bg2">
                  <a:lumMod val="40000"/>
                  <a:lumOff val="60000"/>
                </a:schemeClr>
              </a:solidFill>
            </a:endParaRPr>
          </a:p>
        </p:txBody>
      </p:sp>
    </p:spTree>
    <p:extLst>
      <p:ext uri="{BB962C8B-B14F-4D97-AF65-F5344CB8AC3E}">
        <p14:creationId xmlns:p14="http://schemas.microsoft.com/office/powerpoint/2010/main" val="3759991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619</TotalTime>
  <Words>646</Words>
  <Application>Microsoft Office PowerPoint</Application>
  <PresentationFormat>Custom</PresentationFormat>
  <Paragraphs>78</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Wingdings</vt:lpstr>
      <vt:lpstr>Bernard MT Condensed</vt:lpstr>
      <vt:lpstr>Algerian</vt:lpstr>
      <vt:lpstr>Bitter Medium</vt:lpstr>
      <vt:lpstr>Arial</vt:lpstr>
      <vt:lpstr>Berlin Sans FB Demi</vt:lpstr>
      <vt:lpstr>Rockwell Condensed</vt:lpstr>
      <vt:lpstr>Rockwell</vt:lpstr>
      <vt:lpstr>Wood Type</vt:lpstr>
      <vt:lpstr>PowerPoint Presentation</vt:lpstr>
      <vt:lpstr>PowerPoint Presentation</vt:lpstr>
      <vt:lpstr>PowerPoint Presentation</vt:lpstr>
      <vt:lpstr>PowerPoint Presentation</vt:lpstr>
      <vt:lpstr>PowerPoint Presentation</vt:lpstr>
      <vt:lpstr>PowerPoint Presentation</vt:lpstr>
      <vt:lpstr>Analysing gender variable</vt:lpstr>
      <vt:lpstr>Analysing Income type with Target Variable</vt:lpstr>
      <vt:lpstr>Analysing Family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grishav paudel</cp:lastModifiedBy>
  <cp:revision>6</cp:revision>
  <dcterms:created xsi:type="dcterms:W3CDTF">2025-02-04T12:23:41Z</dcterms:created>
  <dcterms:modified xsi:type="dcterms:W3CDTF">2025-03-06T13:19:14Z</dcterms:modified>
</cp:coreProperties>
</file>