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7"/>
  </p:notesMasterIdLst>
  <p:handoutMasterIdLst>
    <p:handoutMasterId r:id="rId48"/>
  </p:handoutMasterIdLst>
  <p:sldIdLst>
    <p:sldId id="265" r:id="rId2"/>
    <p:sldId id="267" r:id="rId3"/>
    <p:sldId id="322" r:id="rId4"/>
    <p:sldId id="266" r:id="rId5"/>
    <p:sldId id="283" r:id="rId6"/>
    <p:sldId id="284" r:id="rId7"/>
    <p:sldId id="285" r:id="rId8"/>
    <p:sldId id="315" r:id="rId9"/>
    <p:sldId id="286" r:id="rId10"/>
    <p:sldId id="287" r:id="rId11"/>
    <p:sldId id="288" r:id="rId12"/>
    <p:sldId id="289" r:id="rId13"/>
    <p:sldId id="290" r:id="rId14"/>
    <p:sldId id="325" r:id="rId15"/>
    <p:sldId id="291" r:id="rId16"/>
    <p:sldId id="324" r:id="rId17"/>
    <p:sldId id="293" r:id="rId18"/>
    <p:sldId id="294" r:id="rId19"/>
    <p:sldId id="295" r:id="rId20"/>
    <p:sldId id="296" r:id="rId21"/>
    <p:sldId id="31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7" r:id="rId30"/>
    <p:sldId id="308" r:id="rId31"/>
    <p:sldId id="309" r:id="rId32"/>
    <p:sldId id="317" r:id="rId33"/>
    <p:sldId id="310" r:id="rId34"/>
    <p:sldId id="311" r:id="rId35"/>
    <p:sldId id="312" r:id="rId36"/>
    <p:sldId id="313" r:id="rId37"/>
    <p:sldId id="304" r:id="rId38"/>
    <p:sldId id="305" r:id="rId39"/>
    <p:sldId id="323" r:id="rId40"/>
    <p:sldId id="320" r:id="rId41"/>
    <p:sldId id="306" r:id="rId42"/>
    <p:sldId id="319" r:id="rId43"/>
    <p:sldId id="321" r:id="rId44"/>
    <p:sldId id="314" r:id="rId45"/>
    <p:sldId id="318" r:id="rId4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8000"/>
    <a:srgbClr val="61AD3A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99424" autoAdjust="0"/>
  </p:normalViewPr>
  <p:slideViewPr>
    <p:cSldViewPr>
      <p:cViewPr>
        <p:scale>
          <a:sx n="100" d="100"/>
          <a:sy n="100" d="100"/>
        </p:scale>
        <p:origin x="-1314" y="-450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reflection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Важные методы </a:t>
            </a:r>
            <a:r>
              <a:rPr lang="ru-RU" dirty="0" smtClean="0"/>
              <a:t>класса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843558"/>
            <a:ext cx="741741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//Возвращает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к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ласс родителя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native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getSuperclass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будет на консоли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427" y="1019656"/>
            <a:ext cx="772519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.getSuperclass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.getSuperclass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 класса </a:t>
            </a:r>
            <a:r>
              <a:rPr lang="en-US" dirty="0" smtClean="0"/>
              <a:t>Object superclass == null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0427" y="865768"/>
            <a:ext cx="772519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.getSuperclass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.getSuperclass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printHi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erarchy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&lt;?&gt;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clazz.getSuperclass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Получение полной иерархии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0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Reflection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3959" y="777934"/>
            <a:ext cx="8802410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В слайдах содержатся простые для понимания примеры,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которые показывают </a:t>
            </a:r>
            <a:r>
              <a:rPr lang="ru-RU" altLang="ru-RU" sz="2800" b="1" dirty="0" smtClean="0">
                <a:latin typeface="Courier New" pitchFamily="49" charset="0"/>
                <a:cs typeface="Courier New" pitchFamily="49" charset="0"/>
              </a:rPr>
              <a:t>что</a:t>
            </a:r>
            <a:r>
              <a:rPr lang="ru-RU" altLang="ru-R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можно делать через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reflection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i="1" dirty="0" smtClean="0">
                <a:latin typeface="Courier New" pitchFamily="49" charset="0"/>
                <a:cs typeface="Courier New" pitchFamily="49" charset="0"/>
              </a:rPr>
              <a:t>Используйте </a:t>
            </a:r>
            <a:r>
              <a:rPr lang="ru-RU" altLang="ru-RU" sz="2000" i="1" dirty="0" err="1" smtClean="0">
                <a:latin typeface="Courier New" pitchFamily="49" charset="0"/>
                <a:cs typeface="Courier New" pitchFamily="49" charset="0"/>
              </a:rPr>
              <a:t>рефлекшен</a:t>
            </a:r>
            <a:r>
              <a:rPr lang="ru-RU" altLang="ru-RU" sz="2000" i="1" dirty="0" smtClean="0">
                <a:latin typeface="Courier New" pitchFamily="49" charset="0"/>
                <a:cs typeface="Courier New" pitchFamily="49" charset="0"/>
              </a:rPr>
              <a:t>, только если без него не обойтись.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Реальные полезные примеры ниже.</a:t>
            </a:r>
            <a:endParaRPr lang="ru-RU" alt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Как создать экземпляр класса 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505" y="1035769"/>
            <a:ext cx="8856983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//Зовется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конструктор без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параметров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InstantiationException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IllegalAccessException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655564"/>
          </a:xfrm>
        </p:spPr>
        <p:txBody>
          <a:bodyPr/>
          <a:lstStyle/>
          <a:p>
            <a:r>
              <a:rPr lang="ru-RU" dirty="0"/>
              <a:t>Как создать экземпляр класса 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504" y="1500341"/>
            <a:ext cx="8340745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Зовется конструктор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о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String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аргументом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p2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Person.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				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NoSuchMethodException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InvocationTargetException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IllegalAccessException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&lt;?&gt;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o.getClass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clazz.getMethod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ru-RU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мы передаем объект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у которого вызовется метод,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				        и параметры метода</a:t>
            </a:r>
            <a:endParaRPr lang="en-US" altLang="ru-RU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invoke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(o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Вызов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8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clazz.get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Declared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							    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ru-RU" altLang="ru-RU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setAccessible</a:t>
            </a:r>
            <a:r>
              <a:rPr lang="ru-RU" altLang="ru-RU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altLang="ru-RU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invoke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(o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altLang="ru-RU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Вызов приватного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поменять</a:t>
            </a:r>
            <a:r>
              <a:rPr lang="en-US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Изменение </a:t>
            </a:r>
            <a:r>
              <a:rPr lang="en-US" dirty="0" smtClean="0"/>
              <a:t>final </a:t>
            </a:r>
            <a:r>
              <a:rPr lang="ru-RU" dirty="0" smtClean="0"/>
              <a:t>полей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915566"/>
            <a:ext cx="9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000" kern="0" dirty="0"/>
              <a:t> Какую метаинформацию можно получить в </a:t>
            </a:r>
            <a:r>
              <a:rPr lang="ru-RU" sz="2000" kern="0" dirty="0" err="1"/>
              <a:t>рантайме</a:t>
            </a:r>
            <a:r>
              <a:rPr lang="ru-RU" sz="2000" kern="0" dirty="0"/>
              <a:t> о классах</a:t>
            </a:r>
            <a:r>
              <a:rPr lang="en-US" sz="2000" kern="0" dirty="0"/>
              <a:t>?</a:t>
            </a:r>
            <a:endParaRPr lang="ru-RU" sz="2000" kern="0" dirty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000" kern="0" dirty="0"/>
              <a:t> Можно ли звать </a:t>
            </a:r>
            <a:r>
              <a:rPr lang="ru-RU" sz="2000" kern="0" dirty="0" smtClean="0"/>
              <a:t>приватные методы</a:t>
            </a:r>
            <a:r>
              <a:rPr lang="en-US" sz="2000" kern="0" dirty="0" smtClean="0"/>
              <a:t> </a:t>
            </a:r>
            <a:r>
              <a:rPr lang="ru-RU" sz="2000" kern="0" dirty="0" smtClean="0"/>
              <a:t>класса из других классов</a:t>
            </a:r>
            <a:r>
              <a:rPr lang="en-US" sz="2000" kern="0" dirty="0" smtClean="0"/>
              <a:t>?</a:t>
            </a:r>
            <a:endParaRPr lang="ru-RU" sz="2000" kern="0" dirty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000" kern="0" dirty="0"/>
              <a:t> Зачем и как это делать </a:t>
            </a:r>
            <a:r>
              <a:rPr lang="en-US" sz="2000" kern="0" dirty="0"/>
              <a:t>?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get();</a:t>
            </a:r>
            <a:endParaRPr lang="ru-RU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Person.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.get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Declared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name.</a:t>
            </a:r>
            <a:r>
              <a:rPr lang="ru-RU" altLang="ru-RU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setAccessible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      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name.set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Julia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altLang="ru-RU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Можно!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Дженерики</a:t>
            </a:r>
            <a:r>
              <a:rPr lang="ru-RU" dirty="0"/>
              <a:t> </a:t>
            </a:r>
            <a:r>
              <a:rPr lang="ru-RU" dirty="0" smtClean="0"/>
              <a:t>через </a:t>
            </a:r>
            <a:r>
              <a:rPr lang="en-US" dirty="0" smtClean="0"/>
              <a:t>reflection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194" y="1049710"/>
            <a:ext cx="888039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Можно достать метаинформацию о </a:t>
            </a:r>
            <a:r>
              <a:rPr lang="ru-RU" altLang="ru-RU" sz="2000" dirty="0" err="1" smtClean="0">
                <a:cs typeface="Courier New" pitchFamily="49" charset="0"/>
              </a:rPr>
              <a:t>дженериках</a:t>
            </a:r>
            <a:r>
              <a:rPr lang="ru-RU" altLang="ru-RU" sz="2000" dirty="0" smtClean="0">
                <a:cs typeface="Courier New" pitchFamily="49" charset="0"/>
              </a:rPr>
              <a:t> на уровне </a:t>
            </a:r>
            <a:r>
              <a:rPr lang="ru-RU" altLang="ru-RU" sz="2000" b="1" dirty="0" smtClean="0">
                <a:cs typeface="Courier New" pitchFamily="49" charset="0"/>
              </a:rPr>
              <a:t>класса</a:t>
            </a:r>
            <a:r>
              <a:rPr lang="ru-RU" altLang="ru-RU" sz="2000" dirty="0" smtClean="0">
                <a:cs typeface="Courier New" pitchFamily="49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И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cs typeface="Courier New" pitchFamily="49" charset="0"/>
              </a:rPr>
              <a:t>нформация, чем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2000" i="0" u="none" strike="noStrike" cap="none" normalizeH="0" dirty="0" err="1" smtClean="0">
                <a:ln>
                  <a:noFill/>
                </a:ln>
                <a:effectLst/>
                <a:cs typeface="Courier New" pitchFamily="49" charset="0"/>
              </a:rPr>
              <a:t>параметризованны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effectLst/>
                <a:cs typeface="Courier New" pitchFamily="49" charset="0"/>
              </a:rPr>
              <a:t>локальные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effectLst/>
                <a:cs typeface="Courier New" pitchFamily="49" charset="0"/>
              </a:rPr>
              <a:t>объекты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effectLst/>
                <a:cs typeface="Courier New" pitchFamily="49" charset="0"/>
              </a:rPr>
              <a:t> стирается.</a:t>
            </a:r>
            <a:endParaRPr kumimoji="0" lang="ru-RU" altLang="ru-RU" sz="44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&lt;T </a:t>
            </a:r>
            <a:r>
              <a:rPr lang="ru-RU" altLang="ru-RU" sz="2000" b="1" dirty="0" err="1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2000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ru-RU" sz="2000" dirty="0">
              <a:solidFill>
                <a:srgbClr val="34A817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Callable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2000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integers</a:t>
            </a:r>
            <a:r>
              <a:rPr lang="ru-RU" altLang="ru-RU" sz="20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emptyList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emptyList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b="1" dirty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emptyList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34A817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Дженерики</a:t>
            </a:r>
            <a:r>
              <a:rPr lang="ru-RU" dirty="0" smtClean="0"/>
              <a:t>, доступные через </a:t>
            </a:r>
            <a:r>
              <a:rPr lang="en-US" dirty="0" smtClean="0"/>
              <a:t>reflection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843558"/>
            <a:ext cx="8641472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Позволяют добавлять </a:t>
            </a: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метаинформацию в класс.</a:t>
            </a:r>
            <a:endParaRPr lang="ru-RU" altLang="ru-RU" sz="2000" dirty="0">
              <a:solidFill>
                <a:schemeClr val="tx1"/>
              </a:solidFill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tx1"/>
              </a:solidFill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Использовать эту информацию можно для разных целей.</a:t>
            </a:r>
            <a:endParaRPr lang="ru-RU" altLang="ru-RU" sz="4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@</a:t>
            </a:r>
            <a:r>
              <a:rPr lang="ru-RU" dirty="0" smtClean="0"/>
              <a:t>Аннотации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@deprecated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716320"/>
            <a:ext cx="871296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Помечаются устаревшие методы, </a:t>
            </a:r>
            <a:r>
              <a:rPr lang="ru-RU" altLang="ru-RU" sz="2000" dirty="0" err="1" smtClean="0">
                <a:cs typeface="Courier New" pitchFamily="49" charset="0"/>
              </a:rPr>
              <a:t>нерекомендованные</a:t>
            </a:r>
            <a:r>
              <a:rPr lang="ru-RU" altLang="ru-RU" sz="2000" dirty="0" smtClean="0">
                <a:cs typeface="Courier New" pitchFamily="49" charset="0"/>
              </a:rPr>
              <a:t> к использованию в новом коде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1769081"/>
            <a:ext cx="803296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Пример из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класс </a:t>
            </a:r>
            <a:r>
              <a:rPr lang="en-US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deprecated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JDK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1.1,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replaced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Calendar.get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Calendar.HOUR_OF_DAY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Deprecated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getHours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normalize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getHours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@Override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761678"/>
            <a:ext cx="878497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Показывает что текущий метод переопределяет метод родителя или реализует интерфейс.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cs typeface="Courier New" pitchFamily="49" charset="0"/>
              </a:rPr>
              <a:t>Компилятор проверяет, что помеченный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effectLst/>
                <a:cs typeface="Courier New" pitchFamily="49" charset="0"/>
              </a:rPr>
              <a:t> метод действительно это делает.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2128759"/>
            <a:ext cx="295465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…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ElementType.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Retention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RetentionPolicy.</a:t>
            </a:r>
            <a:r>
              <a:rPr lang="ru-RU" altLang="ru-RU" sz="20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NotNull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 своей аннотации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@Target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699542"/>
            <a:ext cx="60229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Показывает на что можно вешать данную аннотацию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19" y="1185404"/>
            <a:ext cx="403187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enum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ElementType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FIELD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LOCAL_VARIABLE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ANNOTATION_TYPE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PACKAGE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TYPE_PARAMETER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TYPE_</a:t>
            </a:r>
            <a:r>
              <a:rPr lang="en-US" altLang="ru-RU" sz="20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USE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@Retention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1" y="739539"/>
            <a:ext cx="560223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Показывает на каком уровне доступна аннотация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563637"/>
            <a:ext cx="4647426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enum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RetentionPolicy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по умолчанию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RUNTIME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739539"/>
            <a:ext cx="8506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Возвращаемые значения могут быть примитивами, </a:t>
            </a:r>
            <a:r>
              <a:rPr lang="en-US" altLang="ru-RU" sz="2000" dirty="0" smtClean="0">
                <a:cs typeface="Courier New" pitchFamily="49" charset="0"/>
              </a:rPr>
              <a:t>String, Class, </a:t>
            </a:r>
            <a:r>
              <a:rPr lang="en-US" altLang="ru-RU" sz="2000" dirty="0" err="1" smtClean="0">
                <a:cs typeface="Courier New" pitchFamily="49" charset="0"/>
              </a:rPr>
              <a:t>enums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8720" y="1563638"/>
            <a:ext cx="557075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ElementType.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FIELD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Retention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RetentionPolicy.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RUNTIME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dLength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4032448"/>
          </a:xfrm>
        </p:spPr>
        <p:txBody>
          <a:bodyPr>
            <a:normAutofit/>
          </a:bodyPr>
          <a:lstStyle/>
          <a:p>
            <a:pPr marL="0" lvl="8" indent="0">
              <a:lnSpc>
                <a:spcPct val="120000"/>
              </a:lnSpc>
              <a:buClr>
                <a:schemeClr val="accent3">
                  <a:lumMod val="50000"/>
                </a:schemeClr>
              </a:buClr>
              <a:buNone/>
            </a:pPr>
            <a:r>
              <a:rPr lang="ru-RU" kern="0" dirty="0"/>
              <a:t>Содержит методы для получения полной информации о </a:t>
            </a:r>
            <a:r>
              <a:rPr lang="ru-RU" kern="0" dirty="0" smtClean="0"/>
              <a:t>классе, вызова методов и изменения полей.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java.lang.Class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9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925437"/>
            <a:ext cx="8506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Можно задавать </a:t>
            </a:r>
            <a:r>
              <a:rPr lang="en-US" altLang="ru-RU" sz="2000" dirty="0" smtClean="0">
                <a:cs typeface="Courier New" pitchFamily="49" charset="0"/>
              </a:rPr>
              <a:t>default </a:t>
            </a:r>
            <a:r>
              <a:rPr lang="ru-RU" altLang="ru-RU" sz="2000" dirty="0" smtClean="0">
                <a:cs typeface="Courier New" pitchFamily="49" charset="0"/>
              </a:rPr>
              <a:t>значения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694586"/>
            <a:ext cx="61206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ElementType.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Retention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RetentionPolicy.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MinLength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value() </a:t>
            </a:r>
            <a:r>
              <a:rPr lang="en-US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3;</a:t>
            </a:r>
            <a:endParaRPr lang="ru-RU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ValidLength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   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Задание атрибутов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0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 smtClean="0">
                <a:solidFill>
                  <a:schemeClr val="tx1"/>
                </a:solidFill>
                <a:cs typeface="Courier New" pitchFamily="49" charset="0"/>
              </a:rPr>
              <a:t>Название атрибута можно не указывать, если оно называется </a:t>
            </a:r>
            <a:r>
              <a:rPr lang="en-US" altLang="ru-RU" sz="2000" i="1" dirty="0" smtClean="0">
                <a:solidFill>
                  <a:schemeClr val="tx1"/>
                </a:solidFill>
                <a:cs typeface="Courier New" pitchFamily="49" charset="0"/>
              </a:rPr>
              <a:t>value</a:t>
            </a:r>
            <a:endParaRPr lang="ru-RU" altLang="ru-RU" sz="20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MinLength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…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5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Field f</a:t>
            </a:r>
            <a:r>
              <a:rPr lang="ru-RU" altLang="ru-RU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altLang="ru-RU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lang="en-US" altLang="ru-RU" sz="20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f.isAnnotationPresent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ValidLength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ValidLength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an=f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getAnnotation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ValidLength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Получение информации об аннотациях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0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771550"/>
            <a:ext cx="8641472" cy="3599877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validateStringLength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o)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 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&lt;?&gt;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o.getClass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clazz.getDeclaredFields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field.isAnnotationPresent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6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ValidLength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{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ru-RU" altLang="ru-RU" sz="16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ValidLength</a:t>
            </a:r>
            <a:r>
              <a:rPr lang="ru-RU" altLang="ru-RU" sz="16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field.getAnnotation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6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ValidLength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an.max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an.min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field.get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(o).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value.length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&lt;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IllegalStateException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field.getName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+ </a:t>
            </a:r>
            <a:r>
              <a:rPr lang="ru-RU" altLang="ru-RU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ru-RU" altLang="ru-RU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should</a:t>
            </a:r>
            <a:r>
              <a:rPr lang="ru-RU" altLang="ru-RU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ru-RU" altLang="ru-RU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between</a:t>
            </a:r>
            <a:r>
              <a:rPr lang="ru-RU" altLang="ru-RU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" 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altLang="ru-RU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ru-RU" altLang="ru-RU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ru-RU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max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 проверки полей по аннотациям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Позволяет перехватывать в </a:t>
            </a:r>
            <a:r>
              <a:rPr lang="ru-RU" altLang="ru-RU" sz="2000" dirty="0" err="1">
                <a:solidFill>
                  <a:schemeClr val="tx1"/>
                </a:solidFill>
                <a:cs typeface="Courier New" pitchFamily="49" charset="0"/>
              </a:rPr>
              <a:t>рантайме</a:t>
            </a: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 вызовы </a:t>
            </a: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методов интерфейса </a:t>
            </a: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и обрабатывать их.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Прокси </a:t>
            </a: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может притворяться </a:t>
            </a: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любым интерфейсом.</a:t>
            </a:r>
            <a:endParaRPr lang="ru-RU" altLang="ru-RU" sz="2000" dirty="0">
              <a:solidFill>
                <a:schemeClr val="tx1"/>
              </a:solidFill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Dynamic 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Кеширующий прокси перехватывает вызовы </a:t>
            </a: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интерфейса.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en-US" altLang="ru-RU" sz="20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Если метод помечен аннотацией </a:t>
            </a:r>
            <a:r>
              <a:rPr lang="en-US" altLang="ru-RU" sz="2000" dirty="0" smtClean="0">
                <a:solidFill>
                  <a:schemeClr val="tx1"/>
                </a:solidFill>
                <a:cs typeface="Courier New" pitchFamily="49" charset="0"/>
              </a:rPr>
              <a:t>@Cache</a:t>
            </a: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, то</a:t>
            </a:r>
            <a:r>
              <a:rPr lang="en-US" altLang="ru-RU" sz="2000" dirty="0" smtClean="0">
                <a:solidFill>
                  <a:schemeClr val="tx1"/>
                </a:solidFill>
                <a:cs typeface="Courier New" pitchFamily="49" charset="0"/>
              </a:rPr>
              <a:t>:</a:t>
            </a:r>
            <a:endParaRPr lang="ru-RU" altLang="ru-RU" sz="2000" dirty="0">
              <a:solidFill>
                <a:schemeClr val="tx1"/>
              </a:solidFill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Проверяет есть ли в </a:t>
            </a:r>
            <a:r>
              <a:rPr lang="ru-RU" altLang="ru-RU" sz="2000" dirty="0" err="1">
                <a:solidFill>
                  <a:schemeClr val="tx1"/>
                </a:solidFill>
                <a:cs typeface="Courier New" pitchFamily="49" charset="0"/>
              </a:rPr>
              <a:t>кеше</a:t>
            </a: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 результат</a:t>
            </a:r>
            <a:r>
              <a:rPr lang="ru-RU" altLang="ru-RU" sz="2000" dirty="0">
                <a:solidFill>
                  <a:schemeClr val="tx1"/>
                </a:solidFill>
                <a:cs typeface="Arial" pitchFamily="34" charset="0"/>
              </a:rPr>
              <a:t>, если </a:t>
            </a:r>
            <a:r>
              <a:rPr lang="ru-RU" altLang="ru-RU" sz="2000" dirty="0" smtClean="0">
                <a:solidFill>
                  <a:schemeClr val="tx1"/>
                </a:solidFill>
                <a:cs typeface="Arial" pitchFamily="34" charset="0"/>
              </a:rPr>
              <a:t>есть</a:t>
            </a:r>
            <a:r>
              <a:rPr lang="ru-RU" altLang="ru-RU" sz="2000" dirty="0">
                <a:solidFill>
                  <a:schemeClr val="tx1"/>
                </a:solidFill>
                <a:cs typeface="Arial" pitchFamily="34" charset="0"/>
              </a:rPr>
              <a:t>,</a:t>
            </a:r>
            <a:r>
              <a:rPr lang="ru-RU" altLang="ru-RU" sz="2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cs typeface="Arial" pitchFamily="34" charset="0"/>
              </a:rPr>
              <a:t>то возвращает </a:t>
            </a:r>
            <a:r>
              <a:rPr lang="ru-RU" altLang="ru-RU" sz="2000" dirty="0" smtClean="0">
                <a:solidFill>
                  <a:schemeClr val="tx1"/>
                </a:solidFill>
                <a:cs typeface="Arial" pitchFamily="34" charset="0"/>
              </a:rPr>
              <a:t>его.</a:t>
            </a:r>
            <a:endParaRPr lang="ru-RU" altLang="ru-RU" sz="2000" dirty="0">
              <a:solidFill>
                <a:schemeClr val="tx1"/>
              </a:solidFill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chemeClr val="tx1"/>
                </a:solidFill>
                <a:cs typeface="Arial" pitchFamily="34" charset="0"/>
              </a:rPr>
              <a:t>Иначе, </a:t>
            </a:r>
            <a:r>
              <a:rPr lang="ru-RU" altLang="ru-RU" sz="2000" dirty="0">
                <a:solidFill>
                  <a:schemeClr val="tx1"/>
                </a:solidFill>
                <a:cs typeface="Arial" pitchFamily="34" charset="0"/>
              </a:rPr>
              <a:t>вызывает реальный метод, кеширует результат и возвращает </a:t>
            </a:r>
            <a:r>
              <a:rPr lang="ru-RU" altLang="ru-RU" sz="2000" dirty="0" smtClean="0">
                <a:solidFill>
                  <a:schemeClr val="tx1"/>
                </a:solidFill>
                <a:cs typeface="Arial" pitchFamily="34" charset="0"/>
              </a:rPr>
              <a:t>его.</a:t>
            </a:r>
            <a:endParaRPr lang="ru-RU" altLang="ru-RU" sz="2000" dirty="0">
              <a:solidFill>
                <a:schemeClr val="tx1"/>
              </a:solidFill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en-US" altLang="ru-RU" sz="20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Если метод </a:t>
            </a: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не помечен </a:t>
            </a:r>
            <a:r>
              <a:rPr lang="ru-RU" altLang="ru-RU" sz="2000" dirty="0">
                <a:solidFill>
                  <a:schemeClr val="tx1"/>
                </a:solidFill>
                <a:cs typeface="Courier New" pitchFamily="49" charset="0"/>
              </a:rPr>
              <a:t>аннотацией </a:t>
            </a:r>
            <a:r>
              <a:rPr lang="en-US" altLang="ru-RU" sz="2000" dirty="0">
                <a:solidFill>
                  <a:schemeClr val="tx1"/>
                </a:solidFill>
                <a:cs typeface="Courier New" pitchFamily="49" charset="0"/>
              </a:rPr>
              <a:t>@</a:t>
            </a:r>
            <a:r>
              <a:rPr lang="en-US" altLang="ru-RU" sz="2000" dirty="0" smtClean="0">
                <a:solidFill>
                  <a:schemeClr val="tx1"/>
                </a:solidFill>
                <a:cs typeface="Courier New" pitchFamily="49" charset="0"/>
              </a:rPr>
              <a:t>Cache</a:t>
            </a: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ru-RU" altLang="ru-RU" sz="2000" smtClean="0">
                <a:solidFill>
                  <a:schemeClr val="tx1"/>
                </a:solidFill>
                <a:cs typeface="Courier New" pitchFamily="49" charset="0"/>
              </a:rPr>
              <a:t>просто делегирует </a:t>
            </a: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метод реализации</a:t>
            </a:r>
            <a:endParaRPr lang="ru-RU" altLang="ru-RU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Кеширующий </a:t>
            </a:r>
            <a:r>
              <a:rPr lang="en-US" dirty="0" smtClean="0"/>
              <a:t>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cache proxy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059582"/>
            <a:ext cx="849463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calculator.calc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calculator.calc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повторный расчет</a:t>
            </a:r>
            <a:endParaRPr lang="ru-RU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cached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ProxyUtils.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makeCached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cached.calc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cached.calc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cached.calc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результат из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кеша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RMI </a:t>
            </a:r>
            <a:r>
              <a:rPr lang="ru-RU" dirty="0" smtClean="0"/>
              <a:t>прокси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417" y="772963"/>
            <a:ext cx="88898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Прокси перехватывает вызовы интерфейса и перенаправляет их по сети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cs typeface="Courier New" pitchFamily="49" charset="0"/>
              </a:rPr>
              <a:t>другому серверу и возвращает результат</a:t>
            </a:r>
            <a:r>
              <a:rPr lang="en-US" altLang="ru-RU" sz="2000" dirty="0" smtClean="0">
                <a:cs typeface="Courier New" pitchFamily="49" charset="0"/>
              </a:rPr>
              <a:t>. </a:t>
            </a:r>
            <a:endParaRPr lang="ru-RU" altLang="ru-RU" sz="2000" dirty="0" smtClean="0"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cs typeface="Courier New" pitchFamily="49" charset="0"/>
            </a:endParaRPr>
          </a:p>
        </p:txBody>
      </p:sp>
      <p:sp>
        <p:nvSpPr>
          <p:cNvPr id="6" name="Объект 1"/>
          <p:cNvSpPr>
            <a:spLocks noGrp="1"/>
          </p:cNvSpPr>
          <p:nvPr>
            <p:ph idx="1"/>
          </p:nvPr>
        </p:nvSpPr>
        <p:spPr>
          <a:xfrm>
            <a:off x="242417" y="2496428"/>
            <a:ext cx="8857496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yUtils.client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Calculator.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calc.calc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перехват вызова и отправка удаленной 					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машине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yUtils.client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service.run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altLang="ru-RU" sz="2000" dirty="0" smtClean="0"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2417" y="2496428"/>
            <a:ext cx="8857496" cy="3599877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yUtils.client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Calculator.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calc.calc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перехват вызова и отправка удаленной 					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машине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yUtils.client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service.run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altLang="ru-RU" sz="2000" dirty="0" smtClean="0"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RMI </a:t>
            </a:r>
            <a:r>
              <a:rPr lang="ru-RU" dirty="0" smtClean="0"/>
              <a:t>прокси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417" y="699542"/>
            <a:ext cx="888980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cs typeface="Courier New" pitchFamily="49" charset="0"/>
              </a:rPr>
              <a:t>Это позволяет </a:t>
            </a:r>
            <a:r>
              <a:rPr lang="ru-RU" altLang="ru-RU" sz="2000" dirty="0">
                <a:cs typeface="Courier New" pitchFamily="49" charset="0"/>
              </a:rPr>
              <a:t>быстро создать клиент любого интерфейса(На удаленной машине должны быть слушатели вызова, </a:t>
            </a:r>
            <a:r>
              <a:rPr lang="ru-RU" altLang="ru-RU" sz="2000" dirty="0" smtClean="0">
                <a:cs typeface="Courier New" pitchFamily="49" charset="0"/>
              </a:rPr>
              <a:t>созданны</a:t>
            </a:r>
            <a:r>
              <a:rPr lang="ru-RU" altLang="ru-RU" sz="2000" dirty="0">
                <a:cs typeface="Courier New" pitchFamily="49" charset="0"/>
              </a:rPr>
              <a:t>е</a:t>
            </a:r>
            <a:r>
              <a:rPr lang="ru-RU" altLang="ru-RU" sz="2000" dirty="0" smtClean="0">
                <a:cs typeface="Courier New" pitchFamily="49" charset="0"/>
              </a:rPr>
              <a:t>, </a:t>
            </a:r>
            <a:r>
              <a:rPr lang="ru-RU" altLang="ru-RU" sz="2000" dirty="0">
                <a:cs typeface="Courier New" pitchFamily="49" charset="0"/>
              </a:rPr>
              <a:t>например, тоже через </a:t>
            </a:r>
            <a:r>
              <a:rPr lang="ru-RU" altLang="ru-RU" sz="2000" dirty="0" err="1">
                <a:cs typeface="Courier New" pitchFamily="49" charset="0"/>
              </a:rPr>
              <a:t>Proxy</a:t>
            </a:r>
            <a:r>
              <a:rPr lang="ru-RU" altLang="ru-RU" sz="2000" dirty="0">
                <a:cs typeface="Courier New" pitchFamily="49" charset="0"/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4032448"/>
          </a:xfrm>
        </p:spPr>
        <p:txBody>
          <a:bodyPr>
            <a:normAutofit/>
          </a:bodyPr>
          <a:lstStyle/>
          <a:p>
            <a:pPr marL="114300" lvl="8" indent="-342900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kern="0" dirty="0" smtClean="0"/>
              <a:t>Имя</a:t>
            </a:r>
            <a:r>
              <a:rPr lang="ru-RU" kern="0" dirty="0"/>
              <a:t>, пакет класса</a:t>
            </a:r>
            <a:endParaRPr lang="en-US" kern="0" dirty="0"/>
          </a:p>
          <a:p>
            <a:pPr marL="114300" lvl="8" indent="-342900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kern="0" dirty="0"/>
              <a:t>Методы</a:t>
            </a:r>
            <a:r>
              <a:rPr lang="en-US" kern="0" dirty="0"/>
              <a:t>: </a:t>
            </a:r>
            <a:r>
              <a:rPr lang="ru-RU" kern="0" dirty="0"/>
              <a:t>(список, тип возвращаемого значения, имена и </a:t>
            </a:r>
            <a:r>
              <a:rPr lang="ru-RU" kern="0" dirty="0" smtClean="0"/>
              <a:t>типы </a:t>
            </a:r>
            <a:r>
              <a:rPr lang="ru-RU" kern="0" dirty="0"/>
              <a:t>аргументов, </a:t>
            </a:r>
            <a:r>
              <a:rPr lang="ru-RU" kern="0" dirty="0" smtClean="0"/>
              <a:t>	         модификаторы </a:t>
            </a:r>
            <a:r>
              <a:rPr lang="ru-RU" kern="0" dirty="0"/>
              <a:t>видимости)</a:t>
            </a:r>
            <a:endParaRPr lang="en-US" kern="0" dirty="0"/>
          </a:p>
          <a:p>
            <a:pPr marL="114300" lvl="8" indent="-342900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kern="0" dirty="0"/>
              <a:t>Поля (список, имена, типы, модификаторы видимости)</a:t>
            </a:r>
          </a:p>
          <a:p>
            <a:pPr marL="114300" lvl="8" indent="-342900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kern="0" dirty="0"/>
              <a:t>Иерархия класса</a:t>
            </a:r>
          </a:p>
          <a:p>
            <a:pPr marL="114300" lvl="8" indent="-342900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kern="0" dirty="0"/>
              <a:t>Возможность вызвать методы, изменить поля</a:t>
            </a:r>
            <a:endParaRPr lang="en-US" kern="0" dirty="0"/>
          </a:p>
          <a:p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Доступная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3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210848" cy="323165"/>
          </a:xfrm>
        </p:spPr>
        <p:txBody>
          <a:bodyPr/>
          <a:lstStyle/>
          <a:p>
            <a:r>
              <a:rPr lang="ru-RU" dirty="0" smtClean="0"/>
              <a:t>Как создать прокси. </a:t>
            </a:r>
            <a:r>
              <a:rPr lang="en-US" cap="none" dirty="0" err="1" smtClean="0"/>
              <a:t>java.lang.reflect</a:t>
            </a:r>
            <a:r>
              <a:rPr lang="ru-RU" dirty="0" smtClean="0"/>
              <a:t>.</a:t>
            </a:r>
            <a:r>
              <a:rPr lang="en-US" cap="none" dirty="0" smtClean="0"/>
              <a:t>Proxy</a:t>
            </a:r>
            <a:endParaRPr lang="ru-RU" cap="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1" y="858174"/>
            <a:ext cx="873187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Proxy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возвращает объект, который реализует интерфейсы </a:t>
            </a:r>
            <a:r>
              <a:rPr lang="ru-RU" altLang="ru-RU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interfaces</a:t>
            </a:r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вызов методов передается в реализацию </a:t>
            </a:r>
            <a:r>
              <a:rPr lang="en-US" altLang="ru-RU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InvocationHandler</a:t>
            </a:r>
            <a:r>
              <a:rPr lang="ru-RU" alt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newProxyInstance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ClassLoader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&lt;?&gt;[]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interfaces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InvocationHandler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h)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35646"/>
            <a:ext cx="8641472" cy="3599877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InvocationHandler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ru-RU" sz="20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invoke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proxy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ru-RU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endParaRPr lang="ru-RU" altLang="ru-RU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Invocation handler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843558"/>
            <a:ext cx="8641472" cy="359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chemeClr val="tx1"/>
                </a:solidFill>
                <a:cs typeface="Courier New" pitchFamily="49" charset="0"/>
              </a:rPr>
              <a:t>Поведение прокси задается в реализации интерфейса </a:t>
            </a:r>
            <a:r>
              <a:rPr lang="en-US" altLang="ru-RU" sz="2000" dirty="0" err="1" smtClean="0">
                <a:solidFill>
                  <a:schemeClr val="tx1"/>
                </a:solidFill>
                <a:cs typeface="Courier New" pitchFamily="49" charset="0"/>
              </a:rPr>
              <a:t>InvocationHandler</a:t>
            </a:r>
            <a:endParaRPr lang="ru-RU" altLang="ru-RU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27534"/>
            <a:ext cx="917666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InvocationHandler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delegate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delegate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delegate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delegate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invoke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proxy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		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Throwable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Started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method.invoke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delegate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Finished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method.getName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".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				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Log </a:t>
            </a:r>
            <a:r>
              <a:rPr lang="ru-RU" dirty="0" err="1" smtClean="0"/>
              <a:t>хендлера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3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313480" y="80045"/>
            <a:ext cx="7354864" cy="323165"/>
          </a:xfrm>
        </p:spPr>
        <p:txBody>
          <a:bodyPr/>
          <a:lstStyle/>
          <a:p>
            <a:r>
              <a:rPr lang="ru-RU" dirty="0" smtClean="0"/>
              <a:t>Добавляем </a:t>
            </a:r>
            <a:r>
              <a:rPr lang="ru-RU" dirty="0" err="1" smtClean="0"/>
              <a:t>лог</a:t>
            </a:r>
            <a:r>
              <a:rPr lang="ru-RU" dirty="0" err="1"/>
              <a:t>г</a:t>
            </a:r>
            <a:r>
              <a:rPr lang="ru-RU" dirty="0" err="1" smtClean="0"/>
              <a:t>ирование</a:t>
            </a:r>
            <a:r>
              <a:rPr lang="ru-RU" dirty="0" smtClean="0"/>
              <a:t> всех методов листа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605" y="915566"/>
            <a:ext cx="8956298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loggedList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&lt;String&gt;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Proxy.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newProxyInstance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ClassLoader.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getSystemClassLoader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Class[]{</a:t>
            </a:r>
            <a:r>
              <a:rPr kumimoji="0" lang="en-US" alt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List.class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	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&lt;String&gt;()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реализация методов интерфейса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зависит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от передаваемого класса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 конструкторе </a:t>
            </a:r>
            <a:r>
              <a:rPr lang="en-US" altLang="ru-RU" sz="20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LogHandler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r>
              <a:rPr lang="ru-RU" kern="0" dirty="0"/>
              <a:t>Вывести на консоль все методы класса, включая все родительские методы </a:t>
            </a:r>
            <a:endParaRPr lang="en-US" kern="0" dirty="0" smtClean="0"/>
          </a:p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r>
              <a:rPr lang="ru-RU" kern="0" dirty="0" smtClean="0"/>
              <a:t>						</a:t>
            </a:r>
            <a:r>
              <a:rPr lang="en-US" kern="0" dirty="0" smtClean="0"/>
              <a:t>      </a:t>
            </a:r>
            <a:r>
              <a:rPr lang="ru-RU" kern="0" dirty="0" smtClean="0"/>
              <a:t>(включая </a:t>
            </a:r>
            <a:r>
              <a:rPr lang="ru-RU" kern="0" dirty="0"/>
              <a:t>приватные)</a:t>
            </a:r>
          </a:p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endParaRPr lang="ru-RU" kern="0" dirty="0" smtClean="0"/>
          </a:p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r>
              <a:rPr lang="ru-RU" kern="0" dirty="0" smtClean="0"/>
              <a:t>Вывести </a:t>
            </a:r>
            <a:r>
              <a:rPr lang="ru-RU" kern="0" dirty="0"/>
              <a:t>все геттеры </a:t>
            </a:r>
            <a:r>
              <a:rPr lang="ru-RU" kern="0" dirty="0" smtClean="0"/>
              <a:t>класса</a:t>
            </a:r>
            <a:endParaRPr lang="en-US" kern="0" dirty="0" smtClean="0"/>
          </a:p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endParaRPr lang="en-US" kern="0" dirty="0"/>
          </a:p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r>
              <a:rPr lang="ru-RU" kern="0" dirty="0" smtClean="0"/>
              <a:t>Проверить что все </a:t>
            </a:r>
            <a:r>
              <a:rPr lang="en-US" kern="0" dirty="0" smtClean="0"/>
              <a:t>String </a:t>
            </a:r>
            <a:r>
              <a:rPr lang="ru-RU" kern="0" dirty="0" smtClean="0"/>
              <a:t>константы имеют значение = их имени</a:t>
            </a:r>
            <a:endParaRPr lang="en-US" kern="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ru-RU" altLang="ru-RU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MONDAY 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"MONDAY"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altLang="ru-RU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endParaRPr lang="ru-RU" kern="0" dirty="0" smtClean="0"/>
          </a:p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r>
              <a:rPr lang="ru-RU" kern="0" dirty="0" smtClean="0"/>
              <a:t>Реализовать кэширующий прокси</a:t>
            </a:r>
          </a:p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endParaRPr lang="ru-RU" kern="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71550"/>
            <a:ext cx="8641472" cy="3599877"/>
          </a:xfrm>
        </p:spPr>
        <p:txBody>
          <a:bodyPr>
            <a:noAutofit/>
          </a:bodyPr>
          <a:lstStyle/>
          <a:p>
            <a:r>
              <a:rPr lang="ru-RU" sz="1050" dirty="0"/>
              <a:t> </a:t>
            </a:r>
            <a:r>
              <a:rPr lang="ru-RU" sz="1050" dirty="0" smtClean="0"/>
              <a:t>Просмотреть </a:t>
            </a:r>
            <a:r>
              <a:rPr lang="ru-RU" sz="1050" dirty="0"/>
              <a:t>основные моменты работы с </a:t>
            </a:r>
            <a:r>
              <a:rPr lang="ru-RU" sz="1050" dirty="0" err="1"/>
              <a:t>reflection</a:t>
            </a:r>
            <a:r>
              <a:rPr lang="ru-RU" sz="1050" dirty="0"/>
              <a:t> и </a:t>
            </a:r>
            <a:r>
              <a:rPr lang="ru-RU" sz="1050" dirty="0" err="1"/>
              <a:t>dynamic</a:t>
            </a:r>
            <a:r>
              <a:rPr lang="ru-RU" sz="1050" dirty="0"/>
              <a:t> </a:t>
            </a:r>
            <a:r>
              <a:rPr lang="ru-RU" sz="1050" dirty="0" err="1" smtClean="0"/>
              <a:t>proxy</a:t>
            </a:r>
            <a:r>
              <a:rPr lang="ru-RU" sz="1050" dirty="0" smtClean="0"/>
              <a:t>: </a:t>
            </a:r>
            <a:r>
              <a:rPr lang="ru-RU" sz="1050" u="sng" dirty="0" smtClean="0">
                <a:hlinkClick r:id="rId2"/>
              </a:rPr>
              <a:t>http</a:t>
            </a:r>
            <a:r>
              <a:rPr lang="ru-RU" sz="1050" u="sng" dirty="0">
                <a:hlinkClick r:id="rId2"/>
              </a:rPr>
              <a:t>://tutorials.jenkov.com/java-reflection/index.html</a:t>
            </a:r>
            <a:endParaRPr lang="ru-RU" sz="1050" dirty="0"/>
          </a:p>
          <a:p>
            <a:r>
              <a:rPr lang="ru-RU" sz="1050" dirty="0"/>
              <a:t> </a:t>
            </a:r>
          </a:p>
          <a:p>
            <a:r>
              <a:rPr lang="ru-RU" sz="1050" dirty="0"/>
              <a:t>Реализовать следующий </a:t>
            </a:r>
            <a:r>
              <a:rPr lang="ru-RU" sz="1050" dirty="0" smtClean="0"/>
              <a:t>класс по документации</a:t>
            </a:r>
            <a:endParaRPr lang="ru-RU" sz="1050" dirty="0"/>
          </a:p>
          <a:p>
            <a:r>
              <a:rPr lang="ru-RU" sz="1050" dirty="0" err="1"/>
              <a:t>public</a:t>
            </a:r>
            <a:r>
              <a:rPr lang="ru-RU" sz="1050" dirty="0"/>
              <a:t> </a:t>
            </a:r>
            <a:r>
              <a:rPr lang="ru-RU" sz="1050" dirty="0" err="1"/>
              <a:t>class</a:t>
            </a:r>
            <a:r>
              <a:rPr lang="ru-RU" sz="1050" dirty="0"/>
              <a:t> </a:t>
            </a:r>
            <a:r>
              <a:rPr lang="ru-RU" sz="1050" dirty="0" err="1"/>
              <a:t>BeanUtils</a:t>
            </a:r>
            <a:r>
              <a:rPr lang="ru-RU" sz="1050" dirty="0"/>
              <a:t> {</a:t>
            </a:r>
          </a:p>
          <a:p>
            <a:r>
              <a:rPr lang="ru-RU" sz="1050" dirty="0"/>
              <a:t>    /**</a:t>
            </a:r>
          </a:p>
          <a:p>
            <a:r>
              <a:rPr lang="en-US" sz="1050" dirty="0"/>
              <a:t>     * Scans object "from" for all getters. If object "to"</a:t>
            </a:r>
            <a:endParaRPr lang="ru-RU" sz="1050" dirty="0"/>
          </a:p>
          <a:p>
            <a:r>
              <a:rPr lang="en-US" sz="1050" dirty="0"/>
              <a:t>     * contains correspondent setter, it will invoke it</a:t>
            </a:r>
            <a:endParaRPr lang="ru-RU" sz="1050" dirty="0"/>
          </a:p>
          <a:p>
            <a:r>
              <a:rPr lang="en-US" sz="1050" dirty="0"/>
              <a:t>     * to set property value for "to" which equals to the property</a:t>
            </a:r>
            <a:endParaRPr lang="ru-RU" sz="1050" dirty="0"/>
          </a:p>
          <a:p>
            <a:r>
              <a:rPr lang="en-US" sz="1050" dirty="0"/>
              <a:t>     * of "from".</a:t>
            </a:r>
            <a:endParaRPr lang="ru-RU" sz="1050" dirty="0"/>
          </a:p>
          <a:p>
            <a:r>
              <a:rPr lang="en-US" sz="1050" dirty="0"/>
              <a:t>     * &lt;p/&gt;</a:t>
            </a:r>
            <a:endParaRPr lang="ru-RU" sz="1050" dirty="0"/>
          </a:p>
          <a:p>
            <a:r>
              <a:rPr lang="en-US" sz="1050" dirty="0"/>
              <a:t>     * The type in setter should be compatible to the value returned</a:t>
            </a:r>
            <a:endParaRPr lang="ru-RU" sz="1050" dirty="0"/>
          </a:p>
          <a:p>
            <a:r>
              <a:rPr lang="en-US" sz="1050" dirty="0"/>
              <a:t>     * by getter (if not, no invocation performed).</a:t>
            </a:r>
            <a:endParaRPr lang="ru-RU" sz="1050" dirty="0"/>
          </a:p>
          <a:p>
            <a:r>
              <a:rPr lang="en-US" sz="1050" dirty="0"/>
              <a:t>     * Compatible means that parameter type in setter should</a:t>
            </a:r>
            <a:endParaRPr lang="ru-RU" sz="1050" dirty="0"/>
          </a:p>
          <a:p>
            <a:r>
              <a:rPr lang="en-US" sz="1050" dirty="0"/>
              <a:t>     * be the same or be superclass of the return type of the getter.</a:t>
            </a:r>
            <a:endParaRPr lang="ru-RU" sz="1050" dirty="0"/>
          </a:p>
          <a:p>
            <a:r>
              <a:rPr lang="en-US" sz="1050" dirty="0"/>
              <a:t>     * &lt;p/&gt;</a:t>
            </a:r>
            <a:endParaRPr lang="ru-RU" sz="1050" dirty="0"/>
          </a:p>
          <a:p>
            <a:r>
              <a:rPr lang="en-US" sz="1050" dirty="0"/>
              <a:t>     * The method takes care only about public methods.</a:t>
            </a:r>
            <a:endParaRPr lang="ru-RU" sz="1050" dirty="0"/>
          </a:p>
          <a:p>
            <a:r>
              <a:rPr lang="en-US" sz="1050" dirty="0"/>
              <a:t>     *</a:t>
            </a:r>
            <a:endParaRPr lang="ru-RU" sz="1050" dirty="0"/>
          </a:p>
          <a:p>
            <a:r>
              <a:rPr lang="en-US" sz="1050" dirty="0"/>
              <a:t>     * @</a:t>
            </a:r>
            <a:r>
              <a:rPr lang="en-US" sz="1050" dirty="0" err="1"/>
              <a:t>param</a:t>
            </a:r>
            <a:r>
              <a:rPr lang="en-US" sz="1050" dirty="0"/>
              <a:t> to   Object which properties will be set.</a:t>
            </a:r>
            <a:endParaRPr lang="ru-RU" sz="1050" dirty="0"/>
          </a:p>
          <a:p>
            <a:r>
              <a:rPr lang="en-US" sz="1050" dirty="0"/>
              <a:t>     * @</a:t>
            </a:r>
            <a:r>
              <a:rPr lang="en-US" sz="1050" dirty="0" err="1"/>
              <a:t>param</a:t>
            </a:r>
            <a:r>
              <a:rPr lang="en-US" sz="1050" dirty="0"/>
              <a:t> from Object which properties will be used to get values.</a:t>
            </a:r>
            <a:endParaRPr lang="ru-RU" sz="1050" dirty="0"/>
          </a:p>
          <a:p>
            <a:r>
              <a:rPr lang="en-US" sz="1050" dirty="0"/>
              <a:t>     */</a:t>
            </a:r>
            <a:endParaRPr lang="ru-RU" sz="1050" dirty="0"/>
          </a:p>
          <a:p>
            <a:r>
              <a:rPr lang="en-US" sz="1050" dirty="0"/>
              <a:t>    public static void assign(Object to, Object from) {... }</a:t>
            </a:r>
            <a:endParaRPr lang="ru-RU" sz="1050" dirty="0"/>
          </a:p>
          <a:p>
            <a:r>
              <a:rPr lang="ru-RU" sz="1050" dirty="0"/>
              <a:t>}</a:t>
            </a:r>
          </a:p>
          <a:p>
            <a:pPr marL="0" lvl="8" indent="0">
              <a:buClr>
                <a:schemeClr val="accent3">
                  <a:lumMod val="50000"/>
                </a:schemeClr>
              </a:buClr>
              <a:buNone/>
            </a:pPr>
            <a:endParaRPr lang="ru-RU" sz="1600" kern="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9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43558"/>
            <a:ext cx="8641472" cy="3599877"/>
          </a:xfrm>
        </p:spPr>
        <p:txBody>
          <a:bodyPr>
            <a:normAutofit/>
          </a:bodyPr>
          <a:lstStyle/>
          <a:p>
            <a:pPr marL="0" lvl="8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kern="0" dirty="0" smtClean="0"/>
              <a:t>Получить </a:t>
            </a:r>
            <a:r>
              <a:rPr lang="ru-RU" kern="0" dirty="0"/>
              <a:t>список всех полей, проверить, что их значения !=</a:t>
            </a:r>
            <a:r>
              <a:rPr lang="en-US" kern="0" dirty="0"/>
              <a:t> null</a:t>
            </a:r>
          </a:p>
          <a:p>
            <a:pPr marL="0" lvl="8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kern="0" dirty="0" err="1" smtClean="0"/>
              <a:t>Склонировать</a:t>
            </a:r>
            <a:r>
              <a:rPr lang="ru-RU" i="1" kern="0" dirty="0" smtClean="0"/>
              <a:t> </a:t>
            </a:r>
            <a:r>
              <a:rPr lang="ru-RU" kern="0" dirty="0"/>
              <a:t>объект</a:t>
            </a:r>
          </a:p>
          <a:p>
            <a:pPr marL="0" lvl="8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kern="0" dirty="0" smtClean="0"/>
              <a:t>Скопировать </a:t>
            </a:r>
            <a:r>
              <a:rPr lang="ru-RU" kern="0" dirty="0"/>
              <a:t>состояние объекта в другой</a:t>
            </a:r>
          </a:p>
          <a:p>
            <a:pPr marL="0" lvl="8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kern="0" dirty="0" smtClean="0"/>
              <a:t>Кешировать </a:t>
            </a:r>
            <a:r>
              <a:rPr lang="ru-RU" kern="0" dirty="0"/>
              <a:t>результаты вызова </a:t>
            </a:r>
            <a:r>
              <a:rPr lang="ru-RU" kern="0" dirty="0" smtClean="0"/>
              <a:t>методов</a:t>
            </a:r>
            <a:r>
              <a:rPr lang="en-US" kern="0" dirty="0" smtClean="0"/>
              <a:t>(</a:t>
            </a:r>
            <a:r>
              <a:rPr lang="ru-RU" kern="0" dirty="0" smtClean="0"/>
              <a:t>совместно с </a:t>
            </a:r>
            <a:r>
              <a:rPr lang="en-US" kern="0" dirty="0" smtClean="0"/>
              <a:t>Proxy)</a:t>
            </a:r>
            <a:endParaRPr lang="en-US" kern="0" dirty="0"/>
          </a:p>
          <a:p>
            <a:pPr marL="0" lvl="8">
              <a:lnSpc>
                <a:spcPct val="12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endParaRPr lang="ru-RU" sz="7200" kern="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0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Как получить объект </a:t>
            </a:r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895822"/>
            <a:ext cx="5455340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c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c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someObject.getClass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Важные методы класса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967830"/>
            <a:ext cx="854950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//Список всех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методов, объявленных в классе и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ли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унаследованных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getMethods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//Список всех методов, объявленных в классе 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getDeclaredMethods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Важные методы класса</a:t>
            </a:r>
            <a:endParaRPr lang="ru-R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505" y="883455"/>
            <a:ext cx="892899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//Метод с заданным именем и аргументами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			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&lt;?&gt;...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parameterTypes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replaceAll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				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Важные методы </a:t>
            </a:r>
            <a:r>
              <a:rPr lang="ru-RU" dirty="0" smtClean="0"/>
              <a:t>класса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1" y="638568"/>
            <a:ext cx="871297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//Список всех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полей, объявленных в классе или унаследованных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Field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getFields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//Список всех полей, объявленных в классе 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Field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getDeclaredFields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//поле по имени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Field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getField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//Поле, объявленное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в классе </a:t>
            </a:r>
            <a:b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getDeclaredField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748</Words>
  <Application>Microsoft Office PowerPoint</Application>
  <PresentationFormat>Экран (16:9)</PresentationFormat>
  <Paragraphs>240</Paragraphs>
  <Slides>45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1_Специальное оформление</vt:lpstr>
      <vt:lpstr>Reflection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Маторин Александр Александрович</cp:lastModifiedBy>
  <cp:revision>144</cp:revision>
  <dcterms:created xsi:type="dcterms:W3CDTF">2014-01-14T11:27:58Z</dcterms:created>
  <dcterms:modified xsi:type="dcterms:W3CDTF">2016-07-29T12:27:15Z</dcterms:modified>
</cp:coreProperties>
</file>