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CC3A8-BFE9-422C-84B7-C4E83D95C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66FF00-F5B8-4568-AF10-18ED475D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0634D3-8389-44C3-A01B-F32502A9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7742E-F1BE-4D41-BFE5-8E5AE02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6EFCD-A3C9-46EA-B05E-8C299BBC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65334-BC81-4529-9222-7CBF86DF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19A729-FDD4-48C8-A05E-7C8CDDC8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D613A7-DBE8-4D92-82F5-9140B04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55233-A7E4-4A8F-A3AC-F05FCF2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84A162-B8F4-4F84-8864-502DF158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83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D59AAE-CCF3-42EE-9D49-70F3F362F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224A06-258C-428F-9440-E24580DE1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55717-7E48-4064-9BC3-90F36897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27C19-EBFF-4A3F-879B-190E89FC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D67D9-2366-457A-A2DD-F5E23CDC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4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FF3CB-ECDC-4841-8A45-BD7B435A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9983C-8499-4586-A064-38D050F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59BB6-AB9B-4D8F-B74B-11A7543F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F4646-33EB-40CF-A409-1301EAF8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2862-3818-4199-A3E0-F04FEB03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7CB-5C28-4F18-9D6B-9326699A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8CF48-8619-4146-8A13-06820669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36183F-2BA0-4492-8642-1953DEBE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D96F7-EE4A-49E1-BDB5-CEA8A8F4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3CB93-D407-4700-B120-18DDAB94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6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2B5CB-B7B1-47FE-B4AC-FCE24E2B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AAE9B-7C7B-434E-AC53-5EE131E0E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45CC6-10A1-4F7B-AF8D-10F22DC7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5884AB-AF25-40B7-8AC9-76C1995D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2A6553-A415-438C-891A-276CE99A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AAA83-CFA7-4211-B267-F87F29D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43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BE2F0-5333-4ADA-B604-543C4867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2DD6D6-C54E-468C-8BF4-6E260294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79277D-70D8-462A-B898-6962F178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08E5F9-5CDE-407C-B0E0-19FB1EC97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9F7A90-5102-485C-BEF6-26CF63568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707400-D8B1-4687-9ECC-683C5DCD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062624-9EA7-4E6D-A5EF-90417D0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C6BD47-C7C6-4555-872D-6A960722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4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2C286-4773-4DFD-A16F-6430ABDB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FC8FBB-ABB1-4CB1-98E3-418CA442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7404D-6A95-4ED0-B7D6-65245F9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F67C33-4ED9-4037-999D-62DC9AAA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1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63E4E5-B9F9-44F3-B13F-E3C5864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952BDD-48DB-45CE-B2EF-F0B0412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B344A6-65B1-4BF7-BC08-6C5C25F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5B129-1726-400D-8FC1-6BAFD843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8A33D-91CF-4575-B73D-57509A0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898CF-E76D-4C6E-8A67-D095D66D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B89F9-8A56-45FD-AA9B-879E9729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68D4A7-F0A4-4C03-94DB-A17599FD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F42AF1-8A8A-44B2-8936-8774336F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2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739E8-A8BA-4E37-983A-0BD527E1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15A941-2083-4C63-BA5E-70894B3A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78952D-37E0-4705-AD0D-239856B7C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A5FDAB-94AA-4AAE-9543-BF112877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2DF03F-43A2-4062-88E8-BF5A656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0F0DD-FBCB-43DE-90BC-0F594AC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8F448-EA48-46A2-B1E2-1F1B6DD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F48770-9DF6-432E-8B5D-15551E50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1388E-6620-4033-8F80-050058CB0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E3B4-5368-4FBB-BA31-700F7ADDF61C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D91FAE-44AD-4E86-8037-0F547E0D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0943B-F17A-4204-9E8B-24CFF929A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9F9B-39CF-4CE1-A11C-4B015CD62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9D2A4-E0E2-4BD8-A0DA-3C630348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716"/>
            <a:ext cx="12192000" cy="5908568"/>
          </a:xfrm>
          <a:prstGeom prst="rect">
            <a:avLst/>
          </a:prstGeom>
        </p:spPr>
      </p:pic>
      <p:sp>
        <p:nvSpPr>
          <p:cNvPr id="7" name="Выноска: линия без границы 6">
            <a:extLst>
              <a:ext uri="{FF2B5EF4-FFF2-40B4-BE49-F238E27FC236}">
                <a16:creationId xmlns:a16="http://schemas.microsoft.com/office/drawing/2014/main" id="{416D3B2D-95FD-40A1-AED4-94AA7A739A41}"/>
              </a:ext>
            </a:extLst>
          </p:cNvPr>
          <p:cNvSpPr/>
          <p:nvPr/>
        </p:nvSpPr>
        <p:spPr>
          <a:xfrm>
            <a:off x="1983179" y="4215741"/>
            <a:ext cx="1128156" cy="427511"/>
          </a:xfrm>
          <a:prstGeom prst="callout1">
            <a:avLst>
              <a:gd name="adj1" fmla="val 52972"/>
              <a:gd name="adj2" fmla="val -768"/>
              <a:gd name="adj3" fmla="val -128898"/>
              <a:gd name="adj4" fmla="val -146910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Кластера</a:t>
            </a:r>
          </a:p>
        </p:txBody>
      </p:sp>
      <p:sp>
        <p:nvSpPr>
          <p:cNvPr id="8" name="Выноска: линия без границы 7">
            <a:extLst>
              <a:ext uri="{FF2B5EF4-FFF2-40B4-BE49-F238E27FC236}">
                <a16:creationId xmlns:a16="http://schemas.microsoft.com/office/drawing/2014/main" id="{59969BFA-7858-440B-B369-F4A2FFFDF79A}"/>
              </a:ext>
            </a:extLst>
          </p:cNvPr>
          <p:cNvSpPr/>
          <p:nvPr/>
        </p:nvSpPr>
        <p:spPr>
          <a:xfrm>
            <a:off x="902525" y="2446318"/>
            <a:ext cx="560515" cy="427511"/>
          </a:xfrm>
          <a:prstGeom prst="callout1">
            <a:avLst>
              <a:gd name="adj1" fmla="val 50120"/>
              <a:gd name="adj2" fmla="val -768"/>
              <a:gd name="adj3" fmla="val 193361"/>
              <a:gd name="adj4" fmla="val -113820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БД</a:t>
            </a:r>
          </a:p>
        </p:txBody>
      </p:sp>
      <p:sp>
        <p:nvSpPr>
          <p:cNvPr id="9" name="Выноска: линия без границы 8">
            <a:extLst>
              <a:ext uri="{FF2B5EF4-FFF2-40B4-BE49-F238E27FC236}">
                <a16:creationId xmlns:a16="http://schemas.microsoft.com/office/drawing/2014/main" id="{66891E0E-AE33-4818-8C7A-F3AEBD30B0AC}"/>
              </a:ext>
            </a:extLst>
          </p:cNvPr>
          <p:cNvSpPr/>
          <p:nvPr/>
        </p:nvSpPr>
        <p:spPr>
          <a:xfrm>
            <a:off x="1548701" y="1544110"/>
            <a:ext cx="1413955" cy="427511"/>
          </a:xfrm>
          <a:prstGeom prst="callout1">
            <a:avLst>
              <a:gd name="adj1" fmla="val 50120"/>
              <a:gd name="adj2" fmla="val -768"/>
              <a:gd name="adj3" fmla="val 110658"/>
              <a:gd name="adj4" fmla="val -82773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Ноутбуки</a:t>
            </a:r>
          </a:p>
        </p:txBody>
      </p:sp>
      <p:sp>
        <p:nvSpPr>
          <p:cNvPr id="10" name="Выноска: линия без границы 9">
            <a:extLst>
              <a:ext uri="{FF2B5EF4-FFF2-40B4-BE49-F238E27FC236}">
                <a16:creationId xmlns:a16="http://schemas.microsoft.com/office/drawing/2014/main" id="{2EC87D99-3804-4E39-9FB1-660CB81113E4}"/>
              </a:ext>
            </a:extLst>
          </p:cNvPr>
          <p:cNvSpPr/>
          <p:nvPr/>
        </p:nvSpPr>
        <p:spPr>
          <a:xfrm>
            <a:off x="8156765" y="1141774"/>
            <a:ext cx="1413955" cy="427511"/>
          </a:xfrm>
          <a:prstGeom prst="callout1">
            <a:avLst>
              <a:gd name="adj1" fmla="val 50120"/>
              <a:gd name="adj2" fmla="val -768"/>
              <a:gd name="adj3" fmla="val 452881"/>
              <a:gd name="adj4" fmla="val -116401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Загрузка файлов</a:t>
            </a:r>
          </a:p>
        </p:txBody>
      </p:sp>
    </p:spTree>
    <p:extLst>
      <p:ext uri="{BB962C8B-B14F-4D97-AF65-F5344CB8AC3E}">
        <p14:creationId xmlns:p14="http://schemas.microsoft.com/office/powerpoint/2010/main" val="186514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C7955C-889D-4025-93AB-4FA101E9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813"/>
            <a:ext cx="12192000" cy="5850373"/>
          </a:xfrm>
          <a:prstGeom prst="rect">
            <a:avLst/>
          </a:prstGeom>
        </p:spPr>
      </p:pic>
      <p:sp>
        <p:nvSpPr>
          <p:cNvPr id="3" name="Выноска: линия без границы 2">
            <a:extLst>
              <a:ext uri="{FF2B5EF4-FFF2-40B4-BE49-F238E27FC236}">
                <a16:creationId xmlns:a16="http://schemas.microsoft.com/office/drawing/2014/main" id="{A949270A-4F8F-4351-A845-689D5990A2D6}"/>
              </a:ext>
            </a:extLst>
          </p:cNvPr>
          <p:cNvSpPr/>
          <p:nvPr/>
        </p:nvSpPr>
        <p:spPr>
          <a:xfrm>
            <a:off x="7307283" y="1643150"/>
            <a:ext cx="2523744" cy="1192994"/>
          </a:xfrm>
          <a:prstGeom prst="callout1">
            <a:avLst>
              <a:gd name="adj1" fmla="val 99551"/>
              <a:gd name="adj2" fmla="val 46497"/>
              <a:gd name="adj3" fmla="val 278313"/>
              <a:gd name="adj4" fmla="val -207936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Создание графиков и диаграмм происходит в режиме графического редактора</a:t>
            </a:r>
          </a:p>
        </p:txBody>
      </p:sp>
    </p:spTree>
    <p:extLst>
      <p:ext uri="{BB962C8B-B14F-4D97-AF65-F5344CB8AC3E}">
        <p14:creationId xmlns:p14="http://schemas.microsoft.com/office/powerpoint/2010/main" val="306401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91C14-BA09-4664-AA2A-91CEB7811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0416"/>
            <a:ext cx="6504762" cy="31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DA5403-7D20-4E9D-A108-B03E1B56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82" y="1858889"/>
            <a:ext cx="6500000" cy="31285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B3BFC3-1583-4A89-8AB8-A63088550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3" y="3210810"/>
            <a:ext cx="6490476" cy="3138095"/>
          </a:xfrm>
          <a:prstGeom prst="rect">
            <a:avLst/>
          </a:prstGeom>
        </p:spPr>
      </p:pic>
      <p:sp>
        <p:nvSpPr>
          <p:cNvPr id="10" name="Выноска: линия без границы 9">
            <a:extLst>
              <a:ext uri="{FF2B5EF4-FFF2-40B4-BE49-F238E27FC236}">
                <a16:creationId xmlns:a16="http://schemas.microsoft.com/office/drawing/2014/main" id="{FF3BC36A-5AC4-480B-9513-53D0843E021C}"/>
              </a:ext>
            </a:extLst>
          </p:cNvPr>
          <p:cNvSpPr/>
          <p:nvPr/>
        </p:nvSpPr>
        <p:spPr>
          <a:xfrm>
            <a:off x="634301" y="3726478"/>
            <a:ext cx="1413955" cy="427511"/>
          </a:xfrm>
          <a:prstGeom prst="callout1">
            <a:avLst>
              <a:gd name="adj1" fmla="val -24028"/>
              <a:gd name="adj2" fmla="val 47519"/>
              <a:gd name="adj3" fmla="val -516750"/>
              <a:gd name="adj4" fmla="val 46566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Создание кластера</a:t>
            </a:r>
          </a:p>
        </p:txBody>
      </p:sp>
      <p:sp>
        <p:nvSpPr>
          <p:cNvPr id="11" name="Выноска: линия без границы 10">
            <a:extLst>
              <a:ext uri="{FF2B5EF4-FFF2-40B4-BE49-F238E27FC236}">
                <a16:creationId xmlns:a16="http://schemas.microsoft.com/office/drawing/2014/main" id="{A5B238D1-D225-4BE9-BF25-DFC1AD61CF05}"/>
              </a:ext>
            </a:extLst>
          </p:cNvPr>
          <p:cNvSpPr/>
          <p:nvPr/>
        </p:nvSpPr>
        <p:spPr>
          <a:xfrm>
            <a:off x="3145536" y="5104174"/>
            <a:ext cx="2231135" cy="427511"/>
          </a:xfrm>
          <a:prstGeom prst="callout1">
            <a:avLst>
              <a:gd name="adj1" fmla="val -24028"/>
              <a:gd name="adj2" fmla="val 47519"/>
              <a:gd name="adj3" fmla="val -493935"/>
              <a:gd name="adj4" fmla="val 45243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rgbClr val="FF3621"/>
                </a:solidFill>
              </a:rPr>
              <a:t>Выбор </a:t>
            </a:r>
            <a:r>
              <a:rPr lang="ru-RU" dirty="0">
                <a:solidFill>
                  <a:srgbClr val="FF3621"/>
                </a:solidFill>
              </a:rPr>
              <a:t>нужных параметров</a:t>
            </a:r>
          </a:p>
        </p:txBody>
      </p:sp>
      <p:sp>
        <p:nvSpPr>
          <p:cNvPr id="12" name="Выноска: линия без границы 11">
            <a:extLst>
              <a:ext uri="{FF2B5EF4-FFF2-40B4-BE49-F238E27FC236}">
                <a16:creationId xmlns:a16="http://schemas.microsoft.com/office/drawing/2014/main" id="{FE843A53-7860-453A-91DF-C847CDE53989}"/>
              </a:ext>
            </a:extLst>
          </p:cNvPr>
          <p:cNvSpPr/>
          <p:nvPr/>
        </p:nvSpPr>
        <p:spPr>
          <a:xfrm>
            <a:off x="6717792" y="5799118"/>
            <a:ext cx="3364992" cy="427511"/>
          </a:xfrm>
          <a:prstGeom prst="callout1">
            <a:avLst>
              <a:gd name="adj1" fmla="val -24028"/>
              <a:gd name="adj2" fmla="val 47519"/>
              <a:gd name="adj3" fmla="val -300008"/>
              <a:gd name="adj4" fmla="val 46882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Установка дополнительных библиотек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72E00C0-09E8-4381-AAC2-046DB21F9FD8}"/>
              </a:ext>
            </a:extLst>
          </p:cNvPr>
          <p:cNvCxnSpPr/>
          <p:nvPr/>
        </p:nvCxnSpPr>
        <p:spPr>
          <a:xfrm>
            <a:off x="4437888" y="2450592"/>
            <a:ext cx="2596896" cy="131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2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07CCB2-2E5F-44C8-90BE-3093CE31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880"/>
            <a:ext cx="9100000" cy="438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65B54E-91E2-4E47-971B-B7828CB8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4" y="1952468"/>
            <a:ext cx="9086666" cy="4386667"/>
          </a:xfrm>
          <a:prstGeom prst="rect">
            <a:avLst/>
          </a:prstGeom>
        </p:spPr>
      </p:pic>
      <p:sp>
        <p:nvSpPr>
          <p:cNvPr id="8" name="Выноска: линия без границы 7">
            <a:extLst>
              <a:ext uri="{FF2B5EF4-FFF2-40B4-BE49-F238E27FC236}">
                <a16:creationId xmlns:a16="http://schemas.microsoft.com/office/drawing/2014/main" id="{0B879A83-2CD3-4EC2-8D56-75190E4551B3}"/>
              </a:ext>
            </a:extLst>
          </p:cNvPr>
          <p:cNvSpPr/>
          <p:nvPr/>
        </p:nvSpPr>
        <p:spPr>
          <a:xfrm>
            <a:off x="414529" y="3695998"/>
            <a:ext cx="2523744" cy="1192994"/>
          </a:xfrm>
          <a:prstGeom prst="callout1">
            <a:avLst>
              <a:gd name="adj1" fmla="val 1004"/>
              <a:gd name="adj2" fmla="val 49321"/>
              <a:gd name="adj3" fmla="val -99788"/>
              <a:gd name="adj4" fmla="val 48498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Загрузка файлов с локального компьютера в облачное хранилище</a:t>
            </a:r>
          </a:p>
        </p:txBody>
      </p:sp>
      <p:sp>
        <p:nvSpPr>
          <p:cNvPr id="9" name="Выноска: линия без границы 8">
            <a:extLst>
              <a:ext uri="{FF2B5EF4-FFF2-40B4-BE49-F238E27FC236}">
                <a16:creationId xmlns:a16="http://schemas.microsoft.com/office/drawing/2014/main" id="{10D25849-6948-4557-95F2-9F48108A5CCC}"/>
              </a:ext>
            </a:extLst>
          </p:cNvPr>
          <p:cNvSpPr/>
          <p:nvPr/>
        </p:nvSpPr>
        <p:spPr>
          <a:xfrm>
            <a:off x="7327393" y="4671358"/>
            <a:ext cx="2523744" cy="1192994"/>
          </a:xfrm>
          <a:prstGeom prst="callout1">
            <a:avLst>
              <a:gd name="adj1" fmla="val 1004"/>
              <a:gd name="adj2" fmla="val 49321"/>
              <a:gd name="adj3" fmla="val -105920"/>
              <a:gd name="adj4" fmla="val 12749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Все загруженные файлы можно найти по указанному пути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214C5E2-7243-4EC1-97CB-3901278BC41B}"/>
              </a:ext>
            </a:extLst>
          </p:cNvPr>
          <p:cNvCxnSpPr/>
          <p:nvPr/>
        </p:nvCxnSpPr>
        <p:spPr>
          <a:xfrm>
            <a:off x="1548384" y="1146048"/>
            <a:ext cx="3072384" cy="125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5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4DBA54-08A7-4F61-B96A-909CCF107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31"/>
            <a:ext cx="12192000" cy="5894738"/>
          </a:xfrm>
          <a:prstGeom prst="rect">
            <a:avLst/>
          </a:prstGeom>
        </p:spPr>
      </p:pic>
      <p:sp>
        <p:nvSpPr>
          <p:cNvPr id="3" name="Выноска: линия без границы 2">
            <a:extLst>
              <a:ext uri="{FF2B5EF4-FFF2-40B4-BE49-F238E27FC236}">
                <a16:creationId xmlns:a16="http://schemas.microsoft.com/office/drawing/2014/main" id="{97B9B1BC-3B1C-4D57-9375-88A9FCB18404}"/>
              </a:ext>
            </a:extLst>
          </p:cNvPr>
          <p:cNvSpPr/>
          <p:nvPr/>
        </p:nvSpPr>
        <p:spPr>
          <a:xfrm>
            <a:off x="7137388" y="3602579"/>
            <a:ext cx="2523744" cy="1192994"/>
          </a:xfrm>
          <a:prstGeom prst="callout1">
            <a:avLst>
              <a:gd name="adj1" fmla="val 1004"/>
              <a:gd name="adj2" fmla="val 49321"/>
              <a:gd name="adj3" fmla="val -76057"/>
              <a:gd name="adj4" fmla="val -118062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Для работы с загруженными файлами используются команды </a:t>
            </a:r>
            <a:r>
              <a:rPr lang="en-US" dirty="0">
                <a:solidFill>
                  <a:srgbClr val="FF3621"/>
                </a:solidFill>
              </a:rPr>
              <a:t>Linux</a:t>
            </a:r>
            <a:endParaRPr lang="ru-RU" dirty="0">
              <a:solidFill>
                <a:srgbClr val="FF3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5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94591F-9BDB-4200-A27B-3EDAD033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129"/>
            <a:ext cx="12192000" cy="5907741"/>
          </a:xfrm>
          <a:prstGeom prst="rect">
            <a:avLst/>
          </a:prstGeom>
        </p:spPr>
      </p:pic>
      <p:sp>
        <p:nvSpPr>
          <p:cNvPr id="3" name="Выноска: линия без границы 2">
            <a:extLst>
              <a:ext uri="{FF2B5EF4-FFF2-40B4-BE49-F238E27FC236}">
                <a16:creationId xmlns:a16="http://schemas.microsoft.com/office/drawing/2014/main" id="{476226DE-D13B-4AF7-AAB2-5724CE7B9480}"/>
              </a:ext>
            </a:extLst>
          </p:cNvPr>
          <p:cNvSpPr/>
          <p:nvPr/>
        </p:nvSpPr>
        <p:spPr>
          <a:xfrm>
            <a:off x="6096000" y="3543202"/>
            <a:ext cx="2523744" cy="1192994"/>
          </a:xfrm>
          <a:prstGeom prst="callout1">
            <a:avLst>
              <a:gd name="adj1" fmla="val 1004"/>
              <a:gd name="adj2" fmla="val 49321"/>
              <a:gd name="adj3" fmla="val -76057"/>
              <a:gd name="adj4" fmla="val -118062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Синтаксис языка </a:t>
            </a:r>
            <a:r>
              <a:rPr lang="en-US" dirty="0">
                <a:solidFill>
                  <a:srgbClr val="FF3621"/>
                </a:solidFill>
              </a:rPr>
              <a:t>SQL</a:t>
            </a:r>
            <a:r>
              <a:rPr lang="ru-RU" dirty="0">
                <a:solidFill>
                  <a:srgbClr val="FF3621"/>
                </a:solidFill>
              </a:rPr>
              <a:t> будет знаком всем, кто хоть раз работал с реляционными БД</a:t>
            </a:r>
            <a:r>
              <a:rPr lang="en-US" dirty="0">
                <a:solidFill>
                  <a:srgbClr val="FF3621"/>
                </a:solidFill>
              </a:rPr>
              <a:t> </a:t>
            </a:r>
            <a:endParaRPr lang="ru-RU" dirty="0">
              <a:solidFill>
                <a:srgbClr val="FF3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2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106673-E13E-4D8D-B5B6-7D050831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20"/>
            <a:ext cx="12192000" cy="5930760"/>
          </a:xfrm>
          <a:prstGeom prst="rect">
            <a:avLst/>
          </a:prstGeom>
        </p:spPr>
      </p:pic>
      <p:sp>
        <p:nvSpPr>
          <p:cNvPr id="6" name="Выноска: линия без границы 5">
            <a:extLst>
              <a:ext uri="{FF2B5EF4-FFF2-40B4-BE49-F238E27FC236}">
                <a16:creationId xmlns:a16="http://schemas.microsoft.com/office/drawing/2014/main" id="{C5B3F1E5-0EDB-47B1-B8D9-199F3C579047}"/>
              </a:ext>
            </a:extLst>
          </p:cNvPr>
          <p:cNvSpPr/>
          <p:nvPr/>
        </p:nvSpPr>
        <p:spPr>
          <a:xfrm>
            <a:off x="6511636" y="2832503"/>
            <a:ext cx="2523744" cy="1192994"/>
          </a:xfrm>
          <a:prstGeom prst="callout1">
            <a:avLst>
              <a:gd name="adj1" fmla="val 1004"/>
              <a:gd name="adj2" fmla="val 49321"/>
              <a:gd name="adj3" fmla="val -76057"/>
              <a:gd name="adj4" fmla="val -118062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Запись </a:t>
            </a:r>
            <a:r>
              <a:rPr lang="en-US" dirty="0">
                <a:solidFill>
                  <a:srgbClr val="FF3621"/>
                </a:solidFill>
              </a:rPr>
              <a:t>csv </a:t>
            </a:r>
            <a:r>
              <a:rPr lang="ru-RU" dirty="0">
                <a:solidFill>
                  <a:srgbClr val="FF3621"/>
                </a:solidFill>
              </a:rPr>
              <a:t>файла в БД</a:t>
            </a:r>
          </a:p>
        </p:txBody>
      </p:sp>
    </p:spTree>
    <p:extLst>
      <p:ext uri="{BB962C8B-B14F-4D97-AF65-F5344CB8AC3E}">
        <p14:creationId xmlns:p14="http://schemas.microsoft.com/office/powerpoint/2010/main" val="12525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1991DE-16BC-4E1C-8567-2EE2476A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21"/>
            <a:ext cx="12192000" cy="5858958"/>
          </a:xfrm>
          <a:prstGeom prst="rect">
            <a:avLst/>
          </a:prstGeom>
        </p:spPr>
      </p:pic>
      <p:sp>
        <p:nvSpPr>
          <p:cNvPr id="3" name="Выноска: линия без границы 2">
            <a:extLst>
              <a:ext uri="{FF2B5EF4-FFF2-40B4-BE49-F238E27FC236}">
                <a16:creationId xmlns:a16="http://schemas.microsoft.com/office/drawing/2014/main" id="{94E03FD9-C28D-4786-A6CD-76B56DFCA81D}"/>
              </a:ext>
            </a:extLst>
          </p:cNvPr>
          <p:cNvSpPr/>
          <p:nvPr/>
        </p:nvSpPr>
        <p:spPr>
          <a:xfrm>
            <a:off x="6096000" y="3543202"/>
            <a:ext cx="2523744" cy="1192994"/>
          </a:xfrm>
          <a:prstGeom prst="callout1">
            <a:avLst>
              <a:gd name="adj1" fmla="val 1004"/>
              <a:gd name="adj2" fmla="val 49321"/>
              <a:gd name="adj3" fmla="val -76057"/>
              <a:gd name="adj4" fmla="val -118062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Для работы с </a:t>
            </a:r>
            <a:r>
              <a:rPr lang="ru-RU" dirty="0" err="1">
                <a:solidFill>
                  <a:srgbClr val="FF3621"/>
                </a:solidFill>
              </a:rPr>
              <a:t>датафреймами</a:t>
            </a:r>
            <a:r>
              <a:rPr lang="ru-RU" dirty="0">
                <a:solidFill>
                  <a:srgbClr val="FF3621"/>
                </a:solidFill>
              </a:rPr>
              <a:t> можно задействовать всю мощь </a:t>
            </a:r>
            <a:r>
              <a:rPr lang="en-US" dirty="0" err="1">
                <a:solidFill>
                  <a:srgbClr val="FF3621"/>
                </a:solidFill>
              </a:rPr>
              <a:t>PySpark</a:t>
            </a:r>
            <a:endParaRPr lang="ru-RU" dirty="0">
              <a:solidFill>
                <a:srgbClr val="FF3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1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03561F-CCDD-469A-8524-69FCE479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813"/>
            <a:ext cx="12192000" cy="5850373"/>
          </a:xfrm>
          <a:prstGeom prst="rect">
            <a:avLst/>
          </a:prstGeom>
        </p:spPr>
      </p:pic>
      <p:sp>
        <p:nvSpPr>
          <p:cNvPr id="8" name="Выноска: линия без границы 7">
            <a:extLst>
              <a:ext uri="{FF2B5EF4-FFF2-40B4-BE49-F238E27FC236}">
                <a16:creationId xmlns:a16="http://schemas.microsoft.com/office/drawing/2014/main" id="{F4456DF8-5EDF-4541-BC23-F37239199201}"/>
              </a:ext>
            </a:extLst>
          </p:cNvPr>
          <p:cNvSpPr/>
          <p:nvPr/>
        </p:nvSpPr>
        <p:spPr>
          <a:xfrm>
            <a:off x="6891646" y="2700054"/>
            <a:ext cx="2596737" cy="589411"/>
          </a:xfrm>
          <a:prstGeom prst="callout1">
            <a:avLst>
              <a:gd name="adj1" fmla="val 1004"/>
              <a:gd name="adj2" fmla="val 49321"/>
              <a:gd name="adj3" fmla="val -140530"/>
              <a:gd name="adj4" fmla="val -115775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Чтение данных из файла </a:t>
            </a:r>
            <a:r>
              <a:rPr lang="en-US" dirty="0">
                <a:solidFill>
                  <a:srgbClr val="FF3621"/>
                </a:solidFill>
              </a:rPr>
              <a:t>json</a:t>
            </a:r>
            <a:endParaRPr lang="ru-RU" dirty="0">
              <a:solidFill>
                <a:srgbClr val="FF3621"/>
              </a:solidFill>
            </a:endParaRPr>
          </a:p>
        </p:txBody>
      </p:sp>
      <p:sp>
        <p:nvSpPr>
          <p:cNvPr id="9" name="Выноска: линия без границы 8">
            <a:extLst>
              <a:ext uri="{FF2B5EF4-FFF2-40B4-BE49-F238E27FC236}">
                <a16:creationId xmlns:a16="http://schemas.microsoft.com/office/drawing/2014/main" id="{BFE34D31-2140-4E97-BCC7-93C3439C48EE}"/>
              </a:ext>
            </a:extLst>
          </p:cNvPr>
          <p:cNvSpPr/>
          <p:nvPr/>
        </p:nvSpPr>
        <p:spPr>
          <a:xfrm>
            <a:off x="6962898" y="3756958"/>
            <a:ext cx="2596737" cy="589411"/>
          </a:xfrm>
          <a:prstGeom prst="callout1">
            <a:avLst>
              <a:gd name="adj1" fmla="val 105772"/>
              <a:gd name="adj2" fmla="val 51150"/>
              <a:gd name="adj3" fmla="val 282573"/>
              <a:gd name="adj4" fmla="val -112573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Чтение данных из файла </a:t>
            </a:r>
            <a:r>
              <a:rPr lang="en-US" dirty="0">
                <a:solidFill>
                  <a:srgbClr val="FF3621"/>
                </a:solidFill>
              </a:rPr>
              <a:t>xlsx</a:t>
            </a:r>
            <a:endParaRPr lang="ru-RU" dirty="0">
              <a:solidFill>
                <a:srgbClr val="FF3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00B3A8-C259-4150-953E-15B5E554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279"/>
            <a:ext cx="12192000" cy="5841441"/>
          </a:xfrm>
          <a:prstGeom prst="rect">
            <a:avLst/>
          </a:prstGeom>
        </p:spPr>
      </p:pic>
      <p:sp>
        <p:nvSpPr>
          <p:cNvPr id="6" name="Выноска: линия без границы 5">
            <a:extLst>
              <a:ext uri="{FF2B5EF4-FFF2-40B4-BE49-F238E27FC236}">
                <a16:creationId xmlns:a16="http://schemas.microsoft.com/office/drawing/2014/main" id="{A117522E-E6CA-446C-9966-7800555F44B5}"/>
              </a:ext>
            </a:extLst>
          </p:cNvPr>
          <p:cNvSpPr/>
          <p:nvPr/>
        </p:nvSpPr>
        <p:spPr>
          <a:xfrm>
            <a:off x="6879770" y="3134294"/>
            <a:ext cx="2596737" cy="589411"/>
          </a:xfrm>
          <a:prstGeom prst="callout1">
            <a:avLst>
              <a:gd name="adj1" fmla="val 1004"/>
              <a:gd name="adj2" fmla="val 49321"/>
              <a:gd name="adj3" fmla="val -221121"/>
              <a:gd name="adj4" fmla="val -117147"/>
            </a:avLst>
          </a:prstGeom>
          <a:noFill/>
          <a:ln>
            <a:solidFill>
              <a:srgbClr val="FF3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3621"/>
                </a:solidFill>
              </a:rPr>
              <a:t>Реализация расчетов посредством </a:t>
            </a:r>
            <a:r>
              <a:rPr lang="en-US" dirty="0" err="1">
                <a:solidFill>
                  <a:srgbClr val="FF3621"/>
                </a:solidFill>
              </a:rPr>
              <a:t>PySpark</a:t>
            </a:r>
            <a:endParaRPr lang="ru-RU" dirty="0">
              <a:solidFill>
                <a:srgbClr val="FF3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46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88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Grishenkov</dc:creator>
  <cp:lastModifiedBy>Pavel Grishenkov</cp:lastModifiedBy>
  <cp:revision>13</cp:revision>
  <dcterms:created xsi:type="dcterms:W3CDTF">2021-07-16T08:19:36Z</dcterms:created>
  <dcterms:modified xsi:type="dcterms:W3CDTF">2021-07-16T09:40:43Z</dcterms:modified>
</cp:coreProperties>
</file>