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n8JgUyjGr6d3eHuaan3Yu1OtB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6EDF40-3AFA-4C39-AE27-89D7D0CE3139}">
  <a:tblStyle styleId="{B36EDF40-3AFA-4C39-AE27-89D7D0CE31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03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1351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3f096eaa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cb3f096eaa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f9a4eb02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ef9a4eb02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f9a4eb02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ef9a4eb02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3f096eaa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cb3f096eaa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3f096eaa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 работы достигнута, все задачи решены.</a:t>
            </a:r>
            <a:endParaRPr/>
          </a:p>
        </p:txBody>
      </p:sp>
      <p:sp>
        <p:nvSpPr>
          <p:cNvPr id="174" name="Google Shape;174;gcb3f096eaa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3f096eaa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3f096eaa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Цель работы достигнута, все задачи решены.</a:t>
            </a: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3f096ea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cb3f096ea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3f096ea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b3f096ea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3f096eaa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cb3f096eaa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433952"/>
            <a:ext cx="91440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/>
              <a:t>Курсовой проект на тему: «Создание приложения для общественной библиотеки»</a:t>
            </a:r>
            <a:endParaRPr sz="48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744750" y="3813100"/>
            <a:ext cx="45942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Исполнитель: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Гришин Егор Борисович, ИУ7-65Б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Научный руководитель: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Волкова Лилия Леонидовна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5447250" y="5666450"/>
            <a:ext cx="1297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Calibri"/>
                <a:ea typeface="Calibri"/>
                <a:cs typeface="Calibri"/>
                <a:sym typeface="Calibri"/>
              </a:rPr>
              <a:t>Москва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3f096eaa_1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Спроектированные триггеры</a:t>
            </a:r>
            <a:endParaRPr/>
          </a:p>
        </p:txBody>
      </p:sp>
      <p:sp>
        <p:nvSpPr>
          <p:cNvPr id="143" name="Google Shape;143;gcb3f096eaa_1_42"/>
          <p:cNvSpPr txBox="1">
            <a:spLocks noGrp="1"/>
          </p:cNvSpPr>
          <p:nvPr>
            <p:ph type="body" idx="1"/>
          </p:nvPr>
        </p:nvSpPr>
        <p:spPr>
          <a:xfrm>
            <a:off x="838200" y="2752375"/>
            <a:ext cx="105156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серийности книг;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оценки книг;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/>
              <a:t>Триггер поддержания количества книг в фонде.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f9a4eb02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475" y="902475"/>
            <a:ext cx="4916450" cy="5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ef9a4eb020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791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серийности книг</a:t>
            </a:r>
            <a:endParaRPr/>
          </a:p>
        </p:txBody>
      </p:sp>
      <p:sp>
        <p:nvSpPr>
          <p:cNvPr id="150" name="Google Shape;150;gef9a4eb020_0_18"/>
          <p:cNvSpPr txBox="1"/>
          <p:nvPr/>
        </p:nvSpPr>
        <p:spPr>
          <a:xfrm>
            <a:off x="838199" y="1797050"/>
            <a:ext cx="39708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добавлении новой книги срабатывает данный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Триггер обеспечивает целостность связи частей серии.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Библиотекарю будет показано сообщение об ошибке, ему нужно будет повторить попытку добавления книги, проставив верные ссылки.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Ограничение триггера: книги добавляются только в начало или в конец серии.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оценки книг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838199" y="1797050"/>
            <a:ext cx="3970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возврате книги, в соответствующей записи в таблице библиотечных карточек reading полю status присваивается значение 'returned' и срабатывает данный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возврате книги ей может быть дана оценка - estimation. На основании всех данных оценок триггер вычисляет рейтинг книги, обеспечивая его актуальность.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29" y="1797056"/>
            <a:ext cx="4814275" cy="39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f9a4eb020_0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085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Триггер поддержания количества книг в фонде</a:t>
            </a:r>
            <a:endParaRPr/>
          </a:p>
        </p:txBody>
      </p:sp>
      <p:sp>
        <p:nvSpPr>
          <p:cNvPr id="163" name="Google Shape;163;gef9a4eb020_0_12"/>
          <p:cNvSpPr txBox="1"/>
          <p:nvPr/>
        </p:nvSpPr>
        <p:spPr>
          <a:xfrm>
            <a:off x="838199" y="1797050"/>
            <a:ext cx="3970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выдаче или сдаче книги, в соответствующей записи в таблице reading полю status присваивается значение 'in_reading' или 'returned' соответственно. При обоих событиях срабатывает этот триггер.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Триггер обеспечивает актуальность количества оставшихся в фонде экземпляров книги.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gef9a4eb02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00" y="1843225"/>
            <a:ext cx="7033476" cy="35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b3f096eaa_1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232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Сложный запрос выбора всех книг серии</a:t>
            </a:r>
            <a:endParaRPr/>
          </a:p>
        </p:txBody>
      </p:sp>
      <p:sp>
        <p:nvSpPr>
          <p:cNvPr id="170" name="Google Shape;170;gcb3f096eaa_1_50"/>
          <p:cNvSpPr txBox="1"/>
          <p:nvPr/>
        </p:nvSpPr>
        <p:spPr>
          <a:xfrm>
            <a:off x="5467875" y="58050"/>
            <a:ext cx="6513900" cy="6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WITH RECURSIVE last_parts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book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= &lt;ID_BOOK&gt;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book.*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last_parts JOIN book ON last_parts.id_last_part = book.id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), next_parts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book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= &lt;ID_BOOK&gt;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 ALL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book.*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next_parts JOIN book ON next_parts.id_next_part = book.id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), res AS (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 FROM last_parts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 FROM next_parts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*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res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WHERE id != &lt;ID_BOOK&gt;;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71" name="Google Shape;171;gcb3f096eaa_1_50"/>
          <p:cNvSpPr txBox="1"/>
          <p:nvPr/>
        </p:nvSpPr>
        <p:spPr>
          <a:xfrm>
            <a:off x="838200" y="2921100"/>
            <a:ext cx="3362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Запрос выдает информацию о всех книгах из серии, в которую входит книга с id = ID_BOOK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b3f096eaa_1_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Архитектура приложения</a:t>
            </a:r>
            <a:endParaRPr/>
          </a:p>
        </p:txBody>
      </p:sp>
      <p:sp>
        <p:nvSpPr>
          <p:cNvPr id="177" name="Google Shape;177;gcb3f096eaa_1_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400"/>
              <a:t>Для разработки программы выбран язык Python по причине совмещения нескольких парадигм программирования, а также из-за большого разнообразия представленных библиотек и фреймворков для создания веб-приложения.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400"/>
              <a:t>Для создания данного проекта в качестве инструмента, который облегчит процесс создания веб-приложения, был выбран фреймворк Flask. Благодаря его простоте и гибкости, разработчик может сам выбрать способ реализации тех или иных задач.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2;gcb3f096eaa_1_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 обработки заявок библиотекарем</a:t>
            </a:r>
            <a:endParaRPr/>
          </a:p>
        </p:txBody>
      </p:sp>
      <p:sp>
        <p:nvSpPr>
          <p:cNvPr id="13" name="Google Shape;183;gcb3f096eaa_1_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984500" cy="15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/>
              <a:t>Для каждой заявки на взятие книги проверяется её наличие в фонде. Если книги в наличии нет, то библиотекарю не будет отображаться кнопка одобрения данной заявки.</a:t>
            </a:r>
            <a:endParaRPr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110986"/>
            <a:ext cx="4464496" cy="353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4015313"/>
            <a:ext cx="5817530" cy="172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 dirty="0"/>
              <a:t>Цель курсовой работы достигнута: разработаны база данных и приложение для библиотеки. Все задачи решены: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задание формализовано, </a:t>
            </a:r>
            <a:r>
              <a:rPr lang="ru-RU" sz="2400" dirty="0" err="1"/>
              <a:t>акторы</a:t>
            </a:r>
            <a:r>
              <a:rPr lang="ru-RU" sz="2400" dirty="0"/>
              <a:t> и их функционал выделены;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проведен анализ СУБД и выбрана наиболее подходящая;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спроектирована база данных;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спроектирована архитектура приложения;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smtClean="0"/>
              <a:t>разработано </a:t>
            </a:r>
            <a:r>
              <a:rPr lang="ru-RU" sz="2400" dirty="0"/>
              <a:t>приложение.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400" dirty="0" smtClean="0"/>
              <a:t>Был получен </a:t>
            </a:r>
            <a:r>
              <a:rPr lang="ru-RU" sz="2400" dirty="0"/>
              <a:t>опыт разработки базы данных.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и задачи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/>
              <a:t>Цель:</a:t>
            </a:r>
            <a:r>
              <a:rPr lang="ru-RU" dirty="0"/>
              <a:t> </a:t>
            </a:r>
            <a:r>
              <a:rPr lang="ru-RU" sz="2400" dirty="0"/>
              <a:t>разработка базы данных и приложения для библиотеки.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/>
              <a:t>Задачи: </a:t>
            </a: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формализовать задание, выделив соответствующих </a:t>
            </a:r>
            <a:r>
              <a:rPr lang="ru-RU" sz="2400" dirty="0" err="1"/>
              <a:t>акторов</a:t>
            </a:r>
            <a:r>
              <a:rPr lang="ru-RU" sz="2400" dirty="0"/>
              <a:t> и их функционал;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провести анализ СУБД и выбрать наиболее подходящую;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спроектировать базу данных;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спроектировать архитектуру приложения;</a:t>
            </a:r>
            <a:endParaRPr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 sz="2400" dirty="0"/>
              <a:t>разработать приложение.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b3f096eaa_1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ER-диаграмма</a:t>
            </a:r>
            <a:endParaRPr/>
          </a:p>
        </p:txBody>
      </p:sp>
      <p:pic>
        <p:nvPicPr>
          <p:cNvPr id="98" name="Google Shape;98;gcb3f096eaa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800" y="257700"/>
            <a:ext cx="5785601" cy="63425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cb3f096eaa_1_3"/>
          <p:cNvSpPr txBox="1"/>
          <p:nvPr/>
        </p:nvSpPr>
        <p:spPr>
          <a:xfrm>
            <a:off x="940000" y="1747600"/>
            <a:ext cx="4104300" cy="3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Выделенные сущности: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книга - book;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 - author;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формуляр - reading;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читатель - reader;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данные пользователя системы - user_data.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3f096eaa_1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668400" cy="18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Диаграмма состояний формуляра</a:t>
            </a:r>
            <a:endParaRPr/>
          </a:p>
        </p:txBody>
      </p:sp>
      <p:pic>
        <p:nvPicPr>
          <p:cNvPr id="105" name="Google Shape;105;gcb3f096eaa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224" y="332656"/>
            <a:ext cx="2325870" cy="576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3f096eaa_1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Пользователи системы	</a:t>
            </a:r>
            <a:endParaRPr/>
          </a:p>
        </p:txBody>
      </p:sp>
      <p:sp>
        <p:nvSpPr>
          <p:cNvPr id="111" name="Google Shape;111;gcb3f096eaa_1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Гость — это неавторизованный пользователь;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Читатель - это авторизированный пользователь. Он может подать заявку на взятие книги, если она у него не на руках, и на её сдачу в противном случае. Также ему доступны списки книг, на которые он оставил заявки, которые у него на руках и которые он уже прочел и сдал;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Библиотекарь - это авторизованный пользователь, контролирующий выдачу книг. Он одобряет заявки читателей, и добавляет новые книги и авторов в БД;</a:t>
            </a:r>
            <a:endParaRPr sz="2400"/>
          </a:p>
          <a:p>
            <a:pPr marL="457200" lvl="0" indent="-381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sz="2400"/>
              <a:t>Администратор является авторизированным пользователем с повышенным уровнем полномочий — он может регистрировать новых пользователей и удалять существующих.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Use-Case диаграммы гостя и читателя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25" y="3380039"/>
            <a:ext cx="2879400" cy="10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500" y="1404974"/>
            <a:ext cx="4125400" cy="49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Use-Case диаграммы библиотекаря и администратора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75" y="1579625"/>
            <a:ext cx="4818315" cy="4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455" y="3256306"/>
            <a:ext cx="4191850" cy="183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Выбор СУБД</a:t>
            </a:r>
            <a:endParaRPr/>
          </a:p>
        </p:txBody>
      </p:sp>
      <p:graphicFrame>
        <p:nvGraphicFramePr>
          <p:cNvPr id="131" name="Google Shape;131;p3"/>
          <p:cNvGraphicFramePr/>
          <p:nvPr/>
        </p:nvGraphicFramePr>
        <p:xfrm>
          <a:off x="1698172" y="1690688"/>
          <a:ext cx="8795675" cy="4485710"/>
        </p:xfrm>
        <a:graphic>
          <a:graphicData uri="http://schemas.openxmlformats.org/drawingml/2006/table">
            <a:tbl>
              <a:tblPr firstRow="1" bandRow="1">
                <a:noFill/>
                <a:tableStyleId>{B36EDF40-3AFA-4C39-AE27-89D7D0CE3139}</a:tableStyleId>
              </a:tblPr>
              <a:tblGrid>
                <a:gridCol w="2264225"/>
                <a:gridCol w="1750425"/>
                <a:gridCol w="1666825"/>
                <a:gridCol w="1572775"/>
                <a:gridCol w="1541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Oracle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MySQL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Microsoft SQL Server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/>
                        <a:t>PostgreSQL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Простота в использовании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Бесплатная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Безопасность данных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Поддержка стандарта SQL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Поддержка хранимых процедур и триггеров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Кроссплатформенность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Диаграмма БД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832" y="1495426"/>
            <a:ext cx="5424335" cy="4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699</Words>
  <Application>Microsoft Office PowerPoint</Application>
  <PresentationFormat>Произвольный</PresentationFormat>
  <Paragraphs>126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Курсовой проект на тему: «Создание приложения для общественной библиотеки»</vt:lpstr>
      <vt:lpstr>Цель и задачи</vt:lpstr>
      <vt:lpstr>ER-диаграмма</vt:lpstr>
      <vt:lpstr>Диаграмма состояний формуляра</vt:lpstr>
      <vt:lpstr>Пользователи системы </vt:lpstr>
      <vt:lpstr>Use-Case диаграммы гостя и читателя</vt:lpstr>
      <vt:lpstr>Use-Case диаграммы библиотекаря и администратора</vt:lpstr>
      <vt:lpstr>Выбор СУБД</vt:lpstr>
      <vt:lpstr>Диаграмма БД</vt:lpstr>
      <vt:lpstr>Спроектированные триггеры</vt:lpstr>
      <vt:lpstr>Триггер поддержания серийности книг</vt:lpstr>
      <vt:lpstr>Триггер поддержания оценки книг</vt:lpstr>
      <vt:lpstr>Триггер поддержания количества книг в фонде</vt:lpstr>
      <vt:lpstr>Сложный запрос выбора всех книг серии</vt:lpstr>
      <vt:lpstr>Архитектура приложения</vt:lpstr>
      <vt:lpstr>Пример обработки заявок библиотекарем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тему: «Создание приложения для общественной библиотеки»</dc:title>
  <dc:creator>Олег Склифасовский</dc:creator>
  <cp:lastModifiedBy>Егор</cp:lastModifiedBy>
  <cp:revision>2</cp:revision>
  <dcterms:created xsi:type="dcterms:W3CDTF">2021-06-08T12:12:47Z</dcterms:created>
  <dcterms:modified xsi:type="dcterms:W3CDTF">2021-10-07T17:18:50Z</dcterms:modified>
</cp:coreProperties>
</file>