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3708" r:id="rId2"/>
  </p:sldMasterIdLst>
  <p:notesMasterIdLst>
    <p:notesMasterId r:id="rId12"/>
  </p:notesMasterIdLst>
  <p:sldIdLst>
    <p:sldId id="273" r:id="rId3"/>
    <p:sldId id="257" r:id="rId4"/>
    <p:sldId id="274" r:id="rId5"/>
    <p:sldId id="275" r:id="rId6"/>
    <p:sldId id="276" r:id="rId7"/>
    <p:sldId id="288" r:id="rId8"/>
    <p:sldId id="289" r:id="rId9"/>
    <p:sldId id="290" r:id="rId10"/>
    <p:sldId id="2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444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2893" autoAdjust="0"/>
  </p:normalViewPr>
  <p:slideViewPr>
    <p:cSldViewPr snapToGrid="0" snapToObjects="1">
      <p:cViewPr varScale="1">
        <p:scale>
          <a:sx n="81" d="100"/>
          <a:sy n="81" d="100"/>
        </p:scale>
        <p:origin x="-1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pPr/>
              <a:t>01.04.2024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721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1152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501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569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3196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6D7-1995-4B72-BABC-5EB4AFEF015A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B22-69CF-490E-BFF9-2AF8A13FA889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BE34-63EC-4F5C-942A-6B12EC93CA4E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9274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423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4761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581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874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416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8995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9573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944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97CB-7C82-4172-B262-A8855E025BBE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4593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8595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40963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90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C5DE-E59F-46C9-A61B-F860832A7B2F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D871-AFA8-484E-A951-418D08EB6699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534B-FC02-440F-908C-C33359126DC9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BDA-072C-4B00-B09C-9CADB3326181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5ED7-1EF6-4D03-8308-3DD7B5FC03EB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3FB4-4F93-480D-983F-747517C2B4F1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CEA-ED9A-46CB-8E68-EDAF3D6EA3FB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1000" t="2000" r="-32000" b="8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66BA-2B9F-480C-AE69-6218B3E15BCB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pPr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396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5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8999" y="3139126"/>
            <a:ext cx="7306733" cy="88053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44485"/>
                </a:solidFill>
                <a:latin typeface="+mn-lt"/>
              </a:rPr>
              <a:t>Создание измерителя LC (индуктивности и емкости) на Atmega328P</a:t>
            </a:r>
            <a:endParaRPr lang="ru-RU" sz="3600" b="1" dirty="0">
              <a:solidFill>
                <a:srgbClr val="044485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32635"/>
            <a:ext cx="6934200" cy="165576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44485"/>
                </a:solidFill>
              </a:rPr>
              <a:t>Название </a:t>
            </a:r>
            <a:r>
              <a:rPr lang="ru-RU" sz="2400" dirty="0" smtClean="0">
                <a:solidFill>
                  <a:srgbClr val="044485"/>
                </a:solidFill>
              </a:rPr>
              <a:t>команды-</a:t>
            </a:r>
            <a:r>
              <a:rPr lang="ru-RU" sz="2400" dirty="0" err="1" smtClean="0">
                <a:solidFill>
                  <a:srgbClr val="044485"/>
                </a:solidFill>
              </a:rPr>
              <a:t>Мортерик</a:t>
            </a:r>
            <a:endParaRPr lang="ru-RU" sz="2400" dirty="0">
              <a:solidFill>
                <a:srgbClr val="04448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C49C5E-6693-40EF-8391-7C1D336B49F1}"/>
              </a:ext>
            </a:extLst>
          </p:cNvPr>
          <p:cNvSpPr txBox="1"/>
          <p:nvPr/>
        </p:nvSpPr>
        <p:spPr>
          <a:xfrm>
            <a:off x="4542365" y="60048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44485"/>
                </a:solidFill>
              </a:rPr>
              <a:t>Куратор-Самарин Михаил Петрович</a:t>
            </a:r>
            <a:endParaRPr lang="ru-RU" sz="1800" dirty="0">
              <a:solidFill>
                <a:srgbClr val="0444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3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Команда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44" name="Picture 8" descr="https://sun9-19.userapi.com/impg/JlICFuS32tPS-2mMFDqMphWXJc2uE0lQULjuwQ/InS2uJ_oZMM.jpg?size=810x1080&amp;quality=96&amp;sign=3da59b3011302c3cd2cfe30647d68398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808" y="1859601"/>
            <a:ext cx="1581813" cy="2109084"/>
          </a:xfrm>
          <a:prstGeom prst="rect">
            <a:avLst/>
          </a:prstGeom>
          <a:noFill/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153027" y="4106481"/>
            <a:ext cx="3002696" cy="275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ru-RU" sz="1400" dirty="0" smtClean="0"/>
              <a:t>Овчинников Максим Александрович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46" name="Picture 10" descr="https://sun3-24.userapi.com/impg/nxZa68c0RqWRXnQqouN858AV96fO5CDWmuKkPA/BQnSdBjsTQU.jpg?size=1620x2160&amp;quality=96&amp;sign=7ea976ec65cc42a4ff4145abf3d078f8&amp;type=alb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9365" y="1859601"/>
            <a:ext cx="1712990" cy="2283987"/>
          </a:xfrm>
          <a:prstGeom prst="rect">
            <a:avLst/>
          </a:prstGeom>
          <a:noFill/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639614" y="4244277"/>
            <a:ext cx="2591855" cy="275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ru-RU" sz="1400" dirty="0" smtClean="0"/>
              <a:t>Гришина Татьяна Дмитриевна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47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044485"/>
                </a:solidFill>
              </a:rPr>
              <a:t>Идея и цель </a:t>
            </a:r>
            <a:r>
              <a:rPr lang="ru-RU" b="1" dirty="0">
                <a:solidFill>
                  <a:srgbClr val="044485"/>
                </a:solidFill>
              </a:rPr>
              <a:t>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747" y="1753386"/>
            <a:ext cx="79145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Измеритель </a:t>
            </a:r>
            <a:r>
              <a:rPr lang="ru-RU" dirty="0" smtClean="0"/>
              <a:t>LC </a:t>
            </a:r>
            <a:r>
              <a:rPr lang="ru-RU" dirty="0" smtClean="0"/>
              <a:t>- это прибор, предназначенный для измерения параметров электрических цепей, связанных с индуктивностью (L) и емкостью (C). Этот прибор может использоваться для определения значений индуктивности и емкости в электрических цепях, что важно </a:t>
            </a:r>
            <a:r>
              <a:rPr lang="ru-RU" dirty="0" smtClean="0"/>
              <a:t>для различных </a:t>
            </a:r>
            <a:r>
              <a:rPr lang="ru-RU" dirty="0" smtClean="0"/>
              <a:t>электронных и электротехнических приложений.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Он измеряет </a:t>
            </a:r>
            <a:r>
              <a:rPr lang="ru-RU" dirty="0" smtClean="0"/>
              <a:t>емкость от 0,1 пФ до 5 мкФ и индуктивность от 0,1 мкГн до 5 Гн с точностью 2...3%. Принцип работы его основан на измерении энергии, накапливаемой в электрическом поле конденсатора и магнитном поле катушки. </a:t>
            </a:r>
            <a:endParaRPr lang="ru-RU" dirty="0" smtClean="0"/>
          </a:p>
          <a:p>
            <a:endParaRPr lang="ru-RU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Цель проекта</a:t>
            </a:r>
          </a:p>
          <a:p>
            <a:r>
              <a:rPr lang="ru-RU" dirty="0" smtClean="0"/>
              <a:t>Разработать прибор - измеритель LC на плате </a:t>
            </a:r>
            <a:r>
              <a:rPr lang="ru-RU" dirty="0" err="1" smtClean="0"/>
              <a:t>Arduino-Pro-Mini</a:t>
            </a:r>
            <a:r>
              <a:rPr lang="ru-RU" dirty="0" smtClean="0"/>
              <a:t> с применением LCD индикатора. Научиться писать программу на СИ и применять программатор для загрузки скетча в микроконтроллер.</a:t>
            </a:r>
          </a:p>
          <a:p>
            <a:endParaRPr lang="ru-RU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6659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Целевая аудитория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47" y="1480008"/>
            <a:ext cx="8237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Целевая аудитория измерителя LC включает в себя следующие группы людей: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 Профессиональные электротехники и инженеры, занимающиеся проектированием, настройкой и обслуживанием электрических цепей.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 Радиолюбители и энтузиасты, занимающиеся хобби в области электроники, радиосвязи и строительства различных электронных устройств.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3. Студенты и обучающиеся, изучающие электротехнику, радиотехнику, электронику и связанные с ними области науки и техники.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4. Технические специалисты и техники, работающие в сфере технического обслуживания и ремонта электронных устройств.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5. Люди, занимающиеся разработкой и производством электронной аппаратуры и устройств.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75420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044485"/>
                </a:solidFill>
              </a:rPr>
              <a:t>Аналоги</a:t>
            </a:r>
            <a:endParaRPr lang="ru-RU" b="1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410" y="1121790"/>
            <a:ext cx="8170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Сегодня на рынке существует множество компаний и брендов, которые занимаются производством и продажей измерительной техники. </a:t>
            </a:r>
            <a:r>
              <a:rPr lang="ru-RU" dirty="0" err="1" smtClean="0">
                <a:cs typeface="Times New Roman" panose="02020603050405020304" pitchFamily="18" charset="0"/>
              </a:rPr>
              <a:t>Конкурентность</a:t>
            </a:r>
            <a:r>
              <a:rPr lang="ru-RU" dirty="0" smtClean="0">
                <a:cs typeface="Times New Roman" panose="02020603050405020304" pitchFamily="18" charset="0"/>
              </a:rPr>
              <a:t> в этой отрасли довольно высока, это можно увидеть по количеству предлагаемых вариантов в различных </a:t>
            </a:r>
            <a:r>
              <a:rPr lang="ru-RU" dirty="0" err="1" smtClean="0">
                <a:cs typeface="Times New Roman" panose="02020603050405020304" pitchFamily="18" charset="0"/>
              </a:rPr>
              <a:t>онлайн</a:t>
            </a:r>
            <a:r>
              <a:rPr lang="ru-RU" dirty="0" smtClean="0">
                <a:cs typeface="Times New Roman" panose="02020603050405020304" pitchFamily="18" charset="0"/>
              </a:rPr>
              <a:t> магазинах, таких как </a:t>
            </a:r>
            <a:r>
              <a:rPr lang="ru-RU" dirty="0" err="1" smtClean="0">
                <a:cs typeface="Times New Roman" panose="02020603050405020304" pitchFamily="18" charset="0"/>
              </a:rPr>
              <a:t>Яндекс.Маркет</a:t>
            </a:r>
            <a:r>
              <a:rPr lang="ru-RU" dirty="0" smtClean="0">
                <a:cs typeface="Times New Roman" panose="02020603050405020304" pitchFamily="18" charset="0"/>
              </a:rPr>
              <a:t>, Озон и другие.</a:t>
            </a:r>
          </a:p>
          <a:p>
            <a:r>
              <a:rPr lang="ru-RU" dirty="0" smtClean="0"/>
              <a:t>При </a:t>
            </a:r>
            <a:r>
              <a:rPr lang="ru-RU" dirty="0" smtClean="0"/>
              <a:t>выборе измерителя LS, люди </a:t>
            </a:r>
            <a:r>
              <a:rPr lang="ru-RU" dirty="0" smtClean="0"/>
              <a:t>обычно обращают </a:t>
            </a:r>
            <a:r>
              <a:rPr lang="ru-RU" dirty="0" smtClean="0"/>
              <a:t>внимание на следующие характеристики:</a:t>
            </a:r>
            <a:br>
              <a:rPr lang="ru-RU" dirty="0" smtClean="0"/>
            </a:br>
            <a:r>
              <a:rPr lang="ru-RU" dirty="0" smtClean="0"/>
              <a:t>1</a:t>
            </a:r>
            <a:r>
              <a:rPr lang="ru-RU" dirty="0" smtClean="0"/>
              <a:t>. Диапазон измерения: пользователи заинтересованы в большом диапазоне измерений, который позволит работать с различными типами индуктивных нагрузок.</a:t>
            </a:r>
            <a:br>
              <a:rPr lang="ru-RU" dirty="0" smtClean="0"/>
            </a:br>
            <a:r>
              <a:rPr lang="ru-RU" dirty="0" smtClean="0"/>
              <a:t>2</a:t>
            </a:r>
            <a:r>
              <a:rPr lang="ru-RU" dirty="0" smtClean="0"/>
              <a:t>. Точность измерений: важно, чтобы измерения были точными и достоверными.</a:t>
            </a:r>
            <a:br>
              <a:rPr lang="ru-RU" dirty="0" smtClean="0"/>
            </a:br>
            <a:r>
              <a:rPr lang="ru-RU" dirty="0" smtClean="0"/>
              <a:t>3</a:t>
            </a:r>
            <a:r>
              <a:rPr lang="ru-RU" dirty="0" smtClean="0"/>
              <a:t>. Удобство использования: непосредственно сам прибор должен быть удобен в эксплуатации.</a:t>
            </a:r>
            <a:br>
              <a:rPr lang="ru-RU" dirty="0" smtClean="0"/>
            </a:br>
            <a:r>
              <a:rPr lang="ru-RU" dirty="0" smtClean="0"/>
              <a:t>4</a:t>
            </a:r>
            <a:r>
              <a:rPr lang="ru-RU" dirty="0" smtClean="0"/>
              <a:t>. Функционал: наличие дополнительных </a:t>
            </a:r>
            <a:r>
              <a:rPr lang="ru-RU" dirty="0" smtClean="0"/>
              <a:t>функций.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5</a:t>
            </a:r>
            <a:r>
              <a:rPr lang="ru-RU" dirty="0" smtClean="0"/>
              <a:t>. </a:t>
            </a:r>
            <a:r>
              <a:rPr lang="ru-RU" dirty="0" smtClean="0"/>
              <a:t>Надежность.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ru-RU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72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9971" y="204789"/>
            <a:ext cx="2858045" cy="6424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  </a:t>
            </a:r>
            <a:r>
              <a:rPr lang="ru-RU" sz="3000" b="1" dirty="0" smtClean="0">
                <a:solidFill>
                  <a:srgbClr val="044485"/>
                </a:solidFill>
              </a:rPr>
              <a:t>Аналоги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159496"/>
            <a:ext cx="7886700" cy="55619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Наш прибор </a:t>
            </a:r>
            <a:r>
              <a:rPr lang="ru-RU" sz="1800" dirty="0" smtClean="0"/>
              <a:t> измеряет емкость от 0,1 пФ до 5 мкФ и индуктивность от 0,1 мкГн до 5 Гн с точностью 2...3%.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Применение микроконтроллера ATTINY15L и LCD индикатора HT1613 </a:t>
            </a:r>
            <a:r>
              <a:rPr lang="ru-RU" sz="1800" dirty="0" smtClean="0"/>
              <a:t>позволило </a:t>
            </a:r>
            <a:r>
              <a:rPr lang="ru-RU" sz="1800" dirty="0" smtClean="0"/>
              <a:t>создать простой, малогабаритный, дешевый и удобный в эксплуатации измеритель индуктивности и емкости, имеющий достаточно высокую точность измерений. При работе с измерителем не нужно манипулировать никакими органами управления, достаточно просто подключить измеряемый элемент и считать показания с индикатора. Для компенсации емкости и индуктивности клемм и соединительных проводов предусмотрена программная коррекция нуля. Напряжение питания 7,5...9 В, потребляемый ток 10...15 мА</a:t>
            </a:r>
            <a:r>
              <a:rPr lang="ru-RU" sz="1800" dirty="0" smtClean="0"/>
              <a:t>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Аналоги, в отличие от нашего прибора, имеют гораздо большую стоимость и большие габариты. У них имеется более расширенный функционал, это является и плюсом и минусом. Плюсом – потому что они более универсальны, многие измерения можно сделать одним прибором. Минусом – потому что сложнее разобраться как с ними работать. Также аналоги, как правило, имеют меньший диапазон измерения, в связи с расширенным функционалом.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92747" y="1411804"/>
            <a:ext cx="7886700" cy="49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rgbClr val="044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8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9971" y="204789"/>
            <a:ext cx="2858045" cy="6424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 </a:t>
            </a:r>
            <a:r>
              <a:rPr lang="ru-RU" b="1" dirty="0" smtClean="0">
                <a:solidFill>
                  <a:srgbClr val="044485"/>
                </a:solidFill>
              </a:rPr>
              <a:t>Задачи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159496"/>
            <a:ext cx="7886700" cy="55619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В период </a:t>
            </a:r>
            <a:r>
              <a:rPr lang="ru-RU" sz="1800" dirty="0" smtClean="0"/>
              <a:t>до первой контрольной точки у нас стояли следующие задачи:</a:t>
            </a:r>
          </a:p>
          <a:p>
            <a:r>
              <a:rPr lang="ru-RU" sz="1800" dirty="0" smtClean="0"/>
              <a:t>Согласовать встречу с куратором, встретиться и обсудить план работы – 1 неделя (4.03-10.03)</a:t>
            </a:r>
          </a:p>
          <a:p>
            <a:r>
              <a:rPr lang="ru-RU" sz="1800" dirty="0" smtClean="0"/>
              <a:t>Изучить документы и файлы, полученные от куратора(задачи проекта, описание и схему прибора, программу для работы с печатными платами); также найти и изучить дополнительную информацию по теме проекта – 1 неделя(11.03-17.03)</a:t>
            </a:r>
          </a:p>
          <a:p>
            <a:r>
              <a:rPr lang="ru-RU" sz="1800" dirty="0" smtClean="0"/>
              <a:t>Изучить целевую аудиторию и аналоги нашего продукта, выделить наши плюсы и минусы – 1 неделя(18.03-24.03)</a:t>
            </a:r>
          </a:p>
          <a:p>
            <a:r>
              <a:rPr lang="ru-RU" sz="1800" dirty="0" smtClean="0"/>
              <a:t>Подготовить материал для сдачи первой контрольной точки, написать дальнейший план работы – 1 неделя(25.03 – 31.03)</a:t>
            </a:r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Это задачи мы не делили на разных членов команды, так как нас всего двое и то, что мы изучали необходимо знать каждому члену команды для дальнейшей работы над проектом. Сбор информации по аналогам и </a:t>
            </a:r>
            <a:r>
              <a:rPr lang="ru-RU" sz="1800" dirty="0" smtClean="0"/>
              <a:t>для первой контрольной </a:t>
            </a:r>
            <a:r>
              <a:rPr lang="ru-RU" sz="1800" dirty="0" smtClean="0"/>
              <a:t>точки также производился каждым, далее вместе отбиралось </a:t>
            </a:r>
            <a:r>
              <a:rPr lang="ru-RU" sz="1800" smtClean="0"/>
              <a:t>самое важное и полезное.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92747" y="1411804"/>
            <a:ext cx="7886700" cy="49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rgbClr val="044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84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7305" y="204789"/>
            <a:ext cx="2858045" cy="6424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  </a:t>
            </a:r>
            <a:r>
              <a:rPr lang="ru-RU" sz="3000" b="1" dirty="0" smtClean="0">
                <a:solidFill>
                  <a:srgbClr val="044485"/>
                </a:solidFill>
              </a:rPr>
              <a:t>Рефлексия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159496"/>
            <a:ext cx="7886700" cy="55619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В </a:t>
            </a:r>
            <a:r>
              <a:rPr lang="ru-RU" sz="1800" dirty="0" smtClean="0"/>
              <a:t>этот период работы над проектом мы в основном занимались сбором и изучением информации о </a:t>
            </a:r>
            <a:r>
              <a:rPr lang="en-US" sz="1800" dirty="0" smtClean="0"/>
              <a:t>LS</a:t>
            </a:r>
            <a:r>
              <a:rPr lang="ru-RU" sz="1800" dirty="0" smtClean="0"/>
              <a:t> измерителе, его строение, принцип работы, какие программы </a:t>
            </a:r>
            <a:r>
              <a:rPr lang="ru-RU" sz="1800" dirty="0" smtClean="0"/>
              <a:t>для проработки схем платы нужно освоить и какие детали найти.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У нас есть сложность в том, что в команде нас только двое, из-за этого каждому приходится выполнять большее количество задач, поэтому сложно укладываться в сроки. В дальнейшем мы постараемся распределить задачи так, чтобы каждый выполнял то, в чем он лучше разбирается и чтобы каждый приносил максимальную пользу проекту.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92747" y="1411804"/>
            <a:ext cx="7886700" cy="49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rgbClr val="044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84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46" y="1357864"/>
            <a:ext cx="8636650" cy="53019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044485"/>
                </a:solidFill>
              </a:rPr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2702653"/>
            <a:ext cx="7886700" cy="1452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Тема </a:t>
            </a:r>
            <a:r>
              <a:rPr lang="ru-RU" dirty="0" smtClean="0">
                <a:solidFill>
                  <a:srgbClr val="044485"/>
                </a:solidFill>
              </a:rPr>
              <a:t>проекта - </a:t>
            </a:r>
            <a:r>
              <a:rPr lang="ru-RU" sz="2400" dirty="0" smtClean="0">
                <a:solidFill>
                  <a:srgbClr val="044485"/>
                </a:solidFill>
              </a:rPr>
              <a:t>Создание измерителя LC (индуктивности и емкости) на Atmega328P</a:t>
            </a: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Название </a:t>
            </a:r>
            <a:r>
              <a:rPr lang="ru-RU" dirty="0" smtClean="0">
                <a:solidFill>
                  <a:srgbClr val="044485"/>
                </a:solidFill>
              </a:rPr>
              <a:t>команды – </a:t>
            </a:r>
            <a:r>
              <a:rPr lang="ru-RU" sz="2000" dirty="0" err="1" smtClean="0">
                <a:solidFill>
                  <a:srgbClr val="044485"/>
                </a:solidFill>
              </a:rPr>
              <a:t>Мортерик</a:t>
            </a: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44485"/>
                </a:solidFill>
              </a:rPr>
              <a:t>Ссылка </a:t>
            </a:r>
            <a:r>
              <a:rPr lang="ru-RU" dirty="0" smtClean="0">
                <a:solidFill>
                  <a:srgbClr val="044485"/>
                </a:solidFill>
              </a:rPr>
              <a:t>на </a:t>
            </a:r>
            <a:r>
              <a:rPr lang="ru-RU" dirty="0" err="1" smtClean="0">
                <a:solidFill>
                  <a:srgbClr val="044485"/>
                </a:solidFill>
              </a:rPr>
              <a:t>репозиторий</a:t>
            </a:r>
            <a:r>
              <a:rPr lang="ru-RU" dirty="0" smtClean="0">
                <a:solidFill>
                  <a:srgbClr val="044485"/>
                </a:solidFill>
              </a:rPr>
              <a:t> - </a:t>
            </a:r>
            <a:r>
              <a:rPr lang="en-US" dirty="0" smtClean="0">
                <a:solidFill>
                  <a:srgbClr val="044485"/>
                </a:solidFill>
              </a:rPr>
              <a:t>https://github.com/GrishinaTanya/-LC-</a:t>
            </a: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8410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654</Words>
  <Application>Microsoft Office PowerPoint</Application>
  <PresentationFormat>Экран (4:3)</PresentationFormat>
  <Paragraphs>53</Paragraphs>
  <Slides>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1_Тема Office</vt:lpstr>
      <vt:lpstr>Создание измерителя LC (индуктивности и емкости) на Atmega328P</vt:lpstr>
      <vt:lpstr>Команда</vt:lpstr>
      <vt:lpstr>Идея и цель проекта</vt:lpstr>
      <vt:lpstr>Целевая аудитория</vt:lpstr>
      <vt:lpstr>Аналоги</vt:lpstr>
      <vt:lpstr>   Аналоги</vt:lpstr>
      <vt:lpstr>  Задачи</vt:lpstr>
      <vt:lpstr>   Рефлексия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NON</cp:lastModifiedBy>
  <cp:revision>50</cp:revision>
  <dcterms:created xsi:type="dcterms:W3CDTF">2017-10-21T13:35:42Z</dcterms:created>
  <dcterms:modified xsi:type="dcterms:W3CDTF">2024-04-01T00:24:32Z</dcterms:modified>
</cp:coreProperties>
</file>