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3708" r:id="rId2"/>
  </p:sldMasterIdLst>
  <p:notesMasterIdLst>
    <p:notesMasterId r:id="rId12"/>
  </p:notesMasterIdLst>
  <p:sldIdLst>
    <p:sldId id="273" r:id="rId3"/>
    <p:sldId id="257" r:id="rId4"/>
    <p:sldId id="274" r:id="rId5"/>
    <p:sldId id="275" r:id="rId6"/>
    <p:sldId id="289" r:id="rId7"/>
    <p:sldId id="292" r:id="rId8"/>
    <p:sldId id="291" r:id="rId9"/>
    <p:sldId id="290" r:id="rId10"/>
    <p:sldId id="28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444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2893" autoAdjust="0"/>
  </p:normalViewPr>
  <p:slideViewPr>
    <p:cSldViewPr snapToGrid="0" snapToObjects="1">
      <p:cViewPr>
        <p:scale>
          <a:sx n="75" d="100"/>
          <a:sy n="75" d="100"/>
        </p:scale>
        <p:origin x="-1666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7470-FD3F-994C-BD46-2D13F23739AC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8BC8-2F1F-BE4B-83FA-71165AF1B3E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990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721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1152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0501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3196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6D7-1995-4B72-BABC-5EB4AFEF015A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35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B22-69CF-490E-BFF9-2AF8A13FA889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918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BE34-63EC-4F5C-942A-6B12EC93CA4E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274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AE8-75C2-2242-AFED-78495F10DB34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423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FDC-EED4-304B-8B4D-FDCE45D49F11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4761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F3F-EC80-324E-B3D9-82639530254F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7581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A93F-2939-E041-8C11-907132C4B220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0874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144-A576-3D4D-8985-ED50B8D19BE8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9416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1227-739B-A645-8F39-ACE61F92B391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38995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1E7F-B016-7743-8091-B03580650992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49573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8024-C918-F948-8048-FE2CDDE192F5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0944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97CB-7C82-4172-B262-A8855E025BBE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44593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23ED-DA8C-D14C-8478-6795D9463B19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85950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5EC0-2547-3641-AE6F-7DF230143C08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40963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84B-29CF-264A-B068-992488826BD2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390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C5DE-E59F-46C9-A61B-F860832A7B2F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8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D871-AFA8-484E-A951-418D08EB6699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534B-FC02-440F-908C-C33359126DC9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886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BDA-072C-4B00-B09C-9CADB3326181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33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5ED7-1EF6-4D03-8308-3DD7B5FC03EB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3FB4-4F93-480D-983F-747517C2B4F1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53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CEA-ED9A-46CB-8E68-EDAF3D6EA3FB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6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1000" t="2000" r="-32000" b="8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66BA-2B9F-480C-AE69-6218B3E15BCB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562-BB08-2142-8017-9EEBEF468BE3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0396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5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8999" y="3139126"/>
            <a:ext cx="7306733" cy="88053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44485"/>
                </a:solidFill>
                <a:latin typeface="+mn-lt"/>
              </a:rPr>
              <a:t>Создание измерителя LC (индуктивности и емкости) на Atmega328P</a:t>
            </a:r>
            <a:endParaRPr lang="ru-RU" sz="3600" b="1" dirty="0">
              <a:solidFill>
                <a:srgbClr val="044485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32635"/>
            <a:ext cx="6934200" cy="165576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44485"/>
                </a:solidFill>
              </a:rPr>
              <a:t>Название </a:t>
            </a:r>
            <a:r>
              <a:rPr lang="ru-RU" sz="2400" dirty="0" smtClean="0">
                <a:solidFill>
                  <a:srgbClr val="044485"/>
                </a:solidFill>
              </a:rPr>
              <a:t>команды-</a:t>
            </a:r>
            <a:r>
              <a:rPr lang="ru-RU" sz="2400" dirty="0" err="1" smtClean="0">
                <a:solidFill>
                  <a:srgbClr val="044485"/>
                </a:solidFill>
              </a:rPr>
              <a:t>Мортерик</a:t>
            </a:r>
            <a:endParaRPr lang="ru-RU" sz="2400" dirty="0">
              <a:solidFill>
                <a:srgbClr val="04448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C49C5E-6693-40EF-8391-7C1D336B49F1}"/>
              </a:ext>
            </a:extLst>
          </p:cNvPr>
          <p:cNvSpPr txBox="1"/>
          <p:nvPr/>
        </p:nvSpPr>
        <p:spPr>
          <a:xfrm>
            <a:off x="4542365" y="60048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44485"/>
                </a:solidFill>
              </a:rPr>
              <a:t>Куратор-Самарин Михаил Петрович</a:t>
            </a:r>
            <a:endParaRPr lang="ru-RU" sz="1800" dirty="0">
              <a:solidFill>
                <a:srgbClr val="04448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73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Команда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44" name="Picture 8" descr="https://sun9-19.userapi.com/impg/JlICFuS32tPS-2mMFDqMphWXJc2uE0lQULjuwQ/InS2uJ_oZMM.jpg?size=810x1080&amp;quality=96&amp;sign=3da59b3011302c3cd2cfe30647d68398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808" y="1859601"/>
            <a:ext cx="1581813" cy="2109084"/>
          </a:xfrm>
          <a:prstGeom prst="rect">
            <a:avLst/>
          </a:prstGeom>
          <a:noFill/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153027" y="4106481"/>
            <a:ext cx="3002696" cy="275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ru-RU" sz="1400" dirty="0" smtClean="0"/>
              <a:t>Овчинников Максим Александрович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46" name="Picture 10" descr="https://sun3-24.userapi.com/impg/nxZa68c0RqWRXnQqouN858AV96fO5CDWmuKkPA/BQnSdBjsTQU.jpg?size=1620x2160&amp;quality=96&amp;sign=7ea976ec65cc42a4ff4145abf3d078f8&amp;type=alb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9365" y="1859601"/>
            <a:ext cx="1712990" cy="2283987"/>
          </a:xfrm>
          <a:prstGeom prst="rect">
            <a:avLst/>
          </a:prstGeom>
          <a:noFill/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639614" y="4244277"/>
            <a:ext cx="2591855" cy="275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ru-RU" sz="1400" dirty="0" smtClean="0"/>
              <a:t>Гришина Татьяна Дмитриевна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547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044485"/>
                </a:solidFill>
              </a:rPr>
              <a:t>Идея и цель </a:t>
            </a:r>
            <a:r>
              <a:rPr lang="ru-RU" b="1" dirty="0">
                <a:solidFill>
                  <a:srgbClr val="044485"/>
                </a:solidFill>
              </a:rPr>
              <a:t>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747" y="1753386"/>
            <a:ext cx="79145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Измеритель LC - это прибор, предназначенный для измерения параметров электрических цепей, связанных с индуктивностью (L) и емкостью (C). Этот прибор может использоваться для определения значений индуктивности и емкости в электрических цепях, что важно для различных электронных и электротехнических приложений. </a:t>
            </a:r>
          </a:p>
          <a:p>
            <a:endParaRPr lang="ru-RU" dirty="0" smtClean="0"/>
          </a:p>
          <a:p>
            <a:r>
              <a:rPr lang="ru-RU" dirty="0" smtClean="0"/>
              <a:t>Он измеряет емкость от 0,1 пФ до 5 мкФ и индуктивность от 0,1 мкГн до 5 Гн с точностью 2...3%. Принцип работы его основан на измерении энергии, накапливаемой в электрическом поле конденсатора и магнитном поле катушки. </a:t>
            </a:r>
          </a:p>
          <a:p>
            <a:endParaRPr lang="ru-RU" dirty="0" smtClean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Цель проекта</a:t>
            </a:r>
          </a:p>
          <a:p>
            <a:r>
              <a:rPr lang="ru-RU" dirty="0" smtClean="0"/>
              <a:t>Разработать прибор - измеритель LC на плате </a:t>
            </a:r>
            <a:r>
              <a:rPr lang="ru-RU" dirty="0" err="1" smtClean="0"/>
              <a:t>Arduino-Pro-Mini</a:t>
            </a:r>
            <a:r>
              <a:rPr lang="ru-RU" dirty="0" smtClean="0"/>
              <a:t> с применением LCD индикатора. Научиться писать программу на СИ и применять программатор для загрузки скетча в микроконтроллер.</a:t>
            </a:r>
          </a:p>
          <a:p>
            <a:endParaRPr lang="ru-RU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6659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Целевая аудитория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47" y="1480008"/>
            <a:ext cx="8237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Целевая аудитория измерителя LC включает в себя следующие группы людей: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1. Профессиональные электротехники и инженеры, занимающиеся проектированием, настройкой и обслуживанием электрических цепей.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2. Радиолюбители и энтузиасты, занимающиеся хобби в области электроники, радиосвязи и строительства различных электронных устройств.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3. Студенты и обучающиеся, изучающие электротехнику, радиотехнику, электронику и связанные с ними области науки и техники.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4. Технические специалисты и техники, работающие в сфере технического обслуживания и ремонта электронных устройств.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5. Люди, занимающиеся разработкой и производством электронной аппаратуры и устройств.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275420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9971" y="204789"/>
            <a:ext cx="2858045" cy="64240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 Задачи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159496"/>
            <a:ext cx="7886700" cy="55619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В период </a:t>
            </a:r>
            <a:r>
              <a:rPr lang="ru-RU" sz="1800" dirty="0" smtClean="0"/>
              <a:t>второй итерации у </a:t>
            </a:r>
            <a:r>
              <a:rPr lang="ru-RU" sz="1800" dirty="0" smtClean="0"/>
              <a:t>нас стояли следующие задачи:</a:t>
            </a:r>
          </a:p>
          <a:p>
            <a:r>
              <a:rPr lang="ru-RU" sz="1800" dirty="0" smtClean="0"/>
              <a:t>Составить список </a:t>
            </a:r>
            <a:r>
              <a:rPr lang="ru-RU" sz="1800" dirty="0" smtClean="0"/>
              <a:t>и найти все необходимые запчасти </a:t>
            </a:r>
            <a:r>
              <a:rPr lang="ru-RU" sz="1800" dirty="0" smtClean="0"/>
              <a:t>для прибора </a:t>
            </a:r>
            <a:endParaRPr lang="ru-RU" sz="1800" dirty="0" smtClean="0"/>
          </a:p>
          <a:p>
            <a:r>
              <a:rPr lang="ru-RU" sz="1800" dirty="0" err="1" smtClean="0"/>
              <a:t>Подоготовить</a:t>
            </a:r>
            <a:r>
              <a:rPr lang="ru-RU" sz="1800" dirty="0" smtClean="0"/>
              <a:t> </a:t>
            </a:r>
            <a:r>
              <a:rPr lang="ru-RU" sz="1800" dirty="0" smtClean="0"/>
              <a:t>схему для сборки корпуса </a:t>
            </a:r>
            <a:endParaRPr lang="ru-RU" sz="1800" dirty="0" smtClean="0"/>
          </a:p>
          <a:p>
            <a:r>
              <a:rPr lang="ru-RU" sz="1800" dirty="0" smtClean="0"/>
              <a:t>Нарисовать </a:t>
            </a:r>
            <a:r>
              <a:rPr lang="ru-RU" sz="1800" dirty="0" smtClean="0"/>
              <a:t>печатную плату в </a:t>
            </a:r>
            <a:r>
              <a:rPr lang="ru-RU" sz="1800" dirty="0" err="1" smtClean="0"/>
              <a:t>Kikad</a:t>
            </a:r>
            <a:r>
              <a:rPr lang="ru-RU" sz="1800" dirty="0" smtClean="0"/>
              <a:t> </a:t>
            </a:r>
            <a:endParaRPr lang="ru-RU" sz="1800" dirty="0" smtClean="0"/>
          </a:p>
          <a:p>
            <a:r>
              <a:rPr lang="ru-RU" sz="1800" dirty="0" smtClean="0"/>
              <a:t>Протравить </a:t>
            </a:r>
            <a:r>
              <a:rPr lang="ru-RU" sz="1800" dirty="0" smtClean="0"/>
              <a:t>печатную плату </a:t>
            </a:r>
            <a:endParaRPr lang="ru-RU" sz="1800" dirty="0" smtClean="0"/>
          </a:p>
          <a:p>
            <a:r>
              <a:rPr lang="ru-RU" sz="1800" dirty="0" smtClean="0"/>
              <a:t>Подготовка материала для сдачи второй контрольной точки</a:t>
            </a:r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Подробно эти пункты, временные интервалы для их выполнения и ответственные за них расписаны в календарном плане.</a:t>
            </a:r>
            <a:endParaRPr lang="ru-RU" sz="1800" dirty="0" smtClean="0"/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92747" y="1411804"/>
            <a:ext cx="7886700" cy="49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rgbClr val="0444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4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9971" y="204789"/>
            <a:ext cx="2858045" cy="64240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</a:t>
            </a:r>
            <a:r>
              <a:rPr lang="ru-RU" b="1" dirty="0" smtClean="0">
                <a:solidFill>
                  <a:srgbClr val="044485"/>
                </a:solidFill>
              </a:rPr>
              <a:t>Работа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159496"/>
            <a:ext cx="7886700" cy="5561979"/>
          </a:xfrm>
        </p:spPr>
        <p:txBody>
          <a:bodyPr>
            <a:normAutofit/>
          </a:bodyPr>
          <a:lstStyle/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92747" y="1411804"/>
            <a:ext cx="7886700" cy="49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rgbClr val="0444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9971" y="204789"/>
            <a:ext cx="2858045" cy="64240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92747" y="1411804"/>
            <a:ext cx="7886700" cy="49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rgbClr val="0444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68" y="1606332"/>
            <a:ext cx="8798650" cy="475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9584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57305" y="204789"/>
            <a:ext cx="2858045" cy="64240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  </a:t>
            </a:r>
            <a:r>
              <a:rPr lang="ru-RU" sz="3000" b="1" dirty="0" smtClean="0">
                <a:solidFill>
                  <a:srgbClr val="044485"/>
                </a:solidFill>
              </a:rPr>
              <a:t>Рефлексия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159496"/>
            <a:ext cx="7886700" cy="556197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За прошедшее время работы над проектом, мы многое узнали о </a:t>
            </a:r>
            <a:r>
              <a:rPr lang="ru-RU" sz="1800" dirty="0" err="1" smtClean="0"/>
              <a:t>схемотехники</a:t>
            </a:r>
            <a:r>
              <a:rPr lang="ru-RU" sz="1800" dirty="0" smtClean="0"/>
              <a:t> и о сборке приборов измерения. Также увидели некоторые ошибки в составленном календарном плане, на некоторые задачи мы выделили недостаточное количество времени, так как неправильно оценили необходимый объем работы.</a:t>
            </a:r>
          </a:p>
          <a:p>
            <a:r>
              <a:rPr lang="ru-RU" sz="1800" dirty="0" smtClean="0"/>
              <a:t>Некоторые задачи пришлось перенести на следующий период работы над проектом. </a:t>
            </a:r>
          </a:p>
          <a:p>
            <a:r>
              <a:rPr lang="ru-RU" sz="1800" dirty="0" smtClean="0"/>
              <a:t>Далее мы постараемся закончить задачи этого и следующего периодов.</a:t>
            </a:r>
          </a:p>
          <a:p>
            <a:pPr>
              <a:buNone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92747" y="1411804"/>
            <a:ext cx="7886700" cy="49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rgbClr val="0444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4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46" y="1357864"/>
            <a:ext cx="8636650" cy="53019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044485"/>
                </a:solidFill>
              </a:rPr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2702653"/>
            <a:ext cx="7886700" cy="1452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Тема </a:t>
            </a:r>
            <a:r>
              <a:rPr lang="ru-RU" dirty="0" smtClean="0">
                <a:solidFill>
                  <a:srgbClr val="044485"/>
                </a:solidFill>
              </a:rPr>
              <a:t>проекта - </a:t>
            </a:r>
            <a:r>
              <a:rPr lang="ru-RU" sz="2400" dirty="0" smtClean="0">
                <a:solidFill>
                  <a:srgbClr val="044485"/>
                </a:solidFill>
              </a:rPr>
              <a:t>Создание измерителя LC (индуктивности и емкости) на Atmega328P</a:t>
            </a: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Название </a:t>
            </a:r>
            <a:r>
              <a:rPr lang="ru-RU" dirty="0" smtClean="0">
                <a:solidFill>
                  <a:srgbClr val="044485"/>
                </a:solidFill>
              </a:rPr>
              <a:t>команды – </a:t>
            </a:r>
            <a:r>
              <a:rPr lang="ru-RU" sz="2000" dirty="0" err="1" smtClean="0">
                <a:solidFill>
                  <a:srgbClr val="044485"/>
                </a:solidFill>
              </a:rPr>
              <a:t>Мортерик</a:t>
            </a: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44485"/>
                </a:solidFill>
              </a:rPr>
              <a:t>Ссылка на </a:t>
            </a:r>
            <a:r>
              <a:rPr lang="ru-RU" dirty="0" err="1" smtClean="0">
                <a:solidFill>
                  <a:srgbClr val="044485"/>
                </a:solidFill>
              </a:rPr>
              <a:t>репозиторий</a:t>
            </a:r>
            <a:r>
              <a:rPr lang="ru-RU" dirty="0" smtClean="0">
                <a:solidFill>
                  <a:srgbClr val="044485"/>
                </a:solidFill>
              </a:rPr>
              <a:t> - </a:t>
            </a:r>
            <a:r>
              <a:rPr lang="en-US" dirty="0" smtClean="0">
                <a:solidFill>
                  <a:srgbClr val="044485"/>
                </a:solidFill>
              </a:rPr>
              <a:t>https://github.com/GrishinaTanya/-LC-</a:t>
            </a: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8410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298</Words>
  <Application>Microsoft Office PowerPoint</Application>
  <PresentationFormat>Экран (4:3)</PresentationFormat>
  <Paragraphs>47</Paragraphs>
  <Slides>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1_Тема Office</vt:lpstr>
      <vt:lpstr>Создание измерителя LC (индуктивности и емкости) на Atmega328P</vt:lpstr>
      <vt:lpstr>Команда</vt:lpstr>
      <vt:lpstr>Идея и цель проекта</vt:lpstr>
      <vt:lpstr>Целевая аудитория</vt:lpstr>
      <vt:lpstr>  Задачи</vt:lpstr>
      <vt:lpstr> Работа</vt:lpstr>
      <vt:lpstr> </vt:lpstr>
      <vt:lpstr>   Рефлексия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Рецензент</dc:creator>
  <cp:lastModifiedBy>NON</cp:lastModifiedBy>
  <cp:revision>55</cp:revision>
  <dcterms:created xsi:type="dcterms:W3CDTF">2017-10-21T13:35:42Z</dcterms:created>
  <dcterms:modified xsi:type="dcterms:W3CDTF">2024-04-22T04:29:52Z</dcterms:modified>
</cp:coreProperties>
</file>