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7" roundtripDataSignature="AMtx7mjdo7FECp685JsX7/4pIVeoAktj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141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>
            <a:spLocks noGrp="1"/>
          </p:cNvSpPr>
          <p:nvPr>
            <p:ph type="sldNum" idx="12"/>
          </p:nvPr>
        </p:nvSpPr>
        <p:spPr>
          <a:xfrm>
            <a:off x="6042320" y="9493393"/>
            <a:ext cx="16991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lang="en-AU" sz="1800" b="0" i="0" u="none" strike="noStrike" cap="none">
                <a:solidFill>
                  <a:srgbClr val="000000"/>
                </a:solidFill>
              </a:rPr>
              <a:t>1</a:t>
            </a:fld>
            <a:endParaRPr sz="1800" b="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2319338" y="1265238"/>
            <a:ext cx="11201401" cy="8401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789535" y="605318"/>
            <a:ext cx="547079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Hypothesis: </a:t>
            </a:r>
            <a:r>
              <a:rPr lang="en-AU" sz="12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Hypothesis with an emphasis on SMART principles. </a:t>
            </a:r>
            <a:r>
              <a:rPr lang="en-AU" sz="1200" b="1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AU" sz="1200" b="1" i="1"/>
              <a:t>S – Specific, M – Measurable, A – Achievable, R – Realistic, T – Timebound). </a:t>
            </a:r>
            <a:r>
              <a:rPr lang="en-AU" sz="1200" b="0" i="0"/>
              <a:t>If you cannot do this, you </a:t>
            </a:r>
            <a:r>
              <a:rPr lang="en-AU" sz="1200" b="1" i="0"/>
              <a:t>do not</a:t>
            </a:r>
            <a:r>
              <a:rPr lang="en-AU" sz="1200" b="0" i="0"/>
              <a:t> have a good grasp on the business problem.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b="1"/>
              <a:t>Context: </a:t>
            </a:r>
            <a:r>
              <a:rPr lang="en-AU" sz="1200"/>
              <a:t>With context, we have </a:t>
            </a:r>
            <a:r>
              <a:rPr lang="en-AU" sz="1200" b="1" u="sng"/>
              <a:t>clearly identified the problem at hand </a:t>
            </a:r>
            <a:r>
              <a:rPr lang="en-AU" sz="1200"/>
              <a:t>and have elucidated on how our initiative may solve this problem, alongside the commercial implications this will have on the business.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Criteria for Success</a:t>
            </a:r>
            <a:r>
              <a:rPr lang="en-AU" b="0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Scope of Solution Space: </a:t>
            </a:r>
            <a:r>
              <a:rPr lang="en-AU" b="0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Constraints within Solution Space: </a:t>
            </a:r>
            <a:r>
              <a:rPr lang="en-AU" b="0"/>
              <a:t>Looking forward, what are the foreseeable problems we are likely to encounter? Could this be stakeholder resistance? Could this be we don’t have access to the right data?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Stakeholders to provide key insight: </a:t>
            </a:r>
            <a:r>
              <a:rPr lang="en-AU" b="0"/>
              <a:t>Who are the people I need to speak to, to get the answers I need for my data analysis?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1"/>
              <a:t>What key data sources are required</a:t>
            </a:r>
            <a:r>
              <a:rPr lang="en-AU" b="0"/>
              <a:t>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b="0"/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6"/>
              <a:buFont typeface="Arial"/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/>
          <p:nvPr/>
        </p:nvSpPr>
        <p:spPr>
          <a:xfrm>
            <a:off x="137949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4587388" y="1576013"/>
            <a:ext cx="4344156" cy="46810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endParaRPr sz="142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218936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28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4668375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601195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5050634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Constraints within solution space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"/>
          <p:cNvSpPr/>
          <p:nvPr/>
        </p:nvSpPr>
        <p:spPr>
          <a:xfrm>
            <a:off x="4668375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"/>
          <p:cNvSpPr/>
          <p:nvPr/>
        </p:nvSpPr>
        <p:spPr>
          <a:xfrm>
            <a:off x="218936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"/>
          <p:cNvSpPr/>
          <p:nvPr/>
        </p:nvSpPr>
        <p:spPr>
          <a:xfrm>
            <a:off x="601195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Criteria for success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"/>
          <p:cNvSpPr/>
          <p:nvPr/>
        </p:nvSpPr>
        <p:spPr>
          <a:xfrm>
            <a:off x="5050634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Stakeholders to provide key insight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"/>
          <p:cNvSpPr/>
          <p:nvPr/>
        </p:nvSpPr>
        <p:spPr>
          <a:xfrm>
            <a:off x="218936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"/>
          <p:cNvSpPr/>
          <p:nvPr/>
        </p:nvSpPr>
        <p:spPr>
          <a:xfrm>
            <a:off x="4668375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spcFirstLastPara="1" wrap="square" lIns="47575" tIns="47575" rIns="47575" bIns="47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601195" y="4831972"/>
            <a:ext cx="3597454" cy="219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Scope of solution space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"/>
          <p:cNvSpPr/>
          <p:nvPr/>
        </p:nvSpPr>
        <p:spPr>
          <a:xfrm>
            <a:off x="5050634" y="482974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lang="en-AU" sz="1428">
                <a:solidFill>
                  <a:schemeClr val="dk1"/>
                </a:solidFill>
              </a:rPr>
              <a:t>Key</a:t>
            </a:r>
            <a:r>
              <a:rPr lang="en-AU" sz="1428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data sources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143108" y="1964976"/>
            <a:ext cx="4324418" cy="1245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Five long-term customers revealed that </a:t>
            </a:r>
            <a:r>
              <a:rPr lang="en-US" dirty="0" err="1"/>
              <a:t>ChemCorp</a:t>
            </a:r>
            <a:r>
              <a:rPr lang="en-US" dirty="0"/>
              <a:t> was no longer these firms’ preferred provider of chemicals. After these customers left, the sales management team found that ~ 10% of sales revenue came from these customers.</a:t>
            </a:r>
            <a:endParaRPr dirty="0"/>
          </a:p>
        </p:txBody>
      </p:sp>
      <p:sp>
        <p:nvSpPr>
          <p:cNvPr id="35" name="Google Shape;35;p1"/>
          <p:cNvSpPr txBox="1"/>
          <p:nvPr/>
        </p:nvSpPr>
        <p:spPr>
          <a:xfrm>
            <a:off x="137949" y="3538875"/>
            <a:ext cx="4329577" cy="1103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identification of future growth industries and identification of at least one divestment product in at least one of our industries</a:t>
            </a:r>
            <a:endParaRPr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"/>
          <p:cNvSpPr txBox="1"/>
          <p:nvPr/>
        </p:nvSpPr>
        <p:spPr>
          <a:xfrm>
            <a:off x="186842" y="5184805"/>
            <a:ext cx="4324418" cy="751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Understanding Customers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Market Opportunities (Profit margin and available businesses)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Product Divestment</a:t>
            </a:r>
            <a:endParaRPr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"/>
          <p:cNvSpPr txBox="1"/>
          <p:nvPr/>
        </p:nvSpPr>
        <p:spPr>
          <a:xfrm>
            <a:off x="4558232" y="1963919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Retain at least 10% of sales revenue from customers</a:t>
            </a:r>
            <a:endParaRPr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"/>
          <p:cNvSpPr txBox="1"/>
          <p:nvPr/>
        </p:nvSpPr>
        <p:spPr>
          <a:xfrm>
            <a:off x="4590928" y="5085174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AU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given dataset</a:t>
            </a:r>
            <a:endParaRPr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"/>
          <p:cNvSpPr/>
          <p:nvPr/>
        </p:nvSpPr>
        <p:spPr>
          <a:xfrm>
            <a:off x="6633337" y="652441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"/>
          <p:cNvSpPr/>
          <p:nvPr/>
        </p:nvSpPr>
        <p:spPr>
          <a:xfrm>
            <a:off x="7028512" y="651371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"/>
          <p:cNvSpPr/>
          <p:nvPr/>
        </p:nvSpPr>
        <p:spPr>
          <a:xfrm>
            <a:off x="7452320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"/>
          <p:cNvSpPr/>
          <p:nvPr/>
        </p:nvSpPr>
        <p:spPr>
          <a:xfrm>
            <a:off x="7846662" y="6508081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"/>
          <p:cNvSpPr/>
          <p:nvPr/>
        </p:nvSpPr>
        <p:spPr>
          <a:xfrm>
            <a:off x="8245692" y="6503004"/>
            <a:ext cx="432048" cy="216024"/>
          </a:xfrm>
          <a:prstGeom prst="chevron">
            <a:avLst>
              <a:gd name="adj" fmla="val 50000"/>
            </a:avLst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"/>
          <p:cNvSpPr/>
          <p:nvPr/>
        </p:nvSpPr>
        <p:spPr>
          <a:xfrm>
            <a:off x="8099130" y="707128"/>
            <a:ext cx="432048" cy="205317"/>
          </a:xfrm>
          <a:prstGeom prst="chevron">
            <a:avLst>
              <a:gd name="adj" fmla="val 50000"/>
            </a:avLst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AU" sz="1200" b="1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"/>
          <p:cNvSpPr/>
          <p:nvPr/>
        </p:nvSpPr>
        <p:spPr>
          <a:xfrm>
            <a:off x="121750" y="116631"/>
            <a:ext cx="7724912" cy="1137079"/>
          </a:xfrm>
          <a:prstGeom prst="wedgeRectCallout">
            <a:avLst>
              <a:gd name="adj1" fmla="val 53513"/>
              <a:gd name="adj2" fmla="val 6588"/>
            </a:avLst>
          </a:prstGeom>
          <a:solidFill>
            <a:srgbClr val="FEF2D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"/>
          <p:cNvSpPr txBox="1">
            <a:spLocks noGrp="1"/>
          </p:cNvSpPr>
          <p:nvPr>
            <p:ph type="title"/>
          </p:nvPr>
        </p:nvSpPr>
        <p:spPr>
          <a:xfrm>
            <a:off x="184140" y="189590"/>
            <a:ext cx="879359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2000">
                <a:solidFill>
                  <a:srgbClr val="29748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Problem Statement Worksheet (Hypothesis Formation)</a:t>
            </a:r>
            <a:endParaRPr/>
          </a:p>
        </p:txBody>
      </p:sp>
      <p:sp>
        <p:nvSpPr>
          <p:cNvPr id="47" name="Google Shape;47;p1"/>
          <p:cNvSpPr txBox="1"/>
          <p:nvPr/>
        </p:nvSpPr>
        <p:spPr>
          <a:xfrm>
            <a:off x="4607126" y="3547600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Sales teams, Analyst teams, Shareholders and Customers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"/>
          <p:cNvSpPr txBox="1"/>
          <p:nvPr/>
        </p:nvSpPr>
        <p:spPr>
          <a:xfrm>
            <a:off x="184140" y="540901"/>
            <a:ext cx="7724912" cy="652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dirty="0"/>
              <a:t>How can </a:t>
            </a:r>
            <a:r>
              <a:rPr lang="en-US" dirty="0" err="1"/>
              <a:t>ChemCorp</a:t>
            </a:r>
            <a:r>
              <a:rPr lang="en-US" dirty="0"/>
              <a:t> prevent the loss of future market share through the identification of future growth industries and identification of at least one divestment product in at least one of our industries</a:t>
            </a:r>
            <a:r>
              <a:rPr lang="en-US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 </a:t>
            </a:r>
            <a:endParaRPr sz="14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462</Words>
  <Application>Microsoft Office PowerPoint</Application>
  <PresentationFormat>On-screen Show (4:3)</PresentationFormat>
  <Paragraphs>43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Quattrocento Sans</vt:lpstr>
      <vt:lpstr>Synergy_CF_YNR002</vt:lpstr>
      <vt:lpstr>Problem Statement Worksheet (Hypothesis Formation)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 Worksheet (Hypothesis Formation)</dc:title>
  <dc:creator>Christopher H</dc:creator>
  <cp:lastModifiedBy>Krishna Subedi</cp:lastModifiedBy>
  <cp:revision>2</cp:revision>
  <dcterms:modified xsi:type="dcterms:W3CDTF">2022-11-04T23:56:11Z</dcterms:modified>
</cp:coreProperties>
</file>