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9" r:id="rId6"/>
    <p:sldId id="263" r:id="rId7"/>
    <p:sldId id="270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F2893-2D29-4DB0-B818-2C53233479B0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16D07A-804A-403E-BFC9-A4A2BD1B0C0B}" type="datetime1">
              <a:rPr lang="fr-FR" smtClean="0"/>
              <a:t>06/04/2023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EACA7-3758-4FB6-BA94-9432438B148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BD506F-5B4D-42BD-AB41-CF66C670E27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0D805-6FFC-4522-8D5B-F1149072A151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4652E-F8BF-46E0-A603-0F1815ED4E1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F56C5F-53D0-41A9-9F50-7B4829EE51B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7CE1C-529F-4406-9CEE-AAA10DFF2A3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759E8-189F-44F9-8F0F-4B626C1726C7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D3449-10FA-4FA8-BB7E-DE2BC73A6A7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71852-C2D3-4A19-B527-F0D1294EDEA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0CDD8-9AD5-436C-9A6B-9109220C0A0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009B3-FB40-4F9D-814D-471C583621E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358E1-6683-41F3-8C14-F13511B21D0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41579-6ADB-4758-835B-DB178F983F01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DF6F8-5382-4746-979F-24BC2CF95B6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16EA1-6081-459E-B291-FA46BDF41EC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CD3B-BC17-47B8-A589-AD41FE7E6B85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873F4-03E3-48B7-993D-AEC3D6B75DE9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49DCAE6-258C-4BD7-ACEB-0A96EB3D470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" dirty="0"/>
              <a:t>Groupe 5 : Présentation du sujet </a:t>
            </a:r>
            <a:r>
              <a:rPr lang="fr-FR" dirty="0" err="1"/>
              <a:t>Compostplus</a:t>
            </a:r>
            <a:br>
              <a:rPr lang="fr-FR" dirty="0"/>
            </a:br>
            <a:r>
              <a:rPr lang="fr-FR" sz="2800" i="1" dirty="0"/>
              <a:t>Présentation du 07/04/2023</a:t>
            </a:r>
            <a:endParaRPr lang="fr" i="1" dirty="0"/>
          </a:p>
        </p:txBody>
      </p:sp>
      <p:pic>
        <p:nvPicPr>
          <p:cNvPr id="6" name="Image 5" descr="Une image contenant personne, intérieur, vert">
            <a:extLst>
              <a:ext uri="{FF2B5EF4-FFF2-40B4-BE49-F238E27FC236}">
                <a16:creationId xmlns:a16="http://schemas.microsoft.com/office/drawing/2014/main" id="{C56E32AA-B545-8C3C-0C67-4273F7D4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1" r="17377" b="-2"/>
          <a:stretch/>
        </p:blipFill>
        <p:spPr>
          <a:xfrm>
            <a:off x="913795" y="2076450"/>
            <a:ext cx="4856841" cy="3622671"/>
          </a:xfrm>
          <a:prstGeom prst="rect">
            <a:avLst/>
          </a:prstGeom>
          <a:noFill/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3082565"/>
            <a:ext cx="4856841" cy="17062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" sz="2000" dirty="0"/>
              <a:t>Membres : </a:t>
            </a:r>
          </a:p>
          <a:p>
            <a:r>
              <a:rPr lang="en-US" sz="1600" dirty="0"/>
              <a:t>VERDELHAN François</a:t>
            </a:r>
          </a:p>
          <a:p>
            <a:r>
              <a:rPr lang="en-US" sz="1600" dirty="0"/>
              <a:t>ASSIAH </a:t>
            </a:r>
            <a:r>
              <a:rPr lang="en-US" sz="1600" dirty="0" err="1"/>
              <a:t>Shelmy</a:t>
            </a:r>
            <a:endParaRPr lang="en-US" sz="1600" dirty="0"/>
          </a:p>
          <a:p>
            <a:r>
              <a:rPr lang="en-US" sz="1600" dirty="0"/>
              <a:t>LE Thach Thao </a:t>
            </a:r>
            <a:endParaRPr lang="fr" sz="16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9C413-8568-5B76-EBE4-A2286DB0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0AA98-0DA9-5BD9-8DC5-925CDCB2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E81B6-9FE0-A8C1-9E1D-9732BC71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FC45-15C5-B95A-B413-5FCDD4DB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: Amélioration questionnaire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5228A-AB3F-D8A0-17B2-155852EF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5412E-0353-57EF-7E80-D9A3A27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5347B-E395-1B4E-A5C6-FF9B3649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9E5E37-67A2-157E-2098-509BDE2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Graphique 5" descr="Questions avec un remplissage uni">
            <a:extLst>
              <a:ext uri="{FF2B5EF4-FFF2-40B4-BE49-F238E27FC236}">
                <a16:creationId xmlns:a16="http://schemas.microsoft.com/office/drawing/2014/main" id="{0296A800-503B-17BE-262C-C4C9C74C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206" y="2852530"/>
            <a:ext cx="3395870" cy="33958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376854-86D3-E94D-788B-A5AE1E96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5389"/>
            <a:ext cx="5033818" cy="34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6F1604-ED97-C2E0-F59D-B6AB2F407597}"/>
              </a:ext>
            </a:extLst>
          </p:cNvPr>
          <p:cNvSpPr txBox="1"/>
          <p:nvPr/>
        </p:nvSpPr>
        <p:spPr>
          <a:xfrm>
            <a:off x="5412269" y="2345389"/>
            <a:ext cx="45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842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D28F9-F805-BB0D-D20C-BBF7AF6D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E4E06-EB2C-2B6B-55CD-F3263AA9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24299"/>
          </a:xfrm>
        </p:spPr>
        <p:txBody>
          <a:bodyPr>
            <a:normAutofit/>
          </a:bodyPr>
          <a:lstStyle/>
          <a:p>
            <a:r>
              <a:rPr lang="fr-FR" dirty="0"/>
              <a:t>Qu’est ce que </a:t>
            </a:r>
            <a:r>
              <a:rPr lang="fr-FR" dirty="0" err="1"/>
              <a:t>Compostplus</a:t>
            </a:r>
            <a:r>
              <a:rPr lang="fr-FR" dirty="0"/>
              <a:t> ?</a:t>
            </a:r>
          </a:p>
          <a:p>
            <a:r>
              <a:rPr lang="fr-FR" dirty="0"/>
              <a:t>Notre problématique </a:t>
            </a:r>
          </a:p>
          <a:p>
            <a:r>
              <a:rPr lang="fr-FR" dirty="0"/>
              <a:t>Présentation des données</a:t>
            </a:r>
          </a:p>
          <a:p>
            <a:r>
              <a:rPr lang="fr-FR" dirty="0"/>
              <a:t>Notre site</a:t>
            </a:r>
          </a:p>
          <a:p>
            <a:r>
              <a:rPr lang="fr-FR" dirty="0"/>
              <a:t>Nos analyses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Remerciements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30748-7A65-AFA0-B425-C01604D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B445-A8B2-D00D-5B47-614C21D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Compostplus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F1F2D-D78B-79D4-11DC-D87EC59D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3E29F-8FA6-4A89-D1BD-F07F3CAD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55695-5C7C-A739-E36A-F38FEF9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36853-ACE4-0E71-8D4F-7B65B49F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Quels facteurs clés contribuent à l'efficacité et encouragent la collecte des biodéchets dans différentes collectivités ?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sz="1800" dirty="0"/>
              <a:t>Observe-t-on des différences entre typologies de collectivités ?</a:t>
            </a:r>
          </a:p>
          <a:p>
            <a:r>
              <a:rPr lang="fr-FR" sz="1800" dirty="0"/>
              <a:t>Entre typologie d’habitats (des collectivités) ? Entre dispositifs existants ?</a:t>
            </a:r>
          </a:p>
          <a:p>
            <a:r>
              <a:rPr lang="fr-FR" sz="1800" dirty="0"/>
              <a:t>Quels seraient d’après vous les autres facteurs susceptibles d’influencer sur la réussite de la collecte séparée (=quantité de biodéchets collectés)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381D1-8D75-C0EA-DFC5-611E8F7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F2A95-BFA1-0992-A80C-88827144F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7125772" y="5333318"/>
            <a:ext cx="1828800" cy="1334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162A0C-E3D1-729A-9BCC-16FEAEAC1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29002"/>
          <a:stretch/>
        </p:blipFill>
        <p:spPr>
          <a:xfrm>
            <a:off x="3271326" y="5291106"/>
            <a:ext cx="2295007" cy="1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03A195-0E61-A694-C8DE-AEAE8C9A96BE}"/>
              </a:ext>
            </a:extLst>
          </p:cNvPr>
          <p:cNvSpPr txBox="1"/>
          <p:nvPr/>
        </p:nvSpPr>
        <p:spPr>
          <a:xfrm>
            <a:off x="1079770" y="2110902"/>
            <a:ext cx="1018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reçu un fichier Excel qui est en réalité le retour d’un questionnaire émis par compost plus durant le mois de mars.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 dernier comporte 21 individus et 13 variables. </a:t>
            </a:r>
          </a:p>
          <a:p>
            <a:endParaRPr lang="fr-FR" dirty="0"/>
          </a:p>
          <a:p>
            <a:r>
              <a:rPr lang="fr-FR" dirty="0"/>
              <a:t>Etant issus d’un questionnaire les réponses sont très difficiles à extraire. Un gros travaille de nettoyage à donc était réalisé. </a:t>
            </a:r>
          </a:p>
        </p:txBody>
      </p:sp>
    </p:spTree>
    <p:extLst>
      <p:ext uri="{BB962C8B-B14F-4D97-AF65-F5344CB8AC3E}">
        <p14:creationId xmlns:p14="http://schemas.microsoft.com/office/powerpoint/2010/main" val="94739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38F79D6-2B10-CF15-4528-366BBD8D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289"/>
              </p:ext>
            </p:extLst>
          </p:nvPr>
        </p:nvGraphicFramePr>
        <p:xfrm>
          <a:off x="291830" y="1866900"/>
          <a:ext cx="10045003" cy="4680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895">
                  <a:extLst>
                    <a:ext uri="{9D8B030D-6E8A-4147-A177-3AD203B41FA5}">
                      <a16:colId xmlns:a16="http://schemas.microsoft.com/office/drawing/2014/main" val="2280204232"/>
                    </a:ext>
                  </a:extLst>
                </a:gridCol>
                <a:gridCol w="1546218">
                  <a:extLst>
                    <a:ext uri="{9D8B030D-6E8A-4147-A177-3AD203B41FA5}">
                      <a16:colId xmlns:a16="http://schemas.microsoft.com/office/drawing/2014/main" val="4163093813"/>
                    </a:ext>
                  </a:extLst>
                </a:gridCol>
                <a:gridCol w="1189398">
                  <a:extLst>
                    <a:ext uri="{9D8B030D-6E8A-4147-A177-3AD203B41FA5}">
                      <a16:colId xmlns:a16="http://schemas.microsoft.com/office/drawing/2014/main" val="2870134437"/>
                    </a:ext>
                  </a:extLst>
                </a:gridCol>
                <a:gridCol w="1719221">
                  <a:extLst>
                    <a:ext uri="{9D8B030D-6E8A-4147-A177-3AD203B41FA5}">
                      <a16:colId xmlns:a16="http://schemas.microsoft.com/office/drawing/2014/main" val="3754580116"/>
                    </a:ext>
                  </a:extLst>
                </a:gridCol>
                <a:gridCol w="1178586">
                  <a:extLst>
                    <a:ext uri="{9D8B030D-6E8A-4147-A177-3AD203B41FA5}">
                      <a16:colId xmlns:a16="http://schemas.microsoft.com/office/drawing/2014/main" val="2901507046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853629822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203560438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323960862"/>
                    </a:ext>
                  </a:extLst>
                </a:gridCol>
              </a:tblGrid>
              <a:tr h="60019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Horodateur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 de votre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d'habitants que regroupe la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Tonnage de biodéchets collectés par an (le dernier en date dont vous disposé).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d'habitants concernés par la collecte (des biodéchets) en PAP ou PAV.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de personnes collectés en porte à porte (PAP)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de personnes ayant accès à un point d'apport volontaire (PAV)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Quantité de la collecte séparée des emballages en kg/an/hab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306617595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16:15:08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SEMOCTOM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114153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39250678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17:29:52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CA du Pays Voironnais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77225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17276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58.30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5058981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9:59:13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des Pays de Vilaine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85273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84475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84275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1692109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10:47:28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CC Bassin de Pompey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40800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depuis le début de l'année 2023: 4500 foyers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87657284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15:03:26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Nantes Métropole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682260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200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527103167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15:36:45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d'Alsace Centrale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3112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94395392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13:33:10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Celavu Prunelli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Insee : 8828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biodéchets je suppose ? 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54 kg (papier et emballages)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33221782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14:54:40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CDC PUISAYE FORTERRE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Population municipale : 33941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2022 : 3276 tonnes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2021 : 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534539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15:09:07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Sirtom de la région de Brive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155220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431,7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27430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6506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20924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59 kg / an / habitant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038932357"/>
                  </a:ext>
                </a:extLst>
              </a:tr>
              <a:tr h="328614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3/22/2023 11:51:09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Auray Quiberon Terre Atlantique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116 232 hab.DGF (ou 90 815 hab.INSEE)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Démarrage en 2023 , déploiement en cours, estimation à 1500 t. fin 2023, 3 000 t. en 2025.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100% à fin novembre 2023, 90 815 hab. INSEE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90 815 hab.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indéfini à ce jour (dispositif complémentaire pour gérer la saisonnalité et l'habitat non équipable en bac individuel)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30 kg en 2022, hors papiers (13 kg)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153317454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3/23/2023 10:42:58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Métropole de Lyon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1,4 millions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1066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260 000 depuis décembre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260000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44.6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699383801"/>
                  </a:ext>
                </a:extLst>
              </a:tr>
              <a:tr h="27429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3/29/2023 11:20:55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Chambéry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140000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65,2 T pour les PRO et 6T pour les habitants (lancement </a:t>
                      </a:r>
                      <a:r>
                        <a:rPr lang="fr-FR" sz="800" u="none" strike="noStrike" dirty="0" err="1">
                          <a:effectLst/>
                        </a:rPr>
                        <a:t>expe</a:t>
                      </a:r>
                      <a:r>
                        <a:rPr lang="fr-FR" sz="800" u="none" strike="noStrike" dirty="0">
                          <a:effectLst/>
                        </a:rPr>
                        <a:t> octobre 2022)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4500 pour les PAV biodec mode collecte et près de 30 000 à un point de compostage partagé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43,5 (extension consignes de tri depuis 1er janvier 2023 seulement)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54274015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11:38:52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Paris Seine Ouest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324 438 (population 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339 tonnes (RPQS 2021)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46 kg/hab/an (RPQS 2021)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684758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11:51:58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Annecy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214000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0 - 600t pour les pros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43732439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16:17:52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Alpes d'Azur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9823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51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0319330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10:10:46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de la Région de Guebwiller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2371,92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38829 (INSEE, données 2020)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38404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71,5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765174050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12:18:31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SYNDICAT CENTRE HERAULT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82148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69300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65800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3500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39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142145656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16:34:37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SMICVAL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209023 (2023)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1570 T (2022)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56 070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 PAV biodéchets actuellement (négligeable, test)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49.7 kg/an/hab en 2022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945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4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B3F11B1-036F-BEAD-C4BB-9537DD12E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67760"/>
              </p:ext>
            </p:extLst>
          </p:nvPr>
        </p:nvGraphicFramePr>
        <p:xfrm>
          <a:off x="277138" y="1958618"/>
          <a:ext cx="10353675" cy="2940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895">
                  <a:extLst>
                    <a:ext uri="{9D8B030D-6E8A-4147-A177-3AD203B41FA5}">
                      <a16:colId xmlns:a16="http://schemas.microsoft.com/office/drawing/2014/main" val="4226831540"/>
                    </a:ext>
                  </a:extLst>
                </a:gridCol>
                <a:gridCol w="820790">
                  <a:extLst>
                    <a:ext uri="{9D8B030D-6E8A-4147-A177-3AD203B41FA5}">
                      <a16:colId xmlns:a16="http://schemas.microsoft.com/office/drawing/2014/main" val="1397668494"/>
                    </a:ext>
                  </a:extLst>
                </a:gridCol>
                <a:gridCol w="855966">
                  <a:extLst>
                    <a:ext uri="{9D8B030D-6E8A-4147-A177-3AD203B41FA5}">
                      <a16:colId xmlns:a16="http://schemas.microsoft.com/office/drawing/2014/main" val="1578689867"/>
                    </a:ext>
                  </a:extLst>
                </a:gridCol>
                <a:gridCol w="902869">
                  <a:extLst>
                    <a:ext uri="{9D8B030D-6E8A-4147-A177-3AD203B41FA5}">
                      <a16:colId xmlns:a16="http://schemas.microsoft.com/office/drawing/2014/main" val="885425767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2803305755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686171176"/>
                    </a:ext>
                  </a:extLst>
                </a:gridCol>
                <a:gridCol w="715260">
                  <a:extLst>
                    <a:ext uri="{9D8B030D-6E8A-4147-A177-3AD203B41FA5}">
                      <a16:colId xmlns:a16="http://schemas.microsoft.com/office/drawing/2014/main" val="3794963671"/>
                    </a:ext>
                  </a:extLst>
                </a:gridCol>
                <a:gridCol w="750436">
                  <a:extLst>
                    <a:ext uri="{9D8B030D-6E8A-4147-A177-3AD203B41FA5}">
                      <a16:colId xmlns:a16="http://schemas.microsoft.com/office/drawing/2014/main" val="1240527915"/>
                    </a:ext>
                  </a:extLst>
                </a:gridCol>
                <a:gridCol w="726985">
                  <a:extLst>
                    <a:ext uri="{9D8B030D-6E8A-4147-A177-3AD203B41FA5}">
                      <a16:colId xmlns:a16="http://schemas.microsoft.com/office/drawing/2014/main" val="3845272176"/>
                    </a:ext>
                  </a:extLst>
                </a:gridCol>
                <a:gridCol w="973222">
                  <a:extLst>
                    <a:ext uri="{9D8B030D-6E8A-4147-A177-3AD203B41FA5}">
                      <a16:colId xmlns:a16="http://schemas.microsoft.com/office/drawing/2014/main" val="148113397"/>
                    </a:ext>
                  </a:extLst>
                </a:gridCol>
                <a:gridCol w="480748">
                  <a:extLst>
                    <a:ext uri="{9D8B030D-6E8A-4147-A177-3AD203B41FA5}">
                      <a16:colId xmlns:a16="http://schemas.microsoft.com/office/drawing/2014/main" val="228706912"/>
                    </a:ext>
                  </a:extLst>
                </a:gridCol>
              </a:tblGrid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Nom de votre collectivité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Biodéchet T/an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PAP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PAV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OMR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Emba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Verre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Tarif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Cout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7361777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SEMOCTOM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114 153,00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479,00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102,79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884824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CA du Pays Voironnais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1 787,00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77 225,00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161,43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36,51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103,80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38846315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des Pays de Vilaine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85 273,00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2 522,00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84 475,00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84 275,00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998,00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334293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Bassin de Pompey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40 800,00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960936500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Nantes Métropole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682 260,00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200,00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893241792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d'Alsace Centrale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3 112,00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07547741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CDC PUISAYE FORTERRE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98801567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Sirtom de la région de Brive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155 220,00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431,70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27 430,00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6 506,00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20 924,00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04844871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Auray Quiberon Terre Atlantique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142,00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33251440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Métropole de Lyon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1 400 000,00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1 066,00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44,60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8458596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Chambéry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140 000,00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71,20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100,84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45346189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Paris Seine Ouest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324 438,00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339,00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99,56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034439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Annecy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214 000,00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600,00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139 100,00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3448116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du Bois de l'Aumône (SBA)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165 122,00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528,00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107 329,30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205,00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39 918,00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136,90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51,10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125,36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52660987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vallée de l Hérault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37 514,00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178,00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01174515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de la Région de Guebwiller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2 371,92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38 404,00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425,00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71,50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RIOM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23988752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CENTRE HERAULT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82 148,00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69 300,00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65 800,00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10097056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SMICVAL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49,70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 NaN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2130627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D178592-3F3D-76B4-C7C1-CB133C3C2AAD}"/>
              </a:ext>
            </a:extLst>
          </p:cNvPr>
          <p:cNvSpPr txBox="1"/>
          <p:nvPr/>
        </p:nvSpPr>
        <p:spPr>
          <a:xfrm>
            <a:off x="277138" y="5145932"/>
            <a:ext cx="1000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nettoyage fini, nous avons pris l’initiative de rajouter des information qui nous paraissez pertinente. Voici la liste des variables rajoutées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Région     Département     Densité     </a:t>
            </a:r>
            <a:r>
              <a:rPr lang="fr-FR" dirty="0" err="1"/>
              <a:t>Typolo</a:t>
            </a:r>
            <a:r>
              <a:rPr lang="fr-FR" dirty="0"/>
              <a:t>     Superficie     Km² </a:t>
            </a:r>
          </a:p>
        </p:txBody>
      </p:sp>
    </p:spTree>
    <p:extLst>
      <p:ext uri="{BB962C8B-B14F-4D97-AF65-F5344CB8AC3E}">
        <p14:creationId xmlns:p14="http://schemas.microsoft.com/office/powerpoint/2010/main" val="6723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25E53-CAD2-210C-FE93-3E10F107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site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A99A-09A4-8789-5F21-7BDD5AFC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3EFF8-8342-97AB-F8DF-DAB732A4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36807-06CD-7D3B-BDF1-1876300B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5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{7C2E2039-2A03-4369-A7E3-914BCA519985}tf12214701_win32</Template>
  <TotalTime>0</TotalTime>
  <Words>1218</Words>
  <Application>Microsoft Office PowerPoint</Application>
  <PresentationFormat>Grand écran</PresentationFormat>
  <Paragraphs>404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Goudy Old Style</vt:lpstr>
      <vt:lpstr>Wingdings 2</vt:lpstr>
      <vt:lpstr>SlateVTI</vt:lpstr>
      <vt:lpstr>Groupe 5 : Présentation du sujet Compostplus Présentation du 07/04/2023</vt:lpstr>
      <vt:lpstr>Sommaire</vt:lpstr>
      <vt:lpstr>Compostplus</vt:lpstr>
      <vt:lpstr>Présentation notre problématique</vt:lpstr>
      <vt:lpstr>Présentation des données</vt:lpstr>
      <vt:lpstr>Présentation des données</vt:lpstr>
      <vt:lpstr>Présentation des données</vt:lpstr>
      <vt:lpstr>Présentation du site :</vt:lpstr>
      <vt:lpstr>Les analyses</vt:lpstr>
      <vt:lpstr>Conclusion</vt:lpstr>
      <vt:lpstr>Ouverture : Amélioration questionnaire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5 : Présentation du sujet Compostplus Présentation du 07/04/2023</dc:title>
  <dc:creator>Francois VERDELHAN</dc:creator>
  <cp:lastModifiedBy>Francois VERDELHAN</cp:lastModifiedBy>
  <cp:revision>3</cp:revision>
  <dcterms:created xsi:type="dcterms:W3CDTF">2023-04-06T09:21:58Z</dcterms:created>
  <dcterms:modified xsi:type="dcterms:W3CDTF">2023-04-06T10:04:47Z</dcterms:modified>
</cp:coreProperties>
</file>