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4" r:id="rId1"/>
  </p:sldMasterIdLst>
  <p:notesMasterIdLst>
    <p:notesMasterId r:id="rId20"/>
  </p:notesMasterIdLst>
  <p:handoutMasterIdLst>
    <p:handoutMasterId r:id="rId21"/>
  </p:handoutMasterIdLst>
  <p:sldIdLst>
    <p:sldId id="259" r:id="rId2"/>
    <p:sldId id="260" r:id="rId3"/>
    <p:sldId id="261" r:id="rId4"/>
    <p:sldId id="262" r:id="rId5"/>
    <p:sldId id="269" r:id="rId6"/>
    <p:sldId id="263" r:id="rId7"/>
    <p:sldId id="270" r:id="rId8"/>
    <p:sldId id="265" r:id="rId9"/>
    <p:sldId id="277" r:id="rId10"/>
    <p:sldId id="266" r:id="rId11"/>
    <p:sldId id="276" r:id="rId12"/>
    <p:sldId id="274" r:id="rId13"/>
    <p:sldId id="271" r:id="rId14"/>
    <p:sldId id="272" r:id="rId15"/>
    <p:sldId id="278" r:id="rId16"/>
    <p:sldId id="267" r:id="rId17"/>
    <p:sldId id="264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10" autoAdjust="0"/>
  </p:normalViewPr>
  <p:slideViewPr>
    <p:cSldViewPr snapToGrid="0">
      <p:cViewPr varScale="1">
        <p:scale>
          <a:sx n="101" d="100"/>
          <a:sy n="101" d="100"/>
        </p:scale>
        <p:origin x="9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5F2893-2D29-4DB0-B818-2C53233479B0}" type="datetime1">
              <a:rPr lang="fr-FR" smtClean="0"/>
              <a:t>07/04/2023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A16D07A-804A-403E-BFC9-A4A2BD1B0C0B}" type="datetime1">
              <a:rPr lang="fr-FR" smtClean="0"/>
              <a:t>07/04/2023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46EACA7-3758-4FB6-BA94-9432438B148D}" type="datetime1">
              <a:rPr lang="fr-FR" smtClean="0"/>
              <a:t>07/04/2023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76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49DCAE6-258C-4BD7-ACEB-0A96EB3D4708}" type="datetime1">
              <a:rPr lang="fr-FR" smtClean="0"/>
              <a:t>07/04/2023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09071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49DCAE6-258C-4BD7-ACEB-0A96EB3D4708}" type="datetime1">
              <a:rPr lang="fr-FR" smtClean="0"/>
              <a:t>07/04/2023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81755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49DCAE6-258C-4BD7-ACEB-0A96EB3D4708}" type="datetime1">
              <a:rPr lang="fr-FR" smtClean="0"/>
              <a:t>07/04/2023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8127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49DCAE6-258C-4BD7-ACEB-0A96EB3D4708}" type="datetime1">
              <a:rPr lang="fr-FR" smtClean="0"/>
              <a:t>07/04/2023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829609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49DCAE6-258C-4BD7-ACEB-0A96EB3D4708}" type="datetime1">
              <a:rPr lang="fr-FR" smtClean="0"/>
              <a:t>07/04/2023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51309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2D3449-10FA-4FA8-BB7E-DE2BC73A6A7C}" type="datetime1">
              <a:rPr lang="fr-FR" smtClean="0"/>
              <a:t>07/04/2023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764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4A71852-C2D3-4A19-B527-F0D1294EDEAD}" type="datetime1">
              <a:rPr lang="fr-FR" smtClean="0"/>
              <a:t>07/04/2023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27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650CDD8-9AD5-436C-9A6B-9109220C0A0D}" type="datetime1">
              <a:rPr lang="fr-FR" smtClean="0"/>
              <a:t>07/04/2023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82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49DCAE6-258C-4BD7-ACEB-0A96EB3D4708}" type="datetime1">
              <a:rPr lang="fr-FR" smtClean="0"/>
              <a:t>07/04/2023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00578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88358E1-6683-41F3-8C14-F13511B21D08}" type="datetime1">
              <a:rPr lang="fr-FR" smtClean="0"/>
              <a:t>07/04/2023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639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0441579-6ADB-4758-835B-DB178F983F01}" type="datetime1">
              <a:rPr lang="fr-FR" smtClean="0"/>
              <a:t>07/04/2023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360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49DCAE6-258C-4BD7-ACEB-0A96EB3D4708}" type="datetime1">
              <a:rPr lang="fr-FR" smtClean="0"/>
              <a:t>07/04/2023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42781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4616EA1-6081-459E-B291-FA46BDF41EC4}" type="datetime1">
              <a:rPr lang="fr-FR" smtClean="0"/>
              <a:t>07/04/2023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309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04CD3B-BC17-47B8-A589-AD41FE7E6B85}" type="datetime1">
              <a:rPr lang="fr-FR" smtClean="0"/>
              <a:t>07/04/2023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71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C7873F4-03E3-48B7-993D-AEC3D6B75DE9}" type="datetime1">
              <a:rPr lang="fr-FR" smtClean="0"/>
              <a:t>07/04/2023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432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49DCAE6-258C-4BD7-ACEB-0A96EB3D4708}" type="datetime1">
              <a:rPr lang="fr-FR" smtClean="0"/>
              <a:t>07/04/2023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57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microsoft.com/office/2007/relationships/hdphoto" Target="../media/hdphoto4.wdp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2B258D2B-6AC3-4B3A-A87C-FD7E65178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Image 5" descr="Une image contenant personne, intérieur, vert">
            <a:extLst>
              <a:ext uri="{FF2B5EF4-FFF2-40B4-BE49-F238E27FC236}">
                <a16:creationId xmlns:a16="http://schemas.microsoft.com/office/drawing/2014/main" id="{C56E32AA-B545-8C3C-0C67-4273F7D4E9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2" r="23549" b="-1"/>
          <a:stretch/>
        </p:blipFill>
        <p:spPr>
          <a:xfrm>
            <a:off x="1" y="10"/>
            <a:ext cx="7574440" cy="6857990"/>
          </a:xfrm>
          <a:prstGeom prst="rect">
            <a:avLst/>
          </a:prstGeom>
          <a:noFill/>
        </p:spPr>
      </p:pic>
      <p:sp>
        <p:nvSpPr>
          <p:cNvPr id="45" name="Freeform 5">
            <a:extLst>
              <a:ext uri="{FF2B5EF4-FFF2-40B4-BE49-F238E27FC236}">
                <a16:creationId xmlns:a16="http://schemas.microsoft.com/office/drawing/2014/main" id="{8D55DD8B-9BF9-4B91-A22D-2D3F2AEFF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>
                <a:solidFill>
                  <a:srgbClr val="FEFFFF"/>
                </a:solidFill>
              </a:rPr>
              <a:t>Groupe 5 : Présentation du sujet Compostplus</a:t>
            </a:r>
            <a:br>
              <a:rPr lang="en-US" sz="1500">
                <a:solidFill>
                  <a:srgbClr val="FEFFFF"/>
                </a:solidFill>
              </a:rPr>
            </a:br>
            <a:br>
              <a:rPr lang="en-US" sz="1500">
                <a:solidFill>
                  <a:srgbClr val="FEFFFF"/>
                </a:solidFill>
              </a:rPr>
            </a:br>
            <a:r>
              <a:rPr lang="en-US" sz="1500" i="1">
                <a:solidFill>
                  <a:srgbClr val="FEFFFF"/>
                </a:solidFill>
              </a:rPr>
              <a:t>Présentation du 07/04/2023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60770" y="2017668"/>
            <a:ext cx="3750205" cy="3857816"/>
          </a:xfrm>
        </p:spPr>
        <p:txBody>
          <a:bodyPr vert="horz" lIns="91440" tIns="45720" rIns="91440" bIns="45720" rtlCol="0">
            <a:normAutofit/>
          </a:bodyPr>
          <a:lstStyle/>
          <a:p>
            <a:pPr marL="36900" indent="0">
              <a:lnSpc>
                <a:spcPct val="90000"/>
              </a:lnSpc>
              <a:buNone/>
            </a:pPr>
            <a:r>
              <a:rPr lang="en-US" sz="1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Membres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: 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VERDELHAN François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ASSIAH Shelmy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 Thach Thao 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sz="1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Commanditaire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: 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GOTTELAND Cécile</a:t>
            </a:r>
          </a:p>
          <a:p>
            <a:pPr marL="0" indent="0">
              <a:lnSpc>
                <a:spcPct val="90000"/>
              </a:lnSpc>
            </a:pPr>
            <a:endParaRPr lang="en-US" sz="1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Tuteurs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: 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Cedric Lopez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Arnaud </a:t>
            </a:r>
            <a:r>
              <a:rPr lang="en-US" sz="1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Sallaberry</a:t>
            </a:r>
            <a:endParaRPr lang="en-US" sz="1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lnSpc>
                <a:spcPct val="90000"/>
              </a:lnSpc>
            </a:pPr>
            <a:endParaRPr lang="en-US" sz="1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D5754E-0FDF-2C55-12AD-697FFCA11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fr-FR" dirty="0"/>
              <a:t>Les analyses</a:t>
            </a:r>
          </a:p>
        </p:txBody>
      </p:sp>
      <p:pic>
        <p:nvPicPr>
          <p:cNvPr id="6" name="Espace réservé du contenu 5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A3D9767C-75AA-9332-BE1C-98F1DFB2DC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38" y="2352570"/>
            <a:ext cx="4313237" cy="2952960"/>
          </a:xfrm>
          <a:noFill/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E24B14-D545-5014-A9C1-3CAC57841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 fontScale="92500" lnSpcReduction="10000"/>
          </a:bodyPr>
          <a:lstStyle/>
          <a:p>
            <a:pPr rtl="0">
              <a:spcAft>
                <a:spcPts val="600"/>
              </a:spcAft>
            </a:pPr>
            <a:fld id="{3A98EE3D-8CD1-4C3F-BD1C-C98C9596463C}" type="slidenum">
              <a:rPr lang="en-US" smtClean="0"/>
              <a:pPr rtl="0"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14" name="Image 13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6666A418-D7E5-EFAB-E996-10F1E52EBE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844" y="2225222"/>
            <a:ext cx="5211089" cy="3315601"/>
          </a:xfrm>
          <a:prstGeom prst="rect">
            <a:avLst/>
          </a:prstGeom>
        </p:spPr>
      </p:pic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36FFFBA3-DE3C-FA6F-FD23-0E21F2C28D64}"/>
              </a:ext>
            </a:extLst>
          </p:cNvPr>
          <p:cNvCxnSpPr>
            <a:cxnSpLocks/>
          </p:cNvCxnSpPr>
          <p:nvPr/>
        </p:nvCxnSpPr>
        <p:spPr>
          <a:xfrm>
            <a:off x="7267575" y="2705100"/>
            <a:ext cx="0" cy="2247900"/>
          </a:xfrm>
          <a:prstGeom prst="line">
            <a:avLst/>
          </a:prstGeom>
          <a:ln w="28575">
            <a:solidFill>
              <a:schemeClr val="bg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17412734-1B50-867F-1E9A-369EFB5FDB43}"/>
              </a:ext>
            </a:extLst>
          </p:cNvPr>
          <p:cNvCxnSpPr>
            <a:cxnSpLocks/>
          </p:cNvCxnSpPr>
          <p:nvPr/>
        </p:nvCxnSpPr>
        <p:spPr>
          <a:xfrm>
            <a:off x="7943850" y="2705100"/>
            <a:ext cx="0" cy="2247900"/>
          </a:xfrm>
          <a:prstGeom prst="line">
            <a:avLst/>
          </a:prstGeom>
          <a:ln w="28575">
            <a:solidFill>
              <a:schemeClr val="bg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45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D5754E-0FDF-2C55-12AD-697FFCA11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fr-FR" dirty="0"/>
              <a:t>Les analyses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5FAB41C-9CB0-B740-F647-DBE9E7E0F8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2612" y="1998975"/>
            <a:ext cx="4313864" cy="3777622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fr-FR" dirty="0"/>
              <a:t>Précisions : 0,5</a:t>
            </a:r>
            <a:br>
              <a:rPr lang="fr-FR" dirty="0"/>
            </a:br>
            <a:br>
              <a:rPr lang="fr-FR" dirty="0"/>
            </a:br>
            <a:r>
              <a:rPr lang="fr-FR" dirty="0"/>
              <a:t>Manque de données surtout pour les CC densément peuplé et intermédiairement peuplé</a:t>
            </a:r>
            <a:br>
              <a:rPr lang="fr-FR" dirty="0"/>
            </a:br>
            <a:br>
              <a:rPr lang="fr-FR" dirty="0"/>
            </a:br>
            <a:r>
              <a:rPr lang="fr-FR" dirty="0"/>
              <a:t>Un modèle semble quand même se démarquer. </a:t>
            </a:r>
          </a:p>
          <a:p>
            <a:pPr marL="36900" indent="0">
              <a:buNone/>
            </a:pPr>
            <a:endParaRPr lang="fr-FR" dirty="0"/>
          </a:p>
          <a:p>
            <a:pPr marL="36900" indent="0">
              <a:buNone/>
            </a:pPr>
            <a:r>
              <a:rPr lang="fr-FR" dirty="0"/>
              <a:t>Pas d’échec entre deux </a:t>
            </a:r>
            <a:r>
              <a:rPr lang="fr-FR" dirty="0" err="1"/>
              <a:t>extrèmes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E24B14-D545-5014-A9C1-3CAC57841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 fontScale="92500" lnSpcReduction="10000"/>
          </a:bodyPr>
          <a:lstStyle/>
          <a:p>
            <a:pPr rtl="0">
              <a:spcAft>
                <a:spcPts val="600"/>
              </a:spcAft>
            </a:pPr>
            <a:fld id="{3A98EE3D-8CD1-4C3F-BD1C-C98C9596463C}" type="slidenum">
              <a:rPr lang="en-US" smtClean="0"/>
              <a:pPr rtl="0"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8" name="Image 7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91B8FEB4-8BA2-BD27-95D5-0C6490E59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95" y="2423946"/>
            <a:ext cx="5914501" cy="29276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7597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D5754E-0FDF-2C55-12AD-697FFCA11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fr-FR" dirty="0"/>
              <a:t>Les analyses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272FA4E9-65C6-CE89-1423-319A52D8DEE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409" t="-1577" r="10824" b="16827"/>
          <a:stretch/>
        </p:blipFill>
        <p:spPr>
          <a:xfrm>
            <a:off x="9942685" y="2462022"/>
            <a:ext cx="1542701" cy="1725612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E24B14-D545-5014-A9C1-3CAC57841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 fontScale="92500" lnSpcReduction="10000"/>
          </a:bodyPr>
          <a:lstStyle/>
          <a:p>
            <a:pPr rtl="0">
              <a:spcAft>
                <a:spcPts val="600"/>
              </a:spcAft>
            </a:pPr>
            <a:fld id="{3A98EE3D-8CD1-4C3F-BD1C-C98C9596463C}" type="slidenum">
              <a:rPr lang="en-US" smtClean="0"/>
              <a:pPr rtl="0"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DC5CC23-3584-9178-544B-7236C7029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714" y="2301160"/>
            <a:ext cx="6773330" cy="3352799"/>
          </a:xfrm>
          <a:prstGeom prst="rect">
            <a:avLst/>
          </a:prstGeom>
          <a:noFill/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9C84E36-962F-9CAE-C267-6129D2F7EAB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009"/>
          <a:stretch/>
        </p:blipFill>
        <p:spPr>
          <a:xfrm>
            <a:off x="7954447" y="4319098"/>
            <a:ext cx="1828800" cy="133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0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D5754E-0FDF-2C55-12AD-697FFCA11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analyses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E24B14-D545-5014-A9C1-3CAC57841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E796FBED-CA40-B9DC-69DF-5D6675DDB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151" y="2163723"/>
            <a:ext cx="5683753" cy="2530547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5DD0C0F2-BAF8-940C-7E24-5B541193E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98" y="2163723"/>
            <a:ext cx="5683753" cy="2530547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F4F693E1-A2BA-C7C6-EC35-7CADF2016615}"/>
              </a:ext>
            </a:extLst>
          </p:cNvPr>
          <p:cNvSpPr txBox="1"/>
          <p:nvPr/>
        </p:nvSpPr>
        <p:spPr>
          <a:xfrm>
            <a:off x="10877031" y="2233705"/>
            <a:ext cx="781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Peu dense </a:t>
            </a:r>
          </a:p>
        </p:txBody>
      </p:sp>
      <p:graphicFrame>
        <p:nvGraphicFramePr>
          <p:cNvPr id="20" name="Tableau 19">
            <a:extLst>
              <a:ext uri="{FF2B5EF4-FFF2-40B4-BE49-F238E27FC236}">
                <a16:creationId xmlns:a16="http://schemas.microsoft.com/office/drawing/2014/main" id="{8EADB286-1116-F69C-EDB1-7AE274D7BF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311200"/>
              </p:ext>
            </p:extLst>
          </p:nvPr>
        </p:nvGraphicFramePr>
        <p:xfrm>
          <a:off x="1441150" y="5230811"/>
          <a:ext cx="9299052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91496">
                  <a:extLst>
                    <a:ext uri="{9D8B030D-6E8A-4147-A177-3AD203B41FA5}">
                      <a16:colId xmlns:a16="http://schemas.microsoft.com/office/drawing/2014/main" val="4090759187"/>
                    </a:ext>
                  </a:extLst>
                </a:gridCol>
                <a:gridCol w="3553778">
                  <a:extLst>
                    <a:ext uri="{9D8B030D-6E8A-4147-A177-3AD203B41FA5}">
                      <a16:colId xmlns:a16="http://schemas.microsoft.com/office/drawing/2014/main" val="2260094542"/>
                    </a:ext>
                  </a:extLst>
                </a:gridCol>
                <a:gridCol w="3553778">
                  <a:extLst>
                    <a:ext uri="{9D8B030D-6E8A-4147-A177-3AD203B41FA5}">
                      <a16:colId xmlns:a16="http://schemas.microsoft.com/office/drawing/2014/main" val="156347809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Typologies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Habitant concerné PAP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Habitant concerné PAV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88021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Densément peuplé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33%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67%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84132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Densité intermédiaire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43%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36%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09874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Peu dense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86%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26%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9079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Total général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61%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37%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5915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51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D5754E-0FDF-2C55-12AD-697FFCA11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analyses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E24B14-D545-5014-A9C1-3CAC57841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E77B4C3-55DB-BB90-E8B9-D6DEF8EAB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25" y="2253739"/>
            <a:ext cx="5575088" cy="237648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831E86B-CD81-E318-257E-18D4003B4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676" y="2233705"/>
            <a:ext cx="5575085" cy="237648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FA5B58A-87CF-C72E-C683-DA1A9453426F}"/>
              </a:ext>
            </a:extLst>
          </p:cNvPr>
          <p:cNvSpPr txBox="1"/>
          <p:nvPr/>
        </p:nvSpPr>
        <p:spPr>
          <a:xfrm>
            <a:off x="9990411" y="4302412"/>
            <a:ext cx="2810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Intermédièrent peuplé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203457B3-C6DA-CAC3-93DF-FBC67D2B6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608844"/>
              </p:ext>
            </p:extLst>
          </p:nvPr>
        </p:nvGraphicFramePr>
        <p:xfrm>
          <a:off x="2263120" y="5514974"/>
          <a:ext cx="7366001" cy="885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51647">
                  <a:extLst>
                    <a:ext uri="{9D8B030D-6E8A-4147-A177-3AD203B41FA5}">
                      <a16:colId xmlns:a16="http://schemas.microsoft.com/office/drawing/2014/main" val="2017451946"/>
                    </a:ext>
                  </a:extLst>
                </a:gridCol>
                <a:gridCol w="2442411">
                  <a:extLst>
                    <a:ext uri="{9D8B030D-6E8A-4147-A177-3AD203B41FA5}">
                      <a16:colId xmlns:a16="http://schemas.microsoft.com/office/drawing/2014/main" val="2756082664"/>
                    </a:ext>
                  </a:extLst>
                </a:gridCol>
                <a:gridCol w="717216">
                  <a:extLst>
                    <a:ext uri="{9D8B030D-6E8A-4147-A177-3AD203B41FA5}">
                      <a16:colId xmlns:a16="http://schemas.microsoft.com/office/drawing/2014/main" val="4200879547"/>
                    </a:ext>
                  </a:extLst>
                </a:gridCol>
                <a:gridCol w="717216">
                  <a:extLst>
                    <a:ext uri="{9D8B030D-6E8A-4147-A177-3AD203B41FA5}">
                      <a16:colId xmlns:a16="http://schemas.microsoft.com/office/drawing/2014/main" val="168727949"/>
                    </a:ext>
                  </a:extLst>
                </a:gridCol>
                <a:gridCol w="1337511">
                  <a:extLst>
                    <a:ext uri="{9D8B030D-6E8A-4147-A177-3AD203B41FA5}">
                      <a16:colId xmlns:a16="http://schemas.microsoft.com/office/drawing/2014/main" val="575362914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Typologies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REOM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TEOM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TI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Total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364466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Densément peuplé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90,52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90,52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561651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Densité intermédiaire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111,28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105,68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109,04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769004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Peu dense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102,79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90,70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93,12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538034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Total général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102,79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96,82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105,68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98,64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8605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34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5FB91F-90C0-A31E-6542-8D51FFE4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difficultés rencontrées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4C3B37-F67F-2012-88DF-A67B4A3D07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F96A5CB-47BC-CE1C-39AC-D86FC7CA20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408764C-E9EE-1B85-2F69-F510F10CF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974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1AB868D7-EA38-6A80-EAC3-4F19A2A45C77}"/>
              </a:ext>
            </a:extLst>
          </p:cNvPr>
          <p:cNvSpPr txBox="1">
            <a:spLocks/>
          </p:cNvSpPr>
          <p:nvPr/>
        </p:nvSpPr>
        <p:spPr>
          <a:xfrm>
            <a:off x="913794" y="2388552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Entre typologie d’habitats des collectivités ? </a:t>
            </a:r>
          </a:p>
          <a:p>
            <a:r>
              <a:rPr lang="fr-FR" sz="1800" dirty="0"/>
              <a:t>Entre dispositifs existants ?</a:t>
            </a:r>
          </a:p>
          <a:p>
            <a:r>
              <a:rPr lang="fr-FR" sz="1800" dirty="0"/>
              <a:t>Observe-t-on des différences entre typologies de collectivités ?</a:t>
            </a:r>
          </a:p>
          <a:p>
            <a:r>
              <a:rPr lang="fr-FR" sz="1800" dirty="0"/>
              <a:t>Quels seraient d’après vous les autres facteurs susceptibles d’influencer sur la réussite de la collecte séparée ?</a:t>
            </a:r>
          </a:p>
          <a:p>
            <a:endParaRPr lang="fr-FR" sz="1800" dirty="0"/>
          </a:p>
          <a:p>
            <a:pPr marL="36900" indent="0">
              <a:buNone/>
            </a:pPr>
            <a:r>
              <a:rPr lang="fr-FR" sz="2000" b="1" dirty="0"/>
              <a:t>Problématique : Quels facteurs clés contribuent à l'efficacité et encouragent la collecte des biodéchets dans différentes collectivités ?</a:t>
            </a:r>
          </a:p>
          <a:p>
            <a:pPr marL="36900" indent="0">
              <a:buNone/>
            </a:pPr>
            <a:endParaRPr lang="fr-FR" sz="18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779C413-8568-5B76-EBE4-A2286DB07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fr-FR" dirty="0"/>
              <a:t>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8E81B6-9FE0-A8C1-9E1D-9732BC710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 fontScale="92500" lnSpcReduction="10000"/>
          </a:bodyPr>
          <a:lstStyle/>
          <a:p>
            <a:pPr rtl="0">
              <a:spcAft>
                <a:spcPts val="600"/>
              </a:spcAft>
            </a:pPr>
            <a:fld id="{3A98EE3D-8CD1-4C3F-BD1C-C98C9596463C}" type="slidenum">
              <a:rPr lang="en-US" smtClean="0"/>
              <a:pPr rtl="0">
                <a:spcAft>
                  <a:spcPts val="600"/>
                </a:spcAft>
              </a:pPr>
              <a:t>16</a:t>
            </a:fld>
            <a:endParaRPr lang="en-US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4FFD784-0F64-E3A7-4296-4B4D5152A3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009"/>
          <a:stretch/>
        </p:blipFill>
        <p:spPr>
          <a:xfrm>
            <a:off x="9792772" y="754699"/>
            <a:ext cx="1828800" cy="133486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04AB4EF-9568-ABB7-F6F3-80A6A9CCE8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286" b="29002"/>
          <a:stretch/>
        </p:blipFill>
        <p:spPr>
          <a:xfrm>
            <a:off x="328101" y="754699"/>
            <a:ext cx="2295007" cy="120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43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21FC45-15C5-B95A-B413-5FCDD4DB4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fr-FR" dirty="0"/>
              <a:t>Ouverture : Amélioration du questionnaire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030985A-E213-87A5-97B3-15E0BD9B7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5431249" cy="3711033"/>
          </a:xfrm>
        </p:spPr>
        <p:txBody>
          <a:bodyPr>
            <a:normAutofit/>
          </a:bodyPr>
          <a:lstStyle/>
          <a:p>
            <a:r>
              <a:rPr lang="fr-FR" dirty="0"/>
              <a:t>Augmenter le nombre de répondant</a:t>
            </a:r>
          </a:p>
          <a:p>
            <a:endParaRPr lang="fr-FR" dirty="0"/>
          </a:p>
          <a:p>
            <a:r>
              <a:rPr lang="fr-FR" dirty="0"/>
              <a:t>T/Biodéchets par ans sur 10ans (Voir tout les déchets)</a:t>
            </a:r>
          </a:p>
          <a:p>
            <a:endParaRPr lang="fr-FR" dirty="0"/>
          </a:p>
          <a:p>
            <a:r>
              <a:rPr lang="fr-FR" dirty="0"/>
              <a:t>La densité et d’autre facteurs plus généraux</a:t>
            </a:r>
          </a:p>
          <a:p>
            <a:endParaRPr lang="fr-FR" dirty="0"/>
          </a:p>
          <a:p>
            <a:r>
              <a:rPr lang="fr-FR" dirty="0"/>
              <a:t>Nombre de communes concernées 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CF78EADD-46BD-8B74-4ECB-164B3CB750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552" r="13881" b="19671"/>
          <a:stretch/>
        </p:blipFill>
        <p:spPr>
          <a:xfrm>
            <a:off x="7895063" y="2076450"/>
            <a:ext cx="2520176" cy="2910078"/>
          </a:xfrm>
          <a:noFill/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35412E-0353-57EF-7E80-D9A3A27A1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 fontScale="92500" lnSpcReduction="10000"/>
          </a:bodyPr>
          <a:lstStyle/>
          <a:p>
            <a:pPr rtl="0">
              <a:spcAft>
                <a:spcPts val="600"/>
              </a:spcAft>
            </a:pPr>
            <a:fld id="{3A98EE3D-8CD1-4C3F-BD1C-C98C9596463C}" type="slidenum">
              <a:rPr lang="en-US" smtClean="0"/>
              <a:pPr rtl="0"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2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35347B-E395-1B4E-A5C6-FF9B3649F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Merci pour votre écoute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19E5E37-67A2-157E-2098-509BDE25C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Graphique 5" descr="Questions avec un remplissage uni">
            <a:extLst>
              <a:ext uri="{FF2B5EF4-FFF2-40B4-BE49-F238E27FC236}">
                <a16:creationId xmlns:a16="http://schemas.microsoft.com/office/drawing/2014/main" id="{0296A800-503B-17BE-262C-C4C9C74CD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4206" y="2852530"/>
            <a:ext cx="3395870" cy="339587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2376854-86D3-E94D-788B-A5AE1E962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2345389"/>
            <a:ext cx="5033818" cy="340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B6F1604-ED97-C2E0-F59D-B6AB2F407597}"/>
              </a:ext>
            </a:extLst>
          </p:cNvPr>
          <p:cNvSpPr txBox="1"/>
          <p:nvPr/>
        </p:nvSpPr>
        <p:spPr>
          <a:xfrm>
            <a:off x="5412269" y="2345389"/>
            <a:ext cx="4563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Avez-vous 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358429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7D28F9-F805-BB0D-D20C-BBF7AF6D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7E4E06-EB2C-2B6B-55CD-F3263AA90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3924299"/>
          </a:xfrm>
        </p:spPr>
        <p:txBody>
          <a:bodyPr>
            <a:normAutofit/>
          </a:bodyPr>
          <a:lstStyle/>
          <a:p>
            <a:r>
              <a:rPr lang="fr-FR" dirty="0"/>
              <a:t>Qu’est ce que </a:t>
            </a:r>
            <a:r>
              <a:rPr lang="fr-FR" dirty="0" err="1"/>
              <a:t>Compostplus</a:t>
            </a:r>
            <a:r>
              <a:rPr lang="fr-FR" dirty="0"/>
              <a:t> ?</a:t>
            </a:r>
          </a:p>
          <a:p>
            <a:r>
              <a:rPr lang="fr-FR" dirty="0"/>
              <a:t>Notre problématique </a:t>
            </a:r>
          </a:p>
          <a:p>
            <a:r>
              <a:rPr lang="fr-FR" dirty="0"/>
              <a:t>Présentation des données</a:t>
            </a:r>
          </a:p>
          <a:p>
            <a:r>
              <a:rPr lang="fr-FR" dirty="0"/>
              <a:t>Notre site</a:t>
            </a:r>
          </a:p>
          <a:p>
            <a:r>
              <a:rPr lang="fr-FR" dirty="0"/>
              <a:t>Notre carte</a:t>
            </a:r>
          </a:p>
          <a:p>
            <a:r>
              <a:rPr lang="fr-FR" dirty="0"/>
              <a:t>Nos analyses</a:t>
            </a:r>
          </a:p>
          <a:p>
            <a:r>
              <a:rPr lang="fr-FR" dirty="0"/>
              <a:t>Conclusion</a:t>
            </a:r>
          </a:p>
          <a:p>
            <a:r>
              <a:rPr lang="fr-FR" dirty="0"/>
              <a:t>Remerciements</a:t>
            </a: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6F30748-7A65-AFA0-B425-C01604D63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7B2AAEB-63F1-827B-23E4-30BBA1BF45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857" t="12858" r="9571" b="36142"/>
          <a:stretch/>
        </p:blipFill>
        <p:spPr>
          <a:xfrm>
            <a:off x="8334376" y="2288383"/>
            <a:ext cx="1562100" cy="1001203"/>
          </a:xfrm>
          <a:prstGeom prst="rect">
            <a:avLst/>
          </a:prstGeom>
        </p:spPr>
      </p:pic>
      <p:pic>
        <p:nvPicPr>
          <p:cNvPr id="8" name="Graphique 7" descr="Présentation avec graphique à barres contour">
            <a:extLst>
              <a:ext uri="{FF2B5EF4-FFF2-40B4-BE49-F238E27FC236}">
                <a16:creationId xmlns:a16="http://schemas.microsoft.com/office/drawing/2014/main" id="{9ACBBA42-3AE1-4F80-2C31-A64CB715758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3025" y="3429000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64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2EB445-A8B2-D00D-5B47-614C21DC0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Compostplus</a:t>
            </a:r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BA231C6-D2B7-09DC-8D76-990A049D1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429125"/>
          </a:xfrm>
        </p:spPr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r>
              <a:rPr lang="fr-FR" dirty="0" err="1"/>
              <a:t>Compostplus</a:t>
            </a:r>
            <a:r>
              <a:rPr lang="fr-FR" dirty="0"/>
              <a:t> est une association non lucratif française fondée en 2011, dédiée au tri à la source des biodéchets. Ce réseau national réunit élus et techniciens de différentes collectivités pour faciliter les échanges. Composée d’une dizaines d’employés, l'organisation œuvre pour un environnement plus durable.</a:t>
            </a:r>
            <a:br>
              <a:rPr lang="fr-FR" dirty="0"/>
            </a:br>
            <a:endParaRPr lang="fr-FR" dirty="0"/>
          </a:p>
          <a:p>
            <a:pPr marL="36900" indent="0">
              <a:buNone/>
            </a:pPr>
            <a:r>
              <a:rPr lang="fr-FR" dirty="0"/>
              <a:t>Les objectifs du réseau : </a:t>
            </a:r>
          </a:p>
          <a:p>
            <a:r>
              <a:rPr lang="fr-FR" dirty="0"/>
              <a:t>Apporter une expertise technique et un soutien politique aux collectivités</a:t>
            </a:r>
          </a:p>
          <a:p>
            <a:endParaRPr lang="fr-FR" dirty="0"/>
          </a:p>
          <a:p>
            <a:r>
              <a:rPr lang="fr-FR" dirty="0"/>
              <a:t>Promouvoir la filière et la production d’un compost de qualité</a:t>
            </a:r>
          </a:p>
          <a:p>
            <a:endParaRPr lang="fr-FR" dirty="0"/>
          </a:p>
          <a:p>
            <a:r>
              <a:rPr lang="fr-FR" dirty="0"/>
              <a:t>Capitaliser et rendre accessible les retours d’expérience</a:t>
            </a:r>
          </a:p>
          <a:p>
            <a:endParaRPr lang="fr-FR" dirty="0"/>
          </a:p>
          <a:p>
            <a:r>
              <a:rPr lang="fr-FR" dirty="0"/>
              <a:t>Mutualiser les besoins des collectivités de la filière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8F3E29F-8FA6-4A89-D1BD-F07F3CAD5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FE21BA7-C625-3AA2-0928-50C72F3236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6857"/>
          <a:stretch/>
        </p:blipFill>
        <p:spPr>
          <a:xfrm>
            <a:off x="8439159" y="3752849"/>
            <a:ext cx="2451624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4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455695-5C7C-A739-E36A-F38FEF9FD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notre 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736853-ACE4-0E71-8D4F-7B65B49FC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057400"/>
            <a:ext cx="10353762" cy="3714749"/>
          </a:xfrm>
        </p:spPr>
        <p:txBody>
          <a:bodyPr/>
          <a:lstStyle/>
          <a:p>
            <a:pPr marL="36900" indent="0">
              <a:buNone/>
            </a:pPr>
            <a:r>
              <a:rPr lang="fr-FR" dirty="0"/>
              <a:t>Quels facteurs clés contribuent à l'efficacité et encouragent la collecte des biodéchets dans différentes collectivités ?</a:t>
            </a:r>
          </a:p>
          <a:p>
            <a:pPr marL="36900" indent="0">
              <a:buNone/>
            </a:pPr>
            <a:endParaRPr lang="fr-FR" dirty="0"/>
          </a:p>
          <a:p>
            <a:r>
              <a:rPr lang="fr-FR" sz="1800" dirty="0"/>
              <a:t>Observe-t-on des différences entre typologies de collectivités ?</a:t>
            </a:r>
          </a:p>
          <a:p>
            <a:r>
              <a:rPr lang="fr-FR" sz="1800" dirty="0"/>
              <a:t>Entre typologie d’habitats (des collectivités) ? Entre dispositifs existants ?</a:t>
            </a:r>
          </a:p>
          <a:p>
            <a:r>
              <a:rPr lang="fr-FR" sz="1800" dirty="0"/>
              <a:t>Quels seraient d’après vous les autres facteurs susceptibles d’influencer sur la réussite de la collecte séparée 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D381D1-8D75-C0EA-DFC5-611E8F716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50F2A95-BFA1-0992-A80C-88827144FF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009"/>
          <a:stretch/>
        </p:blipFill>
        <p:spPr>
          <a:xfrm>
            <a:off x="7125772" y="5333318"/>
            <a:ext cx="1828800" cy="133486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6162A0C-E3D1-729A-9BCC-16FEAEAC1E8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286" b="29002"/>
          <a:stretch/>
        </p:blipFill>
        <p:spPr>
          <a:xfrm>
            <a:off x="3271326" y="5291106"/>
            <a:ext cx="2295007" cy="120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5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77B9B2-0C1E-41A3-7002-FE0DB436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des données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948328-CE78-C5A7-72BF-6C048932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B03A195-0E61-A694-C8DE-AEAE8C9A96BE}"/>
              </a:ext>
            </a:extLst>
          </p:cNvPr>
          <p:cNvSpPr txBox="1"/>
          <p:nvPr/>
        </p:nvSpPr>
        <p:spPr>
          <a:xfrm>
            <a:off x="1079770" y="2413337"/>
            <a:ext cx="101877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Nous avons reçu un fichier Excel qui est en réalité le retour d’un questionnaire émis par compost plus durant le mois de mars. </a:t>
            </a:r>
            <a:br>
              <a:rPr lang="fr-FR" dirty="0"/>
            </a:br>
            <a:br>
              <a:rPr lang="fr-FR" dirty="0"/>
            </a:br>
            <a:r>
              <a:rPr lang="fr-FR" dirty="0"/>
              <a:t>Ce dernier comporte 21 individus et 13 variables. </a:t>
            </a:r>
          </a:p>
          <a:p>
            <a:endParaRPr lang="fr-FR" dirty="0"/>
          </a:p>
          <a:p>
            <a:r>
              <a:rPr lang="fr-FR" dirty="0"/>
              <a:t>Etant issus d’un questionnaire les réponses sont très difficiles à extraire. Un gros travaille de nettoyage à donc était réalisé.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91F0CDB-7480-DF8B-E728-FD511C4D97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286" b="21143"/>
          <a:stretch/>
        </p:blipFill>
        <p:spPr>
          <a:xfrm>
            <a:off x="8353424" y="4570940"/>
            <a:ext cx="2019301" cy="179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39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77B9B2-0C1E-41A3-7002-FE0DB436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des données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948328-CE78-C5A7-72BF-6C048932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D38F79D6-2B10-CF15-4528-366BBD8D7D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979289"/>
              </p:ext>
            </p:extLst>
          </p:nvPr>
        </p:nvGraphicFramePr>
        <p:xfrm>
          <a:off x="291830" y="1866900"/>
          <a:ext cx="10045003" cy="51810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2895">
                  <a:extLst>
                    <a:ext uri="{9D8B030D-6E8A-4147-A177-3AD203B41FA5}">
                      <a16:colId xmlns:a16="http://schemas.microsoft.com/office/drawing/2014/main" val="2280204232"/>
                    </a:ext>
                  </a:extLst>
                </a:gridCol>
                <a:gridCol w="1546218">
                  <a:extLst>
                    <a:ext uri="{9D8B030D-6E8A-4147-A177-3AD203B41FA5}">
                      <a16:colId xmlns:a16="http://schemas.microsoft.com/office/drawing/2014/main" val="4163093813"/>
                    </a:ext>
                  </a:extLst>
                </a:gridCol>
                <a:gridCol w="1189398">
                  <a:extLst>
                    <a:ext uri="{9D8B030D-6E8A-4147-A177-3AD203B41FA5}">
                      <a16:colId xmlns:a16="http://schemas.microsoft.com/office/drawing/2014/main" val="2870134437"/>
                    </a:ext>
                  </a:extLst>
                </a:gridCol>
                <a:gridCol w="1719221">
                  <a:extLst>
                    <a:ext uri="{9D8B030D-6E8A-4147-A177-3AD203B41FA5}">
                      <a16:colId xmlns:a16="http://schemas.microsoft.com/office/drawing/2014/main" val="3754580116"/>
                    </a:ext>
                  </a:extLst>
                </a:gridCol>
                <a:gridCol w="1178586">
                  <a:extLst>
                    <a:ext uri="{9D8B030D-6E8A-4147-A177-3AD203B41FA5}">
                      <a16:colId xmlns:a16="http://schemas.microsoft.com/office/drawing/2014/main" val="2901507046"/>
                    </a:ext>
                  </a:extLst>
                </a:gridCol>
                <a:gridCol w="1102895">
                  <a:extLst>
                    <a:ext uri="{9D8B030D-6E8A-4147-A177-3AD203B41FA5}">
                      <a16:colId xmlns:a16="http://schemas.microsoft.com/office/drawing/2014/main" val="3853629822"/>
                    </a:ext>
                  </a:extLst>
                </a:gridCol>
                <a:gridCol w="1102895">
                  <a:extLst>
                    <a:ext uri="{9D8B030D-6E8A-4147-A177-3AD203B41FA5}">
                      <a16:colId xmlns:a16="http://schemas.microsoft.com/office/drawing/2014/main" val="3203560438"/>
                    </a:ext>
                  </a:extLst>
                </a:gridCol>
                <a:gridCol w="1102895">
                  <a:extLst>
                    <a:ext uri="{9D8B030D-6E8A-4147-A177-3AD203B41FA5}">
                      <a16:colId xmlns:a16="http://schemas.microsoft.com/office/drawing/2014/main" val="3323960862"/>
                    </a:ext>
                  </a:extLst>
                </a:gridCol>
              </a:tblGrid>
              <a:tr h="600196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Horodateur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Nom de votre collectivité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Nombre d'habitants que regroupe la collectivité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Tonnage de biodéchets collectés par an (le dernier en date dont vous disposé). 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 dirty="0">
                          <a:effectLst/>
                        </a:rPr>
                        <a:t>Nombre d'habitants concernés par la collecte (des biodéchets) en PAP ou PAV.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 dirty="0">
                          <a:effectLst/>
                        </a:rPr>
                        <a:t>Nombre de personnes collectés en porte à porte (PAP)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Nombre de personnes ayant accès à un point d'apport volontaire (PAV)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Quantité de la collecte séparée des emballages en kg/an/hab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extLst>
                  <a:ext uri="{0D108BD9-81ED-4DB2-BD59-A6C34878D82A}">
                    <a16:rowId xmlns:a16="http://schemas.microsoft.com/office/drawing/2014/main" val="3306617595"/>
                  </a:ext>
                </a:extLst>
              </a:tr>
              <a:tr h="71290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3/16/2023 16:15:08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SEMOCTOM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114153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479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17882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17882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56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extLst>
                  <a:ext uri="{0D108BD9-81ED-4DB2-BD59-A6C34878D82A}">
                    <a16:rowId xmlns:a16="http://schemas.microsoft.com/office/drawing/2014/main" val="3639250678"/>
                  </a:ext>
                </a:extLst>
              </a:tr>
              <a:tr h="71290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3/16/2023 17:29:52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CA du Pays Voironnais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94501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1787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94501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77225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17276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58.30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extLst>
                  <a:ext uri="{0D108BD9-81ED-4DB2-BD59-A6C34878D82A}">
                    <a16:rowId xmlns:a16="http://schemas.microsoft.com/office/drawing/2014/main" val="4215058981"/>
                  </a:ext>
                </a:extLst>
              </a:tr>
              <a:tr h="71290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3/17/2023 9:59:13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Smictom des Pays de Vilaine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85273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2522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84475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84275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998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45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extLst>
                  <a:ext uri="{0D108BD9-81ED-4DB2-BD59-A6C34878D82A}">
                    <a16:rowId xmlns:a16="http://schemas.microsoft.com/office/drawing/2014/main" val="4211692109"/>
                  </a:ext>
                </a:extLst>
              </a:tr>
              <a:tr h="165665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3/17/2023 10:47:28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CC Bassin de Pompey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40800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3500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30000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30000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depuis le début de l'année 2023: 4500 foyers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63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extLst>
                  <a:ext uri="{0D108BD9-81ED-4DB2-BD59-A6C34878D82A}">
                    <a16:rowId xmlns:a16="http://schemas.microsoft.com/office/drawing/2014/main" val="3687657284"/>
                  </a:ext>
                </a:extLst>
              </a:tr>
              <a:tr h="71290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3/17/2023 15:03:26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Nantes Métropole 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682260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200 tonnes en 2022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25000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25000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45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extLst>
                  <a:ext uri="{0D108BD9-81ED-4DB2-BD59-A6C34878D82A}">
                    <a16:rowId xmlns:a16="http://schemas.microsoft.com/office/drawing/2014/main" val="1527103167"/>
                  </a:ext>
                </a:extLst>
              </a:tr>
              <a:tr h="71290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3/17/2023 15:36:45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SMICTOM d'Alsace Centrale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132000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3112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132000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132000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58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extLst>
                  <a:ext uri="{0D108BD9-81ED-4DB2-BD59-A6C34878D82A}">
                    <a16:rowId xmlns:a16="http://schemas.microsoft.com/office/drawing/2014/main" val="2943953926"/>
                  </a:ext>
                </a:extLst>
              </a:tr>
              <a:tr h="111348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3/20/2023 13:33:10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Communauté de communes Celavu Prunelli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Insee : 8828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en biodéchets je suppose ? 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54 kg (papier et emballages)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extLst>
                  <a:ext uri="{0D108BD9-81ED-4DB2-BD59-A6C34878D82A}">
                    <a16:rowId xmlns:a16="http://schemas.microsoft.com/office/drawing/2014/main" val="4233221782"/>
                  </a:ext>
                </a:extLst>
              </a:tr>
              <a:tr h="111348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3/20/2023 14:54:40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CDC PUISAYE FORTERRE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Population municipale : 33941 hab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en 2022 : 3276 tonnes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33941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33941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33941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en 2021 : 35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extLst>
                  <a:ext uri="{0D108BD9-81ED-4DB2-BD59-A6C34878D82A}">
                    <a16:rowId xmlns:a16="http://schemas.microsoft.com/office/drawing/2014/main" val="4053453906"/>
                  </a:ext>
                </a:extLst>
              </a:tr>
              <a:tr h="71290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3/20/2023 15:09:07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Sirtom de la région de Brive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155220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431,7 tonnes en 2022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27430 habitants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6506 habitants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20924 habitants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59 kg / an / habitant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extLst>
                  <a:ext uri="{0D108BD9-81ED-4DB2-BD59-A6C34878D82A}">
                    <a16:rowId xmlns:a16="http://schemas.microsoft.com/office/drawing/2014/main" val="3038932357"/>
                  </a:ext>
                </a:extLst>
              </a:tr>
              <a:tr h="328614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3/22/2023 11:51:09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Auray Quiberon Terre Atlantique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116 232 hab.DGF (ou 90 815 hab.INSEE)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Démarrage en 2023 , déploiement en cours, estimation à 1500 t. fin 2023, 3 000 t. en 2025.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100% à fin novembre 2023, 90 815 hab. INSEE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90 815 hab. 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indéfini à ce jour (dispositif complémentaire pour gérer la saisonnalité et l'habitat non équipable en bac individuel)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30 kg en 2022, hors papiers (13 kg)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extLst>
                  <a:ext uri="{0D108BD9-81ED-4DB2-BD59-A6C34878D82A}">
                    <a16:rowId xmlns:a16="http://schemas.microsoft.com/office/drawing/2014/main" val="2153317454"/>
                  </a:ext>
                </a:extLst>
              </a:tr>
              <a:tr h="111348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3/23/2023 10:42:58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Métropole de Lyon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1,4 millions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1066 tonnes en 2022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260 000 depuis décembre 2022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260000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44.6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extLst>
                  <a:ext uri="{0D108BD9-81ED-4DB2-BD59-A6C34878D82A}">
                    <a16:rowId xmlns:a16="http://schemas.microsoft.com/office/drawing/2014/main" val="1699383801"/>
                  </a:ext>
                </a:extLst>
              </a:tr>
              <a:tr h="274298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3/29/2023 11:20:55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Grand Chambéry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140000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 dirty="0">
                          <a:effectLst/>
                        </a:rPr>
                        <a:t>65,2 T pour les PRO et 6T pour les habitants (lancement </a:t>
                      </a:r>
                      <a:r>
                        <a:rPr lang="fr-FR" sz="800" u="none" strike="noStrike" dirty="0" err="1">
                          <a:effectLst/>
                        </a:rPr>
                        <a:t>expe</a:t>
                      </a:r>
                      <a:r>
                        <a:rPr lang="fr-FR" sz="800" u="none" strike="noStrike" dirty="0">
                          <a:effectLst/>
                        </a:rPr>
                        <a:t> octobre 2022)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4500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4500 pour les PAV biodec mode collecte et près de 30 000 à un point de compostage partagé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43,5 (extension consignes de tri depuis 1er janvier 2023 seulement)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extLst>
                  <a:ext uri="{0D108BD9-81ED-4DB2-BD59-A6C34878D82A}">
                    <a16:rowId xmlns:a16="http://schemas.microsoft.com/office/drawing/2014/main" val="1354274015"/>
                  </a:ext>
                </a:extLst>
              </a:tr>
              <a:tr h="111348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3/30/2023 11:38:52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Grand Paris Seine Ouest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324 438 (population 2022)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339 tonnes (RPQS 2021)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>
                          <a:effectLst/>
                        </a:rPr>
                        <a:t>13 362 hab en 2022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>
                          <a:effectLst/>
                        </a:rPr>
                        <a:t>13 362 hab en 2022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0 hab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46 kg/hab/an (RPQS 2021)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extLst>
                  <a:ext uri="{0D108BD9-81ED-4DB2-BD59-A6C34878D82A}">
                    <a16:rowId xmlns:a16="http://schemas.microsoft.com/office/drawing/2014/main" val="68475806"/>
                  </a:ext>
                </a:extLst>
              </a:tr>
              <a:tr h="71290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3/30/2023 11:51:58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Grand Annecy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214000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0 - 600t pour les pros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35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extLst>
                  <a:ext uri="{0D108BD9-81ED-4DB2-BD59-A6C34878D82A}">
                    <a16:rowId xmlns:a16="http://schemas.microsoft.com/office/drawing/2014/main" val="1343732439"/>
                  </a:ext>
                </a:extLst>
              </a:tr>
              <a:tr h="71290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3/30/2023 16:17:52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 dirty="0">
                          <a:effectLst/>
                        </a:rPr>
                        <a:t>Alpes d'Azur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9823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 dirty="0">
                          <a:effectLst/>
                        </a:rPr>
                        <a:t>51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extLst>
                  <a:ext uri="{0D108BD9-81ED-4DB2-BD59-A6C34878D82A}">
                    <a16:rowId xmlns:a16="http://schemas.microsoft.com/office/drawing/2014/main" val="4003193306"/>
                  </a:ext>
                </a:extLst>
              </a:tr>
              <a:tr h="111348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3/31/2023 10:10:46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Communauté de Communes de la Région de Guebwiller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19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 dirty="0">
                          <a:effectLst/>
                        </a:rPr>
                        <a:t>2371,92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38829 (INSEE, données 2020)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38404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425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 dirty="0">
                          <a:effectLst/>
                        </a:rPr>
                        <a:t>71,5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extLst>
                  <a:ext uri="{0D108BD9-81ED-4DB2-BD59-A6C34878D82A}">
                    <a16:rowId xmlns:a16="http://schemas.microsoft.com/office/drawing/2014/main" val="3765174050"/>
                  </a:ext>
                </a:extLst>
              </a:tr>
              <a:tr h="111348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3/31/2023 12:18:31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SYNDICAT CENTRE HERAULT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82148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3000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69300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65800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 dirty="0">
                          <a:effectLst/>
                        </a:rPr>
                        <a:t>3500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 dirty="0">
                          <a:effectLst/>
                        </a:rPr>
                        <a:t>39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extLst>
                  <a:ext uri="{0D108BD9-81ED-4DB2-BD59-A6C34878D82A}">
                    <a16:rowId xmlns:a16="http://schemas.microsoft.com/office/drawing/2014/main" val="1142145656"/>
                  </a:ext>
                </a:extLst>
              </a:tr>
              <a:tr h="165665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3/31/2023 16:34:37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SMICVAL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209023 (2023)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1570 T (2022)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56 070 hab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56070 hab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2 PAV biodéchets actuellement (négligeable, test)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 dirty="0">
                          <a:effectLst/>
                        </a:rPr>
                        <a:t>49.7 kg/an/hab en 2022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7" marR="3177" marT="3177" marB="0" anchor="b"/>
                </a:tc>
                <a:extLst>
                  <a:ext uri="{0D108BD9-81ED-4DB2-BD59-A6C34878D82A}">
                    <a16:rowId xmlns:a16="http://schemas.microsoft.com/office/drawing/2014/main" val="394580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348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77B9B2-0C1E-41A3-7002-FE0DB436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des données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948328-CE78-C5A7-72BF-6C048932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AB3F11B1-036F-BEAD-C4BB-9537DD12E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767760"/>
              </p:ext>
            </p:extLst>
          </p:nvPr>
        </p:nvGraphicFramePr>
        <p:xfrm>
          <a:off x="277138" y="1958618"/>
          <a:ext cx="10353675" cy="31939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9895">
                  <a:extLst>
                    <a:ext uri="{9D8B030D-6E8A-4147-A177-3AD203B41FA5}">
                      <a16:colId xmlns:a16="http://schemas.microsoft.com/office/drawing/2014/main" val="4226831540"/>
                    </a:ext>
                  </a:extLst>
                </a:gridCol>
                <a:gridCol w="820790">
                  <a:extLst>
                    <a:ext uri="{9D8B030D-6E8A-4147-A177-3AD203B41FA5}">
                      <a16:colId xmlns:a16="http://schemas.microsoft.com/office/drawing/2014/main" val="1397668494"/>
                    </a:ext>
                  </a:extLst>
                </a:gridCol>
                <a:gridCol w="855966">
                  <a:extLst>
                    <a:ext uri="{9D8B030D-6E8A-4147-A177-3AD203B41FA5}">
                      <a16:colId xmlns:a16="http://schemas.microsoft.com/office/drawing/2014/main" val="1578689867"/>
                    </a:ext>
                  </a:extLst>
                </a:gridCol>
                <a:gridCol w="902869">
                  <a:extLst>
                    <a:ext uri="{9D8B030D-6E8A-4147-A177-3AD203B41FA5}">
                      <a16:colId xmlns:a16="http://schemas.microsoft.com/office/drawing/2014/main" val="885425767"/>
                    </a:ext>
                  </a:extLst>
                </a:gridCol>
                <a:gridCol w="1078752">
                  <a:extLst>
                    <a:ext uri="{9D8B030D-6E8A-4147-A177-3AD203B41FA5}">
                      <a16:colId xmlns:a16="http://schemas.microsoft.com/office/drawing/2014/main" val="2803305755"/>
                    </a:ext>
                  </a:extLst>
                </a:gridCol>
                <a:gridCol w="1078752">
                  <a:extLst>
                    <a:ext uri="{9D8B030D-6E8A-4147-A177-3AD203B41FA5}">
                      <a16:colId xmlns:a16="http://schemas.microsoft.com/office/drawing/2014/main" val="686171176"/>
                    </a:ext>
                  </a:extLst>
                </a:gridCol>
                <a:gridCol w="715260">
                  <a:extLst>
                    <a:ext uri="{9D8B030D-6E8A-4147-A177-3AD203B41FA5}">
                      <a16:colId xmlns:a16="http://schemas.microsoft.com/office/drawing/2014/main" val="3794963671"/>
                    </a:ext>
                  </a:extLst>
                </a:gridCol>
                <a:gridCol w="750436">
                  <a:extLst>
                    <a:ext uri="{9D8B030D-6E8A-4147-A177-3AD203B41FA5}">
                      <a16:colId xmlns:a16="http://schemas.microsoft.com/office/drawing/2014/main" val="1240527915"/>
                    </a:ext>
                  </a:extLst>
                </a:gridCol>
                <a:gridCol w="726985">
                  <a:extLst>
                    <a:ext uri="{9D8B030D-6E8A-4147-A177-3AD203B41FA5}">
                      <a16:colId xmlns:a16="http://schemas.microsoft.com/office/drawing/2014/main" val="3845272176"/>
                    </a:ext>
                  </a:extLst>
                </a:gridCol>
                <a:gridCol w="973222">
                  <a:extLst>
                    <a:ext uri="{9D8B030D-6E8A-4147-A177-3AD203B41FA5}">
                      <a16:colId xmlns:a16="http://schemas.microsoft.com/office/drawing/2014/main" val="148113397"/>
                    </a:ext>
                  </a:extLst>
                </a:gridCol>
                <a:gridCol w="480748">
                  <a:extLst>
                    <a:ext uri="{9D8B030D-6E8A-4147-A177-3AD203B41FA5}">
                      <a16:colId xmlns:a16="http://schemas.microsoft.com/office/drawing/2014/main" val="228706912"/>
                    </a:ext>
                  </a:extLst>
                </a:gridCol>
              </a:tblGrid>
              <a:tr h="15477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Nom de votre collectivité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Nb H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Biodéchet T/an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Nb H Collecte B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Nb H Collecte PAP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Nb H Collecte PAV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OMR T/an/H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Emba T/an/H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Verre T/an/H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Tarif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Cout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extLst>
                  <a:ext uri="{0D108BD9-81ED-4DB2-BD59-A6C34878D82A}">
                    <a16:rowId xmlns:a16="http://schemas.microsoft.com/office/drawing/2014/main" val="2736177745"/>
                  </a:ext>
                </a:extLst>
              </a:tr>
              <a:tr h="15477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SEMOCTOM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114 153,00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479,00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17 882,00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17 882,00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           -  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20,00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56,00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37,00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TEOM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102,79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extLst>
                  <a:ext uri="{0D108BD9-81ED-4DB2-BD59-A6C34878D82A}">
                    <a16:rowId xmlns:a16="http://schemas.microsoft.com/office/drawing/2014/main" val="1288482463"/>
                  </a:ext>
                </a:extLst>
              </a:tr>
              <a:tr h="15477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CA du Pays Voironnais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94 501,00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1 787,00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94 501,00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77 225,00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17 276,00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161,43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58,30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36,51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TEOM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103,80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extLst>
                  <a:ext uri="{0D108BD9-81ED-4DB2-BD59-A6C34878D82A}">
                    <a16:rowId xmlns:a16="http://schemas.microsoft.com/office/drawing/2014/main" val="1388463159"/>
                  </a:ext>
                </a:extLst>
              </a:tr>
              <a:tr h="15477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Smictom des Pays de Vilaine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85 273,00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2 522,00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84 475,00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84 275,00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    998,00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30,00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45,00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54,00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TEOM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81,00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extLst>
                  <a:ext uri="{0D108BD9-81ED-4DB2-BD59-A6C34878D82A}">
                    <a16:rowId xmlns:a16="http://schemas.microsoft.com/office/drawing/2014/main" val="123342935"/>
                  </a:ext>
                </a:extLst>
              </a:tr>
              <a:tr h="15477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CC Bassin de Pompey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40 800,00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3 500,00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30 000,00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30 000,00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 4 500,00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185,00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63,00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31,00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TEOM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91,00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extLst>
                  <a:ext uri="{0D108BD9-81ED-4DB2-BD59-A6C34878D82A}">
                    <a16:rowId xmlns:a16="http://schemas.microsoft.com/office/drawing/2014/main" val="2960936500"/>
                  </a:ext>
                </a:extLst>
              </a:tr>
              <a:tr h="15477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Nantes Métropole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682 260,00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200,00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25 000,00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           -  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25 000,00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199,00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45,00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28,00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TEOM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96,00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extLst>
                  <a:ext uri="{0D108BD9-81ED-4DB2-BD59-A6C34878D82A}">
                    <a16:rowId xmlns:a16="http://schemas.microsoft.com/office/drawing/2014/main" val="2893241792"/>
                  </a:ext>
                </a:extLst>
              </a:tr>
              <a:tr h="15477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SMICTOM d'Alsace Centrale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132 000,00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3 112,00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132 000,00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           -  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132 000,00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141,00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58,00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47,00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TI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86,00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extLst>
                  <a:ext uri="{0D108BD9-81ED-4DB2-BD59-A6C34878D82A}">
                    <a16:rowId xmlns:a16="http://schemas.microsoft.com/office/drawing/2014/main" val="4075477416"/>
                  </a:ext>
                </a:extLst>
              </a:tr>
              <a:tr h="15477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CDC PUISAYE FORTERRE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33 941,00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3 276,00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33 941,00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33 941,00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33 941,00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115,00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35,00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56,00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REOM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NaN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extLst>
                  <a:ext uri="{0D108BD9-81ED-4DB2-BD59-A6C34878D82A}">
                    <a16:rowId xmlns:a16="http://schemas.microsoft.com/office/drawing/2014/main" val="988015674"/>
                  </a:ext>
                </a:extLst>
              </a:tr>
              <a:tr h="15477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Sirtom de la région de Brive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155 220,00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431,70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27 430,00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 6 506,00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20 924,00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184,00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59,00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37,00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TI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NaN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extLst>
                  <a:ext uri="{0D108BD9-81ED-4DB2-BD59-A6C34878D82A}">
                    <a16:rowId xmlns:a16="http://schemas.microsoft.com/office/drawing/2014/main" val="2048448717"/>
                  </a:ext>
                </a:extLst>
              </a:tr>
              <a:tr h="15477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Auray Quiberon Terre Atlantique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90 815,00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1 500,00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90 815,00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90 815,00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           -  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198,00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43,00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60,00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TEOM 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142,00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extLst>
                  <a:ext uri="{0D108BD9-81ED-4DB2-BD59-A6C34878D82A}">
                    <a16:rowId xmlns:a16="http://schemas.microsoft.com/office/drawing/2014/main" val="3332514409"/>
                  </a:ext>
                </a:extLst>
              </a:tr>
              <a:tr h="15477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Métropole de Lyon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1 400 000,00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1 066,00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260 000,00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           -  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260 000,00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224,00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44,60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23,90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TEOM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76,00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extLst>
                  <a:ext uri="{0D108BD9-81ED-4DB2-BD59-A6C34878D82A}">
                    <a16:rowId xmlns:a16="http://schemas.microsoft.com/office/drawing/2014/main" val="484585964"/>
                  </a:ext>
                </a:extLst>
              </a:tr>
              <a:tr h="15477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Grand Chambéry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140 000,00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71,20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34 500,00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           -  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34 500,00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235,00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43,50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28,20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TEOM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100,84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extLst>
                  <a:ext uri="{0D108BD9-81ED-4DB2-BD59-A6C34878D82A}">
                    <a16:rowId xmlns:a16="http://schemas.microsoft.com/office/drawing/2014/main" val="2453461898"/>
                  </a:ext>
                </a:extLst>
              </a:tr>
              <a:tr h="15477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Grand Paris Seine Ouest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324 438,00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339,00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13 362,00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13 362,00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           -  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228,00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46,00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23,00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TEOM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99,56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extLst>
                  <a:ext uri="{0D108BD9-81ED-4DB2-BD59-A6C34878D82A}">
                    <a16:rowId xmlns:a16="http://schemas.microsoft.com/office/drawing/2014/main" val="3103443963"/>
                  </a:ext>
                </a:extLst>
              </a:tr>
              <a:tr h="15477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Grand Annecy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214 000,00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600,00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139 100,00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           -  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           -  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229,00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35,00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43,00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TEOM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NaN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extLst>
                  <a:ext uri="{0D108BD9-81ED-4DB2-BD59-A6C34878D82A}">
                    <a16:rowId xmlns:a16="http://schemas.microsoft.com/office/drawing/2014/main" val="2344811645"/>
                  </a:ext>
                </a:extLst>
              </a:tr>
              <a:tr h="15477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Syndicat du Bois de l'Aumône (SBA)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165 122,00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528,00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107 329,30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    205,00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39 918,00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136,90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51,10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37,50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TI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125,36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extLst>
                  <a:ext uri="{0D108BD9-81ED-4DB2-BD59-A6C34878D82A}">
                    <a16:rowId xmlns:a16="http://schemas.microsoft.com/office/drawing/2014/main" val="526609878"/>
                  </a:ext>
                </a:extLst>
              </a:tr>
              <a:tr h="15477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CC vallée de l Hérault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41 014,00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1 730,00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41 014,00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37 514,00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 3 500,00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178,00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43,00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40,00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TEOM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97,00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extLst>
                  <a:ext uri="{0D108BD9-81ED-4DB2-BD59-A6C34878D82A}">
                    <a16:rowId xmlns:a16="http://schemas.microsoft.com/office/drawing/2014/main" val="1011745156"/>
                  </a:ext>
                </a:extLst>
              </a:tr>
              <a:tr h="15477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CC de la Région de Guebwiller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38 829,00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2 371,92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38 829,00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38 404,00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    425,00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92,00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71,50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43,50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RIOM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NaN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extLst>
                  <a:ext uri="{0D108BD9-81ED-4DB2-BD59-A6C34878D82A}">
                    <a16:rowId xmlns:a16="http://schemas.microsoft.com/office/drawing/2014/main" val="3239887529"/>
                  </a:ext>
                </a:extLst>
              </a:tr>
              <a:tr h="15477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SYNDICAT CENTRE HERAULT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82 148,00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3 000,00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69 300,00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65 800,00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 3 500,00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206,00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39,00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43,00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TEOM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81,00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extLst>
                  <a:ext uri="{0D108BD9-81ED-4DB2-BD59-A6C34878D82A}">
                    <a16:rowId xmlns:a16="http://schemas.microsoft.com/office/drawing/2014/main" val="4100970567"/>
                  </a:ext>
                </a:extLst>
              </a:tr>
              <a:tr h="15477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SMICVAL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56 070,00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1 570,00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56 070,00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56 070,00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           2,00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222,00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49,70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         37,20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 TEOM 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 dirty="0">
                          <a:effectLst/>
                        </a:rPr>
                        <a:t> NaN 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5" marR="7035" marT="7035" marB="0" anchor="b"/>
                </a:tc>
                <a:extLst>
                  <a:ext uri="{0D108BD9-81ED-4DB2-BD59-A6C34878D82A}">
                    <a16:rowId xmlns:a16="http://schemas.microsoft.com/office/drawing/2014/main" val="3121306274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7D178592-3F3D-76B4-C7C1-CB133C3C2AAD}"/>
              </a:ext>
            </a:extLst>
          </p:cNvPr>
          <p:cNvSpPr txBox="1"/>
          <p:nvPr/>
        </p:nvSpPr>
        <p:spPr>
          <a:xfrm>
            <a:off x="277138" y="5145932"/>
            <a:ext cx="10004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Une fois le nettoyage fini, nous avons pris l’initiative de rajouter des information qui nous paraissez pertinente. Voici la liste des variables rajoutées : </a:t>
            </a:r>
            <a:br>
              <a:rPr lang="fr-FR" dirty="0"/>
            </a:br>
            <a:br>
              <a:rPr lang="fr-FR" dirty="0"/>
            </a:br>
            <a:r>
              <a:rPr lang="fr-FR" dirty="0"/>
              <a:t>Région     Département     Densité     </a:t>
            </a:r>
            <a:r>
              <a:rPr lang="fr-FR" dirty="0" err="1"/>
              <a:t>Typolo</a:t>
            </a:r>
            <a:r>
              <a:rPr lang="fr-FR" dirty="0"/>
              <a:t>     Superficie     Km² </a:t>
            </a:r>
          </a:p>
        </p:txBody>
      </p:sp>
    </p:spTree>
    <p:extLst>
      <p:ext uri="{BB962C8B-B14F-4D97-AF65-F5344CB8AC3E}">
        <p14:creationId xmlns:p14="http://schemas.microsoft.com/office/powerpoint/2010/main" val="67235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925E53-CAD2-210C-FE93-3E10F1071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site :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B2821F4B-38CC-9561-59CA-FB939785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1D3EFF8-8342-97AB-F8DF-DAB732A4F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61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D5754E-0FDF-2C55-12AD-697FFCA11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fr-FR" dirty="0"/>
              <a:t>Notre carte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E24B14-D545-5014-A9C1-3CAC57841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 fontScale="92500" lnSpcReduction="10000"/>
          </a:bodyPr>
          <a:lstStyle/>
          <a:p>
            <a:pPr rtl="0">
              <a:spcAft>
                <a:spcPts val="600"/>
              </a:spcAft>
            </a:pPr>
            <a:fld id="{3A98EE3D-8CD1-4C3F-BD1C-C98C9596463C}" type="slidenum">
              <a:rPr lang="en-US" smtClean="0"/>
              <a:pPr rtl="0">
                <a:spcAft>
                  <a:spcPts val="600"/>
                </a:spcAft>
              </a:pPr>
              <a:t>9</a:t>
            </a:fld>
            <a:endParaRPr lang="en-US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36FFFBA3-DE3C-FA6F-FD23-0E21F2C28D64}"/>
              </a:ext>
            </a:extLst>
          </p:cNvPr>
          <p:cNvCxnSpPr>
            <a:cxnSpLocks/>
          </p:cNvCxnSpPr>
          <p:nvPr/>
        </p:nvCxnSpPr>
        <p:spPr>
          <a:xfrm>
            <a:off x="7267575" y="2705100"/>
            <a:ext cx="0" cy="2247900"/>
          </a:xfrm>
          <a:prstGeom prst="line">
            <a:avLst/>
          </a:prstGeom>
          <a:ln w="28575">
            <a:solidFill>
              <a:schemeClr val="bg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17412734-1B50-867F-1E9A-369EFB5FDB43}"/>
              </a:ext>
            </a:extLst>
          </p:cNvPr>
          <p:cNvCxnSpPr>
            <a:cxnSpLocks/>
          </p:cNvCxnSpPr>
          <p:nvPr/>
        </p:nvCxnSpPr>
        <p:spPr>
          <a:xfrm>
            <a:off x="7943850" y="2705100"/>
            <a:ext cx="0" cy="2247900"/>
          </a:xfrm>
          <a:prstGeom prst="line">
            <a:avLst/>
          </a:prstGeom>
          <a:ln w="28575">
            <a:solidFill>
              <a:schemeClr val="bg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99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165</TotalTime>
  <Words>1512</Words>
  <Application>Microsoft Office PowerPoint</Application>
  <PresentationFormat>Grand écran</PresentationFormat>
  <Paragraphs>489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Wingdings 2</vt:lpstr>
      <vt:lpstr>Wingdings 3</vt:lpstr>
      <vt:lpstr>Brin</vt:lpstr>
      <vt:lpstr>Groupe 5 : Présentation du sujet Compostplus  Présentation du 07/04/2023</vt:lpstr>
      <vt:lpstr>Sommaire</vt:lpstr>
      <vt:lpstr>Compostplus</vt:lpstr>
      <vt:lpstr>Présentation notre problématique</vt:lpstr>
      <vt:lpstr>Présentation des données</vt:lpstr>
      <vt:lpstr>Présentation des données</vt:lpstr>
      <vt:lpstr>Présentation des données</vt:lpstr>
      <vt:lpstr>Présentation du site :</vt:lpstr>
      <vt:lpstr>Notre carte</vt:lpstr>
      <vt:lpstr>Les analyses</vt:lpstr>
      <vt:lpstr>Les analyses</vt:lpstr>
      <vt:lpstr>Les analyses</vt:lpstr>
      <vt:lpstr>Les analyses</vt:lpstr>
      <vt:lpstr>Les analyses</vt:lpstr>
      <vt:lpstr>Les difficultés rencontrées</vt:lpstr>
      <vt:lpstr>Conclusion</vt:lpstr>
      <vt:lpstr>Ouverture : Amélioration du questionnaire</vt:lpstr>
      <vt:lpstr>Merci pour votre écoute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Groupe 5 : Présentation du sujet Compostplus Présentation du 07/04/2023</dc:title>
  <dc:creator>Francois VERDELHAN</dc:creator>
  <cp:lastModifiedBy>Francois VERDELHAN</cp:lastModifiedBy>
  <cp:revision>11</cp:revision>
  <dcterms:created xsi:type="dcterms:W3CDTF">2023-04-06T09:21:58Z</dcterms:created>
  <dcterms:modified xsi:type="dcterms:W3CDTF">2023-04-07T08:06:53Z</dcterms:modified>
</cp:coreProperties>
</file>