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ru-RU"/>
              <a:t> </a:t>
            </a:r>
            <a:r>
              <a:rPr lang="en-US"/>
              <a:t>complexity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Time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Лист1!$A$2:$A$27</c:f>
              <c:numCache>
                <c:formatCode>General</c:formatCode>
                <c:ptCount val="26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</c:numCache>
            </c:numRef>
          </c:xVal>
          <c:yVal>
            <c:numRef>
              <c:f>Лист1!$B$2:$B$27</c:f>
              <c:numCache>
                <c:formatCode>General</c:formatCode>
                <c:ptCount val="26"/>
                <c:pt idx="0">
                  <c:v>0</c:v>
                </c:pt>
                <c:pt idx="1">
                  <c:v>0.69897000433601886</c:v>
                </c:pt>
                <c:pt idx="2">
                  <c:v>1</c:v>
                </c:pt>
                <c:pt idx="3">
                  <c:v>1.1760912590556813</c:v>
                </c:pt>
                <c:pt idx="4">
                  <c:v>1.3010299956639813</c:v>
                </c:pt>
                <c:pt idx="5">
                  <c:v>1.3979400086720377</c:v>
                </c:pt>
                <c:pt idx="6">
                  <c:v>1.4771212547196624</c:v>
                </c:pt>
                <c:pt idx="7">
                  <c:v>1.5440680443502757</c:v>
                </c:pt>
                <c:pt idx="8">
                  <c:v>1.6020599913279623</c:v>
                </c:pt>
                <c:pt idx="9">
                  <c:v>1.6532125137753437</c:v>
                </c:pt>
                <c:pt idx="10">
                  <c:v>1.6989700043360187</c:v>
                </c:pt>
                <c:pt idx="11">
                  <c:v>1.7403626894942439</c:v>
                </c:pt>
                <c:pt idx="12">
                  <c:v>1.7781512503836436</c:v>
                </c:pt>
                <c:pt idx="13">
                  <c:v>1.8129133566428555</c:v>
                </c:pt>
                <c:pt idx="14">
                  <c:v>1.8450980400142569</c:v>
                </c:pt>
                <c:pt idx="15">
                  <c:v>1.8750612633917001</c:v>
                </c:pt>
                <c:pt idx="16">
                  <c:v>1.9030899869919435</c:v>
                </c:pt>
                <c:pt idx="17">
                  <c:v>1.9294189257142926</c:v>
                </c:pt>
                <c:pt idx="18">
                  <c:v>1.954242509439325</c:v>
                </c:pt>
                <c:pt idx="19">
                  <c:v>1.9777236052888478</c:v>
                </c:pt>
                <c:pt idx="20">
                  <c:v>2</c:v>
                </c:pt>
                <c:pt idx="21">
                  <c:v>2.0211892990699383</c:v>
                </c:pt>
                <c:pt idx="22">
                  <c:v>2.0413926851582249</c:v>
                </c:pt>
                <c:pt idx="23">
                  <c:v>2.0606978403536118</c:v>
                </c:pt>
                <c:pt idx="24">
                  <c:v>2.0791812460476247</c:v>
                </c:pt>
                <c:pt idx="25">
                  <c:v>2.0969100130080562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860208"/>
        <c:axId val="361860992"/>
      </c:scatterChart>
      <c:valAx>
        <c:axId val="361860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1860992"/>
        <c:crosses val="autoZero"/>
        <c:crossBetween val="midCat"/>
      </c:valAx>
      <c:valAx>
        <c:axId val="36186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1860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AB7A-9B9F-4A9E-866D-19EB69EF6817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5F77-DFA7-4D90-AFF3-0E9FBA41F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2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AB7A-9B9F-4A9E-866D-19EB69EF6817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5F77-DFA7-4D90-AFF3-0E9FBA41F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84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AB7A-9B9F-4A9E-866D-19EB69EF6817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5F77-DFA7-4D90-AFF3-0E9FBA41F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21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AB7A-9B9F-4A9E-866D-19EB69EF6817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5F77-DFA7-4D90-AFF3-0E9FBA41F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531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AB7A-9B9F-4A9E-866D-19EB69EF6817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5F77-DFA7-4D90-AFF3-0E9FBA41F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08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AB7A-9B9F-4A9E-866D-19EB69EF6817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5F77-DFA7-4D90-AFF3-0E9FBA41F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791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AB7A-9B9F-4A9E-866D-19EB69EF6817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5F77-DFA7-4D90-AFF3-0E9FBA41F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83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AB7A-9B9F-4A9E-866D-19EB69EF6817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5F77-DFA7-4D90-AFF3-0E9FBA41F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51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AB7A-9B9F-4A9E-866D-19EB69EF6817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5F77-DFA7-4D90-AFF3-0E9FBA41F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00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AB7A-9B9F-4A9E-866D-19EB69EF6817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5F77-DFA7-4D90-AFF3-0E9FBA41F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4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AB7A-9B9F-4A9E-866D-19EB69EF6817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5F77-DFA7-4D90-AFF3-0E9FBA41F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07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AB7A-9B9F-4A9E-866D-19EB69EF6817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5F77-DFA7-4D90-AFF3-0E9FBA41F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44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Идеально-сбалансированное дерево поиска 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300000"/>
              </a:lnSpc>
            </a:pPr>
            <a:r>
              <a:rPr lang="ru-RU" dirty="0" smtClean="0"/>
              <a:t>Грицкова Ксения Анатольевна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Москва </a:t>
            </a:r>
            <a:r>
              <a:rPr lang="ru-RU" dirty="0" smtClean="0"/>
              <a:t>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73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Формулировка задачи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Реализовать алгоритм построения идеально-сбалансированного дерева поиска (ИСДП) для обеспечения минимального среднего времени поиска числовых </a:t>
            </a:r>
            <a:r>
              <a:rPr lang="ru-RU" dirty="0" smtClean="0"/>
              <a:t>данных.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Назначение и актуальность разработки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Данный алгоритм предназначен для формирования идеально-сбалансированного дерева из массива чисел, широко используется в учебном процессе для отработки навыков работы с деревьями поиска, включено в обучающие программы ФГОС.</a:t>
            </a:r>
          </a:p>
        </p:txBody>
      </p:sp>
    </p:spTree>
    <p:extLst>
      <p:ext uri="{BB962C8B-B14F-4D97-AF65-F5344CB8AC3E}">
        <p14:creationId xmlns:p14="http://schemas.microsoft.com/office/powerpoint/2010/main" val="20086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Общее описание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Получить на вхо</a:t>
            </a:r>
            <a:r>
              <a:rPr lang="ru-RU" dirty="0" smtClean="0"/>
              <a:t>д массив чисел</a:t>
            </a:r>
            <a:endParaRPr lang="ru-RU" dirty="0" smtClean="0"/>
          </a:p>
          <a:p>
            <a:r>
              <a:rPr lang="ru-RU" dirty="0" smtClean="0"/>
              <a:t>Отсортировать его</a:t>
            </a:r>
            <a:endParaRPr lang="ru-RU" dirty="0" smtClean="0"/>
          </a:p>
          <a:p>
            <a:r>
              <a:rPr lang="ru-RU" dirty="0" smtClean="0"/>
              <a:t>Найти корень дерева – средний элемент массива</a:t>
            </a:r>
            <a:endParaRPr lang="ru-RU" dirty="0" smtClean="0"/>
          </a:p>
          <a:p>
            <a:r>
              <a:rPr lang="ru-RU" dirty="0" smtClean="0"/>
              <a:t>Из меньшей части элементов массива (левая часть) составить левое поддерево</a:t>
            </a:r>
          </a:p>
          <a:p>
            <a:r>
              <a:rPr lang="ru-RU" dirty="0" smtClean="0"/>
              <a:t>Из большей части (правая часть) – правое поддерево</a:t>
            </a:r>
          </a:p>
          <a:p>
            <a:r>
              <a:rPr lang="ru-RU" dirty="0" smtClean="0"/>
              <a:t>Рекурсивно повторяем построение поддеревьев для поддеревьев до тех пор, пока они не станут пустыми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8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Особенности реализации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1889760"/>
            <a:ext cx="5157787" cy="42999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Проблема: </a:t>
            </a:r>
            <a:r>
              <a:rPr lang="ru-RU" dirty="0"/>
              <a:t>необходимость перестраивать дерево при каждой операции добавления и </a:t>
            </a:r>
            <a:r>
              <a:rPr lang="ru-RU" dirty="0" smtClean="0"/>
              <a:t>удаления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Данная </a:t>
            </a:r>
            <a:r>
              <a:rPr lang="ru-RU" dirty="0"/>
              <a:t>проблема не нашла эффективного решения, из-за чего данный алгоритм реализуется для учебной демонстрации работы с деревьями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689454" y="1559392"/>
            <a:ext cx="422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Общая блок-схема алгоритма</a:t>
            </a:r>
            <a:endParaRPr lang="ru-RU" sz="2400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4"/>
          </p:nvPr>
        </p:nvSpPr>
        <p:spPr>
          <a:xfrm>
            <a:off x="12749645" y="3194949"/>
            <a:ext cx="5183188" cy="368458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9034895" y="2156724"/>
            <a:ext cx="1028700" cy="561975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100">
                <a:solidFill>
                  <a:srgbClr val="70AD4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Считать данные</a:t>
            </a:r>
            <a:endParaRPr lang="ru-RU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9034895" y="3013974"/>
            <a:ext cx="1028700" cy="381000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900">
                <a:solidFill>
                  <a:srgbClr val="70AD4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Отсортировать</a:t>
            </a:r>
            <a:endParaRPr lang="ru-RU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9031085" y="3666754"/>
            <a:ext cx="1028700" cy="561975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100">
                <a:solidFill>
                  <a:srgbClr val="70AD4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Найти корень</a:t>
            </a:r>
            <a:endParaRPr lang="ru-RU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9034895" y="4461774"/>
            <a:ext cx="1028700" cy="561975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000">
                <a:solidFill>
                  <a:srgbClr val="70AD4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Строим левое поддерево</a:t>
            </a:r>
            <a:endParaRPr lang="ru-RU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9031085" y="5219329"/>
            <a:ext cx="1028700" cy="561975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900">
                <a:solidFill>
                  <a:srgbClr val="70AD4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Строим правое поддерево</a:t>
            </a:r>
            <a:endParaRPr lang="ru-RU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3" name="Прямая со стрелкой 52"/>
          <p:cNvCxnSpPr/>
          <p:nvPr/>
        </p:nvCxnSpPr>
        <p:spPr>
          <a:xfrm>
            <a:off x="9549245" y="2718699"/>
            <a:ext cx="0" cy="2952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9549245" y="3394974"/>
            <a:ext cx="0" cy="2762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9549245" y="4233174"/>
            <a:ext cx="0" cy="2286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9549245" y="5023749"/>
            <a:ext cx="0" cy="2000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8863445" y="5509524"/>
            <a:ext cx="1714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V="1">
            <a:off x="8863445" y="3966474"/>
            <a:ext cx="0" cy="154305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8863445" y="3966474"/>
            <a:ext cx="17145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 rot="16200000">
            <a:off x="8310995" y="4518924"/>
            <a:ext cx="981075" cy="314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100">
                <a:solidFill>
                  <a:srgbClr val="70AD4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рекурсия</a:t>
            </a:r>
            <a:endParaRPr lang="ru-RU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Rectangle 37"/>
          <p:cNvSpPr>
            <a:spLocks noChangeArrowheads="1"/>
          </p:cNvSpPr>
          <p:nvPr/>
        </p:nvSpPr>
        <p:spPr bwMode="auto">
          <a:xfrm>
            <a:off x="6577445" y="6898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2" name="Rectangle 44"/>
          <p:cNvSpPr>
            <a:spLocks noChangeArrowheads="1"/>
          </p:cNvSpPr>
          <p:nvPr/>
        </p:nvSpPr>
        <p:spPr bwMode="auto">
          <a:xfrm>
            <a:off x="6577445" y="1147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6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Временная </a:t>
            </a:r>
            <a:r>
              <a:rPr lang="ru-RU" dirty="0" smtClean="0"/>
              <a:t>сложность</a:t>
            </a:r>
            <a:r>
              <a:rPr lang="en-US" dirty="0" smtClean="0"/>
              <a:t> </a:t>
            </a:r>
            <a:r>
              <a:rPr lang="ru-RU" dirty="0"/>
              <a:t>О(</a:t>
            </a:r>
            <a:r>
              <a:rPr lang="ru-RU" dirty="0" err="1"/>
              <a:t>log</a:t>
            </a:r>
            <a:r>
              <a:rPr lang="ru-RU" dirty="0"/>
              <a:t> n). 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596540"/>
              </p:ext>
            </p:extLst>
          </p:nvPr>
        </p:nvGraphicFramePr>
        <p:xfrm>
          <a:off x="838200" y="1392382"/>
          <a:ext cx="10515600" cy="4784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5758295" y="6192981"/>
            <a:ext cx="675409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N</a:t>
            </a:r>
            <a:endParaRPr lang="ru-RU" sz="1200" dirty="0">
              <a:solidFill>
                <a:schemeClr val="accent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 rot="16200000">
            <a:off x="199159" y="3574472"/>
            <a:ext cx="883227" cy="394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time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73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828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Запуск программы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838199" y="3876369"/>
            <a:ext cx="10648407" cy="3259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Так как программа была скомпилирована для </a:t>
            </a:r>
            <a:r>
              <a:rPr lang="en-US" dirty="0" smtClean="0"/>
              <a:t>Windows</a:t>
            </a:r>
            <a:r>
              <a:rPr lang="ru-RU" dirty="0" smtClean="0"/>
              <a:t>, то запускать её нужно в </a:t>
            </a:r>
            <a:r>
              <a:rPr lang="ru-RU" dirty="0"/>
              <a:t>н</a:t>
            </a:r>
            <a:r>
              <a:rPr lang="ru-RU" dirty="0" smtClean="0"/>
              <a:t>ём с помощью файла </a:t>
            </a:r>
            <a:r>
              <a:rPr lang="en-US" dirty="0" smtClean="0"/>
              <a:t>main. </a:t>
            </a:r>
            <a:r>
              <a:rPr lang="ru-RU" dirty="0" smtClean="0"/>
              <a:t>Для других ОС требуется другая версия программы.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34018" t="28886" r="28536" b="46452"/>
          <a:stretch/>
        </p:blipFill>
        <p:spPr bwMode="auto">
          <a:xfrm>
            <a:off x="3666258" y="1538448"/>
            <a:ext cx="5133109" cy="19228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Овал 2"/>
          <p:cNvSpPr/>
          <p:nvPr/>
        </p:nvSpPr>
        <p:spPr>
          <a:xfrm>
            <a:off x="3666258" y="2443833"/>
            <a:ext cx="834737" cy="263576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4366630" y="2061672"/>
            <a:ext cx="662572" cy="41814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3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 построения ИСДП</a:t>
            </a:r>
            <a:endParaRPr lang="ru-RU" dirty="0"/>
          </a:p>
        </p:txBody>
      </p:sp>
      <p:pic>
        <p:nvPicPr>
          <p:cNvPr id="13" name="Объект 1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55886" b="38367"/>
          <a:stretch/>
        </p:blipFill>
        <p:spPr>
          <a:xfrm>
            <a:off x="343214" y="1563539"/>
            <a:ext cx="5710016" cy="4494076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9080851" y="3575686"/>
            <a:ext cx="495300" cy="4762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ru-RU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909526" y="4537711"/>
            <a:ext cx="504825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2200" b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endParaRPr lang="ru-RU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223601" y="4528186"/>
            <a:ext cx="504825" cy="4762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GB" sz="2400" b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endParaRPr lang="ru-RU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490426" y="5338446"/>
            <a:ext cx="485775" cy="4953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2400" b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ru-RU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490176" y="5376546"/>
            <a:ext cx="504825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2400" b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ru-RU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8852251" y="5357496"/>
            <a:ext cx="495300" cy="4762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2400" b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ru-RU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9299926" y="4123056"/>
            <a:ext cx="0" cy="295275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0162891" y="4415156"/>
            <a:ext cx="0" cy="104775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8480776" y="4418966"/>
            <a:ext cx="0" cy="104775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8480141" y="4418966"/>
            <a:ext cx="1685925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9086566" y="5220336"/>
            <a:ext cx="0" cy="104775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7747351" y="5233671"/>
            <a:ext cx="0" cy="104775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28551" y="5205096"/>
            <a:ext cx="0" cy="104775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8480776" y="4999991"/>
            <a:ext cx="0" cy="219075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10166701" y="4999991"/>
            <a:ext cx="0" cy="200025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7746716" y="5233671"/>
            <a:ext cx="1343025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 flipV="1">
            <a:off x="9728551" y="5205096"/>
            <a:ext cx="4381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0242266" y="4202431"/>
            <a:ext cx="695325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endParaRPr lang="ru-RU" sz="1300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7823551" y="4202431"/>
            <a:ext cx="74295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200" b="1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endParaRPr lang="ru-RU" sz="1300" b="1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0614376" y="4745356"/>
            <a:ext cx="1257300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600" b="1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SUBTREE</a:t>
            </a:r>
            <a:endParaRPr lang="ru-RU" sz="1300" b="1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604351" y="4669156"/>
            <a:ext cx="1257300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600" b="1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endParaRPr lang="ru-RU" sz="1300" b="1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600" b="1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  <a:endParaRPr lang="ru-RU" sz="1300" b="1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7995001" y="4421506"/>
            <a:ext cx="180975" cy="18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10461976" y="4421506"/>
            <a:ext cx="152400" cy="18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44" idx="1"/>
          </p:cNvCxnSpPr>
          <p:nvPr/>
        </p:nvCxnSpPr>
        <p:spPr>
          <a:xfrm flipH="1">
            <a:off x="9585676" y="3561955"/>
            <a:ext cx="228599" cy="1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604351" y="4469131"/>
            <a:ext cx="2771775" cy="1524000"/>
          </a:xfrm>
          <a:prstGeom prst="rect">
            <a:avLst/>
          </a:pr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9404701" y="4469131"/>
            <a:ext cx="2552700" cy="1524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40" name="Rectangle 27"/>
          <p:cNvSpPr>
            <a:spLocks noChangeArrowheads="1"/>
          </p:cNvSpPr>
          <p:nvPr/>
        </p:nvSpPr>
        <p:spPr bwMode="auto">
          <a:xfrm>
            <a:off x="5253130" y="-15932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5253130" y="-11360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</a:t>
            </a:r>
            <a:endParaRPr kumimoji="0" lang="ru-RU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5253130" y="-11360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5253130" y="-11360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8250" algn="l"/>
              </a:tabLst>
            </a:pPr>
            <a:endParaRPr kumimoji="0" lang="ru-RU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8250" algn="l"/>
              </a:tabLst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ru-RU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8250" algn="l"/>
              </a:tabLst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9814275" y="3385742"/>
            <a:ext cx="695325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300" b="1" dirty="0" smtClean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ru-RU" sz="1300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165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Реализован алгоритм </a:t>
            </a:r>
            <a:r>
              <a:rPr lang="ru-RU" dirty="0" smtClean="0"/>
              <a:t>построения идеально-сбалансированного </a:t>
            </a:r>
            <a:r>
              <a:rPr lang="ru-RU" dirty="0" smtClean="0"/>
              <a:t>с временной сложностью </a:t>
            </a:r>
            <a:r>
              <a:rPr lang="ru-RU" dirty="0" smtClean="0"/>
              <a:t>О(</a:t>
            </a:r>
            <a:r>
              <a:rPr lang="ru-RU" dirty="0" err="1" smtClean="0"/>
              <a:t>log</a:t>
            </a:r>
            <a:r>
              <a:rPr lang="ru-RU" dirty="0" smtClean="0"/>
              <a:t> </a:t>
            </a:r>
            <a:r>
              <a:rPr lang="ru-RU" dirty="0"/>
              <a:t>n)</a:t>
            </a:r>
            <a:r>
              <a:rPr lang="ru-RU" dirty="0" smtClean="0"/>
              <a:t>. </a:t>
            </a:r>
            <a:r>
              <a:rPr lang="ru-RU" dirty="0"/>
              <a:t>Р</a:t>
            </a:r>
            <a:r>
              <a:rPr lang="ru-RU" dirty="0" smtClean="0"/>
              <a:t>аботоспособность </a:t>
            </a:r>
            <a:r>
              <a:rPr lang="ru-RU" dirty="0"/>
              <a:t>проверена на тестовом наборе </a:t>
            </a:r>
            <a:r>
              <a:rPr lang="ru-RU" dirty="0" smtClean="0"/>
              <a:t>данных. </a:t>
            </a:r>
            <a:r>
              <a:rPr lang="en-US" dirty="0" smtClean="0"/>
              <a:t> </a:t>
            </a:r>
            <a:r>
              <a:rPr lang="ru-RU" dirty="0" smtClean="0"/>
              <a:t>Данная </a:t>
            </a:r>
            <a:r>
              <a:rPr lang="ru-RU" dirty="0"/>
              <a:t>программа может применяться для </a:t>
            </a:r>
            <a:r>
              <a:rPr lang="ru-RU" dirty="0" smtClean="0"/>
              <a:t>обучения работы с деревьями.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 реальных больших проектах данный алгоритм не используется, т.к. его поддержка </a:t>
            </a:r>
            <a:r>
              <a:rPr lang="ru-RU" dirty="0" err="1" smtClean="0"/>
              <a:t>ресурснозатратна</a:t>
            </a:r>
            <a:r>
              <a:rPr lang="ru-RU" dirty="0" smtClean="0"/>
              <a:t>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4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264</Words>
  <Application>Microsoft Office PowerPoint</Application>
  <PresentationFormat>Широкоэкранный</PresentationFormat>
  <Paragraphs>57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Идеально-сбалансированное дерево поиска </vt:lpstr>
      <vt:lpstr>Постановка задачи</vt:lpstr>
      <vt:lpstr>Общее описание алгоритма</vt:lpstr>
      <vt:lpstr>Особенности реализации</vt:lpstr>
      <vt:lpstr>Временная сложность О(log n). </vt:lpstr>
      <vt:lpstr>Запуск программы</vt:lpstr>
      <vt:lpstr>Результат построения ИСДП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32</cp:revision>
  <dcterms:created xsi:type="dcterms:W3CDTF">2019-04-23T02:39:48Z</dcterms:created>
  <dcterms:modified xsi:type="dcterms:W3CDTF">2019-06-08T23:13:16Z</dcterms:modified>
</cp:coreProperties>
</file>