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3"/>
  </p:notesMasterIdLst>
  <p:handoutMasterIdLst>
    <p:handoutMasterId r:id="rId54"/>
  </p:handoutMasterIdLst>
  <p:sldIdLst>
    <p:sldId id="480" r:id="rId2"/>
    <p:sldId id="1895" r:id="rId3"/>
    <p:sldId id="1886" r:id="rId4"/>
    <p:sldId id="1887" r:id="rId5"/>
    <p:sldId id="1888" r:id="rId6"/>
    <p:sldId id="1900" r:id="rId7"/>
    <p:sldId id="1901" r:id="rId8"/>
    <p:sldId id="1904" r:id="rId9"/>
    <p:sldId id="1902" r:id="rId10"/>
    <p:sldId id="1903" r:id="rId11"/>
    <p:sldId id="1896" r:id="rId12"/>
    <p:sldId id="1905" r:id="rId13"/>
    <p:sldId id="1906" r:id="rId14"/>
    <p:sldId id="1907" r:id="rId15"/>
    <p:sldId id="1908" r:id="rId16"/>
    <p:sldId id="1909" r:id="rId17"/>
    <p:sldId id="1910" r:id="rId18"/>
    <p:sldId id="1911" r:id="rId19"/>
    <p:sldId id="1912" r:id="rId20"/>
    <p:sldId id="1913" r:id="rId21"/>
    <p:sldId id="1920" r:id="rId22"/>
    <p:sldId id="1921" r:id="rId23"/>
    <p:sldId id="1922" r:id="rId24"/>
    <p:sldId id="1923" r:id="rId25"/>
    <p:sldId id="1924" r:id="rId26"/>
    <p:sldId id="1925" r:id="rId27"/>
    <p:sldId id="1926" r:id="rId28"/>
    <p:sldId id="1927" r:id="rId29"/>
    <p:sldId id="1928" r:id="rId30"/>
    <p:sldId id="1929" r:id="rId31"/>
    <p:sldId id="1930" r:id="rId32"/>
    <p:sldId id="1931" r:id="rId33"/>
    <p:sldId id="1932" r:id="rId34"/>
    <p:sldId id="1933" r:id="rId35"/>
    <p:sldId id="1934" r:id="rId36"/>
    <p:sldId id="1935" r:id="rId37"/>
    <p:sldId id="1936" r:id="rId38"/>
    <p:sldId id="1937" r:id="rId39"/>
    <p:sldId id="1938" r:id="rId40"/>
    <p:sldId id="1939" r:id="rId41"/>
    <p:sldId id="1940" r:id="rId42"/>
    <p:sldId id="1942" r:id="rId43"/>
    <p:sldId id="1943" r:id="rId44"/>
    <p:sldId id="1944" r:id="rId45"/>
    <p:sldId id="1941" r:id="rId46"/>
    <p:sldId id="1945" r:id="rId47"/>
    <p:sldId id="1946" r:id="rId48"/>
    <p:sldId id="1947" r:id="rId49"/>
    <p:sldId id="1948" r:id="rId50"/>
    <p:sldId id="1949" r:id="rId51"/>
    <p:sldId id="1681" r:id="rId52"/>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0000FF"/>
    <a:srgbClr val="CCFFFF"/>
    <a:srgbClr val="C8FFFF"/>
    <a:srgbClr val="00FFFF"/>
    <a:srgbClr val="969696"/>
    <a:srgbClr val="777777"/>
    <a:srgbClr val="FFFFFF"/>
    <a:srgbClr val="9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88415" autoAdjust="0"/>
  </p:normalViewPr>
  <p:slideViewPr>
    <p:cSldViewPr>
      <p:cViewPr varScale="1">
        <p:scale>
          <a:sx n="98" d="100"/>
          <a:sy n="98" d="100"/>
        </p:scale>
        <p:origin x="19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92"/>
    </p:cViewPr>
  </p:sorterViewPr>
  <p:notesViewPr>
    <p:cSldViewPr>
      <p:cViewPr varScale="1">
        <p:scale>
          <a:sx n="48" d="100"/>
          <a:sy n="48" d="100"/>
        </p:scale>
        <p:origin x="-2970"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zh-CN" altLang="en-US" dirty="0"/>
              <a:t>上海交通大学机械与动力</a:t>
            </a:r>
            <a:r>
              <a:rPr lang="zh-CN" altLang="en-US" dirty="0" smtClean="0"/>
              <a:t>学院</a:t>
            </a:r>
            <a:endParaRPr lang="zh-CN" altLang="en-US" dirty="0"/>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r>
              <a:rPr lang="zh-CN" altLang="en-US" dirty="0"/>
              <a:t>张洁教授 </a:t>
            </a:r>
            <a:r>
              <a:rPr lang="en-US" altLang="zh-CN" dirty="0"/>
              <a:t>zhangjie@sjtu.edu.cn</a:t>
            </a:r>
            <a:endParaRPr lang="zh-CN" altLang="en-US" dirty="0"/>
          </a:p>
          <a:p>
            <a:endParaRPr lang="zh-CN" altLang="en-US" dirty="0"/>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zh-CN" altLang="en-US" dirty="0"/>
              <a:t>仅</a:t>
            </a:r>
            <a:r>
              <a:rPr lang="zh-CN" altLang="en-US" dirty="0" smtClean="0"/>
              <a:t>供上</a:t>
            </a:r>
            <a:r>
              <a:rPr lang="en-US" altLang="zh-CN" dirty="0" smtClean="0"/>
              <a:t>&lt;</a:t>
            </a:r>
            <a:r>
              <a:rPr lang="zh-CN" altLang="en-US" dirty="0" smtClean="0"/>
              <a:t>制造自动化和信息化系统</a:t>
            </a:r>
            <a:r>
              <a:rPr lang="en-US" altLang="zh-CN" dirty="0" smtClean="0"/>
              <a:t>&gt;</a:t>
            </a:r>
            <a:r>
              <a:rPr lang="zh-CN" altLang="en-US" dirty="0"/>
              <a:t>课程本科生学习参考之用</a:t>
            </a:r>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84F53D68-DF68-48FB-B849-550171361E20}" type="slidenum">
              <a:rPr lang="zh-CN" altLang="en-US" smtClean="0"/>
              <a:t>‹#›</a:t>
            </a:fld>
            <a:endParaRPr lang="zh-CN" altLang="en-US"/>
          </a:p>
        </p:txBody>
      </p:sp>
    </p:spTree>
    <p:extLst>
      <p:ext uri="{BB962C8B-B14F-4D97-AF65-F5344CB8AC3E}">
        <p14:creationId xmlns:p14="http://schemas.microsoft.com/office/powerpoint/2010/main" val="87310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E7C7A0E7-5482-4BD1-9398-D5B9AF53AAE4}" type="slidenum">
              <a:rPr lang="en-US" altLang="zh-CN"/>
              <a:pPr>
                <a:defRPr/>
              </a:pPr>
              <a:t>‹#›</a:t>
            </a:fld>
            <a:endParaRPr lang="en-US" altLang="zh-CN"/>
          </a:p>
        </p:txBody>
      </p:sp>
    </p:spTree>
    <p:extLst>
      <p:ext uri="{BB962C8B-B14F-4D97-AF65-F5344CB8AC3E}">
        <p14:creationId xmlns:p14="http://schemas.microsoft.com/office/powerpoint/2010/main" val="2918210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a:t>
            </a:fld>
            <a:endParaRPr lang="en-US" altLang="zh-CN"/>
          </a:p>
        </p:txBody>
      </p:sp>
    </p:spTree>
    <p:extLst>
      <p:ext uri="{BB962C8B-B14F-4D97-AF65-F5344CB8AC3E}">
        <p14:creationId xmlns:p14="http://schemas.microsoft.com/office/powerpoint/2010/main" val="180687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endParaRPr lang="zh-CN" altLang="en-US" b="0"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17</a:t>
            </a:fld>
            <a:endParaRPr lang="en-US" altLang="zh-CN"/>
          </a:p>
        </p:txBody>
      </p:sp>
    </p:spTree>
    <p:extLst>
      <p:ext uri="{BB962C8B-B14F-4D97-AF65-F5344CB8AC3E}">
        <p14:creationId xmlns:p14="http://schemas.microsoft.com/office/powerpoint/2010/main" val="284205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18</a:t>
            </a:fld>
            <a:endParaRPr lang="en-US" altLang="zh-CN"/>
          </a:p>
        </p:txBody>
      </p:sp>
    </p:spTree>
    <p:extLst>
      <p:ext uri="{BB962C8B-B14F-4D97-AF65-F5344CB8AC3E}">
        <p14:creationId xmlns:p14="http://schemas.microsoft.com/office/powerpoint/2010/main" val="408235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endParaRPr lang="en-US" altLang="zh-CN" dirty="0" smtClean="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19</a:t>
            </a:fld>
            <a:endParaRPr lang="en-US" altLang="zh-CN"/>
          </a:p>
        </p:txBody>
      </p:sp>
    </p:spTree>
    <p:extLst>
      <p:ext uri="{BB962C8B-B14F-4D97-AF65-F5344CB8AC3E}">
        <p14:creationId xmlns:p14="http://schemas.microsoft.com/office/powerpoint/2010/main" val="1999067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endParaRPr lang="en-US" altLang="zh-CN" dirty="0" smtClean="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20</a:t>
            </a:fld>
            <a:endParaRPr lang="en-US" altLang="zh-CN"/>
          </a:p>
        </p:txBody>
      </p:sp>
    </p:spTree>
    <p:extLst>
      <p:ext uri="{BB962C8B-B14F-4D97-AF65-F5344CB8AC3E}">
        <p14:creationId xmlns:p14="http://schemas.microsoft.com/office/powerpoint/2010/main" val="338225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endParaRPr lang="en-US" altLang="zh-CN" dirty="0" smtClean="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21</a:t>
            </a:fld>
            <a:endParaRPr lang="en-US" altLang="zh-CN"/>
          </a:p>
        </p:txBody>
      </p:sp>
    </p:spTree>
    <p:extLst>
      <p:ext uri="{BB962C8B-B14F-4D97-AF65-F5344CB8AC3E}">
        <p14:creationId xmlns:p14="http://schemas.microsoft.com/office/powerpoint/2010/main" val="129518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5</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26239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6</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19608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7</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9849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8</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34484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9</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104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10</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341638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11</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38294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12</a:t>
            </a:fld>
            <a:endParaRPr lang="en-US" altLang="zh-CN"/>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239978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png"/><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15" descr="Untitled-1"/>
          <p:cNvPicPr>
            <a:picLocks noChangeAspect="1" noChangeArrowheads="1"/>
          </p:cNvPicPr>
          <p:nvPr userDrawn="1"/>
        </p:nvPicPr>
        <p:blipFill>
          <a:blip r:embed="rId2" cstate="print"/>
          <a:srcRect/>
          <a:stretch>
            <a:fillRect/>
          </a:stretch>
        </p:blipFill>
        <p:spPr bwMode="auto">
          <a:xfrm>
            <a:off x="5487988" y="3201988"/>
            <a:ext cx="3656012" cy="3656012"/>
          </a:xfrm>
          <a:prstGeom prst="rect">
            <a:avLst/>
          </a:prstGeom>
          <a:noFill/>
          <a:ln w="9525">
            <a:noFill/>
            <a:miter lim="800000"/>
            <a:headEnd/>
            <a:tailEnd/>
          </a:ln>
        </p:spPr>
      </p:pic>
      <p:sp>
        <p:nvSpPr>
          <p:cNvPr id="3" name="副标题 2"/>
          <p:cNvSpPr>
            <a:spLocks noGrp="1"/>
          </p:cNvSpPr>
          <p:nvPr>
            <p:ph type="subTitle" idx="1"/>
          </p:nvPr>
        </p:nvSpPr>
        <p:spPr>
          <a:xfrm>
            <a:off x="1371600" y="3886200"/>
            <a:ext cx="6400800" cy="1752600"/>
          </a:xfrm>
        </p:spPr>
        <p:txBody>
          <a:bodyPr/>
          <a:lstStyle>
            <a:lvl1pPr marL="0" indent="0" algn="ctr">
              <a:buNone/>
              <a:defRPr lang="zh-CN" altLang="en-US" sz="3600" b="1" dirty="0">
                <a:solidFill>
                  <a:srgbClr val="133984"/>
                </a:solidFill>
                <a:effectLst>
                  <a:outerShdw blurRad="38100" dist="38100" dir="2700000" algn="tl">
                    <a:srgbClr val="000000">
                      <a:alpha val="43137"/>
                    </a:srgbClr>
                  </a:outerShdw>
                </a:effectLst>
                <a:latin typeface="隶书" pitchFamily="49" charset="-122"/>
                <a:ea typeface="隶书" pitchFamily="49" charset="-122"/>
                <a:cs typeface="+mn-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pic>
        <p:nvPicPr>
          <p:cNvPr id="5" name="Picture 6" descr="xm_3"/>
          <p:cNvPicPr>
            <a:picLocks noChangeArrowheads="1"/>
          </p:cNvPicPr>
          <p:nvPr userDrawn="1"/>
        </p:nvPicPr>
        <p:blipFill>
          <a:blip r:embed="rId3" cstate="print"/>
          <a:srcRect/>
          <a:stretch>
            <a:fillRect/>
          </a:stretch>
        </p:blipFill>
        <p:spPr bwMode="auto">
          <a:xfrm>
            <a:off x="6858000" y="117453"/>
            <a:ext cx="755650" cy="503237"/>
          </a:xfrm>
          <a:prstGeom prst="rect">
            <a:avLst/>
          </a:prstGeom>
          <a:noFill/>
          <a:ln w="12700" algn="ctr">
            <a:noFill/>
            <a:miter lim="800000"/>
            <a:headEnd/>
            <a:tailEnd/>
          </a:ln>
        </p:spPr>
      </p:pic>
      <p:pic>
        <p:nvPicPr>
          <p:cNvPr id="6" name="Picture 7"/>
          <p:cNvPicPr preferRelativeResize="0">
            <a:picLocks noChangeArrowheads="1"/>
          </p:cNvPicPr>
          <p:nvPr userDrawn="1"/>
        </p:nvPicPr>
        <p:blipFill>
          <a:blip r:embed="rId4" cstate="print"/>
          <a:srcRect r="2878"/>
          <a:stretch>
            <a:fillRect/>
          </a:stretch>
        </p:blipFill>
        <p:spPr bwMode="auto">
          <a:xfrm>
            <a:off x="5346701" y="117453"/>
            <a:ext cx="755650" cy="503237"/>
          </a:xfrm>
          <a:prstGeom prst="rect">
            <a:avLst/>
          </a:prstGeom>
          <a:noFill/>
          <a:ln w="12700" algn="ctr">
            <a:noFill/>
            <a:miter lim="800000"/>
            <a:headEnd/>
            <a:tailEnd/>
          </a:ln>
        </p:spPr>
      </p:pic>
      <p:pic>
        <p:nvPicPr>
          <p:cNvPr id="7" name="Picture 8"/>
          <p:cNvPicPr preferRelativeResize="0">
            <a:picLocks noChangeArrowheads="1"/>
          </p:cNvPicPr>
          <p:nvPr userDrawn="1"/>
        </p:nvPicPr>
        <p:blipFill>
          <a:blip r:embed="rId5" cstate="print"/>
          <a:srcRect/>
          <a:stretch>
            <a:fillRect/>
          </a:stretch>
        </p:blipFill>
        <p:spPr bwMode="auto">
          <a:xfrm>
            <a:off x="6102350" y="117453"/>
            <a:ext cx="755650" cy="503237"/>
          </a:xfrm>
          <a:prstGeom prst="rect">
            <a:avLst/>
          </a:prstGeom>
          <a:noFill/>
          <a:ln w="12700" algn="ctr">
            <a:noFill/>
            <a:miter lim="800000"/>
            <a:headEnd/>
            <a:tailEnd/>
          </a:ln>
        </p:spPr>
      </p:pic>
      <p:pic>
        <p:nvPicPr>
          <p:cNvPr id="8" name="Picture 9" descr="DPP_0016"/>
          <p:cNvPicPr>
            <a:picLocks noChangeArrowheads="1"/>
          </p:cNvPicPr>
          <p:nvPr userDrawn="1"/>
        </p:nvPicPr>
        <p:blipFill>
          <a:blip r:embed="rId6" cstate="print"/>
          <a:srcRect/>
          <a:stretch>
            <a:fillRect/>
          </a:stretch>
        </p:blipFill>
        <p:spPr bwMode="auto">
          <a:xfrm>
            <a:off x="7613651" y="117453"/>
            <a:ext cx="755650" cy="503237"/>
          </a:xfrm>
          <a:prstGeom prst="rect">
            <a:avLst/>
          </a:prstGeom>
          <a:noFill/>
          <a:ln w="12700" algn="ctr">
            <a:noFill/>
            <a:miter lim="800000"/>
            <a:headEnd/>
            <a:tailEnd/>
          </a:ln>
        </p:spPr>
      </p:pic>
      <p:pic>
        <p:nvPicPr>
          <p:cNvPr id="9" name="Picture 10" descr="1"/>
          <p:cNvPicPr>
            <a:picLocks noChangeArrowheads="1"/>
          </p:cNvPicPr>
          <p:nvPr userDrawn="1"/>
        </p:nvPicPr>
        <p:blipFill>
          <a:blip r:embed="rId7" cstate="print"/>
          <a:srcRect/>
          <a:stretch>
            <a:fillRect/>
          </a:stretch>
        </p:blipFill>
        <p:spPr bwMode="auto">
          <a:xfrm>
            <a:off x="8362950" y="117453"/>
            <a:ext cx="755650" cy="503237"/>
          </a:xfrm>
          <a:prstGeom prst="rect">
            <a:avLst/>
          </a:prstGeom>
          <a:noFill/>
          <a:ln w="12700" algn="ctr">
            <a:noFill/>
            <a:miter lim="800000"/>
            <a:headEnd/>
            <a:tailEnd/>
          </a:ln>
        </p:spPr>
      </p:pic>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2310204B-DBE6-450A-9EEF-66E4461483EC}"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273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273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7CC5B288-919D-4CAA-A79C-7E07E3D82C72}"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90"/>
            <a:ext cx="9144000" cy="6873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52515"/>
            <a:ext cx="8229600" cy="5400675"/>
          </a:xfrm>
        </p:spPr>
        <p:txBody>
          <a:bodyPr/>
          <a:lstStyle/>
          <a:p>
            <a:pPr lvl="0"/>
            <a:endParaRPr lang="zh-CN" alt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C139ACBB-2001-499B-A6C8-FFA8C43C7B36}"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158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5158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51588" name="Rectangle 4"/>
          <p:cNvSpPr>
            <a:spLocks noGrp="1" noChangeArrowheads="1"/>
          </p:cNvSpPr>
          <p:nvPr>
            <p:ph type="dt" sz="half" idx="2"/>
          </p:nvPr>
        </p:nvSpPr>
        <p:spPr/>
        <p:txBody>
          <a:bodyPr/>
          <a:lstStyle>
            <a:lvl1pPr>
              <a:defRPr/>
            </a:lvl1pPr>
          </a:lstStyle>
          <a:p>
            <a:endParaRPr lang="en-US" altLang="zh-CN"/>
          </a:p>
        </p:txBody>
      </p:sp>
      <p:sp>
        <p:nvSpPr>
          <p:cNvPr id="451589" name="Rectangle 5"/>
          <p:cNvSpPr>
            <a:spLocks noGrp="1" noChangeArrowheads="1"/>
          </p:cNvSpPr>
          <p:nvPr>
            <p:ph type="ftr" sz="quarter" idx="3"/>
          </p:nvPr>
        </p:nvSpPr>
        <p:spPr>
          <a:xfrm>
            <a:off x="7956550" y="6092827"/>
            <a:ext cx="1187450" cy="549275"/>
          </a:xfrm>
        </p:spPr>
        <p:txBody>
          <a:bodyPr/>
          <a:lstStyle>
            <a:lvl1pPr>
              <a:defRPr sz="1800"/>
            </a:lvl1pPr>
          </a:lstStyle>
          <a:p>
            <a:endParaRPr lang="en-US" altLang="zh-CN"/>
          </a:p>
        </p:txBody>
      </p:sp>
      <p:sp>
        <p:nvSpPr>
          <p:cNvPr id="451590" name="Rectangle 6"/>
          <p:cNvSpPr>
            <a:spLocks noGrp="1" noChangeArrowheads="1"/>
          </p:cNvSpPr>
          <p:nvPr>
            <p:ph type="sldNum" sz="quarter" idx="4"/>
          </p:nvPr>
        </p:nvSpPr>
        <p:spPr>
          <a:xfrm>
            <a:off x="3492501" y="6381750"/>
            <a:ext cx="2289175" cy="476250"/>
          </a:xfrm>
          <a:prstGeom prst="rect">
            <a:avLst/>
          </a:prstGeom>
        </p:spPr>
        <p:txBody>
          <a:bodyPr/>
          <a:lstStyle>
            <a:lvl1pPr>
              <a:defRPr/>
            </a:lvl1pPr>
          </a:lstStyle>
          <a:p>
            <a:fld id="{EF21ED46-5BDC-4E46-A853-AAD6301A3B17}"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77319"/>
            <a:ext cx="8892480" cy="687387"/>
          </a:xfrm>
        </p:spPr>
        <p:txBody>
          <a:bodyPr lIns="72000" rIns="72000"/>
          <a:lstStyle>
            <a:lvl1pPr algn="r">
              <a:defRPr sz="3200">
                <a:solidFill>
                  <a:srgbClr val="002060"/>
                </a:solidFill>
                <a:effectLst>
                  <a:outerShdw blurRad="38100" dist="38100" dir="2700000" algn="tl">
                    <a:srgbClr val="000000">
                      <a:alpha val="43137"/>
                    </a:srgbClr>
                  </a:outerShdw>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7" name="蓝色系校徽标准版.png" descr="蓝色系校徽标准版.png"/>
          <p:cNvPicPr/>
          <p:nvPr/>
        </p:nvPicPr>
        <p:blipFill>
          <a:blip r:embed="rId2">
            <a:extLst/>
          </a:blip>
          <a:stretch>
            <a:fillRect/>
          </a:stretch>
        </p:blipFill>
        <p:spPr>
          <a:xfrm>
            <a:off x="2139950" y="1279525"/>
            <a:ext cx="4864100" cy="4872038"/>
          </a:xfrm>
          <a:prstGeom prst="rect">
            <a:avLst/>
          </a:prstGeom>
          <a:ln w="12700">
            <a:miter lim="400000"/>
          </a:ln>
        </p:spPr>
      </p:pic>
      <p:pic>
        <p:nvPicPr>
          <p:cNvPr id="8" name="红色系校徽展开式.png" descr="红色系校徽展开式.png"/>
          <p:cNvPicPr/>
          <p:nvPr/>
        </p:nvPicPr>
        <p:blipFill>
          <a:blip r:embed="rId3">
            <a:extLst/>
          </a:blip>
          <a:stretch>
            <a:fillRect/>
          </a:stretch>
        </p:blipFill>
        <p:spPr>
          <a:xfrm>
            <a:off x="1017587" y="166290"/>
            <a:ext cx="2025880" cy="740664"/>
          </a:xfrm>
          <a:prstGeom prst="rect">
            <a:avLst/>
          </a:prstGeom>
          <a:ln w="12700">
            <a:miter lim="400000"/>
          </a:ln>
        </p:spPr>
      </p:pic>
      <p:grpSp>
        <p:nvGrpSpPr>
          <p:cNvPr id="24" name="Group 24"/>
          <p:cNvGrpSpPr/>
          <p:nvPr/>
        </p:nvGrpSpPr>
        <p:grpSpPr>
          <a:xfrm>
            <a:off x="6042097" y="219075"/>
            <a:ext cx="2933250" cy="633873"/>
            <a:chOff x="0" y="0"/>
            <a:chExt cx="2933249" cy="633872"/>
          </a:xfrm>
        </p:grpSpPr>
        <p:pic>
          <p:nvPicPr>
            <p:cNvPr id="9" name="image.jpg"/>
            <p:cNvPicPr/>
            <p:nvPr/>
          </p:nvPicPr>
          <p:blipFill>
            <a:blip r:embed="rId4">
              <a:extLst/>
            </a:blip>
            <a:stretch>
              <a:fillRect/>
            </a:stretch>
          </p:blipFill>
          <p:spPr>
            <a:xfrm>
              <a:off x="0" y="0"/>
              <a:ext cx="1461790" cy="494785"/>
            </a:xfrm>
            <a:prstGeom prst="rect">
              <a:avLst/>
            </a:prstGeom>
            <a:ln w="12700" cap="flat">
              <a:noFill/>
              <a:miter lim="400000"/>
            </a:ln>
            <a:effectLst>
              <a:outerShdw blurRad="63500" dist="35921" dir="2700000" rotWithShape="0">
                <a:srgbClr val="FFFFFF"/>
              </a:outerShdw>
            </a:effectLst>
          </p:spPr>
        </p:pic>
        <p:pic>
          <p:nvPicPr>
            <p:cNvPr id="10" name="image.jpg"/>
            <p:cNvPicPr/>
            <p:nvPr/>
          </p:nvPicPr>
          <p:blipFill>
            <a:blip r:embed="rId5">
              <a:extLst/>
            </a:blip>
            <a:stretch>
              <a:fillRect/>
            </a:stretch>
          </p:blipFill>
          <p:spPr>
            <a:xfrm>
              <a:off x="1471460" y="1612"/>
              <a:ext cx="1461790" cy="486727"/>
            </a:xfrm>
            <a:prstGeom prst="rect">
              <a:avLst/>
            </a:prstGeom>
            <a:ln w="12700" cap="flat">
              <a:noFill/>
              <a:miter lim="400000"/>
            </a:ln>
            <a:effectLst>
              <a:outerShdw blurRad="63500" dist="35921" dir="2700000" rotWithShape="0">
                <a:srgbClr val="FFFFFF"/>
              </a:outerShdw>
            </a:effectLst>
          </p:spPr>
        </p:pic>
        <p:grpSp>
          <p:nvGrpSpPr>
            <p:cNvPr id="23" name="Group 23"/>
            <p:cNvGrpSpPr/>
            <p:nvPr/>
          </p:nvGrpSpPr>
          <p:grpSpPr>
            <a:xfrm>
              <a:off x="4113" y="488338"/>
              <a:ext cx="2925099" cy="145535"/>
              <a:chOff x="0" y="0"/>
              <a:chExt cx="2925097" cy="145534"/>
            </a:xfrm>
          </p:grpSpPr>
          <p:grpSp>
            <p:nvGrpSpPr>
              <p:cNvPr id="13" name="Group 13"/>
              <p:cNvGrpSpPr/>
              <p:nvPr/>
            </p:nvGrpSpPr>
            <p:grpSpPr>
              <a:xfrm>
                <a:off x="-1" y="0"/>
                <a:ext cx="732476" cy="145535"/>
                <a:chOff x="0" y="0"/>
                <a:chExt cx="732474" cy="145534"/>
              </a:xfrm>
            </p:grpSpPr>
            <p:sp>
              <p:nvSpPr>
                <p:cNvPr id="11" name="Shape 11"/>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a:p>
              </p:txBody>
            </p:sp>
            <p:sp>
              <p:nvSpPr>
                <p:cNvPr id="12" name="Shape 12"/>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a:solidFill>
                        <a:srgbClr val="FFFFFF"/>
                      </a:solidFill>
                    </a:rPr>
                    <a:t>1896</a:t>
                  </a:r>
                </a:p>
              </p:txBody>
            </p:sp>
          </p:grpSp>
          <p:grpSp>
            <p:nvGrpSpPr>
              <p:cNvPr id="16" name="Group 16"/>
              <p:cNvGrpSpPr/>
              <p:nvPr/>
            </p:nvGrpSpPr>
            <p:grpSpPr>
              <a:xfrm>
                <a:off x="727675" y="0"/>
                <a:ext cx="732476" cy="145535"/>
                <a:chOff x="0" y="0"/>
                <a:chExt cx="732474" cy="145534"/>
              </a:xfrm>
            </p:grpSpPr>
            <p:sp>
              <p:nvSpPr>
                <p:cNvPr id="14" name="Shape 14"/>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a:p>
              </p:txBody>
            </p:sp>
            <p:sp>
              <p:nvSpPr>
                <p:cNvPr id="15" name="Shape 15"/>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a:solidFill>
                        <a:srgbClr val="FFFFFF"/>
                      </a:solidFill>
                    </a:rPr>
                    <a:t>1920</a:t>
                  </a:r>
                </a:p>
              </p:txBody>
            </p:sp>
          </p:grpSp>
          <p:grpSp>
            <p:nvGrpSpPr>
              <p:cNvPr id="19" name="Group 19"/>
              <p:cNvGrpSpPr/>
              <p:nvPr/>
            </p:nvGrpSpPr>
            <p:grpSpPr>
              <a:xfrm>
                <a:off x="1460149" y="0"/>
                <a:ext cx="732475" cy="145535"/>
                <a:chOff x="0" y="0"/>
                <a:chExt cx="732474" cy="145534"/>
              </a:xfrm>
            </p:grpSpPr>
            <p:sp>
              <p:nvSpPr>
                <p:cNvPr id="17" name="Shape 17"/>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a:p>
              </p:txBody>
            </p:sp>
            <p:sp>
              <p:nvSpPr>
                <p:cNvPr id="18" name="Shape 18"/>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a:solidFill>
                        <a:srgbClr val="FFFFFF"/>
                      </a:solidFill>
                    </a:rPr>
                    <a:t>1987</a:t>
                  </a:r>
                </a:p>
              </p:txBody>
            </p:sp>
          </p:grpSp>
          <p:grpSp>
            <p:nvGrpSpPr>
              <p:cNvPr id="22" name="Group 22"/>
              <p:cNvGrpSpPr/>
              <p:nvPr/>
            </p:nvGrpSpPr>
            <p:grpSpPr>
              <a:xfrm>
                <a:off x="2192623" y="0"/>
                <a:ext cx="732475" cy="145535"/>
                <a:chOff x="0" y="0"/>
                <a:chExt cx="732474" cy="145534"/>
              </a:xfrm>
            </p:grpSpPr>
            <p:sp>
              <p:nvSpPr>
                <p:cNvPr id="20" name="Shape 20"/>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a:p>
              </p:txBody>
            </p:sp>
            <p:sp>
              <p:nvSpPr>
                <p:cNvPr id="21" name="Shape 21"/>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a:solidFill>
                        <a:srgbClr val="FFFFFF"/>
                      </a:solidFill>
                    </a:rPr>
                    <a:t>2006</a:t>
                  </a:r>
                </a:p>
              </p:txBody>
            </p:sp>
          </p:grpSp>
        </p:grpSp>
      </p:grpSp>
      <p:pic>
        <p:nvPicPr>
          <p:cNvPr id="25" name="红色系校徽标准版.png" descr="红色系校徽标准版"/>
          <p:cNvPicPr/>
          <p:nvPr/>
        </p:nvPicPr>
        <p:blipFill>
          <a:blip r:embed="rId6">
            <a:extLst/>
          </a:blip>
          <a:stretch>
            <a:fillRect/>
          </a:stretch>
        </p:blipFill>
        <p:spPr>
          <a:xfrm>
            <a:off x="179387" y="158750"/>
            <a:ext cx="755651" cy="755650"/>
          </a:xfrm>
          <a:prstGeom prst="rect">
            <a:avLst/>
          </a:prstGeom>
          <a:ln w="12700">
            <a:miter lim="400000"/>
          </a:ln>
        </p:spPr>
      </p:pic>
      <p:sp>
        <p:nvSpPr>
          <p:cNvPr id="26" name="Shape 26"/>
          <p:cNvSpPr>
            <a:spLocks noGrp="1"/>
          </p:cNvSpPr>
          <p:nvPr>
            <p:ph type="title"/>
          </p:nvPr>
        </p:nvSpPr>
        <p:spPr>
          <a:xfrm>
            <a:off x="457200" y="1374775"/>
            <a:ext cx="8229600" cy="1508125"/>
          </a:xfrm>
          <a:prstGeom prst="rect">
            <a:avLst/>
          </a:prstGeom>
        </p:spPr>
        <p:txBody>
          <a:bodyPr/>
          <a:lstStyle>
            <a:lvl1pPr>
              <a:defRPr sz="3800"/>
            </a:lvl1pPr>
          </a:lstStyle>
          <a:p>
            <a:pPr lvl="0">
              <a:defRPr sz="1800">
                <a:solidFill>
                  <a:srgbClr val="000000"/>
                </a:solidFill>
              </a:defRPr>
            </a:pPr>
            <a:r>
              <a:rPr sz="3800">
                <a:solidFill>
                  <a:srgbClr val="002060"/>
                </a:solidFill>
              </a:rPr>
              <a:t>标题文本</a:t>
            </a:r>
          </a:p>
        </p:txBody>
      </p:sp>
    </p:spTree>
    <p:extLst>
      <p:ext uri="{BB962C8B-B14F-4D97-AF65-F5344CB8AC3E}">
        <p14:creationId xmlns:p14="http://schemas.microsoft.com/office/powerpoint/2010/main" val="1869595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lstStyle>
            <a:lvl1pPr algn="l">
              <a:defRPr sz="4000" b="1" cap="all">
                <a:effectLst>
                  <a:outerShdw blurRad="38100" dist="38100" dir="2700000" algn="tl">
                    <a:srgbClr val="000000">
                      <a:alpha val="43137"/>
                    </a:srgbClr>
                  </a:outerShdw>
                </a:effectLst>
                <a:latin typeface="+mn-ea"/>
                <a:ea typeface="+mn-ea"/>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5"/>
            <a:ext cx="40386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5"/>
            <a:ext cx="40386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9647EF95-0621-4B5C-9074-D8D0686AD71D}"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D60BA7F4-07B7-40FD-B8D8-57482903A281}"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r">
              <a:defRPr/>
            </a:lvl1pPr>
          </a:lstStyle>
          <a:p>
            <a:r>
              <a:rPr lang="zh-CN" altLang="en-US" dirty="0" smtClean="0"/>
              <a:t>单击此处编辑母版标题样式</a:t>
            </a:r>
            <a:endParaRPr lang="zh-CN" altLang="en-US" dirty="0"/>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5C606DC6-AB3B-4577-8E56-B93508B40AF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E794BB23-6F2A-40DC-8AEF-71516BEBE6A7}"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C3BAB61C-917D-4DA5-9DA6-CD49D9D03A24}"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4CD90448-9677-4281-A4D7-334A2D6E14C1}"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新校徽红(10mm)"/>
          <p:cNvPicPr>
            <a:picLocks noChangeAspect="1" noChangeArrowheads="1"/>
          </p:cNvPicPr>
          <p:nvPr userDrawn="1"/>
        </p:nvPicPr>
        <p:blipFill>
          <a:blip r:embed="rId22" cstate="print"/>
          <a:srcRect/>
          <a:stretch>
            <a:fillRect/>
          </a:stretch>
        </p:blipFill>
        <p:spPr bwMode="auto">
          <a:xfrm>
            <a:off x="0" y="0"/>
            <a:ext cx="9144000" cy="6859588"/>
          </a:xfrm>
          <a:prstGeom prst="rect">
            <a:avLst/>
          </a:prstGeom>
          <a:noFill/>
          <a:ln w="9525">
            <a:noFill/>
            <a:miter lim="800000"/>
            <a:headEnd/>
            <a:tailEnd/>
          </a:ln>
        </p:spPr>
      </p:pic>
      <p:sp>
        <p:nvSpPr>
          <p:cNvPr id="1027" name="Rectangle 5"/>
          <p:cNvSpPr>
            <a:spLocks noGrp="1" noChangeArrowheads="1"/>
          </p:cNvSpPr>
          <p:nvPr>
            <p:ph type="title"/>
          </p:nvPr>
        </p:nvSpPr>
        <p:spPr bwMode="auto">
          <a:xfrm>
            <a:off x="0" y="116633"/>
            <a:ext cx="914400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p>
            <a:pPr lvl="0"/>
            <a:r>
              <a:rPr lang="zh-CN" altLang="en-US" dirty="0" smtClean="0"/>
              <a:t>单击此处编辑母版标题样式</a:t>
            </a:r>
          </a:p>
        </p:txBody>
      </p:sp>
      <p:sp>
        <p:nvSpPr>
          <p:cNvPr id="1028" name="Rectangle 6"/>
          <p:cNvSpPr>
            <a:spLocks noGrp="1" noChangeArrowheads="1"/>
          </p:cNvSpPr>
          <p:nvPr>
            <p:ph type="body" idx="1"/>
          </p:nvPr>
        </p:nvSpPr>
        <p:spPr bwMode="auto">
          <a:xfrm>
            <a:off x="457200" y="1052515"/>
            <a:ext cx="8229600" cy="54006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3"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4344"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56322" name="Rectangle 2"/>
          <p:cNvSpPr>
            <a:spLocks noChangeArrowheads="1"/>
          </p:cNvSpPr>
          <p:nvPr userDrawn="1"/>
        </p:nvSpPr>
        <p:spPr bwMode="auto">
          <a:xfrm rot="10800000">
            <a:off x="2608264" y="682625"/>
            <a:ext cx="2879725" cy="90488"/>
          </a:xfrm>
          <a:prstGeom prst="rect">
            <a:avLst/>
          </a:prstGeom>
          <a:gradFill rotWithShape="1">
            <a:gsLst>
              <a:gs pos="0">
                <a:srgbClr val="FFFFFF"/>
              </a:gs>
              <a:gs pos="100000">
                <a:srgbClr val="A41E31">
                  <a:alpha val="60001"/>
                </a:srgbClr>
              </a:gs>
            </a:gsLst>
            <a:lin ang="0" scaled="1"/>
          </a:gradFill>
          <a:ln w="19050" algn="ctr">
            <a:noFill/>
            <a:miter lim="800000"/>
            <a:headEnd/>
            <a:tailEnd/>
          </a:ln>
        </p:spPr>
        <p:txBody>
          <a:bodyPr rot="10800000" wrap="none" anchor="ctr"/>
          <a:lstStyle/>
          <a:p>
            <a:pPr>
              <a:defRPr/>
            </a:pPr>
            <a:endParaRPr lang="zh-CN" altLang="en-US" sz="2400">
              <a:ea typeface="黑体" pitchFamily="2" charset="-122"/>
            </a:endParaRPr>
          </a:p>
        </p:txBody>
      </p:sp>
      <p:sp>
        <p:nvSpPr>
          <p:cNvPr id="56323" name="Rectangle 3"/>
          <p:cNvSpPr>
            <a:spLocks noChangeArrowheads="1"/>
          </p:cNvSpPr>
          <p:nvPr userDrawn="1"/>
        </p:nvSpPr>
        <p:spPr bwMode="auto">
          <a:xfrm>
            <a:off x="6265864" y="6542090"/>
            <a:ext cx="2879725" cy="90487"/>
          </a:xfrm>
          <a:prstGeom prst="rect">
            <a:avLst/>
          </a:prstGeom>
          <a:gradFill rotWithShape="1">
            <a:gsLst>
              <a:gs pos="0">
                <a:srgbClr val="FFFFFF"/>
              </a:gs>
              <a:gs pos="100000">
                <a:srgbClr val="A41E31"/>
              </a:gs>
            </a:gsLst>
            <a:lin ang="0" scaled="1"/>
          </a:gradFill>
          <a:ln w="19050" algn="ctr">
            <a:noFill/>
            <a:miter lim="800000"/>
            <a:headEnd/>
            <a:tailEnd/>
          </a:ln>
        </p:spPr>
        <p:txBody>
          <a:bodyPr wrap="none" anchor="ctr"/>
          <a:lstStyle/>
          <a:p>
            <a:pPr>
              <a:defRPr/>
            </a:pPr>
            <a:endParaRPr lang="zh-CN" altLang="en-US" sz="2400">
              <a:ea typeface="黑体" pitchFamily="2" charset="-122"/>
            </a:endParaRPr>
          </a:p>
        </p:txBody>
      </p:sp>
    </p:spTree>
  </p:cSld>
  <p:clrMap bg1="lt1" tx1="dk1" bg2="lt2" tx2="dk2" accent1="accent1" accent2="accent2" accent3="accent3" accent4="accent4" accent5="accent5" accent6="accent6" hlink="hlink" folHlink="folHlink"/>
  <p:sldLayoutIdLst>
    <p:sldLayoutId id="2147483829"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54" r:id="rId17"/>
    <p:sldLayoutId id="2147483755" r:id="rId18"/>
    <p:sldLayoutId id="2147483756" r:id="rId19"/>
    <p:sldLayoutId id="2147483830" r:id="rId20"/>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p:titleStyle>
    <p:bodyStyle>
      <a:lvl1pPr marL="449263" indent="-449263" algn="l" rtl="0" eaLnBrk="0" fontAlgn="base" hangingPunct="0">
        <a:lnSpc>
          <a:spcPct val="120000"/>
        </a:lnSpc>
        <a:spcBef>
          <a:spcPct val="20000"/>
        </a:spcBef>
        <a:spcAft>
          <a:spcPct val="0"/>
        </a:spcAft>
        <a:buSzPct val="120000"/>
        <a:buBlip>
          <a:blip r:embed="rId2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1" Type="http://schemas.openxmlformats.org/officeDocument/2006/relationships/tags" Target="../tags/tag5.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5487" y="5229200"/>
            <a:ext cx="8078961" cy="1080120"/>
          </a:xfrm>
        </p:spPr>
        <p:txBody>
          <a:bodyPr/>
          <a:lstStyle/>
          <a:p>
            <a:pPr marL="449263" indent="-449263" algn="r">
              <a:lnSpc>
                <a:spcPct val="100000"/>
              </a:lnSpc>
              <a:defRPr/>
            </a:pPr>
            <a:r>
              <a:rPr lang="zh-CN" altLang="en-US" sz="2800" b="0" dirty="0" smtClean="0">
                <a:solidFill>
                  <a:schemeClr val="bg2">
                    <a:lumMod val="50000"/>
                  </a:schemeClr>
                </a:solidFill>
                <a:effectLst/>
                <a:latin typeface="新宋体" panose="02010609030101010101" pitchFamily="49" charset="-122"/>
                <a:ea typeface="新宋体" panose="02010609030101010101" pitchFamily="49" charset="-122"/>
              </a:rPr>
              <a:t>智能</a:t>
            </a:r>
            <a:r>
              <a:rPr lang="zh-CN" altLang="en-US" sz="2800" b="0" dirty="0">
                <a:solidFill>
                  <a:schemeClr val="bg2">
                    <a:lumMod val="50000"/>
                  </a:schemeClr>
                </a:solidFill>
                <a:effectLst/>
                <a:latin typeface="新宋体" panose="02010609030101010101" pitchFamily="49" charset="-122"/>
                <a:ea typeface="新宋体" panose="02010609030101010101" pitchFamily="49" charset="-122"/>
              </a:rPr>
              <a:t>制造与信息工程研究所</a:t>
            </a:r>
            <a:endParaRPr lang="en-US" altLang="zh-CN" sz="2800" b="0" dirty="0">
              <a:solidFill>
                <a:schemeClr val="bg2">
                  <a:lumMod val="50000"/>
                </a:schemeClr>
              </a:solidFill>
              <a:effectLst/>
              <a:latin typeface="新宋体" panose="02010609030101010101" pitchFamily="49" charset="-122"/>
              <a:ea typeface="新宋体" panose="02010609030101010101" pitchFamily="49" charset="-122"/>
            </a:endParaRPr>
          </a:p>
          <a:p>
            <a:pPr marL="449263" indent="-449263" algn="r">
              <a:lnSpc>
                <a:spcPct val="100000"/>
              </a:lnSpc>
              <a:defRPr/>
            </a:pPr>
            <a:r>
              <a:rPr lang="zh-CN" altLang="en-US" sz="2800" b="0" dirty="0">
                <a:solidFill>
                  <a:schemeClr val="bg2">
                    <a:lumMod val="50000"/>
                  </a:schemeClr>
                </a:solidFill>
                <a:effectLst/>
                <a:latin typeface="新宋体" panose="02010609030101010101" pitchFamily="49" charset="-122"/>
                <a:ea typeface="新宋体" panose="02010609030101010101" pitchFamily="49" charset="-122"/>
              </a:rPr>
              <a:t>上海交通大学机械与动力工程学院</a:t>
            </a:r>
            <a:endParaRPr lang="en-US" altLang="zh-CN" sz="2800" b="0" dirty="0">
              <a:solidFill>
                <a:schemeClr val="bg2">
                  <a:lumMod val="50000"/>
                </a:schemeClr>
              </a:solidFill>
              <a:effectLst/>
              <a:latin typeface="新宋体" panose="02010609030101010101" pitchFamily="49" charset="-122"/>
              <a:ea typeface="新宋体" panose="02010609030101010101" pitchFamily="49" charset="-122"/>
            </a:endParaRPr>
          </a:p>
        </p:txBody>
      </p:sp>
      <p:sp>
        <p:nvSpPr>
          <p:cNvPr id="5" name="标题 1"/>
          <p:cNvSpPr txBox="1">
            <a:spLocks/>
          </p:cNvSpPr>
          <p:nvPr/>
        </p:nvSpPr>
        <p:spPr bwMode="auto">
          <a:xfrm>
            <a:off x="396000" y="1268760"/>
            <a:ext cx="8352928" cy="1470025"/>
          </a:xfrm>
          <a:prstGeom prst="rect">
            <a:avLst/>
          </a:prstGeom>
          <a:noFill/>
          <a:ln w="9525" algn="ctr">
            <a:noFill/>
            <a:miter lim="800000"/>
            <a:headEnd/>
            <a:tailEnd/>
          </a:ln>
        </p:spPr>
        <p:txBody>
          <a:bodyPr vert="horz" wrap="square" lIns="36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sz="5400" kern="0" dirty="0" smtClean="0">
                <a:solidFill>
                  <a:srgbClr val="C00000"/>
                </a:solidFill>
                <a:latin typeface="黑体" panose="02010609060101010101" pitchFamily="49" charset="-122"/>
                <a:ea typeface="黑体" panose="02010609060101010101" pitchFamily="49" charset="-122"/>
              </a:rPr>
              <a:t>软件工程 </a:t>
            </a:r>
            <a:r>
              <a:rPr lang="en-US" altLang="zh-CN" sz="5400" kern="0" dirty="0" smtClean="0">
                <a:solidFill>
                  <a:srgbClr val="C00000"/>
                </a:solidFill>
                <a:ea typeface="黑体" panose="02010609060101010101" pitchFamily="49" charset="-122"/>
              </a:rPr>
              <a:t>II</a:t>
            </a:r>
          </a:p>
          <a:p>
            <a:pPr algn="r"/>
            <a:endParaRPr lang="en-US" altLang="zh-CN" sz="1200" dirty="0" smtClean="0">
              <a:solidFill>
                <a:srgbClr val="002060"/>
              </a:solidFill>
            </a:endParaRPr>
          </a:p>
          <a:p>
            <a:pPr algn="r"/>
            <a:r>
              <a:rPr lang="en-US" altLang="zh-CN" sz="3200" dirty="0" smtClean="0">
                <a:solidFill>
                  <a:srgbClr val="002060"/>
                </a:solidFill>
              </a:rPr>
              <a:t>—— </a:t>
            </a:r>
            <a:r>
              <a:rPr lang="zh-CN" altLang="en-US" sz="3200" dirty="0" smtClean="0">
                <a:solidFill>
                  <a:srgbClr val="002060"/>
                </a:solidFill>
              </a:rPr>
              <a:t>软件</a:t>
            </a:r>
            <a:r>
              <a:rPr lang="zh-CN" altLang="en-US" sz="3200" dirty="0">
                <a:solidFill>
                  <a:srgbClr val="002060"/>
                </a:solidFill>
              </a:rPr>
              <a:t>系统分析与</a:t>
            </a:r>
            <a:r>
              <a:rPr lang="zh-CN" altLang="en-US" sz="3200" dirty="0" smtClean="0">
                <a:solidFill>
                  <a:srgbClr val="002060"/>
                </a:solidFill>
              </a:rPr>
              <a:t>设计</a:t>
            </a:r>
            <a:endParaRPr lang="zh-CN" altLang="en-US" sz="3200" kern="0" dirty="0">
              <a:solidFill>
                <a:srgbClr val="002060"/>
              </a:solidFill>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8309" y="3152368"/>
            <a:ext cx="2577296"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2" name="Picture 2" descr="http://smartinspection.cn/wp-content/themes/Superfocus_free/images/index/banner4/pic1.png"/>
          <p:cNvPicPr>
            <a:picLocks noChangeAspect="1" noChangeArrowheads="1"/>
          </p:cNvPicPr>
          <p:nvPr/>
        </p:nvPicPr>
        <p:blipFill rotWithShape="1">
          <a:blip r:embed="rId4">
            <a:extLst>
              <a:ext uri="{28A0092B-C50C-407E-A947-70E740481C1C}">
                <a14:useLocalDpi xmlns:a14="http://schemas.microsoft.com/office/drawing/2010/main" val="0"/>
              </a:ext>
            </a:extLst>
          </a:blip>
          <a:srcRect l="3427" r="11449" b="26386"/>
          <a:stretch/>
        </p:blipFill>
        <p:spPr bwMode="auto">
          <a:xfrm>
            <a:off x="3286320" y="3140968"/>
            <a:ext cx="2572287"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126" name="Picture 6" descr="https://timgsa.baidu.com/timg?image&amp;quality=80&amp;size=b9999_10000&amp;sec=1487831377513&amp;di=82dc92256410602c7dfd4cec3941f168&amp;imgtype=0&amp;src=http%3A%2F%2Fwww.hitongxue.net%2FupLoad%2Fnews%2Fmonth_1510%2F20151030154151473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179" r="2913"/>
          <a:stretch/>
        </p:blipFill>
        <p:spPr bwMode="auto">
          <a:xfrm>
            <a:off x="525487" y="3140968"/>
            <a:ext cx="2592288"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软件工程框架</a:t>
            </a:r>
            <a:endParaRPr lang="en-US" altLang="zh-CN" sz="3000" kern="1200" dirty="0">
              <a:effectLst>
                <a:outerShdw blurRad="38100" dist="38100" dir="2700000" algn="tl">
                  <a:srgbClr val="000000"/>
                </a:outerShdw>
              </a:effectLst>
            </a:endParaRPr>
          </a:p>
        </p:txBody>
      </p:sp>
      <p:sp>
        <p:nvSpPr>
          <p:cNvPr id="3" name="Rectangle 4"/>
          <p:cNvSpPr txBox="1">
            <a:spLocks noChangeArrowheads="1"/>
          </p:cNvSpPr>
          <p:nvPr/>
        </p:nvSpPr>
        <p:spPr bwMode="auto">
          <a:xfrm>
            <a:off x="863725" y="2210296"/>
            <a:ext cx="3204219" cy="371683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a:t>
            </a:r>
            <a:r>
              <a:rPr lang="zh-CN" altLang="en-US"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过程</a:t>
            </a:r>
            <a:endParaRPr lang="en-US" altLang="zh-CN"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包含的</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基本活动</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有需求、分析与设计、实现、确认与测试、维护与</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支持</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4" name="Rectangle 4"/>
          <p:cNvSpPr>
            <a:spLocks noGrp="1" noChangeArrowheads="1"/>
          </p:cNvSpPr>
          <p:nvPr>
            <p:ph type="title"/>
          </p:nvPr>
        </p:nvSpPr>
        <p:spPr>
          <a:xfrm>
            <a:off x="683568" y="1628800"/>
            <a:ext cx="7488237" cy="769938"/>
          </a:xfrm>
          <a:noFill/>
          <a:ln/>
        </p:spPr>
        <p:txBody>
          <a:bodyPr/>
          <a:lstStyle/>
          <a:p>
            <a:pPr marL="514350" indent="-514350" algn="l">
              <a:buFont typeface="Wingdings" pitchFamily="2" charset="2"/>
              <a:buChar char="Ø"/>
            </a:pPr>
            <a:r>
              <a:rPr lang="zh-CN" altLang="en-US" sz="2800" b="1" dirty="0" smtClean="0">
                <a:solidFill>
                  <a:srgbClr val="0000FF"/>
                </a:solidFill>
                <a:latin typeface="Times New Roman" pitchFamily="18" charset="0"/>
                <a:ea typeface="+mn-ea"/>
              </a:rPr>
              <a:t>框架</a:t>
            </a:r>
            <a:r>
              <a:rPr lang="zh-CN" altLang="en-US" sz="2800" dirty="0">
                <a:solidFill>
                  <a:srgbClr val="0000FF"/>
                </a:solidFill>
                <a:latin typeface="Times New Roman" pitchFamily="18" charset="0"/>
                <a:ea typeface="+mn-ea"/>
              </a:rPr>
              <a:t>给出了软件工程三个主要</a:t>
            </a:r>
            <a:r>
              <a:rPr lang="zh-CN" altLang="en-US" sz="2800" dirty="0" smtClean="0">
                <a:solidFill>
                  <a:srgbClr val="0000FF"/>
                </a:solidFill>
                <a:latin typeface="Times New Roman" pitchFamily="18" charset="0"/>
                <a:ea typeface="+mn-ea"/>
              </a:rPr>
              <a:t>方面：</a:t>
            </a:r>
            <a:endParaRPr lang="zh-CN" altLang="en-US" sz="2800" dirty="0">
              <a:solidFill>
                <a:srgbClr val="0000FF"/>
              </a:solidFill>
              <a:latin typeface="Times New Roman" pitchFamily="18" charset="0"/>
              <a:ea typeface="+mn-ea"/>
            </a:endParaRPr>
          </a:p>
        </p:txBody>
      </p:sp>
      <p:grpSp>
        <p:nvGrpSpPr>
          <p:cNvPr id="6" name="Group 44"/>
          <p:cNvGrpSpPr>
            <a:grpSpLocks/>
          </p:cNvGrpSpPr>
          <p:nvPr/>
        </p:nvGrpSpPr>
        <p:grpSpPr bwMode="auto">
          <a:xfrm>
            <a:off x="4211960" y="2903684"/>
            <a:ext cx="4464496" cy="2951438"/>
            <a:chOff x="544" y="864"/>
            <a:chExt cx="4616" cy="2614"/>
          </a:xfrm>
        </p:grpSpPr>
        <p:sp>
          <p:nvSpPr>
            <p:cNvPr id="7" name="AutoShape 5"/>
            <p:cNvSpPr>
              <a:spLocks/>
            </p:cNvSpPr>
            <p:nvPr/>
          </p:nvSpPr>
          <p:spPr bwMode="auto">
            <a:xfrm rot="5400000">
              <a:off x="3829" y="-47"/>
              <a:ext cx="117" cy="2148"/>
            </a:xfrm>
            <a:prstGeom prst="leftBrace">
              <a:avLst>
                <a:gd name="adj1" fmla="val 152991"/>
                <a:gd name="adj2" fmla="val 51056"/>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8" name="AutoShape 6"/>
            <p:cNvSpPr>
              <a:spLocks/>
            </p:cNvSpPr>
            <p:nvPr/>
          </p:nvSpPr>
          <p:spPr bwMode="auto">
            <a:xfrm rot="-28823569">
              <a:off x="4128" y="2120"/>
              <a:ext cx="141" cy="1922"/>
            </a:xfrm>
            <a:prstGeom prst="leftBrace">
              <a:avLst>
                <a:gd name="adj1" fmla="val 113593"/>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9" name="Line 7"/>
            <p:cNvSpPr>
              <a:spLocks noChangeShapeType="1"/>
            </p:cNvSpPr>
            <p:nvPr/>
          </p:nvSpPr>
          <p:spPr bwMode="auto">
            <a:xfrm>
              <a:off x="875" y="220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0" name="Line 8"/>
            <p:cNvSpPr>
              <a:spLocks noChangeShapeType="1"/>
            </p:cNvSpPr>
            <p:nvPr/>
          </p:nvSpPr>
          <p:spPr bwMode="auto">
            <a:xfrm>
              <a:off x="2727" y="1199"/>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1" name="Line 9"/>
            <p:cNvSpPr>
              <a:spLocks noChangeShapeType="1"/>
            </p:cNvSpPr>
            <p:nvPr/>
          </p:nvSpPr>
          <p:spPr bwMode="auto">
            <a:xfrm flipH="1">
              <a:off x="875"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2" name="Line 10"/>
            <p:cNvSpPr>
              <a:spLocks noChangeShapeType="1"/>
            </p:cNvSpPr>
            <p:nvPr/>
          </p:nvSpPr>
          <p:spPr bwMode="auto">
            <a:xfrm flipH="1">
              <a:off x="3154"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3" name="Line 11"/>
            <p:cNvSpPr>
              <a:spLocks noChangeShapeType="1"/>
            </p:cNvSpPr>
            <p:nvPr/>
          </p:nvSpPr>
          <p:spPr bwMode="auto">
            <a:xfrm flipH="1">
              <a:off x="3154" y="2436"/>
              <a:ext cx="1852" cy="10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4" name="Line 12"/>
            <p:cNvSpPr>
              <a:spLocks noChangeShapeType="1"/>
            </p:cNvSpPr>
            <p:nvPr/>
          </p:nvSpPr>
          <p:spPr bwMode="auto">
            <a:xfrm flipV="1">
              <a:off x="5006" y="1199"/>
              <a:ext cx="0" cy="1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5" name="Line 13"/>
            <p:cNvSpPr>
              <a:spLocks noChangeShapeType="1"/>
            </p:cNvSpPr>
            <p:nvPr/>
          </p:nvSpPr>
          <p:spPr bwMode="auto">
            <a:xfrm flipV="1">
              <a:off x="3154"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6" name="Line 14"/>
            <p:cNvSpPr>
              <a:spLocks noChangeShapeType="1"/>
            </p:cNvSpPr>
            <p:nvPr/>
          </p:nvSpPr>
          <p:spPr bwMode="auto">
            <a:xfrm flipV="1">
              <a:off x="875"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7" name="Line 15"/>
            <p:cNvSpPr>
              <a:spLocks noChangeShapeType="1"/>
            </p:cNvSpPr>
            <p:nvPr/>
          </p:nvSpPr>
          <p:spPr bwMode="auto">
            <a:xfrm>
              <a:off x="875" y="347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8" name="Line 16"/>
            <p:cNvSpPr>
              <a:spLocks noChangeShapeType="1"/>
            </p:cNvSpPr>
            <p:nvPr/>
          </p:nvSpPr>
          <p:spPr bwMode="auto">
            <a:xfrm>
              <a:off x="875" y="282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9" name="Line 17"/>
            <p:cNvSpPr>
              <a:spLocks noChangeShapeType="1"/>
            </p:cNvSpPr>
            <p:nvPr/>
          </p:nvSpPr>
          <p:spPr bwMode="auto">
            <a:xfrm>
              <a:off x="875" y="250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0" name="Line 18"/>
            <p:cNvSpPr>
              <a:spLocks noChangeShapeType="1"/>
            </p:cNvSpPr>
            <p:nvPr/>
          </p:nvSpPr>
          <p:spPr bwMode="auto">
            <a:xfrm>
              <a:off x="875" y="315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1" name="Line 19"/>
            <p:cNvSpPr>
              <a:spLocks noChangeShapeType="1"/>
            </p:cNvSpPr>
            <p:nvPr/>
          </p:nvSpPr>
          <p:spPr bwMode="auto">
            <a:xfrm flipH="1">
              <a:off x="2405" y="1199"/>
              <a:ext cx="1853"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2" name="Line 20"/>
            <p:cNvSpPr>
              <a:spLocks noChangeShapeType="1"/>
            </p:cNvSpPr>
            <p:nvPr/>
          </p:nvSpPr>
          <p:spPr bwMode="auto">
            <a:xfrm flipH="1">
              <a:off x="1622"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3" name="Line 21"/>
            <p:cNvSpPr>
              <a:spLocks noChangeShapeType="1"/>
            </p:cNvSpPr>
            <p:nvPr/>
          </p:nvSpPr>
          <p:spPr bwMode="auto">
            <a:xfrm flipV="1">
              <a:off x="3794" y="1851"/>
              <a:ext cx="0" cy="12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4" name="Line 22"/>
            <p:cNvSpPr>
              <a:spLocks noChangeShapeType="1"/>
            </p:cNvSpPr>
            <p:nvPr/>
          </p:nvSpPr>
          <p:spPr bwMode="auto">
            <a:xfrm flipV="1">
              <a:off x="4435" y="1492"/>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5" name="Rectangle 23"/>
            <p:cNvSpPr>
              <a:spLocks noChangeArrowheads="1"/>
            </p:cNvSpPr>
            <p:nvPr/>
          </p:nvSpPr>
          <p:spPr bwMode="auto">
            <a:xfrm>
              <a:off x="1699" y="1693"/>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可</a:t>
              </a:r>
            </a:p>
          </p:txBody>
        </p:sp>
        <p:sp>
          <p:nvSpPr>
            <p:cNvPr id="26" name="Rectangle 24"/>
            <p:cNvSpPr>
              <a:spLocks noChangeArrowheads="1"/>
            </p:cNvSpPr>
            <p:nvPr/>
          </p:nvSpPr>
          <p:spPr bwMode="auto">
            <a:xfrm>
              <a:off x="2035" y="1512"/>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用</a:t>
              </a:r>
            </a:p>
          </p:txBody>
        </p:sp>
        <p:sp>
          <p:nvSpPr>
            <p:cNvPr id="27" name="Rectangle 25"/>
            <p:cNvSpPr>
              <a:spLocks noChangeArrowheads="1"/>
            </p:cNvSpPr>
            <p:nvPr/>
          </p:nvSpPr>
          <p:spPr bwMode="auto">
            <a:xfrm>
              <a:off x="2379" y="1340"/>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28" name="Rectangle 26"/>
            <p:cNvSpPr>
              <a:spLocks noChangeArrowheads="1"/>
            </p:cNvSpPr>
            <p:nvPr/>
          </p:nvSpPr>
          <p:spPr bwMode="auto">
            <a:xfrm>
              <a:off x="3111" y="1366"/>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29" name="Rectangle 27"/>
            <p:cNvSpPr>
              <a:spLocks noChangeArrowheads="1"/>
            </p:cNvSpPr>
            <p:nvPr/>
          </p:nvSpPr>
          <p:spPr bwMode="auto">
            <a:xfrm>
              <a:off x="3825" y="1381"/>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30" name="Rectangle 28"/>
            <p:cNvSpPr>
              <a:spLocks noChangeArrowheads="1"/>
            </p:cNvSpPr>
            <p:nvPr/>
          </p:nvSpPr>
          <p:spPr bwMode="auto">
            <a:xfrm>
              <a:off x="2760" y="1537"/>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确</a:t>
              </a:r>
            </a:p>
          </p:txBody>
        </p:sp>
        <p:sp>
          <p:nvSpPr>
            <p:cNvPr id="31" name="Rectangle 29"/>
            <p:cNvSpPr>
              <a:spLocks noChangeArrowheads="1"/>
            </p:cNvSpPr>
            <p:nvPr/>
          </p:nvSpPr>
          <p:spPr bwMode="auto">
            <a:xfrm>
              <a:off x="2445" y="1711"/>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dirty="0">
                  <a:solidFill>
                    <a:srgbClr val="FF0000"/>
                  </a:solidFill>
                  <a:effectLst>
                    <a:outerShdw blurRad="38100" dist="38100" dir="2700000" algn="tl">
                      <a:srgbClr val="000000">
                        <a:alpha val="43137"/>
                      </a:srgbClr>
                    </a:outerShdw>
                  </a:effectLst>
                  <a:latin typeface="+mn-ea"/>
                  <a:ea typeface="+mn-ea"/>
                </a:rPr>
                <a:t>正</a:t>
              </a:r>
            </a:p>
          </p:txBody>
        </p:sp>
        <p:sp>
          <p:nvSpPr>
            <p:cNvPr id="32" name="Rectangle 30"/>
            <p:cNvSpPr>
              <a:spLocks noChangeArrowheads="1"/>
            </p:cNvSpPr>
            <p:nvPr/>
          </p:nvSpPr>
          <p:spPr bwMode="auto">
            <a:xfrm>
              <a:off x="3190" y="1722"/>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合</a:t>
              </a:r>
            </a:p>
          </p:txBody>
        </p:sp>
        <p:sp>
          <p:nvSpPr>
            <p:cNvPr id="33" name="Rectangle 31"/>
            <p:cNvSpPr>
              <a:spLocks noChangeArrowheads="1"/>
            </p:cNvSpPr>
            <p:nvPr/>
          </p:nvSpPr>
          <p:spPr bwMode="auto">
            <a:xfrm>
              <a:off x="3495" y="1570"/>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算</a:t>
              </a:r>
            </a:p>
          </p:txBody>
        </p:sp>
        <p:sp>
          <p:nvSpPr>
            <p:cNvPr id="34" name="Rectangle 32"/>
            <p:cNvSpPr>
              <a:spLocks noChangeArrowheads="1"/>
            </p:cNvSpPr>
            <p:nvPr/>
          </p:nvSpPr>
          <p:spPr bwMode="auto">
            <a:xfrm>
              <a:off x="1294" y="2214"/>
              <a:ext cx="37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35" name="Rectangle 33"/>
            <p:cNvSpPr>
              <a:spLocks noChangeArrowheads="1"/>
            </p:cNvSpPr>
            <p:nvPr/>
          </p:nvSpPr>
          <p:spPr bwMode="auto">
            <a:xfrm>
              <a:off x="858" y="2221"/>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dirty="0">
                  <a:solidFill>
                    <a:srgbClr val="2C1A88"/>
                  </a:solidFill>
                  <a:effectLst>
                    <a:outerShdw blurRad="38100" dist="38100" dir="2700000" algn="tl">
                      <a:srgbClr val="000000">
                        <a:alpha val="43137"/>
                      </a:srgbClr>
                    </a:outerShdw>
                  </a:effectLst>
                  <a:latin typeface="+mn-ea"/>
                  <a:ea typeface="+mn-ea"/>
                </a:rPr>
                <a:t>选取适宜的</a:t>
              </a:r>
              <a:r>
                <a:rPr kumimoji="1" lang="zh-CN" altLang="en-US" sz="1600" b="1" dirty="0" smtClean="0">
                  <a:solidFill>
                    <a:srgbClr val="2C1A88"/>
                  </a:solidFill>
                  <a:effectLst>
                    <a:outerShdw blurRad="38100" dist="38100" dir="2700000" algn="tl">
                      <a:srgbClr val="000000">
                        <a:alpha val="43137"/>
                      </a:srgbClr>
                    </a:outerShdw>
                  </a:effectLst>
                  <a:latin typeface="+mn-ea"/>
                  <a:ea typeface="+mn-ea"/>
                </a:rPr>
                <a:t>开发模型</a:t>
              </a:r>
              <a:endParaRPr kumimoji="1" lang="zh-CN" altLang="en-US" sz="1600" b="1" dirty="0">
                <a:solidFill>
                  <a:srgbClr val="2C1A88"/>
                </a:solidFill>
                <a:effectLst>
                  <a:outerShdw blurRad="38100" dist="38100" dir="2700000" algn="tl">
                    <a:srgbClr val="000000">
                      <a:alpha val="43137"/>
                    </a:srgbClr>
                  </a:outerShdw>
                </a:effectLst>
                <a:latin typeface="+mn-ea"/>
                <a:ea typeface="+mn-ea"/>
              </a:endParaRPr>
            </a:p>
          </p:txBody>
        </p:sp>
        <p:sp>
          <p:nvSpPr>
            <p:cNvPr id="36" name="Rectangle 34"/>
            <p:cNvSpPr>
              <a:spLocks noChangeArrowheads="1"/>
            </p:cNvSpPr>
            <p:nvPr/>
          </p:nvSpPr>
          <p:spPr bwMode="auto">
            <a:xfrm>
              <a:off x="858" y="2510"/>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采用合适的设计方法</a:t>
              </a:r>
            </a:p>
          </p:txBody>
        </p:sp>
        <p:sp>
          <p:nvSpPr>
            <p:cNvPr id="37" name="Rectangle 35"/>
            <p:cNvSpPr>
              <a:spLocks noChangeArrowheads="1"/>
            </p:cNvSpPr>
            <p:nvPr/>
          </p:nvSpPr>
          <p:spPr bwMode="auto">
            <a:xfrm>
              <a:off x="859" y="2843"/>
              <a:ext cx="233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提供高质量的工程支持</a:t>
              </a:r>
            </a:p>
          </p:txBody>
        </p:sp>
        <p:sp>
          <p:nvSpPr>
            <p:cNvPr id="38" name="Rectangle 36"/>
            <p:cNvSpPr>
              <a:spLocks noChangeArrowheads="1"/>
            </p:cNvSpPr>
            <p:nvPr/>
          </p:nvSpPr>
          <p:spPr bwMode="auto">
            <a:xfrm>
              <a:off x="856" y="3162"/>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重视软件工程的管理</a:t>
              </a:r>
            </a:p>
          </p:txBody>
        </p:sp>
        <p:sp>
          <p:nvSpPr>
            <p:cNvPr id="39" name="Rectangle 37"/>
            <p:cNvSpPr>
              <a:spLocks noChangeArrowheads="1"/>
            </p:cNvSpPr>
            <p:nvPr/>
          </p:nvSpPr>
          <p:spPr bwMode="auto">
            <a:xfrm>
              <a:off x="3328" y="2110"/>
              <a:ext cx="329"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1" lang="zh-CN" altLang="en-US" sz="1600" b="1">
                  <a:solidFill>
                    <a:srgbClr val="006600"/>
                  </a:solidFill>
                  <a:effectLst>
                    <a:outerShdw blurRad="38100" dist="38100" dir="2700000" algn="tl">
                      <a:srgbClr val="000000">
                        <a:alpha val="43137"/>
                      </a:srgbClr>
                    </a:outerShdw>
                  </a:effectLst>
                  <a:latin typeface="+mn-ea"/>
                  <a:ea typeface="+mn-ea"/>
                </a:rPr>
                <a:t>基本过程</a:t>
              </a:r>
            </a:p>
          </p:txBody>
        </p:sp>
        <p:sp>
          <p:nvSpPr>
            <p:cNvPr id="40" name="Rectangle 38"/>
            <p:cNvSpPr>
              <a:spLocks noChangeArrowheads="1"/>
            </p:cNvSpPr>
            <p:nvPr/>
          </p:nvSpPr>
          <p:spPr bwMode="auto">
            <a:xfrm>
              <a:off x="3932" y="1807"/>
              <a:ext cx="405"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支</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持</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程</a:t>
              </a:r>
            </a:p>
          </p:txBody>
        </p:sp>
        <p:sp>
          <p:nvSpPr>
            <p:cNvPr id="41" name="Rectangle 39"/>
            <p:cNvSpPr>
              <a:spLocks noChangeArrowheads="1"/>
            </p:cNvSpPr>
            <p:nvPr/>
          </p:nvSpPr>
          <p:spPr bwMode="auto">
            <a:xfrm>
              <a:off x="4532" y="1471"/>
              <a:ext cx="405"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组</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织</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程</a:t>
              </a:r>
            </a:p>
          </p:txBody>
        </p:sp>
        <p:sp>
          <p:nvSpPr>
            <p:cNvPr id="42" name="Rectangle 40"/>
            <p:cNvSpPr>
              <a:spLocks noChangeArrowheads="1"/>
            </p:cNvSpPr>
            <p:nvPr/>
          </p:nvSpPr>
          <p:spPr bwMode="auto">
            <a:xfrm>
              <a:off x="3568" y="864"/>
              <a:ext cx="867" cy="300"/>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zh-CN" altLang="en-US" sz="1600" b="1" dirty="0">
                  <a:solidFill>
                    <a:srgbClr val="FF0000"/>
                  </a:solidFill>
                  <a:effectLst>
                    <a:outerShdw blurRad="38100" dist="38100" dir="2700000" algn="tl">
                      <a:srgbClr val="000000">
                        <a:alpha val="43137"/>
                      </a:srgbClr>
                    </a:outerShdw>
                  </a:effectLst>
                  <a:latin typeface="+mn-ea"/>
                  <a:ea typeface="+mn-ea"/>
                </a:rPr>
                <a:t>目标</a:t>
              </a:r>
            </a:p>
          </p:txBody>
        </p:sp>
        <p:sp>
          <p:nvSpPr>
            <p:cNvPr id="43" name="Rectangle 41"/>
            <p:cNvSpPr>
              <a:spLocks noChangeArrowheads="1"/>
            </p:cNvSpPr>
            <p:nvPr/>
          </p:nvSpPr>
          <p:spPr bwMode="auto">
            <a:xfrm>
              <a:off x="4112" y="2928"/>
              <a:ext cx="894" cy="300"/>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zh-CN" altLang="en-US" sz="1600" b="1" dirty="0">
                  <a:solidFill>
                    <a:srgbClr val="008000"/>
                  </a:solidFill>
                  <a:effectLst>
                    <a:outerShdw blurRad="38100" dist="38100" dir="2700000" algn="tl">
                      <a:srgbClr val="000000">
                        <a:alpha val="43137"/>
                      </a:srgbClr>
                    </a:outerShdw>
                  </a:effectLst>
                  <a:latin typeface="+mn-ea"/>
                  <a:ea typeface="+mn-ea"/>
                </a:rPr>
                <a:t>过程</a:t>
              </a:r>
            </a:p>
          </p:txBody>
        </p:sp>
        <p:sp>
          <p:nvSpPr>
            <p:cNvPr id="44" name="AutoShape 42"/>
            <p:cNvSpPr>
              <a:spLocks/>
            </p:cNvSpPr>
            <p:nvPr/>
          </p:nvSpPr>
          <p:spPr bwMode="auto">
            <a:xfrm rot="10800000" flipH="1">
              <a:off x="686" y="2233"/>
              <a:ext cx="45" cy="1205"/>
            </a:xfrm>
            <a:prstGeom prst="leftBrace">
              <a:avLst>
                <a:gd name="adj1" fmla="val 223148"/>
                <a:gd name="adj2" fmla="val 50000"/>
              </a:avLst>
            </a:prstGeom>
            <a:noFill/>
            <a:ln w="28575">
              <a:solidFill>
                <a:srgbClr val="2C1A8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45" name="Rectangle 43"/>
            <p:cNvSpPr>
              <a:spLocks noChangeArrowheads="1"/>
            </p:cNvSpPr>
            <p:nvPr/>
          </p:nvSpPr>
          <p:spPr bwMode="auto">
            <a:xfrm>
              <a:off x="544" y="2530"/>
              <a:ext cx="326" cy="518"/>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原则</a:t>
              </a:r>
            </a:p>
          </p:txBody>
        </p:sp>
      </p:grpSp>
    </p:spTree>
    <p:custDataLst>
      <p:tags r:id="rId1"/>
    </p:custDataLst>
    <p:extLst>
      <p:ext uri="{BB962C8B-B14F-4D97-AF65-F5344CB8AC3E}">
        <p14:creationId xmlns:p14="http://schemas.microsoft.com/office/powerpoint/2010/main" val="327813000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软件工程过程</a:t>
            </a:r>
            <a:endParaRPr lang="en-US" altLang="zh-CN" sz="3000" kern="1200" dirty="0">
              <a:effectLst>
                <a:outerShdw blurRad="38100" dist="38100" dir="2700000" algn="tl">
                  <a:srgbClr val="000000"/>
                </a:outerShdw>
              </a:effectLst>
            </a:endParaRPr>
          </a:p>
        </p:txBody>
      </p:sp>
      <p:sp>
        <p:nvSpPr>
          <p:cNvPr id="3" name="Rectangle 4"/>
          <p:cNvSpPr txBox="1">
            <a:spLocks noChangeArrowheads="1"/>
          </p:cNvSpPr>
          <p:nvPr/>
        </p:nvSpPr>
        <p:spPr bwMode="auto">
          <a:xfrm>
            <a:off x="863725" y="2210296"/>
            <a:ext cx="3204219" cy="371683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a:t>
            </a:r>
            <a:r>
              <a:rPr lang="zh-CN" altLang="en-US"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原则</a:t>
            </a:r>
            <a:endParaRPr lang="en-US" altLang="zh-CN"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采用适宜的开发模型，使用恰当的开发方法，提供高质量的工程支持，实施有效的工程管理，从四个方面</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指导每一项工程的活动，以实现软件工程</a:t>
            </a: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目标</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4" name="Rectangle 4"/>
          <p:cNvSpPr>
            <a:spLocks noGrp="1" noChangeArrowheads="1"/>
          </p:cNvSpPr>
          <p:nvPr>
            <p:ph type="title"/>
          </p:nvPr>
        </p:nvSpPr>
        <p:spPr>
          <a:xfrm>
            <a:off x="683568" y="1628800"/>
            <a:ext cx="7488237" cy="769938"/>
          </a:xfrm>
          <a:noFill/>
          <a:ln/>
        </p:spPr>
        <p:txBody>
          <a:bodyPr/>
          <a:lstStyle/>
          <a:p>
            <a:pPr marL="514350" indent="-514350" algn="l">
              <a:buFont typeface="Wingdings" pitchFamily="2" charset="2"/>
              <a:buChar char="Ø"/>
            </a:pPr>
            <a:r>
              <a:rPr lang="zh-CN" altLang="en-US" sz="2800" b="1" dirty="0" smtClean="0">
                <a:solidFill>
                  <a:srgbClr val="0000FF"/>
                </a:solidFill>
                <a:latin typeface="Times New Roman" pitchFamily="18" charset="0"/>
                <a:ea typeface="+mn-ea"/>
              </a:rPr>
              <a:t>框架</a:t>
            </a:r>
            <a:r>
              <a:rPr lang="zh-CN" altLang="en-US" sz="2800" dirty="0">
                <a:solidFill>
                  <a:srgbClr val="0000FF"/>
                </a:solidFill>
                <a:latin typeface="Times New Roman" pitchFamily="18" charset="0"/>
                <a:ea typeface="+mn-ea"/>
              </a:rPr>
              <a:t>给出了软件工程三个主要</a:t>
            </a:r>
            <a:r>
              <a:rPr lang="zh-CN" altLang="en-US" sz="2800" dirty="0" smtClean="0">
                <a:solidFill>
                  <a:srgbClr val="0000FF"/>
                </a:solidFill>
                <a:latin typeface="Times New Roman" pitchFamily="18" charset="0"/>
                <a:ea typeface="+mn-ea"/>
              </a:rPr>
              <a:t>方面：</a:t>
            </a:r>
            <a:endParaRPr lang="zh-CN" altLang="en-US" sz="2800" dirty="0">
              <a:solidFill>
                <a:srgbClr val="0000FF"/>
              </a:solidFill>
              <a:latin typeface="Times New Roman" pitchFamily="18" charset="0"/>
              <a:ea typeface="+mn-ea"/>
            </a:endParaRPr>
          </a:p>
        </p:txBody>
      </p:sp>
      <p:grpSp>
        <p:nvGrpSpPr>
          <p:cNvPr id="6" name="Group 44"/>
          <p:cNvGrpSpPr>
            <a:grpSpLocks/>
          </p:cNvGrpSpPr>
          <p:nvPr/>
        </p:nvGrpSpPr>
        <p:grpSpPr bwMode="auto">
          <a:xfrm>
            <a:off x="4211960" y="2903684"/>
            <a:ext cx="4464496" cy="2951438"/>
            <a:chOff x="544" y="864"/>
            <a:chExt cx="4616" cy="2614"/>
          </a:xfrm>
        </p:grpSpPr>
        <p:sp>
          <p:nvSpPr>
            <p:cNvPr id="7" name="AutoShape 5"/>
            <p:cNvSpPr>
              <a:spLocks/>
            </p:cNvSpPr>
            <p:nvPr/>
          </p:nvSpPr>
          <p:spPr bwMode="auto">
            <a:xfrm rot="5400000">
              <a:off x="3829" y="-47"/>
              <a:ext cx="117" cy="2148"/>
            </a:xfrm>
            <a:prstGeom prst="leftBrace">
              <a:avLst>
                <a:gd name="adj1" fmla="val 152991"/>
                <a:gd name="adj2" fmla="val 51056"/>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8" name="AutoShape 6"/>
            <p:cNvSpPr>
              <a:spLocks/>
            </p:cNvSpPr>
            <p:nvPr/>
          </p:nvSpPr>
          <p:spPr bwMode="auto">
            <a:xfrm rot="-28823569">
              <a:off x="4128" y="2120"/>
              <a:ext cx="141" cy="1922"/>
            </a:xfrm>
            <a:prstGeom prst="leftBrace">
              <a:avLst>
                <a:gd name="adj1" fmla="val 113593"/>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9" name="Line 7"/>
            <p:cNvSpPr>
              <a:spLocks noChangeShapeType="1"/>
            </p:cNvSpPr>
            <p:nvPr/>
          </p:nvSpPr>
          <p:spPr bwMode="auto">
            <a:xfrm>
              <a:off x="875" y="220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0" name="Line 8"/>
            <p:cNvSpPr>
              <a:spLocks noChangeShapeType="1"/>
            </p:cNvSpPr>
            <p:nvPr/>
          </p:nvSpPr>
          <p:spPr bwMode="auto">
            <a:xfrm>
              <a:off x="2727" y="1199"/>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1" name="Line 9"/>
            <p:cNvSpPr>
              <a:spLocks noChangeShapeType="1"/>
            </p:cNvSpPr>
            <p:nvPr/>
          </p:nvSpPr>
          <p:spPr bwMode="auto">
            <a:xfrm flipH="1">
              <a:off x="875"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2" name="Line 10"/>
            <p:cNvSpPr>
              <a:spLocks noChangeShapeType="1"/>
            </p:cNvSpPr>
            <p:nvPr/>
          </p:nvSpPr>
          <p:spPr bwMode="auto">
            <a:xfrm flipH="1">
              <a:off x="3154"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3" name="Line 11"/>
            <p:cNvSpPr>
              <a:spLocks noChangeShapeType="1"/>
            </p:cNvSpPr>
            <p:nvPr/>
          </p:nvSpPr>
          <p:spPr bwMode="auto">
            <a:xfrm flipH="1">
              <a:off x="3154" y="2436"/>
              <a:ext cx="1852" cy="10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4" name="Line 12"/>
            <p:cNvSpPr>
              <a:spLocks noChangeShapeType="1"/>
            </p:cNvSpPr>
            <p:nvPr/>
          </p:nvSpPr>
          <p:spPr bwMode="auto">
            <a:xfrm flipV="1">
              <a:off x="5006" y="1199"/>
              <a:ext cx="0" cy="1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5" name="Line 13"/>
            <p:cNvSpPr>
              <a:spLocks noChangeShapeType="1"/>
            </p:cNvSpPr>
            <p:nvPr/>
          </p:nvSpPr>
          <p:spPr bwMode="auto">
            <a:xfrm flipV="1">
              <a:off x="3154"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6" name="Line 14"/>
            <p:cNvSpPr>
              <a:spLocks noChangeShapeType="1"/>
            </p:cNvSpPr>
            <p:nvPr/>
          </p:nvSpPr>
          <p:spPr bwMode="auto">
            <a:xfrm flipV="1">
              <a:off x="875"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7" name="Line 15"/>
            <p:cNvSpPr>
              <a:spLocks noChangeShapeType="1"/>
            </p:cNvSpPr>
            <p:nvPr/>
          </p:nvSpPr>
          <p:spPr bwMode="auto">
            <a:xfrm>
              <a:off x="875" y="347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8" name="Line 16"/>
            <p:cNvSpPr>
              <a:spLocks noChangeShapeType="1"/>
            </p:cNvSpPr>
            <p:nvPr/>
          </p:nvSpPr>
          <p:spPr bwMode="auto">
            <a:xfrm>
              <a:off x="875" y="282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9" name="Line 17"/>
            <p:cNvSpPr>
              <a:spLocks noChangeShapeType="1"/>
            </p:cNvSpPr>
            <p:nvPr/>
          </p:nvSpPr>
          <p:spPr bwMode="auto">
            <a:xfrm>
              <a:off x="875" y="250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0" name="Line 18"/>
            <p:cNvSpPr>
              <a:spLocks noChangeShapeType="1"/>
            </p:cNvSpPr>
            <p:nvPr/>
          </p:nvSpPr>
          <p:spPr bwMode="auto">
            <a:xfrm>
              <a:off x="875" y="315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1" name="Line 19"/>
            <p:cNvSpPr>
              <a:spLocks noChangeShapeType="1"/>
            </p:cNvSpPr>
            <p:nvPr/>
          </p:nvSpPr>
          <p:spPr bwMode="auto">
            <a:xfrm flipH="1">
              <a:off x="2405" y="1199"/>
              <a:ext cx="1853"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2" name="Line 20"/>
            <p:cNvSpPr>
              <a:spLocks noChangeShapeType="1"/>
            </p:cNvSpPr>
            <p:nvPr/>
          </p:nvSpPr>
          <p:spPr bwMode="auto">
            <a:xfrm flipH="1">
              <a:off x="1622"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3" name="Line 21"/>
            <p:cNvSpPr>
              <a:spLocks noChangeShapeType="1"/>
            </p:cNvSpPr>
            <p:nvPr/>
          </p:nvSpPr>
          <p:spPr bwMode="auto">
            <a:xfrm flipV="1">
              <a:off x="3794" y="1851"/>
              <a:ext cx="0" cy="12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4" name="Line 22"/>
            <p:cNvSpPr>
              <a:spLocks noChangeShapeType="1"/>
            </p:cNvSpPr>
            <p:nvPr/>
          </p:nvSpPr>
          <p:spPr bwMode="auto">
            <a:xfrm flipV="1">
              <a:off x="4435" y="1492"/>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5" name="Rectangle 23"/>
            <p:cNvSpPr>
              <a:spLocks noChangeArrowheads="1"/>
            </p:cNvSpPr>
            <p:nvPr/>
          </p:nvSpPr>
          <p:spPr bwMode="auto">
            <a:xfrm>
              <a:off x="1699" y="1693"/>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可</a:t>
              </a:r>
            </a:p>
          </p:txBody>
        </p:sp>
        <p:sp>
          <p:nvSpPr>
            <p:cNvPr id="26" name="Rectangle 24"/>
            <p:cNvSpPr>
              <a:spLocks noChangeArrowheads="1"/>
            </p:cNvSpPr>
            <p:nvPr/>
          </p:nvSpPr>
          <p:spPr bwMode="auto">
            <a:xfrm>
              <a:off x="2035" y="1512"/>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用</a:t>
              </a:r>
            </a:p>
          </p:txBody>
        </p:sp>
        <p:sp>
          <p:nvSpPr>
            <p:cNvPr id="27" name="Rectangle 25"/>
            <p:cNvSpPr>
              <a:spLocks noChangeArrowheads="1"/>
            </p:cNvSpPr>
            <p:nvPr/>
          </p:nvSpPr>
          <p:spPr bwMode="auto">
            <a:xfrm>
              <a:off x="2379" y="1340"/>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28" name="Rectangle 26"/>
            <p:cNvSpPr>
              <a:spLocks noChangeArrowheads="1"/>
            </p:cNvSpPr>
            <p:nvPr/>
          </p:nvSpPr>
          <p:spPr bwMode="auto">
            <a:xfrm>
              <a:off x="3111" y="1366"/>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29" name="Rectangle 27"/>
            <p:cNvSpPr>
              <a:spLocks noChangeArrowheads="1"/>
            </p:cNvSpPr>
            <p:nvPr/>
          </p:nvSpPr>
          <p:spPr bwMode="auto">
            <a:xfrm>
              <a:off x="3825" y="1381"/>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30" name="Rectangle 28"/>
            <p:cNvSpPr>
              <a:spLocks noChangeArrowheads="1"/>
            </p:cNvSpPr>
            <p:nvPr/>
          </p:nvSpPr>
          <p:spPr bwMode="auto">
            <a:xfrm>
              <a:off x="2760" y="1537"/>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确</a:t>
              </a:r>
            </a:p>
          </p:txBody>
        </p:sp>
        <p:sp>
          <p:nvSpPr>
            <p:cNvPr id="31" name="Rectangle 29"/>
            <p:cNvSpPr>
              <a:spLocks noChangeArrowheads="1"/>
            </p:cNvSpPr>
            <p:nvPr/>
          </p:nvSpPr>
          <p:spPr bwMode="auto">
            <a:xfrm>
              <a:off x="2445" y="1711"/>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dirty="0">
                  <a:solidFill>
                    <a:srgbClr val="FF0000"/>
                  </a:solidFill>
                  <a:effectLst>
                    <a:outerShdw blurRad="38100" dist="38100" dir="2700000" algn="tl">
                      <a:srgbClr val="000000">
                        <a:alpha val="43137"/>
                      </a:srgbClr>
                    </a:outerShdw>
                  </a:effectLst>
                  <a:latin typeface="+mn-ea"/>
                  <a:ea typeface="+mn-ea"/>
                </a:rPr>
                <a:t>正</a:t>
              </a:r>
            </a:p>
          </p:txBody>
        </p:sp>
        <p:sp>
          <p:nvSpPr>
            <p:cNvPr id="32" name="Rectangle 30"/>
            <p:cNvSpPr>
              <a:spLocks noChangeArrowheads="1"/>
            </p:cNvSpPr>
            <p:nvPr/>
          </p:nvSpPr>
          <p:spPr bwMode="auto">
            <a:xfrm>
              <a:off x="3190" y="1722"/>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合</a:t>
              </a:r>
            </a:p>
          </p:txBody>
        </p:sp>
        <p:sp>
          <p:nvSpPr>
            <p:cNvPr id="33" name="Rectangle 31"/>
            <p:cNvSpPr>
              <a:spLocks noChangeArrowheads="1"/>
            </p:cNvSpPr>
            <p:nvPr/>
          </p:nvSpPr>
          <p:spPr bwMode="auto">
            <a:xfrm>
              <a:off x="3495" y="1570"/>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算</a:t>
              </a:r>
            </a:p>
          </p:txBody>
        </p:sp>
        <p:sp>
          <p:nvSpPr>
            <p:cNvPr id="34" name="Rectangle 32"/>
            <p:cNvSpPr>
              <a:spLocks noChangeArrowheads="1"/>
            </p:cNvSpPr>
            <p:nvPr/>
          </p:nvSpPr>
          <p:spPr bwMode="auto">
            <a:xfrm>
              <a:off x="1294" y="2214"/>
              <a:ext cx="37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35" name="Rectangle 33"/>
            <p:cNvSpPr>
              <a:spLocks noChangeArrowheads="1"/>
            </p:cNvSpPr>
            <p:nvPr/>
          </p:nvSpPr>
          <p:spPr bwMode="auto">
            <a:xfrm>
              <a:off x="858" y="2221"/>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dirty="0">
                  <a:solidFill>
                    <a:srgbClr val="2C1A88"/>
                  </a:solidFill>
                  <a:effectLst>
                    <a:outerShdw blurRad="38100" dist="38100" dir="2700000" algn="tl">
                      <a:srgbClr val="000000">
                        <a:alpha val="43137"/>
                      </a:srgbClr>
                    </a:outerShdw>
                  </a:effectLst>
                  <a:latin typeface="+mn-ea"/>
                  <a:ea typeface="+mn-ea"/>
                </a:rPr>
                <a:t>选取适宜的开发模型</a:t>
              </a:r>
            </a:p>
          </p:txBody>
        </p:sp>
        <p:sp>
          <p:nvSpPr>
            <p:cNvPr id="36" name="Rectangle 34"/>
            <p:cNvSpPr>
              <a:spLocks noChangeArrowheads="1"/>
            </p:cNvSpPr>
            <p:nvPr/>
          </p:nvSpPr>
          <p:spPr bwMode="auto">
            <a:xfrm>
              <a:off x="858" y="2510"/>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采用合适的设计方法</a:t>
              </a:r>
            </a:p>
          </p:txBody>
        </p:sp>
        <p:sp>
          <p:nvSpPr>
            <p:cNvPr id="37" name="Rectangle 35"/>
            <p:cNvSpPr>
              <a:spLocks noChangeArrowheads="1"/>
            </p:cNvSpPr>
            <p:nvPr/>
          </p:nvSpPr>
          <p:spPr bwMode="auto">
            <a:xfrm>
              <a:off x="859" y="2843"/>
              <a:ext cx="233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提供高质量的工程支持</a:t>
              </a:r>
            </a:p>
          </p:txBody>
        </p:sp>
        <p:sp>
          <p:nvSpPr>
            <p:cNvPr id="38" name="Rectangle 36"/>
            <p:cNvSpPr>
              <a:spLocks noChangeArrowheads="1"/>
            </p:cNvSpPr>
            <p:nvPr/>
          </p:nvSpPr>
          <p:spPr bwMode="auto">
            <a:xfrm>
              <a:off x="856" y="3162"/>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重视软件工程的管理</a:t>
              </a:r>
            </a:p>
          </p:txBody>
        </p:sp>
        <p:sp>
          <p:nvSpPr>
            <p:cNvPr id="39" name="Rectangle 37"/>
            <p:cNvSpPr>
              <a:spLocks noChangeArrowheads="1"/>
            </p:cNvSpPr>
            <p:nvPr/>
          </p:nvSpPr>
          <p:spPr bwMode="auto">
            <a:xfrm>
              <a:off x="3328" y="2110"/>
              <a:ext cx="329"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1" lang="zh-CN" altLang="en-US" sz="1600" b="1">
                  <a:solidFill>
                    <a:srgbClr val="006600"/>
                  </a:solidFill>
                  <a:effectLst>
                    <a:outerShdw blurRad="38100" dist="38100" dir="2700000" algn="tl">
                      <a:srgbClr val="000000">
                        <a:alpha val="43137"/>
                      </a:srgbClr>
                    </a:outerShdw>
                  </a:effectLst>
                  <a:latin typeface="+mn-ea"/>
                  <a:ea typeface="+mn-ea"/>
                </a:rPr>
                <a:t>基本过程</a:t>
              </a:r>
            </a:p>
          </p:txBody>
        </p:sp>
        <p:sp>
          <p:nvSpPr>
            <p:cNvPr id="40" name="Rectangle 38"/>
            <p:cNvSpPr>
              <a:spLocks noChangeArrowheads="1"/>
            </p:cNvSpPr>
            <p:nvPr/>
          </p:nvSpPr>
          <p:spPr bwMode="auto">
            <a:xfrm>
              <a:off x="3932" y="1807"/>
              <a:ext cx="405"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支</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持</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程</a:t>
              </a:r>
            </a:p>
          </p:txBody>
        </p:sp>
        <p:sp>
          <p:nvSpPr>
            <p:cNvPr id="41" name="Rectangle 39"/>
            <p:cNvSpPr>
              <a:spLocks noChangeArrowheads="1"/>
            </p:cNvSpPr>
            <p:nvPr/>
          </p:nvSpPr>
          <p:spPr bwMode="auto">
            <a:xfrm>
              <a:off x="4532" y="1471"/>
              <a:ext cx="405"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组</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织</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程</a:t>
              </a:r>
            </a:p>
          </p:txBody>
        </p:sp>
        <p:sp>
          <p:nvSpPr>
            <p:cNvPr id="42" name="Rectangle 40"/>
            <p:cNvSpPr>
              <a:spLocks noChangeArrowheads="1"/>
            </p:cNvSpPr>
            <p:nvPr/>
          </p:nvSpPr>
          <p:spPr bwMode="auto">
            <a:xfrm>
              <a:off x="3568" y="864"/>
              <a:ext cx="867" cy="300"/>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zh-CN" altLang="en-US" sz="1600" b="1" dirty="0">
                  <a:solidFill>
                    <a:srgbClr val="FF0000"/>
                  </a:solidFill>
                  <a:effectLst>
                    <a:outerShdw blurRad="38100" dist="38100" dir="2700000" algn="tl">
                      <a:srgbClr val="000000">
                        <a:alpha val="43137"/>
                      </a:srgbClr>
                    </a:outerShdw>
                  </a:effectLst>
                  <a:latin typeface="+mn-ea"/>
                  <a:ea typeface="+mn-ea"/>
                </a:rPr>
                <a:t>目标</a:t>
              </a:r>
            </a:p>
          </p:txBody>
        </p:sp>
        <p:sp>
          <p:nvSpPr>
            <p:cNvPr id="43" name="Rectangle 41"/>
            <p:cNvSpPr>
              <a:spLocks noChangeArrowheads="1"/>
            </p:cNvSpPr>
            <p:nvPr/>
          </p:nvSpPr>
          <p:spPr bwMode="auto">
            <a:xfrm>
              <a:off x="4112" y="2928"/>
              <a:ext cx="894" cy="300"/>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zh-CN" altLang="en-US" sz="1600" b="1" dirty="0">
                  <a:solidFill>
                    <a:srgbClr val="008000"/>
                  </a:solidFill>
                  <a:effectLst>
                    <a:outerShdw blurRad="38100" dist="38100" dir="2700000" algn="tl">
                      <a:srgbClr val="000000">
                        <a:alpha val="43137"/>
                      </a:srgbClr>
                    </a:outerShdw>
                  </a:effectLst>
                  <a:latin typeface="+mn-ea"/>
                  <a:ea typeface="+mn-ea"/>
                </a:rPr>
                <a:t>过程</a:t>
              </a:r>
            </a:p>
          </p:txBody>
        </p:sp>
        <p:sp>
          <p:nvSpPr>
            <p:cNvPr id="44" name="AutoShape 42"/>
            <p:cNvSpPr>
              <a:spLocks/>
            </p:cNvSpPr>
            <p:nvPr/>
          </p:nvSpPr>
          <p:spPr bwMode="auto">
            <a:xfrm rot="10800000" flipH="1">
              <a:off x="686" y="2233"/>
              <a:ext cx="45" cy="1205"/>
            </a:xfrm>
            <a:prstGeom prst="leftBrace">
              <a:avLst>
                <a:gd name="adj1" fmla="val 223148"/>
                <a:gd name="adj2" fmla="val 50000"/>
              </a:avLst>
            </a:prstGeom>
            <a:noFill/>
            <a:ln w="28575">
              <a:solidFill>
                <a:srgbClr val="2C1A8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45" name="Rectangle 43"/>
            <p:cNvSpPr>
              <a:spLocks noChangeArrowheads="1"/>
            </p:cNvSpPr>
            <p:nvPr/>
          </p:nvSpPr>
          <p:spPr bwMode="auto">
            <a:xfrm>
              <a:off x="544" y="2530"/>
              <a:ext cx="326" cy="518"/>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原则</a:t>
              </a:r>
            </a:p>
          </p:txBody>
        </p:sp>
      </p:grpSp>
    </p:spTree>
    <p:custDataLst>
      <p:tags r:id="rId1"/>
    </p:custDataLst>
    <p:extLst>
      <p:ext uri="{BB962C8B-B14F-4D97-AF65-F5344CB8AC3E}">
        <p14:creationId xmlns:p14="http://schemas.microsoft.com/office/powerpoint/2010/main" val="17363914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软件工程知识结构</a:t>
            </a:r>
            <a:endParaRPr lang="en-US" altLang="zh-CN" sz="3000" kern="1200" dirty="0">
              <a:effectLst>
                <a:outerShdw blurRad="38100" dist="38100" dir="2700000" algn="tl">
                  <a:srgbClr val="000000"/>
                </a:outerShdw>
              </a:effectLst>
            </a:endParaRPr>
          </a:p>
        </p:txBody>
      </p:sp>
      <p:sp>
        <p:nvSpPr>
          <p:cNvPr id="3" name="Rectangle 3"/>
          <p:cNvSpPr txBox="1">
            <a:spLocks noChangeArrowheads="1"/>
          </p:cNvSpPr>
          <p:nvPr/>
        </p:nvSpPr>
        <p:spPr bwMode="auto">
          <a:xfrm>
            <a:off x="683568" y="1340768"/>
            <a:ext cx="7772400" cy="4583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
            </a:pP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2001</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5</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月</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ISO/IEC JTC 1</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发布了</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SWEBOK </a:t>
            </a:r>
            <a:r>
              <a:rPr lang="zh-CN" altLang="en-US"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指南 </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V0.95</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（试用版）</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，即 </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Guide to the Software Engineering Body of Knowledge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
            </a:pP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SWEBOK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把软件工程学科的主体知识分为 </a:t>
            </a:r>
            <a:r>
              <a:rPr lang="en-US" altLang="zh-CN"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10 </a:t>
            </a:r>
            <a:r>
              <a:rPr lang="zh-CN" altLang="en-US"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个知识领域，</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包括：</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1039812" lvl="2" indent="0">
              <a:spcBef>
                <a:spcPct val="15000"/>
              </a:spcBef>
              <a:buClr>
                <a:srgbClr val="800080"/>
              </a:buClr>
              <a:buFontTx/>
              <a:buNone/>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软件需求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软件设计</a:t>
            </a:r>
          </a:p>
          <a:p>
            <a:pPr marL="1039812" lvl="2" indent="0">
              <a:spcBef>
                <a:spcPct val="15000"/>
              </a:spcBef>
              <a:buClr>
                <a:srgbClr val="800080"/>
              </a:buClr>
              <a:buFontTx/>
              <a:buNone/>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软件构造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软件测试</a:t>
            </a:r>
          </a:p>
          <a:p>
            <a:pPr marL="1039812" lvl="2" indent="0">
              <a:spcBef>
                <a:spcPct val="15000"/>
              </a:spcBef>
              <a:buClr>
                <a:srgbClr val="800080"/>
              </a:buClr>
              <a:buFontTx/>
              <a:buNone/>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软件维护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软件配置管理</a:t>
            </a:r>
          </a:p>
          <a:p>
            <a:pPr marL="1039812" lvl="2" indent="0">
              <a:spcBef>
                <a:spcPct val="15000"/>
              </a:spcBef>
              <a:buClr>
                <a:srgbClr val="800080"/>
              </a:buClr>
              <a:buFontTx/>
              <a:buNone/>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软件工程管理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软件工程过程</a:t>
            </a:r>
          </a:p>
          <a:p>
            <a:pPr marL="1039812" lvl="2" indent="0">
              <a:spcBef>
                <a:spcPct val="15000"/>
              </a:spcBef>
              <a:buClr>
                <a:srgbClr val="800080"/>
              </a:buClr>
              <a:buFontTx/>
              <a:buNone/>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软件工程工具和方法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sym typeface="Wingdings" pitchFamily="2" charset="2"/>
              </a:rPr>
              <a:t>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软件质量</a:t>
            </a:r>
            <a:endPar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1130428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kern="1200" dirty="0" smtClean="0">
                <a:effectLst>
                  <a:outerShdw blurRad="38100" dist="38100" dir="2700000" algn="tl">
                    <a:srgbClr val="000000"/>
                  </a:outerShdw>
                </a:effectLst>
              </a:rPr>
              <a:t>软件工程方法</a:t>
            </a:r>
            <a:endParaRPr lang="en-US" altLang="zh-CN" sz="3000" kern="1200" dirty="0">
              <a:effectLst>
                <a:outerShdw blurRad="38100" dist="38100" dir="2700000" algn="tl">
                  <a:srgbClr val="000000"/>
                </a:outerShdw>
              </a:effectLst>
            </a:endParaRPr>
          </a:p>
        </p:txBody>
      </p:sp>
      <p:grpSp>
        <p:nvGrpSpPr>
          <p:cNvPr id="4" name="Group 3"/>
          <p:cNvGrpSpPr>
            <a:grpSpLocks/>
          </p:cNvGrpSpPr>
          <p:nvPr/>
        </p:nvGrpSpPr>
        <p:grpSpPr bwMode="auto">
          <a:xfrm>
            <a:off x="1569192" y="1984648"/>
            <a:ext cx="762000" cy="665162"/>
            <a:chOff x="1110" y="2656"/>
            <a:chExt cx="1549" cy="1351"/>
          </a:xfrm>
        </p:grpSpPr>
        <p:sp>
          <p:nvSpPr>
            <p:cNvPr id="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0" name="Group 7"/>
          <p:cNvGrpSpPr>
            <a:grpSpLocks/>
          </p:cNvGrpSpPr>
          <p:nvPr/>
        </p:nvGrpSpPr>
        <p:grpSpPr bwMode="auto">
          <a:xfrm>
            <a:off x="1569192" y="2899048"/>
            <a:ext cx="762000" cy="665162"/>
            <a:chOff x="3174" y="2656"/>
            <a:chExt cx="1549" cy="1351"/>
          </a:xfrm>
        </p:grpSpPr>
        <p:sp>
          <p:nvSpPr>
            <p:cNvPr id="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4" name="Line 11"/>
          <p:cNvSpPr>
            <a:spLocks noChangeShapeType="1"/>
          </p:cNvSpPr>
          <p:nvPr/>
        </p:nvSpPr>
        <p:spPr bwMode="auto">
          <a:xfrm>
            <a:off x="2178792" y="25942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5" name="Text Box 12"/>
          <p:cNvSpPr txBox="1">
            <a:spLocks noChangeArrowheads="1"/>
          </p:cNvSpPr>
          <p:nvPr/>
        </p:nvSpPr>
        <p:spPr bwMode="auto">
          <a:xfrm>
            <a:off x="2483768" y="2060848"/>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软件工程概念</a:t>
            </a:r>
            <a:endParaRPr lang="en-US" altLang="zh-CN" sz="2800" dirty="0">
              <a:latin typeface="微软雅黑" pitchFamily="34" charset="-122"/>
              <a:ea typeface="微软雅黑" pitchFamily="34" charset="-122"/>
            </a:endParaRPr>
          </a:p>
        </p:txBody>
      </p:sp>
      <p:sp>
        <p:nvSpPr>
          <p:cNvPr id="16" name="Text Box 13"/>
          <p:cNvSpPr txBox="1">
            <a:spLocks noChangeArrowheads="1"/>
          </p:cNvSpPr>
          <p:nvPr/>
        </p:nvSpPr>
        <p:spPr bwMode="gray">
          <a:xfrm>
            <a:off x="1766042" y="20830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1</a:t>
            </a:r>
          </a:p>
        </p:txBody>
      </p:sp>
      <p:sp>
        <p:nvSpPr>
          <p:cNvPr id="17" name="Line 14"/>
          <p:cNvSpPr>
            <a:spLocks noChangeShapeType="1"/>
          </p:cNvSpPr>
          <p:nvPr/>
        </p:nvSpPr>
        <p:spPr bwMode="auto">
          <a:xfrm>
            <a:off x="2178792" y="35086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8" name="Text Box 15"/>
          <p:cNvSpPr txBox="1">
            <a:spLocks noChangeArrowheads="1"/>
          </p:cNvSpPr>
          <p:nvPr/>
        </p:nvSpPr>
        <p:spPr bwMode="auto">
          <a:xfrm>
            <a:off x="2483768" y="2975248"/>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rgbClr val="FF0000"/>
                </a:solidFill>
                <a:latin typeface="微软雅黑" pitchFamily="34" charset="-122"/>
                <a:ea typeface="微软雅黑" pitchFamily="34" charset="-122"/>
              </a:rPr>
              <a:t>生命周期</a:t>
            </a:r>
            <a:r>
              <a:rPr lang="zh-CN" altLang="en-US" sz="2800" dirty="0">
                <a:solidFill>
                  <a:srgbClr val="FF0000"/>
                </a:solidFill>
                <a:latin typeface="微软雅黑" pitchFamily="34" charset="-122"/>
                <a:ea typeface="微软雅黑" pitchFamily="34" charset="-122"/>
              </a:rPr>
              <a:t>模型</a:t>
            </a:r>
            <a:endParaRPr lang="en-US" altLang="zh-CN" sz="2800" dirty="0">
              <a:solidFill>
                <a:srgbClr val="FF0000"/>
              </a:solidFill>
              <a:latin typeface="微软雅黑" pitchFamily="34" charset="-122"/>
              <a:ea typeface="微软雅黑" pitchFamily="34" charset="-122"/>
            </a:endParaRPr>
          </a:p>
        </p:txBody>
      </p:sp>
      <p:sp>
        <p:nvSpPr>
          <p:cNvPr id="19" name="Text Box 16"/>
          <p:cNvSpPr txBox="1">
            <a:spLocks noChangeArrowheads="1"/>
          </p:cNvSpPr>
          <p:nvPr/>
        </p:nvSpPr>
        <p:spPr bwMode="gray">
          <a:xfrm>
            <a:off x="1766042" y="29974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2</a:t>
            </a:r>
          </a:p>
        </p:txBody>
      </p:sp>
      <p:grpSp>
        <p:nvGrpSpPr>
          <p:cNvPr id="20" name="Group 17"/>
          <p:cNvGrpSpPr>
            <a:grpSpLocks/>
          </p:cNvGrpSpPr>
          <p:nvPr/>
        </p:nvGrpSpPr>
        <p:grpSpPr bwMode="auto">
          <a:xfrm>
            <a:off x="1569192" y="3791223"/>
            <a:ext cx="762000" cy="66516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4" name="Line 25"/>
          <p:cNvSpPr>
            <a:spLocks noChangeShapeType="1"/>
          </p:cNvSpPr>
          <p:nvPr/>
        </p:nvSpPr>
        <p:spPr bwMode="auto">
          <a:xfrm>
            <a:off x="2178792" y="440082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5" name="Text Box 26"/>
          <p:cNvSpPr txBox="1">
            <a:spLocks noChangeArrowheads="1"/>
          </p:cNvSpPr>
          <p:nvPr/>
        </p:nvSpPr>
        <p:spPr bwMode="auto">
          <a:xfrm>
            <a:off x="2483768" y="3867422"/>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软件开发范型</a:t>
            </a:r>
            <a:endParaRPr lang="en-US" altLang="zh-CN" sz="2800" dirty="0">
              <a:latin typeface="微软雅黑" pitchFamily="34" charset="-122"/>
              <a:ea typeface="微软雅黑" pitchFamily="34" charset="-122"/>
            </a:endParaRPr>
          </a:p>
        </p:txBody>
      </p:sp>
      <p:sp>
        <p:nvSpPr>
          <p:cNvPr id="26" name="Text Box 27"/>
          <p:cNvSpPr txBox="1">
            <a:spLocks noChangeArrowheads="1"/>
          </p:cNvSpPr>
          <p:nvPr/>
        </p:nvSpPr>
        <p:spPr bwMode="gray">
          <a:xfrm>
            <a:off x="1766042" y="3889648"/>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27" name="Group 7"/>
          <p:cNvGrpSpPr>
            <a:grpSpLocks/>
          </p:cNvGrpSpPr>
          <p:nvPr/>
        </p:nvGrpSpPr>
        <p:grpSpPr bwMode="auto">
          <a:xfrm>
            <a:off x="1569192" y="4693953"/>
            <a:ext cx="762000" cy="665162"/>
            <a:chOff x="3174" y="2656"/>
            <a:chExt cx="1549" cy="1351"/>
          </a:xfrm>
        </p:grpSpPr>
        <p:sp>
          <p:nvSpPr>
            <p:cNvPr id="2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1" name="Line 14"/>
          <p:cNvSpPr>
            <a:spLocks noChangeShapeType="1"/>
          </p:cNvSpPr>
          <p:nvPr/>
        </p:nvSpPr>
        <p:spPr bwMode="auto">
          <a:xfrm>
            <a:off x="2178792" y="530355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2" name="Text Box 15"/>
          <p:cNvSpPr txBox="1">
            <a:spLocks noChangeArrowheads="1"/>
          </p:cNvSpPr>
          <p:nvPr/>
        </p:nvSpPr>
        <p:spPr bwMode="auto">
          <a:xfrm>
            <a:off x="2483768" y="4770153"/>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软件工程原则</a:t>
            </a:r>
            <a:endParaRPr lang="en-US" altLang="zh-CN" sz="2800" dirty="0">
              <a:latin typeface="微软雅黑" pitchFamily="34" charset="-122"/>
              <a:ea typeface="微软雅黑" pitchFamily="34" charset="-122"/>
            </a:endParaRPr>
          </a:p>
        </p:txBody>
      </p:sp>
      <p:sp>
        <p:nvSpPr>
          <p:cNvPr id="33" name="Text Box 16"/>
          <p:cNvSpPr txBox="1">
            <a:spLocks noChangeArrowheads="1"/>
          </p:cNvSpPr>
          <p:nvPr/>
        </p:nvSpPr>
        <p:spPr bwMode="gray">
          <a:xfrm>
            <a:off x="1764954" y="4792378"/>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355563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65175" y="1767160"/>
            <a:ext cx="7695257" cy="223790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软件生命周期模型</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思想的具体化，是跨越</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软件生命周期</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系统开发、运行、维护所实施</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的全部活动和任务的过程</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框架。</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0642631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02903" y="1911176"/>
            <a:ext cx="4598913" cy="259794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nSpc>
                <a:spcPct val="150000"/>
              </a:lnSpc>
              <a:spcBef>
                <a:spcPct val="15000"/>
              </a:spcBef>
              <a:buClr>
                <a:srgbClr val="800080"/>
              </a:buClr>
              <a:buSzTx/>
              <a:buFont typeface="Wingdings" pitchFamily="2" charset="2"/>
              <a:buChar char="Ø"/>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三个</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阶段</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软件定义</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软件开发</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运行</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维护</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2"/>
          <p:cNvSpPr txBox="1">
            <a:spLocks noChangeArrowheads="1"/>
          </p:cNvSpPr>
          <p:nvPr/>
        </p:nvSpPr>
        <p:spPr bwMode="auto">
          <a:xfrm>
            <a:off x="4712920" y="1815097"/>
            <a:ext cx="7866063" cy="230425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nSpc>
                <a:spcPct val="150000"/>
              </a:lnSpc>
              <a:spcBef>
                <a:spcPct val="15000"/>
              </a:spcBef>
              <a:buClr>
                <a:srgbClr val="800080"/>
              </a:buClr>
              <a:buSzTx/>
              <a:buFont typeface="Wingdings" pitchFamily="2" charset="2"/>
              <a:buChar char="Ø"/>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五个</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阶段</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软件规划</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软件分析</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软件设计</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软件实施</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ct val="15000"/>
              </a:spcBef>
              <a:buClr>
                <a:srgbClr val="800080"/>
              </a:buClr>
              <a:buFont typeface="Wingdings" pitchFamily="2" charset="2"/>
              <a:buChar char="n"/>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运行</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维护</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26760126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539552" y="2204864"/>
            <a:ext cx="2880320" cy="2224881"/>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系统规划</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系统分析</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系统设计</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系统实施</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系统运行</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609600" indent="-609600"/>
            <a:endParaRPr lang="en-US" altLang="zh-CN" sz="2800" dirty="0">
              <a:latin typeface="仿宋_GB2312" pitchFamily="49" charset="-122"/>
              <a:ea typeface="仿宋_GB2312" pitchFamily="49" charset="-122"/>
            </a:endParaRP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908720"/>
            <a:ext cx="3820355" cy="555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278928" y="1412776"/>
            <a:ext cx="7866063"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spcBef>
                <a:spcPct val="15000"/>
              </a:spcBef>
              <a:buClr>
                <a:srgbClr val="800080"/>
              </a:buClr>
              <a:buSzTx/>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五阶段：</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964110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628800"/>
            <a:ext cx="1768433" cy="576248"/>
          </a:xfrm>
          <a:prstGeom prst="rect">
            <a:avLst/>
          </a:prstGeom>
        </p:spPr>
        <p:txBody>
          <a:bodyPr wrap="none">
            <a:spAutoFit/>
          </a:bodyPr>
          <a:lstStyle/>
          <a:p>
            <a:pPr marL="342900" indent="-342900" algn="l">
              <a:lnSpc>
                <a:spcPct val="150000"/>
              </a:lnSpc>
              <a:buFont typeface="Wingdings" pitchFamily="2" charset="2"/>
              <a:buChar char="Ø"/>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系统规划</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矩形 2"/>
          <p:cNvSpPr/>
          <p:nvPr/>
        </p:nvSpPr>
        <p:spPr>
          <a:xfrm>
            <a:off x="3080432" y="1908931"/>
            <a:ext cx="5828184" cy="2862322"/>
          </a:xfrm>
          <a:prstGeom prst="rect">
            <a:avLst/>
          </a:prstGeom>
        </p:spPr>
        <p:txBody>
          <a:bodyPr wrap="square">
            <a:spAutoFit/>
          </a:bodyPr>
          <a:lstStyle/>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系统规划阶段通常始于</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IT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部门的正式请求，称为系统需求；</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本阶段的目的是完成确定业务机会和问题的特征与范围的初步调查，其关键部分是可行性研究。</a:t>
            </a:r>
            <a:endParaRPr lang="zh-CN" altLang="en-US"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8820"/>
            <a:ext cx="2727136" cy="396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43948908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628800"/>
            <a:ext cx="1768433" cy="576248"/>
          </a:xfrm>
          <a:prstGeom prst="rect">
            <a:avLst/>
          </a:prstGeom>
        </p:spPr>
        <p:txBody>
          <a:bodyPr wrap="none">
            <a:spAutoFit/>
          </a:bodyPr>
          <a:lstStyle/>
          <a:p>
            <a:pPr marL="342900" indent="-342900" algn="l">
              <a:lnSpc>
                <a:spcPct val="150000"/>
              </a:lnSpc>
              <a:buFont typeface="Wingdings" pitchFamily="2" charset="2"/>
              <a:buChar char="Ø"/>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a:t>
            </a:r>
            <a:r>
              <a:rPr lang="zh-CN" altLang="en-US" sz="2400" b="1" dirty="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分析</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矩形 2"/>
          <p:cNvSpPr/>
          <p:nvPr/>
        </p:nvSpPr>
        <p:spPr>
          <a:xfrm>
            <a:off x="3080432" y="1908931"/>
            <a:ext cx="5828184" cy="3416320"/>
          </a:xfrm>
          <a:prstGeom prst="rect">
            <a:avLst/>
          </a:prstGeom>
        </p:spPr>
        <p:txBody>
          <a:bodyPr wrap="square">
            <a:spAutoFit/>
          </a:bodyPr>
          <a:lstStyle/>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系统分析阶段的目的是建立一个新的逻辑模型；</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本阶段主要完成需求建模，在需求建模中调查业务过程，文档化新系统必须实现的功能；</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最终结果是</a:t>
            </a: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系统需求文档。</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8820"/>
            <a:ext cx="2727136" cy="396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32022123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628800"/>
            <a:ext cx="1768433" cy="576248"/>
          </a:xfrm>
          <a:prstGeom prst="rect">
            <a:avLst/>
          </a:prstGeom>
        </p:spPr>
        <p:txBody>
          <a:bodyPr wrap="none">
            <a:spAutoFit/>
          </a:bodyPr>
          <a:lstStyle/>
          <a:p>
            <a:pPr marL="342900" indent="-342900" algn="l">
              <a:lnSpc>
                <a:spcPct val="150000"/>
              </a:lnSpc>
              <a:buFont typeface="Wingdings" pitchFamily="2" charset="2"/>
              <a:buChar char="Ø"/>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系统设计</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矩形 2"/>
          <p:cNvSpPr/>
          <p:nvPr/>
        </p:nvSpPr>
        <p:spPr>
          <a:xfrm>
            <a:off x="3080432" y="1908931"/>
            <a:ext cx="5828184" cy="3416320"/>
          </a:xfrm>
          <a:prstGeom prst="rect">
            <a:avLst/>
          </a:prstGeom>
        </p:spPr>
        <p:txBody>
          <a:bodyPr wrap="square">
            <a:spAutoFit/>
          </a:bodyPr>
          <a:lstStyle/>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系统设计阶段的目的是创建满足系统所有归档需求的蓝图；</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本阶段工作包括设计用户界面、设计内部和外部的控制和确定应用程序体系结构；</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最终结果是建立系统设计说明文档。</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8820"/>
            <a:ext cx="2727136" cy="396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1407754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58" y="2492896"/>
            <a:ext cx="9152358" cy="178725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p:cNvSpPr txBox="1"/>
          <p:nvPr/>
        </p:nvSpPr>
        <p:spPr>
          <a:xfrm>
            <a:off x="-9153" y="2865710"/>
            <a:ext cx="9144000" cy="923330"/>
          </a:xfrm>
          <a:prstGeom prst="rect">
            <a:avLst/>
          </a:prstGeom>
          <a:noFill/>
        </p:spPr>
        <p:txBody>
          <a:bodyPr wrap="square" rtlCol="0">
            <a:spAutoFit/>
          </a:bodyPr>
          <a:lstStyle/>
          <a:p>
            <a:r>
              <a:rPr kumimoji="1" lang="zh-CN" altLang="en-US" sz="5400" b="1" dirty="0" smtClean="0">
                <a:solidFill>
                  <a:schemeClr val="tx1">
                    <a:lumMod val="75000"/>
                    <a:lumOff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icrosoft YaHei" charset="0"/>
              </a:rPr>
              <a:t>第一讲 导论</a:t>
            </a:r>
            <a:endParaRPr kumimoji="1" lang="zh-CN" altLang="en-US" sz="5400" b="1" dirty="0">
              <a:solidFill>
                <a:schemeClr val="tx1">
                  <a:lumMod val="75000"/>
                  <a:lumOff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icrosoft YaHei" charset="0"/>
            </a:endParaRPr>
          </a:p>
        </p:txBody>
      </p:sp>
    </p:spTree>
    <p:extLst>
      <p:ext uri="{BB962C8B-B14F-4D97-AF65-F5344CB8AC3E}">
        <p14:creationId xmlns:p14="http://schemas.microsoft.com/office/powerpoint/2010/main" val="199082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628800"/>
            <a:ext cx="1768433" cy="576248"/>
          </a:xfrm>
          <a:prstGeom prst="rect">
            <a:avLst/>
          </a:prstGeom>
        </p:spPr>
        <p:txBody>
          <a:bodyPr wrap="none">
            <a:spAutoFit/>
          </a:bodyPr>
          <a:lstStyle/>
          <a:p>
            <a:pPr marL="342900" indent="-342900" algn="l">
              <a:lnSpc>
                <a:spcPct val="150000"/>
              </a:lnSpc>
              <a:buFont typeface="Wingdings" pitchFamily="2" charset="2"/>
              <a:buChar char="Ø"/>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系统实施</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矩形 2"/>
          <p:cNvSpPr/>
          <p:nvPr/>
        </p:nvSpPr>
        <p:spPr>
          <a:xfrm>
            <a:off x="3080432" y="1908931"/>
            <a:ext cx="5828184" cy="4524315"/>
          </a:xfrm>
          <a:prstGeom prst="rect">
            <a:avLst/>
          </a:prstGeom>
        </p:spPr>
        <p:txBody>
          <a:bodyPr wrap="square">
            <a:spAutoFit/>
          </a:bodyPr>
          <a:lstStyle/>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系统实施阶段的目的是完成新系统的开发，交付一个具有完整功能和文档化的信息系统；</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本阶段工作包括写程序、测试、建立文档和安装系统，还包括形成新系统的文件、培训用户等实际过渡，</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最后通过系统评价，确定系统的运行状况和成本是否在预期范围内。</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8820"/>
            <a:ext cx="2727136" cy="396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417007051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340768"/>
            <a:ext cx="3672408" cy="576248"/>
          </a:xfrm>
          <a:prstGeom prst="rect">
            <a:avLst/>
          </a:prstGeom>
        </p:spPr>
        <p:txBody>
          <a:bodyPr wrap="square">
            <a:spAutoFit/>
          </a:bodyPr>
          <a:lstStyle/>
          <a:p>
            <a:pPr marL="342900" indent="-342900" algn="l">
              <a:lnSpc>
                <a:spcPct val="150000"/>
              </a:lnSpc>
              <a:buFont typeface="Wingdings" pitchFamily="2" charset="2"/>
              <a:buChar char="Ø"/>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系统运行、维护和安全</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矩形 2"/>
          <p:cNvSpPr/>
          <p:nvPr/>
        </p:nvSpPr>
        <p:spPr>
          <a:xfrm>
            <a:off x="3080432" y="1908931"/>
            <a:ext cx="5828184" cy="3970318"/>
          </a:xfrm>
          <a:prstGeom prst="rect">
            <a:avLst/>
          </a:prstGeom>
        </p:spPr>
        <p:txBody>
          <a:bodyPr wrap="square">
            <a:spAutoFit/>
          </a:bodyPr>
          <a:lstStyle/>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本阶段，</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IT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员工维护、增强和保护系统；</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维护是指更改错误并适应新的环境，如新税率；</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增强是指提供新的特征和优势，以最大化</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IT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投资回报；</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安全控制保护新系统免受内部、外部的威胁。</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8820"/>
            <a:ext cx="2727136" cy="396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209077482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971600" y="1340768"/>
            <a:ext cx="7866063" cy="424847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spcBef>
                <a:spcPct val="15000"/>
              </a:spcBef>
              <a:buClr>
                <a:srgbClr val="800080"/>
              </a:buClr>
              <a:buSzTx/>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常用</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的软件</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生命周期模型：</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endPar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瀑布模型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演化模型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螺旋模型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增量模型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喷泉模型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快速</a:t>
            </a:r>
            <a:r>
              <a:rPr lang="zh-CN" alt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应用</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开发模型</a:t>
            </a:r>
            <a:endParaRPr lang="zh-CN" alt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98258377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0905" name="Group 41"/>
          <p:cNvGrpSpPr>
            <a:grpSpLocks/>
          </p:cNvGrpSpPr>
          <p:nvPr/>
        </p:nvGrpSpPr>
        <p:grpSpPr bwMode="auto">
          <a:xfrm>
            <a:off x="558675" y="1913731"/>
            <a:ext cx="8405813" cy="3819525"/>
            <a:chOff x="282" y="973"/>
            <a:chExt cx="5295" cy="2406"/>
          </a:xfrm>
        </p:grpSpPr>
        <p:sp>
          <p:nvSpPr>
            <p:cNvPr id="1700867" name="Line 3"/>
            <p:cNvSpPr>
              <a:spLocks noChangeShapeType="1"/>
            </p:cNvSpPr>
            <p:nvPr/>
          </p:nvSpPr>
          <p:spPr bwMode="auto">
            <a:xfrm flipH="1" flipV="1">
              <a:off x="728" y="3238"/>
              <a:ext cx="3715" cy="13"/>
            </a:xfrm>
            <a:prstGeom prst="line">
              <a:avLst/>
            </a:prstGeom>
            <a:noFill/>
            <a:ln w="38100">
              <a:solidFill>
                <a:srgbClr val="008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1700868" name="Group 4"/>
            <p:cNvGrpSpPr>
              <a:grpSpLocks/>
            </p:cNvGrpSpPr>
            <p:nvPr/>
          </p:nvGrpSpPr>
          <p:grpSpPr bwMode="auto">
            <a:xfrm>
              <a:off x="282" y="973"/>
              <a:ext cx="956" cy="315"/>
              <a:chOff x="377" y="866"/>
              <a:chExt cx="941" cy="351"/>
            </a:xfrm>
          </p:grpSpPr>
          <p:sp>
            <p:nvSpPr>
              <p:cNvPr id="1700869" name="Rectangle 5"/>
              <p:cNvSpPr>
                <a:spLocks noChangeArrowheads="1"/>
              </p:cNvSpPr>
              <p:nvPr/>
            </p:nvSpPr>
            <p:spPr bwMode="auto">
              <a:xfrm>
                <a:off x="377" y="866"/>
                <a:ext cx="941" cy="351"/>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70" name="Text Box 6"/>
              <p:cNvSpPr txBox="1">
                <a:spLocks noChangeArrowheads="1"/>
              </p:cNvSpPr>
              <p:nvPr/>
            </p:nvSpPr>
            <p:spPr bwMode="auto">
              <a:xfrm>
                <a:off x="412" y="887"/>
                <a:ext cx="901" cy="323"/>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需求定义</a:t>
                </a:r>
              </a:p>
            </p:txBody>
          </p:sp>
        </p:grpSp>
        <p:grpSp>
          <p:nvGrpSpPr>
            <p:cNvPr id="1700902" name="Group 38"/>
            <p:cNvGrpSpPr>
              <a:grpSpLocks/>
            </p:cNvGrpSpPr>
            <p:nvPr/>
          </p:nvGrpSpPr>
          <p:grpSpPr bwMode="auto">
            <a:xfrm>
              <a:off x="1004" y="1504"/>
              <a:ext cx="1545" cy="344"/>
              <a:chOff x="1004" y="1504"/>
              <a:chExt cx="1545" cy="344"/>
            </a:xfrm>
          </p:grpSpPr>
          <p:sp>
            <p:nvSpPr>
              <p:cNvPr id="1700872" name="Rectangle 8"/>
              <p:cNvSpPr>
                <a:spLocks noChangeArrowheads="1"/>
              </p:cNvSpPr>
              <p:nvPr/>
            </p:nvSpPr>
            <p:spPr bwMode="auto">
              <a:xfrm>
                <a:off x="1022" y="1504"/>
                <a:ext cx="1470" cy="326"/>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73" name="Text Box 9"/>
              <p:cNvSpPr txBox="1">
                <a:spLocks noChangeArrowheads="1"/>
              </p:cNvSpPr>
              <p:nvPr/>
            </p:nvSpPr>
            <p:spPr bwMode="auto">
              <a:xfrm>
                <a:off x="1004" y="1536"/>
                <a:ext cx="15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系统与软件设计</a:t>
                </a:r>
              </a:p>
            </p:txBody>
          </p:sp>
        </p:grpSp>
        <p:grpSp>
          <p:nvGrpSpPr>
            <p:cNvPr id="1700904" name="Group 40"/>
            <p:cNvGrpSpPr>
              <a:grpSpLocks/>
            </p:cNvGrpSpPr>
            <p:nvPr/>
          </p:nvGrpSpPr>
          <p:grpSpPr bwMode="auto">
            <a:xfrm>
              <a:off x="3209" y="2575"/>
              <a:ext cx="1584" cy="306"/>
              <a:chOff x="3209" y="2575"/>
              <a:chExt cx="1584" cy="306"/>
            </a:xfrm>
          </p:grpSpPr>
          <p:sp>
            <p:nvSpPr>
              <p:cNvPr id="1700875" name="Rectangle 11"/>
              <p:cNvSpPr>
                <a:spLocks noChangeArrowheads="1"/>
              </p:cNvSpPr>
              <p:nvPr/>
            </p:nvSpPr>
            <p:spPr bwMode="auto">
              <a:xfrm>
                <a:off x="3209" y="2575"/>
                <a:ext cx="1499" cy="304"/>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76" name="Text Box 12"/>
              <p:cNvSpPr txBox="1">
                <a:spLocks noChangeArrowheads="1"/>
              </p:cNvSpPr>
              <p:nvPr/>
            </p:nvSpPr>
            <p:spPr bwMode="auto">
              <a:xfrm>
                <a:off x="3209" y="2590"/>
                <a:ext cx="1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集成与系统测试</a:t>
                </a:r>
              </a:p>
            </p:txBody>
          </p:sp>
        </p:grpSp>
        <p:sp>
          <p:nvSpPr>
            <p:cNvPr id="1700877" name="Line 13"/>
            <p:cNvSpPr>
              <a:spLocks noChangeShapeType="1"/>
            </p:cNvSpPr>
            <p:nvPr/>
          </p:nvSpPr>
          <p:spPr bwMode="auto">
            <a:xfrm flipV="1">
              <a:off x="1259" y="1141"/>
              <a:ext cx="508"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78" name="Line 14"/>
            <p:cNvSpPr>
              <a:spLocks noChangeShapeType="1"/>
            </p:cNvSpPr>
            <p:nvPr/>
          </p:nvSpPr>
          <p:spPr bwMode="auto">
            <a:xfrm>
              <a:off x="1768" y="1140"/>
              <a:ext cx="4" cy="368"/>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79" name="Line 15"/>
            <p:cNvSpPr>
              <a:spLocks noChangeShapeType="1"/>
            </p:cNvSpPr>
            <p:nvPr/>
          </p:nvSpPr>
          <p:spPr bwMode="auto">
            <a:xfrm>
              <a:off x="2493" y="1659"/>
              <a:ext cx="373" cy="10"/>
            </a:xfrm>
            <a:prstGeom prst="line">
              <a:avLst/>
            </a:prstGeom>
            <a:noFill/>
            <a:ln w="38100">
              <a:solidFill>
                <a:srgbClr val="80008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80" name="Line 16"/>
            <p:cNvSpPr>
              <a:spLocks noChangeShapeType="1"/>
            </p:cNvSpPr>
            <p:nvPr/>
          </p:nvSpPr>
          <p:spPr bwMode="auto">
            <a:xfrm flipH="1">
              <a:off x="2851" y="1659"/>
              <a:ext cx="3" cy="380"/>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1700903" name="Group 39"/>
            <p:cNvGrpSpPr>
              <a:grpSpLocks/>
            </p:cNvGrpSpPr>
            <p:nvPr/>
          </p:nvGrpSpPr>
          <p:grpSpPr bwMode="auto">
            <a:xfrm>
              <a:off x="2097" y="2040"/>
              <a:ext cx="1608" cy="300"/>
              <a:chOff x="2097" y="2040"/>
              <a:chExt cx="1608" cy="300"/>
            </a:xfrm>
          </p:grpSpPr>
          <p:sp>
            <p:nvSpPr>
              <p:cNvPr id="1700882" name="Rectangle 18"/>
              <p:cNvSpPr>
                <a:spLocks noChangeArrowheads="1"/>
              </p:cNvSpPr>
              <p:nvPr/>
            </p:nvSpPr>
            <p:spPr bwMode="auto">
              <a:xfrm>
                <a:off x="2097" y="2040"/>
                <a:ext cx="1521" cy="295"/>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83" name="Text Box 19"/>
              <p:cNvSpPr txBox="1">
                <a:spLocks noChangeArrowheads="1"/>
              </p:cNvSpPr>
              <p:nvPr/>
            </p:nvSpPr>
            <p:spPr bwMode="auto">
              <a:xfrm>
                <a:off x="2119" y="2050"/>
                <a:ext cx="158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实现与单元测试</a:t>
                </a:r>
              </a:p>
            </p:txBody>
          </p:sp>
        </p:grpSp>
        <p:sp>
          <p:nvSpPr>
            <p:cNvPr id="1700884" name="Line 20"/>
            <p:cNvSpPr>
              <a:spLocks noChangeShapeType="1"/>
            </p:cNvSpPr>
            <p:nvPr/>
          </p:nvSpPr>
          <p:spPr bwMode="auto">
            <a:xfrm flipV="1">
              <a:off x="3625" y="2167"/>
              <a:ext cx="346" cy="13"/>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85" name="Line 21"/>
            <p:cNvSpPr>
              <a:spLocks noChangeShapeType="1"/>
            </p:cNvSpPr>
            <p:nvPr/>
          </p:nvSpPr>
          <p:spPr bwMode="auto">
            <a:xfrm flipH="1">
              <a:off x="3975" y="2167"/>
              <a:ext cx="4" cy="401"/>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1700901" name="Group 37"/>
            <p:cNvGrpSpPr>
              <a:grpSpLocks/>
            </p:cNvGrpSpPr>
            <p:nvPr/>
          </p:nvGrpSpPr>
          <p:grpSpPr bwMode="auto">
            <a:xfrm>
              <a:off x="4434" y="3076"/>
              <a:ext cx="1143" cy="303"/>
              <a:chOff x="4434" y="3076"/>
              <a:chExt cx="1143" cy="303"/>
            </a:xfrm>
          </p:grpSpPr>
          <p:sp>
            <p:nvSpPr>
              <p:cNvPr id="1700887" name="Rectangle 23"/>
              <p:cNvSpPr>
                <a:spLocks noChangeArrowheads="1"/>
              </p:cNvSpPr>
              <p:nvPr/>
            </p:nvSpPr>
            <p:spPr bwMode="auto">
              <a:xfrm>
                <a:off x="4448" y="3076"/>
                <a:ext cx="1091" cy="303"/>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zh-CN"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88" name="Text Box 24"/>
              <p:cNvSpPr txBox="1">
                <a:spLocks noChangeArrowheads="1"/>
              </p:cNvSpPr>
              <p:nvPr/>
            </p:nvSpPr>
            <p:spPr bwMode="auto">
              <a:xfrm>
                <a:off x="4434" y="3096"/>
                <a:ext cx="114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运行与维护</a:t>
                </a:r>
              </a:p>
            </p:txBody>
          </p:sp>
        </p:grpSp>
        <p:sp>
          <p:nvSpPr>
            <p:cNvPr id="1700889" name="Line 25"/>
            <p:cNvSpPr>
              <a:spLocks noChangeShapeType="1"/>
            </p:cNvSpPr>
            <p:nvPr/>
          </p:nvSpPr>
          <p:spPr bwMode="auto">
            <a:xfrm>
              <a:off x="4724" y="2728"/>
              <a:ext cx="248"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0" name="Line 26"/>
            <p:cNvSpPr>
              <a:spLocks noChangeShapeType="1"/>
            </p:cNvSpPr>
            <p:nvPr/>
          </p:nvSpPr>
          <p:spPr bwMode="auto">
            <a:xfrm>
              <a:off x="4967" y="2716"/>
              <a:ext cx="9" cy="356"/>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1" name="Line 27"/>
            <p:cNvSpPr>
              <a:spLocks noChangeShapeType="1"/>
            </p:cNvSpPr>
            <p:nvPr/>
          </p:nvSpPr>
          <p:spPr bwMode="auto">
            <a:xfrm flipV="1">
              <a:off x="4129" y="2875"/>
              <a:ext cx="2" cy="370"/>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2" name="Line 28"/>
            <p:cNvSpPr>
              <a:spLocks noChangeShapeType="1"/>
            </p:cNvSpPr>
            <p:nvPr/>
          </p:nvSpPr>
          <p:spPr bwMode="auto">
            <a:xfrm flipH="1" flipV="1">
              <a:off x="2997" y="2332"/>
              <a:ext cx="1" cy="914"/>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3" name="Line 29"/>
            <p:cNvSpPr>
              <a:spLocks noChangeShapeType="1"/>
            </p:cNvSpPr>
            <p:nvPr/>
          </p:nvSpPr>
          <p:spPr bwMode="auto">
            <a:xfrm flipV="1">
              <a:off x="1870" y="1822"/>
              <a:ext cx="4" cy="1425"/>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4" name="Line 30"/>
            <p:cNvSpPr>
              <a:spLocks noChangeShapeType="1"/>
            </p:cNvSpPr>
            <p:nvPr/>
          </p:nvSpPr>
          <p:spPr bwMode="auto">
            <a:xfrm flipH="1" flipV="1">
              <a:off x="747" y="1281"/>
              <a:ext cx="1" cy="1952"/>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5" name="Line 31"/>
            <p:cNvSpPr>
              <a:spLocks noChangeShapeType="1"/>
            </p:cNvSpPr>
            <p:nvPr/>
          </p:nvSpPr>
          <p:spPr bwMode="auto">
            <a:xfrm>
              <a:off x="3846" y="2885"/>
              <a:ext cx="0" cy="1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6" name="Line 32"/>
            <p:cNvSpPr>
              <a:spLocks noChangeShapeType="1"/>
            </p:cNvSpPr>
            <p:nvPr/>
          </p:nvSpPr>
          <p:spPr bwMode="auto">
            <a:xfrm flipH="1" flipV="1">
              <a:off x="2994" y="3015"/>
              <a:ext cx="849" cy="3"/>
            </a:xfrm>
            <a:prstGeom prst="line">
              <a:avLst/>
            </a:prstGeom>
            <a:noFill/>
            <a:ln w="38100">
              <a:solidFill>
                <a:srgbClr val="008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7" name="Line 33"/>
            <p:cNvSpPr>
              <a:spLocks noChangeShapeType="1"/>
            </p:cNvSpPr>
            <p:nvPr/>
          </p:nvSpPr>
          <p:spPr bwMode="auto">
            <a:xfrm>
              <a:off x="2745" y="2342"/>
              <a:ext cx="0" cy="1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8" name="Line 34"/>
            <p:cNvSpPr>
              <a:spLocks noChangeShapeType="1"/>
            </p:cNvSpPr>
            <p:nvPr/>
          </p:nvSpPr>
          <p:spPr bwMode="auto">
            <a:xfrm flipH="1" flipV="1">
              <a:off x="1881" y="2471"/>
              <a:ext cx="877" cy="3"/>
            </a:xfrm>
            <a:prstGeom prst="line">
              <a:avLst/>
            </a:prstGeom>
            <a:noFill/>
            <a:ln w="38100">
              <a:solidFill>
                <a:srgbClr val="008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899" name="Line 35"/>
            <p:cNvSpPr>
              <a:spLocks noChangeShapeType="1"/>
            </p:cNvSpPr>
            <p:nvPr/>
          </p:nvSpPr>
          <p:spPr bwMode="auto">
            <a:xfrm>
              <a:off x="1646" y="1837"/>
              <a:ext cx="0" cy="1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0900" name="Line 36"/>
            <p:cNvSpPr>
              <a:spLocks noChangeShapeType="1"/>
            </p:cNvSpPr>
            <p:nvPr/>
          </p:nvSpPr>
          <p:spPr bwMode="auto">
            <a:xfrm flipH="1" flipV="1">
              <a:off x="753" y="1967"/>
              <a:ext cx="887" cy="2"/>
            </a:xfrm>
            <a:prstGeom prst="line">
              <a:avLst/>
            </a:prstGeom>
            <a:noFill/>
            <a:ln w="38100">
              <a:solidFill>
                <a:srgbClr val="008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39" name="Text Box 3"/>
          <p:cNvSpPr txBox="1">
            <a:spLocks noChangeArrowheads="1"/>
          </p:cNvSpPr>
          <p:nvPr/>
        </p:nvSpPr>
        <p:spPr bwMode="auto">
          <a:xfrm>
            <a:off x="2339752" y="980728"/>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p>
            <a:pPr eaLnBrk="0" hangingPunct="0">
              <a:spcBef>
                <a:spcPct val="50000"/>
              </a:spcBef>
            </a:pP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）瀑布模型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605389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332340" y="2108986"/>
            <a:ext cx="8416124" cy="240013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各项活动按自上而下，相互衔接的固定次序，如同瀑布逐级下落，每项活动均处于一个质量环（输入</a:t>
            </a: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处理</a:t>
            </a: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输出</a:t>
            </a: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评审）</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中。</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5" name="Group 41"/>
          <p:cNvGrpSpPr>
            <a:grpSpLocks/>
          </p:cNvGrpSpPr>
          <p:nvPr/>
        </p:nvGrpSpPr>
        <p:grpSpPr bwMode="auto">
          <a:xfrm>
            <a:off x="4427984" y="3068960"/>
            <a:ext cx="4608512" cy="2518346"/>
            <a:chOff x="43" y="974"/>
            <a:chExt cx="5534" cy="2405"/>
          </a:xfrm>
        </p:grpSpPr>
        <p:sp>
          <p:nvSpPr>
            <p:cNvPr id="6" name="Line 3"/>
            <p:cNvSpPr>
              <a:spLocks noChangeShapeType="1"/>
            </p:cNvSpPr>
            <p:nvPr/>
          </p:nvSpPr>
          <p:spPr bwMode="auto">
            <a:xfrm flipH="1" flipV="1">
              <a:off x="728" y="3238"/>
              <a:ext cx="3715" cy="13"/>
            </a:xfrm>
            <a:prstGeom prst="line">
              <a:avLst/>
            </a:prstGeom>
            <a:noFill/>
            <a:ln w="38100">
              <a:solidFill>
                <a:srgbClr val="008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7" name="Group 4"/>
            <p:cNvGrpSpPr>
              <a:grpSpLocks/>
            </p:cNvGrpSpPr>
            <p:nvPr/>
          </p:nvGrpSpPr>
          <p:grpSpPr bwMode="auto">
            <a:xfrm>
              <a:off x="43" y="974"/>
              <a:ext cx="1196" cy="308"/>
              <a:chOff x="141" y="866"/>
              <a:chExt cx="1177" cy="343"/>
            </a:xfrm>
          </p:grpSpPr>
          <p:sp>
            <p:nvSpPr>
              <p:cNvPr id="40" name="Rectangle 5"/>
              <p:cNvSpPr>
                <a:spLocks noChangeArrowheads="1"/>
              </p:cNvSpPr>
              <p:nvPr/>
            </p:nvSpPr>
            <p:spPr bwMode="auto">
              <a:xfrm>
                <a:off x="141" y="866"/>
                <a:ext cx="1177" cy="343"/>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6"/>
              <p:cNvSpPr txBox="1">
                <a:spLocks noChangeArrowheads="1"/>
              </p:cNvSpPr>
              <p:nvPr/>
            </p:nvSpPr>
            <p:spPr bwMode="auto">
              <a:xfrm>
                <a:off x="252" y="886"/>
                <a:ext cx="1024" cy="171"/>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1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需求定义</a:t>
                </a:r>
              </a:p>
            </p:txBody>
          </p:sp>
        </p:grpSp>
        <p:grpSp>
          <p:nvGrpSpPr>
            <p:cNvPr id="8" name="Group 38"/>
            <p:cNvGrpSpPr>
              <a:grpSpLocks/>
            </p:cNvGrpSpPr>
            <p:nvPr/>
          </p:nvGrpSpPr>
          <p:grpSpPr bwMode="auto">
            <a:xfrm>
              <a:off x="1004" y="1504"/>
              <a:ext cx="1545" cy="344"/>
              <a:chOff x="1004" y="1504"/>
              <a:chExt cx="1545" cy="344"/>
            </a:xfrm>
          </p:grpSpPr>
          <p:sp>
            <p:nvSpPr>
              <p:cNvPr id="38" name="Rectangle 8"/>
              <p:cNvSpPr>
                <a:spLocks noChangeArrowheads="1"/>
              </p:cNvSpPr>
              <p:nvPr/>
            </p:nvSpPr>
            <p:spPr bwMode="auto">
              <a:xfrm>
                <a:off x="1022" y="1504"/>
                <a:ext cx="1470" cy="326"/>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9" name="Text Box 9"/>
              <p:cNvSpPr txBox="1">
                <a:spLocks noChangeArrowheads="1"/>
              </p:cNvSpPr>
              <p:nvPr/>
            </p:nvSpPr>
            <p:spPr bwMode="auto">
              <a:xfrm>
                <a:off x="1004" y="1536"/>
                <a:ext cx="15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系统与软件设计</a:t>
                </a:r>
              </a:p>
            </p:txBody>
          </p:sp>
        </p:grpSp>
        <p:grpSp>
          <p:nvGrpSpPr>
            <p:cNvPr id="9" name="Group 40"/>
            <p:cNvGrpSpPr>
              <a:grpSpLocks/>
            </p:cNvGrpSpPr>
            <p:nvPr/>
          </p:nvGrpSpPr>
          <p:grpSpPr bwMode="auto">
            <a:xfrm>
              <a:off x="3209" y="2575"/>
              <a:ext cx="1584" cy="306"/>
              <a:chOff x="3209" y="2575"/>
              <a:chExt cx="1584" cy="306"/>
            </a:xfrm>
          </p:grpSpPr>
          <p:sp>
            <p:nvSpPr>
              <p:cNvPr id="36" name="Rectangle 11"/>
              <p:cNvSpPr>
                <a:spLocks noChangeArrowheads="1"/>
              </p:cNvSpPr>
              <p:nvPr/>
            </p:nvSpPr>
            <p:spPr bwMode="auto">
              <a:xfrm>
                <a:off x="3209" y="2575"/>
                <a:ext cx="1499" cy="304"/>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7" name="Text Box 12"/>
              <p:cNvSpPr txBox="1">
                <a:spLocks noChangeArrowheads="1"/>
              </p:cNvSpPr>
              <p:nvPr/>
            </p:nvSpPr>
            <p:spPr bwMode="auto">
              <a:xfrm>
                <a:off x="3209" y="2590"/>
                <a:ext cx="1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集成与系统测试</a:t>
                </a:r>
              </a:p>
            </p:txBody>
          </p:sp>
        </p:grpSp>
        <p:sp>
          <p:nvSpPr>
            <p:cNvPr id="11" name="Line 13"/>
            <p:cNvSpPr>
              <a:spLocks noChangeShapeType="1"/>
            </p:cNvSpPr>
            <p:nvPr/>
          </p:nvSpPr>
          <p:spPr bwMode="auto">
            <a:xfrm flipV="1">
              <a:off x="1259" y="1141"/>
              <a:ext cx="508"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2" name="Line 14"/>
            <p:cNvSpPr>
              <a:spLocks noChangeShapeType="1"/>
            </p:cNvSpPr>
            <p:nvPr/>
          </p:nvSpPr>
          <p:spPr bwMode="auto">
            <a:xfrm>
              <a:off x="1768" y="1140"/>
              <a:ext cx="4" cy="368"/>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4" name="Line 15"/>
            <p:cNvSpPr>
              <a:spLocks noChangeShapeType="1"/>
            </p:cNvSpPr>
            <p:nvPr/>
          </p:nvSpPr>
          <p:spPr bwMode="auto">
            <a:xfrm>
              <a:off x="2493" y="1659"/>
              <a:ext cx="373" cy="10"/>
            </a:xfrm>
            <a:prstGeom prst="line">
              <a:avLst/>
            </a:prstGeom>
            <a:noFill/>
            <a:ln w="38100">
              <a:solidFill>
                <a:srgbClr val="80008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5" name="Line 16"/>
            <p:cNvSpPr>
              <a:spLocks noChangeShapeType="1"/>
            </p:cNvSpPr>
            <p:nvPr/>
          </p:nvSpPr>
          <p:spPr bwMode="auto">
            <a:xfrm flipH="1">
              <a:off x="2851" y="1659"/>
              <a:ext cx="3" cy="380"/>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16" name="Group 39"/>
            <p:cNvGrpSpPr>
              <a:grpSpLocks/>
            </p:cNvGrpSpPr>
            <p:nvPr/>
          </p:nvGrpSpPr>
          <p:grpSpPr bwMode="auto">
            <a:xfrm>
              <a:off x="2097" y="2040"/>
              <a:ext cx="1608" cy="300"/>
              <a:chOff x="2097" y="2040"/>
              <a:chExt cx="1608" cy="300"/>
            </a:xfrm>
          </p:grpSpPr>
          <p:sp>
            <p:nvSpPr>
              <p:cNvPr id="34" name="Rectangle 18"/>
              <p:cNvSpPr>
                <a:spLocks noChangeArrowheads="1"/>
              </p:cNvSpPr>
              <p:nvPr/>
            </p:nvSpPr>
            <p:spPr bwMode="auto">
              <a:xfrm>
                <a:off x="2097" y="2040"/>
                <a:ext cx="1521" cy="295"/>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5" name="Text Box 19"/>
              <p:cNvSpPr txBox="1">
                <a:spLocks noChangeArrowheads="1"/>
              </p:cNvSpPr>
              <p:nvPr/>
            </p:nvSpPr>
            <p:spPr bwMode="auto">
              <a:xfrm>
                <a:off x="2119" y="2050"/>
                <a:ext cx="158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实现与单元测试</a:t>
                </a:r>
              </a:p>
            </p:txBody>
          </p:sp>
        </p:grpSp>
        <p:sp>
          <p:nvSpPr>
            <p:cNvPr id="17" name="Line 20"/>
            <p:cNvSpPr>
              <a:spLocks noChangeShapeType="1"/>
            </p:cNvSpPr>
            <p:nvPr/>
          </p:nvSpPr>
          <p:spPr bwMode="auto">
            <a:xfrm flipV="1">
              <a:off x="3625" y="2167"/>
              <a:ext cx="346" cy="13"/>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8" name="Line 21"/>
            <p:cNvSpPr>
              <a:spLocks noChangeShapeType="1"/>
            </p:cNvSpPr>
            <p:nvPr/>
          </p:nvSpPr>
          <p:spPr bwMode="auto">
            <a:xfrm flipH="1">
              <a:off x="3975" y="2167"/>
              <a:ext cx="4" cy="401"/>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19" name="Group 37"/>
            <p:cNvGrpSpPr>
              <a:grpSpLocks/>
            </p:cNvGrpSpPr>
            <p:nvPr/>
          </p:nvGrpSpPr>
          <p:grpSpPr bwMode="auto">
            <a:xfrm>
              <a:off x="4434" y="3076"/>
              <a:ext cx="1143" cy="303"/>
              <a:chOff x="4434" y="3076"/>
              <a:chExt cx="1143" cy="303"/>
            </a:xfrm>
          </p:grpSpPr>
          <p:sp>
            <p:nvSpPr>
              <p:cNvPr id="32" name="Rectangle 23"/>
              <p:cNvSpPr>
                <a:spLocks noChangeArrowheads="1"/>
              </p:cNvSpPr>
              <p:nvPr/>
            </p:nvSpPr>
            <p:spPr bwMode="auto">
              <a:xfrm>
                <a:off x="4448" y="3076"/>
                <a:ext cx="1091" cy="303"/>
              </a:xfrm>
              <a:prstGeom prst="rect">
                <a:avLst/>
              </a:prstGeom>
              <a:solidFill>
                <a:srgbClr val="FFFF66"/>
              </a:solidFill>
              <a:ln w="19050">
                <a:solidFill>
                  <a:srgbClr val="800080"/>
                </a:solidFill>
                <a:miter lim="800000"/>
                <a:headEnd/>
                <a:tailEnd/>
              </a:ln>
              <a:effectLst>
                <a:outerShdw dist="35921" dir="2700000" algn="ctr" rotWithShape="0">
                  <a:srgbClr val="808080"/>
                </a:outerShdw>
              </a:effectLst>
            </p:spPr>
            <p:txBody>
              <a:bodyPr/>
              <a:lstStyle/>
              <a:p>
                <a:endParaRPr lang="zh-CN" altLang="zh-CN"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3" name="Text Box 24"/>
              <p:cNvSpPr txBox="1">
                <a:spLocks noChangeArrowheads="1"/>
              </p:cNvSpPr>
              <p:nvPr/>
            </p:nvSpPr>
            <p:spPr bwMode="auto">
              <a:xfrm>
                <a:off x="4434" y="3096"/>
                <a:ext cx="114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运行与维护</a:t>
                </a:r>
              </a:p>
            </p:txBody>
          </p:sp>
        </p:grpSp>
        <p:sp>
          <p:nvSpPr>
            <p:cNvPr id="20" name="Line 25"/>
            <p:cNvSpPr>
              <a:spLocks noChangeShapeType="1"/>
            </p:cNvSpPr>
            <p:nvPr/>
          </p:nvSpPr>
          <p:spPr bwMode="auto">
            <a:xfrm>
              <a:off x="4724" y="2728"/>
              <a:ext cx="248"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1" name="Line 26"/>
            <p:cNvSpPr>
              <a:spLocks noChangeShapeType="1"/>
            </p:cNvSpPr>
            <p:nvPr/>
          </p:nvSpPr>
          <p:spPr bwMode="auto">
            <a:xfrm>
              <a:off x="4967" y="2716"/>
              <a:ext cx="9" cy="356"/>
            </a:xfrm>
            <a:prstGeom prst="line">
              <a:avLst/>
            </a:prstGeom>
            <a:noFill/>
            <a:ln w="38100">
              <a:solidFill>
                <a:srgbClr val="800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2" name="Line 27"/>
            <p:cNvSpPr>
              <a:spLocks noChangeShapeType="1"/>
            </p:cNvSpPr>
            <p:nvPr/>
          </p:nvSpPr>
          <p:spPr bwMode="auto">
            <a:xfrm flipV="1">
              <a:off x="4129" y="2875"/>
              <a:ext cx="2" cy="370"/>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3" name="Line 28"/>
            <p:cNvSpPr>
              <a:spLocks noChangeShapeType="1"/>
            </p:cNvSpPr>
            <p:nvPr/>
          </p:nvSpPr>
          <p:spPr bwMode="auto">
            <a:xfrm flipH="1" flipV="1">
              <a:off x="2997" y="2332"/>
              <a:ext cx="1" cy="914"/>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 name="Line 29"/>
            <p:cNvSpPr>
              <a:spLocks noChangeShapeType="1"/>
            </p:cNvSpPr>
            <p:nvPr/>
          </p:nvSpPr>
          <p:spPr bwMode="auto">
            <a:xfrm flipV="1">
              <a:off x="1870" y="1822"/>
              <a:ext cx="4" cy="1425"/>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5" name="Line 30"/>
            <p:cNvSpPr>
              <a:spLocks noChangeShapeType="1"/>
            </p:cNvSpPr>
            <p:nvPr/>
          </p:nvSpPr>
          <p:spPr bwMode="auto">
            <a:xfrm flipH="1" flipV="1">
              <a:off x="747" y="1281"/>
              <a:ext cx="1" cy="1952"/>
            </a:xfrm>
            <a:prstGeom prst="line">
              <a:avLst/>
            </a:prstGeom>
            <a:noFill/>
            <a:ln w="38100">
              <a:solidFill>
                <a:srgbClr val="008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6" name="Line 31"/>
            <p:cNvSpPr>
              <a:spLocks noChangeShapeType="1"/>
            </p:cNvSpPr>
            <p:nvPr/>
          </p:nvSpPr>
          <p:spPr bwMode="auto">
            <a:xfrm>
              <a:off x="3846" y="2885"/>
              <a:ext cx="0" cy="1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 name="Line 32"/>
            <p:cNvSpPr>
              <a:spLocks noChangeShapeType="1"/>
            </p:cNvSpPr>
            <p:nvPr/>
          </p:nvSpPr>
          <p:spPr bwMode="auto">
            <a:xfrm flipH="1" flipV="1">
              <a:off x="2994" y="3015"/>
              <a:ext cx="849" cy="3"/>
            </a:xfrm>
            <a:prstGeom prst="line">
              <a:avLst/>
            </a:prstGeom>
            <a:noFill/>
            <a:ln w="38100">
              <a:solidFill>
                <a:srgbClr val="008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8" name="Line 33"/>
            <p:cNvSpPr>
              <a:spLocks noChangeShapeType="1"/>
            </p:cNvSpPr>
            <p:nvPr/>
          </p:nvSpPr>
          <p:spPr bwMode="auto">
            <a:xfrm>
              <a:off x="2745" y="2342"/>
              <a:ext cx="0" cy="1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9" name="Line 34"/>
            <p:cNvSpPr>
              <a:spLocks noChangeShapeType="1"/>
            </p:cNvSpPr>
            <p:nvPr/>
          </p:nvSpPr>
          <p:spPr bwMode="auto">
            <a:xfrm flipH="1" flipV="1">
              <a:off x="1881" y="2471"/>
              <a:ext cx="877" cy="3"/>
            </a:xfrm>
            <a:prstGeom prst="line">
              <a:avLst/>
            </a:prstGeom>
            <a:noFill/>
            <a:ln w="38100">
              <a:solidFill>
                <a:srgbClr val="008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0" name="Line 35"/>
            <p:cNvSpPr>
              <a:spLocks noChangeShapeType="1"/>
            </p:cNvSpPr>
            <p:nvPr/>
          </p:nvSpPr>
          <p:spPr bwMode="auto">
            <a:xfrm>
              <a:off x="1646" y="1837"/>
              <a:ext cx="0" cy="14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1" name="Line 36"/>
            <p:cNvSpPr>
              <a:spLocks noChangeShapeType="1"/>
            </p:cNvSpPr>
            <p:nvPr/>
          </p:nvSpPr>
          <p:spPr bwMode="auto">
            <a:xfrm flipH="1" flipV="1">
              <a:off x="753" y="1967"/>
              <a:ext cx="887" cy="2"/>
            </a:xfrm>
            <a:prstGeom prst="line">
              <a:avLst/>
            </a:prstGeom>
            <a:noFill/>
            <a:ln w="38100">
              <a:solidFill>
                <a:srgbClr val="008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42" name="Rectangle 5"/>
          <p:cNvSpPr txBox="1">
            <a:spLocks noChangeArrowheads="1"/>
          </p:cNvSpPr>
          <p:nvPr/>
        </p:nvSpPr>
        <p:spPr bwMode="auto">
          <a:xfrm>
            <a:off x="339788" y="3573016"/>
            <a:ext cx="5120824" cy="2224881"/>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阶段</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间具有顺序性和依赖性。</a:t>
            </a: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每个</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阶段必须完成规定的</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文档；</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每个</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阶段结束前完成文档审查。</a:t>
            </a:r>
          </a:p>
          <a:p>
            <a:pPr marL="609600" indent="-609600"/>
            <a:endParaRPr lang="en-US" altLang="zh-CN" sz="2800" dirty="0">
              <a:latin typeface="仿宋_GB2312" pitchFamily="49" charset="-122"/>
              <a:ea typeface="仿宋_GB2312" pitchFamily="49" charset="-122"/>
            </a:endParaRPr>
          </a:p>
        </p:txBody>
      </p:sp>
      <p:sp>
        <p:nvSpPr>
          <p:cNvPr id="43"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5099005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1908" name="Group 20"/>
          <p:cNvGrpSpPr>
            <a:grpSpLocks/>
          </p:cNvGrpSpPr>
          <p:nvPr/>
        </p:nvGrpSpPr>
        <p:grpSpPr bwMode="auto">
          <a:xfrm>
            <a:off x="1304925" y="1754782"/>
            <a:ext cx="6881813" cy="4554538"/>
            <a:chOff x="822" y="684"/>
            <a:chExt cx="4335" cy="2869"/>
          </a:xfrm>
        </p:grpSpPr>
        <p:sp>
          <p:nvSpPr>
            <p:cNvPr id="1701891" name="Oval 3"/>
            <p:cNvSpPr>
              <a:spLocks noChangeArrowheads="1"/>
            </p:cNvSpPr>
            <p:nvPr/>
          </p:nvSpPr>
          <p:spPr bwMode="auto">
            <a:xfrm>
              <a:off x="822" y="1079"/>
              <a:ext cx="4322" cy="2474"/>
            </a:xfrm>
            <a:prstGeom prst="ellipse">
              <a:avLst/>
            </a:prstGeom>
            <a:solidFill>
              <a:srgbClr val="FFFF66"/>
            </a:solidFill>
            <a:ln w="19050">
              <a:solidFill>
                <a:srgbClr val="3023D5"/>
              </a:solidFill>
              <a:round/>
              <a:headEnd/>
              <a:tailEn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892" name="Line 4"/>
            <p:cNvSpPr>
              <a:spLocks noChangeShapeType="1"/>
            </p:cNvSpPr>
            <p:nvPr/>
          </p:nvSpPr>
          <p:spPr bwMode="auto">
            <a:xfrm flipH="1">
              <a:off x="1948" y="1246"/>
              <a:ext cx="2082" cy="2170"/>
            </a:xfrm>
            <a:prstGeom prst="line">
              <a:avLst/>
            </a:prstGeom>
            <a:noFill/>
            <a:ln w="19050">
              <a:solidFill>
                <a:srgbClr val="3023D5"/>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893" name="Line 5"/>
            <p:cNvSpPr>
              <a:spLocks noChangeShapeType="1"/>
            </p:cNvSpPr>
            <p:nvPr/>
          </p:nvSpPr>
          <p:spPr bwMode="auto">
            <a:xfrm>
              <a:off x="823" y="2314"/>
              <a:ext cx="4334" cy="8"/>
            </a:xfrm>
            <a:prstGeom prst="line">
              <a:avLst/>
            </a:prstGeom>
            <a:noFill/>
            <a:ln w="19050">
              <a:solidFill>
                <a:srgbClr val="3023D5"/>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894" name="AutoShape 6"/>
            <p:cNvSpPr>
              <a:spLocks noChangeArrowheads="1"/>
            </p:cNvSpPr>
            <p:nvPr/>
          </p:nvSpPr>
          <p:spPr bwMode="auto">
            <a:xfrm rot="-12613415">
              <a:off x="1464" y="978"/>
              <a:ext cx="266" cy="369"/>
            </a:xfrm>
            <a:prstGeom prst="downArrow">
              <a:avLst>
                <a:gd name="adj1" fmla="val 40000"/>
                <a:gd name="adj2" fmla="val 46921"/>
              </a:avLst>
            </a:prstGeom>
            <a:solidFill>
              <a:srgbClr val="99FFCC"/>
            </a:solidFill>
            <a:ln w="9525">
              <a:solidFill>
                <a:srgbClr val="000000"/>
              </a:solidFill>
              <a:miter lim="800000"/>
              <a:headEnd/>
              <a:tailEnd/>
            </a:ln>
          </p:spPr>
          <p:txBody>
            <a:bodyPr vert="eaVert"/>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895" name="Text Box 7"/>
            <p:cNvSpPr txBox="1">
              <a:spLocks noChangeArrowheads="1"/>
            </p:cNvSpPr>
            <p:nvPr/>
          </p:nvSpPr>
          <p:spPr bwMode="auto">
            <a:xfrm>
              <a:off x="2180" y="1139"/>
              <a:ext cx="1526"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需求的采集</a:t>
              </a:r>
            </a:p>
            <a:p>
              <a:pPr algn="ctr"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与细化</a:t>
              </a:r>
            </a:p>
          </p:txBody>
        </p:sp>
        <p:sp>
          <p:nvSpPr>
            <p:cNvPr id="1701896" name="Text Box 8"/>
            <p:cNvSpPr txBox="1">
              <a:spLocks noChangeArrowheads="1"/>
            </p:cNvSpPr>
            <p:nvPr/>
          </p:nvSpPr>
          <p:spPr bwMode="auto">
            <a:xfrm>
              <a:off x="2119" y="3067"/>
              <a:ext cx="175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客户评价原型</a:t>
              </a:r>
            </a:p>
          </p:txBody>
        </p:sp>
        <p:sp>
          <p:nvSpPr>
            <p:cNvPr id="1701897" name="Line 9"/>
            <p:cNvSpPr>
              <a:spLocks noChangeShapeType="1"/>
            </p:cNvSpPr>
            <p:nvPr/>
          </p:nvSpPr>
          <p:spPr bwMode="auto">
            <a:xfrm>
              <a:off x="1730" y="1296"/>
              <a:ext cx="2300" cy="2103"/>
            </a:xfrm>
            <a:prstGeom prst="line">
              <a:avLst/>
            </a:prstGeom>
            <a:noFill/>
            <a:ln w="19050">
              <a:solidFill>
                <a:srgbClr val="3023D5"/>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898" name="Text Box 10"/>
            <p:cNvSpPr txBox="1">
              <a:spLocks noChangeArrowheads="1"/>
            </p:cNvSpPr>
            <p:nvPr/>
          </p:nvSpPr>
          <p:spPr bwMode="auto">
            <a:xfrm>
              <a:off x="3712" y="1692"/>
              <a:ext cx="131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快速设计</a:t>
              </a:r>
            </a:p>
          </p:txBody>
        </p:sp>
        <p:sp>
          <p:nvSpPr>
            <p:cNvPr id="1701899" name="Text Box 11"/>
            <p:cNvSpPr txBox="1">
              <a:spLocks noChangeArrowheads="1"/>
            </p:cNvSpPr>
            <p:nvPr/>
          </p:nvSpPr>
          <p:spPr bwMode="auto">
            <a:xfrm>
              <a:off x="3740" y="2597"/>
              <a:ext cx="131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建造原型</a:t>
              </a:r>
            </a:p>
          </p:txBody>
        </p:sp>
        <p:sp>
          <p:nvSpPr>
            <p:cNvPr id="1701900" name="Text Box 12"/>
            <p:cNvSpPr txBox="1">
              <a:spLocks noChangeArrowheads="1"/>
            </p:cNvSpPr>
            <p:nvPr/>
          </p:nvSpPr>
          <p:spPr bwMode="auto">
            <a:xfrm>
              <a:off x="975" y="2616"/>
              <a:ext cx="131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加工原型</a:t>
              </a:r>
            </a:p>
          </p:txBody>
        </p:sp>
        <p:sp>
          <p:nvSpPr>
            <p:cNvPr id="1701901" name="Text Box 13"/>
            <p:cNvSpPr txBox="1">
              <a:spLocks noChangeArrowheads="1"/>
            </p:cNvSpPr>
            <p:nvPr/>
          </p:nvSpPr>
          <p:spPr bwMode="auto">
            <a:xfrm>
              <a:off x="916" y="1712"/>
              <a:ext cx="131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产生样品</a:t>
              </a:r>
            </a:p>
          </p:txBody>
        </p:sp>
        <p:sp>
          <p:nvSpPr>
            <p:cNvPr id="1701902" name="Oval 14"/>
            <p:cNvSpPr>
              <a:spLocks noChangeArrowheads="1"/>
            </p:cNvSpPr>
            <p:nvPr/>
          </p:nvSpPr>
          <p:spPr bwMode="auto">
            <a:xfrm>
              <a:off x="1972" y="1750"/>
              <a:ext cx="2034" cy="1173"/>
            </a:xfrm>
            <a:prstGeom prst="ellipse">
              <a:avLst/>
            </a:prstGeom>
            <a:solidFill>
              <a:srgbClr val="CCFF99"/>
            </a:solidFill>
            <a:ln w="19050">
              <a:solidFill>
                <a:srgbClr val="3023D5"/>
              </a:solidFill>
              <a:round/>
              <a:headEnd/>
              <a:tailEn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903" name="AutoShape 15"/>
            <p:cNvSpPr>
              <a:spLocks noChangeArrowheads="1"/>
            </p:cNvSpPr>
            <p:nvPr/>
          </p:nvSpPr>
          <p:spPr bwMode="auto">
            <a:xfrm>
              <a:off x="3449" y="2030"/>
              <a:ext cx="218" cy="652"/>
            </a:xfrm>
            <a:prstGeom prst="curvedLeftArrow">
              <a:avLst>
                <a:gd name="adj1" fmla="val 59817"/>
                <a:gd name="adj2" fmla="val 119633"/>
                <a:gd name="adj3" fmla="val 33333"/>
              </a:avLst>
            </a:prstGeom>
            <a:solidFill>
              <a:srgbClr val="99FFCC"/>
            </a:solidFill>
            <a:ln w="9525">
              <a:solidFill>
                <a:srgbClr val="000000"/>
              </a:solidFill>
              <a:miter lim="800000"/>
              <a:headEnd/>
              <a:tailEn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904" name="AutoShape 16"/>
            <p:cNvSpPr>
              <a:spLocks noChangeArrowheads="1"/>
            </p:cNvSpPr>
            <p:nvPr/>
          </p:nvSpPr>
          <p:spPr bwMode="auto">
            <a:xfrm flipH="1" flipV="1">
              <a:off x="2336" y="1980"/>
              <a:ext cx="193" cy="651"/>
            </a:xfrm>
            <a:prstGeom prst="curvedLeftArrow">
              <a:avLst>
                <a:gd name="adj1" fmla="val 67461"/>
                <a:gd name="adj2" fmla="val 134922"/>
                <a:gd name="adj3" fmla="val 33333"/>
              </a:avLst>
            </a:prstGeom>
            <a:solidFill>
              <a:srgbClr val="99FFCC"/>
            </a:solidFill>
            <a:ln w="9525">
              <a:solidFill>
                <a:srgbClr val="000000"/>
              </a:solidFill>
              <a:miter lim="800000"/>
              <a:headEnd/>
              <a:tailEn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905" name="AutoShape 17"/>
            <p:cNvSpPr>
              <a:spLocks noChangeArrowheads="1"/>
            </p:cNvSpPr>
            <p:nvPr/>
          </p:nvSpPr>
          <p:spPr bwMode="auto">
            <a:xfrm rot="-1331584">
              <a:off x="1972" y="862"/>
              <a:ext cx="267" cy="367"/>
            </a:xfrm>
            <a:prstGeom prst="downArrow">
              <a:avLst>
                <a:gd name="adj1" fmla="val 40000"/>
                <a:gd name="adj2" fmla="val 46492"/>
              </a:avLst>
            </a:prstGeom>
            <a:solidFill>
              <a:srgbClr val="99FFCC"/>
            </a:solidFill>
            <a:ln w="9525">
              <a:solidFill>
                <a:srgbClr val="000000"/>
              </a:solidFill>
              <a:miter lim="800000"/>
              <a:headEnd/>
              <a:tailEnd/>
            </a:ln>
          </p:spPr>
          <p:txBody>
            <a:bodyPr vert="eaVert"/>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1906" name="Text Box 18"/>
            <p:cNvSpPr txBox="1">
              <a:spLocks noChangeArrowheads="1"/>
            </p:cNvSpPr>
            <p:nvPr/>
          </p:nvSpPr>
          <p:spPr bwMode="auto">
            <a:xfrm>
              <a:off x="942" y="746"/>
              <a:ext cx="92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停止</a:t>
              </a:r>
            </a:p>
          </p:txBody>
        </p:sp>
        <p:sp>
          <p:nvSpPr>
            <p:cNvPr id="1701907" name="Text Box 19"/>
            <p:cNvSpPr txBox="1">
              <a:spLocks noChangeArrowheads="1"/>
            </p:cNvSpPr>
            <p:nvPr/>
          </p:nvSpPr>
          <p:spPr bwMode="auto">
            <a:xfrm>
              <a:off x="2127" y="684"/>
              <a:ext cx="92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开始</a:t>
              </a:r>
            </a:p>
          </p:txBody>
        </p:sp>
      </p:grpSp>
      <p:sp>
        <p:nvSpPr>
          <p:cNvPr id="22" name="Text Box 3"/>
          <p:cNvSpPr txBox="1">
            <a:spLocks noChangeArrowheads="1"/>
          </p:cNvSpPr>
          <p:nvPr/>
        </p:nvSpPr>
        <p:spPr bwMode="auto">
          <a:xfrm>
            <a:off x="2339752" y="908720"/>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defPPr>
              <a:defRPr lang="zh-CN"/>
            </a:defPPr>
            <a:lvl1pPr eaLnBrk="0" hangingPunct="0">
              <a:spcBef>
                <a:spcPct val="50000"/>
              </a:spcBef>
              <a:defRPr sz="2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2</a:t>
            </a:r>
            <a:r>
              <a:rPr lang="zh-CN" altLang="en-US" dirty="0"/>
              <a:t>）演化模型</a:t>
            </a:r>
          </a:p>
        </p:txBody>
      </p:sp>
      <p:sp>
        <p:nvSpPr>
          <p:cNvPr id="24"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2361668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
          <p:cNvSpPr txBox="1">
            <a:spLocks noChangeArrowheads="1"/>
          </p:cNvSpPr>
          <p:nvPr/>
        </p:nvSpPr>
        <p:spPr bwMode="auto">
          <a:xfrm>
            <a:off x="369138" y="1628800"/>
            <a:ext cx="8163301" cy="349131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演化模型是</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迭代</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的，软件必须经过不断</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演化才能完善</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演化模型先开发一个“</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原型”</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软件，完成部分主要功能，展示给用户并征求意见，然后逐步完善，最终获得满意的软件产品。</a:t>
            </a:r>
          </a:p>
          <a:p>
            <a:pPr marL="0" indent="0">
              <a:spcBef>
                <a:spcPct val="15000"/>
              </a:spcBef>
              <a:buClr>
                <a:srgbClr val="800080"/>
              </a:buClr>
              <a:buSzTx/>
              <a:buNone/>
            </a:pP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5" name="Group 20"/>
          <p:cNvGrpSpPr>
            <a:grpSpLocks/>
          </p:cNvGrpSpPr>
          <p:nvPr/>
        </p:nvGrpSpPr>
        <p:grpSpPr bwMode="auto">
          <a:xfrm>
            <a:off x="4625782" y="3501008"/>
            <a:ext cx="4482352" cy="2789264"/>
            <a:chOff x="822" y="684"/>
            <a:chExt cx="4335" cy="2869"/>
          </a:xfrm>
        </p:grpSpPr>
        <p:sp>
          <p:nvSpPr>
            <p:cNvPr id="6" name="Oval 3"/>
            <p:cNvSpPr>
              <a:spLocks noChangeArrowheads="1"/>
            </p:cNvSpPr>
            <p:nvPr/>
          </p:nvSpPr>
          <p:spPr bwMode="auto">
            <a:xfrm>
              <a:off x="822" y="1079"/>
              <a:ext cx="4322" cy="2474"/>
            </a:xfrm>
            <a:prstGeom prst="ellipse">
              <a:avLst/>
            </a:prstGeom>
            <a:solidFill>
              <a:srgbClr val="FFFF66"/>
            </a:solidFill>
            <a:ln w="19050">
              <a:solidFill>
                <a:srgbClr val="3023D5"/>
              </a:solidFill>
              <a:round/>
              <a:headEnd/>
              <a:tailEnd/>
            </a:ln>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 name="Line 4"/>
            <p:cNvSpPr>
              <a:spLocks noChangeShapeType="1"/>
            </p:cNvSpPr>
            <p:nvPr/>
          </p:nvSpPr>
          <p:spPr bwMode="auto">
            <a:xfrm flipH="1">
              <a:off x="1948" y="1246"/>
              <a:ext cx="2082" cy="2170"/>
            </a:xfrm>
            <a:prstGeom prst="line">
              <a:avLst/>
            </a:prstGeom>
            <a:noFill/>
            <a:ln w="19050">
              <a:solidFill>
                <a:srgbClr val="3023D5"/>
              </a:solidFill>
              <a:round/>
              <a:headEnd/>
              <a:tailEnd/>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 name="Line 5"/>
            <p:cNvSpPr>
              <a:spLocks noChangeShapeType="1"/>
            </p:cNvSpPr>
            <p:nvPr/>
          </p:nvSpPr>
          <p:spPr bwMode="auto">
            <a:xfrm>
              <a:off x="823" y="2314"/>
              <a:ext cx="4334" cy="8"/>
            </a:xfrm>
            <a:prstGeom prst="line">
              <a:avLst/>
            </a:prstGeom>
            <a:noFill/>
            <a:ln w="19050">
              <a:solidFill>
                <a:srgbClr val="3023D5"/>
              </a:solidFill>
              <a:round/>
              <a:headEnd/>
              <a:tailEnd/>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9" name="AutoShape 6"/>
            <p:cNvSpPr>
              <a:spLocks noChangeArrowheads="1"/>
            </p:cNvSpPr>
            <p:nvPr/>
          </p:nvSpPr>
          <p:spPr bwMode="auto">
            <a:xfrm rot="-12613415">
              <a:off x="1464" y="978"/>
              <a:ext cx="266" cy="369"/>
            </a:xfrm>
            <a:prstGeom prst="downArrow">
              <a:avLst>
                <a:gd name="adj1" fmla="val 40000"/>
                <a:gd name="adj2" fmla="val 46921"/>
              </a:avLst>
            </a:prstGeom>
            <a:solidFill>
              <a:srgbClr val="99FFCC"/>
            </a:solidFill>
            <a:ln w="9525">
              <a:solidFill>
                <a:srgbClr val="000000"/>
              </a:solidFill>
              <a:miter lim="800000"/>
              <a:headEnd/>
              <a:tailEnd/>
            </a:ln>
          </p:spPr>
          <p:txBody>
            <a:bodyPr vert="eaVert"/>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0" name="Text Box 7"/>
            <p:cNvSpPr txBox="1">
              <a:spLocks noChangeArrowheads="1"/>
            </p:cNvSpPr>
            <p:nvPr/>
          </p:nvSpPr>
          <p:spPr bwMode="auto">
            <a:xfrm>
              <a:off x="2180" y="1139"/>
              <a:ext cx="1526"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需求的采集</a:t>
              </a:r>
            </a:p>
            <a:p>
              <a:pPr algn="ctr"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与细化</a:t>
              </a:r>
            </a:p>
          </p:txBody>
        </p:sp>
        <p:sp>
          <p:nvSpPr>
            <p:cNvPr id="11" name="Text Box 8"/>
            <p:cNvSpPr txBox="1">
              <a:spLocks noChangeArrowheads="1"/>
            </p:cNvSpPr>
            <p:nvPr/>
          </p:nvSpPr>
          <p:spPr bwMode="auto">
            <a:xfrm>
              <a:off x="2119" y="3067"/>
              <a:ext cx="175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客户评价原型</a:t>
              </a:r>
            </a:p>
          </p:txBody>
        </p:sp>
        <p:sp>
          <p:nvSpPr>
            <p:cNvPr id="12" name="Line 9"/>
            <p:cNvSpPr>
              <a:spLocks noChangeShapeType="1"/>
            </p:cNvSpPr>
            <p:nvPr/>
          </p:nvSpPr>
          <p:spPr bwMode="auto">
            <a:xfrm>
              <a:off x="1730" y="1296"/>
              <a:ext cx="2300" cy="2103"/>
            </a:xfrm>
            <a:prstGeom prst="line">
              <a:avLst/>
            </a:prstGeom>
            <a:noFill/>
            <a:ln w="19050">
              <a:solidFill>
                <a:srgbClr val="3023D5"/>
              </a:solidFill>
              <a:round/>
              <a:headEnd/>
              <a:tailEnd/>
            </a:ln>
            <a:extLst>
              <a:ext uri="{909E8E84-426E-40DD-AFC4-6F175D3DCCD1}">
                <a14:hiddenFill xmlns:a14="http://schemas.microsoft.com/office/drawing/2010/main">
                  <a:noFill/>
                </a14:hiddenFill>
              </a:ext>
            </a:extLst>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5" name="Text Box 10"/>
            <p:cNvSpPr txBox="1">
              <a:spLocks noChangeArrowheads="1"/>
            </p:cNvSpPr>
            <p:nvPr/>
          </p:nvSpPr>
          <p:spPr bwMode="auto">
            <a:xfrm>
              <a:off x="3712" y="1692"/>
              <a:ext cx="131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快速设计</a:t>
              </a:r>
            </a:p>
          </p:txBody>
        </p:sp>
        <p:sp>
          <p:nvSpPr>
            <p:cNvPr id="16" name="Text Box 11"/>
            <p:cNvSpPr txBox="1">
              <a:spLocks noChangeArrowheads="1"/>
            </p:cNvSpPr>
            <p:nvPr/>
          </p:nvSpPr>
          <p:spPr bwMode="auto">
            <a:xfrm>
              <a:off x="3740" y="2597"/>
              <a:ext cx="131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建造原型</a:t>
              </a:r>
            </a:p>
          </p:txBody>
        </p:sp>
        <p:sp>
          <p:nvSpPr>
            <p:cNvPr id="17" name="Text Box 12"/>
            <p:cNvSpPr txBox="1">
              <a:spLocks noChangeArrowheads="1"/>
            </p:cNvSpPr>
            <p:nvPr/>
          </p:nvSpPr>
          <p:spPr bwMode="auto">
            <a:xfrm>
              <a:off x="975" y="2616"/>
              <a:ext cx="131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加工原型</a:t>
              </a:r>
            </a:p>
          </p:txBody>
        </p:sp>
        <p:sp>
          <p:nvSpPr>
            <p:cNvPr id="18" name="Text Box 13"/>
            <p:cNvSpPr txBox="1">
              <a:spLocks noChangeArrowheads="1"/>
            </p:cNvSpPr>
            <p:nvPr/>
          </p:nvSpPr>
          <p:spPr bwMode="auto">
            <a:xfrm>
              <a:off x="916" y="1712"/>
              <a:ext cx="131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产生样品</a:t>
              </a:r>
            </a:p>
          </p:txBody>
        </p:sp>
        <p:sp>
          <p:nvSpPr>
            <p:cNvPr id="19" name="Oval 14"/>
            <p:cNvSpPr>
              <a:spLocks noChangeArrowheads="1"/>
            </p:cNvSpPr>
            <p:nvPr/>
          </p:nvSpPr>
          <p:spPr bwMode="auto">
            <a:xfrm>
              <a:off x="1972" y="1750"/>
              <a:ext cx="2034" cy="1173"/>
            </a:xfrm>
            <a:prstGeom prst="ellipse">
              <a:avLst/>
            </a:prstGeom>
            <a:solidFill>
              <a:srgbClr val="CCFF99"/>
            </a:solidFill>
            <a:ln w="19050">
              <a:solidFill>
                <a:srgbClr val="3023D5"/>
              </a:solidFill>
              <a:round/>
              <a:headEnd/>
              <a:tailEnd/>
            </a:ln>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0" name="AutoShape 15"/>
            <p:cNvSpPr>
              <a:spLocks noChangeArrowheads="1"/>
            </p:cNvSpPr>
            <p:nvPr/>
          </p:nvSpPr>
          <p:spPr bwMode="auto">
            <a:xfrm>
              <a:off x="3449" y="2030"/>
              <a:ext cx="218" cy="652"/>
            </a:xfrm>
            <a:prstGeom prst="curvedLeftArrow">
              <a:avLst>
                <a:gd name="adj1" fmla="val 59817"/>
                <a:gd name="adj2" fmla="val 119633"/>
                <a:gd name="adj3" fmla="val 33333"/>
              </a:avLst>
            </a:prstGeom>
            <a:solidFill>
              <a:srgbClr val="99FFCC"/>
            </a:solidFill>
            <a:ln w="9525">
              <a:solidFill>
                <a:srgbClr val="000000"/>
              </a:solidFill>
              <a:miter lim="800000"/>
              <a:headEnd/>
              <a:tailEnd/>
            </a:ln>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1" name="AutoShape 16"/>
            <p:cNvSpPr>
              <a:spLocks noChangeArrowheads="1"/>
            </p:cNvSpPr>
            <p:nvPr/>
          </p:nvSpPr>
          <p:spPr bwMode="auto">
            <a:xfrm flipH="1" flipV="1">
              <a:off x="2336" y="1980"/>
              <a:ext cx="193" cy="651"/>
            </a:xfrm>
            <a:prstGeom prst="curvedLeftArrow">
              <a:avLst>
                <a:gd name="adj1" fmla="val 67461"/>
                <a:gd name="adj2" fmla="val 134922"/>
                <a:gd name="adj3" fmla="val 33333"/>
              </a:avLst>
            </a:prstGeom>
            <a:solidFill>
              <a:srgbClr val="99FFCC"/>
            </a:solidFill>
            <a:ln w="9525">
              <a:solidFill>
                <a:srgbClr val="000000"/>
              </a:solidFill>
              <a:miter lim="800000"/>
              <a:headEnd/>
              <a:tailEnd/>
            </a:ln>
          </p:spPr>
          <p:txBody>
            <a:bodyPr/>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2" name="AutoShape 17"/>
            <p:cNvSpPr>
              <a:spLocks noChangeArrowheads="1"/>
            </p:cNvSpPr>
            <p:nvPr/>
          </p:nvSpPr>
          <p:spPr bwMode="auto">
            <a:xfrm rot="-1331584">
              <a:off x="1972" y="862"/>
              <a:ext cx="267" cy="367"/>
            </a:xfrm>
            <a:prstGeom prst="downArrow">
              <a:avLst>
                <a:gd name="adj1" fmla="val 40000"/>
                <a:gd name="adj2" fmla="val 46492"/>
              </a:avLst>
            </a:prstGeom>
            <a:solidFill>
              <a:srgbClr val="99FFCC"/>
            </a:solidFill>
            <a:ln w="9525">
              <a:solidFill>
                <a:srgbClr val="000000"/>
              </a:solidFill>
              <a:miter lim="800000"/>
              <a:headEnd/>
              <a:tailEnd/>
            </a:ln>
          </p:spPr>
          <p:txBody>
            <a:bodyPr vert="eaVert"/>
            <a:lstStyle/>
            <a:p>
              <a:endParaRPr lang="zh-CN" altLang="en-US" sz="11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3" name="Text Box 18"/>
            <p:cNvSpPr txBox="1">
              <a:spLocks noChangeArrowheads="1"/>
            </p:cNvSpPr>
            <p:nvPr/>
          </p:nvSpPr>
          <p:spPr bwMode="auto">
            <a:xfrm>
              <a:off x="942" y="746"/>
              <a:ext cx="92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停止</a:t>
              </a:r>
            </a:p>
          </p:txBody>
        </p:sp>
        <p:sp>
          <p:nvSpPr>
            <p:cNvPr id="24" name="Text Box 19"/>
            <p:cNvSpPr txBox="1">
              <a:spLocks noChangeArrowheads="1"/>
            </p:cNvSpPr>
            <p:nvPr/>
          </p:nvSpPr>
          <p:spPr bwMode="auto">
            <a:xfrm>
              <a:off x="2127" y="684"/>
              <a:ext cx="92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开始</a:t>
              </a:r>
            </a:p>
          </p:txBody>
        </p:sp>
      </p:grpSp>
      <p:sp>
        <p:nvSpPr>
          <p:cNvPr id="25" name="Rectangle 21"/>
          <p:cNvSpPr txBox="1">
            <a:spLocks noChangeArrowheads="1"/>
          </p:cNvSpPr>
          <p:nvPr/>
        </p:nvSpPr>
        <p:spPr bwMode="auto">
          <a:xfrm>
            <a:off x="369139" y="3573016"/>
            <a:ext cx="4104456" cy="29242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业务和产品需求在变化中，采用线性开发方式是不实际的。</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快速实现和提交一个有限的版本，可以应付市场竞争的压力。</a:t>
            </a: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6"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40031021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339752" y="908720"/>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defPPr>
              <a:defRPr lang="zh-CN"/>
            </a:defPPr>
            <a:lvl1pPr eaLnBrk="0" hangingPunct="0">
              <a:spcBef>
                <a:spcPct val="50000"/>
              </a:spcBef>
              <a:defRPr sz="2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3</a:t>
            </a:r>
            <a:r>
              <a:rPr lang="zh-CN" altLang="en-US" dirty="0"/>
              <a:t>）螺旋模型</a:t>
            </a:r>
          </a:p>
        </p:txBody>
      </p:sp>
      <p:sp>
        <p:nvSpPr>
          <p:cNvPr id="4" name="Rectangle 3"/>
          <p:cNvSpPr txBox="1">
            <a:spLocks noChangeArrowheads="1"/>
          </p:cNvSpPr>
          <p:nvPr/>
        </p:nvSpPr>
        <p:spPr bwMode="auto">
          <a:xfrm>
            <a:off x="750888" y="1652588"/>
            <a:ext cx="7759700" cy="44132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螺旋模型将</a:t>
            </a: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瀑布</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模型与</a:t>
            </a: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演化</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模型结合起来，并且加入两种模型均忽略了的</a:t>
            </a: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风险分析</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螺旋模型沿着螺线旋转，自内向外每旋转一圈便开发出更完善的一个新版本。</a:t>
            </a:r>
          </a:p>
          <a:p>
            <a:pPr marL="838200" lvl="1" indent="-381000">
              <a:lnSpc>
                <a:spcPct val="105000"/>
              </a:lnSpc>
              <a:buClr>
                <a:schemeClr val="hlink"/>
              </a:buClr>
              <a:buFont typeface="Wingdings" pitchFamily="2" charset="2"/>
              <a:buAutoNum type="circleNumDbPlain"/>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制定计划</a:t>
            </a:r>
          </a:p>
          <a:p>
            <a:pPr marL="838200" lvl="1" indent="-381000">
              <a:lnSpc>
                <a:spcPct val="105000"/>
              </a:lnSpc>
              <a:buClr>
                <a:schemeClr val="hlink"/>
              </a:buClr>
              <a:buFont typeface="Wingdings" pitchFamily="2" charset="2"/>
              <a:buAutoNum type="circleNumDbPlain"/>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风险分析</a:t>
            </a:r>
          </a:p>
          <a:p>
            <a:pPr marL="838200" lvl="1" indent="-381000">
              <a:lnSpc>
                <a:spcPct val="105000"/>
              </a:lnSpc>
              <a:buClr>
                <a:schemeClr val="hlink"/>
              </a:buClr>
              <a:buFont typeface="Wingdings" pitchFamily="2" charset="2"/>
              <a:buAutoNum type="circleNumDbPlain"/>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实施工程</a:t>
            </a:r>
          </a:p>
          <a:p>
            <a:pPr marL="838200" lvl="1" indent="-381000">
              <a:lnSpc>
                <a:spcPct val="105000"/>
              </a:lnSpc>
              <a:buClr>
                <a:schemeClr val="hlink"/>
              </a:buClr>
              <a:buFont typeface="Wingdings" pitchFamily="2" charset="2"/>
              <a:buAutoNum type="circleNumDbPlain"/>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客户评估</a:t>
            </a:r>
            <a:endPar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2" name="组合 1"/>
          <p:cNvGrpSpPr/>
          <p:nvPr/>
        </p:nvGrpSpPr>
        <p:grpSpPr>
          <a:xfrm>
            <a:off x="5001816" y="3212976"/>
            <a:ext cx="3865366" cy="3312368"/>
            <a:chOff x="8527417" y="764704"/>
            <a:chExt cx="3215062" cy="288032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418" y="2132877"/>
              <a:ext cx="3212852" cy="15121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7417" y="764704"/>
              <a:ext cx="3215062" cy="135305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67301197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2931" name="Group 19"/>
          <p:cNvGrpSpPr>
            <a:grpSpLocks/>
          </p:cNvGrpSpPr>
          <p:nvPr/>
        </p:nvGrpSpPr>
        <p:grpSpPr bwMode="auto">
          <a:xfrm>
            <a:off x="927100" y="793130"/>
            <a:ext cx="10091738" cy="6164262"/>
            <a:chOff x="584" y="179"/>
            <a:chExt cx="6357" cy="3883"/>
          </a:xfrm>
        </p:grpSpPr>
        <p:pic>
          <p:nvPicPr>
            <p:cNvPr id="1702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 y="2009"/>
              <a:ext cx="4362" cy="2053"/>
            </a:xfrm>
            <a:prstGeom prst="rect">
              <a:avLst/>
            </a:prstGeom>
            <a:noFill/>
            <a:extLst>
              <a:ext uri="{909E8E84-426E-40DD-AFC4-6F175D3DCCD1}">
                <a14:hiddenFill xmlns:a14="http://schemas.microsoft.com/office/drawing/2010/main">
                  <a:solidFill>
                    <a:srgbClr val="FFFFFF"/>
                  </a:solidFill>
                </a14:hiddenFill>
              </a:ext>
            </a:extLst>
          </p:spPr>
        </p:pic>
        <p:pic>
          <p:nvPicPr>
            <p:cNvPr id="1702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 y="179"/>
              <a:ext cx="4365" cy="1837"/>
            </a:xfrm>
            <a:prstGeom prst="rect">
              <a:avLst/>
            </a:prstGeom>
            <a:noFill/>
            <a:extLst>
              <a:ext uri="{909E8E84-426E-40DD-AFC4-6F175D3DCCD1}">
                <a14:hiddenFill xmlns:a14="http://schemas.microsoft.com/office/drawing/2010/main">
                  <a:solidFill>
                    <a:srgbClr val="FFFFFF"/>
                  </a:solidFill>
                </a14:hiddenFill>
              </a:ext>
            </a:extLst>
          </p:spPr>
        </p:pic>
        <p:sp>
          <p:nvSpPr>
            <p:cNvPr id="1702917" name="Text Box 5"/>
            <p:cNvSpPr txBox="1">
              <a:spLocks noChangeArrowheads="1"/>
            </p:cNvSpPr>
            <p:nvPr/>
          </p:nvSpPr>
          <p:spPr bwMode="auto">
            <a:xfrm>
              <a:off x="765" y="358"/>
              <a:ext cx="1138"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rgbClr val="FF0000"/>
                  </a:solidFill>
                  <a:latin typeface="Times New Roman" pitchFamily="18" charset="0"/>
                  <a:ea typeface="仿宋_GB2312" pitchFamily="49" charset="-122"/>
                </a:rPr>
                <a:t>决定目标、</a:t>
              </a:r>
            </a:p>
            <a:p>
              <a:pPr algn="just" eaLnBrk="0" hangingPunct="0"/>
              <a:r>
                <a:rPr kumimoji="1" lang="zh-CN" altLang="en-US" sz="2400" b="1">
                  <a:solidFill>
                    <a:srgbClr val="FF0000"/>
                  </a:solidFill>
                  <a:latin typeface="Times New Roman" pitchFamily="18" charset="0"/>
                  <a:ea typeface="仿宋_GB2312" pitchFamily="49" charset="-122"/>
                </a:rPr>
                <a:t>方案和限制</a:t>
              </a:r>
              <a:endParaRPr kumimoji="1" lang="zh-CN" altLang="en-US" sz="1600" b="1">
                <a:solidFill>
                  <a:srgbClr val="FF0000"/>
                </a:solidFill>
                <a:latin typeface="Times New Roman" pitchFamily="18" charset="0"/>
              </a:endParaRPr>
            </a:p>
          </p:txBody>
        </p:sp>
        <p:sp>
          <p:nvSpPr>
            <p:cNvPr id="1702918" name="Text Box 6"/>
            <p:cNvSpPr txBox="1">
              <a:spLocks noChangeArrowheads="1"/>
            </p:cNvSpPr>
            <p:nvPr/>
          </p:nvSpPr>
          <p:spPr bwMode="auto">
            <a:xfrm>
              <a:off x="4012" y="332"/>
              <a:ext cx="1024" cy="8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indent="1143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b="1" dirty="0">
                  <a:solidFill>
                    <a:srgbClr val="FF0000"/>
                  </a:solidFill>
                  <a:ea typeface="仿宋_GB2312" pitchFamily="49" charset="-122"/>
                </a:rPr>
                <a:t>评价方案</a:t>
              </a:r>
            </a:p>
            <a:p>
              <a:pPr algn="just" eaLnBrk="0" hangingPunct="0"/>
              <a:r>
                <a:rPr lang="zh-CN" altLang="en-US" b="1" dirty="0">
                  <a:solidFill>
                    <a:srgbClr val="FF0000"/>
                  </a:solidFill>
                  <a:ea typeface="仿宋_GB2312" pitchFamily="49" charset="-122"/>
                </a:rPr>
                <a:t>识别风险</a:t>
              </a:r>
            </a:p>
            <a:p>
              <a:pPr algn="just" eaLnBrk="0" hangingPunct="0"/>
              <a:r>
                <a:rPr lang="zh-CN" altLang="en-US" b="1" dirty="0">
                  <a:solidFill>
                    <a:srgbClr val="FF0000"/>
                  </a:solidFill>
                  <a:ea typeface="仿宋_GB2312" pitchFamily="49" charset="-122"/>
                </a:rPr>
                <a:t>弱化风险</a:t>
              </a:r>
            </a:p>
            <a:p>
              <a:pPr eaLnBrk="0" hangingPunct="0"/>
              <a:endParaRPr lang="en-US" altLang="zh-CN" sz="1800" dirty="0"/>
            </a:p>
          </p:txBody>
        </p:sp>
        <p:sp>
          <p:nvSpPr>
            <p:cNvPr id="1702919" name="Text Box 7"/>
            <p:cNvSpPr txBox="1">
              <a:spLocks noChangeArrowheads="1"/>
            </p:cNvSpPr>
            <p:nvPr/>
          </p:nvSpPr>
          <p:spPr bwMode="auto">
            <a:xfrm>
              <a:off x="3933" y="3297"/>
              <a:ext cx="1428" cy="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indent="1143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900"/>
                <a:t> </a:t>
              </a:r>
              <a:endParaRPr lang="en-US" altLang="zh-CN" sz="1000"/>
            </a:p>
            <a:p>
              <a:pPr algn="just" eaLnBrk="0" hangingPunct="0"/>
              <a:r>
                <a:rPr lang="zh-CN" altLang="en-US" b="1">
                  <a:solidFill>
                    <a:srgbClr val="FF0000"/>
                  </a:solidFill>
                  <a:ea typeface="仿宋_GB2312" pitchFamily="49" charset="-122"/>
                </a:rPr>
                <a:t>开发、验证、</a:t>
              </a:r>
            </a:p>
            <a:p>
              <a:pPr algn="just" eaLnBrk="0" hangingPunct="0"/>
              <a:r>
                <a:rPr lang="zh-CN" altLang="en-US" b="1">
                  <a:solidFill>
                    <a:srgbClr val="FF0000"/>
                  </a:solidFill>
                  <a:ea typeface="仿宋_GB2312" pitchFamily="49" charset="-122"/>
                </a:rPr>
                <a:t>下一级产品</a:t>
              </a:r>
            </a:p>
          </p:txBody>
        </p:sp>
        <p:sp>
          <p:nvSpPr>
            <p:cNvPr id="1702920" name="Text Box 8"/>
            <p:cNvSpPr txBox="1">
              <a:spLocks noChangeArrowheads="1"/>
            </p:cNvSpPr>
            <p:nvPr/>
          </p:nvSpPr>
          <p:spPr bwMode="auto">
            <a:xfrm>
              <a:off x="635" y="3526"/>
              <a:ext cx="1286" cy="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900">
                  <a:latin typeface="Times New Roman" pitchFamily="18" charset="0"/>
                </a:rPr>
                <a:t> </a:t>
              </a:r>
              <a:endParaRPr kumimoji="1" lang="en-US" altLang="zh-CN" sz="1000">
                <a:latin typeface="Times New Roman" pitchFamily="18" charset="0"/>
              </a:endParaRPr>
            </a:p>
            <a:p>
              <a:pPr algn="just" eaLnBrk="0" hangingPunct="0">
                <a:lnSpc>
                  <a:spcPct val="85000"/>
                </a:lnSpc>
              </a:pPr>
              <a:r>
                <a:rPr kumimoji="1" lang="zh-CN" altLang="en-US" sz="2400" b="1">
                  <a:solidFill>
                    <a:srgbClr val="FF0000"/>
                  </a:solidFill>
                  <a:latin typeface="Times New Roman" pitchFamily="18" charset="0"/>
                  <a:ea typeface="仿宋_GB2312" pitchFamily="49" charset="-122"/>
                </a:rPr>
                <a:t>计划下一阶段</a:t>
              </a:r>
              <a:endParaRPr kumimoji="1" lang="zh-CN" altLang="en-US" sz="1600" b="1">
                <a:solidFill>
                  <a:srgbClr val="FF0000"/>
                </a:solidFill>
                <a:latin typeface="Times New Roman" pitchFamily="18" charset="0"/>
              </a:endParaRPr>
            </a:p>
          </p:txBody>
        </p:sp>
        <p:sp>
          <p:nvSpPr>
            <p:cNvPr id="1702921" name="Text Box 9"/>
            <p:cNvSpPr txBox="1">
              <a:spLocks noChangeArrowheads="1"/>
            </p:cNvSpPr>
            <p:nvPr/>
          </p:nvSpPr>
          <p:spPr bwMode="auto">
            <a:xfrm>
              <a:off x="3218" y="3047"/>
              <a:ext cx="427" cy="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a:latin typeface="Times New Roman" pitchFamily="18" charset="0"/>
                </a:rPr>
                <a:t>集成</a:t>
              </a:r>
            </a:p>
            <a:p>
              <a:pPr algn="ctr" eaLnBrk="0" hangingPunct="0"/>
              <a:r>
                <a:rPr kumimoji="1" lang="zh-CN" altLang="en-US" sz="1600">
                  <a:latin typeface="Times New Roman" pitchFamily="18" charset="0"/>
                </a:rPr>
                <a:t>测试</a:t>
              </a:r>
            </a:p>
            <a:p>
              <a:pPr eaLnBrk="0" hangingPunct="0"/>
              <a:endParaRPr kumimoji="1" lang="en-US" altLang="zh-CN" sz="2400">
                <a:latin typeface="Times New Roman" pitchFamily="18" charset="0"/>
              </a:endParaRPr>
            </a:p>
          </p:txBody>
        </p:sp>
        <p:sp>
          <p:nvSpPr>
            <p:cNvPr id="1702922" name="Line 10"/>
            <p:cNvSpPr>
              <a:spLocks noChangeShapeType="1"/>
            </p:cNvSpPr>
            <p:nvPr/>
          </p:nvSpPr>
          <p:spPr bwMode="auto">
            <a:xfrm>
              <a:off x="3226" y="3018"/>
              <a:ext cx="10" cy="65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2923" name="Line 11"/>
            <p:cNvSpPr>
              <a:spLocks noChangeShapeType="1"/>
            </p:cNvSpPr>
            <p:nvPr/>
          </p:nvSpPr>
          <p:spPr bwMode="auto">
            <a:xfrm>
              <a:off x="3612" y="3007"/>
              <a:ext cx="0" cy="5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2924" name="Line 12"/>
            <p:cNvSpPr>
              <a:spLocks noChangeShapeType="1"/>
            </p:cNvSpPr>
            <p:nvPr/>
          </p:nvSpPr>
          <p:spPr bwMode="auto">
            <a:xfrm flipV="1">
              <a:off x="3240" y="3010"/>
              <a:ext cx="359" cy="1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2925" name="Rectangle 13"/>
            <p:cNvSpPr>
              <a:spLocks noChangeArrowheads="1"/>
            </p:cNvSpPr>
            <p:nvPr/>
          </p:nvSpPr>
          <p:spPr bwMode="auto">
            <a:xfrm>
              <a:off x="1181" y="1541"/>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2926" name="Rectangle 14"/>
            <p:cNvSpPr>
              <a:spLocks noChangeArrowheads="1"/>
            </p:cNvSpPr>
            <p:nvPr/>
          </p:nvSpPr>
          <p:spPr bwMode="auto">
            <a:xfrm>
              <a:off x="1181" y="2042"/>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2927" name="Rectangle 15"/>
            <p:cNvSpPr>
              <a:spLocks noChangeArrowheads="1"/>
            </p:cNvSpPr>
            <p:nvPr/>
          </p:nvSpPr>
          <p:spPr bwMode="auto">
            <a:xfrm>
              <a:off x="1181" y="2042"/>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02928" name="Rectangle 16"/>
            <p:cNvSpPr>
              <a:spLocks noChangeArrowheads="1"/>
            </p:cNvSpPr>
            <p:nvPr/>
          </p:nvSpPr>
          <p:spPr bwMode="auto">
            <a:xfrm>
              <a:off x="3670" y="325"/>
              <a:ext cx="409" cy="2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2337141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2339752" y="908720"/>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defPPr>
              <a:defRPr lang="zh-CN"/>
            </a:defPPr>
            <a:lvl1pPr eaLnBrk="0" hangingPunct="0">
              <a:spcBef>
                <a:spcPct val="50000"/>
              </a:spcBef>
              <a:defRPr sz="2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4</a:t>
            </a:r>
            <a:r>
              <a:rPr lang="zh-CN" altLang="en-US" dirty="0"/>
              <a:t>）增量模型</a:t>
            </a:r>
          </a:p>
        </p:txBody>
      </p:sp>
      <p:sp>
        <p:nvSpPr>
          <p:cNvPr id="4" name="Rectangle 3"/>
          <p:cNvSpPr txBox="1">
            <a:spLocks noChangeArrowheads="1"/>
          </p:cNvSpPr>
          <p:nvPr/>
        </p:nvSpPr>
        <p:spPr bwMode="auto">
          <a:xfrm>
            <a:off x="877068" y="1650578"/>
            <a:ext cx="7799388" cy="47307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增量模型是</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迭代</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和</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演进</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的过程。</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增量模型把软件产品分解成一系列的增量</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构件</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，在增量开发</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迭代中逐步加入</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每个构件由多个相互作用的模块构成，并且能够完成特定的功能。</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早先完成的增量可以为后期的增量提供服务。</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增量开发方法的新演进版本叫做 </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极限程序设计（</a:t>
            </a:r>
            <a:r>
              <a:rPr lang="en-US" altLang="zh-CN" kern="1200" dirty="0" err="1"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eXtreme</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Programming</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925465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7"/>
          <p:cNvSpPr>
            <a:spLocks noChangeShapeType="1"/>
          </p:cNvSpPr>
          <p:nvPr/>
        </p:nvSpPr>
        <p:spPr bwMode="auto">
          <a:xfrm>
            <a:off x="3255838" y="2825626"/>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Oval 11"/>
          <p:cNvSpPr>
            <a:spLocks noChangeArrowheads="1"/>
          </p:cNvSpPr>
          <p:nvPr/>
        </p:nvSpPr>
        <p:spPr bwMode="gray">
          <a:xfrm>
            <a:off x="811088" y="2205038"/>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12" name="Oval 12"/>
          <p:cNvSpPr>
            <a:spLocks noChangeArrowheads="1"/>
          </p:cNvSpPr>
          <p:nvPr/>
        </p:nvSpPr>
        <p:spPr bwMode="gray">
          <a:xfrm>
            <a:off x="987300" y="2378075"/>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3" name="Oval 13"/>
          <p:cNvSpPr>
            <a:spLocks noChangeArrowheads="1"/>
          </p:cNvSpPr>
          <p:nvPr/>
        </p:nvSpPr>
        <p:spPr bwMode="gray">
          <a:xfrm>
            <a:off x="998413" y="2390775"/>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4" name="Oval 14"/>
          <p:cNvSpPr>
            <a:spLocks noChangeArrowheads="1"/>
          </p:cNvSpPr>
          <p:nvPr/>
        </p:nvSpPr>
        <p:spPr bwMode="gray">
          <a:xfrm>
            <a:off x="1101600" y="2495550"/>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5" name="Oval 15"/>
          <p:cNvSpPr>
            <a:spLocks noChangeArrowheads="1"/>
          </p:cNvSpPr>
          <p:nvPr/>
        </p:nvSpPr>
        <p:spPr bwMode="gray">
          <a:xfrm>
            <a:off x="1134938" y="2528888"/>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Oval 16"/>
          <p:cNvSpPr>
            <a:spLocks noChangeArrowheads="1"/>
          </p:cNvSpPr>
          <p:nvPr/>
        </p:nvSpPr>
        <p:spPr bwMode="gray">
          <a:xfrm>
            <a:off x="1160338" y="2540000"/>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7" name="Oval 17"/>
          <p:cNvSpPr>
            <a:spLocks noChangeArrowheads="1"/>
          </p:cNvSpPr>
          <p:nvPr/>
        </p:nvSpPr>
        <p:spPr bwMode="gray">
          <a:xfrm>
            <a:off x="1182563" y="2559050"/>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8" name="Oval 18"/>
          <p:cNvSpPr>
            <a:spLocks noChangeArrowheads="1"/>
          </p:cNvSpPr>
          <p:nvPr/>
        </p:nvSpPr>
        <p:spPr bwMode="gray">
          <a:xfrm>
            <a:off x="1292100" y="2611438"/>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21" name="AutoShape 22"/>
          <p:cNvSpPr>
            <a:spLocks noChangeArrowheads="1"/>
          </p:cNvSpPr>
          <p:nvPr/>
        </p:nvSpPr>
        <p:spPr bwMode="gray">
          <a:xfrm>
            <a:off x="3859088" y="2565276"/>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2" name="Rectangle 23"/>
          <p:cNvSpPr>
            <a:spLocks noChangeArrowheads="1"/>
          </p:cNvSpPr>
          <p:nvPr/>
        </p:nvSpPr>
        <p:spPr bwMode="auto">
          <a:xfrm>
            <a:off x="4411736" y="2564904"/>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FF0000"/>
                </a:solidFill>
                <a:effectLst>
                  <a:outerShdw blurRad="38100" dist="38100" dir="2700000" algn="tl">
                    <a:srgbClr val="000000">
                      <a:alpha val="43137"/>
                    </a:srgbClr>
                  </a:outerShdw>
                </a:effectLst>
                <a:latin typeface="+mn-ea"/>
                <a:ea typeface="+mn-ea"/>
              </a:rPr>
              <a:t>一、软件工程方法</a:t>
            </a:r>
          </a:p>
        </p:txBody>
      </p:sp>
      <p:sp>
        <p:nvSpPr>
          <p:cNvPr id="26" name="Oval 27"/>
          <p:cNvSpPr>
            <a:spLocks noChangeArrowheads="1"/>
          </p:cNvSpPr>
          <p:nvPr/>
        </p:nvSpPr>
        <p:spPr bwMode="gray">
          <a:xfrm>
            <a:off x="3782888" y="2698626"/>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7"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752725"/>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Line 7"/>
          <p:cNvSpPr>
            <a:spLocks noChangeShapeType="1"/>
          </p:cNvSpPr>
          <p:nvPr/>
        </p:nvSpPr>
        <p:spPr bwMode="auto">
          <a:xfrm>
            <a:off x="3255838" y="4365104"/>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AutoShape 22"/>
          <p:cNvSpPr>
            <a:spLocks noChangeArrowheads="1"/>
          </p:cNvSpPr>
          <p:nvPr/>
        </p:nvSpPr>
        <p:spPr bwMode="gray">
          <a:xfrm>
            <a:off x="3859088" y="4092178"/>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0" name="Rectangle 23"/>
          <p:cNvSpPr>
            <a:spLocks noChangeArrowheads="1"/>
          </p:cNvSpPr>
          <p:nvPr/>
        </p:nvSpPr>
        <p:spPr bwMode="auto">
          <a:xfrm>
            <a:off x="4411736" y="4076997"/>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二、制造</a:t>
            </a:r>
            <a:r>
              <a:rPr lang="zh-CN" altLang="en-US" sz="2400" b="1" dirty="0">
                <a:effectLst>
                  <a:outerShdw blurRad="38100" dist="38100" dir="2700000" algn="tl">
                    <a:srgbClr val="000000">
                      <a:alpha val="43137"/>
                    </a:srgbClr>
                  </a:outerShdw>
                </a:effectLst>
                <a:latin typeface="+mn-ea"/>
                <a:ea typeface="+mn-ea"/>
              </a:rPr>
              <a:t>软件</a:t>
            </a:r>
            <a:r>
              <a:rPr lang="zh-CN" altLang="en-US" sz="2400" b="1" dirty="0" smtClean="0">
                <a:effectLst>
                  <a:outerShdw blurRad="38100" dist="38100" dir="2700000" algn="tl">
                    <a:srgbClr val="000000">
                      <a:alpha val="43137"/>
                    </a:srgbClr>
                  </a:outerShdw>
                </a:effectLst>
                <a:latin typeface="+mn-ea"/>
                <a:ea typeface="+mn-ea"/>
              </a:rPr>
              <a:t>系统</a:t>
            </a:r>
            <a:endParaRPr lang="en-US" altLang="zh-CN" sz="2400" b="1" dirty="0">
              <a:effectLst>
                <a:outerShdw blurRad="38100" dist="38100" dir="2700000" algn="tl">
                  <a:srgbClr val="000000">
                    <a:alpha val="43137"/>
                  </a:srgbClr>
                </a:outerShdw>
              </a:effectLst>
              <a:latin typeface="+mn-ea"/>
              <a:ea typeface="+mn-ea"/>
            </a:endParaRPr>
          </a:p>
        </p:txBody>
      </p:sp>
      <p:sp>
        <p:nvSpPr>
          <p:cNvPr id="32" name="Oval 26"/>
          <p:cNvSpPr>
            <a:spLocks noChangeArrowheads="1"/>
          </p:cNvSpPr>
          <p:nvPr/>
        </p:nvSpPr>
        <p:spPr bwMode="gray">
          <a:xfrm>
            <a:off x="3763838" y="4206478"/>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818791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3976" name="Group 40"/>
          <p:cNvGrpSpPr>
            <a:grpSpLocks/>
          </p:cNvGrpSpPr>
          <p:nvPr/>
        </p:nvGrpSpPr>
        <p:grpSpPr bwMode="auto">
          <a:xfrm>
            <a:off x="549275" y="2004789"/>
            <a:ext cx="8158163" cy="3800475"/>
            <a:chOff x="346" y="973"/>
            <a:chExt cx="5139" cy="2394"/>
          </a:xfrm>
        </p:grpSpPr>
        <p:sp>
          <p:nvSpPr>
            <p:cNvPr id="1703968" name="AutoShape 32"/>
            <p:cNvSpPr>
              <a:spLocks noChangeArrowheads="1"/>
            </p:cNvSpPr>
            <p:nvPr/>
          </p:nvSpPr>
          <p:spPr bwMode="auto">
            <a:xfrm>
              <a:off x="1301" y="2214"/>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69" name="AutoShape 33"/>
            <p:cNvSpPr>
              <a:spLocks noChangeArrowheads="1"/>
            </p:cNvSpPr>
            <p:nvPr/>
          </p:nvSpPr>
          <p:spPr bwMode="auto">
            <a:xfrm>
              <a:off x="2337" y="2234"/>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70" name="AutoShape 34"/>
            <p:cNvSpPr>
              <a:spLocks noChangeArrowheads="1"/>
            </p:cNvSpPr>
            <p:nvPr/>
          </p:nvSpPr>
          <p:spPr bwMode="auto">
            <a:xfrm>
              <a:off x="3403" y="2228"/>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71" name="AutoShape 35"/>
            <p:cNvSpPr>
              <a:spLocks noChangeArrowheads="1"/>
            </p:cNvSpPr>
            <p:nvPr/>
          </p:nvSpPr>
          <p:spPr bwMode="auto">
            <a:xfrm>
              <a:off x="4447" y="2234"/>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72" name="AutoShape 36"/>
            <p:cNvSpPr>
              <a:spLocks noChangeArrowheads="1"/>
            </p:cNvSpPr>
            <p:nvPr/>
          </p:nvSpPr>
          <p:spPr bwMode="auto">
            <a:xfrm>
              <a:off x="2422" y="989"/>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73" name="AutoShape 37"/>
            <p:cNvSpPr>
              <a:spLocks noChangeArrowheads="1"/>
            </p:cNvSpPr>
            <p:nvPr/>
          </p:nvSpPr>
          <p:spPr bwMode="auto">
            <a:xfrm>
              <a:off x="1371" y="988"/>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74" name="AutoShape 38"/>
            <p:cNvSpPr>
              <a:spLocks noChangeArrowheads="1"/>
            </p:cNvSpPr>
            <p:nvPr/>
          </p:nvSpPr>
          <p:spPr bwMode="auto">
            <a:xfrm>
              <a:off x="346" y="973"/>
              <a:ext cx="720" cy="805"/>
            </a:xfrm>
            <a:prstGeom prst="flowChartAlternateProcess">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39" name="Line 3"/>
            <p:cNvSpPr>
              <a:spLocks noChangeShapeType="1"/>
            </p:cNvSpPr>
            <p:nvPr/>
          </p:nvSpPr>
          <p:spPr bwMode="auto">
            <a:xfrm>
              <a:off x="2054" y="2632"/>
              <a:ext cx="262" cy="0"/>
            </a:xfrm>
            <a:prstGeom prst="line">
              <a:avLst/>
            </a:prstGeom>
            <a:noFill/>
            <a:ln w="317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0" name="Line 4"/>
            <p:cNvSpPr>
              <a:spLocks noChangeShapeType="1"/>
            </p:cNvSpPr>
            <p:nvPr/>
          </p:nvSpPr>
          <p:spPr bwMode="auto">
            <a:xfrm>
              <a:off x="3103" y="2632"/>
              <a:ext cx="262" cy="0"/>
            </a:xfrm>
            <a:prstGeom prst="line">
              <a:avLst/>
            </a:prstGeom>
            <a:noFill/>
            <a:ln w="317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1" name="Line 5"/>
            <p:cNvSpPr>
              <a:spLocks noChangeShapeType="1"/>
            </p:cNvSpPr>
            <p:nvPr/>
          </p:nvSpPr>
          <p:spPr bwMode="auto">
            <a:xfrm>
              <a:off x="4164" y="2625"/>
              <a:ext cx="263" cy="0"/>
            </a:xfrm>
            <a:prstGeom prst="line">
              <a:avLst/>
            </a:prstGeom>
            <a:noFill/>
            <a:ln w="317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2" name="Line 6"/>
            <p:cNvSpPr>
              <a:spLocks noChangeShapeType="1"/>
            </p:cNvSpPr>
            <p:nvPr/>
          </p:nvSpPr>
          <p:spPr bwMode="auto">
            <a:xfrm>
              <a:off x="5185" y="2540"/>
              <a:ext cx="300" cy="9"/>
            </a:xfrm>
            <a:prstGeom prst="line">
              <a:avLst/>
            </a:prstGeom>
            <a:noFill/>
            <a:ln w="317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4" name="Line 8"/>
            <p:cNvSpPr>
              <a:spLocks noChangeShapeType="1"/>
            </p:cNvSpPr>
            <p:nvPr/>
          </p:nvSpPr>
          <p:spPr bwMode="auto">
            <a:xfrm>
              <a:off x="1081" y="1374"/>
              <a:ext cx="262" cy="0"/>
            </a:xfrm>
            <a:prstGeom prst="line">
              <a:avLst/>
            </a:prstGeom>
            <a:noFill/>
            <a:ln w="3175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6" name="Line 10"/>
            <p:cNvSpPr>
              <a:spLocks noChangeShapeType="1"/>
            </p:cNvSpPr>
            <p:nvPr/>
          </p:nvSpPr>
          <p:spPr bwMode="auto">
            <a:xfrm>
              <a:off x="2142" y="1387"/>
              <a:ext cx="262" cy="0"/>
            </a:xfrm>
            <a:prstGeom prst="line">
              <a:avLst/>
            </a:prstGeom>
            <a:noFill/>
            <a:ln w="3175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8" name="Line 12"/>
            <p:cNvSpPr>
              <a:spLocks noChangeShapeType="1"/>
            </p:cNvSpPr>
            <p:nvPr/>
          </p:nvSpPr>
          <p:spPr bwMode="auto">
            <a:xfrm>
              <a:off x="3191" y="1374"/>
              <a:ext cx="262" cy="0"/>
            </a:xfrm>
            <a:prstGeom prst="line">
              <a:avLst/>
            </a:prstGeom>
            <a:noFill/>
            <a:ln w="31750">
              <a:solidFill>
                <a:srgbClr val="00808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49" name="Line 13"/>
            <p:cNvSpPr>
              <a:spLocks noChangeShapeType="1"/>
            </p:cNvSpPr>
            <p:nvPr/>
          </p:nvSpPr>
          <p:spPr bwMode="auto">
            <a:xfrm>
              <a:off x="1015" y="2628"/>
              <a:ext cx="262" cy="0"/>
            </a:xfrm>
            <a:prstGeom prst="line">
              <a:avLst/>
            </a:prstGeom>
            <a:noFill/>
            <a:ln w="3175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54" name="Line 18"/>
            <p:cNvSpPr>
              <a:spLocks noChangeShapeType="1"/>
            </p:cNvSpPr>
            <p:nvPr/>
          </p:nvSpPr>
          <p:spPr bwMode="auto">
            <a:xfrm flipV="1">
              <a:off x="1015" y="2010"/>
              <a:ext cx="2453" cy="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55" name="Line 19"/>
            <p:cNvSpPr>
              <a:spLocks noChangeShapeType="1"/>
            </p:cNvSpPr>
            <p:nvPr/>
          </p:nvSpPr>
          <p:spPr bwMode="auto">
            <a:xfrm flipH="1">
              <a:off x="1009" y="2015"/>
              <a:ext cx="0" cy="625"/>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56" name="Line 20"/>
            <p:cNvSpPr>
              <a:spLocks noChangeShapeType="1"/>
            </p:cNvSpPr>
            <p:nvPr/>
          </p:nvSpPr>
          <p:spPr bwMode="auto">
            <a:xfrm>
              <a:off x="3458" y="1370"/>
              <a:ext cx="0" cy="645"/>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57" name="Line 21"/>
            <p:cNvSpPr>
              <a:spLocks noChangeShapeType="1"/>
            </p:cNvSpPr>
            <p:nvPr/>
          </p:nvSpPr>
          <p:spPr bwMode="auto">
            <a:xfrm>
              <a:off x="1708" y="3347"/>
              <a:ext cx="3669" cy="7"/>
            </a:xfrm>
            <a:prstGeom prst="line">
              <a:avLst/>
            </a:prstGeom>
            <a:noFill/>
            <a:ln w="317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58" name="Text Box 22"/>
            <p:cNvSpPr txBox="1">
              <a:spLocks noChangeArrowheads="1"/>
            </p:cNvSpPr>
            <p:nvPr/>
          </p:nvSpPr>
          <p:spPr bwMode="auto">
            <a:xfrm>
              <a:off x="349" y="1112"/>
              <a:ext cx="73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400" b="1" dirty="0">
                  <a:solidFill>
                    <a:schemeClr val="bg1"/>
                  </a:solidFill>
                  <a:effectLst>
                    <a:outerShdw blurRad="38100" dist="38100" dir="2700000" algn="tl">
                      <a:srgbClr val="000000">
                        <a:alpha val="43137"/>
                      </a:srgbClr>
                    </a:outerShdw>
                  </a:effectLst>
                  <a:latin typeface="+mn-ea"/>
                  <a:ea typeface="+mn-ea"/>
                </a:rPr>
                <a:t>定义基</a:t>
              </a:r>
            </a:p>
            <a:p>
              <a:pPr algn="ctr" eaLnBrk="0" hangingPunct="0"/>
              <a:r>
                <a:rPr lang="zh-CN" altLang="en-US" sz="2400" b="1" dirty="0">
                  <a:solidFill>
                    <a:schemeClr val="bg1"/>
                  </a:solidFill>
                  <a:effectLst>
                    <a:outerShdw blurRad="38100" dist="38100" dir="2700000" algn="tl">
                      <a:srgbClr val="000000">
                        <a:alpha val="43137"/>
                      </a:srgbClr>
                    </a:outerShdw>
                  </a:effectLst>
                  <a:latin typeface="+mn-ea"/>
                  <a:ea typeface="+mn-ea"/>
                </a:rPr>
                <a:t>本需求</a:t>
              </a:r>
            </a:p>
          </p:txBody>
        </p:sp>
        <p:sp>
          <p:nvSpPr>
            <p:cNvPr id="1703959" name="Text Box 23"/>
            <p:cNvSpPr txBox="1">
              <a:spLocks noChangeArrowheads="1"/>
            </p:cNvSpPr>
            <p:nvPr/>
          </p:nvSpPr>
          <p:spPr bwMode="auto">
            <a:xfrm>
              <a:off x="1325" y="1062"/>
              <a:ext cx="81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将需求对应到各增量</a:t>
              </a:r>
            </a:p>
          </p:txBody>
        </p:sp>
        <p:sp>
          <p:nvSpPr>
            <p:cNvPr id="1703960" name="Text Box 24"/>
            <p:cNvSpPr txBox="1">
              <a:spLocks noChangeArrowheads="1"/>
            </p:cNvSpPr>
            <p:nvPr/>
          </p:nvSpPr>
          <p:spPr bwMode="auto">
            <a:xfrm>
              <a:off x="2444" y="1146"/>
              <a:ext cx="719"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设计系统架构</a:t>
              </a:r>
            </a:p>
          </p:txBody>
        </p:sp>
        <p:sp>
          <p:nvSpPr>
            <p:cNvPr id="1703961" name="Text Box 25"/>
            <p:cNvSpPr txBox="1">
              <a:spLocks noChangeArrowheads="1"/>
            </p:cNvSpPr>
            <p:nvPr/>
          </p:nvSpPr>
          <p:spPr bwMode="auto">
            <a:xfrm>
              <a:off x="1274" y="2306"/>
              <a:ext cx="810"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开发其中一个增量</a:t>
              </a:r>
            </a:p>
          </p:txBody>
        </p:sp>
        <p:sp>
          <p:nvSpPr>
            <p:cNvPr id="1703962" name="Text Box 26"/>
            <p:cNvSpPr txBox="1">
              <a:spLocks noChangeArrowheads="1"/>
            </p:cNvSpPr>
            <p:nvPr/>
          </p:nvSpPr>
          <p:spPr bwMode="auto">
            <a:xfrm>
              <a:off x="2345" y="2306"/>
              <a:ext cx="73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检验和确认该</a:t>
              </a:r>
            </a:p>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增量</a:t>
              </a:r>
            </a:p>
          </p:txBody>
        </p:sp>
        <p:sp>
          <p:nvSpPr>
            <p:cNvPr id="1703963" name="Text Box 27"/>
            <p:cNvSpPr txBox="1">
              <a:spLocks noChangeArrowheads="1"/>
            </p:cNvSpPr>
            <p:nvPr/>
          </p:nvSpPr>
          <p:spPr bwMode="auto">
            <a:xfrm>
              <a:off x="3386" y="2316"/>
              <a:ext cx="74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将增量集成到系统中</a:t>
              </a:r>
            </a:p>
          </p:txBody>
        </p:sp>
        <p:sp>
          <p:nvSpPr>
            <p:cNvPr id="1703964" name="Text Box 28"/>
            <p:cNvSpPr txBox="1">
              <a:spLocks noChangeArrowheads="1"/>
            </p:cNvSpPr>
            <p:nvPr/>
          </p:nvSpPr>
          <p:spPr bwMode="auto">
            <a:xfrm>
              <a:off x="4420" y="2309"/>
              <a:ext cx="770" cy="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zh-CN" altLang="en-US" sz="2400" b="1">
                  <a:solidFill>
                    <a:schemeClr val="bg1"/>
                  </a:solidFill>
                  <a:effectLst>
                    <a:outerShdw blurRad="38100" dist="38100" dir="2700000" algn="tl">
                      <a:srgbClr val="000000">
                        <a:alpha val="43137"/>
                      </a:srgbClr>
                    </a:outerShdw>
                  </a:effectLst>
                  <a:latin typeface="+mn-ea"/>
                  <a:ea typeface="+mn-ea"/>
                </a:rPr>
                <a:t>确认集成后的系统</a:t>
              </a:r>
            </a:p>
          </p:txBody>
        </p:sp>
        <p:sp>
          <p:nvSpPr>
            <p:cNvPr id="1703965" name="Line 29"/>
            <p:cNvSpPr>
              <a:spLocks noChangeShapeType="1"/>
            </p:cNvSpPr>
            <p:nvPr/>
          </p:nvSpPr>
          <p:spPr bwMode="auto">
            <a:xfrm>
              <a:off x="5228" y="2741"/>
              <a:ext cx="142" cy="0"/>
            </a:xfrm>
            <a:prstGeom prst="line">
              <a:avLst/>
            </a:prstGeom>
            <a:noFill/>
            <a:ln w="317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66" name="Line 30"/>
            <p:cNvSpPr>
              <a:spLocks noChangeShapeType="1"/>
            </p:cNvSpPr>
            <p:nvPr/>
          </p:nvSpPr>
          <p:spPr bwMode="auto">
            <a:xfrm>
              <a:off x="5376" y="2728"/>
              <a:ext cx="0" cy="639"/>
            </a:xfrm>
            <a:prstGeom prst="line">
              <a:avLst/>
            </a:prstGeom>
            <a:noFill/>
            <a:ln w="317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sp>
          <p:nvSpPr>
            <p:cNvPr id="1703967" name="Line 31"/>
            <p:cNvSpPr>
              <a:spLocks noChangeShapeType="1"/>
            </p:cNvSpPr>
            <p:nvPr/>
          </p:nvSpPr>
          <p:spPr bwMode="auto">
            <a:xfrm flipV="1">
              <a:off x="1708" y="2985"/>
              <a:ext cx="0" cy="375"/>
            </a:xfrm>
            <a:prstGeom prst="line">
              <a:avLst/>
            </a:prstGeom>
            <a:noFill/>
            <a:ln w="317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mn-ea"/>
                <a:ea typeface="+mn-ea"/>
              </a:endParaRPr>
            </a:p>
          </p:txBody>
        </p:sp>
      </p:grpSp>
      <p:sp>
        <p:nvSpPr>
          <p:cNvPr id="36"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43652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5044" name="Group 84"/>
          <p:cNvGrpSpPr>
            <a:grpSpLocks/>
          </p:cNvGrpSpPr>
          <p:nvPr/>
        </p:nvGrpSpPr>
        <p:grpSpPr bwMode="auto">
          <a:xfrm>
            <a:off x="465138" y="740048"/>
            <a:ext cx="8513762" cy="5929312"/>
            <a:chOff x="293" y="299"/>
            <a:chExt cx="5363" cy="3735"/>
          </a:xfrm>
        </p:grpSpPr>
        <p:sp>
          <p:nvSpPr>
            <p:cNvPr id="1704963" name="Oval 3"/>
            <p:cNvSpPr>
              <a:spLocks noChangeArrowheads="1"/>
            </p:cNvSpPr>
            <p:nvPr/>
          </p:nvSpPr>
          <p:spPr bwMode="auto">
            <a:xfrm>
              <a:off x="456" y="464"/>
              <a:ext cx="1664" cy="96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64" name="Line 4"/>
            <p:cNvSpPr>
              <a:spLocks noChangeShapeType="1"/>
            </p:cNvSpPr>
            <p:nvPr/>
          </p:nvSpPr>
          <p:spPr bwMode="auto">
            <a:xfrm>
              <a:off x="293" y="3694"/>
              <a:ext cx="5363" cy="0"/>
            </a:xfrm>
            <a:prstGeom prst="line">
              <a:avLst/>
            </a:prstGeom>
            <a:noFill/>
            <a:ln w="57150">
              <a:solidFill>
                <a:schemeClr val="folHlink"/>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65" name="Line 5"/>
            <p:cNvSpPr>
              <a:spLocks noChangeShapeType="1"/>
            </p:cNvSpPr>
            <p:nvPr/>
          </p:nvSpPr>
          <p:spPr bwMode="auto">
            <a:xfrm>
              <a:off x="299" y="299"/>
              <a:ext cx="0" cy="3408"/>
            </a:xfrm>
            <a:prstGeom prst="line">
              <a:avLst/>
            </a:prstGeom>
            <a:noFill/>
            <a:ln w="5715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66" name="Rectangle 6"/>
            <p:cNvSpPr>
              <a:spLocks noChangeArrowheads="1"/>
            </p:cNvSpPr>
            <p:nvPr/>
          </p:nvSpPr>
          <p:spPr bwMode="auto">
            <a:xfrm>
              <a:off x="4168" y="3746"/>
              <a:ext cx="905" cy="288"/>
            </a:xfrm>
            <a:prstGeom prst="rect">
              <a:avLst/>
            </a:prstGeom>
            <a:solidFill>
              <a:srgbClr val="99FFCC"/>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日历时间</a:t>
              </a:r>
            </a:p>
          </p:txBody>
        </p:sp>
        <p:grpSp>
          <p:nvGrpSpPr>
            <p:cNvPr id="1705043" name="Group 83"/>
            <p:cNvGrpSpPr>
              <a:grpSpLocks/>
            </p:cNvGrpSpPr>
            <p:nvPr/>
          </p:nvGrpSpPr>
          <p:grpSpPr bwMode="auto">
            <a:xfrm>
              <a:off x="439" y="538"/>
              <a:ext cx="4041" cy="776"/>
              <a:chOff x="439" y="538"/>
              <a:chExt cx="4041" cy="776"/>
            </a:xfrm>
          </p:grpSpPr>
          <p:grpSp>
            <p:nvGrpSpPr>
              <p:cNvPr id="1704968" name="Group 8"/>
              <p:cNvGrpSpPr>
                <a:grpSpLocks/>
              </p:cNvGrpSpPr>
              <p:nvPr/>
            </p:nvGrpSpPr>
            <p:grpSpPr bwMode="auto">
              <a:xfrm>
                <a:off x="612" y="830"/>
                <a:ext cx="805" cy="369"/>
                <a:chOff x="170" y="778"/>
                <a:chExt cx="805" cy="369"/>
              </a:xfrm>
            </p:grpSpPr>
            <p:sp>
              <p:nvSpPr>
                <p:cNvPr id="1704969" name="Rectangle 9"/>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70" name="Rectangle 10"/>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dirty="0">
                      <a:solidFill>
                        <a:srgbClr val="002060"/>
                      </a:solidFill>
                      <a:effectLst>
                        <a:outerShdw blurRad="38100" dist="38100" dir="2700000" algn="tl">
                          <a:srgbClr val="000000">
                            <a:alpha val="43137"/>
                          </a:srgbClr>
                        </a:outerShdw>
                      </a:effectLst>
                      <a:latin typeface="+mn-ea"/>
                      <a:ea typeface="+mn-ea"/>
                    </a:rPr>
                    <a:t>分析 </a:t>
                  </a:r>
                </a:p>
              </p:txBody>
            </p:sp>
            <p:sp>
              <p:nvSpPr>
                <p:cNvPr id="1704971" name="Line 11"/>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sp>
            <p:nvSpPr>
              <p:cNvPr id="1704972" name="Rectangle 12"/>
              <p:cNvSpPr>
                <a:spLocks noChangeArrowheads="1"/>
              </p:cNvSpPr>
              <p:nvPr/>
            </p:nvSpPr>
            <p:spPr bwMode="auto">
              <a:xfrm>
                <a:off x="439" y="538"/>
                <a:ext cx="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1</a:t>
                </a:r>
              </a:p>
            </p:txBody>
          </p:sp>
          <p:sp>
            <p:nvSpPr>
              <p:cNvPr id="1704973" name="Rectangle 13"/>
              <p:cNvSpPr>
                <a:spLocks noChangeArrowheads="1"/>
              </p:cNvSpPr>
              <p:nvPr/>
            </p:nvSpPr>
            <p:spPr bwMode="auto">
              <a:xfrm>
                <a:off x="3778" y="791"/>
                <a:ext cx="70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eaLnBrk="0" hangingPunct="0"/>
                <a:r>
                  <a:rPr kumimoji="1" lang="en-US" altLang="zh-CN" sz="2400" b="1">
                    <a:solidFill>
                      <a:srgbClr val="002060"/>
                    </a:solidFill>
                    <a:effectLst>
                      <a:outerShdw blurRad="38100" dist="38100" dir="2700000" algn="tl">
                        <a:srgbClr val="000000">
                          <a:alpha val="43137"/>
                        </a:srgbClr>
                      </a:outerShdw>
                    </a:effectLst>
                    <a:latin typeface="+mn-ea"/>
                    <a:ea typeface="+mn-ea"/>
                  </a:rPr>
                  <a:t> </a:t>
                </a:r>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1</a:t>
                </a:r>
              </a:p>
              <a:p>
                <a:pPr algn="ct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交付</a:t>
                </a:r>
              </a:p>
            </p:txBody>
          </p:sp>
          <p:grpSp>
            <p:nvGrpSpPr>
              <p:cNvPr id="1704974" name="Group 14"/>
              <p:cNvGrpSpPr>
                <a:grpSpLocks/>
              </p:cNvGrpSpPr>
              <p:nvPr/>
            </p:nvGrpSpPr>
            <p:grpSpPr bwMode="auto">
              <a:xfrm>
                <a:off x="1437" y="837"/>
                <a:ext cx="805" cy="369"/>
                <a:chOff x="170" y="778"/>
                <a:chExt cx="805" cy="369"/>
              </a:xfrm>
            </p:grpSpPr>
            <p:sp>
              <p:nvSpPr>
                <p:cNvPr id="1704975" name="Rectangle 15"/>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76" name="Rectangle 16"/>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设计 </a:t>
                  </a:r>
                </a:p>
              </p:txBody>
            </p:sp>
            <p:sp>
              <p:nvSpPr>
                <p:cNvPr id="1704977" name="Line 17"/>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4978" name="Group 18"/>
              <p:cNvGrpSpPr>
                <a:grpSpLocks/>
              </p:cNvGrpSpPr>
              <p:nvPr/>
            </p:nvGrpSpPr>
            <p:grpSpPr bwMode="auto">
              <a:xfrm>
                <a:off x="2301" y="831"/>
                <a:ext cx="805" cy="369"/>
                <a:chOff x="170" y="778"/>
                <a:chExt cx="805" cy="369"/>
              </a:xfrm>
            </p:grpSpPr>
            <p:sp>
              <p:nvSpPr>
                <p:cNvPr id="1704979" name="Rectangle 19"/>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80" name="Rectangle 20"/>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编码 </a:t>
                  </a:r>
                </a:p>
              </p:txBody>
            </p:sp>
            <p:sp>
              <p:nvSpPr>
                <p:cNvPr id="1704981" name="Line 21"/>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4982" name="Group 22"/>
              <p:cNvGrpSpPr>
                <a:grpSpLocks/>
              </p:cNvGrpSpPr>
              <p:nvPr/>
            </p:nvGrpSpPr>
            <p:grpSpPr bwMode="auto">
              <a:xfrm>
                <a:off x="3146" y="830"/>
                <a:ext cx="608" cy="369"/>
                <a:chOff x="2704" y="778"/>
                <a:chExt cx="608" cy="369"/>
              </a:xfrm>
            </p:grpSpPr>
            <p:sp>
              <p:nvSpPr>
                <p:cNvPr id="1704983" name="Rectangle 23"/>
                <p:cNvSpPr>
                  <a:spLocks noChangeArrowheads="1"/>
                </p:cNvSpPr>
                <p:nvPr/>
              </p:nvSpPr>
              <p:spPr bwMode="auto">
                <a:xfrm>
                  <a:off x="2704"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84" name="Rectangle 24"/>
                <p:cNvSpPr>
                  <a:spLocks noChangeArrowheads="1"/>
                </p:cNvSpPr>
                <p:nvPr/>
              </p:nvSpPr>
              <p:spPr bwMode="auto">
                <a:xfrm>
                  <a:off x="2747"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测试 </a:t>
                  </a:r>
                </a:p>
              </p:txBody>
            </p:sp>
          </p:grpSp>
        </p:grpSp>
        <p:grpSp>
          <p:nvGrpSpPr>
            <p:cNvPr id="1705042" name="Group 82"/>
            <p:cNvGrpSpPr>
              <a:grpSpLocks/>
            </p:cNvGrpSpPr>
            <p:nvPr/>
          </p:nvGrpSpPr>
          <p:grpSpPr bwMode="auto">
            <a:xfrm>
              <a:off x="689" y="1298"/>
              <a:ext cx="4041" cy="776"/>
              <a:chOff x="689" y="1298"/>
              <a:chExt cx="4041" cy="776"/>
            </a:xfrm>
          </p:grpSpPr>
          <p:grpSp>
            <p:nvGrpSpPr>
              <p:cNvPr id="1704986" name="Group 26"/>
              <p:cNvGrpSpPr>
                <a:grpSpLocks/>
              </p:cNvGrpSpPr>
              <p:nvPr/>
            </p:nvGrpSpPr>
            <p:grpSpPr bwMode="auto">
              <a:xfrm>
                <a:off x="862" y="1590"/>
                <a:ext cx="805" cy="369"/>
                <a:chOff x="170" y="778"/>
                <a:chExt cx="805" cy="369"/>
              </a:xfrm>
            </p:grpSpPr>
            <p:sp>
              <p:nvSpPr>
                <p:cNvPr id="1704987" name="Rectangle 27"/>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88" name="Rectangle 28"/>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分析 </a:t>
                  </a:r>
                </a:p>
              </p:txBody>
            </p:sp>
            <p:sp>
              <p:nvSpPr>
                <p:cNvPr id="1704989" name="Line 29"/>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sp>
            <p:nvSpPr>
              <p:cNvPr id="1704990" name="Rectangle 30"/>
              <p:cNvSpPr>
                <a:spLocks noChangeArrowheads="1"/>
              </p:cNvSpPr>
              <p:nvPr/>
            </p:nvSpPr>
            <p:spPr bwMode="auto">
              <a:xfrm>
                <a:off x="689" y="1298"/>
                <a:ext cx="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2</a:t>
                </a:r>
              </a:p>
            </p:txBody>
          </p:sp>
          <p:sp>
            <p:nvSpPr>
              <p:cNvPr id="1704991" name="Rectangle 31"/>
              <p:cNvSpPr>
                <a:spLocks noChangeArrowheads="1"/>
              </p:cNvSpPr>
              <p:nvPr/>
            </p:nvSpPr>
            <p:spPr bwMode="auto">
              <a:xfrm>
                <a:off x="4028" y="1551"/>
                <a:ext cx="70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eaLnBrk="0" hangingPunct="0"/>
                <a:r>
                  <a:rPr kumimoji="1" lang="en-US" altLang="zh-CN" sz="2400" b="1">
                    <a:solidFill>
                      <a:srgbClr val="002060"/>
                    </a:solidFill>
                    <a:effectLst>
                      <a:outerShdw blurRad="38100" dist="38100" dir="2700000" algn="tl">
                        <a:srgbClr val="000000">
                          <a:alpha val="43137"/>
                        </a:srgbClr>
                      </a:outerShdw>
                    </a:effectLst>
                    <a:latin typeface="+mn-ea"/>
                    <a:ea typeface="+mn-ea"/>
                  </a:rPr>
                  <a:t> </a:t>
                </a:r>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2</a:t>
                </a:r>
              </a:p>
              <a:p>
                <a:pPr algn="ct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交付</a:t>
                </a:r>
              </a:p>
            </p:txBody>
          </p:sp>
          <p:grpSp>
            <p:nvGrpSpPr>
              <p:cNvPr id="1704992" name="Group 32"/>
              <p:cNvGrpSpPr>
                <a:grpSpLocks/>
              </p:cNvGrpSpPr>
              <p:nvPr/>
            </p:nvGrpSpPr>
            <p:grpSpPr bwMode="auto">
              <a:xfrm>
                <a:off x="1687" y="1597"/>
                <a:ext cx="805" cy="369"/>
                <a:chOff x="170" y="778"/>
                <a:chExt cx="805" cy="369"/>
              </a:xfrm>
            </p:grpSpPr>
            <p:sp>
              <p:nvSpPr>
                <p:cNvPr id="1704993" name="Rectangle 33"/>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94" name="Rectangle 34"/>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设计 </a:t>
                  </a:r>
                </a:p>
              </p:txBody>
            </p:sp>
            <p:sp>
              <p:nvSpPr>
                <p:cNvPr id="1704995" name="Line 35"/>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4996" name="Group 36"/>
              <p:cNvGrpSpPr>
                <a:grpSpLocks/>
              </p:cNvGrpSpPr>
              <p:nvPr/>
            </p:nvGrpSpPr>
            <p:grpSpPr bwMode="auto">
              <a:xfrm>
                <a:off x="2551" y="1591"/>
                <a:ext cx="805" cy="369"/>
                <a:chOff x="170" y="778"/>
                <a:chExt cx="805" cy="369"/>
              </a:xfrm>
            </p:grpSpPr>
            <p:sp>
              <p:nvSpPr>
                <p:cNvPr id="1704997" name="Rectangle 37"/>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4998" name="Rectangle 38"/>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编码 </a:t>
                  </a:r>
                </a:p>
              </p:txBody>
            </p:sp>
            <p:sp>
              <p:nvSpPr>
                <p:cNvPr id="1704999" name="Line 39"/>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5000" name="Group 40"/>
              <p:cNvGrpSpPr>
                <a:grpSpLocks/>
              </p:cNvGrpSpPr>
              <p:nvPr/>
            </p:nvGrpSpPr>
            <p:grpSpPr bwMode="auto">
              <a:xfrm>
                <a:off x="3396" y="1590"/>
                <a:ext cx="608" cy="369"/>
                <a:chOff x="2704" y="778"/>
                <a:chExt cx="608" cy="369"/>
              </a:xfrm>
            </p:grpSpPr>
            <p:sp>
              <p:nvSpPr>
                <p:cNvPr id="1705001" name="Rectangle 41"/>
                <p:cNvSpPr>
                  <a:spLocks noChangeArrowheads="1"/>
                </p:cNvSpPr>
                <p:nvPr/>
              </p:nvSpPr>
              <p:spPr bwMode="auto">
                <a:xfrm>
                  <a:off x="2704"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02" name="Rectangle 42"/>
                <p:cNvSpPr>
                  <a:spLocks noChangeArrowheads="1"/>
                </p:cNvSpPr>
                <p:nvPr/>
              </p:nvSpPr>
              <p:spPr bwMode="auto">
                <a:xfrm>
                  <a:off x="2747"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测试 </a:t>
                  </a:r>
                </a:p>
              </p:txBody>
            </p:sp>
          </p:grpSp>
        </p:grpSp>
        <p:grpSp>
          <p:nvGrpSpPr>
            <p:cNvPr id="1705041" name="Group 81"/>
            <p:cNvGrpSpPr>
              <a:grpSpLocks/>
            </p:cNvGrpSpPr>
            <p:nvPr/>
          </p:nvGrpSpPr>
          <p:grpSpPr bwMode="auto">
            <a:xfrm>
              <a:off x="982" y="2052"/>
              <a:ext cx="4041" cy="776"/>
              <a:chOff x="982" y="2052"/>
              <a:chExt cx="4041" cy="776"/>
            </a:xfrm>
          </p:grpSpPr>
          <p:grpSp>
            <p:nvGrpSpPr>
              <p:cNvPr id="1705004" name="Group 44"/>
              <p:cNvGrpSpPr>
                <a:grpSpLocks/>
              </p:cNvGrpSpPr>
              <p:nvPr/>
            </p:nvGrpSpPr>
            <p:grpSpPr bwMode="auto">
              <a:xfrm>
                <a:off x="1155" y="2344"/>
                <a:ext cx="805" cy="369"/>
                <a:chOff x="170" y="778"/>
                <a:chExt cx="805" cy="369"/>
              </a:xfrm>
            </p:grpSpPr>
            <p:sp>
              <p:nvSpPr>
                <p:cNvPr id="1705005" name="Rectangle 45"/>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06" name="Rectangle 46"/>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分析 </a:t>
                  </a:r>
                </a:p>
              </p:txBody>
            </p:sp>
            <p:sp>
              <p:nvSpPr>
                <p:cNvPr id="1705007" name="Line 47"/>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sp>
            <p:nvSpPr>
              <p:cNvPr id="1705008" name="Rectangle 48"/>
              <p:cNvSpPr>
                <a:spLocks noChangeArrowheads="1"/>
              </p:cNvSpPr>
              <p:nvPr/>
            </p:nvSpPr>
            <p:spPr bwMode="auto">
              <a:xfrm>
                <a:off x="982" y="2052"/>
                <a:ext cx="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3</a:t>
                </a:r>
              </a:p>
            </p:txBody>
          </p:sp>
          <p:sp>
            <p:nvSpPr>
              <p:cNvPr id="1705009" name="Rectangle 49"/>
              <p:cNvSpPr>
                <a:spLocks noChangeArrowheads="1"/>
              </p:cNvSpPr>
              <p:nvPr/>
            </p:nvSpPr>
            <p:spPr bwMode="auto">
              <a:xfrm>
                <a:off x="4321" y="2305"/>
                <a:ext cx="70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eaLnBrk="0" hangingPunct="0"/>
                <a:r>
                  <a:rPr kumimoji="1" lang="en-US" altLang="zh-CN" sz="2400" b="1">
                    <a:solidFill>
                      <a:srgbClr val="002060"/>
                    </a:solidFill>
                    <a:effectLst>
                      <a:outerShdw blurRad="38100" dist="38100" dir="2700000" algn="tl">
                        <a:srgbClr val="000000">
                          <a:alpha val="43137"/>
                        </a:srgbClr>
                      </a:outerShdw>
                    </a:effectLst>
                    <a:latin typeface="+mn-ea"/>
                    <a:ea typeface="+mn-ea"/>
                  </a:rPr>
                  <a:t> </a:t>
                </a:r>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3</a:t>
                </a:r>
              </a:p>
              <a:p>
                <a:pPr algn="ct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交付</a:t>
                </a:r>
              </a:p>
            </p:txBody>
          </p:sp>
          <p:grpSp>
            <p:nvGrpSpPr>
              <p:cNvPr id="1705010" name="Group 50"/>
              <p:cNvGrpSpPr>
                <a:grpSpLocks/>
              </p:cNvGrpSpPr>
              <p:nvPr/>
            </p:nvGrpSpPr>
            <p:grpSpPr bwMode="auto">
              <a:xfrm>
                <a:off x="1980" y="2351"/>
                <a:ext cx="805" cy="369"/>
                <a:chOff x="170" y="778"/>
                <a:chExt cx="805" cy="369"/>
              </a:xfrm>
            </p:grpSpPr>
            <p:sp>
              <p:nvSpPr>
                <p:cNvPr id="1705011" name="Rectangle 51"/>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12" name="Rectangle 52"/>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设计 </a:t>
                  </a:r>
                </a:p>
              </p:txBody>
            </p:sp>
            <p:sp>
              <p:nvSpPr>
                <p:cNvPr id="1705013" name="Line 53"/>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5014" name="Group 54"/>
              <p:cNvGrpSpPr>
                <a:grpSpLocks/>
              </p:cNvGrpSpPr>
              <p:nvPr/>
            </p:nvGrpSpPr>
            <p:grpSpPr bwMode="auto">
              <a:xfrm>
                <a:off x="2844" y="2345"/>
                <a:ext cx="805" cy="369"/>
                <a:chOff x="170" y="778"/>
                <a:chExt cx="805" cy="369"/>
              </a:xfrm>
            </p:grpSpPr>
            <p:sp>
              <p:nvSpPr>
                <p:cNvPr id="1705015" name="Rectangle 55"/>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16" name="Rectangle 56"/>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编码 </a:t>
                  </a:r>
                </a:p>
              </p:txBody>
            </p:sp>
            <p:sp>
              <p:nvSpPr>
                <p:cNvPr id="1705017" name="Line 57"/>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5018" name="Group 58"/>
              <p:cNvGrpSpPr>
                <a:grpSpLocks/>
              </p:cNvGrpSpPr>
              <p:nvPr/>
            </p:nvGrpSpPr>
            <p:grpSpPr bwMode="auto">
              <a:xfrm>
                <a:off x="3689" y="2344"/>
                <a:ext cx="608" cy="369"/>
                <a:chOff x="2704" y="778"/>
                <a:chExt cx="608" cy="369"/>
              </a:xfrm>
            </p:grpSpPr>
            <p:sp>
              <p:nvSpPr>
                <p:cNvPr id="1705019" name="Rectangle 59"/>
                <p:cNvSpPr>
                  <a:spLocks noChangeArrowheads="1"/>
                </p:cNvSpPr>
                <p:nvPr/>
              </p:nvSpPr>
              <p:spPr bwMode="auto">
                <a:xfrm>
                  <a:off x="2704"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20" name="Rectangle 60"/>
                <p:cNvSpPr>
                  <a:spLocks noChangeArrowheads="1"/>
                </p:cNvSpPr>
                <p:nvPr/>
              </p:nvSpPr>
              <p:spPr bwMode="auto">
                <a:xfrm>
                  <a:off x="2747"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测试 </a:t>
                  </a:r>
                </a:p>
              </p:txBody>
            </p:sp>
          </p:grpSp>
        </p:grpSp>
        <p:grpSp>
          <p:nvGrpSpPr>
            <p:cNvPr id="1705040" name="Group 80"/>
            <p:cNvGrpSpPr>
              <a:grpSpLocks/>
            </p:cNvGrpSpPr>
            <p:nvPr/>
          </p:nvGrpSpPr>
          <p:grpSpPr bwMode="auto">
            <a:xfrm>
              <a:off x="1302" y="2808"/>
              <a:ext cx="4041" cy="776"/>
              <a:chOff x="1302" y="2808"/>
              <a:chExt cx="4041" cy="776"/>
            </a:xfrm>
          </p:grpSpPr>
          <p:grpSp>
            <p:nvGrpSpPr>
              <p:cNvPr id="1705022" name="Group 62"/>
              <p:cNvGrpSpPr>
                <a:grpSpLocks/>
              </p:cNvGrpSpPr>
              <p:nvPr/>
            </p:nvGrpSpPr>
            <p:grpSpPr bwMode="auto">
              <a:xfrm>
                <a:off x="1475" y="3100"/>
                <a:ext cx="805" cy="369"/>
                <a:chOff x="170" y="778"/>
                <a:chExt cx="805" cy="369"/>
              </a:xfrm>
            </p:grpSpPr>
            <p:sp>
              <p:nvSpPr>
                <p:cNvPr id="1705023" name="Rectangle 63"/>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24" name="Rectangle 64"/>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分析 </a:t>
                  </a:r>
                </a:p>
              </p:txBody>
            </p:sp>
            <p:sp>
              <p:nvSpPr>
                <p:cNvPr id="1705025" name="Line 65"/>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sp>
            <p:nvSpPr>
              <p:cNvPr id="1705026" name="Rectangle 66"/>
              <p:cNvSpPr>
                <a:spLocks noChangeArrowheads="1"/>
              </p:cNvSpPr>
              <p:nvPr/>
            </p:nvSpPr>
            <p:spPr bwMode="auto">
              <a:xfrm>
                <a:off x="1302" y="2808"/>
                <a:ext cx="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4</a:t>
                </a:r>
              </a:p>
            </p:txBody>
          </p:sp>
          <p:sp>
            <p:nvSpPr>
              <p:cNvPr id="1705027" name="Rectangle 67"/>
              <p:cNvSpPr>
                <a:spLocks noChangeArrowheads="1"/>
              </p:cNvSpPr>
              <p:nvPr/>
            </p:nvSpPr>
            <p:spPr bwMode="auto">
              <a:xfrm>
                <a:off x="4641" y="3061"/>
                <a:ext cx="70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eaLnBrk="0" hangingPunct="0"/>
                <a:r>
                  <a:rPr kumimoji="1" lang="en-US" altLang="zh-CN" sz="2400" b="1">
                    <a:solidFill>
                      <a:srgbClr val="002060"/>
                    </a:solidFill>
                    <a:effectLst>
                      <a:outerShdw blurRad="38100" dist="38100" dir="2700000" algn="tl">
                        <a:srgbClr val="000000">
                          <a:alpha val="43137"/>
                        </a:srgbClr>
                      </a:outerShdw>
                    </a:effectLst>
                    <a:latin typeface="+mn-ea"/>
                    <a:ea typeface="+mn-ea"/>
                  </a:rPr>
                  <a:t> </a:t>
                </a:r>
                <a:r>
                  <a:rPr kumimoji="1" lang="zh-CN" altLang="en-US" sz="2400" b="1">
                    <a:solidFill>
                      <a:srgbClr val="002060"/>
                    </a:solidFill>
                    <a:effectLst>
                      <a:outerShdw blurRad="38100" dist="38100" dir="2700000" algn="tl">
                        <a:srgbClr val="000000">
                          <a:alpha val="43137"/>
                        </a:srgbClr>
                      </a:outerShdw>
                    </a:effectLst>
                    <a:latin typeface="+mn-ea"/>
                    <a:ea typeface="+mn-ea"/>
                  </a:rPr>
                  <a:t>增量</a:t>
                </a:r>
                <a:r>
                  <a:rPr kumimoji="1" lang="en-US" altLang="zh-CN" sz="2400" b="1">
                    <a:solidFill>
                      <a:srgbClr val="002060"/>
                    </a:solidFill>
                    <a:effectLst>
                      <a:outerShdw blurRad="38100" dist="38100" dir="2700000" algn="tl">
                        <a:srgbClr val="000000">
                          <a:alpha val="43137"/>
                        </a:srgbClr>
                      </a:outerShdw>
                    </a:effectLst>
                    <a:latin typeface="+mn-ea"/>
                    <a:ea typeface="+mn-ea"/>
                  </a:rPr>
                  <a:t>4</a:t>
                </a:r>
              </a:p>
              <a:p>
                <a:pPr algn="ct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交付</a:t>
                </a:r>
              </a:p>
            </p:txBody>
          </p:sp>
          <p:grpSp>
            <p:nvGrpSpPr>
              <p:cNvPr id="1705028" name="Group 68"/>
              <p:cNvGrpSpPr>
                <a:grpSpLocks/>
              </p:cNvGrpSpPr>
              <p:nvPr/>
            </p:nvGrpSpPr>
            <p:grpSpPr bwMode="auto">
              <a:xfrm>
                <a:off x="2300" y="3107"/>
                <a:ext cx="805" cy="369"/>
                <a:chOff x="170" y="778"/>
                <a:chExt cx="805" cy="369"/>
              </a:xfrm>
            </p:grpSpPr>
            <p:sp>
              <p:nvSpPr>
                <p:cNvPr id="1705029" name="Rectangle 69"/>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30" name="Rectangle 70"/>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设计 </a:t>
                  </a:r>
                </a:p>
              </p:txBody>
            </p:sp>
            <p:sp>
              <p:nvSpPr>
                <p:cNvPr id="1705031" name="Line 71"/>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5032" name="Group 72"/>
              <p:cNvGrpSpPr>
                <a:grpSpLocks/>
              </p:cNvGrpSpPr>
              <p:nvPr/>
            </p:nvGrpSpPr>
            <p:grpSpPr bwMode="auto">
              <a:xfrm>
                <a:off x="3164" y="3101"/>
                <a:ext cx="805" cy="369"/>
                <a:chOff x="170" y="778"/>
                <a:chExt cx="805" cy="369"/>
              </a:xfrm>
            </p:grpSpPr>
            <p:sp>
              <p:nvSpPr>
                <p:cNvPr id="1705033" name="Rectangle 73"/>
                <p:cNvSpPr>
                  <a:spLocks noChangeArrowheads="1"/>
                </p:cNvSpPr>
                <p:nvPr/>
              </p:nvSpPr>
              <p:spPr bwMode="auto">
                <a:xfrm>
                  <a:off x="170"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34" name="Rectangle 74"/>
                <p:cNvSpPr>
                  <a:spLocks noChangeArrowheads="1"/>
                </p:cNvSpPr>
                <p:nvPr/>
              </p:nvSpPr>
              <p:spPr bwMode="auto">
                <a:xfrm>
                  <a:off x="213"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编码 </a:t>
                  </a:r>
                </a:p>
              </p:txBody>
            </p:sp>
            <p:sp>
              <p:nvSpPr>
                <p:cNvPr id="1705035" name="Line 75"/>
                <p:cNvSpPr>
                  <a:spLocks noChangeShapeType="1"/>
                </p:cNvSpPr>
                <p:nvPr/>
              </p:nvSpPr>
              <p:spPr bwMode="auto">
                <a:xfrm flipV="1">
                  <a:off x="792" y="970"/>
                  <a:ext cx="183" cy="0"/>
                </a:xfrm>
                <a:prstGeom prst="line">
                  <a:avLst/>
                </a:prstGeom>
                <a:noFill/>
                <a:ln w="31750">
                  <a:solidFill>
                    <a:srgbClr val="990099"/>
                  </a:solidFill>
                  <a:round/>
                  <a:headEnd type="none" w="sm" len="sm"/>
                  <a:tailEnd type="triangle" w="sm"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grpSp>
          <p:grpSp>
            <p:nvGrpSpPr>
              <p:cNvPr id="1705036" name="Group 76"/>
              <p:cNvGrpSpPr>
                <a:grpSpLocks/>
              </p:cNvGrpSpPr>
              <p:nvPr/>
            </p:nvGrpSpPr>
            <p:grpSpPr bwMode="auto">
              <a:xfrm>
                <a:off x="4009" y="3100"/>
                <a:ext cx="608" cy="369"/>
                <a:chOff x="2704" y="778"/>
                <a:chExt cx="608" cy="369"/>
              </a:xfrm>
            </p:grpSpPr>
            <p:sp>
              <p:nvSpPr>
                <p:cNvPr id="1705037" name="Rectangle 77"/>
                <p:cNvSpPr>
                  <a:spLocks noChangeArrowheads="1"/>
                </p:cNvSpPr>
                <p:nvPr/>
              </p:nvSpPr>
              <p:spPr bwMode="auto">
                <a:xfrm>
                  <a:off x="2704" y="778"/>
                  <a:ext cx="570" cy="369"/>
                </a:xfrm>
                <a:prstGeom prst="rect">
                  <a:avLst/>
                </a:prstGeom>
                <a:solidFill>
                  <a:srgbClr val="99FFCC"/>
                </a:solidFill>
                <a:ln w="25400">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1705038" name="Rectangle 78"/>
                <p:cNvSpPr>
                  <a:spLocks noChangeArrowheads="1"/>
                </p:cNvSpPr>
                <p:nvPr/>
              </p:nvSpPr>
              <p:spPr bwMode="auto">
                <a:xfrm>
                  <a:off x="2747" y="829"/>
                  <a:ext cx="5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400" b="1">
                      <a:solidFill>
                        <a:srgbClr val="002060"/>
                      </a:solidFill>
                      <a:effectLst>
                        <a:outerShdw blurRad="38100" dist="38100" dir="2700000" algn="tl">
                          <a:srgbClr val="000000">
                            <a:alpha val="43137"/>
                          </a:srgbClr>
                        </a:outerShdw>
                      </a:effectLst>
                      <a:latin typeface="+mn-ea"/>
                      <a:ea typeface="+mn-ea"/>
                    </a:rPr>
                    <a:t>测试 </a:t>
                  </a:r>
                </a:p>
              </p:txBody>
            </p:sp>
          </p:grpSp>
        </p:grpSp>
        <p:sp>
          <p:nvSpPr>
            <p:cNvPr id="1705039" name="Text Box 79"/>
            <p:cNvSpPr txBox="1">
              <a:spLocks noChangeArrowheads="1"/>
            </p:cNvSpPr>
            <p:nvPr/>
          </p:nvSpPr>
          <p:spPr bwMode="auto">
            <a:xfrm>
              <a:off x="1150" y="362"/>
              <a:ext cx="1473" cy="294"/>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2060"/>
                  </a:solidFill>
                  <a:effectLst>
                    <a:outerShdw blurRad="38100" dist="38100" dir="2700000" algn="tl">
                      <a:srgbClr val="000000">
                        <a:alpha val="43137"/>
                      </a:srgbClr>
                    </a:outerShdw>
                  </a:effectLst>
                  <a:latin typeface="+mn-ea"/>
                  <a:ea typeface="+mn-ea"/>
                </a:rPr>
                <a:t>系统和信息工程</a:t>
              </a:r>
            </a:p>
          </p:txBody>
        </p:sp>
      </p:grpSp>
      <p:sp>
        <p:nvSpPr>
          <p:cNvPr id="81"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414585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5986" name="Group 2"/>
          <p:cNvGrpSpPr>
            <a:grpSpLocks/>
          </p:cNvGrpSpPr>
          <p:nvPr/>
        </p:nvGrpSpPr>
        <p:grpSpPr bwMode="auto">
          <a:xfrm>
            <a:off x="759425" y="1690265"/>
            <a:ext cx="7732713" cy="4678363"/>
            <a:chOff x="402" y="514"/>
            <a:chExt cx="4871" cy="2947"/>
          </a:xfrm>
        </p:grpSpPr>
        <p:grpSp>
          <p:nvGrpSpPr>
            <p:cNvPr id="1705987" name="Group 3"/>
            <p:cNvGrpSpPr>
              <a:grpSpLocks/>
            </p:cNvGrpSpPr>
            <p:nvPr/>
          </p:nvGrpSpPr>
          <p:grpSpPr bwMode="auto">
            <a:xfrm>
              <a:off x="402" y="514"/>
              <a:ext cx="3477" cy="2947"/>
              <a:chOff x="402" y="514"/>
              <a:chExt cx="3477" cy="2947"/>
            </a:xfrm>
          </p:grpSpPr>
          <p:grpSp>
            <p:nvGrpSpPr>
              <p:cNvPr id="1705988" name="Group 4"/>
              <p:cNvGrpSpPr>
                <a:grpSpLocks/>
              </p:cNvGrpSpPr>
              <p:nvPr/>
            </p:nvGrpSpPr>
            <p:grpSpPr bwMode="auto">
              <a:xfrm>
                <a:off x="786" y="2218"/>
                <a:ext cx="2736" cy="744"/>
                <a:chOff x="786" y="2218"/>
                <a:chExt cx="2736" cy="744"/>
              </a:xfrm>
            </p:grpSpPr>
            <p:sp>
              <p:nvSpPr>
                <p:cNvPr id="1705989" name="Oval 5"/>
                <p:cNvSpPr>
                  <a:spLocks noChangeArrowheads="1"/>
                </p:cNvSpPr>
                <p:nvPr/>
              </p:nvSpPr>
              <p:spPr bwMode="auto">
                <a:xfrm>
                  <a:off x="1195" y="2344"/>
                  <a:ext cx="1918" cy="460"/>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0" name="Freeform 6"/>
                <p:cNvSpPr>
                  <a:spLocks/>
                </p:cNvSpPr>
                <p:nvPr/>
              </p:nvSpPr>
              <p:spPr bwMode="auto">
                <a:xfrm>
                  <a:off x="1778" y="2443"/>
                  <a:ext cx="361"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1" name="Freeform 7"/>
                <p:cNvSpPr>
                  <a:spLocks/>
                </p:cNvSpPr>
                <p:nvPr/>
              </p:nvSpPr>
              <p:spPr bwMode="auto">
                <a:xfrm flipH="1">
                  <a:off x="2150" y="2453"/>
                  <a:ext cx="361"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2" name="Line 8"/>
                <p:cNvSpPr>
                  <a:spLocks noChangeShapeType="1"/>
                </p:cNvSpPr>
                <p:nvPr/>
              </p:nvSpPr>
              <p:spPr bwMode="auto">
                <a:xfrm>
                  <a:off x="2150" y="2218"/>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3" name="Line 9"/>
                <p:cNvSpPr>
                  <a:spLocks noChangeShapeType="1"/>
                </p:cNvSpPr>
                <p:nvPr/>
              </p:nvSpPr>
              <p:spPr bwMode="auto">
                <a:xfrm>
                  <a:off x="2150" y="2565"/>
                  <a:ext cx="0" cy="239"/>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4" name="Line 10"/>
                <p:cNvSpPr>
                  <a:spLocks noChangeShapeType="1"/>
                </p:cNvSpPr>
                <p:nvPr/>
              </p:nvSpPr>
              <p:spPr bwMode="auto">
                <a:xfrm>
                  <a:off x="2150" y="2817"/>
                  <a:ext cx="0" cy="145"/>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5" name="Freeform 11"/>
                <p:cNvSpPr>
                  <a:spLocks/>
                </p:cNvSpPr>
                <p:nvPr/>
              </p:nvSpPr>
              <p:spPr bwMode="auto">
                <a:xfrm>
                  <a:off x="786" y="2565"/>
                  <a:ext cx="409"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6" name="Freeform 12"/>
                <p:cNvSpPr>
                  <a:spLocks/>
                </p:cNvSpPr>
                <p:nvPr/>
              </p:nvSpPr>
              <p:spPr bwMode="auto">
                <a:xfrm flipH="1">
                  <a:off x="3113" y="2574"/>
                  <a:ext cx="409"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705997" name="Group 13"/>
              <p:cNvGrpSpPr>
                <a:grpSpLocks/>
              </p:cNvGrpSpPr>
              <p:nvPr/>
            </p:nvGrpSpPr>
            <p:grpSpPr bwMode="auto">
              <a:xfrm>
                <a:off x="887" y="1794"/>
                <a:ext cx="2522" cy="586"/>
                <a:chOff x="887" y="1794"/>
                <a:chExt cx="2522" cy="586"/>
              </a:xfrm>
            </p:grpSpPr>
            <p:sp>
              <p:nvSpPr>
                <p:cNvPr id="1705998" name="Oval 14"/>
                <p:cNvSpPr>
                  <a:spLocks noChangeArrowheads="1"/>
                </p:cNvSpPr>
                <p:nvPr/>
              </p:nvSpPr>
              <p:spPr bwMode="auto">
                <a:xfrm>
                  <a:off x="1308" y="1920"/>
                  <a:ext cx="1684" cy="460"/>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5999" name="Freeform 15"/>
                <p:cNvSpPr>
                  <a:spLocks/>
                </p:cNvSpPr>
                <p:nvPr/>
              </p:nvSpPr>
              <p:spPr bwMode="auto">
                <a:xfrm>
                  <a:off x="1782" y="2019"/>
                  <a:ext cx="360"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0" name="Freeform 16"/>
                <p:cNvSpPr>
                  <a:spLocks/>
                </p:cNvSpPr>
                <p:nvPr/>
              </p:nvSpPr>
              <p:spPr bwMode="auto">
                <a:xfrm flipH="1">
                  <a:off x="2146" y="2028"/>
                  <a:ext cx="361"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1" name="Line 17"/>
                <p:cNvSpPr>
                  <a:spLocks noChangeShapeType="1"/>
                </p:cNvSpPr>
                <p:nvPr/>
              </p:nvSpPr>
              <p:spPr bwMode="auto">
                <a:xfrm>
                  <a:off x="2146" y="1794"/>
                  <a:ext cx="0" cy="352"/>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2" name="Line 18"/>
                <p:cNvSpPr>
                  <a:spLocks noChangeShapeType="1"/>
                </p:cNvSpPr>
                <p:nvPr/>
              </p:nvSpPr>
              <p:spPr bwMode="auto">
                <a:xfrm>
                  <a:off x="2146" y="2141"/>
                  <a:ext cx="0" cy="239"/>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3" name="Freeform 19"/>
                <p:cNvSpPr>
                  <a:spLocks/>
                </p:cNvSpPr>
                <p:nvPr/>
              </p:nvSpPr>
              <p:spPr bwMode="auto">
                <a:xfrm>
                  <a:off x="887" y="2155"/>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4" name="Freeform 20"/>
                <p:cNvSpPr>
                  <a:spLocks/>
                </p:cNvSpPr>
                <p:nvPr/>
              </p:nvSpPr>
              <p:spPr bwMode="auto">
                <a:xfrm flipH="1">
                  <a:off x="2999" y="2150"/>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706005" name="Group 21"/>
              <p:cNvGrpSpPr>
                <a:grpSpLocks/>
              </p:cNvGrpSpPr>
              <p:nvPr/>
            </p:nvGrpSpPr>
            <p:grpSpPr bwMode="auto">
              <a:xfrm>
                <a:off x="966" y="1367"/>
                <a:ext cx="2368" cy="585"/>
                <a:chOff x="966" y="1367"/>
                <a:chExt cx="2368" cy="585"/>
              </a:xfrm>
            </p:grpSpPr>
            <p:sp>
              <p:nvSpPr>
                <p:cNvPr id="1706006" name="Oval 22"/>
                <p:cNvSpPr>
                  <a:spLocks noChangeArrowheads="1"/>
                </p:cNvSpPr>
                <p:nvPr/>
              </p:nvSpPr>
              <p:spPr bwMode="auto">
                <a:xfrm>
                  <a:off x="1383" y="1493"/>
                  <a:ext cx="1541" cy="459"/>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7" name="Freeform 23"/>
                <p:cNvSpPr>
                  <a:spLocks/>
                </p:cNvSpPr>
                <p:nvPr/>
              </p:nvSpPr>
              <p:spPr bwMode="auto">
                <a:xfrm>
                  <a:off x="1782" y="1592"/>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8" name="Freeform 24"/>
                <p:cNvSpPr>
                  <a:spLocks/>
                </p:cNvSpPr>
                <p:nvPr/>
              </p:nvSpPr>
              <p:spPr bwMode="auto">
                <a:xfrm flipH="1">
                  <a:off x="2146" y="1601"/>
                  <a:ext cx="361"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09" name="Line 25"/>
                <p:cNvSpPr>
                  <a:spLocks noChangeShapeType="1"/>
                </p:cNvSpPr>
                <p:nvPr/>
              </p:nvSpPr>
              <p:spPr bwMode="auto">
                <a:xfrm>
                  <a:off x="2146" y="1367"/>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0" name="Line 26"/>
                <p:cNvSpPr>
                  <a:spLocks noChangeShapeType="1"/>
                </p:cNvSpPr>
                <p:nvPr/>
              </p:nvSpPr>
              <p:spPr bwMode="auto">
                <a:xfrm>
                  <a:off x="2146" y="1714"/>
                  <a:ext cx="0" cy="238"/>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1" name="Freeform 27"/>
                <p:cNvSpPr>
                  <a:spLocks/>
                </p:cNvSpPr>
                <p:nvPr/>
              </p:nvSpPr>
              <p:spPr bwMode="auto">
                <a:xfrm>
                  <a:off x="966" y="1723"/>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2" name="Freeform 28"/>
                <p:cNvSpPr>
                  <a:spLocks/>
                </p:cNvSpPr>
                <p:nvPr/>
              </p:nvSpPr>
              <p:spPr bwMode="auto">
                <a:xfrm flipH="1">
                  <a:off x="2924" y="1718"/>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706013" name="Group 29"/>
              <p:cNvGrpSpPr>
                <a:grpSpLocks/>
              </p:cNvGrpSpPr>
              <p:nvPr/>
            </p:nvGrpSpPr>
            <p:grpSpPr bwMode="auto">
              <a:xfrm>
                <a:off x="1044" y="934"/>
                <a:ext cx="2204" cy="586"/>
                <a:chOff x="1044" y="934"/>
                <a:chExt cx="2204" cy="586"/>
              </a:xfrm>
            </p:grpSpPr>
            <p:sp>
              <p:nvSpPr>
                <p:cNvPr id="1706014" name="Oval 30"/>
                <p:cNvSpPr>
                  <a:spLocks noChangeArrowheads="1"/>
                </p:cNvSpPr>
                <p:nvPr/>
              </p:nvSpPr>
              <p:spPr bwMode="auto">
                <a:xfrm>
                  <a:off x="1457" y="1060"/>
                  <a:ext cx="1381" cy="460"/>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5" name="Freeform 31"/>
                <p:cNvSpPr>
                  <a:spLocks/>
                </p:cNvSpPr>
                <p:nvPr/>
              </p:nvSpPr>
              <p:spPr bwMode="auto">
                <a:xfrm>
                  <a:off x="1781" y="1159"/>
                  <a:ext cx="361"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6" name="Freeform 32"/>
                <p:cNvSpPr>
                  <a:spLocks/>
                </p:cNvSpPr>
                <p:nvPr/>
              </p:nvSpPr>
              <p:spPr bwMode="auto">
                <a:xfrm flipH="1">
                  <a:off x="2147" y="1169"/>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7" name="Line 33"/>
                <p:cNvSpPr>
                  <a:spLocks noChangeShapeType="1"/>
                </p:cNvSpPr>
                <p:nvPr/>
              </p:nvSpPr>
              <p:spPr bwMode="auto">
                <a:xfrm>
                  <a:off x="2147" y="934"/>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8" name="Line 34"/>
                <p:cNvSpPr>
                  <a:spLocks noChangeShapeType="1"/>
                </p:cNvSpPr>
                <p:nvPr/>
              </p:nvSpPr>
              <p:spPr bwMode="auto">
                <a:xfrm>
                  <a:off x="2147" y="1281"/>
                  <a:ext cx="0" cy="239"/>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19" name="Freeform 35"/>
                <p:cNvSpPr>
                  <a:spLocks/>
                </p:cNvSpPr>
                <p:nvPr/>
              </p:nvSpPr>
              <p:spPr bwMode="auto">
                <a:xfrm>
                  <a:off x="1044" y="1291"/>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20" name="Freeform 36"/>
                <p:cNvSpPr>
                  <a:spLocks/>
                </p:cNvSpPr>
                <p:nvPr/>
              </p:nvSpPr>
              <p:spPr bwMode="auto">
                <a:xfrm flipH="1">
                  <a:off x="2838" y="1285"/>
                  <a:ext cx="410"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706021" name="Group 37"/>
              <p:cNvGrpSpPr>
                <a:grpSpLocks/>
              </p:cNvGrpSpPr>
              <p:nvPr/>
            </p:nvGrpSpPr>
            <p:grpSpPr bwMode="auto">
              <a:xfrm>
                <a:off x="1101" y="514"/>
                <a:ext cx="2083" cy="460"/>
                <a:chOff x="1101" y="514"/>
                <a:chExt cx="2083" cy="460"/>
              </a:xfrm>
            </p:grpSpPr>
            <p:sp>
              <p:nvSpPr>
                <p:cNvPr id="1706022" name="Oval 38"/>
                <p:cNvSpPr>
                  <a:spLocks noChangeArrowheads="1"/>
                </p:cNvSpPr>
                <p:nvPr/>
              </p:nvSpPr>
              <p:spPr bwMode="auto">
                <a:xfrm>
                  <a:off x="1514" y="514"/>
                  <a:ext cx="1249" cy="460"/>
                </a:xfrm>
                <a:prstGeom prst="ellipse">
                  <a:avLst/>
                </a:prstGeom>
                <a:solidFill>
                  <a:srgbClr val="FFFF00"/>
                </a:solidFill>
                <a:ln w="19050">
                  <a:solidFill>
                    <a:srgbClr val="000000"/>
                  </a:solidFill>
                  <a:round/>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23" name="Freeform 39"/>
                <p:cNvSpPr>
                  <a:spLocks/>
                </p:cNvSpPr>
                <p:nvPr/>
              </p:nvSpPr>
              <p:spPr bwMode="auto">
                <a:xfrm>
                  <a:off x="1781" y="613"/>
                  <a:ext cx="362"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24" name="Freeform 40"/>
                <p:cNvSpPr>
                  <a:spLocks/>
                </p:cNvSpPr>
                <p:nvPr/>
              </p:nvSpPr>
              <p:spPr bwMode="auto">
                <a:xfrm flipH="1">
                  <a:off x="2147" y="623"/>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25" name="Line 41"/>
                <p:cNvSpPr>
                  <a:spLocks noChangeShapeType="1"/>
                </p:cNvSpPr>
                <p:nvPr/>
              </p:nvSpPr>
              <p:spPr bwMode="auto">
                <a:xfrm>
                  <a:off x="2147" y="735"/>
                  <a:ext cx="0" cy="239"/>
                </a:xfrm>
                <a:prstGeom prst="line">
                  <a:avLst/>
                </a:prstGeom>
                <a:noFill/>
                <a:ln w="19050" cap="rnd">
                  <a:solidFill>
                    <a:srgbClr val="800080"/>
                  </a:solidFill>
                  <a:prstDash val="sysDot"/>
                  <a:round/>
                  <a:headEnd/>
                  <a:tailEnd type="none" w="sm"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26" name="Freeform 42"/>
                <p:cNvSpPr>
                  <a:spLocks/>
                </p:cNvSpPr>
                <p:nvPr/>
              </p:nvSpPr>
              <p:spPr bwMode="auto">
                <a:xfrm>
                  <a:off x="1101" y="745"/>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27" name="Freeform 43"/>
                <p:cNvSpPr>
                  <a:spLocks/>
                </p:cNvSpPr>
                <p:nvPr/>
              </p:nvSpPr>
              <p:spPr bwMode="auto">
                <a:xfrm flipH="1">
                  <a:off x="2774" y="739"/>
                  <a:ext cx="410"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706028" name="Group 44"/>
              <p:cNvGrpSpPr>
                <a:grpSpLocks/>
              </p:cNvGrpSpPr>
              <p:nvPr/>
            </p:nvGrpSpPr>
            <p:grpSpPr bwMode="auto">
              <a:xfrm>
                <a:off x="1108" y="2728"/>
                <a:ext cx="2083" cy="585"/>
                <a:chOff x="1108" y="2728"/>
                <a:chExt cx="2083" cy="585"/>
              </a:xfrm>
            </p:grpSpPr>
            <p:sp>
              <p:nvSpPr>
                <p:cNvPr id="1706029" name="Oval 45"/>
                <p:cNvSpPr>
                  <a:spLocks noChangeArrowheads="1"/>
                </p:cNvSpPr>
                <p:nvPr/>
              </p:nvSpPr>
              <p:spPr bwMode="auto">
                <a:xfrm>
                  <a:off x="1521" y="2854"/>
                  <a:ext cx="1249" cy="459"/>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0" name="Freeform 46"/>
                <p:cNvSpPr>
                  <a:spLocks/>
                </p:cNvSpPr>
                <p:nvPr/>
              </p:nvSpPr>
              <p:spPr bwMode="auto">
                <a:xfrm>
                  <a:off x="1788" y="2953"/>
                  <a:ext cx="362"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1" name="Freeform 47"/>
                <p:cNvSpPr>
                  <a:spLocks/>
                </p:cNvSpPr>
                <p:nvPr/>
              </p:nvSpPr>
              <p:spPr bwMode="auto">
                <a:xfrm flipH="1">
                  <a:off x="2154" y="2962"/>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2" name="Line 48"/>
                <p:cNvSpPr>
                  <a:spLocks noChangeShapeType="1"/>
                </p:cNvSpPr>
                <p:nvPr/>
              </p:nvSpPr>
              <p:spPr bwMode="auto">
                <a:xfrm>
                  <a:off x="2154" y="2728"/>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3" name="Line 49"/>
                <p:cNvSpPr>
                  <a:spLocks noChangeShapeType="1"/>
                </p:cNvSpPr>
                <p:nvPr/>
              </p:nvSpPr>
              <p:spPr bwMode="auto">
                <a:xfrm>
                  <a:off x="2154" y="3075"/>
                  <a:ext cx="0" cy="238"/>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4" name="Freeform 50"/>
                <p:cNvSpPr>
                  <a:spLocks/>
                </p:cNvSpPr>
                <p:nvPr/>
              </p:nvSpPr>
              <p:spPr bwMode="auto">
                <a:xfrm>
                  <a:off x="1108" y="3084"/>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5" name="Freeform 51"/>
                <p:cNvSpPr>
                  <a:spLocks/>
                </p:cNvSpPr>
                <p:nvPr/>
              </p:nvSpPr>
              <p:spPr bwMode="auto">
                <a:xfrm flipH="1">
                  <a:off x="2781" y="3079"/>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1706036" name="Freeform 52"/>
              <p:cNvSpPr>
                <a:spLocks/>
              </p:cNvSpPr>
              <p:nvPr/>
            </p:nvSpPr>
            <p:spPr bwMode="auto">
              <a:xfrm>
                <a:off x="1650" y="3273"/>
                <a:ext cx="500" cy="184"/>
              </a:xfrm>
              <a:custGeom>
                <a:avLst/>
                <a:gdLst>
                  <a:gd name="T0" fmla="*/ 798 w 798"/>
                  <a:gd name="T1" fmla="*/ 0 h 286"/>
                  <a:gd name="T2" fmla="*/ 750 w 798"/>
                  <a:gd name="T3" fmla="*/ 161 h 286"/>
                  <a:gd name="T4" fmla="*/ 630 w 798"/>
                  <a:gd name="T5" fmla="*/ 266 h 286"/>
                  <a:gd name="T6" fmla="*/ 390 w 798"/>
                  <a:gd name="T7" fmla="*/ 280 h 286"/>
                  <a:gd name="T8" fmla="*/ 0 w 798"/>
                  <a:gd name="T9" fmla="*/ 280 h 286"/>
                </a:gdLst>
                <a:ahLst/>
                <a:cxnLst>
                  <a:cxn ang="0">
                    <a:pos x="T0" y="T1"/>
                  </a:cxn>
                  <a:cxn ang="0">
                    <a:pos x="T2" y="T3"/>
                  </a:cxn>
                  <a:cxn ang="0">
                    <a:pos x="T4" y="T5"/>
                  </a:cxn>
                  <a:cxn ang="0">
                    <a:pos x="T6" y="T7"/>
                  </a:cxn>
                  <a:cxn ang="0">
                    <a:pos x="T8" y="T9"/>
                  </a:cxn>
                </a:cxnLst>
                <a:rect l="0" t="0" r="r" b="b"/>
                <a:pathLst>
                  <a:path w="798" h="286">
                    <a:moveTo>
                      <a:pt x="798" y="0"/>
                    </a:moveTo>
                    <a:cubicBezTo>
                      <a:pt x="788" y="58"/>
                      <a:pt x="778" y="117"/>
                      <a:pt x="750" y="161"/>
                    </a:cubicBezTo>
                    <a:cubicBezTo>
                      <a:pt x="722" y="205"/>
                      <a:pt x="690" y="246"/>
                      <a:pt x="630" y="266"/>
                    </a:cubicBezTo>
                    <a:cubicBezTo>
                      <a:pt x="570" y="286"/>
                      <a:pt x="495" y="278"/>
                      <a:pt x="390" y="280"/>
                    </a:cubicBezTo>
                    <a:cubicBezTo>
                      <a:pt x="285" y="282"/>
                      <a:pt x="65" y="280"/>
                      <a:pt x="0" y="280"/>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7" name="Line 53"/>
              <p:cNvSpPr>
                <a:spLocks noChangeShapeType="1"/>
              </p:cNvSpPr>
              <p:nvPr/>
            </p:nvSpPr>
            <p:spPr bwMode="auto">
              <a:xfrm flipH="1">
                <a:off x="402" y="3453"/>
                <a:ext cx="127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8" name="Freeform 54"/>
              <p:cNvSpPr>
                <a:spLocks/>
              </p:cNvSpPr>
              <p:nvPr/>
            </p:nvSpPr>
            <p:spPr bwMode="auto">
              <a:xfrm flipH="1">
                <a:off x="2158" y="3277"/>
                <a:ext cx="500" cy="184"/>
              </a:xfrm>
              <a:custGeom>
                <a:avLst/>
                <a:gdLst>
                  <a:gd name="T0" fmla="*/ 798 w 798"/>
                  <a:gd name="T1" fmla="*/ 0 h 286"/>
                  <a:gd name="T2" fmla="*/ 750 w 798"/>
                  <a:gd name="T3" fmla="*/ 161 h 286"/>
                  <a:gd name="T4" fmla="*/ 630 w 798"/>
                  <a:gd name="T5" fmla="*/ 266 h 286"/>
                  <a:gd name="T6" fmla="*/ 390 w 798"/>
                  <a:gd name="T7" fmla="*/ 280 h 286"/>
                  <a:gd name="T8" fmla="*/ 0 w 798"/>
                  <a:gd name="T9" fmla="*/ 280 h 286"/>
                </a:gdLst>
                <a:ahLst/>
                <a:cxnLst>
                  <a:cxn ang="0">
                    <a:pos x="T0" y="T1"/>
                  </a:cxn>
                  <a:cxn ang="0">
                    <a:pos x="T2" y="T3"/>
                  </a:cxn>
                  <a:cxn ang="0">
                    <a:pos x="T4" y="T5"/>
                  </a:cxn>
                  <a:cxn ang="0">
                    <a:pos x="T6" y="T7"/>
                  </a:cxn>
                  <a:cxn ang="0">
                    <a:pos x="T8" y="T9"/>
                  </a:cxn>
                </a:cxnLst>
                <a:rect l="0" t="0" r="r" b="b"/>
                <a:pathLst>
                  <a:path w="798" h="286">
                    <a:moveTo>
                      <a:pt x="798" y="0"/>
                    </a:moveTo>
                    <a:cubicBezTo>
                      <a:pt x="788" y="58"/>
                      <a:pt x="778" y="117"/>
                      <a:pt x="750" y="161"/>
                    </a:cubicBezTo>
                    <a:cubicBezTo>
                      <a:pt x="722" y="205"/>
                      <a:pt x="690" y="246"/>
                      <a:pt x="630" y="266"/>
                    </a:cubicBezTo>
                    <a:cubicBezTo>
                      <a:pt x="570" y="286"/>
                      <a:pt x="495" y="278"/>
                      <a:pt x="390" y="280"/>
                    </a:cubicBezTo>
                    <a:cubicBezTo>
                      <a:pt x="285" y="282"/>
                      <a:pt x="65" y="280"/>
                      <a:pt x="0" y="280"/>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706039" name="Line 55"/>
              <p:cNvSpPr>
                <a:spLocks noChangeShapeType="1"/>
              </p:cNvSpPr>
              <p:nvPr/>
            </p:nvSpPr>
            <p:spPr bwMode="auto">
              <a:xfrm flipH="1">
                <a:off x="2601" y="3453"/>
                <a:ext cx="127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1706040" name="Text Box 56"/>
            <p:cNvSpPr txBox="1">
              <a:spLocks noChangeArrowheads="1"/>
            </p:cNvSpPr>
            <p:nvPr/>
          </p:nvSpPr>
          <p:spPr bwMode="auto">
            <a:xfrm>
              <a:off x="3776" y="3005"/>
              <a:ext cx="959"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需求阶段</a:t>
              </a:r>
            </a:p>
          </p:txBody>
        </p:sp>
        <p:sp>
          <p:nvSpPr>
            <p:cNvPr id="1706041" name="Text Box 57"/>
            <p:cNvSpPr txBox="1">
              <a:spLocks noChangeArrowheads="1"/>
            </p:cNvSpPr>
            <p:nvPr/>
          </p:nvSpPr>
          <p:spPr bwMode="auto">
            <a:xfrm>
              <a:off x="3780" y="2448"/>
              <a:ext cx="908"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分析阶段</a:t>
              </a:r>
            </a:p>
          </p:txBody>
        </p:sp>
        <p:sp>
          <p:nvSpPr>
            <p:cNvPr id="1706042" name="Text Box 58"/>
            <p:cNvSpPr txBox="1">
              <a:spLocks noChangeArrowheads="1"/>
            </p:cNvSpPr>
            <p:nvPr/>
          </p:nvSpPr>
          <p:spPr bwMode="auto">
            <a:xfrm>
              <a:off x="3744" y="2044"/>
              <a:ext cx="934"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设计阶段</a:t>
              </a:r>
            </a:p>
          </p:txBody>
        </p:sp>
        <p:sp>
          <p:nvSpPr>
            <p:cNvPr id="1706043" name="Text Box 59"/>
            <p:cNvSpPr txBox="1">
              <a:spLocks noChangeArrowheads="1"/>
            </p:cNvSpPr>
            <p:nvPr/>
          </p:nvSpPr>
          <p:spPr bwMode="auto">
            <a:xfrm>
              <a:off x="3744" y="1587"/>
              <a:ext cx="992"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编程阶段</a:t>
              </a:r>
            </a:p>
          </p:txBody>
        </p:sp>
        <p:sp>
          <p:nvSpPr>
            <p:cNvPr id="1706044" name="Text Box 60"/>
            <p:cNvSpPr txBox="1">
              <a:spLocks noChangeArrowheads="1"/>
            </p:cNvSpPr>
            <p:nvPr/>
          </p:nvSpPr>
          <p:spPr bwMode="auto">
            <a:xfrm>
              <a:off x="3726" y="1159"/>
              <a:ext cx="1547"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集成与测试阶段</a:t>
              </a:r>
            </a:p>
          </p:txBody>
        </p:sp>
        <p:sp>
          <p:nvSpPr>
            <p:cNvPr id="1706045" name="Text Box 61"/>
            <p:cNvSpPr txBox="1">
              <a:spLocks noChangeArrowheads="1"/>
            </p:cNvSpPr>
            <p:nvPr/>
          </p:nvSpPr>
          <p:spPr bwMode="auto">
            <a:xfrm>
              <a:off x="3730" y="600"/>
              <a:ext cx="1492"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维护与演进阶段</a:t>
              </a:r>
            </a:p>
          </p:txBody>
        </p:sp>
      </p:grpSp>
      <p:sp>
        <p:nvSpPr>
          <p:cNvPr id="66" name="Text Box 3"/>
          <p:cNvSpPr txBox="1">
            <a:spLocks noChangeArrowheads="1"/>
          </p:cNvSpPr>
          <p:nvPr/>
        </p:nvSpPr>
        <p:spPr bwMode="auto">
          <a:xfrm>
            <a:off x="2339752" y="908491"/>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defPPr>
              <a:defRPr lang="zh-CN"/>
            </a:defPPr>
            <a:lvl1pPr eaLnBrk="0" hangingPunct="0">
              <a:spcBef>
                <a:spcPct val="50000"/>
              </a:spcBef>
              <a:defRPr sz="2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5</a:t>
            </a:r>
            <a:r>
              <a:rPr lang="zh-CN" altLang="en-US" dirty="0"/>
              <a:t>）喷泉模型</a:t>
            </a:r>
          </a:p>
        </p:txBody>
      </p:sp>
      <p:sp>
        <p:nvSpPr>
          <p:cNvPr id="64"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30319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3"/>
          <p:cNvSpPr txBox="1">
            <a:spLocks noChangeArrowheads="1"/>
          </p:cNvSpPr>
          <p:nvPr/>
        </p:nvSpPr>
        <p:spPr bwMode="auto">
          <a:xfrm>
            <a:off x="107504" y="1412776"/>
            <a:ext cx="4309543" cy="436378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体现了</a:t>
            </a: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迭代和无间隙</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的特性</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系统某个部分</a:t>
            </a: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常常重复工作多次</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，相关对象在每次</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迭代</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中</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随之加入演进</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的软件成分</a:t>
            </a:r>
          </a:p>
          <a:p>
            <a:pPr>
              <a:spcBef>
                <a:spcPct val="15000"/>
              </a:spcBef>
              <a:buClr>
                <a:srgbClr val="800080"/>
              </a:buClr>
              <a:buSzTx/>
              <a:buFont typeface="Wingdings" pitchFamily="2" charset="2"/>
              <a:buChar char="Ø"/>
            </a:pP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无间隙</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是指在各项开发活动，即分析、设计和编码之间</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不存在明显的边界</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喷泉模型是</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对象驱动</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的过程</a:t>
            </a: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5" name="Group 2"/>
          <p:cNvGrpSpPr>
            <a:grpSpLocks/>
          </p:cNvGrpSpPr>
          <p:nvPr/>
        </p:nvGrpSpPr>
        <p:grpSpPr bwMode="auto">
          <a:xfrm>
            <a:off x="3779912" y="1456084"/>
            <a:ext cx="5336154" cy="4065588"/>
            <a:chOff x="402" y="514"/>
            <a:chExt cx="4871" cy="2947"/>
          </a:xfrm>
        </p:grpSpPr>
        <p:grpSp>
          <p:nvGrpSpPr>
            <p:cNvPr id="6" name="Group 3"/>
            <p:cNvGrpSpPr>
              <a:grpSpLocks/>
            </p:cNvGrpSpPr>
            <p:nvPr/>
          </p:nvGrpSpPr>
          <p:grpSpPr bwMode="auto">
            <a:xfrm>
              <a:off x="402" y="514"/>
              <a:ext cx="3477" cy="2947"/>
              <a:chOff x="402" y="514"/>
              <a:chExt cx="3477" cy="2947"/>
            </a:xfrm>
          </p:grpSpPr>
          <p:grpSp>
            <p:nvGrpSpPr>
              <p:cNvPr id="15" name="Group 4"/>
              <p:cNvGrpSpPr>
                <a:grpSpLocks/>
              </p:cNvGrpSpPr>
              <p:nvPr/>
            </p:nvGrpSpPr>
            <p:grpSpPr bwMode="auto">
              <a:xfrm>
                <a:off x="786" y="2218"/>
                <a:ext cx="2736" cy="744"/>
                <a:chOff x="786" y="2218"/>
                <a:chExt cx="2736" cy="744"/>
              </a:xfrm>
            </p:grpSpPr>
            <p:sp>
              <p:nvSpPr>
                <p:cNvPr id="59" name="Oval 5"/>
                <p:cNvSpPr>
                  <a:spLocks noChangeArrowheads="1"/>
                </p:cNvSpPr>
                <p:nvPr/>
              </p:nvSpPr>
              <p:spPr bwMode="auto">
                <a:xfrm>
                  <a:off x="1195" y="2344"/>
                  <a:ext cx="1918" cy="460"/>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0" name="Freeform 6"/>
                <p:cNvSpPr>
                  <a:spLocks/>
                </p:cNvSpPr>
                <p:nvPr/>
              </p:nvSpPr>
              <p:spPr bwMode="auto">
                <a:xfrm>
                  <a:off x="1778" y="2443"/>
                  <a:ext cx="361"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 name="Freeform 7"/>
                <p:cNvSpPr>
                  <a:spLocks/>
                </p:cNvSpPr>
                <p:nvPr/>
              </p:nvSpPr>
              <p:spPr bwMode="auto">
                <a:xfrm flipH="1">
                  <a:off x="2150" y="2453"/>
                  <a:ext cx="361"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 name="Line 8"/>
                <p:cNvSpPr>
                  <a:spLocks noChangeShapeType="1"/>
                </p:cNvSpPr>
                <p:nvPr/>
              </p:nvSpPr>
              <p:spPr bwMode="auto">
                <a:xfrm>
                  <a:off x="2150" y="2218"/>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3" name="Line 9"/>
                <p:cNvSpPr>
                  <a:spLocks noChangeShapeType="1"/>
                </p:cNvSpPr>
                <p:nvPr/>
              </p:nvSpPr>
              <p:spPr bwMode="auto">
                <a:xfrm>
                  <a:off x="2150" y="2565"/>
                  <a:ext cx="0" cy="239"/>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4" name="Line 10"/>
                <p:cNvSpPr>
                  <a:spLocks noChangeShapeType="1"/>
                </p:cNvSpPr>
                <p:nvPr/>
              </p:nvSpPr>
              <p:spPr bwMode="auto">
                <a:xfrm>
                  <a:off x="2150" y="2817"/>
                  <a:ext cx="0" cy="145"/>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5" name="Freeform 11"/>
                <p:cNvSpPr>
                  <a:spLocks/>
                </p:cNvSpPr>
                <p:nvPr/>
              </p:nvSpPr>
              <p:spPr bwMode="auto">
                <a:xfrm>
                  <a:off x="786" y="2565"/>
                  <a:ext cx="409"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6" name="Freeform 12"/>
                <p:cNvSpPr>
                  <a:spLocks/>
                </p:cNvSpPr>
                <p:nvPr/>
              </p:nvSpPr>
              <p:spPr bwMode="auto">
                <a:xfrm flipH="1">
                  <a:off x="3113" y="2574"/>
                  <a:ext cx="409"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6" name="Group 13"/>
              <p:cNvGrpSpPr>
                <a:grpSpLocks/>
              </p:cNvGrpSpPr>
              <p:nvPr/>
            </p:nvGrpSpPr>
            <p:grpSpPr bwMode="auto">
              <a:xfrm>
                <a:off x="887" y="1794"/>
                <a:ext cx="2522" cy="586"/>
                <a:chOff x="887" y="1794"/>
                <a:chExt cx="2522" cy="586"/>
              </a:xfrm>
            </p:grpSpPr>
            <p:sp>
              <p:nvSpPr>
                <p:cNvPr id="52" name="Oval 14"/>
                <p:cNvSpPr>
                  <a:spLocks noChangeArrowheads="1"/>
                </p:cNvSpPr>
                <p:nvPr/>
              </p:nvSpPr>
              <p:spPr bwMode="auto">
                <a:xfrm>
                  <a:off x="1308" y="1920"/>
                  <a:ext cx="1684" cy="460"/>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 name="Freeform 15"/>
                <p:cNvSpPr>
                  <a:spLocks/>
                </p:cNvSpPr>
                <p:nvPr/>
              </p:nvSpPr>
              <p:spPr bwMode="auto">
                <a:xfrm>
                  <a:off x="1782" y="2019"/>
                  <a:ext cx="360"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4" name="Freeform 16"/>
                <p:cNvSpPr>
                  <a:spLocks/>
                </p:cNvSpPr>
                <p:nvPr/>
              </p:nvSpPr>
              <p:spPr bwMode="auto">
                <a:xfrm flipH="1">
                  <a:off x="2146" y="2028"/>
                  <a:ext cx="361"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5" name="Line 17"/>
                <p:cNvSpPr>
                  <a:spLocks noChangeShapeType="1"/>
                </p:cNvSpPr>
                <p:nvPr/>
              </p:nvSpPr>
              <p:spPr bwMode="auto">
                <a:xfrm>
                  <a:off x="2146" y="1794"/>
                  <a:ext cx="0" cy="352"/>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6" name="Line 18"/>
                <p:cNvSpPr>
                  <a:spLocks noChangeShapeType="1"/>
                </p:cNvSpPr>
                <p:nvPr/>
              </p:nvSpPr>
              <p:spPr bwMode="auto">
                <a:xfrm>
                  <a:off x="2146" y="2141"/>
                  <a:ext cx="0" cy="239"/>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7" name="Freeform 19"/>
                <p:cNvSpPr>
                  <a:spLocks/>
                </p:cNvSpPr>
                <p:nvPr/>
              </p:nvSpPr>
              <p:spPr bwMode="auto">
                <a:xfrm>
                  <a:off x="887" y="2155"/>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8" name="Freeform 20"/>
                <p:cNvSpPr>
                  <a:spLocks/>
                </p:cNvSpPr>
                <p:nvPr/>
              </p:nvSpPr>
              <p:spPr bwMode="auto">
                <a:xfrm flipH="1">
                  <a:off x="2999" y="2150"/>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7" name="Group 21"/>
              <p:cNvGrpSpPr>
                <a:grpSpLocks/>
              </p:cNvGrpSpPr>
              <p:nvPr/>
            </p:nvGrpSpPr>
            <p:grpSpPr bwMode="auto">
              <a:xfrm>
                <a:off x="966" y="1367"/>
                <a:ext cx="2368" cy="585"/>
                <a:chOff x="966" y="1367"/>
                <a:chExt cx="2368" cy="585"/>
              </a:xfrm>
            </p:grpSpPr>
            <p:sp>
              <p:nvSpPr>
                <p:cNvPr id="45" name="Oval 22"/>
                <p:cNvSpPr>
                  <a:spLocks noChangeArrowheads="1"/>
                </p:cNvSpPr>
                <p:nvPr/>
              </p:nvSpPr>
              <p:spPr bwMode="auto">
                <a:xfrm>
                  <a:off x="1383" y="1493"/>
                  <a:ext cx="1541" cy="459"/>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6" name="Freeform 23"/>
                <p:cNvSpPr>
                  <a:spLocks/>
                </p:cNvSpPr>
                <p:nvPr/>
              </p:nvSpPr>
              <p:spPr bwMode="auto">
                <a:xfrm>
                  <a:off x="1782" y="1592"/>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7" name="Freeform 24"/>
                <p:cNvSpPr>
                  <a:spLocks/>
                </p:cNvSpPr>
                <p:nvPr/>
              </p:nvSpPr>
              <p:spPr bwMode="auto">
                <a:xfrm flipH="1">
                  <a:off x="2146" y="1601"/>
                  <a:ext cx="361"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 name="Line 25"/>
                <p:cNvSpPr>
                  <a:spLocks noChangeShapeType="1"/>
                </p:cNvSpPr>
                <p:nvPr/>
              </p:nvSpPr>
              <p:spPr bwMode="auto">
                <a:xfrm>
                  <a:off x="2146" y="1367"/>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 name="Line 26"/>
                <p:cNvSpPr>
                  <a:spLocks noChangeShapeType="1"/>
                </p:cNvSpPr>
                <p:nvPr/>
              </p:nvSpPr>
              <p:spPr bwMode="auto">
                <a:xfrm>
                  <a:off x="2146" y="1714"/>
                  <a:ext cx="0" cy="238"/>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0" name="Freeform 27"/>
                <p:cNvSpPr>
                  <a:spLocks/>
                </p:cNvSpPr>
                <p:nvPr/>
              </p:nvSpPr>
              <p:spPr bwMode="auto">
                <a:xfrm>
                  <a:off x="966" y="1723"/>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1" name="Freeform 28"/>
                <p:cNvSpPr>
                  <a:spLocks/>
                </p:cNvSpPr>
                <p:nvPr/>
              </p:nvSpPr>
              <p:spPr bwMode="auto">
                <a:xfrm flipH="1">
                  <a:off x="2924" y="1718"/>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8" name="Group 29"/>
              <p:cNvGrpSpPr>
                <a:grpSpLocks/>
              </p:cNvGrpSpPr>
              <p:nvPr/>
            </p:nvGrpSpPr>
            <p:grpSpPr bwMode="auto">
              <a:xfrm>
                <a:off x="1044" y="934"/>
                <a:ext cx="2204" cy="586"/>
                <a:chOff x="1044" y="934"/>
                <a:chExt cx="2204" cy="586"/>
              </a:xfrm>
            </p:grpSpPr>
            <p:sp>
              <p:nvSpPr>
                <p:cNvPr id="38" name="Oval 30"/>
                <p:cNvSpPr>
                  <a:spLocks noChangeArrowheads="1"/>
                </p:cNvSpPr>
                <p:nvPr/>
              </p:nvSpPr>
              <p:spPr bwMode="auto">
                <a:xfrm>
                  <a:off x="1457" y="1060"/>
                  <a:ext cx="1381" cy="460"/>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9" name="Freeform 31"/>
                <p:cNvSpPr>
                  <a:spLocks/>
                </p:cNvSpPr>
                <p:nvPr/>
              </p:nvSpPr>
              <p:spPr bwMode="auto">
                <a:xfrm>
                  <a:off x="1781" y="1159"/>
                  <a:ext cx="361"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0" name="Freeform 32"/>
                <p:cNvSpPr>
                  <a:spLocks/>
                </p:cNvSpPr>
                <p:nvPr/>
              </p:nvSpPr>
              <p:spPr bwMode="auto">
                <a:xfrm flipH="1">
                  <a:off x="2147" y="1169"/>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Line 33"/>
                <p:cNvSpPr>
                  <a:spLocks noChangeShapeType="1"/>
                </p:cNvSpPr>
                <p:nvPr/>
              </p:nvSpPr>
              <p:spPr bwMode="auto">
                <a:xfrm>
                  <a:off x="2147" y="934"/>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2" name="Line 34"/>
                <p:cNvSpPr>
                  <a:spLocks noChangeShapeType="1"/>
                </p:cNvSpPr>
                <p:nvPr/>
              </p:nvSpPr>
              <p:spPr bwMode="auto">
                <a:xfrm>
                  <a:off x="2147" y="1281"/>
                  <a:ext cx="0" cy="239"/>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3" name="Freeform 35"/>
                <p:cNvSpPr>
                  <a:spLocks/>
                </p:cNvSpPr>
                <p:nvPr/>
              </p:nvSpPr>
              <p:spPr bwMode="auto">
                <a:xfrm>
                  <a:off x="1044" y="1291"/>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4" name="Freeform 36"/>
                <p:cNvSpPr>
                  <a:spLocks/>
                </p:cNvSpPr>
                <p:nvPr/>
              </p:nvSpPr>
              <p:spPr bwMode="auto">
                <a:xfrm flipH="1">
                  <a:off x="2838" y="1285"/>
                  <a:ext cx="410"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19" name="Group 37"/>
              <p:cNvGrpSpPr>
                <a:grpSpLocks/>
              </p:cNvGrpSpPr>
              <p:nvPr/>
            </p:nvGrpSpPr>
            <p:grpSpPr bwMode="auto">
              <a:xfrm>
                <a:off x="1101" y="514"/>
                <a:ext cx="2083" cy="460"/>
                <a:chOff x="1101" y="514"/>
                <a:chExt cx="2083" cy="460"/>
              </a:xfrm>
            </p:grpSpPr>
            <p:sp>
              <p:nvSpPr>
                <p:cNvPr id="32" name="Oval 38"/>
                <p:cNvSpPr>
                  <a:spLocks noChangeArrowheads="1"/>
                </p:cNvSpPr>
                <p:nvPr/>
              </p:nvSpPr>
              <p:spPr bwMode="auto">
                <a:xfrm>
                  <a:off x="1514" y="514"/>
                  <a:ext cx="1249" cy="460"/>
                </a:xfrm>
                <a:prstGeom prst="ellipse">
                  <a:avLst/>
                </a:prstGeom>
                <a:solidFill>
                  <a:srgbClr val="FFFF00"/>
                </a:solidFill>
                <a:ln w="19050">
                  <a:solidFill>
                    <a:srgbClr val="000000"/>
                  </a:solidFill>
                  <a:round/>
                  <a:headEnd/>
                  <a:tailEnd/>
                </a:ln>
                <a:effectLst>
                  <a:outerShdw dist="35921" dir="2700000" algn="ctr" rotWithShape="0">
                    <a:srgbClr val="808080"/>
                  </a:outerShdw>
                </a:effec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3" name="Freeform 39"/>
                <p:cNvSpPr>
                  <a:spLocks/>
                </p:cNvSpPr>
                <p:nvPr/>
              </p:nvSpPr>
              <p:spPr bwMode="auto">
                <a:xfrm>
                  <a:off x="1781" y="613"/>
                  <a:ext cx="362" cy="140"/>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4" name="Freeform 40"/>
                <p:cNvSpPr>
                  <a:spLocks/>
                </p:cNvSpPr>
                <p:nvPr/>
              </p:nvSpPr>
              <p:spPr bwMode="auto">
                <a:xfrm flipH="1">
                  <a:off x="2147" y="623"/>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noFill/>
                <a:ln w="19050" cmpd="sng">
                  <a:solidFill>
                    <a:srgbClr val="80008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5" name="Line 41"/>
                <p:cNvSpPr>
                  <a:spLocks noChangeShapeType="1"/>
                </p:cNvSpPr>
                <p:nvPr/>
              </p:nvSpPr>
              <p:spPr bwMode="auto">
                <a:xfrm>
                  <a:off x="2147" y="735"/>
                  <a:ext cx="0" cy="239"/>
                </a:xfrm>
                <a:prstGeom prst="line">
                  <a:avLst/>
                </a:prstGeom>
                <a:noFill/>
                <a:ln w="19050" cap="rnd">
                  <a:solidFill>
                    <a:srgbClr val="800080"/>
                  </a:solidFill>
                  <a:prstDash val="sysDot"/>
                  <a:round/>
                  <a:headEnd/>
                  <a:tailEnd type="none" w="sm" len="me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6" name="Freeform 42"/>
                <p:cNvSpPr>
                  <a:spLocks/>
                </p:cNvSpPr>
                <p:nvPr/>
              </p:nvSpPr>
              <p:spPr bwMode="auto">
                <a:xfrm>
                  <a:off x="1101" y="745"/>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7" name="Freeform 43"/>
                <p:cNvSpPr>
                  <a:spLocks/>
                </p:cNvSpPr>
                <p:nvPr/>
              </p:nvSpPr>
              <p:spPr bwMode="auto">
                <a:xfrm flipH="1">
                  <a:off x="2774" y="739"/>
                  <a:ext cx="410" cy="172"/>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noFill/>
                <a:ln w="19050" cmpd="sng">
                  <a:solidFill>
                    <a:srgbClr val="80008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20" name="Group 44"/>
              <p:cNvGrpSpPr>
                <a:grpSpLocks/>
              </p:cNvGrpSpPr>
              <p:nvPr/>
            </p:nvGrpSpPr>
            <p:grpSpPr bwMode="auto">
              <a:xfrm>
                <a:off x="1108" y="2728"/>
                <a:ext cx="2083" cy="585"/>
                <a:chOff x="1108" y="2728"/>
                <a:chExt cx="2083" cy="585"/>
              </a:xfrm>
            </p:grpSpPr>
            <p:sp>
              <p:nvSpPr>
                <p:cNvPr id="25" name="Oval 45"/>
                <p:cNvSpPr>
                  <a:spLocks noChangeArrowheads="1"/>
                </p:cNvSpPr>
                <p:nvPr/>
              </p:nvSpPr>
              <p:spPr bwMode="auto">
                <a:xfrm>
                  <a:off x="1521" y="2854"/>
                  <a:ext cx="1249" cy="459"/>
                </a:xfrm>
                <a:prstGeom prst="ellipse">
                  <a:avLst/>
                </a:prstGeom>
                <a:solidFill>
                  <a:srgbClr val="FFFF00"/>
                </a:solidFill>
                <a:ln w="19050">
                  <a:solidFill>
                    <a:srgbClr val="800080"/>
                  </a:solidFill>
                  <a:round/>
                  <a:headEnd/>
                  <a:tailEnd/>
                </a:ln>
                <a:effectLst>
                  <a:outerShdw dist="35921" dir="2700000" algn="ctr" rotWithShape="0">
                    <a:srgbClr val="808080"/>
                  </a:outerShdw>
                </a:effec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6" name="Freeform 46"/>
                <p:cNvSpPr>
                  <a:spLocks/>
                </p:cNvSpPr>
                <p:nvPr/>
              </p:nvSpPr>
              <p:spPr bwMode="auto">
                <a:xfrm>
                  <a:off x="1788" y="2953"/>
                  <a:ext cx="362"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 name="Freeform 47"/>
                <p:cNvSpPr>
                  <a:spLocks/>
                </p:cNvSpPr>
                <p:nvPr/>
              </p:nvSpPr>
              <p:spPr bwMode="auto">
                <a:xfrm flipH="1">
                  <a:off x="2154" y="2962"/>
                  <a:ext cx="360" cy="139"/>
                </a:xfrm>
                <a:custGeom>
                  <a:avLst/>
                  <a:gdLst>
                    <a:gd name="T0" fmla="*/ 618 w 618"/>
                    <a:gd name="T1" fmla="*/ 149 h 212"/>
                    <a:gd name="T2" fmla="*/ 510 w 618"/>
                    <a:gd name="T3" fmla="*/ 30 h 212"/>
                    <a:gd name="T4" fmla="*/ 360 w 618"/>
                    <a:gd name="T5" fmla="*/ 2 h 212"/>
                    <a:gd name="T6" fmla="*/ 168 w 618"/>
                    <a:gd name="T7" fmla="*/ 44 h 212"/>
                    <a:gd name="T8" fmla="*/ 0 w 618"/>
                    <a:gd name="T9" fmla="*/ 212 h 212"/>
                  </a:gdLst>
                  <a:ahLst/>
                  <a:cxnLst>
                    <a:cxn ang="0">
                      <a:pos x="T0" y="T1"/>
                    </a:cxn>
                    <a:cxn ang="0">
                      <a:pos x="T2" y="T3"/>
                    </a:cxn>
                    <a:cxn ang="0">
                      <a:pos x="T4" y="T5"/>
                    </a:cxn>
                    <a:cxn ang="0">
                      <a:pos x="T6" y="T7"/>
                    </a:cxn>
                    <a:cxn ang="0">
                      <a:pos x="T8" y="T9"/>
                    </a:cxn>
                  </a:cxnLst>
                  <a:rect l="0" t="0" r="r" b="b"/>
                  <a:pathLst>
                    <a:path w="618" h="212">
                      <a:moveTo>
                        <a:pt x="618" y="149"/>
                      </a:moveTo>
                      <a:cubicBezTo>
                        <a:pt x="585" y="101"/>
                        <a:pt x="553" y="54"/>
                        <a:pt x="510" y="30"/>
                      </a:cubicBezTo>
                      <a:cubicBezTo>
                        <a:pt x="467" y="6"/>
                        <a:pt x="417" y="0"/>
                        <a:pt x="360" y="2"/>
                      </a:cubicBezTo>
                      <a:cubicBezTo>
                        <a:pt x="303" y="4"/>
                        <a:pt x="228" y="9"/>
                        <a:pt x="168" y="44"/>
                      </a:cubicBezTo>
                      <a:cubicBezTo>
                        <a:pt x="108" y="79"/>
                        <a:pt x="28" y="184"/>
                        <a:pt x="0" y="212"/>
                      </a:cubicBezTo>
                    </a:path>
                  </a:pathLst>
                </a:custGeom>
                <a:solidFill>
                  <a:srgbClr val="FFFF00"/>
                </a:solidFill>
                <a:ln w="19050" cmpd="sng">
                  <a:solidFill>
                    <a:srgbClr val="800080"/>
                  </a:solidFill>
                  <a:round/>
                  <a:headEn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8" name="Line 48"/>
                <p:cNvSpPr>
                  <a:spLocks noChangeShapeType="1"/>
                </p:cNvSpPr>
                <p:nvPr/>
              </p:nvSpPr>
              <p:spPr bwMode="auto">
                <a:xfrm>
                  <a:off x="2154" y="2728"/>
                  <a:ext cx="0" cy="351"/>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9" name="Line 49"/>
                <p:cNvSpPr>
                  <a:spLocks noChangeShapeType="1"/>
                </p:cNvSpPr>
                <p:nvPr/>
              </p:nvSpPr>
              <p:spPr bwMode="auto">
                <a:xfrm>
                  <a:off x="2154" y="3075"/>
                  <a:ext cx="0" cy="238"/>
                </a:xfrm>
                <a:prstGeom prst="line">
                  <a:avLst/>
                </a:prstGeom>
                <a:noFill/>
                <a:ln w="19050" cap="rnd">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0" name="Freeform 50"/>
                <p:cNvSpPr>
                  <a:spLocks/>
                </p:cNvSpPr>
                <p:nvPr/>
              </p:nvSpPr>
              <p:spPr bwMode="auto">
                <a:xfrm>
                  <a:off x="1108" y="3084"/>
                  <a:ext cx="410" cy="170"/>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1" name="Freeform 51"/>
                <p:cNvSpPr>
                  <a:spLocks/>
                </p:cNvSpPr>
                <p:nvPr/>
              </p:nvSpPr>
              <p:spPr bwMode="auto">
                <a:xfrm flipH="1">
                  <a:off x="2781" y="3079"/>
                  <a:ext cx="410" cy="171"/>
                </a:xfrm>
                <a:custGeom>
                  <a:avLst/>
                  <a:gdLst>
                    <a:gd name="T0" fmla="*/ 570 w 570"/>
                    <a:gd name="T1" fmla="*/ 0 h 238"/>
                    <a:gd name="T2" fmla="*/ 402 w 570"/>
                    <a:gd name="T3" fmla="*/ 28 h 238"/>
                    <a:gd name="T4" fmla="*/ 222 w 570"/>
                    <a:gd name="T5" fmla="*/ 91 h 238"/>
                    <a:gd name="T6" fmla="*/ 0 w 570"/>
                    <a:gd name="T7" fmla="*/ 238 h 238"/>
                  </a:gdLst>
                  <a:ahLst/>
                  <a:cxnLst>
                    <a:cxn ang="0">
                      <a:pos x="T0" y="T1"/>
                    </a:cxn>
                    <a:cxn ang="0">
                      <a:pos x="T2" y="T3"/>
                    </a:cxn>
                    <a:cxn ang="0">
                      <a:pos x="T4" y="T5"/>
                    </a:cxn>
                    <a:cxn ang="0">
                      <a:pos x="T6" y="T7"/>
                    </a:cxn>
                  </a:cxnLst>
                  <a:rect l="0" t="0" r="r" b="b"/>
                  <a:pathLst>
                    <a:path w="570" h="238">
                      <a:moveTo>
                        <a:pt x="570" y="0"/>
                      </a:moveTo>
                      <a:cubicBezTo>
                        <a:pt x="515" y="6"/>
                        <a:pt x="460" y="13"/>
                        <a:pt x="402" y="28"/>
                      </a:cubicBezTo>
                      <a:cubicBezTo>
                        <a:pt x="344" y="43"/>
                        <a:pt x="289" y="56"/>
                        <a:pt x="222" y="91"/>
                      </a:cubicBezTo>
                      <a:cubicBezTo>
                        <a:pt x="155" y="126"/>
                        <a:pt x="37" y="213"/>
                        <a:pt x="0" y="238"/>
                      </a:cubicBezTo>
                    </a:path>
                  </a:pathLst>
                </a:custGeom>
                <a:solidFill>
                  <a:schemeClr val="hlink"/>
                </a:solidFill>
                <a:ln w="19050" cmpd="sng">
                  <a:solidFill>
                    <a:srgbClr val="800080"/>
                  </a:solidFill>
                  <a:round/>
                  <a:headEnd type="none" w="med" len="med"/>
                  <a:tailEnd type="triangle" w="sm" len="med"/>
                </a:ln>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21" name="Freeform 52"/>
              <p:cNvSpPr>
                <a:spLocks/>
              </p:cNvSpPr>
              <p:nvPr/>
            </p:nvSpPr>
            <p:spPr bwMode="auto">
              <a:xfrm>
                <a:off x="1650" y="3273"/>
                <a:ext cx="500" cy="184"/>
              </a:xfrm>
              <a:custGeom>
                <a:avLst/>
                <a:gdLst>
                  <a:gd name="T0" fmla="*/ 798 w 798"/>
                  <a:gd name="T1" fmla="*/ 0 h 286"/>
                  <a:gd name="T2" fmla="*/ 750 w 798"/>
                  <a:gd name="T3" fmla="*/ 161 h 286"/>
                  <a:gd name="T4" fmla="*/ 630 w 798"/>
                  <a:gd name="T5" fmla="*/ 266 h 286"/>
                  <a:gd name="T6" fmla="*/ 390 w 798"/>
                  <a:gd name="T7" fmla="*/ 280 h 286"/>
                  <a:gd name="T8" fmla="*/ 0 w 798"/>
                  <a:gd name="T9" fmla="*/ 280 h 286"/>
                </a:gdLst>
                <a:ahLst/>
                <a:cxnLst>
                  <a:cxn ang="0">
                    <a:pos x="T0" y="T1"/>
                  </a:cxn>
                  <a:cxn ang="0">
                    <a:pos x="T2" y="T3"/>
                  </a:cxn>
                  <a:cxn ang="0">
                    <a:pos x="T4" y="T5"/>
                  </a:cxn>
                  <a:cxn ang="0">
                    <a:pos x="T6" y="T7"/>
                  </a:cxn>
                  <a:cxn ang="0">
                    <a:pos x="T8" y="T9"/>
                  </a:cxn>
                </a:cxnLst>
                <a:rect l="0" t="0" r="r" b="b"/>
                <a:pathLst>
                  <a:path w="798" h="286">
                    <a:moveTo>
                      <a:pt x="798" y="0"/>
                    </a:moveTo>
                    <a:cubicBezTo>
                      <a:pt x="788" y="58"/>
                      <a:pt x="778" y="117"/>
                      <a:pt x="750" y="161"/>
                    </a:cubicBezTo>
                    <a:cubicBezTo>
                      <a:pt x="722" y="205"/>
                      <a:pt x="690" y="246"/>
                      <a:pt x="630" y="266"/>
                    </a:cubicBezTo>
                    <a:cubicBezTo>
                      <a:pt x="570" y="286"/>
                      <a:pt x="495" y="278"/>
                      <a:pt x="390" y="280"/>
                    </a:cubicBezTo>
                    <a:cubicBezTo>
                      <a:pt x="285" y="282"/>
                      <a:pt x="65" y="280"/>
                      <a:pt x="0" y="280"/>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2" name="Line 53"/>
              <p:cNvSpPr>
                <a:spLocks noChangeShapeType="1"/>
              </p:cNvSpPr>
              <p:nvPr/>
            </p:nvSpPr>
            <p:spPr bwMode="auto">
              <a:xfrm flipH="1">
                <a:off x="402" y="3453"/>
                <a:ext cx="127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3" name="Freeform 54"/>
              <p:cNvSpPr>
                <a:spLocks/>
              </p:cNvSpPr>
              <p:nvPr/>
            </p:nvSpPr>
            <p:spPr bwMode="auto">
              <a:xfrm flipH="1">
                <a:off x="2158" y="3277"/>
                <a:ext cx="500" cy="184"/>
              </a:xfrm>
              <a:custGeom>
                <a:avLst/>
                <a:gdLst>
                  <a:gd name="T0" fmla="*/ 798 w 798"/>
                  <a:gd name="T1" fmla="*/ 0 h 286"/>
                  <a:gd name="T2" fmla="*/ 750 w 798"/>
                  <a:gd name="T3" fmla="*/ 161 h 286"/>
                  <a:gd name="T4" fmla="*/ 630 w 798"/>
                  <a:gd name="T5" fmla="*/ 266 h 286"/>
                  <a:gd name="T6" fmla="*/ 390 w 798"/>
                  <a:gd name="T7" fmla="*/ 280 h 286"/>
                  <a:gd name="T8" fmla="*/ 0 w 798"/>
                  <a:gd name="T9" fmla="*/ 280 h 286"/>
                </a:gdLst>
                <a:ahLst/>
                <a:cxnLst>
                  <a:cxn ang="0">
                    <a:pos x="T0" y="T1"/>
                  </a:cxn>
                  <a:cxn ang="0">
                    <a:pos x="T2" y="T3"/>
                  </a:cxn>
                  <a:cxn ang="0">
                    <a:pos x="T4" y="T5"/>
                  </a:cxn>
                  <a:cxn ang="0">
                    <a:pos x="T6" y="T7"/>
                  </a:cxn>
                  <a:cxn ang="0">
                    <a:pos x="T8" y="T9"/>
                  </a:cxn>
                </a:cxnLst>
                <a:rect l="0" t="0" r="r" b="b"/>
                <a:pathLst>
                  <a:path w="798" h="286">
                    <a:moveTo>
                      <a:pt x="798" y="0"/>
                    </a:moveTo>
                    <a:cubicBezTo>
                      <a:pt x="788" y="58"/>
                      <a:pt x="778" y="117"/>
                      <a:pt x="750" y="161"/>
                    </a:cubicBezTo>
                    <a:cubicBezTo>
                      <a:pt x="722" y="205"/>
                      <a:pt x="690" y="246"/>
                      <a:pt x="630" y="266"/>
                    </a:cubicBezTo>
                    <a:cubicBezTo>
                      <a:pt x="570" y="286"/>
                      <a:pt x="495" y="278"/>
                      <a:pt x="390" y="280"/>
                    </a:cubicBezTo>
                    <a:cubicBezTo>
                      <a:pt x="285" y="282"/>
                      <a:pt x="65" y="280"/>
                      <a:pt x="0" y="280"/>
                    </a:cubicBezTo>
                  </a:path>
                </a:pathLst>
              </a:custGeom>
              <a:noFill/>
              <a:ln w="19050"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 name="Line 55"/>
              <p:cNvSpPr>
                <a:spLocks noChangeShapeType="1"/>
              </p:cNvSpPr>
              <p:nvPr/>
            </p:nvSpPr>
            <p:spPr bwMode="auto">
              <a:xfrm flipH="1">
                <a:off x="2601" y="3453"/>
                <a:ext cx="1278" cy="0"/>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sz="12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7" name="Text Box 56"/>
            <p:cNvSpPr txBox="1">
              <a:spLocks noChangeArrowheads="1"/>
            </p:cNvSpPr>
            <p:nvPr/>
          </p:nvSpPr>
          <p:spPr bwMode="auto">
            <a:xfrm>
              <a:off x="3776" y="3005"/>
              <a:ext cx="959"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需求阶段</a:t>
              </a:r>
            </a:p>
          </p:txBody>
        </p:sp>
        <p:sp>
          <p:nvSpPr>
            <p:cNvPr id="8" name="Text Box 57"/>
            <p:cNvSpPr txBox="1">
              <a:spLocks noChangeArrowheads="1"/>
            </p:cNvSpPr>
            <p:nvPr/>
          </p:nvSpPr>
          <p:spPr bwMode="auto">
            <a:xfrm>
              <a:off x="3780" y="2448"/>
              <a:ext cx="908"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分析阶段</a:t>
              </a:r>
            </a:p>
          </p:txBody>
        </p:sp>
        <p:sp>
          <p:nvSpPr>
            <p:cNvPr id="9" name="Text Box 58"/>
            <p:cNvSpPr txBox="1">
              <a:spLocks noChangeArrowheads="1"/>
            </p:cNvSpPr>
            <p:nvPr/>
          </p:nvSpPr>
          <p:spPr bwMode="auto">
            <a:xfrm>
              <a:off x="3744" y="2044"/>
              <a:ext cx="934"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设计阶段</a:t>
              </a:r>
            </a:p>
          </p:txBody>
        </p:sp>
        <p:sp>
          <p:nvSpPr>
            <p:cNvPr id="10" name="Text Box 59"/>
            <p:cNvSpPr txBox="1">
              <a:spLocks noChangeArrowheads="1"/>
            </p:cNvSpPr>
            <p:nvPr/>
          </p:nvSpPr>
          <p:spPr bwMode="auto">
            <a:xfrm>
              <a:off x="3744" y="1587"/>
              <a:ext cx="992"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编程阶段</a:t>
              </a:r>
            </a:p>
          </p:txBody>
        </p:sp>
        <p:sp>
          <p:nvSpPr>
            <p:cNvPr id="12" name="Text Box 60"/>
            <p:cNvSpPr txBox="1">
              <a:spLocks noChangeArrowheads="1"/>
            </p:cNvSpPr>
            <p:nvPr/>
          </p:nvSpPr>
          <p:spPr bwMode="auto">
            <a:xfrm>
              <a:off x="3726" y="1159"/>
              <a:ext cx="1547"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集成与测试阶段</a:t>
              </a:r>
            </a:p>
          </p:txBody>
        </p:sp>
        <p:sp>
          <p:nvSpPr>
            <p:cNvPr id="14" name="Text Box 61"/>
            <p:cNvSpPr txBox="1">
              <a:spLocks noChangeArrowheads="1"/>
            </p:cNvSpPr>
            <p:nvPr/>
          </p:nvSpPr>
          <p:spPr bwMode="auto">
            <a:xfrm>
              <a:off x="3730" y="600"/>
              <a:ext cx="1492"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维护与演进阶段</a:t>
              </a:r>
            </a:p>
          </p:txBody>
        </p:sp>
      </p:grpSp>
      <p:sp>
        <p:nvSpPr>
          <p:cNvPr id="6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7073514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749" name="Rectangle 2053"/>
          <p:cNvSpPr>
            <a:spLocks noGrp="1" noChangeArrowheads="1"/>
          </p:cNvSpPr>
          <p:nvPr>
            <p:ph type="body" idx="1"/>
          </p:nvPr>
        </p:nvSpPr>
        <p:spPr>
          <a:xfrm>
            <a:off x="712788" y="1988840"/>
            <a:ext cx="7770812" cy="4070648"/>
          </a:xfrm>
        </p:spPr>
        <p:txBody>
          <a:bodyPr/>
          <a:lstStyle/>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变换模型是一种基于形式化规格说明语言及程序变换的软件开发模型。</a:t>
            </a:r>
          </a:p>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它采用形式化的软件开发方法，对形式化的软件规格说明进行一系列自动的或半自动的程序变换，最终映射成为计算机系统能够接受的程序系统。</a:t>
            </a:r>
          </a:p>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多步程序变换过程的重要性质是：每一步程序变换的正确性仅与该步变换所依据的规范 </a:t>
            </a:r>
            <a:r>
              <a:rPr lang="en-US" altLang="zh-CN" kern="1200" dirty="0" err="1">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Mi</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以及对变换后的假设 </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Mi+1 </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有关。</a:t>
            </a: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
        <p:nvSpPr>
          <p:cNvPr id="6" name="Text Box 3"/>
          <p:cNvSpPr txBox="1">
            <a:spLocks noChangeArrowheads="1"/>
          </p:cNvSpPr>
          <p:nvPr/>
        </p:nvSpPr>
        <p:spPr bwMode="auto">
          <a:xfrm>
            <a:off x="2339752" y="908491"/>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defPPr>
              <a:defRPr lang="zh-CN"/>
            </a:defPPr>
            <a:lvl1pPr eaLnBrk="0" hangingPunct="0">
              <a:spcBef>
                <a:spcPct val="50000"/>
              </a:spcBef>
              <a:defRPr sz="2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smtClean="0"/>
              <a:t>6</a:t>
            </a:r>
            <a:r>
              <a:rPr lang="zh-CN" altLang="en-US" dirty="0" smtClean="0"/>
              <a:t>）变换模型</a:t>
            </a:r>
            <a:endParaRPr lang="zh-CN" altLang="en-US" dirty="0"/>
          </a:p>
        </p:txBody>
      </p:sp>
    </p:spTree>
    <p:extLst>
      <p:ext uri="{BB962C8B-B14F-4D97-AF65-F5344CB8AC3E}">
        <p14:creationId xmlns:p14="http://schemas.microsoft.com/office/powerpoint/2010/main" val="162096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804" name="Rectangle 36"/>
          <p:cNvSpPr>
            <a:spLocks noGrp="1" noChangeArrowheads="1"/>
          </p:cNvSpPr>
          <p:nvPr>
            <p:ph type="body" idx="1"/>
          </p:nvPr>
        </p:nvSpPr>
        <p:spPr>
          <a:xfrm>
            <a:off x="685800" y="2338362"/>
            <a:ext cx="7772400" cy="2890838"/>
          </a:xfrm>
        </p:spPr>
        <p:txBody>
          <a:bodyPr/>
          <a:lstStyle/>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在此意义上，变换步骤独立于其他变换步骤。这称为变换的独立性。</a:t>
            </a:r>
          </a:p>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该模型只适合于软件的形式化开发方法；需要严格的数学理论和形式化技术支持；需要一整套开发环境（如程序变换工具、定理证明工具等）的支持。 </a:t>
            </a: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359443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6802" name="Group 34"/>
          <p:cNvGrpSpPr>
            <a:grpSpLocks/>
          </p:cNvGrpSpPr>
          <p:nvPr/>
        </p:nvGrpSpPr>
        <p:grpSpPr bwMode="auto">
          <a:xfrm>
            <a:off x="595313" y="2780928"/>
            <a:ext cx="7853362" cy="2036762"/>
            <a:chOff x="375" y="1633"/>
            <a:chExt cx="4947" cy="1283"/>
          </a:xfrm>
        </p:grpSpPr>
        <p:grpSp>
          <p:nvGrpSpPr>
            <p:cNvPr id="2336801" name="Group 33"/>
            <p:cNvGrpSpPr>
              <a:grpSpLocks/>
            </p:cNvGrpSpPr>
            <p:nvPr/>
          </p:nvGrpSpPr>
          <p:grpSpPr bwMode="auto">
            <a:xfrm>
              <a:off x="375" y="1633"/>
              <a:ext cx="4947" cy="1283"/>
              <a:chOff x="375" y="1641"/>
              <a:chExt cx="4947" cy="1283"/>
            </a:xfrm>
          </p:grpSpPr>
          <p:sp>
            <p:nvSpPr>
              <p:cNvPr id="2336771" name="Line 3"/>
              <p:cNvSpPr>
                <a:spLocks noChangeShapeType="1"/>
              </p:cNvSpPr>
              <p:nvPr/>
            </p:nvSpPr>
            <p:spPr bwMode="auto">
              <a:xfrm flipH="1" flipV="1">
                <a:off x="545" y="1817"/>
                <a:ext cx="340"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6772" name="Rectangle 4"/>
              <p:cNvSpPr>
                <a:spLocks noChangeArrowheads="1"/>
              </p:cNvSpPr>
              <p:nvPr/>
            </p:nvSpPr>
            <p:spPr bwMode="auto">
              <a:xfrm>
                <a:off x="755" y="2258"/>
                <a:ext cx="903" cy="647"/>
              </a:xfrm>
              <a:prstGeom prst="rect">
                <a:avLst/>
              </a:prstGeom>
              <a:solidFill>
                <a:srgbClr val="CCECFF"/>
              </a:solidFill>
              <a:ln w="19050">
                <a:solidFill>
                  <a:schemeClr val="tx1"/>
                </a:solidFill>
                <a:miter lim="800000"/>
                <a:headEnd/>
                <a:tailEnd/>
              </a:ln>
              <a:effectLst>
                <a:outerShdw dist="107763" dir="2700000" algn="ctr" rotWithShape="0">
                  <a:srgbClr val="808080"/>
                </a:outerShdw>
              </a:effectLst>
            </p:spPr>
            <p:txBody>
              <a:bodyPr/>
              <a:lstStyle/>
              <a:p>
                <a:endParaRPr lang="zh-CN" altLang="en-US"/>
              </a:p>
            </p:txBody>
          </p:sp>
          <p:sp>
            <p:nvSpPr>
              <p:cNvPr id="2336773" name="Text Box 5"/>
              <p:cNvSpPr txBox="1">
                <a:spLocks noChangeArrowheads="1"/>
              </p:cNvSpPr>
              <p:nvPr/>
            </p:nvSpPr>
            <p:spPr bwMode="auto">
              <a:xfrm>
                <a:off x="837" y="2251"/>
                <a:ext cx="823"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itchFamily="18" charset="0"/>
                  </a:rPr>
                  <a:t>软件需求</a:t>
                </a:r>
              </a:p>
              <a:p>
                <a:pPr algn="just" eaLnBrk="0" hangingPunct="0"/>
                <a:r>
                  <a:rPr lang="zh-CN" altLang="en-US" sz="2000" b="1">
                    <a:latin typeface="Times New Roman" pitchFamily="18" charset="0"/>
                  </a:rPr>
                  <a:t>形式化说</a:t>
                </a:r>
              </a:p>
              <a:p>
                <a:pPr algn="just" eaLnBrk="0" hangingPunct="0"/>
                <a:r>
                  <a:rPr lang="zh-CN" altLang="en-US" sz="2000" b="1">
                    <a:latin typeface="Times New Roman" pitchFamily="18" charset="0"/>
                  </a:rPr>
                  <a:t>明 </a:t>
                </a:r>
                <a:r>
                  <a:rPr lang="en-US" altLang="zh-CN" sz="2000" b="1">
                    <a:latin typeface="Times New Roman" pitchFamily="18" charset="0"/>
                  </a:rPr>
                  <a:t>(M</a:t>
                </a:r>
                <a:r>
                  <a:rPr lang="en-US" altLang="zh-CN" sz="2000" b="1" baseline="-25000">
                    <a:latin typeface="Times New Roman" pitchFamily="18" charset="0"/>
                  </a:rPr>
                  <a:t>0</a:t>
                </a:r>
                <a:r>
                  <a:rPr lang="en-US" altLang="zh-CN" sz="2000" b="1">
                    <a:latin typeface="Times New Roman" pitchFamily="18" charset="0"/>
                  </a:rPr>
                  <a:t>)</a:t>
                </a:r>
              </a:p>
            </p:txBody>
          </p:sp>
          <p:sp>
            <p:nvSpPr>
              <p:cNvPr id="2336774" name="Rectangle 6"/>
              <p:cNvSpPr>
                <a:spLocks noChangeArrowheads="1"/>
              </p:cNvSpPr>
              <p:nvPr/>
            </p:nvSpPr>
            <p:spPr bwMode="auto">
              <a:xfrm>
                <a:off x="2063" y="2250"/>
                <a:ext cx="903" cy="655"/>
              </a:xfrm>
              <a:prstGeom prst="rect">
                <a:avLst/>
              </a:prstGeom>
              <a:solidFill>
                <a:srgbClr val="CCECFF"/>
              </a:solidFill>
              <a:ln w="19050">
                <a:solidFill>
                  <a:schemeClr val="tx1"/>
                </a:solidFill>
                <a:miter lim="800000"/>
                <a:headEnd/>
                <a:tailEnd/>
              </a:ln>
              <a:effectLst>
                <a:outerShdw dist="107763" dir="2700000" algn="ctr" rotWithShape="0">
                  <a:srgbClr val="808080"/>
                </a:outerShdw>
              </a:effectLst>
            </p:spPr>
            <p:txBody>
              <a:bodyPr/>
              <a:lstStyle/>
              <a:p>
                <a:endParaRPr lang="zh-CN" altLang="en-US"/>
              </a:p>
            </p:txBody>
          </p:sp>
          <p:sp>
            <p:nvSpPr>
              <p:cNvPr id="2336775" name="Text Box 7"/>
              <p:cNvSpPr txBox="1">
                <a:spLocks noChangeArrowheads="1"/>
              </p:cNvSpPr>
              <p:nvPr/>
            </p:nvSpPr>
            <p:spPr bwMode="auto">
              <a:xfrm>
                <a:off x="2133" y="2251"/>
                <a:ext cx="80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itchFamily="18" charset="0"/>
                  </a:rPr>
                  <a:t>软件设计</a:t>
                </a:r>
              </a:p>
              <a:p>
                <a:pPr algn="just" eaLnBrk="0" hangingPunct="0"/>
                <a:r>
                  <a:rPr lang="zh-CN" altLang="en-US" sz="2000" b="1">
                    <a:latin typeface="Times New Roman" pitchFamily="18" charset="0"/>
                  </a:rPr>
                  <a:t>形式化说</a:t>
                </a:r>
              </a:p>
              <a:p>
                <a:pPr algn="just" eaLnBrk="0" hangingPunct="0"/>
                <a:r>
                  <a:rPr lang="zh-CN" altLang="en-US" sz="2000" b="1">
                    <a:latin typeface="Times New Roman" pitchFamily="18" charset="0"/>
                  </a:rPr>
                  <a:t>明 </a:t>
                </a:r>
                <a:r>
                  <a:rPr lang="en-US" altLang="zh-CN" sz="2000" b="1">
                    <a:latin typeface="Times New Roman" pitchFamily="18" charset="0"/>
                  </a:rPr>
                  <a:t>(M</a:t>
                </a:r>
                <a:r>
                  <a:rPr lang="en-US" altLang="zh-CN" sz="2000" b="1" baseline="-25000">
                    <a:latin typeface="Times New Roman" pitchFamily="18" charset="0"/>
                  </a:rPr>
                  <a:t>1</a:t>
                </a:r>
                <a:r>
                  <a:rPr lang="en-US" altLang="zh-CN" sz="2000" b="1">
                    <a:latin typeface="Times New Roman" pitchFamily="18" charset="0"/>
                  </a:rPr>
                  <a:t>)</a:t>
                </a:r>
              </a:p>
            </p:txBody>
          </p:sp>
          <p:sp>
            <p:nvSpPr>
              <p:cNvPr id="2336776" name="Line 8"/>
              <p:cNvSpPr>
                <a:spLocks noChangeShapeType="1"/>
              </p:cNvSpPr>
              <p:nvPr/>
            </p:nvSpPr>
            <p:spPr bwMode="auto">
              <a:xfrm>
                <a:off x="1671" y="2575"/>
                <a:ext cx="392"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77" name="Line 9"/>
              <p:cNvSpPr>
                <a:spLocks noChangeShapeType="1"/>
              </p:cNvSpPr>
              <p:nvPr/>
            </p:nvSpPr>
            <p:spPr bwMode="auto">
              <a:xfrm flipV="1">
                <a:off x="375" y="2575"/>
                <a:ext cx="380"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78" name="Line 10"/>
              <p:cNvSpPr>
                <a:spLocks noChangeShapeType="1"/>
              </p:cNvSpPr>
              <p:nvPr/>
            </p:nvSpPr>
            <p:spPr bwMode="auto">
              <a:xfrm>
                <a:off x="2966" y="2575"/>
                <a:ext cx="406"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79" name="Rectangle 11"/>
              <p:cNvSpPr>
                <a:spLocks noChangeArrowheads="1"/>
              </p:cNvSpPr>
              <p:nvPr/>
            </p:nvSpPr>
            <p:spPr bwMode="auto">
              <a:xfrm>
                <a:off x="3372" y="2258"/>
                <a:ext cx="419" cy="639"/>
              </a:xfrm>
              <a:prstGeom prst="rect">
                <a:avLst/>
              </a:prstGeom>
              <a:solidFill>
                <a:srgbClr val="CCECFF"/>
              </a:solidFill>
              <a:ln w="19050">
                <a:solidFill>
                  <a:schemeClr val="tx1"/>
                </a:solidFill>
                <a:miter lim="800000"/>
                <a:headEnd/>
                <a:tailEnd/>
              </a:ln>
              <a:effectLst>
                <a:outerShdw dist="107763" dir="2700000" algn="ctr" rotWithShape="0">
                  <a:srgbClr val="808080"/>
                </a:outerShdw>
              </a:effectLst>
            </p:spPr>
            <p:txBody>
              <a:bodyPr/>
              <a:lstStyle/>
              <a:p>
                <a:endParaRPr lang="zh-CN" altLang="en-US"/>
              </a:p>
            </p:txBody>
          </p:sp>
          <p:sp>
            <p:nvSpPr>
              <p:cNvPr id="2336780" name="Text Box 12"/>
              <p:cNvSpPr txBox="1">
                <a:spLocks noChangeArrowheads="1"/>
              </p:cNvSpPr>
              <p:nvPr/>
            </p:nvSpPr>
            <p:spPr bwMode="auto">
              <a:xfrm>
                <a:off x="3385" y="2436"/>
                <a:ext cx="44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itchFamily="18" charset="0"/>
                  </a:rPr>
                  <a:t>(M</a:t>
                </a:r>
                <a:r>
                  <a:rPr lang="en-US" altLang="zh-CN" sz="2000" b="1" baseline="-25000">
                    <a:latin typeface="Times New Roman" pitchFamily="18" charset="0"/>
                  </a:rPr>
                  <a:t>2</a:t>
                </a:r>
                <a:r>
                  <a:rPr lang="en-US" altLang="zh-CN" sz="2000" b="1">
                    <a:latin typeface="Times New Roman" pitchFamily="18" charset="0"/>
                  </a:rPr>
                  <a:t>)</a:t>
                </a:r>
              </a:p>
            </p:txBody>
          </p:sp>
          <p:sp>
            <p:nvSpPr>
              <p:cNvPr id="2336781" name="Line 13"/>
              <p:cNvSpPr>
                <a:spLocks noChangeShapeType="1"/>
              </p:cNvSpPr>
              <p:nvPr/>
            </p:nvSpPr>
            <p:spPr bwMode="auto">
              <a:xfrm>
                <a:off x="3791" y="2575"/>
                <a:ext cx="405"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82" name="Line 14"/>
              <p:cNvSpPr>
                <a:spLocks noChangeShapeType="1"/>
              </p:cNvSpPr>
              <p:nvPr/>
            </p:nvSpPr>
            <p:spPr bwMode="auto">
              <a:xfrm>
                <a:off x="4550" y="2575"/>
                <a:ext cx="314"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83" name="Rectangle 15"/>
              <p:cNvSpPr>
                <a:spLocks noChangeArrowheads="1"/>
              </p:cNvSpPr>
              <p:nvPr/>
            </p:nvSpPr>
            <p:spPr bwMode="auto">
              <a:xfrm>
                <a:off x="4864" y="2258"/>
                <a:ext cx="419" cy="631"/>
              </a:xfrm>
              <a:prstGeom prst="rect">
                <a:avLst/>
              </a:prstGeom>
              <a:solidFill>
                <a:srgbClr val="CCECFF"/>
              </a:solidFill>
              <a:ln w="19050">
                <a:solidFill>
                  <a:schemeClr val="tx1"/>
                </a:solidFill>
                <a:miter lim="800000"/>
                <a:headEnd/>
                <a:tailEnd/>
              </a:ln>
              <a:effectLst>
                <a:outerShdw dist="107763" dir="2700000" algn="ctr" rotWithShape="0">
                  <a:srgbClr val="808080"/>
                </a:outerShdw>
              </a:effectLst>
            </p:spPr>
            <p:txBody>
              <a:bodyPr/>
              <a:lstStyle/>
              <a:p>
                <a:endParaRPr lang="zh-CN" altLang="en-US"/>
              </a:p>
            </p:txBody>
          </p:sp>
          <p:sp>
            <p:nvSpPr>
              <p:cNvPr id="2336784" name="Text Box 16"/>
              <p:cNvSpPr txBox="1">
                <a:spLocks noChangeArrowheads="1"/>
              </p:cNvSpPr>
              <p:nvPr/>
            </p:nvSpPr>
            <p:spPr bwMode="auto">
              <a:xfrm>
                <a:off x="4877" y="2436"/>
                <a:ext cx="44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itchFamily="18" charset="0"/>
                  </a:rPr>
                  <a:t>(M</a:t>
                </a:r>
                <a:r>
                  <a:rPr lang="en-US" altLang="zh-CN" sz="2000" b="1" baseline="-25000">
                    <a:latin typeface="Times New Roman" pitchFamily="18" charset="0"/>
                  </a:rPr>
                  <a:t>n</a:t>
                </a:r>
                <a:r>
                  <a:rPr lang="en-US" altLang="zh-CN" sz="2000" b="1">
                    <a:latin typeface="Times New Roman" pitchFamily="18" charset="0"/>
                  </a:rPr>
                  <a:t>)</a:t>
                </a:r>
              </a:p>
            </p:txBody>
          </p:sp>
          <p:sp>
            <p:nvSpPr>
              <p:cNvPr id="2336785" name="Text Box 17"/>
              <p:cNvSpPr txBox="1">
                <a:spLocks noChangeArrowheads="1"/>
              </p:cNvSpPr>
              <p:nvPr/>
            </p:nvSpPr>
            <p:spPr bwMode="auto">
              <a:xfrm>
                <a:off x="4160" y="2401"/>
                <a:ext cx="46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a:rPr>
                  <a:t>……</a:t>
                </a:r>
                <a:endParaRPr lang="en-US" altLang="zh-CN" sz="2000" b="1">
                  <a:latin typeface="Times New Roman" pitchFamily="18" charset="0"/>
                </a:endParaRPr>
              </a:p>
            </p:txBody>
          </p:sp>
          <p:sp>
            <p:nvSpPr>
              <p:cNvPr id="2336786" name="Rectangle 18"/>
              <p:cNvSpPr>
                <a:spLocks noChangeArrowheads="1"/>
              </p:cNvSpPr>
              <p:nvPr/>
            </p:nvSpPr>
            <p:spPr bwMode="auto">
              <a:xfrm>
                <a:off x="804" y="1641"/>
                <a:ext cx="731" cy="335"/>
              </a:xfrm>
              <a:prstGeom prst="rect">
                <a:avLst/>
              </a:prstGeom>
              <a:solidFill>
                <a:srgbClr val="CCECFF"/>
              </a:solidFill>
              <a:ln w="19050">
                <a:solidFill>
                  <a:schemeClr val="tx1"/>
                </a:solidFill>
                <a:miter lim="800000"/>
                <a:headEnd/>
                <a:tailEnd/>
              </a:ln>
              <a:effectLst>
                <a:outerShdw dist="107763" dir="2700000" algn="ctr" rotWithShape="0">
                  <a:srgbClr val="808080"/>
                </a:outerShdw>
              </a:effectLst>
            </p:spPr>
            <p:txBody>
              <a:bodyPr/>
              <a:lstStyle/>
              <a:p>
                <a:endParaRPr lang="zh-CN" altLang="en-US"/>
              </a:p>
            </p:txBody>
          </p:sp>
          <p:sp>
            <p:nvSpPr>
              <p:cNvPr id="2336787" name="Text Box 19"/>
              <p:cNvSpPr txBox="1">
                <a:spLocks noChangeArrowheads="1"/>
              </p:cNvSpPr>
              <p:nvPr/>
            </p:nvSpPr>
            <p:spPr bwMode="auto">
              <a:xfrm>
                <a:off x="789" y="1667"/>
                <a:ext cx="7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itchFamily="18" charset="0"/>
                  </a:rPr>
                  <a:t>模型检查</a:t>
                </a:r>
              </a:p>
            </p:txBody>
          </p:sp>
          <p:sp>
            <p:nvSpPr>
              <p:cNvPr id="2336788" name="Line 20"/>
              <p:cNvSpPr>
                <a:spLocks noChangeShapeType="1"/>
              </p:cNvSpPr>
              <p:nvPr/>
            </p:nvSpPr>
            <p:spPr bwMode="auto">
              <a:xfrm flipH="1">
                <a:off x="1586" y="1827"/>
                <a:ext cx="224"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89" name="Line 21"/>
              <p:cNvSpPr>
                <a:spLocks noChangeShapeType="1"/>
              </p:cNvSpPr>
              <p:nvPr/>
            </p:nvSpPr>
            <p:spPr bwMode="auto">
              <a:xfrm>
                <a:off x="1802" y="1818"/>
                <a:ext cx="0" cy="581"/>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6790" name="Line 22"/>
              <p:cNvSpPr>
                <a:spLocks noChangeShapeType="1"/>
              </p:cNvSpPr>
              <p:nvPr/>
            </p:nvSpPr>
            <p:spPr bwMode="auto">
              <a:xfrm flipH="1">
                <a:off x="1666" y="2399"/>
                <a:ext cx="144"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6791" name="Line 23"/>
              <p:cNvSpPr>
                <a:spLocks noChangeShapeType="1"/>
              </p:cNvSpPr>
              <p:nvPr/>
            </p:nvSpPr>
            <p:spPr bwMode="auto">
              <a:xfrm>
                <a:off x="545" y="2381"/>
                <a:ext cx="210" cy="0"/>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92" name="Line 24"/>
              <p:cNvSpPr>
                <a:spLocks noChangeShapeType="1"/>
              </p:cNvSpPr>
              <p:nvPr/>
            </p:nvSpPr>
            <p:spPr bwMode="auto">
              <a:xfrm>
                <a:off x="545" y="1817"/>
                <a:ext cx="0" cy="564"/>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6793" name="Line 25"/>
              <p:cNvSpPr>
                <a:spLocks noChangeShapeType="1"/>
              </p:cNvSpPr>
              <p:nvPr/>
            </p:nvSpPr>
            <p:spPr bwMode="auto">
              <a:xfrm>
                <a:off x="3163" y="1958"/>
                <a:ext cx="0" cy="582"/>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94" name="Line 26"/>
              <p:cNvSpPr>
                <a:spLocks noChangeShapeType="1"/>
              </p:cNvSpPr>
              <p:nvPr/>
            </p:nvSpPr>
            <p:spPr bwMode="auto">
              <a:xfrm>
                <a:off x="3961" y="1958"/>
                <a:ext cx="0" cy="582"/>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95" name="Line 27"/>
              <p:cNvSpPr>
                <a:spLocks noChangeShapeType="1"/>
              </p:cNvSpPr>
              <p:nvPr/>
            </p:nvSpPr>
            <p:spPr bwMode="auto">
              <a:xfrm>
                <a:off x="4668" y="1958"/>
                <a:ext cx="0" cy="582"/>
              </a:xfrm>
              <a:prstGeom prst="line">
                <a:avLst/>
              </a:prstGeom>
              <a:noFill/>
              <a:ln w="2222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36797" name="Text Box 29"/>
              <p:cNvSpPr txBox="1">
                <a:spLocks noChangeArrowheads="1"/>
              </p:cNvSpPr>
              <p:nvPr/>
            </p:nvSpPr>
            <p:spPr bwMode="auto">
              <a:xfrm>
                <a:off x="3584" y="1700"/>
                <a:ext cx="83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itchFamily="18" charset="0"/>
                  </a:rPr>
                  <a:t>程序变换</a:t>
                </a:r>
              </a:p>
            </p:txBody>
          </p:sp>
        </p:grpSp>
        <p:sp>
          <p:nvSpPr>
            <p:cNvPr id="2336799" name="Text Box 31"/>
            <p:cNvSpPr txBox="1">
              <a:spLocks noChangeArrowheads="1"/>
            </p:cNvSpPr>
            <p:nvPr/>
          </p:nvSpPr>
          <p:spPr bwMode="auto">
            <a:xfrm>
              <a:off x="2768" y="1700"/>
              <a:ext cx="83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itchFamily="18" charset="0"/>
                </a:rPr>
                <a:t>程序变换</a:t>
              </a:r>
            </a:p>
          </p:txBody>
        </p:sp>
        <p:sp>
          <p:nvSpPr>
            <p:cNvPr id="2336800" name="Text Box 32"/>
            <p:cNvSpPr txBox="1">
              <a:spLocks noChangeArrowheads="1"/>
            </p:cNvSpPr>
            <p:nvPr/>
          </p:nvSpPr>
          <p:spPr bwMode="auto">
            <a:xfrm>
              <a:off x="4302" y="1706"/>
              <a:ext cx="83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itchFamily="18" charset="0"/>
                </a:rPr>
                <a:t>程序变换</a:t>
              </a:r>
            </a:p>
          </p:txBody>
        </p:sp>
      </p:grpSp>
      <p:sp>
        <p:nvSpPr>
          <p:cNvPr id="34"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06156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2339751" y="1160633"/>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72000" tIns="72000" bIns="72000">
            <a:spAutoFit/>
          </a:bodyPr>
          <a:lstStyle>
            <a:defPPr>
              <a:defRPr lang="zh-CN"/>
            </a:defPPr>
            <a:lvl1pPr eaLnBrk="0" hangingPunct="0">
              <a:spcBef>
                <a:spcPct val="50000"/>
              </a:spcBef>
              <a:defRPr sz="2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smtClean="0"/>
              <a:t>7</a:t>
            </a:r>
            <a:r>
              <a:rPr lang="zh-CN" altLang="en-US" dirty="0" smtClean="0"/>
              <a:t>）基于第四代技术的模型</a:t>
            </a:r>
            <a:endParaRPr lang="zh-CN" altLang="en-US" dirty="0"/>
          </a:p>
        </p:txBody>
      </p:sp>
      <p:sp>
        <p:nvSpPr>
          <p:cNvPr id="4" name="Rectangle 3"/>
          <p:cNvSpPr txBox="1">
            <a:spLocks noChangeArrowheads="1"/>
          </p:cNvSpPr>
          <p:nvPr/>
        </p:nvSpPr>
        <p:spPr bwMode="auto">
          <a:xfrm>
            <a:off x="524674" y="2132856"/>
            <a:ext cx="8202216" cy="4562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第四代语言 </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(4GL) </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是在大型数据库管理系统的基础上发展起来的，是一种面向结果的非过程性语言。它独立于具体的处理机，有丰富的软件工具支持，能统一利用和管理各种数据资源并能适应不同水平用户的需要。</a:t>
            </a:r>
          </a:p>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软件开发人员在定义软件需求，给出需求规格说明之后，</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4GT</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工具可将该需求规格说明</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自动转换为程序代码。这大大减少了分析、设计、编码和测试的时间。</a:t>
            </a:r>
          </a:p>
          <a:p>
            <a:pPr>
              <a:spcBef>
                <a:spcPct val="15000"/>
              </a:spcBef>
              <a:buClr>
                <a:srgbClr val="800080"/>
              </a:buClr>
              <a:buSzTx/>
              <a:buFont typeface="Wingdings" pitchFamily="2" charset="2"/>
              <a:buChar char="Ø"/>
            </a:pP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21834986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9" name="Rectangle 3"/>
          <p:cNvSpPr>
            <a:spLocks noGrp="1" noChangeArrowheads="1"/>
          </p:cNvSpPr>
          <p:nvPr>
            <p:ph type="body" idx="1"/>
          </p:nvPr>
        </p:nvSpPr>
        <p:spPr>
          <a:xfrm>
            <a:off x="683568" y="1196752"/>
            <a:ext cx="7918648" cy="1247403"/>
          </a:xfrm>
        </p:spPr>
        <p:txBody>
          <a:body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以</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4GL</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为核心的软件开发技术成为第四代技术</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(4GT)</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，采用</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4GT</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的软件开发模型如图。</a:t>
            </a:r>
          </a:p>
        </p:txBody>
      </p:sp>
      <p:grpSp>
        <p:nvGrpSpPr>
          <p:cNvPr id="2349081" name="Group 25"/>
          <p:cNvGrpSpPr>
            <a:grpSpLocks/>
          </p:cNvGrpSpPr>
          <p:nvPr/>
        </p:nvGrpSpPr>
        <p:grpSpPr bwMode="auto">
          <a:xfrm>
            <a:off x="1485256" y="2205335"/>
            <a:ext cx="6075362" cy="2663825"/>
            <a:chOff x="937" y="1956"/>
            <a:chExt cx="3827" cy="1678"/>
          </a:xfrm>
        </p:grpSpPr>
        <p:sp>
          <p:nvSpPr>
            <p:cNvPr id="2349061" name="AutoShape 5"/>
            <p:cNvSpPr>
              <a:spLocks noChangeArrowheads="1"/>
            </p:cNvSpPr>
            <p:nvPr/>
          </p:nvSpPr>
          <p:spPr bwMode="auto">
            <a:xfrm>
              <a:off x="937" y="1956"/>
              <a:ext cx="956" cy="449"/>
            </a:xfrm>
            <a:prstGeom prst="flowChartAlternateProcess">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349062" name="Text Box 6"/>
            <p:cNvSpPr txBox="1">
              <a:spLocks noChangeArrowheads="1"/>
            </p:cNvSpPr>
            <p:nvPr/>
          </p:nvSpPr>
          <p:spPr bwMode="auto">
            <a:xfrm>
              <a:off x="999" y="2049"/>
              <a:ext cx="8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a:latin typeface="Times New Roman" pitchFamily="18" charset="0"/>
                  <a:ea typeface="仿宋_GB2312" pitchFamily="49" charset="-122"/>
                </a:rPr>
                <a:t>收集需求</a:t>
              </a:r>
            </a:p>
          </p:txBody>
        </p:sp>
        <p:sp>
          <p:nvSpPr>
            <p:cNvPr id="2349063" name="AutoShape 7"/>
            <p:cNvSpPr>
              <a:spLocks noChangeArrowheads="1"/>
            </p:cNvSpPr>
            <p:nvPr/>
          </p:nvSpPr>
          <p:spPr bwMode="auto">
            <a:xfrm>
              <a:off x="1821" y="2304"/>
              <a:ext cx="980" cy="449"/>
            </a:xfrm>
            <a:prstGeom prst="flowChartAlternateProcess">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349064" name="Text Box 8"/>
            <p:cNvSpPr txBox="1">
              <a:spLocks noChangeArrowheads="1"/>
            </p:cNvSpPr>
            <p:nvPr/>
          </p:nvSpPr>
          <p:spPr bwMode="auto">
            <a:xfrm>
              <a:off x="1796" y="2389"/>
              <a:ext cx="100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latin typeface="Times New Roman" pitchFamily="18" charset="0"/>
                  <a:ea typeface="仿宋_GB2312" pitchFamily="49" charset="-122"/>
                </a:rPr>
                <a:t>“</a:t>
              </a:r>
              <a:r>
                <a:rPr kumimoji="1" lang="zh-CN" altLang="en-US" sz="2200" b="1">
                  <a:latin typeface="Times New Roman" pitchFamily="18" charset="0"/>
                  <a:ea typeface="仿宋_GB2312" pitchFamily="49" charset="-122"/>
                </a:rPr>
                <a:t>设计”策略</a:t>
              </a:r>
            </a:p>
          </p:txBody>
        </p:sp>
        <p:sp>
          <p:nvSpPr>
            <p:cNvPr id="2349065" name="AutoShape 9"/>
            <p:cNvSpPr>
              <a:spLocks noChangeArrowheads="1"/>
            </p:cNvSpPr>
            <p:nvPr/>
          </p:nvSpPr>
          <p:spPr bwMode="auto">
            <a:xfrm>
              <a:off x="2711" y="2652"/>
              <a:ext cx="1161" cy="449"/>
            </a:xfrm>
            <a:prstGeom prst="flowChartAlternateProcess">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349066" name="Text Box 10"/>
            <p:cNvSpPr txBox="1">
              <a:spLocks noChangeArrowheads="1"/>
            </p:cNvSpPr>
            <p:nvPr/>
          </p:nvSpPr>
          <p:spPr bwMode="auto">
            <a:xfrm>
              <a:off x="2706" y="2732"/>
              <a:ext cx="116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dirty="0">
                  <a:latin typeface="Times New Roman" pitchFamily="18" charset="0"/>
                  <a:ea typeface="仿宋_GB2312" pitchFamily="49" charset="-122"/>
                </a:rPr>
                <a:t>用“</a:t>
              </a:r>
              <a:r>
                <a:rPr kumimoji="1" lang="en-US" altLang="zh-CN" sz="2200" b="1" dirty="0">
                  <a:latin typeface="Times New Roman" pitchFamily="18" charset="0"/>
                  <a:ea typeface="仿宋_GB2312" pitchFamily="49" charset="-122"/>
                </a:rPr>
                <a:t>4GL”</a:t>
              </a:r>
              <a:r>
                <a:rPr kumimoji="1" lang="zh-CN" altLang="en-US" sz="2200" b="1" dirty="0">
                  <a:latin typeface="Times New Roman" pitchFamily="18" charset="0"/>
                  <a:ea typeface="仿宋_GB2312" pitchFamily="49" charset="-122"/>
                </a:rPr>
                <a:t>实现</a:t>
              </a:r>
            </a:p>
          </p:txBody>
        </p:sp>
        <p:sp>
          <p:nvSpPr>
            <p:cNvPr id="2349068" name="AutoShape 12"/>
            <p:cNvSpPr>
              <a:spLocks noChangeArrowheads="1"/>
            </p:cNvSpPr>
            <p:nvPr/>
          </p:nvSpPr>
          <p:spPr bwMode="auto">
            <a:xfrm>
              <a:off x="3815" y="3011"/>
              <a:ext cx="949" cy="449"/>
            </a:xfrm>
            <a:prstGeom prst="flowChartAlternateProcess">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349067" name="Text Box 11"/>
            <p:cNvSpPr txBox="1">
              <a:spLocks noChangeArrowheads="1"/>
            </p:cNvSpPr>
            <p:nvPr/>
          </p:nvSpPr>
          <p:spPr bwMode="auto">
            <a:xfrm>
              <a:off x="4035" y="3106"/>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a:latin typeface="Times New Roman" pitchFamily="18" charset="0"/>
                  <a:ea typeface="仿宋_GB2312" pitchFamily="49" charset="-122"/>
                </a:rPr>
                <a:t>测试</a:t>
              </a:r>
            </a:p>
          </p:txBody>
        </p:sp>
        <p:sp>
          <p:nvSpPr>
            <p:cNvPr id="2349069" name="Line 13"/>
            <p:cNvSpPr>
              <a:spLocks noChangeShapeType="1"/>
            </p:cNvSpPr>
            <p:nvPr/>
          </p:nvSpPr>
          <p:spPr bwMode="auto">
            <a:xfrm>
              <a:off x="2290" y="2093"/>
              <a:ext cx="0" cy="210"/>
            </a:xfrm>
            <a:prstGeom prst="line">
              <a:avLst/>
            </a:prstGeom>
            <a:noFill/>
            <a:ln w="222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0" name="Line 14"/>
            <p:cNvSpPr>
              <a:spLocks noChangeShapeType="1"/>
            </p:cNvSpPr>
            <p:nvPr/>
          </p:nvSpPr>
          <p:spPr bwMode="auto">
            <a:xfrm>
              <a:off x="3275" y="2455"/>
              <a:ext cx="0" cy="210"/>
            </a:xfrm>
            <a:prstGeom prst="line">
              <a:avLst/>
            </a:prstGeom>
            <a:noFill/>
            <a:ln w="222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1" name="Line 15"/>
            <p:cNvSpPr>
              <a:spLocks noChangeShapeType="1"/>
            </p:cNvSpPr>
            <p:nvPr/>
          </p:nvSpPr>
          <p:spPr bwMode="auto">
            <a:xfrm>
              <a:off x="4300" y="2804"/>
              <a:ext cx="0" cy="210"/>
            </a:xfrm>
            <a:prstGeom prst="line">
              <a:avLst/>
            </a:prstGeom>
            <a:noFill/>
            <a:ln w="222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2" name="Line 16"/>
            <p:cNvSpPr>
              <a:spLocks noChangeShapeType="1"/>
            </p:cNvSpPr>
            <p:nvPr/>
          </p:nvSpPr>
          <p:spPr bwMode="auto">
            <a:xfrm flipH="1">
              <a:off x="3882" y="2809"/>
              <a:ext cx="424"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3" name="Line 17"/>
            <p:cNvSpPr>
              <a:spLocks noChangeShapeType="1"/>
            </p:cNvSpPr>
            <p:nvPr/>
          </p:nvSpPr>
          <p:spPr bwMode="auto">
            <a:xfrm flipH="1">
              <a:off x="2799" y="2462"/>
              <a:ext cx="484"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4" name="Line 18"/>
            <p:cNvSpPr>
              <a:spLocks noChangeShapeType="1"/>
            </p:cNvSpPr>
            <p:nvPr/>
          </p:nvSpPr>
          <p:spPr bwMode="auto">
            <a:xfrm flipH="1">
              <a:off x="1888" y="2097"/>
              <a:ext cx="397"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5" name="Line 19"/>
            <p:cNvSpPr>
              <a:spLocks noChangeShapeType="1"/>
            </p:cNvSpPr>
            <p:nvPr/>
          </p:nvSpPr>
          <p:spPr bwMode="auto">
            <a:xfrm>
              <a:off x="4298" y="3468"/>
              <a:ext cx="1" cy="166"/>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6" name="Line 20"/>
            <p:cNvSpPr>
              <a:spLocks noChangeShapeType="1"/>
            </p:cNvSpPr>
            <p:nvPr/>
          </p:nvSpPr>
          <p:spPr bwMode="auto">
            <a:xfrm flipH="1" flipV="1">
              <a:off x="1416" y="2415"/>
              <a:ext cx="1" cy="1209"/>
            </a:xfrm>
            <a:prstGeom prst="line">
              <a:avLst/>
            </a:prstGeom>
            <a:noFill/>
            <a:ln w="222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7" name="Line 21"/>
            <p:cNvSpPr>
              <a:spLocks noChangeShapeType="1"/>
            </p:cNvSpPr>
            <p:nvPr/>
          </p:nvSpPr>
          <p:spPr bwMode="auto">
            <a:xfrm flipH="1" flipV="1">
              <a:off x="1409" y="3624"/>
              <a:ext cx="2897" cy="8"/>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8" name="Line 22"/>
            <p:cNvSpPr>
              <a:spLocks noChangeShapeType="1"/>
            </p:cNvSpPr>
            <p:nvPr/>
          </p:nvSpPr>
          <p:spPr bwMode="auto">
            <a:xfrm flipV="1">
              <a:off x="2293" y="2753"/>
              <a:ext cx="7" cy="880"/>
            </a:xfrm>
            <a:prstGeom prst="line">
              <a:avLst/>
            </a:prstGeom>
            <a:noFill/>
            <a:ln w="222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9079" name="Line 23"/>
            <p:cNvSpPr>
              <a:spLocks noChangeShapeType="1"/>
            </p:cNvSpPr>
            <p:nvPr/>
          </p:nvSpPr>
          <p:spPr bwMode="auto">
            <a:xfrm flipV="1">
              <a:off x="3278" y="3101"/>
              <a:ext cx="7" cy="522"/>
            </a:xfrm>
            <a:prstGeom prst="line">
              <a:avLst/>
            </a:prstGeom>
            <a:noFill/>
            <a:ln w="2222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 name="Rectangle 3"/>
          <p:cNvSpPr txBox="1">
            <a:spLocks noChangeArrowheads="1"/>
          </p:cNvSpPr>
          <p:nvPr/>
        </p:nvSpPr>
        <p:spPr bwMode="auto">
          <a:xfrm>
            <a:off x="753344" y="4960690"/>
            <a:ext cx="8202216" cy="149264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软件开发人员在</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定义软件需求</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，给出</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需求规格说明</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之后，</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4GT</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工具可将该需求规格说明</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自动</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转换为程序代码。这大大减少了分析、设计、编码和测试的时间。</a:t>
            </a:r>
          </a:p>
          <a:p>
            <a:pPr>
              <a:spcBef>
                <a:spcPct val="15000"/>
              </a:spcBef>
              <a:buClr>
                <a:srgbClr val="800080"/>
              </a:buClr>
              <a:buSzTx/>
              <a:buFont typeface="Wingdings" pitchFamily="2" charset="2"/>
              <a:buChar char="Ø"/>
            </a:pP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8"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56120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2361375" y="945105"/>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540000" tIns="72000" bIns="72000">
            <a:spAutoFit/>
          </a:bodyPr>
          <a:lstStyle/>
          <a:p>
            <a:pPr algn="l" eaLnBrk="0" hangingPunct="0">
              <a:spcBef>
                <a:spcPct val="50000"/>
              </a:spcBef>
            </a:pP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8</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）快速应用开发模型</a:t>
            </a:r>
            <a:endParaRPr kumimoji="1" lang="zh-CN" altLang="en-US" sz="2800" b="1" dirty="0">
              <a:solidFill>
                <a:srgbClr val="002060"/>
              </a:solidFill>
              <a:latin typeface="Times New Roman" pitchFamily="18" charset="0"/>
              <a:ea typeface="+mn-ea"/>
              <a:cs typeface="Times New Roman" pitchFamily="18" charset="0"/>
            </a:endParaRPr>
          </a:p>
        </p:txBody>
      </p:sp>
      <p:sp>
        <p:nvSpPr>
          <p:cNvPr id="4" name="Rectangle 3"/>
          <p:cNvSpPr txBox="1">
            <a:spLocks noChangeArrowheads="1"/>
          </p:cNvSpPr>
          <p:nvPr/>
        </p:nvSpPr>
        <p:spPr bwMode="auto">
          <a:xfrm>
            <a:off x="698500" y="1701800"/>
            <a:ext cx="7897813" cy="48133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sz="2800"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快速应用开发模型是一种增量开发模型，该模型开发软件大量使用了可复用的构件。</a:t>
            </a:r>
          </a:p>
          <a:p>
            <a:pPr>
              <a:spcBef>
                <a:spcPct val="15000"/>
              </a:spcBef>
              <a:buClr>
                <a:srgbClr val="800080"/>
              </a:buClr>
              <a:buSzTx/>
              <a:buFont typeface="Wingdings" pitchFamily="2" charset="2"/>
              <a:buChar char="Ø"/>
            </a:pPr>
            <a:r>
              <a:rPr lang="zh-CN" altLang="en-US" sz="2800"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每一个增量的开发经历五个阶段：</a:t>
            </a:r>
          </a:p>
          <a:p>
            <a:pPr marL="990600" lvl="1" indent="-533400">
              <a:buClr>
                <a:schemeClr val="tx2"/>
              </a:buClr>
              <a:buFont typeface="Wingdings" pitchFamily="2" charset="2"/>
              <a:buAutoNum type="circleNumDbPlain"/>
            </a:pPr>
            <a:r>
              <a:rPr lang="zh-CN" altLang="en-US" sz="24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业务建模  </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对业务功能的</a:t>
            </a: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信息流</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建模。</a:t>
            </a:r>
          </a:p>
          <a:p>
            <a:pPr marL="990600" lvl="1" indent="-533400">
              <a:buClr>
                <a:schemeClr val="tx2"/>
              </a:buClr>
              <a:buFont typeface="Wingdings" pitchFamily="2" charset="2"/>
              <a:buAutoNum type="circleNumDbPlain"/>
            </a:pPr>
            <a:r>
              <a:rPr lang="zh-CN" altLang="en-US" sz="24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数据建模  </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对业务的</a:t>
            </a: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数据对象和关系</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建模。</a:t>
            </a:r>
          </a:p>
          <a:p>
            <a:pPr marL="990600" lvl="1" indent="-533400">
              <a:buClr>
                <a:schemeClr val="tx2"/>
              </a:buClr>
              <a:buFont typeface="Wingdings" pitchFamily="2" charset="2"/>
              <a:buAutoNum type="circleNumDbPlain"/>
            </a:pPr>
            <a:r>
              <a:rPr lang="zh-CN" altLang="en-US" sz="24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过程建模  </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描述完成业务功能的</a:t>
            </a: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数据变换</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marL="990600" lvl="1" indent="-533400">
              <a:buClr>
                <a:schemeClr val="tx2"/>
              </a:buClr>
              <a:buFont typeface="Wingdings" pitchFamily="2" charset="2"/>
              <a:buAutoNum type="circleNumDbPlain"/>
            </a:pPr>
            <a:r>
              <a:rPr lang="zh-CN" altLang="en-US" sz="24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应用生成  </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应用构件和自动化工具建造。</a:t>
            </a:r>
          </a:p>
          <a:p>
            <a:pPr marL="990600" lvl="1" indent="-533400">
              <a:buClr>
                <a:schemeClr val="tx2"/>
              </a:buClr>
              <a:buFont typeface="Wingdings" pitchFamily="2" charset="2"/>
              <a:buAutoNum type="circleNumDbPlain"/>
            </a:pPr>
            <a:r>
              <a:rPr lang="zh-CN" altLang="en-US" sz="24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测试与反复  </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对新构件和接口进行测试。</a:t>
            </a:r>
            <a:endPar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41100571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kern="1200" dirty="0" smtClean="0">
                <a:effectLst>
                  <a:outerShdw blurRad="38100" dist="38100" dir="2700000" algn="tl">
                    <a:srgbClr val="000000"/>
                  </a:outerShdw>
                </a:effectLst>
              </a:rPr>
              <a:t>软件工程方法</a:t>
            </a:r>
            <a:endParaRPr lang="en-US" altLang="zh-CN" sz="3000" kern="1200" dirty="0">
              <a:effectLst>
                <a:outerShdw blurRad="38100" dist="38100" dir="2700000" algn="tl">
                  <a:srgbClr val="000000"/>
                </a:outerShdw>
              </a:effectLst>
            </a:endParaRPr>
          </a:p>
        </p:txBody>
      </p:sp>
      <p:grpSp>
        <p:nvGrpSpPr>
          <p:cNvPr id="4" name="Group 3"/>
          <p:cNvGrpSpPr>
            <a:grpSpLocks/>
          </p:cNvGrpSpPr>
          <p:nvPr/>
        </p:nvGrpSpPr>
        <p:grpSpPr bwMode="auto">
          <a:xfrm>
            <a:off x="1569192" y="1984648"/>
            <a:ext cx="762000" cy="665162"/>
            <a:chOff x="1110" y="2656"/>
            <a:chExt cx="1549" cy="1351"/>
          </a:xfrm>
        </p:grpSpPr>
        <p:sp>
          <p:nvSpPr>
            <p:cNvPr id="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0" name="Group 7"/>
          <p:cNvGrpSpPr>
            <a:grpSpLocks/>
          </p:cNvGrpSpPr>
          <p:nvPr/>
        </p:nvGrpSpPr>
        <p:grpSpPr bwMode="auto">
          <a:xfrm>
            <a:off x="1569192" y="2899048"/>
            <a:ext cx="762000" cy="665162"/>
            <a:chOff x="3174" y="2656"/>
            <a:chExt cx="1549" cy="1351"/>
          </a:xfrm>
        </p:grpSpPr>
        <p:sp>
          <p:nvSpPr>
            <p:cNvPr id="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4" name="Line 11"/>
          <p:cNvSpPr>
            <a:spLocks noChangeShapeType="1"/>
          </p:cNvSpPr>
          <p:nvPr/>
        </p:nvSpPr>
        <p:spPr bwMode="auto">
          <a:xfrm>
            <a:off x="2178792" y="25942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5" name="Text Box 12"/>
          <p:cNvSpPr txBox="1">
            <a:spLocks noChangeArrowheads="1"/>
          </p:cNvSpPr>
          <p:nvPr/>
        </p:nvSpPr>
        <p:spPr bwMode="auto">
          <a:xfrm>
            <a:off x="2483768" y="2060848"/>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rgbClr val="FF0000"/>
                </a:solidFill>
                <a:latin typeface="微软雅黑" pitchFamily="34" charset="-122"/>
                <a:ea typeface="微软雅黑" pitchFamily="34" charset="-122"/>
              </a:rPr>
              <a:t>软件工程概念</a:t>
            </a:r>
            <a:endParaRPr lang="en-US" altLang="zh-CN" sz="2800" dirty="0">
              <a:solidFill>
                <a:srgbClr val="FF0000"/>
              </a:solidFill>
              <a:latin typeface="微软雅黑" pitchFamily="34" charset="-122"/>
              <a:ea typeface="微软雅黑" pitchFamily="34" charset="-122"/>
            </a:endParaRPr>
          </a:p>
        </p:txBody>
      </p:sp>
      <p:sp>
        <p:nvSpPr>
          <p:cNvPr id="16" name="Text Box 13"/>
          <p:cNvSpPr txBox="1">
            <a:spLocks noChangeArrowheads="1"/>
          </p:cNvSpPr>
          <p:nvPr/>
        </p:nvSpPr>
        <p:spPr bwMode="gray">
          <a:xfrm>
            <a:off x="1766042" y="20830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1</a:t>
            </a:r>
          </a:p>
        </p:txBody>
      </p:sp>
      <p:sp>
        <p:nvSpPr>
          <p:cNvPr id="17" name="Line 14"/>
          <p:cNvSpPr>
            <a:spLocks noChangeShapeType="1"/>
          </p:cNvSpPr>
          <p:nvPr/>
        </p:nvSpPr>
        <p:spPr bwMode="auto">
          <a:xfrm>
            <a:off x="2178792" y="35086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8" name="Text Box 15"/>
          <p:cNvSpPr txBox="1">
            <a:spLocks noChangeArrowheads="1"/>
          </p:cNvSpPr>
          <p:nvPr/>
        </p:nvSpPr>
        <p:spPr bwMode="auto">
          <a:xfrm>
            <a:off x="2483768" y="2975248"/>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latin typeface="微软雅黑" pitchFamily="34" charset="-122"/>
                <a:ea typeface="微软雅黑" pitchFamily="34" charset="-122"/>
              </a:rPr>
              <a:t>生命周期</a:t>
            </a:r>
            <a:r>
              <a:rPr lang="zh-CN" altLang="en-US" sz="2800" dirty="0">
                <a:latin typeface="微软雅黑" pitchFamily="34" charset="-122"/>
                <a:ea typeface="微软雅黑" pitchFamily="34" charset="-122"/>
              </a:rPr>
              <a:t>模型</a:t>
            </a:r>
            <a:endParaRPr lang="en-US" altLang="zh-CN" sz="2800" dirty="0">
              <a:latin typeface="微软雅黑" pitchFamily="34" charset="-122"/>
              <a:ea typeface="微软雅黑" pitchFamily="34" charset="-122"/>
            </a:endParaRPr>
          </a:p>
        </p:txBody>
      </p:sp>
      <p:sp>
        <p:nvSpPr>
          <p:cNvPr id="19" name="Text Box 16"/>
          <p:cNvSpPr txBox="1">
            <a:spLocks noChangeArrowheads="1"/>
          </p:cNvSpPr>
          <p:nvPr/>
        </p:nvSpPr>
        <p:spPr bwMode="gray">
          <a:xfrm>
            <a:off x="1766042" y="29974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2</a:t>
            </a:r>
          </a:p>
        </p:txBody>
      </p:sp>
      <p:grpSp>
        <p:nvGrpSpPr>
          <p:cNvPr id="20" name="Group 17"/>
          <p:cNvGrpSpPr>
            <a:grpSpLocks/>
          </p:cNvGrpSpPr>
          <p:nvPr/>
        </p:nvGrpSpPr>
        <p:grpSpPr bwMode="auto">
          <a:xfrm>
            <a:off x="1569192" y="3791223"/>
            <a:ext cx="762000" cy="66516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4" name="Line 25"/>
          <p:cNvSpPr>
            <a:spLocks noChangeShapeType="1"/>
          </p:cNvSpPr>
          <p:nvPr/>
        </p:nvSpPr>
        <p:spPr bwMode="auto">
          <a:xfrm>
            <a:off x="2178792" y="440082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5" name="Text Box 26"/>
          <p:cNvSpPr txBox="1">
            <a:spLocks noChangeArrowheads="1"/>
          </p:cNvSpPr>
          <p:nvPr/>
        </p:nvSpPr>
        <p:spPr bwMode="auto">
          <a:xfrm>
            <a:off x="2483768" y="3867422"/>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软件开发范型</a:t>
            </a:r>
            <a:endParaRPr lang="en-US" altLang="zh-CN" sz="2800" dirty="0">
              <a:latin typeface="微软雅黑" pitchFamily="34" charset="-122"/>
              <a:ea typeface="微软雅黑" pitchFamily="34" charset="-122"/>
            </a:endParaRPr>
          </a:p>
        </p:txBody>
      </p:sp>
      <p:sp>
        <p:nvSpPr>
          <p:cNvPr id="26" name="Text Box 27"/>
          <p:cNvSpPr txBox="1">
            <a:spLocks noChangeArrowheads="1"/>
          </p:cNvSpPr>
          <p:nvPr/>
        </p:nvSpPr>
        <p:spPr bwMode="gray">
          <a:xfrm>
            <a:off x="1766042" y="3889648"/>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27" name="Group 7"/>
          <p:cNvGrpSpPr>
            <a:grpSpLocks/>
          </p:cNvGrpSpPr>
          <p:nvPr/>
        </p:nvGrpSpPr>
        <p:grpSpPr bwMode="auto">
          <a:xfrm>
            <a:off x="1569192" y="4693953"/>
            <a:ext cx="762000" cy="665162"/>
            <a:chOff x="3174" y="2656"/>
            <a:chExt cx="1549" cy="1351"/>
          </a:xfrm>
        </p:grpSpPr>
        <p:sp>
          <p:nvSpPr>
            <p:cNvPr id="2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1" name="Line 14"/>
          <p:cNvSpPr>
            <a:spLocks noChangeShapeType="1"/>
          </p:cNvSpPr>
          <p:nvPr/>
        </p:nvSpPr>
        <p:spPr bwMode="auto">
          <a:xfrm>
            <a:off x="2178792" y="530355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2" name="Text Box 15"/>
          <p:cNvSpPr txBox="1">
            <a:spLocks noChangeArrowheads="1"/>
          </p:cNvSpPr>
          <p:nvPr/>
        </p:nvSpPr>
        <p:spPr bwMode="auto">
          <a:xfrm>
            <a:off x="2483768" y="4770153"/>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软件工程原则</a:t>
            </a:r>
            <a:endParaRPr lang="en-US" altLang="zh-CN" sz="2800" dirty="0">
              <a:latin typeface="微软雅黑" pitchFamily="34" charset="-122"/>
              <a:ea typeface="微软雅黑" pitchFamily="34" charset="-122"/>
            </a:endParaRPr>
          </a:p>
        </p:txBody>
      </p:sp>
      <p:sp>
        <p:nvSpPr>
          <p:cNvPr id="33" name="Text Box 16"/>
          <p:cNvSpPr txBox="1">
            <a:spLocks noChangeArrowheads="1"/>
          </p:cNvSpPr>
          <p:nvPr/>
        </p:nvSpPr>
        <p:spPr bwMode="gray">
          <a:xfrm>
            <a:off x="1764954" y="4792378"/>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524187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7074" name="Group 66"/>
          <p:cNvGrpSpPr>
            <a:grpSpLocks/>
          </p:cNvGrpSpPr>
          <p:nvPr/>
        </p:nvGrpSpPr>
        <p:grpSpPr bwMode="auto">
          <a:xfrm>
            <a:off x="1409700" y="1495251"/>
            <a:ext cx="6045200" cy="5318125"/>
            <a:chOff x="888" y="457"/>
            <a:chExt cx="3808" cy="3350"/>
          </a:xfrm>
        </p:grpSpPr>
        <p:grpSp>
          <p:nvGrpSpPr>
            <p:cNvPr id="1707011" name="Group 3"/>
            <p:cNvGrpSpPr>
              <a:grpSpLocks/>
            </p:cNvGrpSpPr>
            <p:nvPr/>
          </p:nvGrpSpPr>
          <p:grpSpPr bwMode="auto">
            <a:xfrm>
              <a:off x="888" y="1354"/>
              <a:ext cx="3280" cy="2006"/>
              <a:chOff x="1040" y="1210"/>
              <a:chExt cx="3280" cy="2006"/>
            </a:xfrm>
          </p:grpSpPr>
          <p:sp>
            <p:nvSpPr>
              <p:cNvPr id="1707012" name="Rectangle 4"/>
              <p:cNvSpPr>
                <a:spLocks noChangeArrowheads="1"/>
              </p:cNvSpPr>
              <p:nvPr/>
            </p:nvSpPr>
            <p:spPr bwMode="auto">
              <a:xfrm>
                <a:off x="1040" y="1504"/>
                <a:ext cx="912" cy="336"/>
              </a:xfrm>
              <a:prstGeom prst="rect">
                <a:avLst/>
              </a:prstGeom>
              <a:solidFill>
                <a:srgbClr val="99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latin typeface="Times New Roman" pitchFamily="18" charset="0"/>
                    <a:ea typeface="仿宋_GB2312" pitchFamily="49" charset="-122"/>
                  </a:rPr>
                  <a:t>业务建模</a:t>
                </a:r>
              </a:p>
            </p:txBody>
          </p:sp>
          <p:sp>
            <p:nvSpPr>
              <p:cNvPr id="1707013" name="Rectangle 5"/>
              <p:cNvSpPr>
                <a:spLocks noChangeArrowheads="1"/>
              </p:cNvSpPr>
              <p:nvPr/>
            </p:nvSpPr>
            <p:spPr bwMode="auto">
              <a:xfrm>
                <a:off x="1600" y="1848"/>
                <a:ext cx="912" cy="336"/>
              </a:xfrm>
              <a:prstGeom prst="rect">
                <a:avLst/>
              </a:prstGeom>
              <a:solidFill>
                <a:srgbClr val="99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latin typeface="Times New Roman" pitchFamily="18" charset="0"/>
                    <a:ea typeface="仿宋_GB2312" pitchFamily="49" charset="-122"/>
                  </a:rPr>
                  <a:t>数据建模</a:t>
                </a:r>
              </a:p>
            </p:txBody>
          </p:sp>
          <p:sp>
            <p:nvSpPr>
              <p:cNvPr id="1707014" name="Rectangle 6"/>
              <p:cNvSpPr>
                <a:spLocks noChangeArrowheads="1"/>
              </p:cNvSpPr>
              <p:nvPr/>
            </p:nvSpPr>
            <p:spPr bwMode="auto">
              <a:xfrm>
                <a:off x="2152" y="2192"/>
                <a:ext cx="912" cy="336"/>
              </a:xfrm>
              <a:prstGeom prst="rect">
                <a:avLst/>
              </a:prstGeom>
              <a:solidFill>
                <a:srgbClr val="99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latin typeface="Times New Roman" pitchFamily="18" charset="0"/>
                    <a:ea typeface="仿宋_GB2312" pitchFamily="49" charset="-122"/>
                  </a:rPr>
                  <a:t>过程建模</a:t>
                </a:r>
              </a:p>
            </p:txBody>
          </p:sp>
          <p:sp>
            <p:nvSpPr>
              <p:cNvPr id="1707015" name="Rectangle 7"/>
              <p:cNvSpPr>
                <a:spLocks noChangeArrowheads="1"/>
              </p:cNvSpPr>
              <p:nvPr/>
            </p:nvSpPr>
            <p:spPr bwMode="auto">
              <a:xfrm>
                <a:off x="2712" y="2536"/>
                <a:ext cx="912" cy="336"/>
              </a:xfrm>
              <a:prstGeom prst="rect">
                <a:avLst/>
              </a:prstGeom>
              <a:solidFill>
                <a:srgbClr val="99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latin typeface="Times New Roman" pitchFamily="18" charset="0"/>
                    <a:ea typeface="仿宋_GB2312" pitchFamily="49" charset="-122"/>
                  </a:rPr>
                  <a:t>应用生成</a:t>
                </a:r>
              </a:p>
            </p:txBody>
          </p:sp>
          <p:sp>
            <p:nvSpPr>
              <p:cNvPr id="1707016" name="Rectangle 8"/>
              <p:cNvSpPr>
                <a:spLocks noChangeArrowheads="1"/>
              </p:cNvSpPr>
              <p:nvPr/>
            </p:nvSpPr>
            <p:spPr bwMode="auto">
              <a:xfrm>
                <a:off x="3272" y="2880"/>
                <a:ext cx="1048" cy="336"/>
              </a:xfrm>
              <a:prstGeom prst="rect">
                <a:avLst/>
              </a:prstGeom>
              <a:solidFill>
                <a:srgbClr val="99FFCC"/>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latin typeface="Times New Roman" pitchFamily="18" charset="0"/>
                    <a:ea typeface="仿宋_GB2312" pitchFamily="49" charset="-122"/>
                  </a:rPr>
                  <a:t>测试及反复</a:t>
                </a:r>
              </a:p>
            </p:txBody>
          </p:sp>
          <p:grpSp>
            <p:nvGrpSpPr>
              <p:cNvPr id="1707017" name="Group 9"/>
              <p:cNvGrpSpPr>
                <a:grpSpLocks/>
              </p:cNvGrpSpPr>
              <p:nvPr/>
            </p:nvGrpSpPr>
            <p:grpSpPr bwMode="auto">
              <a:xfrm>
                <a:off x="1968" y="1656"/>
                <a:ext cx="144" cy="200"/>
                <a:chOff x="1968" y="1656"/>
                <a:chExt cx="144" cy="200"/>
              </a:xfrm>
            </p:grpSpPr>
            <p:sp>
              <p:nvSpPr>
                <p:cNvPr id="1707018" name="Line 10"/>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19" name="Line 11"/>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20" name="Group 12"/>
              <p:cNvGrpSpPr>
                <a:grpSpLocks/>
              </p:cNvGrpSpPr>
              <p:nvPr/>
            </p:nvGrpSpPr>
            <p:grpSpPr bwMode="auto">
              <a:xfrm>
                <a:off x="2528" y="2000"/>
                <a:ext cx="144" cy="200"/>
                <a:chOff x="1968" y="1656"/>
                <a:chExt cx="144" cy="200"/>
              </a:xfrm>
            </p:grpSpPr>
            <p:sp>
              <p:nvSpPr>
                <p:cNvPr id="1707021" name="Line 13"/>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22" name="Line 14"/>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23" name="Group 15"/>
              <p:cNvGrpSpPr>
                <a:grpSpLocks/>
              </p:cNvGrpSpPr>
              <p:nvPr/>
            </p:nvGrpSpPr>
            <p:grpSpPr bwMode="auto">
              <a:xfrm>
                <a:off x="3080" y="2336"/>
                <a:ext cx="144" cy="200"/>
                <a:chOff x="1968" y="1656"/>
                <a:chExt cx="144" cy="200"/>
              </a:xfrm>
            </p:grpSpPr>
            <p:sp>
              <p:nvSpPr>
                <p:cNvPr id="1707024" name="Line 16"/>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25" name="Line 17"/>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26" name="Group 18"/>
              <p:cNvGrpSpPr>
                <a:grpSpLocks/>
              </p:cNvGrpSpPr>
              <p:nvPr/>
            </p:nvGrpSpPr>
            <p:grpSpPr bwMode="auto">
              <a:xfrm>
                <a:off x="3640" y="2680"/>
                <a:ext cx="144" cy="200"/>
                <a:chOff x="1968" y="1656"/>
                <a:chExt cx="144" cy="200"/>
              </a:xfrm>
            </p:grpSpPr>
            <p:sp>
              <p:nvSpPr>
                <p:cNvPr id="1707027" name="Line 19"/>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28" name="Line 20"/>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07029" name="Text Box 21"/>
              <p:cNvSpPr txBox="1">
                <a:spLocks noChangeArrowheads="1"/>
              </p:cNvSpPr>
              <p:nvPr/>
            </p:nvSpPr>
            <p:spPr bwMode="auto">
              <a:xfrm>
                <a:off x="1054" y="1210"/>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小组</a:t>
                </a:r>
                <a:r>
                  <a:rPr kumimoji="1" lang="en-US" altLang="zh-CN" sz="2400" b="1">
                    <a:latin typeface="Times New Roman" pitchFamily="18" charset="0"/>
                  </a:rPr>
                  <a:t>1#</a:t>
                </a:r>
              </a:p>
            </p:txBody>
          </p:sp>
        </p:grpSp>
        <p:grpSp>
          <p:nvGrpSpPr>
            <p:cNvPr id="1707030" name="Group 22"/>
            <p:cNvGrpSpPr>
              <a:grpSpLocks/>
            </p:cNvGrpSpPr>
            <p:nvPr/>
          </p:nvGrpSpPr>
          <p:grpSpPr bwMode="auto">
            <a:xfrm>
              <a:off x="1768" y="878"/>
              <a:ext cx="2528" cy="1610"/>
              <a:chOff x="1920" y="734"/>
              <a:chExt cx="2528" cy="1610"/>
            </a:xfrm>
          </p:grpSpPr>
          <p:sp>
            <p:nvSpPr>
              <p:cNvPr id="1707031" name="Rectangle 23"/>
              <p:cNvSpPr>
                <a:spLocks noChangeArrowheads="1"/>
              </p:cNvSpPr>
              <p:nvPr/>
            </p:nvSpPr>
            <p:spPr bwMode="auto">
              <a:xfrm>
                <a:off x="1920" y="960"/>
                <a:ext cx="696" cy="27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chemeClr val="accent2"/>
                    </a:solidFill>
                    <a:latin typeface="仿宋_GB2312" pitchFamily="49" charset="-122"/>
                    <a:ea typeface="仿宋_GB2312" pitchFamily="49" charset="-122"/>
                  </a:rPr>
                  <a:t>业务建模</a:t>
                </a:r>
              </a:p>
            </p:txBody>
          </p:sp>
          <p:sp>
            <p:nvSpPr>
              <p:cNvPr id="1707032" name="Rectangle 24"/>
              <p:cNvSpPr>
                <a:spLocks noChangeArrowheads="1"/>
              </p:cNvSpPr>
              <p:nvPr/>
            </p:nvSpPr>
            <p:spPr bwMode="auto">
              <a:xfrm>
                <a:off x="2347" y="1238"/>
                <a:ext cx="697" cy="27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chemeClr val="accent2"/>
                    </a:solidFill>
                    <a:latin typeface="仿宋_GB2312" pitchFamily="49" charset="-122"/>
                    <a:ea typeface="仿宋_GB2312" pitchFamily="49" charset="-122"/>
                  </a:rPr>
                  <a:t>数据建模</a:t>
                </a:r>
              </a:p>
            </p:txBody>
          </p:sp>
          <p:sp>
            <p:nvSpPr>
              <p:cNvPr id="1707033" name="Rectangle 25"/>
              <p:cNvSpPr>
                <a:spLocks noChangeArrowheads="1"/>
              </p:cNvSpPr>
              <p:nvPr/>
            </p:nvSpPr>
            <p:spPr bwMode="auto">
              <a:xfrm>
                <a:off x="2769" y="1516"/>
                <a:ext cx="696" cy="27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chemeClr val="accent2"/>
                    </a:solidFill>
                    <a:latin typeface="仿宋_GB2312" pitchFamily="49" charset="-122"/>
                    <a:ea typeface="仿宋_GB2312" pitchFamily="49" charset="-122"/>
                  </a:rPr>
                  <a:t>过程建模</a:t>
                </a:r>
              </a:p>
            </p:txBody>
          </p:sp>
          <p:sp>
            <p:nvSpPr>
              <p:cNvPr id="1707034" name="Rectangle 26"/>
              <p:cNvSpPr>
                <a:spLocks noChangeArrowheads="1"/>
              </p:cNvSpPr>
              <p:nvPr/>
            </p:nvSpPr>
            <p:spPr bwMode="auto">
              <a:xfrm>
                <a:off x="3196" y="1794"/>
                <a:ext cx="697" cy="27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chemeClr val="accent2"/>
                    </a:solidFill>
                    <a:latin typeface="仿宋_GB2312" pitchFamily="49" charset="-122"/>
                    <a:ea typeface="仿宋_GB2312" pitchFamily="49" charset="-122"/>
                  </a:rPr>
                  <a:t>应用生成</a:t>
                </a:r>
              </a:p>
            </p:txBody>
          </p:sp>
          <p:sp>
            <p:nvSpPr>
              <p:cNvPr id="1707035" name="Rectangle 27"/>
              <p:cNvSpPr>
                <a:spLocks noChangeArrowheads="1"/>
              </p:cNvSpPr>
              <p:nvPr/>
            </p:nvSpPr>
            <p:spPr bwMode="auto">
              <a:xfrm>
                <a:off x="3624" y="2072"/>
                <a:ext cx="824" cy="27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chemeClr val="accent2"/>
                    </a:solidFill>
                    <a:latin typeface="仿宋_GB2312" pitchFamily="49" charset="-122"/>
                    <a:ea typeface="仿宋_GB2312" pitchFamily="49" charset="-122"/>
                  </a:rPr>
                  <a:t>测试及反复</a:t>
                </a:r>
              </a:p>
            </p:txBody>
          </p:sp>
          <p:grpSp>
            <p:nvGrpSpPr>
              <p:cNvPr id="1707036" name="Group 28"/>
              <p:cNvGrpSpPr>
                <a:grpSpLocks/>
              </p:cNvGrpSpPr>
              <p:nvPr/>
            </p:nvGrpSpPr>
            <p:grpSpPr bwMode="auto">
              <a:xfrm>
                <a:off x="2628" y="1082"/>
                <a:ext cx="110" cy="163"/>
                <a:chOff x="1968" y="1656"/>
                <a:chExt cx="144" cy="200"/>
              </a:xfrm>
            </p:grpSpPr>
            <p:sp>
              <p:nvSpPr>
                <p:cNvPr id="1707037" name="Line 29"/>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38" name="Line 30"/>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39" name="Group 31"/>
              <p:cNvGrpSpPr>
                <a:grpSpLocks/>
              </p:cNvGrpSpPr>
              <p:nvPr/>
            </p:nvGrpSpPr>
            <p:grpSpPr bwMode="auto">
              <a:xfrm>
                <a:off x="3056" y="1360"/>
                <a:ext cx="110" cy="163"/>
                <a:chOff x="1968" y="1656"/>
                <a:chExt cx="144" cy="200"/>
              </a:xfrm>
            </p:grpSpPr>
            <p:sp>
              <p:nvSpPr>
                <p:cNvPr id="1707040" name="Line 32"/>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41" name="Line 33"/>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42" name="Group 34"/>
              <p:cNvGrpSpPr>
                <a:grpSpLocks/>
              </p:cNvGrpSpPr>
              <p:nvPr/>
            </p:nvGrpSpPr>
            <p:grpSpPr bwMode="auto">
              <a:xfrm>
                <a:off x="3478" y="1632"/>
                <a:ext cx="109" cy="162"/>
                <a:chOff x="3478" y="1632"/>
                <a:chExt cx="109" cy="162"/>
              </a:xfrm>
            </p:grpSpPr>
            <p:sp>
              <p:nvSpPr>
                <p:cNvPr id="1707043" name="Line 35"/>
                <p:cNvSpPr>
                  <a:spLocks noChangeShapeType="1"/>
                </p:cNvSpPr>
                <p:nvPr/>
              </p:nvSpPr>
              <p:spPr bwMode="auto">
                <a:xfrm>
                  <a:off x="3573" y="1638"/>
                  <a:ext cx="0" cy="156"/>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44" name="Line 36"/>
                <p:cNvSpPr>
                  <a:spLocks noChangeShapeType="1"/>
                </p:cNvSpPr>
                <p:nvPr/>
              </p:nvSpPr>
              <p:spPr bwMode="auto">
                <a:xfrm flipH="1">
                  <a:off x="3478" y="1632"/>
                  <a:ext cx="109"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45" name="Group 37"/>
              <p:cNvGrpSpPr>
                <a:grpSpLocks/>
              </p:cNvGrpSpPr>
              <p:nvPr/>
            </p:nvGrpSpPr>
            <p:grpSpPr bwMode="auto">
              <a:xfrm>
                <a:off x="3905" y="1911"/>
                <a:ext cx="109" cy="161"/>
                <a:chOff x="1968" y="1656"/>
                <a:chExt cx="144" cy="200"/>
              </a:xfrm>
            </p:grpSpPr>
            <p:sp>
              <p:nvSpPr>
                <p:cNvPr id="1707046" name="Line 38"/>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47" name="Line 39"/>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07048" name="Text Box 40"/>
              <p:cNvSpPr txBox="1">
                <a:spLocks noChangeArrowheads="1"/>
              </p:cNvSpPr>
              <p:nvPr/>
            </p:nvSpPr>
            <p:spPr bwMode="auto">
              <a:xfrm>
                <a:off x="1931" y="734"/>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chemeClr val="accent2"/>
                    </a:solidFill>
                    <a:latin typeface="仿宋_GB2312" pitchFamily="49" charset="-122"/>
                    <a:ea typeface="仿宋_GB2312" pitchFamily="49" charset="-122"/>
                  </a:rPr>
                  <a:t>小组</a:t>
                </a:r>
                <a:r>
                  <a:rPr kumimoji="1" lang="en-US" altLang="zh-CN" sz="2000" b="1">
                    <a:solidFill>
                      <a:schemeClr val="accent2"/>
                    </a:solidFill>
                    <a:latin typeface="仿宋_GB2312" pitchFamily="49" charset="-122"/>
                    <a:ea typeface="仿宋_GB2312" pitchFamily="49" charset="-122"/>
                  </a:rPr>
                  <a:t>2#</a:t>
                </a:r>
              </a:p>
            </p:txBody>
          </p:sp>
        </p:grpSp>
        <p:grpSp>
          <p:nvGrpSpPr>
            <p:cNvPr id="1707049" name="Group 41"/>
            <p:cNvGrpSpPr>
              <a:grpSpLocks/>
            </p:cNvGrpSpPr>
            <p:nvPr/>
          </p:nvGrpSpPr>
          <p:grpSpPr bwMode="auto">
            <a:xfrm>
              <a:off x="2536" y="457"/>
              <a:ext cx="2152" cy="1423"/>
              <a:chOff x="2688" y="313"/>
              <a:chExt cx="2152" cy="1423"/>
            </a:xfrm>
          </p:grpSpPr>
          <p:sp>
            <p:nvSpPr>
              <p:cNvPr id="1707050" name="Rectangle 42"/>
              <p:cNvSpPr>
                <a:spLocks noChangeArrowheads="1"/>
              </p:cNvSpPr>
              <p:nvPr/>
            </p:nvSpPr>
            <p:spPr bwMode="auto">
              <a:xfrm>
                <a:off x="2688" y="490"/>
                <a:ext cx="593" cy="244"/>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1600" b="1">
                    <a:solidFill>
                      <a:schemeClr val="hlink"/>
                    </a:solidFill>
                    <a:latin typeface="仿宋_GB2312" pitchFamily="49" charset="-122"/>
                    <a:ea typeface="仿宋_GB2312" pitchFamily="49" charset="-122"/>
                  </a:rPr>
                  <a:t>业务建模</a:t>
                </a:r>
              </a:p>
            </p:txBody>
          </p:sp>
          <p:sp>
            <p:nvSpPr>
              <p:cNvPr id="1707051" name="Rectangle 43"/>
              <p:cNvSpPr>
                <a:spLocks noChangeArrowheads="1"/>
              </p:cNvSpPr>
              <p:nvPr/>
            </p:nvSpPr>
            <p:spPr bwMode="auto">
              <a:xfrm>
                <a:off x="3052" y="740"/>
                <a:ext cx="593" cy="24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1600" b="1">
                    <a:solidFill>
                      <a:schemeClr val="hlink"/>
                    </a:solidFill>
                    <a:latin typeface="仿宋_GB2312" pitchFamily="49" charset="-122"/>
                    <a:ea typeface="仿宋_GB2312" pitchFamily="49" charset="-122"/>
                  </a:rPr>
                  <a:t>数据建模</a:t>
                </a:r>
              </a:p>
            </p:txBody>
          </p:sp>
          <p:sp>
            <p:nvSpPr>
              <p:cNvPr id="1707052" name="Rectangle 44"/>
              <p:cNvSpPr>
                <a:spLocks noChangeArrowheads="1"/>
              </p:cNvSpPr>
              <p:nvPr/>
            </p:nvSpPr>
            <p:spPr bwMode="auto">
              <a:xfrm>
                <a:off x="3411" y="990"/>
                <a:ext cx="593" cy="24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1600" b="1">
                    <a:solidFill>
                      <a:schemeClr val="hlink"/>
                    </a:solidFill>
                    <a:latin typeface="仿宋_GB2312" pitchFamily="49" charset="-122"/>
                    <a:ea typeface="仿宋_GB2312" pitchFamily="49" charset="-122"/>
                  </a:rPr>
                  <a:t>过程建模</a:t>
                </a:r>
              </a:p>
            </p:txBody>
          </p:sp>
          <p:sp>
            <p:nvSpPr>
              <p:cNvPr id="1707053" name="Rectangle 45"/>
              <p:cNvSpPr>
                <a:spLocks noChangeArrowheads="1"/>
              </p:cNvSpPr>
              <p:nvPr/>
            </p:nvSpPr>
            <p:spPr bwMode="auto">
              <a:xfrm>
                <a:off x="3774" y="1241"/>
                <a:ext cx="593" cy="24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1600" b="1">
                    <a:solidFill>
                      <a:schemeClr val="hlink"/>
                    </a:solidFill>
                    <a:latin typeface="仿宋_GB2312" pitchFamily="49" charset="-122"/>
                    <a:ea typeface="仿宋_GB2312" pitchFamily="49" charset="-122"/>
                  </a:rPr>
                  <a:t>应用生成</a:t>
                </a:r>
              </a:p>
            </p:txBody>
          </p:sp>
          <p:sp>
            <p:nvSpPr>
              <p:cNvPr id="1707054" name="Rectangle 46"/>
              <p:cNvSpPr>
                <a:spLocks noChangeArrowheads="1"/>
              </p:cNvSpPr>
              <p:nvPr/>
            </p:nvSpPr>
            <p:spPr bwMode="auto">
              <a:xfrm>
                <a:off x="4138" y="1491"/>
                <a:ext cx="702" cy="24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1600" b="1">
                    <a:solidFill>
                      <a:schemeClr val="hlink"/>
                    </a:solidFill>
                    <a:latin typeface="仿宋_GB2312" pitchFamily="49" charset="-122"/>
                    <a:ea typeface="仿宋_GB2312" pitchFamily="49" charset="-122"/>
                  </a:rPr>
                  <a:t>测试及反复</a:t>
                </a:r>
              </a:p>
            </p:txBody>
          </p:sp>
          <p:grpSp>
            <p:nvGrpSpPr>
              <p:cNvPr id="1707055" name="Group 47"/>
              <p:cNvGrpSpPr>
                <a:grpSpLocks/>
              </p:cNvGrpSpPr>
              <p:nvPr/>
            </p:nvGrpSpPr>
            <p:grpSpPr bwMode="auto">
              <a:xfrm>
                <a:off x="3290" y="600"/>
                <a:ext cx="94" cy="147"/>
                <a:chOff x="1968" y="1656"/>
                <a:chExt cx="144" cy="200"/>
              </a:xfrm>
            </p:grpSpPr>
            <p:sp>
              <p:nvSpPr>
                <p:cNvPr id="1707056" name="Line 48"/>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57" name="Line 49"/>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58" name="Group 50"/>
              <p:cNvGrpSpPr>
                <a:grpSpLocks/>
              </p:cNvGrpSpPr>
              <p:nvPr/>
            </p:nvGrpSpPr>
            <p:grpSpPr bwMode="auto">
              <a:xfrm>
                <a:off x="3655" y="850"/>
                <a:ext cx="94" cy="147"/>
                <a:chOff x="1968" y="1656"/>
                <a:chExt cx="144" cy="200"/>
              </a:xfrm>
            </p:grpSpPr>
            <p:sp>
              <p:nvSpPr>
                <p:cNvPr id="1707059" name="Line 51"/>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60" name="Line 52"/>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61" name="Group 53"/>
              <p:cNvGrpSpPr>
                <a:grpSpLocks/>
              </p:cNvGrpSpPr>
              <p:nvPr/>
            </p:nvGrpSpPr>
            <p:grpSpPr bwMode="auto">
              <a:xfrm>
                <a:off x="4022" y="1095"/>
                <a:ext cx="93" cy="146"/>
                <a:chOff x="4022" y="1095"/>
                <a:chExt cx="93" cy="146"/>
              </a:xfrm>
            </p:grpSpPr>
            <p:sp>
              <p:nvSpPr>
                <p:cNvPr id="1707062" name="Line 54"/>
                <p:cNvSpPr>
                  <a:spLocks noChangeShapeType="1"/>
                </p:cNvSpPr>
                <p:nvPr/>
              </p:nvSpPr>
              <p:spPr bwMode="auto">
                <a:xfrm>
                  <a:off x="4102" y="1101"/>
                  <a:ext cx="0" cy="140"/>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63" name="Line 55"/>
                <p:cNvSpPr>
                  <a:spLocks noChangeShapeType="1"/>
                </p:cNvSpPr>
                <p:nvPr/>
              </p:nvSpPr>
              <p:spPr bwMode="auto">
                <a:xfrm flipH="1">
                  <a:off x="4022" y="1095"/>
                  <a:ext cx="93"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07064" name="Group 56"/>
              <p:cNvGrpSpPr>
                <a:grpSpLocks/>
              </p:cNvGrpSpPr>
              <p:nvPr/>
            </p:nvGrpSpPr>
            <p:grpSpPr bwMode="auto">
              <a:xfrm>
                <a:off x="4378" y="1346"/>
                <a:ext cx="93" cy="145"/>
                <a:chOff x="1968" y="1656"/>
                <a:chExt cx="144" cy="200"/>
              </a:xfrm>
            </p:grpSpPr>
            <p:sp>
              <p:nvSpPr>
                <p:cNvPr id="1707065" name="Line 57"/>
                <p:cNvSpPr>
                  <a:spLocks noChangeShapeType="1"/>
                </p:cNvSpPr>
                <p:nvPr/>
              </p:nvSpPr>
              <p:spPr bwMode="auto">
                <a:xfrm>
                  <a:off x="2104" y="1664"/>
                  <a:ext cx="0" cy="192"/>
                </a:xfrm>
                <a:prstGeom prst="line">
                  <a:avLst/>
                </a:prstGeom>
                <a:noFill/>
                <a:ln w="31750">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66" name="Line 58"/>
                <p:cNvSpPr>
                  <a:spLocks noChangeShapeType="1"/>
                </p:cNvSpPr>
                <p:nvPr/>
              </p:nvSpPr>
              <p:spPr bwMode="auto">
                <a:xfrm flipH="1">
                  <a:off x="1968" y="1656"/>
                  <a:ext cx="144" cy="0"/>
                </a:xfrm>
                <a:prstGeom prst="line">
                  <a:avLst/>
                </a:prstGeom>
                <a:noFill/>
                <a:ln w="317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07067" name="Text Box 59"/>
              <p:cNvSpPr txBox="1">
                <a:spLocks noChangeArrowheads="1"/>
              </p:cNvSpPr>
              <p:nvPr/>
            </p:nvSpPr>
            <p:spPr bwMode="auto">
              <a:xfrm>
                <a:off x="2697" y="313"/>
                <a:ext cx="5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chemeClr val="hlink"/>
                    </a:solidFill>
                    <a:latin typeface="仿宋_GB2312" pitchFamily="49" charset="-122"/>
                    <a:ea typeface="仿宋_GB2312" pitchFamily="49" charset="-122"/>
                  </a:rPr>
                  <a:t>小组</a:t>
                </a:r>
                <a:r>
                  <a:rPr kumimoji="1" lang="en-US" altLang="zh-CN" sz="1600" b="1">
                    <a:solidFill>
                      <a:schemeClr val="hlink"/>
                    </a:solidFill>
                    <a:latin typeface="仿宋_GB2312" pitchFamily="49" charset="-122"/>
                    <a:ea typeface="仿宋_GB2312" pitchFamily="49" charset="-122"/>
                  </a:rPr>
                  <a:t>3#</a:t>
                </a:r>
              </a:p>
            </p:txBody>
          </p:sp>
        </p:grpSp>
        <p:sp>
          <p:nvSpPr>
            <p:cNvPr id="1707068" name="Line 60"/>
            <p:cNvSpPr>
              <a:spLocks noChangeShapeType="1"/>
            </p:cNvSpPr>
            <p:nvPr/>
          </p:nvSpPr>
          <p:spPr bwMode="auto">
            <a:xfrm>
              <a:off x="4696" y="2016"/>
              <a:ext cx="0" cy="1736"/>
            </a:xfrm>
            <a:prstGeom prst="line">
              <a:avLst/>
            </a:prstGeom>
            <a:noFill/>
            <a:ln w="381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69" name="Line 61"/>
            <p:cNvSpPr>
              <a:spLocks noChangeShapeType="1"/>
            </p:cNvSpPr>
            <p:nvPr/>
          </p:nvSpPr>
          <p:spPr bwMode="auto">
            <a:xfrm flipH="1">
              <a:off x="896" y="2104"/>
              <a:ext cx="0" cy="1672"/>
            </a:xfrm>
            <a:prstGeom prst="line">
              <a:avLst/>
            </a:prstGeom>
            <a:noFill/>
            <a:ln w="381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70" name="Text Box 62"/>
            <p:cNvSpPr txBox="1">
              <a:spLocks noChangeArrowheads="1"/>
            </p:cNvSpPr>
            <p:nvPr/>
          </p:nvSpPr>
          <p:spPr bwMode="auto">
            <a:xfrm>
              <a:off x="2294" y="3519"/>
              <a:ext cx="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itchFamily="18" charset="0"/>
                </a:rPr>
                <a:t>60</a:t>
              </a:r>
              <a:r>
                <a:rPr kumimoji="1" lang="en-US" altLang="zh-CN" sz="2400" b="1">
                  <a:solidFill>
                    <a:schemeClr val="hlink"/>
                  </a:solidFill>
                  <a:latin typeface="Times New Roman" pitchFamily="18" charset="0"/>
                  <a:cs typeface="Times New Roman" pitchFamily="18" charset="0"/>
                </a:rPr>
                <a:t>~</a:t>
              </a:r>
              <a:r>
                <a:rPr kumimoji="1" lang="en-US" altLang="zh-CN" sz="2400" b="1">
                  <a:solidFill>
                    <a:schemeClr val="hlink"/>
                  </a:solidFill>
                  <a:latin typeface="Times New Roman" pitchFamily="18" charset="0"/>
                </a:rPr>
                <a:t>90</a:t>
              </a:r>
              <a:r>
                <a:rPr kumimoji="1" lang="zh-CN" altLang="en-US" sz="2400" b="1">
                  <a:solidFill>
                    <a:schemeClr val="hlink"/>
                  </a:solidFill>
                  <a:latin typeface="Times New Roman" pitchFamily="18" charset="0"/>
                  <a:ea typeface="仿宋_GB2312" pitchFamily="49" charset="-122"/>
                </a:rPr>
                <a:t>天</a:t>
              </a:r>
            </a:p>
          </p:txBody>
        </p:sp>
        <p:sp>
          <p:nvSpPr>
            <p:cNvPr id="1707071" name="Line 63"/>
            <p:cNvSpPr>
              <a:spLocks noChangeShapeType="1"/>
            </p:cNvSpPr>
            <p:nvPr/>
          </p:nvSpPr>
          <p:spPr bwMode="auto">
            <a:xfrm flipH="1">
              <a:off x="920" y="3648"/>
              <a:ext cx="1320" cy="0"/>
            </a:xfrm>
            <a:prstGeom prst="line">
              <a:avLst/>
            </a:prstGeom>
            <a:noFill/>
            <a:ln w="38100">
              <a:solidFill>
                <a:srgbClr val="9933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7072" name="Line 64"/>
            <p:cNvSpPr>
              <a:spLocks noChangeShapeType="1"/>
            </p:cNvSpPr>
            <p:nvPr/>
          </p:nvSpPr>
          <p:spPr bwMode="auto">
            <a:xfrm>
              <a:off x="3064" y="3640"/>
              <a:ext cx="1608" cy="0"/>
            </a:xfrm>
            <a:prstGeom prst="line">
              <a:avLst/>
            </a:prstGeom>
            <a:noFill/>
            <a:ln w="38100">
              <a:solidFill>
                <a:srgbClr val="9933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7" name="Text Box 3"/>
          <p:cNvSpPr txBox="1">
            <a:spLocks noChangeArrowheads="1"/>
          </p:cNvSpPr>
          <p:nvPr/>
        </p:nvSpPr>
        <p:spPr bwMode="auto">
          <a:xfrm>
            <a:off x="2339752" y="908491"/>
            <a:ext cx="4572061" cy="576293"/>
          </a:xfrm>
          <a:prstGeom prst="rect">
            <a:avLst/>
          </a:prstGeom>
          <a:solidFill>
            <a:srgbClr val="00FFFF"/>
          </a:solidFill>
          <a:ln>
            <a:noFill/>
          </a:ln>
          <a:effectLst/>
          <a:scene3d>
            <a:camera prst="orthographicFront"/>
            <a:lightRig rig="threePt" dir="t"/>
          </a:scene3d>
          <a:sp3d>
            <a:bevelT prst="angle"/>
          </a:sp3d>
          <a:extLst/>
        </p:spPr>
        <p:txBody>
          <a:bodyPr wrap="square" lIns="540000" tIns="72000" bIns="72000">
            <a:spAutoFit/>
          </a:bodyPr>
          <a:lstStyle/>
          <a:p>
            <a:pPr algn="l" eaLnBrk="0" hangingPunct="0">
              <a:spcBef>
                <a:spcPct val="50000"/>
              </a:spcBef>
            </a:pP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8</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）快速应用开发模型</a:t>
            </a:r>
            <a:endParaRPr kumimoji="1" lang="zh-CN" altLang="en-US" sz="2800" b="1" dirty="0">
              <a:solidFill>
                <a:srgbClr val="002060"/>
              </a:solidFill>
              <a:latin typeface="Times New Roman" pitchFamily="18" charset="0"/>
              <a:ea typeface="+mn-ea"/>
              <a:cs typeface="Times New Roman" pitchFamily="18" charset="0"/>
            </a:endParaRPr>
          </a:p>
        </p:txBody>
      </p:sp>
      <p:sp>
        <p:nvSpPr>
          <p:cNvPr id="69"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782033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kern="1200" dirty="0" smtClean="0">
                <a:effectLst>
                  <a:outerShdw blurRad="38100" dist="38100" dir="2700000" algn="tl">
                    <a:srgbClr val="000000"/>
                  </a:outerShdw>
                </a:effectLst>
              </a:rPr>
              <a:t>软件工程方法</a:t>
            </a:r>
            <a:endParaRPr lang="en-US" altLang="zh-CN" sz="3000" kern="1200" dirty="0">
              <a:effectLst>
                <a:outerShdw blurRad="38100" dist="38100" dir="2700000" algn="tl">
                  <a:srgbClr val="000000"/>
                </a:outerShdw>
              </a:effectLst>
            </a:endParaRPr>
          </a:p>
        </p:txBody>
      </p:sp>
      <p:grpSp>
        <p:nvGrpSpPr>
          <p:cNvPr id="4" name="Group 3"/>
          <p:cNvGrpSpPr>
            <a:grpSpLocks/>
          </p:cNvGrpSpPr>
          <p:nvPr/>
        </p:nvGrpSpPr>
        <p:grpSpPr bwMode="auto">
          <a:xfrm>
            <a:off x="1569192" y="1984648"/>
            <a:ext cx="762000" cy="665162"/>
            <a:chOff x="1110" y="2656"/>
            <a:chExt cx="1549" cy="1351"/>
          </a:xfrm>
        </p:grpSpPr>
        <p:sp>
          <p:nvSpPr>
            <p:cNvPr id="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0" name="Group 7"/>
          <p:cNvGrpSpPr>
            <a:grpSpLocks/>
          </p:cNvGrpSpPr>
          <p:nvPr/>
        </p:nvGrpSpPr>
        <p:grpSpPr bwMode="auto">
          <a:xfrm>
            <a:off x="1569192" y="2899048"/>
            <a:ext cx="762000" cy="665162"/>
            <a:chOff x="3174" y="2656"/>
            <a:chExt cx="1549" cy="1351"/>
          </a:xfrm>
        </p:grpSpPr>
        <p:sp>
          <p:nvSpPr>
            <p:cNvPr id="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4" name="Line 11"/>
          <p:cNvSpPr>
            <a:spLocks noChangeShapeType="1"/>
          </p:cNvSpPr>
          <p:nvPr/>
        </p:nvSpPr>
        <p:spPr bwMode="auto">
          <a:xfrm>
            <a:off x="2178792" y="25942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5" name="Text Box 12"/>
          <p:cNvSpPr txBox="1">
            <a:spLocks noChangeArrowheads="1"/>
          </p:cNvSpPr>
          <p:nvPr/>
        </p:nvSpPr>
        <p:spPr bwMode="auto">
          <a:xfrm>
            <a:off x="2483768" y="2060848"/>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软件工程概念</a:t>
            </a:r>
            <a:endParaRPr lang="en-US" altLang="zh-CN" sz="2800" dirty="0">
              <a:latin typeface="微软雅黑" pitchFamily="34" charset="-122"/>
              <a:ea typeface="微软雅黑" pitchFamily="34" charset="-122"/>
            </a:endParaRPr>
          </a:p>
        </p:txBody>
      </p:sp>
      <p:sp>
        <p:nvSpPr>
          <p:cNvPr id="16" name="Text Box 13"/>
          <p:cNvSpPr txBox="1">
            <a:spLocks noChangeArrowheads="1"/>
          </p:cNvSpPr>
          <p:nvPr/>
        </p:nvSpPr>
        <p:spPr bwMode="gray">
          <a:xfrm>
            <a:off x="1766042" y="20830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1</a:t>
            </a:r>
          </a:p>
        </p:txBody>
      </p:sp>
      <p:sp>
        <p:nvSpPr>
          <p:cNvPr id="17" name="Line 14"/>
          <p:cNvSpPr>
            <a:spLocks noChangeShapeType="1"/>
          </p:cNvSpPr>
          <p:nvPr/>
        </p:nvSpPr>
        <p:spPr bwMode="auto">
          <a:xfrm>
            <a:off x="2178792" y="35086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8" name="Text Box 15"/>
          <p:cNvSpPr txBox="1">
            <a:spLocks noChangeArrowheads="1"/>
          </p:cNvSpPr>
          <p:nvPr/>
        </p:nvSpPr>
        <p:spPr bwMode="auto">
          <a:xfrm>
            <a:off x="2483768" y="2975248"/>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latin typeface="微软雅黑" pitchFamily="34" charset="-122"/>
                <a:ea typeface="微软雅黑" pitchFamily="34" charset="-122"/>
              </a:rPr>
              <a:t>生命周期</a:t>
            </a:r>
            <a:r>
              <a:rPr lang="zh-CN" altLang="en-US" sz="2800" dirty="0">
                <a:latin typeface="微软雅黑" pitchFamily="34" charset="-122"/>
                <a:ea typeface="微软雅黑" pitchFamily="34" charset="-122"/>
              </a:rPr>
              <a:t>模型</a:t>
            </a:r>
            <a:endParaRPr lang="en-US" altLang="zh-CN" sz="2800" dirty="0">
              <a:latin typeface="微软雅黑" pitchFamily="34" charset="-122"/>
              <a:ea typeface="微软雅黑" pitchFamily="34" charset="-122"/>
            </a:endParaRPr>
          </a:p>
        </p:txBody>
      </p:sp>
      <p:sp>
        <p:nvSpPr>
          <p:cNvPr id="19" name="Text Box 16"/>
          <p:cNvSpPr txBox="1">
            <a:spLocks noChangeArrowheads="1"/>
          </p:cNvSpPr>
          <p:nvPr/>
        </p:nvSpPr>
        <p:spPr bwMode="gray">
          <a:xfrm>
            <a:off x="1766042" y="29974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2</a:t>
            </a:r>
          </a:p>
        </p:txBody>
      </p:sp>
      <p:grpSp>
        <p:nvGrpSpPr>
          <p:cNvPr id="20" name="Group 17"/>
          <p:cNvGrpSpPr>
            <a:grpSpLocks/>
          </p:cNvGrpSpPr>
          <p:nvPr/>
        </p:nvGrpSpPr>
        <p:grpSpPr bwMode="auto">
          <a:xfrm>
            <a:off x="1569192" y="3791223"/>
            <a:ext cx="762000" cy="66516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4" name="Line 25"/>
          <p:cNvSpPr>
            <a:spLocks noChangeShapeType="1"/>
          </p:cNvSpPr>
          <p:nvPr/>
        </p:nvSpPr>
        <p:spPr bwMode="auto">
          <a:xfrm>
            <a:off x="2178792" y="440082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5" name="Text Box 26"/>
          <p:cNvSpPr txBox="1">
            <a:spLocks noChangeArrowheads="1"/>
          </p:cNvSpPr>
          <p:nvPr/>
        </p:nvSpPr>
        <p:spPr bwMode="auto">
          <a:xfrm>
            <a:off x="2483768" y="3867422"/>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rgbClr val="FF0000"/>
                </a:solidFill>
                <a:latin typeface="微软雅黑" pitchFamily="34" charset="-122"/>
                <a:ea typeface="微软雅黑" pitchFamily="34" charset="-122"/>
              </a:rPr>
              <a:t>软件开发范型</a:t>
            </a:r>
            <a:endParaRPr lang="en-US" altLang="zh-CN" sz="2800" dirty="0">
              <a:solidFill>
                <a:srgbClr val="FF0000"/>
              </a:solidFill>
              <a:latin typeface="微软雅黑" pitchFamily="34" charset="-122"/>
              <a:ea typeface="微软雅黑" pitchFamily="34" charset="-122"/>
            </a:endParaRPr>
          </a:p>
        </p:txBody>
      </p:sp>
      <p:sp>
        <p:nvSpPr>
          <p:cNvPr id="26" name="Text Box 27"/>
          <p:cNvSpPr txBox="1">
            <a:spLocks noChangeArrowheads="1"/>
          </p:cNvSpPr>
          <p:nvPr/>
        </p:nvSpPr>
        <p:spPr bwMode="gray">
          <a:xfrm>
            <a:off x="1766042" y="3889648"/>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27" name="Group 7"/>
          <p:cNvGrpSpPr>
            <a:grpSpLocks/>
          </p:cNvGrpSpPr>
          <p:nvPr/>
        </p:nvGrpSpPr>
        <p:grpSpPr bwMode="auto">
          <a:xfrm>
            <a:off x="1569192" y="4693953"/>
            <a:ext cx="762000" cy="665162"/>
            <a:chOff x="3174" y="2656"/>
            <a:chExt cx="1549" cy="1351"/>
          </a:xfrm>
        </p:grpSpPr>
        <p:sp>
          <p:nvSpPr>
            <p:cNvPr id="2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1" name="Line 14"/>
          <p:cNvSpPr>
            <a:spLocks noChangeShapeType="1"/>
          </p:cNvSpPr>
          <p:nvPr/>
        </p:nvSpPr>
        <p:spPr bwMode="auto">
          <a:xfrm>
            <a:off x="2178792" y="530355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2" name="Text Box 15"/>
          <p:cNvSpPr txBox="1">
            <a:spLocks noChangeArrowheads="1"/>
          </p:cNvSpPr>
          <p:nvPr/>
        </p:nvSpPr>
        <p:spPr bwMode="auto">
          <a:xfrm>
            <a:off x="2483768" y="4770153"/>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软件工程原则</a:t>
            </a:r>
            <a:endParaRPr lang="en-US" altLang="zh-CN" sz="2800" dirty="0">
              <a:latin typeface="微软雅黑" pitchFamily="34" charset="-122"/>
              <a:ea typeface="微软雅黑" pitchFamily="34" charset="-122"/>
            </a:endParaRPr>
          </a:p>
        </p:txBody>
      </p:sp>
      <p:sp>
        <p:nvSpPr>
          <p:cNvPr id="33" name="Text Box 16"/>
          <p:cNvSpPr txBox="1">
            <a:spLocks noChangeArrowheads="1"/>
          </p:cNvSpPr>
          <p:nvPr/>
        </p:nvSpPr>
        <p:spPr bwMode="gray">
          <a:xfrm>
            <a:off x="1764954" y="4792378"/>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246950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83568" y="1556792"/>
            <a:ext cx="7486600" cy="43624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通常认为范型就是</a:t>
            </a: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开发模型</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(Model)</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或开发模式</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(Pattern)</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，实际上它与方法</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(Methodology)</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一样，都被视为一种开发技术。范型支配了设计方法、编码语言、测试和检验技术的选择。</a:t>
            </a:r>
          </a:p>
          <a:p>
            <a:pPr>
              <a:spcBef>
                <a:spcPct val="15000"/>
              </a:spcBef>
              <a:buClr>
                <a:srgbClr val="800080"/>
              </a:buClr>
              <a:buSzTx/>
              <a:buFont typeface="Wingdings" pitchFamily="2" charset="2"/>
              <a:buChar char="Ø"/>
            </a:pPr>
            <a:r>
              <a:rPr lang="zh-CN" altLang="en-US" kern="12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过程性范型</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把软件视为处理流，定义成由一系列步骤构成的算法。每一步骤都是带有输入和输出的一个过程，把这些步骤串联在一起可产生贯通于整个程序的控制流。</a:t>
            </a: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软件开发范型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2460128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235" name="Rectangle 1027"/>
          <p:cNvSpPr>
            <a:spLocks noGrp="1" noChangeArrowheads="1"/>
          </p:cNvSpPr>
          <p:nvPr>
            <p:ph type="body" idx="1"/>
          </p:nvPr>
        </p:nvSpPr>
        <p:spPr>
          <a:xfrm>
            <a:off x="755576" y="1412776"/>
            <a:ext cx="7772400" cy="4841875"/>
          </a:xfrm>
        </p:spPr>
        <p:txBody>
          <a:bodyPr/>
          <a:lstStyle/>
          <a:p>
            <a:pPr>
              <a:spcBef>
                <a:spcPct val="15000"/>
              </a:spcBef>
              <a:buClr>
                <a:srgbClr val="800080"/>
              </a:buClr>
              <a:buSzTx/>
              <a:buFont typeface="Wingdings" pitchFamily="2" charset="2"/>
              <a:buChar char="Ø"/>
            </a:pPr>
            <a:r>
              <a:rPr lang="zh-CN" altLang="en-US"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面向对象范型</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把标识和模型化问题领域中的实体做为系统开发的起点，面向对象系统中的对象是数据抽象与过程抽象的综合。</a:t>
            </a:r>
          </a:p>
          <a:p>
            <a:pPr>
              <a:spcBef>
                <a:spcPct val="15000"/>
              </a:spcBef>
              <a:buClr>
                <a:srgbClr val="800080"/>
              </a:buClr>
              <a:buSzTx/>
              <a:buFont typeface="Wingdings" pitchFamily="2" charset="2"/>
              <a:buChar char="Ø"/>
            </a:pPr>
            <a:r>
              <a:rPr lang="zh-CN" altLang="en-US"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逻辑性范型</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是基于规则的，它把有关问题的知识分解成一组具体规则</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如</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prolog</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语言</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Ø"/>
            </a:pPr>
            <a:r>
              <a:rPr lang="zh-CN" altLang="en-US"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面向进程范型</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把一个问题分解成独立执行的模块。让不只一个程序同时运行。这些进程互相配合，解决问题。</a:t>
            </a:r>
          </a:p>
          <a:p>
            <a:pPr>
              <a:spcBef>
                <a:spcPct val="15000"/>
              </a:spcBef>
              <a:buClr>
                <a:srgbClr val="800080"/>
              </a:buClr>
              <a:buSzTx/>
              <a:buFont typeface="Wingdings" pitchFamily="2" charset="2"/>
              <a:buChar char="Ø"/>
            </a:pPr>
            <a:r>
              <a:rPr lang="zh-CN" altLang="en-US"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面向存取范型</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是一种在构造用户界面方面很有用的技术。</a:t>
            </a:r>
          </a:p>
        </p:txBody>
      </p:sp>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软件开发范型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96935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8" name="Rectangle 2"/>
          <p:cNvSpPr>
            <a:spLocks noGrp="1" noChangeArrowheads="1"/>
          </p:cNvSpPr>
          <p:nvPr>
            <p:ph type="body" idx="1"/>
          </p:nvPr>
        </p:nvSpPr>
        <p:spPr>
          <a:xfrm>
            <a:off x="755576" y="1412776"/>
            <a:ext cx="7772400" cy="4910138"/>
          </a:xfrm>
        </p:spPr>
        <p:txBody>
          <a:bodyPr/>
          <a:lstStyle/>
          <a:p>
            <a:pPr>
              <a:spcBef>
                <a:spcPct val="15000"/>
              </a:spcBef>
              <a:buClr>
                <a:srgbClr val="800080"/>
              </a:buClr>
              <a:buSzTx/>
              <a:buFont typeface="Wingdings" pitchFamily="2" charset="2"/>
              <a:buChar char="Ø"/>
            </a:pPr>
            <a:r>
              <a:rPr lang="zh-CN" altLang="en-US"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函数型范型</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是基于规则的，它把有关问题的知识分解成一组具体规则，用语言的“</a:t>
            </a:r>
            <a:r>
              <a:rPr lang="en-US" altLang="zh-CN" kern="1200" dirty="0" err="1">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if_then</a:t>
            </a:r>
            <a:r>
              <a:rPr lang="en-US" altLang="zh-CN"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等结构来表示这些规则。 </a:t>
            </a:r>
          </a:p>
          <a:p>
            <a:pPr>
              <a:spcBef>
                <a:spcPct val="15000"/>
              </a:spcBef>
              <a:buClr>
                <a:srgbClr val="800080"/>
              </a:buClr>
              <a:buSzTx/>
              <a:buFont typeface="Wingdings" pitchFamily="2" charset="2"/>
              <a:buChar char="Ø"/>
            </a:pPr>
            <a:r>
              <a:rPr lang="zh-CN" altLang="en-US"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说明性范型</a:t>
            </a: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每种开发范型都有它的支持者和用户：</a:t>
            </a:r>
          </a:p>
          <a:p>
            <a:pPr marL="914400" lvl="1" indent="-457200">
              <a:lnSpc>
                <a:spcPct val="105000"/>
              </a:lnSpc>
              <a:spcBef>
                <a:spcPct val="10000"/>
              </a:spcBef>
              <a:buClr>
                <a:schemeClr val="tx2"/>
              </a:buClr>
              <a:buSzTx/>
              <a:buFont typeface="Wingdings" pitchFamily="2" charset="2"/>
              <a:buChar char="ü"/>
            </a:pPr>
            <a:r>
              <a:rPr lang="zh-CN" altLang="en-US" b="1" dirty="0">
                <a:effectLst>
                  <a:outerShdw blurRad="38100" dist="38100" dir="2700000" algn="tl">
                    <a:srgbClr val="000000">
                      <a:alpha val="43137"/>
                    </a:srgbClr>
                  </a:outerShdw>
                </a:effectLst>
                <a:latin typeface="+mn-ea"/>
              </a:rPr>
              <a:t>每种开发范型都特别适合于某种类型的问题或子问题；</a:t>
            </a:r>
          </a:p>
          <a:p>
            <a:pPr marL="914400" lvl="1" indent="-457200">
              <a:lnSpc>
                <a:spcPct val="105000"/>
              </a:lnSpc>
              <a:spcBef>
                <a:spcPct val="10000"/>
              </a:spcBef>
              <a:buClr>
                <a:schemeClr val="tx2"/>
              </a:buClr>
              <a:buSzTx/>
              <a:buFont typeface="Wingdings" pitchFamily="2" charset="2"/>
              <a:buChar char="ü"/>
            </a:pPr>
            <a:r>
              <a:rPr lang="zh-CN" altLang="en-US" b="1" dirty="0">
                <a:effectLst>
                  <a:outerShdw blurRad="38100" dist="38100" dir="2700000" algn="tl">
                    <a:srgbClr val="000000">
                      <a:alpha val="43137"/>
                    </a:srgbClr>
                  </a:outerShdw>
                </a:effectLst>
                <a:latin typeface="+mn-ea"/>
              </a:rPr>
              <a:t>每种开发范型都用不同的方式考虑问题；</a:t>
            </a:r>
          </a:p>
          <a:p>
            <a:pPr marL="914400" lvl="1" indent="-457200">
              <a:lnSpc>
                <a:spcPct val="105000"/>
              </a:lnSpc>
              <a:spcBef>
                <a:spcPct val="10000"/>
              </a:spcBef>
              <a:buClr>
                <a:schemeClr val="tx2"/>
              </a:buClr>
              <a:buSzTx/>
              <a:buFont typeface="Wingdings" pitchFamily="2" charset="2"/>
              <a:buChar char="ü"/>
            </a:pPr>
            <a:r>
              <a:rPr lang="zh-CN" altLang="en-US" b="1" dirty="0">
                <a:effectLst>
                  <a:outerShdw blurRad="38100" dist="38100" dir="2700000" algn="tl">
                    <a:srgbClr val="000000">
                      <a:alpha val="43137"/>
                    </a:srgbClr>
                  </a:outerShdw>
                </a:effectLst>
                <a:latin typeface="+mn-ea"/>
              </a:rPr>
              <a:t>每种开发范型都使用不同的方法来分解</a:t>
            </a:r>
            <a:r>
              <a:rPr lang="zh-CN" altLang="en-US" b="1" dirty="0" smtClean="0">
                <a:effectLst>
                  <a:outerShdw blurRad="38100" dist="38100" dir="2700000" algn="tl">
                    <a:srgbClr val="000000">
                      <a:alpha val="43137"/>
                    </a:srgbClr>
                  </a:outerShdw>
                </a:effectLst>
                <a:latin typeface="+mn-ea"/>
              </a:rPr>
              <a:t>问题</a:t>
            </a:r>
            <a:endParaRPr lang="en-US" altLang="zh-CN" b="1" dirty="0" smtClean="0">
              <a:effectLst>
                <a:outerShdw blurRad="38100" dist="38100" dir="2700000" algn="tl">
                  <a:srgbClr val="000000">
                    <a:alpha val="43137"/>
                  </a:srgbClr>
                </a:outerShdw>
              </a:effectLst>
              <a:latin typeface="+mn-ea"/>
            </a:endParaRPr>
          </a:p>
          <a:p>
            <a:pPr marL="914400" lvl="1" indent="-457200">
              <a:lnSpc>
                <a:spcPct val="105000"/>
              </a:lnSpc>
              <a:spcBef>
                <a:spcPct val="10000"/>
              </a:spcBef>
              <a:buClr>
                <a:schemeClr val="tx2"/>
              </a:buClr>
              <a:buFont typeface="Wingdings" pitchFamily="2" charset="2"/>
              <a:buChar char="ü"/>
            </a:pPr>
            <a:r>
              <a:rPr lang="zh-CN" altLang="en-US" dirty="0">
                <a:effectLst>
                  <a:outerShdw blurRad="38100" dist="38100" dir="2700000" algn="tl">
                    <a:srgbClr val="000000">
                      <a:alpha val="43137"/>
                    </a:srgbClr>
                  </a:outerShdw>
                </a:effectLst>
                <a:latin typeface="+mn-ea"/>
              </a:rPr>
              <a:t>每种开发范型都导致不同种类的块、过程、产生规则。</a:t>
            </a:r>
          </a:p>
          <a:p>
            <a:pPr>
              <a:spcBef>
                <a:spcPct val="15000"/>
              </a:spcBef>
              <a:buClr>
                <a:srgbClr val="800080"/>
              </a:buClr>
              <a:buSzTx/>
              <a:buFont typeface="Wingdings" pitchFamily="2" charset="2"/>
              <a:buChar char="Ø"/>
            </a:pPr>
            <a:r>
              <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系统开发时通常把大型问题分解成一组子问题。对于每个子问题采用适当的软件开发范型。</a:t>
            </a:r>
          </a:p>
          <a:p>
            <a:pPr marL="457200" lvl="1" indent="0">
              <a:lnSpc>
                <a:spcPct val="105000"/>
              </a:lnSpc>
              <a:spcBef>
                <a:spcPct val="10000"/>
              </a:spcBef>
              <a:buClr>
                <a:schemeClr val="tx2"/>
              </a:buClr>
              <a:buSzTx/>
              <a:buNone/>
            </a:pPr>
            <a:endParaRPr lang="zh-CN" altLang="en-US" b="1" dirty="0">
              <a:effectLst>
                <a:outerShdw blurRad="38100" dist="38100" dir="2700000" algn="tl">
                  <a:srgbClr val="000000">
                    <a:alpha val="43137"/>
                  </a:srgbClr>
                </a:outerShdw>
              </a:effectLst>
              <a:latin typeface="+mn-ea"/>
            </a:endParaRPr>
          </a:p>
        </p:txBody>
      </p:sp>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软件开发范型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412367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kern="1200" dirty="0" smtClean="0">
                <a:effectLst>
                  <a:outerShdw blurRad="38100" dist="38100" dir="2700000" algn="tl">
                    <a:srgbClr val="000000"/>
                  </a:outerShdw>
                </a:effectLst>
              </a:rPr>
              <a:t>软件工程方法</a:t>
            </a:r>
            <a:endParaRPr lang="en-US" altLang="zh-CN" sz="3000" kern="1200" dirty="0">
              <a:effectLst>
                <a:outerShdw blurRad="38100" dist="38100" dir="2700000" algn="tl">
                  <a:srgbClr val="000000"/>
                </a:outerShdw>
              </a:effectLst>
            </a:endParaRPr>
          </a:p>
        </p:txBody>
      </p:sp>
      <p:grpSp>
        <p:nvGrpSpPr>
          <p:cNvPr id="4" name="Group 3"/>
          <p:cNvGrpSpPr>
            <a:grpSpLocks/>
          </p:cNvGrpSpPr>
          <p:nvPr/>
        </p:nvGrpSpPr>
        <p:grpSpPr bwMode="auto">
          <a:xfrm>
            <a:off x="1569192" y="1984648"/>
            <a:ext cx="762000" cy="665162"/>
            <a:chOff x="1110" y="2656"/>
            <a:chExt cx="1549" cy="1351"/>
          </a:xfrm>
        </p:grpSpPr>
        <p:sp>
          <p:nvSpPr>
            <p:cNvPr id="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0" name="Group 7"/>
          <p:cNvGrpSpPr>
            <a:grpSpLocks/>
          </p:cNvGrpSpPr>
          <p:nvPr/>
        </p:nvGrpSpPr>
        <p:grpSpPr bwMode="auto">
          <a:xfrm>
            <a:off x="1569192" y="2899048"/>
            <a:ext cx="762000" cy="665162"/>
            <a:chOff x="3174" y="2656"/>
            <a:chExt cx="1549" cy="1351"/>
          </a:xfrm>
        </p:grpSpPr>
        <p:sp>
          <p:nvSpPr>
            <p:cNvPr id="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4" name="Line 11"/>
          <p:cNvSpPr>
            <a:spLocks noChangeShapeType="1"/>
          </p:cNvSpPr>
          <p:nvPr/>
        </p:nvSpPr>
        <p:spPr bwMode="auto">
          <a:xfrm>
            <a:off x="2178792" y="25942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5" name="Text Box 12"/>
          <p:cNvSpPr txBox="1">
            <a:spLocks noChangeArrowheads="1"/>
          </p:cNvSpPr>
          <p:nvPr/>
        </p:nvSpPr>
        <p:spPr bwMode="auto">
          <a:xfrm>
            <a:off x="2483768" y="2060848"/>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软件工程概念</a:t>
            </a:r>
            <a:endParaRPr lang="en-US" altLang="zh-CN" sz="2800" dirty="0">
              <a:latin typeface="微软雅黑" pitchFamily="34" charset="-122"/>
              <a:ea typeface="微软雅黑" pitchFamily="34" charset="-122"/>
            </a:endParaRPr>
          </a:p>
        </p:txBody>
      </p:sp>
      <p:sp>
        <p:nvSpPr>
          <p:cNvPr id="16" name="Text Box 13"/>
          <p:cNvSpPr txBox="1">
            <a:spLocks noChangeArrowheads="1"/>
          </p:cNvSpPr>
          <p:nvPr/>
        </p:nvSpPr>
        <p:spPr bwMode="gray">
          <a:xfrm>
            <a:off x="1766042" y="20830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1</a:t>
            </a:r>
          </a:p>
        </p:txBody>
      </p:sp>
      <p:sp>
        <p:nvSpPr>
          <p:cNvPr id="17" name="Line 14"/>
          <p:cNvSpPr>
            <a:spLocks noChangeShapeType="1"/>
          </p:cNvSpPr>
          <p:nvPr/>
        </p:nvSpPr>
        <p:spPr bwMode="auto">
          <a:xfrm>
            <a:off x="2178792" y="3508648"/>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8" name="Text Box 15"/>
          <p:cNvSpPr txBox="1">
            <a:spLocks noChangeArrowheads="1"/>
          </p:cNvSpPr>
          <p:nvPr/>
        </p:nvSpPr>
        <p:spPr bwMode="auto">
          <a:xfrm>
            <a:off x="2483768" y="2975248"/>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latin typeface="微软雅黑" pitchFamily="34" charset="-122"/>
                <a:ea typeface="微软雅黑" pitchFamily="34" charset="-122"/>
              </a:rPr>
              <a:t>生命周期</a:t>
            </a:r>
            <a:r>
              <a:rPr lang="zh-CN" altLang="en-US" sz="2800" dirty="0">
                <a:latin typeface="微软雅黑" pitchFamily="34" charset="-122"/>
                <a:ea typeface="微软雅黑" pitchFamily="34" charset="-122"/>
              </a:rPr>
              <a:t>模型</a:t>
            </a:r>
            <a:endParaRPr lang="en-US" altLang="zh-CN" sz="2800" dirty="0">
              <a:latin typeface="微软雅黑" pitchFamily="34" charset="-122"/>
              <a:ea typeface="微软雅黑" pitchFamily="34" charset="-122"/>
            </a:endParaRPr>
          </a:p>
        </p:txBody>
      </p:sp>
      <p:sp>
        <p:nvSpPr>
          <p:cNvPr id="19" name="Text Box 16"/>
          <p:cNvSpPr txBox="1">
            <a:spLocks noChangeArrowheads="1"/>
          </p:cNvSpPr>
          <p:nvPr/>
        </p:nvSpPr>
        <p:spPr bwMode="gray">
          <a:xfrm>
            <a:off x="1766042" y="2997473"/>
            <a:ext cx="354013" cy="457200"/>
          </a:xfrm>
          <a:prstGeom prst="rect">
            <a:avLst/>
          </a:prstGeom>
          <a:noFill/>
          <a:ln w="9525" algn="ctr">
            <a:noFill/>
            <a:miter lim="800000"/>
            <a:headEnd/>
            <a:tailEnd/>
          </a:ln>
        </p:spPr>
        <p:txBody>
          <a:bodyPr wrap="none">
            <a:spAutoFit/>
          </a:bodyPr>
          <a:lstStyle/>
          <a:p>
            <a:pPr eaLnBrk="0" hangingPunct="0"/>
            <a:r>
              <a:rPr lang="en-US" altLang="zh-CN" sz="2400" b="1">
                <a:solidFill>
                  <a:schemeClr val="bg1"/>
                </a:solidFill>
              </a:rPr>
              <a:t>2</a:t>
            </a:r>
          </a:p>
        </p:txBody>
      </p:sp>
      <p:grpSp>
        <p:nvGrpSpPr>
          <p:cNvPr id="20" name="Group 17"/>
          <p:cNvGrpSpPr>
            <a:grpSpLocks/>
          </p:cNvGrpSpPr>
          <p:nvPr/>
        </p:nvGrpSpPr>
        <p:grpSpPr bwMode="auto">
          <a:xfrm>
            <a:off x="1569192" y="3791223"/>
            <a:ext cx="762000" cy="66516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4" name="Line 25"/>
          <p:cNvSpPr>
            <a:spLocks noChangeShapeType="1"/>
          </p:cNvSpPr>
          <p:nvPr/>
        </p:nvSpPr>
        <p:spPr bwMode="auto">
          <a:xfrm>
            <a:off x="2178792" y="440082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5" name="Text Box 26"/>
          <p:cNvSpPr txBox="1">
            <a:spLocks noChangeArrowheads="1"/>
          </p:cNvSpPr>
          <p:nvPr/>
        </p:nvSpPr>
        <p:spPr bwMode="auto">
          <a:xfrm>
            <a:off x="2483768" y="3867422"/>
            <a:ext cx="5095024" cy="523220"/>
          </a:xfrm>
          <a:prstGeom prst="rect">
            <a:avLst/>
          </a:prstGeom>
          <a:noFill/>
          <a:ln w="9525" algn="ctr">
            <a:noFill/>
            <a:miter lim="800000"/>
            <a:headEnd/>
            <a:tailEnd/>
          </a:ln>
        </p:spPr>
        <p:txBody>
          <a:bodyPr wrap="square">
            <a:spAutoFit/>
          </a:bodyPr>
          <a:lstStyle/>
          <a:p>
            <a:pPr eaLnBrk="0" hangingPunct="0"/>
            <a:r>
              <a:rPr lang="zh-CN" altLang="en-US" sz="2800" dirty="0">
                <a:latin typeface="微软雅黑" pitchFamily="34" charset="-122"/>
                <a:ea typeface="微软雅黑" pitchFamily="34" charset="-122"/>
              </a:rPr>
              <a:t>软件开发范型</a:t>
            </a:r>
            <a:endParaRPr lang="en-US" altLang="zh-CN" sz="2800" dirty="0">
              <a:latin typeface="微软雅黑" pitchFamily="34" charset="-122"/>
              <a:ea typeface="微软雅黑" pitchFamily="34" charset="-122"/>
            </a:endParaRPr>
          </a:p>
        </p:txBody>
      </p:sp>
      <p:sp>
        <p:nvSpPr>
          <p:cNvPr id="26" name="Text Box 27"/>
          <p:cNvSpPr txBox="1">
            <a:spLocks noChangeArrowheads="1"/>
          </p:cNvSpPr>
          <p:nvPr/>
        </p:nvSpPr>
        <p:spPr bwMode="gray">
          <a:xfrm>
            <a:off x="1766042" y="3889648"/>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27" name="Group 7"/>
          <p:cNvGrpSpPr>
            <a:grpSpLocks/>
          </p:cNvGrpSpPr>
          <p:nvPr/>
        </p:nvGrpSpPr>
        <p:grpSpPr bwMode="auto">
          <a:xfrm>
            <a:off x="1569192" y="4693953"/>
            <a:ext cx="762000" cy="665162"/>
            <a:chOff x="3174" y="2656"/>
            <a:chExt cx="1549" cy="1351"/>
          </a:xfrm>
        </p:grpSpPr>
        <p:sp>
          <p:nvSpPr>
            <p:cNvPr id="2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1" name="Line 14"/>
          <p:cNvSpPr>
            <a:spLocks noChangeShapeType="1"/>
          </p:cNvSpPr>
          <p:nvPr/>
        </p:nvSpPr>
        <p:spPr bwMode="auto">
          <a:xfrm>
            <a:off x="2178792" y="5303553"/>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2" name="Text Box 15"/>
          <p:cNvSpPr txBox="1">
            <a:spLocks noChangeArrowheads="1"/>
          </p:cNvSpPr>
          <p:nvPr/>
        </p:nvSpPr>
        <p:spPr bwMode="auto">
          <a:xfrm>
            <a:off x="2483768" y="4770153"/>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rgbClr val="FF0000"/>
                </a:solidFill>
                <a:latin typeface="微软雅黑" pitchFamily="34" charset="-122"/>
                <a:ea typeface="微软雅黑" pitchFamily="34" charset="-122"/>
              </a:rPr>
              <a:t>软件工程原则</a:t>
            </a:r>
            <a:endParaRPr lang="en-US" altLang="zh-CN" sz="2800" dirty="0">
              <a:solidFill>
                <a:srgbClr val="FF0000"/>
              </a:solidFill>
              <a:latin typeface="微软雅黑" pitchFamily="34" charset="-122"/>
              <a:ea typeface="微软雅黑" pitchFamily="34" charset="-122"/>
            </a:endParaRPr>
          </a:p>
        </p:txBody>
      </p:sp>
      <p:sp>
        <p:nvSpPr>
          <p:cNvPr id="33" name="Text Box 16"/>
          <p:cNvSpPr txBox="1">
            <a:spLocks noChangeArrowheads="1"/>
          </p:cNvSpPr>
          <p:nvPr/>
        </p:nvSpPr>
        <p:spPr bwMode="gray">
          <a:xfrm>
            <a:off x="1764954" y="4792378"/>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428071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755576" y="1844824"/>
            <a:ext cx="7980362" cy="4619625"/>
          </a:xfrm>
        </p:spPr>
        <p:txBody>
          <a:bodyPr/>
          <a:lstStyle/>
          <a:p>
            <a:pPr>
              <a:spcBef>
                <a:spcPct val="15000"/>
              </a:spcBef>
              <a:buClr>
                <a:srgbClr val="800080"/>
              </a:buClr>
              <a:buSzTx/>
              <a:buFont typeface="Wingdings" pitchFamily="2" charset="2"/>
              <a:buChar char="Ø"/>
            </a:pPr>
            <a:r>
              <a:rPr lang="zh-CN" altLang="en-US" sz="2800"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软件工程原则有：</a:t>
            </a:r>
          </a:p>
          <a:p>
            <a:pPr marL="990600" lvl="1" indent="-533400">
              <a:lnSpc>
                <a:spcPct val="105000"/>
              </a:lnSpc>
              <a:buClr>
                <a:schemeClr val="tx2"/>
              </a:buClr>
              <a:buSzTx/>
              <a:buFont typeface="+mj-ea"/>
              <a:buAutoNum type="circleNumDbPlain"/>
            </a:pP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抽象与自顶向下、逐层细化    </a:t>
            </a:r>
            <a:r>
              <a:rPr lang="zh-CN" altLang="en-US"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采用分层抽象的方法，有效控制软件开发的复杂性。</a:t>
            </a:r>
          </a:p>
          <a:p>
            <a:pPr marL="990600" lvl="1" indent="-533400">
              <a:lnSpc>
                <a:spcPct val="105000"/>
              </a:lnSpc>
              <a:buClr>
                <a:schemeClr val="tx2"/>
              </a:buClr>
              <a:buSzTx/>
              <a:buFont typeface="+mj-ea"/>
              <a:buAutoNum type="circleNumDbPlain"/>
            </a:pP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模块化</a:t>
            </a:r>
            <a:r>
              <a:rPr lang="zh-CN" altLang="en-US"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把问题分解为若干较小的较易解决的模块，有助于信息隐蔽和抽象。</a:t>
            </a:r>
          </a:p>
          <a:p>
            <a:pPr marL="990600" lvl="1" indent="-533400">
              <a:lnSpc>
                <a:spcPct val="105000"/>
              </a:lnSpc>
              <a:buClr>
                <a:schemeClr val="tx2"/>
              </a:buClr>
              <a:buSzTx/>
              <a:buFont typeface="+mj-ea"/>
              <a:buAutoNum type="circleNumDbPlain"/>
            </a:pP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信息隐蔽和数据封装    </a:t>
            </a:r>
            <a:r>
              <a:rPr lang="zh-CN" altLang="en-US"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将模块中的软件设计决策封装在模块内部，使得模块实现与使用分离，有助于控制修改局部化。抽象与自顶向下、逐层细化</a:t>
            </a: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软件工程原则</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435996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755576" y="1844824"/>
            <a:ext cx="7980362" cy="4619625"/>
          </a:xfrm>
        </p:spPr>
        <p:txBody>
          <a:bodyPr/>
          <a:lstStyle/>
          <a:p>
            <a:pPr>
              <a:spcBef>
                <a:spcPct val="15000"/>
              </a:spcBef>
              <a:buClr>
                <a:srgbClr val="800080"/>
              </a:buClr>
              <a:buSzTx/>
              <a:buFont typeface="Wingdings" pitchFamily="2" charset="2"/>
              <a:buChar char="Ø"/>
            </a:pPr>
            <a:r>
              <a:rPr lang="zh-CN" altLang="en-US" sz="2800"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软件工程原则有：</a:t>
            </a:r>
          </a:p>
          <a:p>
            <a:pPr marL="990600" lvl="1" indent="-533400">
              <a:lnSpc>
                <a:spcPct val="105000"/>
              </a:lnSpc>
              <a:buClr>
                <a:schemeClr val="tx2"/>
              </a:buClr>
              <a:buFont typeface="+mj-ea"/>
              <a:buAutoNum type="circleNumDbPlain" startAt="4"/>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局部化</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在一个物理模块内集中逻辑上相互关联的计算机资源，促使聚合具有特定目的的事物。</a:t>
            </a:r>
          </a:p>
          <a:p>
            <a:pPr marL="990600" lvl="1" indent="-533400">
              <a:lnSpc>
                <a:spcPct val="105000"/>
              </a:lnSpc>
              <a:buClr>
                <a:schemeClr val="tx2"/>
              </a:buClr>
              <a:buFont typeface="+mj-ea"/>
              <a:buAutoNum type="circleNumDbPlain" startAt="4"/>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一致性</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整个软件系统的模块使用一致的设计策略、编程风格，保持程序内部接口的一致性、软件与硬件接口的一致性、系统规格说明与系统行为的一致性。</a:t>
            </a:r>
          </a:p>
          <a:p>
            <a:pPr marL="990600" lvl="1" indent="-533400">
              <a:lnSpc>
                <a:spcPct val="105000"/>
              </a:lnSpc>
              <a:buClr>
                <a:schemeClr val="tx2"/>
              </a:buClr>
              <a:buFont typeface="+mj-ea"/>
              <a:buAutoNum type="circleNumDbPlain" startAt="4"/>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完备性</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软件系统中不丢失任何成分。</a:t>
            </a:r>
          </a:p>
          <a:p>
            <a:pPr marL="990600" lvl="1" indent="-533400">
              <a:lnSpc>
                <a:spcPct val="105000"/>
              </a:lnSpc>
              <a:buClr>
                <a:schemeClr val="tx2"/>
              </a:buClr>
              <a:buFont typeface="+mj-ea"/>
              <a:buAutoNum type="circleNumDbPlain" startAt="4"/>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可验证性    </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系统分解应当遵循易检查、易测试和易评审的原则，以保证系统的正确性。</a:t>
            </a: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软件工程原则</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23613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584200" y="1700808"/>
            <a:ext cx="8047038" cy="4151163"/>
          </a:xfrm>
        </p:spPr>
        <p:txBody>
          <a:bodyPr/>
          <a:lstStyle/>
          <a:p>
            <a:pPr>
              <a:spcBef>
                <a:spcPct val="15000"/>
              </a:spcBef>
              <a:buClr>
                <a:srgbClr val="800080"/>
              </a:buClr>
              <a:buSzTx/>
              <a:buFont typeface="Wingdings" pitchFamily="2" charset="2"/>
              <a:buChar char="Ø"/>
            </a:pPr>
            <a:r>
              <a:rPr lang="zh-CN" altLang="en-US" sz="2800"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软件工程的基本原理有：</a:t>
            </a:r>
          </a:p>
          <a:p>
            <a:pPr marL="990600" lvl="1" indent="-533400">
              <a:lnSpc>
                <a:spcPct val="110000"/>
              </a:lnSpc>
              <a:buClr>
                <a:schemeClr val="tx2"/>
              </a:buClr>
              <a:buSzTx/>
              <a:buFont typeface="+mj-ea"/>
              <a:buAutoNum type="circleNumDbPlain"/>
            </a:pP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按软件生存期分阶段制定计划并认真实施    </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把整个软件开发过程视为一项工程，把工程划分为若干阶段，分别制定每个阶段的计划，逐个实施。</a:t>
            </a:r>
          </a:p>
          <a:p>
            <a:pPr marL="990600" lvl="1" indent="-533400">
              <a:lnSpc>
                <a:spcPct val="110000"/>
              </a:lnSpc>
              <a:buClr>
                <a:schemeClr val="tx2"/>
              </a:buClr>
              <a:buSzTx/>
              <a:buFont typeface="+mj-ea"/>
              <a:buAutoNum type="circleNumDbPlain"/>
            </a:pP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坚持进行阶段评审    </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前一阶段的结果将成为下一阶段的依据。坚持阶段的评审才能保证错误不传播到下一阶段</a:t>
            </a:r>
            <a:r>
              <a:rPr lang="zh-CN" altLang="en-US" sz="2400" b="1"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nSpc>
                <a:spcPct val="110000"/>
              </a:lnSpc>
              <a:buClr>
                <a:schemeClr val="tx2"/>
              </a:buClr>
              <a:buSzTx/>
              <a:buFont typeface="+mj-ea"/>
              <a:buAutoNum type="circleNumDbPlain"/>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坚持严格的产品控制    </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将影响软件质量的因素在整个过程中置于严格控制之下</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软件工程原则</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3181179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67544" y="1196752"/>
            <a:ext cx="8047038" cy="5073650"/>
          </a:xfrm>
        </p:spPr>
        <p:txBody>
          <a:bodyPr/>
          <a:lstStyle/>
          <a:p>
            <a:pPr marL="990600" lvl="1" indent="-533400">
              <a:lnSpc>
                <a:spcPct val="110000"/>
              </a:lnSpc>
              <a:buClr>
                <a:schemeClr val="tx2"/>
              </a:buClr>
              <a:buFont typeface="+mj-ea"/>
              <a:buAutoNum type="circleNumDbPlain" startAt="5"/>
            </a:pP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使用</a:t>
            </a: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现代程序设计技术    </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先进的程序设计技术带来的是生产率和质量的提高。使用合适的开发模式和工具可以有效地建立功能强大的系统。</a:t>
            </a:r>
            <a:endParaRPr lang="en-US" altLang="zh-CN" sz="2400" dirty="0">
              <a:solidFill>
                <a:srgbClr val="CC3300"/>
              </a:solidFill>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nSpc>
                <a:spcPct val="110000"/>
              </a:lnSpc>
              <a:buClr>
                <a:schemeClr val="tx2"/>
              </a:buClr>
              <a:buSzTx/>
              <a:buFont typeface="+mj-ea"/>
              <a:buAutoNum type="circleNumDbPlain" startAt="5"/>
            </a:pP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明确</a:t>
            </a: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责任，使得工作结果能够得到清楚的审查    </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开发组织严格划分责任并制定产品的标准，使得每个成员的工作有据可依，确保产品的质量。</a:t>
            </a:r>
            <a:endParaRPr lang="en-US" altLang="zh-CN" sz="2400" dirty="0">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nSpc>
                <a:spcPct val="110000"/>
              </a:lnSpc>
              <a:buClr>
                <a:schemeClr val="tx2"/>
              </a:buClr>
              <a:buSzTx/>
              <a:buFont typeface="+mj-ea"/>
              <a:buAutoNum type="circleNumDbPlain" startAt="5"/>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用人少而精    </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开发组织不在人多，在于每个人的技能适合要求。同时用人少而精，可减少沟通路径，提高生产率。</a:t>
            </a:r>
          </a:p>
          <a:p>
            <a:pPr marL="990600" lvl="1" indent="-533400">
              <a:lnSpc>
                <a:spcPct val="110000"/>
              </a:lnSpc>
              <a:buClr>
                <a:schemeClr val="tx2"/>
              </a:buClr>
              <a:buSzTx/>
              <a:buFont typeface="+mj-ea"/>
              <a:buAutoNum type="circleNumDbPlain" startAt="5"/>
            </a:pP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不断改进开发过程    </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在开发的过程中不断总结经验，改进开发的组织和过程，有效地通过过程质量的改进提高软件产品的质量。</a:t>
            </a:r>
          </a:p>
          <a:p>
            <a:pPr marL="990600" lvl="1" indent="-533400">
              <a:lnSpc>
                <a:spcPct val="110000"/>
              </a:lnSpc>
              <a:buClr>
                <a:schemeClr val="tx2"/>
              </a:buClr>
              <a:buSzTx/>
              <a:buFont typeface="+mj-ea"/>
              <a:buAutoNum type="circleNumDbPlain" startAt="5"/>
            </a:pP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nSpc>
                <a:spcPct val="110000"/>
              </a:lnSpc>
              <a:buClr>
                <a:schemeClr val="tx2"/>
              </a:buClr>
              <a:buSzTx/>
              <a:buFont typeface="+mj-ea"/>
              <a:buAutoNum type="circleNumDbPlain" startAt="5"/>
            </a:pPr>
            <a:endParaRPr lang="zh-CN" alt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软件工程原则</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54450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软件的概念</a:t>
            </a:r>
            <a:endParaRPr lang="en-US" altLang="zh-CN" sz="3000" kern="1200" dirty="0">
              <a:effectLst>
                <a:outerShdw blurRad="38100" dist="38100" dir="2700000" algn="tl">
                  <a:srgbClr val="000000"/>
                </a:outerShdw>
              </a:effectLst>
            </a:endParaRPr>
          </a:p>
        </p:txBody>
      </p:sp>
      <p:sp>
        <p:nvSpPr>
          <p:cNvPr id="20" name="Rectangle 5"/>
          <p:cNvSpPr txBox="1">
            <a:spLocks noChangeArrowheads="1"/>
          </p:cNvSpPr>
          <p:nvPr/>
        </p:nvSpPr>
        <p:spPr bwMode="auto">
          <a:xfrm>
            <a:off x="611560" y="2060848"/>
            <a:ext cx="8049964" cy="295232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nSpc>
                <a:spcPct val="150000"/>
              </a:lnSpc>
              <a:spcBef>
                <a:spcPct val="0"/>
              </a:spcBef>
              <a:buClr>
                <a:schemeClr val="hlink"/>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软件的定义：软件由计算机程序、数据及文档组成。</a:t>
            </a:r>
            <a:endPar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spcBef>
                <a:spcPct val="0"/>
              </a:spcBef>
              <a:buClr>
                <a:schemeClr val="hlink"/>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软件与硬件、数据库、人、过程等共同构成信息系统。</a:t>
            </a:r>
          </a:p>
          <a:p>
            <a:pPr>
              <a:lnSpc>
                <a:spcPct val="150000"/>
              </a:lnSpc>
              <a:spcBef>
                <a:spcPct val="0"/>
              </a:spcBef>
              <a:buClr>
                <a:schemeClr val="hlink"/>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软件按功能分类：</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应用软件</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、系统软件。</a:t>
            </a:r>
            <a:endPar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spcBef>
                <a:spcPct val="0"/>
              </a:spcBef>
              <a:buClr>
                <a:schemeClr val="hlink"/>
              </a:buClr>
              <a:buSzTx/>
              <a:buFont typeface="Wingdings" pitchFamily="2" charset="2"/>
              <a:buChar char="Ø"/>
            </a:pP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软件的发展经历了三个阶段：程序设计阶段（</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40-60</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年代）、程序系统阶段（</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60-70</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年代）、</a:t>
            </a:r>
            <a:r>
              <a:rPr lang="zh-CN" altLang="en-US" kern="1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软件工程</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阶段（</a:t>
            </a:r>
            <a:r>
              <a:rPr lang="en-US" altLang="zh-CN"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70</a:t>
            </a:r>
            <a:r>
              <a:rPr lang="zh-CN" altLang="en-US" kern="12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年代以后）。</a:t>
            </a:r>
            <a:endParaRPr lang="zh-CN" altLang="en-US" kern="12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37098063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7"/>
          <p:cNvSpPr>
            <a:spLocks noChangeShapeType="1"/>
          </p:cNvSpPr>
          <p:nvPr/>
        </p:nvSpPr>
        <p:spPr bwMode="auto">
          <a:xfrm>
            <a:off x="3255838" y="2825626"/>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Oval 11"/>
          <p:cNvSpPr>
            <a:spLocks noChangeArrowheads="1"/>
          </p:cNvSpPr>
          <p:nvPr/>
        </p:nvSpPr>
        <p:spPr bwMode="gray">
          <a:xfrm>
            <a:off x="811088" y="2205038"/>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12" name="Oval 12"/>
          <p:cNvSpPr>
            <a:spLocks noChangeArrowheads="1"/>
          </p:cNvSpPr>
          <p:nvPr/>
        </p:nvSpPr>
        <p:spPr bwMode="gray">
          <a:xfrm>
            <a:off x="987300" y="2378075"/>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3" name="Oval 13"/>
          <p:cNvSpPr>
            <a:spLocks noChangeArrowheads="1"/>
          </p:cNvSpPr>
          <p:nvPr/>
        </p:nvSpPr>
        <p:spPr bwMode="gray">
          <a:xfrm>
            <a:off x="998413" y="2390775"/>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4" name="Oval 14"/>
          <p:cNvSpPr>
            <a:spLocks noChangeArrowheads="1"/>
          </p:cNvSpPr>
          <p:nvPr/>
        </p:nvSpPr>
        <p:spPr bwMode="gray">
          <a:xfrm>
            <a:off x="1101600" y="2495550"/>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5" name="Oval 15"/>
          <p:cNvSpPr>
            <a:spLocks noChangeArrowheads="1"/>
          </p:cNvSpPr>
          <p:nvPr/>
        </p:nvSpPr>
        <p:spPr bwMode="gray">
          <a:xfrm>
            <a:off x="1134938" y="2528888"/>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Oval 16"/>
          <p:cNvSpPr>
            <a:spLocks noChangeArrowheads="1"/>
          </p:cNvSpPr>
          <p:nvPr/>
        </p:nvSpPr>
        <p:spPr bwMode="gray">
          <a:xfrm>
            <a:off x="1160338" y="2540000"/>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7" name="Oval 17"/>
          <p:cNvSpPr>
            <a:spLocks noChangeArrowheads="1"/>
          </p:cNvSpPr>
          <p:nvPr/>
        </p:nvSpPr>
        <p:spPr bwMode="gray">
          <a:xfrm>
            <a:off x="1182563" y="2559050"/>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8" name="Oval 18"/>
          <p:cNvSpPr>
            <a:spLocks noChangeArrowheads="1"/>
          </p:cNvSpPr>
          <p:nvPr/>
        </p:nvSpPr>
        <p:spPr bwMode="gray">
          <a:xfrm>
            <a:off x="1292100" y="2611438"/>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21" name="AutoShape 22"/>
          <p:cNvSpPr>
            <a:spLocks noChangeArrowheads="1"/>
          </p:cNvSpPr>
          <p:nvPr/>
        </p:nvSpPr>
        <p:spPr bwMode="gray">
          <a:xfrm>
            <a:off x="3859088" y="2565276"/>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2" name="Rectangle 23"/>
          <p:cNvSpPr>
            <a:spLocks noChangeArrowheads="1"/>
          </p:cNvSpPr>
          <p:nvPr/>
        </p:nvSpPr>
        <p:spPr bwMode="auto">
          <a:xfrm>
            <a:off x="4411736" y="2564904"/>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chemeClr val="bg2">
                    <a:lumMod val="60000"/>
                    <a:lumOff val="40000"/>
                  </a:schemeClr>
                </a:solidFill>
                <a:effectLst>
                  <a:outerShdw blurRad="38100" dist="38100" dir="2700000" algn="tl">
                    <a:srgbClr val="000000">
                      <a:alpha val="43137"/>
                    </a:srgbClr>
                  </a:outerShdw>
                </a:effectLst>
                <a:latin typeface="+mn-ea"/>
                <a:ea typeface="+mn-ea"/>
              </a:rPr>
              <a:t>一、软件工程方法</a:t>
            </a:r>
          </a:p>
        </p:txBody>
      </p:sp>
      <p:sp>
        <p:nvSpPr>
          <p:cNvPr id="26" name="Oval 27"/>
          <p:cNvSpPr>
            <a:spLocks noChangeArrowheads="1"/>
          </p:cNvSpPr>
          <p:nvPr/>
        </p:nvSpPr>
        <p:spPr bwMode="gray">
          <a:xfrm>
            <a:off x="3782888" y="2698626"/>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7"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752725"/>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Line 7"/>
          <p:cNvSpPr>
            <a:spLocks noChangeShapeType="1"/>
          </p:cNvSpPr>
          <p:nvPr/>
        </p:nvSpPr>
        <p:spPr bwMode="auto">
          <a:xfrm>
            <a:off x="3255838" y="4365104"/>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AutoShape 22"/>
          <p:cNvSpPr>
            <a:spLocks noChangeArrowheads="1"/>
          </p:cNvSpPr>
          <p:nvPr/>
        </p:nvSpPr>
        <p:spPr bwMode="gray">
          <a:xfrm>
            <a:off x="3859088" y="4092178"/>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0" name="Rectangle 23"/>
          <p:cNvSpPr>
            <a:spLocks noChangeArrowheads="1"/>
          </p:cNvSpPr>
          <p:nvPr/>
        </p:nvSpPr>
        <p:spPr bwMode="auto">
          <a:xfrm>
            <a:off x="4411736" y="4076997"/>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二、制造</a:t>
            </a:r>
            <a:r>
              <a:rPr lang="zh-CN" altLang="en-US" sz="2400" b="1" dirty="0">
                <a:effectLst>
                  <a:outerShdw blurRad="38100" dist="38100" dir="2700000" algn="tl">
                    <a:srgbClr val="000000">
                      <a:alpha val="43137"/>
                    </a:srgbClr>
                  </a:outerShdw>
                </a:effectLst>
                <a:latin typeface="+mn-ea"/>
                <a:ea typeface="+mn-ea"/>
              </a:rPr>
              <a:t>软件</a:t>
            </a:r>
            <a:r>
              <a:rPr lang="zh-CN" altLang="en-US" sz="2400" b="1" dirty="0" smtClean="0">
                <a:effectLst>
                  <a:outerShdw blurRad="38100" dist="38100" dir="2700000" algn="tl">
                    <a:srgbClr val="000000">
                      <a:alpha val="43137"/>
                    </a:srgbClr>
                  </a:outerShdw>
                </a:effectLst>
                <a:latin typeface="+mn-ea"/>
                <a:ea typeface="+mn-ea"/>
              </a:rPr>
              <a:t>系统</a:t>
            </a:r>
            <a:endParaRPr lang="en-US" altLang="zh-CN" sz="2400" b="1" dirty="0">
              <a:effectLst>
                <a:outerShdw blurRad="38100" dist="38100" dir="2700000" algn="tl">
                  <a:srgbClr val="000000">
                    <a:alpha val="43137"/>
                  </a:srgbClr>
                </a:outerShdw>
              </a:effectLst>
              <a:latin typeface="+mn-ea"/>
              <a:ea typeface="+mn-ea"/>
            </a:endParaRPr>
          </a:p>
        </p:txBody>
      </p:sp>
      <p:sp>
        <p:nvSpPr>
          <p:cNvPr id="32" name="Oval 26"/>
          <p:cNvSpPr>
            <a:spLocks noChangeArrowheads="1"/>
          </p:cNvSpPr>
          <p:nvPr/>
        </p:nvSpPr>
        <p:spPr bwMode="gray">
          <a:xfrm>
            <a:off x="3763838" y="4206478"/>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40516693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396000" y="2463031"/>
            <a:ext cx="8352928" cy="1470025"/>
          </a:xfrm>
          <a:prstGeom prst="rect">
            <a:avLst/>
          </a:prstGeom>
          <a:noFill/>
          <a:ln w="9525" algn="ctr">
            <a:noFill/>
            <a:miter lim="800000"/>
            <a:headEnd/>
            <a:tailEnd/>
          </a:ln>
        </p:spPr>
        <p:txBody>
          <a:bodyPr vert="horz" wrap="square" lIns="36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sz="6000" kern="0" dirty="0" smtClean="0">
                <a:solidFill>
                  <a:srgbClr val="C00000"/>
                </a:solidFill>
                <a:latin typeface="黑体" panose="02010609060101010101" pitchFamily="49" charset="-122"/>
                <a:ea typeface="黑体" panose="02010609060101010101" pitchFamily="49" charset="-122"/>
              </a:rPr>
              <a:t>谢谢各位同学</a:t>
            </a:r>
          </a:p>
          <a:p>
            <a:endParaRPr lang="zh-CN" altLang="en-US" sz="5400" kern="0" dirty="0">
              <a:solidFill>
                <a:srgbClr val="C00000"/>
              </a:solidFill>
              <a:latin typeface="黑体" panose="02010609060101010101" pitchFamily="49" charset="-122"/>
              <a:ea typeface="黑体" panose="02010609060101010101" pitchFamily="49" charset="-122"/>
            </a:endParaRPr>
          </a:p>
          <a:p>
            <a:r>
              <a:rPr lang="en-US" altLang="zh-CN" sz="3600" kern="0" dirty="0" smtClean="0">
                <a:solidFill>
                  <a:srgbClr val="C00000"/>
                </a:solidFill>
                <a:latin typeface="Times New Roman" charset="0"/>
                <a:ea typeface="Times New Roman" charset="0"/>
                <a:cs typeface="Times New Roman" charset="0"/>
              </a:rPr>
              <a:t>wqin@sjtu.edu.cn</a:t>
            </a:r>
            <a:endParaRPr lang="zh-CN" altLang="en-US" sz="3600" kern="0" dirty="0">
              <a:solidFill>
                <a:srgbClr val="C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413832804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软件工程的提出</a:t>
            </a:r>
            <a:endParaRPr lang="en-US" altLang="zh-CN" sz="3000" kern="1200" dirty="0">
              <a:effectLst>
                <a:outerShdw blurRad="38100" dist="38100" dir="2700000" algn="tl">
                  <a:srgbClr val="000000"/>
                </a:outerShdw>
              </a:effectLst>
            </a:endParaRPr>
          </a:p>
        </p:txBody>
      </p:sp>
      <p:sp>
        <p:nvSpPr>
          <p:cNvPr id="20" name="Rectangle 5"/>
          <p:cNvSpPr txBox="1">
            <a:spLocks noChangeArrowheads="1"/>
          </p:cNvSpPr>
          <p:nvPr/>
        </p:nvSpPr>
        <p:spPr bwMode="auto">
          <a:xfrm>
            <a:off x="1403648" y="1844824"/>
            <a:ext cx="7056784" cy="295232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nSpc>
                <a:spcPct val="150000"/>
              </a:lnSpc>
              <a:spcBef>
                <a:spcPct val="0"/>
              </a:spcBef>
              <a:buClr>
                <a:schemeClr val="hlink"/>
              </a:buClr>
              <a:buSzTx/>
              <a:buFont typeface="Wingdings" pitchFamily="2" charset="2"/>
              <a:buChar char="Ø"/>
            </a:pP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软件工程概念的出现源自</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软件</a:t>
            </a: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危机</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spcBef>
                <a:spcPct val="0"/>
              </a:spcBef>
              <a:buClr>
                <a:schemeClr val="hlink"/>
              </a:buClr>
              <a:buSzTx/>
              <a:buFont typeface="Wingdings" pitchFamily="2" charset="2"/>
              <a:buChar char="Ø"/>
            </a:pP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软件危机的主要特征：</a:t>
            </a:r>
          </a:p>
          <a:p>
            <a:pPr lvl="1">
              <a:lnSpc>
                <a:spcPct val="150000"/>
              </a:lnSpc>
              <a:spcBef>
                <a:spcPct val="0"/>
              </a:spcBef>
              <a:buClr>
                <a:schemeClr val="hlink"/>
              </a:buClr>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软件开发</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成本严重超标</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lvl="1">
              <a:lnSpc>
                <a:spcPct val="150000"/>
              </a:lnSpc>
              <a:spcBef>
                <a:spcPct val="0"/>
              </a:spcBef>
              <a:buClr>
                <a:schemeClr val="hlink"/>
              </a:buClr>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软件开发</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周期大大超过规定日期</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lvl="1">
              <a:lnSpc>
                <a:spcPct val="150000"/>
              </a:lnSpc>
              <a:spcBef>
                <a:spcPct val="0"/>
              </a:spcBef>
              <a:buClr>
                <a:schemeClr val="hlink"/>
              </a:buClr>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软件质量和可靠性难于</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保证；</a:t>
            </a:r>
          </a:p>
          <a:p>
            <a:pPr lvl="1">
              <a:lnSpc>
                <a:spcPct val="150000"/>
              </a:lnSpc>
              <a:spcBef>
                <a:spcPct val="0"/>
              </a:spcBef>
              <a:buClr>
                <a:schemeClr val="hlink"/>
              </a:buClr>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修改、维护</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困难；</a:t>
            </a:r>
            <a:endParaRPr lang="en-US" altLang="zh-CN"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ct val="0"/>
              </a:spcBef>
              <a:buClr>
                <a:schemeClr val="hlink"/>
              </a:buClr>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软件成本在信息系统中所占比例越来越大。</a:t>
            </a:r>
            <a:endParaRPr lang="en-US" altLang="zh-CN"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73743030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软件工程的提出</a:t>
            </a:r>
            <a:endParaRPr lang="en-US" altLang="zh-CN" sz="3000" kern="1200" dirty="0">
              <a:effectLst>
                <a:outerShdw blurRad="38100" dist="38100" dir="2700000" algn="tl">
                  <a:srgbClr val="000000"/>
                </a:outerShdw>
              </a:effectLst>
            </a:endParaRPr>
          </a:p>
        </p:txBody>
      </p:sp>
      <p:sp>
        <p:nvSpPr>
          <p:cNvPr id="20" name="Rectangle 5"/>
          <p:cNvSpPr txBox="1">
            <a:spLocks noChangeArrowheads="1"/>
          </p:cNvSpPr>
          <p:nvPr/>
        </p:nvSpPr>
        <p:spPr bwMode="auto">
          <a:xfrm>
            <a:off x="755576" y="1628800"/>
            <a:ext cx="7632848" cy="295232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1968 </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年德国人 </a:t>
            </a: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Bauer </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在北大西洋公约组织会议上的定义： </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建立并使用完善的</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工程化原则</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以</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较经济的手段</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获得能在实际机器上有效运行的可靠软件的一系列方法</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1983 </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 </a:t>
            </a: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IEEE </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的软件工程定义： </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软件工程是</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开发，运行 </a:t>
            </a:r>
            <a:r>
              <a:rPr lang="en-US" altLang="zh-CN"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维护和修复软件</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的系统方法</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p>
          <a:p>
            <a:pPr>
              <a:spcBef>
                <a:spcPct val="15000"/>
              </a:spcBef>
              <a:buClr>
                <a:srgbClr val="800080"/>
              </a:buClr>
              <a:buSzTx/>
              <a:buFont typeface="Wingdings" pitchFamily="2" charset="2"/>
              <a:buChar char="§"/>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1993 </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 </a:t>
            </a: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IEEE </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的一个更加综合的定义： </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将</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系统化</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的，</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规范的，可度量的</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方法应用于软件的</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开发 </a:t>
            </a:r>
            <a:r>
              <a:rPr lang="en-US" altLang="zh-CN"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运行和维护</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的过程，即将工程化应用于软件中</a:t>
            </a:r>
            <a:r>
              <a:rPr lang="en-US" altLang="zh-CN"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p>
        </p:txBody>
      </p:sp>
    </p:spTree>
    <p:custDataLst>
      <p:tags r:id="rId1"/>
    </p:custDataLst>
    <p:extLst>
      <p:ext uri="{BB962C8B-B14F-4D97-AF65-F5344CB8AC3E}">
        <p14:creationId xmlns:p14="http://schemas.microsoft.com/office/powerpoint/2010/main" val="256190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软件工程框架</a:t>
            </a:r>
            <a:endParaRPr lang="en-US" altLang="zh-CN" sz="3000" kern="1200" dirty="0">
              <a:effectLst>
                <a:outerShdw blurRad="38100" dist="38100" dir="2700000" algn="tl">
                  <a:srgbClr val="000000"/>
                </a:outerShdw>
              </a:effectLst>
            </a:endParaRPr>
          </a:p>
        </p:txBody>
      </p:sp>
      <p:grpSp>
        <p:nvGrpSpPr>
          <p:cNvPr id="3" name="Group 44"/>
          <p:cNvGrpSpPr>
            <a:grpSpLocks/>
          </p:cNvGrpSpPr>
          <p:nvPr/>
        </p:nvGrpSpPr>
        <p:grpSpPr bwMode="auto">
          <a:xfrm>
            <a:off x="899592" y="1628800"/>
            <a:ext cx="7327900" cy="4149725"/>
            <a:chOff x="544" y="864"/>
            <a:chExt cx="4616" cy="2614"/>
          </a:xfrm>
        </p:grpSpPr>
        <p:sp>
          <p:nvSpPr>
            <p:cNvPr id="4" name="AutoShape 5"/>
            <p:cNvSpPr>
              <a:spLocks/>
            </p:cNvSpPr>
            <p:nvPr/>
          </p:nvSpPr>
          <p:spPr bwMode="auto">
            <a:xfrm rot="5400000">
              <a:off x="3829" y="-47"/>
              <a:ext cx="117" cy="2148"/>
            </a:xfrm>
            <a:prstGeom prst="leftBrace">
              <a:avLst>
                <a:gd name="adj1" fmla="val 152991"/>
                <a:gd name="adj2" fmla="val 51056"/>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6" name="AutoShape 6"/>
            <p:cNvSpPr>
              <a:spLocks/>
            </p:cNvSpPr>
            <p:nvPr/>
          </p:nvSpPr>
          <p:spPr bwMode="auto">
            <a:xfrm rot="-28823569">
              <a:off x="4128" y="2120"/>
              <a:ext cx="141" cy="1922"/>
            </a:xfrm>
            <a:prstGeom prst="leftBrace">
              <a:avLst>
                <a:gd name="adj1" fmla="val 113593"/>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7" name="Line 7"/>
            <p:cNvSpPr>
              <a:spLocks noChangeShapeType="1"/>
            </p:cNvSpPr>
            <p:nvPr/>
          </p:nvSpPr>
          <p:spPr bwMode="auto">
            <a:xfrm>
              <a:off x="875" y="220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8" name="Line 8"/>
            <p:cNvSpPr>
              <a:spLocks noChangeShapeType="1"/>
            </p:cNvSpPr>
            <p:nvPr/>
          </p:nvSpPr>
          <p:spPr bwMode="auto">
            <a:xfrm>
              <a:off x="2727" y="1199"/>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9" name="Line 9"/>
            <p:cNvSpPr>
              <a:spLocks noChangeShapeType="1"/>
            </p:cNvSpPr>
            <p:nvPr/>
          </p:nvSpPr>
          <p:spPr bwMode="auto">
            <a:xfrm flipH="1">
              <a:off x="875"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0" name="Line 10"/>
            <p:cNvSpPr>
              <a:spLocks noChangeShapeType="1"/>
            </p:cNvSpPr>
            <p:nvPr/>
          </p:nvSpPr>
          <p:spPr bwMode="auto">
            <a:xfrm flipH="1">
              <a:off x="3154"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1" name="Line 11"/>
            <p:cNvSpPr>
              <a:spLocks noChangeShapeType="1"/>
            </p:cNvSpPr>
            <p:nvPr/>
          </p:nvSpPr>
          <p:spPr bwMode="auto">
            <a:xfrm flipH="1">
              <a:off x="3154" y="2436"/>
              <a:ext cx="1852" cy="10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2" name="Line 12"/>
            <p:cNvSpPr>
              <a:spLocks noChangeShapeType="1"/>
            </p:cNvSpPr>
            <p:nvPr/>
          </p:nvSpPr>
          <p:spPr bwMode="auto">
            <a:xfrm flipV="1">
              <a:off x="5006" y="1199"/>
              <a:ext cx="0" cy="1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3" name="Line 13"/>
            <p:cNvSpPr>
              <a:spLocks noChangeShapeType="1"/>
            </p:cNvSpPr>
            <p:nvPr/>
          </p:nvSpPr>
          <p:spPr bwMode="auto">
            <a:xfrm flipV="1">
              <a:off x="3154"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4" name="Line 14"/>
            <p:cNvSpPr>
              <a:spLocks noChangeShapeType="1"/>
            </p:cNvSpPr>
            <p:nvPr/>
          </p:nvSpPr>
          <p:spPr bwMode="auto">
            <a:xfrm flipV="1">
              <a:off x="875"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5" name="Line 15"/>
            <p:cNvSpPr>
              <a:spLocks noChangeShapeType="1"/>
            </p:cNvSpPr>
            <p:nvPr/>
          </p:nvSpPr>
          <p:spPr bwMode="auto">
            <a:xfrm>
              <a:off x="875" y="347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6" name="Line 16"/>
            <p:cNvSpPr>
              <a:spLocks noChangeShapeType="1"/>
            </p:cNvSpPr>
            <p:nvPr/>
          </p:nvSpPr>
          <p:spPr bwMode="auto">
            <a:xfrm>
              <a:off x="875" y="282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7" name="Line 17"/>
            <p:cNvSpPr>
              <a:spLocks noChangeShapeType="1"/>
            </p:cNvSpPr>
            <p:nvPr/>
          </p:nvSpPr>
          <p:spPr bwMode="auto">
            <a:xfrm>
              <a:off x="875" y="250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8" name="Line 18"/>
            <p:cNvSpPr>
              <a:spLocks noChangeShapeType="1"/>
            </p:cNvSpPr>
            <p:nvPr/>
          </p:nvSpPr>
          <p:spPr bwMode="auto">
            <a:xfrm>
              <a:off x="875" y="315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19" name="Line 19"/>
            <p:cNvSpPr>
              <a:spLocks noChangeShapeType="1"/>
            </p:cNvSpPr>
            <p:nvPr/>
          </p:nvSpPr>
          <p:spPr bwMode="auto">
            <a:xfrm flipH="1">
              <a:off x="2405" y="1199"/>
              <a:ext cx="1853"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20" name="Line 20"/>
            <p:cNvSpPr>
              <a:spLocks noChangeShapeType="1"/>
            </p:cNvSpPr>
            <p:nvPr/>
          </p:nvSpPr>
          <p:spPr bwMode="auto">
            <a:xfrm flipH="1">
              <a:off x="1622"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21" name="Line 21"/>
            <p:cNvSpPr>
              <a:spLocks noChangeShapeType="1"/>
            </p:cNvSpPr>
            <p:nvPr/>
          </p:nvSpPr>
          <p:spPr bwMode="auto">
            <a:xfrm flipV="1">
              <a:off x="3794" y="1851"/>
              <a:ext cx="0" cy="12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22" name="Line 22"/>
            <p:cNvSpPr>
              <a:spLocks noChangeShapeType="1"/>
            </p:cNvSpPr>
            <p:nvPr/>
          </p:nvSpPr>
          <p:spPr bwMode="auto">
            <a:xfrm flipV="1">
              <a:off x="4435" y="1492"/>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23" name="Rectangle 23"/>
            <p:cNvSpPr>
              <a:spLocks noChangeArrowheads="1"/>
            </p:cNvSpPr>
            <p:nvPr/>
          </p:nvSpPr>
          <p:spPr bwMode="auto">
            <a:xfrm>
              <a:off x="1731" y="1693"/>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800" b="1">
                  <a:solidFill>
                    <a:srgbClr val="FF0000"/>
                  </a:solidFill>
                  <a:effectLst>
                    <a:outerShdw blurRad="38100" dist="38100" dir="2700000" algn="tl">
                      <a:srgbClr val="000000">
                        <a:alpha val="43137"/>
                      </a:srgbClr>
                    </a:outerShdw>
                  </a:effectLst>
                  <a:latin typeface="+mn-ea"/>
                  <a:ea typeface="+mn-ea"/>
                </a:rPr>
                <a:t>可</a:t>
              </a:r>
            </a:p>
          </p:txBody>
        </p:sp>
        <p:sp>
          <p:nvSpPr>
            <p:cNvPr id="24" name="Rectangle 24"/>
            <p:cNvSpPr>
              <a:spLocks noChangeArrowheads="1"/>
            </p:cNvSpPr>
            <p:nvPr/>
          </p:nvSpPr>
          <p:spPr bwMode="auto">
            <a:xfrm>
              <a:off x="2075" y="1512"/>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用</a:t>
              </a:r>
            </a:p>
          </p:txBody>
        </p:sp>
        <p:sp>
          <p:nvSpPr>
            <p:cNvPr id="25" name="Rectangle 25"/>
            <p:cNvSpPr>
              <a:spLocks noChangeArrowheads="1"/>
            </p:cNvSpPr>
            <p:nvPr/>
          </p:nvSpPr>
          <p:spPr bwMode="auto">
            <a:xfrm>
              <a:off x="2419" y="1340"/>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性</a:t>
              </a:r>
            </a:p>
          </p:txBody>
        </p:sp>
        <p:sp>
          <p:nvSpPr>
            <p:cNvPr id="26" name="Rectangle 26"/>
            <p:cNvSpPr>
              <a:spLocks noChangeArrowheads="1"/>
            </p:cNvSpPr>
            <p:nvPr/>
          </p:nvSpPr>
          <p:spPr bwMode="auto">
            <a:xfrm>
              <a:off x="3151" y="1366"/>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性</a:t>
              </a:r>
            </a:p>
          </p:txBody>
        </p:sp>
        <p:sp>
          <p:nvSpPr>
            <p:cNvPr id="27" name="Rectangle 27"/>
            <p:cNvSpPr>
              <a:spLocks noChangeArrowheads="1"/>
            </p:cNvSpPr>
            <p:nvPr/>
          </p:nvSpPr>
          <p:spPr bwMode="auto">
            <a:xfrm>
              <a:off x="3865" y="1381"/>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性</a:t>
              </a:r>
            </a:p>
          </p:txBody>
        </p:sp>
        <p:sp>
          <p:nvSpPr>
            <p:cNvPr id="28" name="Rectangle 28"/>
            <p:cNvSpPr>
              <a:spLocks noChangeArrowheads="1"/>
            </p:cNvSpPr>
            <p:nvPr/>
          </p:nvSpPr>
          <p:spPr bwMode="auto">
            <a:xfrm>
              <a:off x="2800" y="1537"/>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确</a:t>
              </a:r>
            </a:p>
          </p:txBody>
        </p:sp>
        <p:sp>
          <p:nvSpPr>
            <p:cNvPr id="29" name="Rectangle 29"/>
            <p:cNvSpPr>
              <a:spLocks noChangeArrowheads="1"/>
            </p:cNvSpPr>
            <p:nvPr/>
          </p:nvSpPr>
          <p:spPr bwMode="auto">
            <a:xfrm>
              <a:off x="2485" y="1711"/>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dirty="0">
                  <a:solidFill>
                    <a:srgbClr val="FF0000"/>
                  </a:solidFill>
                  <a:effectLst>
                    <a:outerShdw blurRad="38100" dist="38100" dir="2700000" algn="tl">
                      <a:srgbClr val="000000">
                        <a:alpha val="43137"/>
                      </a:srgbClr>
                    </a:outerShdw>
                  </a:effectLst>
                  <a:latin typeface="+mn-ea"/>
                  <a:ea typeface="+mn-ea"/>
                </a:rPr>
                <a:t>正</a:t>
              </a:r>
            </a:p>
          </p:txBody>
        </p:sp>
        <p:sp>
          <p:nvSpPr>
            <p:cNvPr id="30" name="Rectangle 30"/>
            <p:cNvSpPr>
              <a:spLocks noChangeArrowheads="1"/>
            </p:cNvSpPr>
            <p:nvPr/>
          </p:nvSpPr>
          <p:spPr bwMode="auto">
            <a:xfrm>
              <a:off x="3230" y="1722"/>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合</a:t>
              </a:r>
            </a:p>
          </p:txBody>
        </p:sp>
        <p:sp>
          <p:nvSpPr>
            <p:cNvPr id="31" name="Rectangle 31"/>
            <p:cNvSpPr>
              <a:spLocks noChangeArrowheads="1"/>
            </p:cNvSpPr>
            <p:nvPr/>
          </p:nvSpPr>
          <p:spPr bwMode="auto">
            <a:xfrm>
              <a:off x="3535" y="1570"/>
              <a:ext cx="32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算</a:t>
              </a:r>
            </a:p>
          </p:txBody>
        </p:sp>
        <p:sp>
          <p:nvSpPr>
            <p:cNvPr id="32" name="Rectangle 32"/>
            <p:cNvSpPr>
              <a:spLocks noChangeArrowheads="1"/>
            </p:cNvSpPr>
            <p:nvPr/>
          </p:nvSpPr>
          <p:spPr bwMode="auto">
            <a:xfrm>
              <a:off x="1294" y="2214"/>
              <a:ext cx="37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33" name="Rectangle 33"/>
            <p:cNvSpPr>
              <a:spLocks noChangeArrowheads="1"/>
            </p:cNvSpPr>
            <p:nvPr/>
          </p:nvSpPr>
          <p:spPr bwMode="auto">
            <a:xfrm>
              <a:off x="917" y="2221"/>
              <a:ext cx="19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dirty="0">
                  <a:solidFill>
                    <a:srgbClr val="2C1A88"/>
                  </a:solidFill>
                  <a:effectLst>
                    <a:outerShdw blurRad="38100" dist="38100" dir="2700000" algn="tl">
                      <a:srgbClr val="000000">
                        <a:alpha val="43137"/>
                      </a:srgbClr>
                    </a:outerShdw>
                  </a:effectLst>
                  <a:latin typeface="+mn-ea"/>
                  <a:ea typeface="+mn-ea"/>
                </a:rPr>
                <a:t>选取适宜的开发模型</a:t>
              </a:r>
            </a:p>
          </p:txBody>
        </p:sp>
        <p:sp>
          <p:nvSpPr>
            <p:cNvPr id="34" name="Rectangle 34"/>
            <p:cNvSpPr>
              <a:spLocks noChangeArrowheads="1"/>
            </p:cNvSpPr>
            <p:nvPr/>
          </p:nvSpPr>
          <p:spPr bwMode="auto">
            <a:xfrm>
              <a:off x="917" y="2510"/>
              <a:ext cx="19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2C1A88"/>
                  </a:solidFill>
                  <a:effectLst>
                    <a:outerShdw blurRad="38100" dist="38100" dir="2700000" algn="tl">
                      <a:srgbClr val="000000">
                        <a:alpha val="43137"/>
                      </a:srgbClr>
                    </a:outerShdw>
                  </a:effectLst>
                  <a:latin typeface="+mn-ea"/>
                  <a:ea typeface="+mn-ea"/>
                </a:rPr>
                <a:t>采用合适的设计方法</a:t>
              </a:r>
            </a:p>
          </p:txBody>
        </p:sp>
        <p:sp>
          <p:nvSpPr>
            <p:cNvPr id="35" name="Rectangle 35"/>
            <p:cNvSpPr>
              <a:spLocks noChangeArrowheads="1"/>
            </p:cNvSpPr>
            <p:nvPr/>
          </p:nvSpPr>
          <p:spPr bwMode="auto">
            <a:xfrm>
              <a:off x="920" y="2843"/>
              <a:ext cx="220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2C1A88"/>
                  </a:solidFill>
                  <a:effectLst>
                    <a:outerShdw blurRad="38100" dist="38100" dir="2700000" algn="tl">
                      <a:srgbClr val="000000">
                        <a:alpha val="43137"/>
                      </a:srgbClr>
                    </a:outerShdw>
                  </a:effectLst>
                  <a:latin typeface="+mn-ea"/>
                  <a:ea typeface="+mn-ea"/>
                </a:rPr>
                <a:t>提供高质量的工程支持</a:t>
              </a:r>
            </a:p>
          </p:txBody>
        </p:sp>
        <p:sp>
          <p:nvSpPr>
            <p:cNvPr id="36" name="Rectangle 36"/>
            <p:cNvSpPr>
              <a:spLocks noChangeArrowheads="1"/>
            </p:cNvSpPr>
            <p:nvPr/>
          </p:nvSpPr>
          <p:spPr bwMode="auto">
            <a:xfrm>
              <a:off x="915" y="3162"/>
              <a:ext cx="19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600" b="1">
                  <a:solidFill>
                    <a:srgbClr val="2C1A88"/>
                  </a:solidFill>
                  <a:effectLst>
                    <a:outerShdw blurRad="38100" dist="38100" dir="2700000" algn="tl">
                      <a:srgbClr val="000000">
                        <a:alpha val="43137"/>
                      </a:srgbClr>
                    </a:outerShdw>
                  </a:effectLst>
                  <a:latin typeface="+mn-ea"/>
                  <a:ea typeface="+mn-ea"/>
                </a:rPr>
                <a:t>重视软件工程的管理</a:t>
              </a:r>
            </a:p>
          </p:txBody>
        </p:sp>
        <p:sp>
          <p:nvSpPr>
            <p:cNvPr id="37" name="Rectangle 37"/>
            <p:cNvSpPr>
              <a:spLocks noChangeArrowheads="1"/>
            </p:cNvSpPr>
            <p:nvPr/>
          </p:nvSpPr>
          <p:spPr bwMode="auto">
            <a:xfrm>
              <a:off x="3328" y="2110"/>
              <a:ext cx="329"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1" lang="zh-CN" altLang="en-US" sz="2600" b="1">
                  <a:solidFill>
                    <a:srgbClr val="006600"/>
                  </a:solidFill>
                  <a:effectLst>
                    <a:outerShdw blurRad="38100" dist="38100" dir="2700000" algn="tl">
                      <a:srgbClr val="000000">
                        <a:alpha val="43137"/>
                      </a:srgbClr>
                    </a:outerShdw>
                  </a:effectLst>
                  <a:latin typeface="+mn-ea"/>
                  <a:ea typeface="+mn-ea"/>
                </a:rPr>
                <a:t>基本过程</a:t>
              </a:r>
            </a:p>
          </p:txBody>
        </p:sp>
        <p:sp>
          <p:nvSpPr>
            <p:cNvPr id="38" name="Rectangle 38"/>
            <p:cNvSpPr>
              <a:spLocks noChangeArrowheads="1"/>
            </p:cNvSpPr>
            <p:nvPr/>
          </p:nvSpPr>
          <p:spPr bwMode="auto">
            <a:xfrm>
              <a:off x="3972" y="1807"/>
              <a:ext cx="325"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支</a:t>
              </a:r>
            </a:p>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持</a:t>
              </a:r>
            </a:p>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程</a:t>
              </a:r>
            </a:p>
          </p:txBody>
        </p:sp>
        <p:sp>
          <p:nvSpPr>
            <p:cNvPr id="39" name="Rectangle 39"/>
            <p:cNvSpPr>
              <a:spLocks noChangeArrowheads="1"/>
            </p:cNvSpPr>
            <p:nvPr/>
          </p:nvSpPr>
          <p:spPr bwMode="auto">
            <a:xfrm>
              <a:off x="4572" y="1471"/>
              <a:ext cx="325"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组</a:t>
              </a:r>
            </a:p>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织</a:t>
              </a:r>
            </a:p>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2600" b="1">
                  <a:solidFill>
                    <a:srgbClr val="006600"/>
                  </a:solidFill>
                  <a:effectLst>
                    <a:outerShdw blurRad="38100" dist="38100" dir="2700000" algn="tl">
                      <a:srgbClr val="000000">
                        <a:alpha val="43137"/>
                      </a:srgbClr>
                    </a:outerShdw>
                  </a:effectLst>
                  <a:latin typeface="+mn-ea"/>
                  <a:ea typeface="+mn-ea"/>
                </a:rPr>
                <a:t>程</a:t>
              </a:r>
            </a:p>
          </p:txBody>
        </p:sp>
        <p:sp>
          <p:nvSpPr>
            <p:cNvPr id="40" name="Rectangle 40"/>
            <p:cNvSpPr>
              <a:spLocks noChangeArrowheads="1"/>
            </p:cNvSpPr>
            <p:nvPr/>
          </p:nvSpPr>
          <p:spPr bwMode="auto">
            <a:xfrm>
              <a:off x="3568" y="864"/>
              <a:ext cx="590" cy="308"/>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600" b="1">
                  <a:solidFill>
                    <a:srgbClr val="FF0000"/>
                  </a:solidFill>
                  <a:effectLst>
                    <a:outerShdw blurRad="38100" dist="38100" dir="2700000" algn="tl">
                      <a:srgbClr val="000000">
                        <a:alpha val="43137"/>
                      </a:srgbClr>
                    </a:outerShdw>
                  </a:effectLst>
                  <a:latin typeface="+mn-ea"/>
                  <a:ea typeface="+mn-ea"/>
                </a:rPr>
                <a:t>目标</a:t>
              </a:r>
            </a:p>
          </p:txBody>
        </p:sp>
        <p:sp>
          <p:nvSpPr>
            <p:cNvPr id="41" name="Rectangle 41"/>
            <p:cNvSpPr>
              <a:spLocks noChangeArrowheads="1"/>
            </p:cNvSpPr>
            <p:nvPr/>
          </p:nvSpPr>
          <p:spPr bwMode="auto">
            <a:xfrm>
              <a:off x="4112" y="2928"/>
              <a:ext cx="610" cy="308"/>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600" b="1">
                  <a:solidFill>
                    <a:srgbClr val="008000"/>
                  </a:solidFill>
                  <a:effectLst>
                    <a:outerShdw blurRad="38100" dist="38100" dir="2700000" algn="tl">
                      <a:srgbClr val="000000">
                        <a:alpha val="43137"/>
                      </a:srgbClr>
                    </a:outerShdw>
                  </a:effectLst>
                  <a:latin typeface="+mn-ea"/>
                  <a:ea typeface="+mn-ea"/>
                </a:rPr>
                <a:t>过程</a:t>
              </a:r>
            </a:p>
          </p:txBody>
        </p:sp>
        <p:sp>
          <p:nvSpPr>
            <p:cNvPr id="42" name="AutoShape 42"/>
            <p:cNvSpPr>
              <a:spLocks/>
            </p:cNvSpPr>
            <p:nvPr/>
          </p:nvSpPr>
          <p:spPr bwMode="auto">
            <a:xfrm rot="10800000" flipH="1">
              <a:off x="686" y="2233"/>
              <a:ext cx="45" cy="1205"/>
            </a:xfrm>
            <a:prstGeom prst="leftBrace">
              <a:avLst>
                <a:gd name="adj1" fmla="val 223148"/>
                <a:gd name="adj2" fmla="val 50000"/>
              </a:avLst>
            </a:prstGeom>
            <a:noFill/>
            <a:ln w="28575">
              <a:solidFill>
                <a:srgbClr val="2C1A8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a typeface="+mn-ea"/>
              </a:endParaRPr>
            </a:p>
          </p:txBody>
        </p:sp>
        <p:sp>
          <p:nvSpPr>
            <p:cNvPr id="43" name="Rectangle 43"/>
            <p:cNvSpPr>
              <a:spLocks noChangeArrowheads="1"/>
            </p:cNvSpPr>
            <p:nvPr/>
          </p:nvSpPr>
          <p:spPr bwMode="auto">
            <a:xfrm>
              <a:off x="544" y="2530"/>
              <a:ext cx="326" cy="559"/>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2600" b="1">
                  <a:solidFill>
                    <a:srgbClr val="2C1A88"/>
                  </a:solidFill>
                  <a:effectLst>
                    <a:outerShdw blurRad="38100" dist="38100" dir="2700000" algn="tl">
                      <a:srgbClr val="000000">
                        <a:alpha val="43137"/>
                      </a:srgbClr>
                    </a:outerShdw>
                  </a:effectLst>
                  <a:latin typeface="+mn-ea"/>
                  <a:ea typeface="+mn-ea"/>
                </a:rPr>
                <a:t>原则</a:t>
              </a:r>
            </a:p>
          </p:txBody>
        </p:sp>
      </p:grpSp>
    </p:spTree>
    <p:custDataLst>
      <p:tags r:id="rId1"/>
    </p:custDataLst>
    <p:extLst>
      <p:ext uri="{BB962C8B-B14F-4D97-AF65-F5344CB8AC3E}">
        <p14:creationId xmlns:p14="http://schemas.microsoft.com/office/powerpoint/2010/main" val="21444677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软件工程框架</a:t>
            </a:r>
            <a:endParaRPr lang="en-US" altLang="zh-CN" sz="3000" kern="1200" dirty="0">
              <a:effectLst>
                <a:outerShdw blurRad="38100" dist="38100" dir="2700000" algn="tl">
                  <a:srgbClr val="000000"/>
                </a:outerShdw>
              </a:effectLst>
            </a:endParaRPr>
          </a:p>
        </p:txBody>
      </p:sp>
      <p:sp>
        <p:nvSpPr>
          <p:cNvPr id="4" name="Rectangle 4"/>
          <p:cNvSpPr txBox="1">
            <a:spLocks noChangeArrowheads="1"/>
          </p:cNvSpPr>
          <p:nvPr/>
        </p:nvSpPr>
        <p:spPr bwMode="auto">
          <a:xfrm>
            <a:off x="863725" y="2210296"/>
            <a:ext cx="3204219" cy="371683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
            </a:pP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软件工程</a:t>
            </a:r>
            <a:r>
              <a:rPr lang="zh-CN" altLang="en-US"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目标</a:t>
            </a:r>
            <a:endParaRPr lang="en-US" altLang="zh-CN" kern="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FontTx/>
              <a:buNone/>
            </a:pP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包括可用性、正确性和合算性，规定了软件工程实践的</a:t>
            </a:r>
            <a:r>
              <a:rPr lang="zh-CN" altLang="en-US" kern="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结果</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（即软件）</a:t>
            </a:r>
            <a:r>
              <a:rPr lang="zh-CN" altLang="en-US" kern="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应具有的基本性质</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6" name="Rectangle 4"/>
          <p:cNvSpPr>
            <a:spLocks noGrp="1" noChangeArrowheads="1"/>
          </p:cNvSpPr>
          <p:nvPr>
            <p:ph type="title"/>
          </p:nvPr>
        </p:nvSpPr>
        <p:spPr>
          <a:xfrm>
            <a:off x="683568" y="1628800"/>
            <a:ext cx="7488237" cy="769938"/>
          </a:xfrm>
          <a:noFill/>
          <a:ln/>
        </p:spPr>
        <p:txBody>
          <a:bodyPr/>
          <a:lstStyle/>
          <a:p>
            <a:pPr marL="514350" indent="-514350" algn="l">
              <a:buFont typeface="Wingdings" pitchFamily="2" charset="2"/>
              <a:buChar char="Ø"/>
            </a:pPr>
            <a:r>
              <a:rPr lang="zh-CN" altLang="en-US" sz="2800" b="1" dirty="0" smtClean="0">
                <a:solidFill>
                  <a:srgbClr val="0000FF"/>
                </a:solidFill>
                <a:latin typeface="Times New Roman" pitchFamily="18" charset="0"/>
                <a:ea typeface="+mn-ea"/>
              </a:rPr>
              <a:t>框架</a:t>
            </a:r>
            <a:r>
              <a:rPr lang="zh-CN" altLang="en-US" sz="2800" dirty="0">
                <a:solidFill>
                  <a:srgbClr val="0000FF"/>
                </a:solidFill>
                <a:latin typeface="Times New Roman" pitchFamily="18" charset="0"/>
                <a:ea typeface="+mn-ea"/>
              </a:rPr>
              <a:t>给出了软件工程三个主要</a:t>
            </a:r>
            <a:r>
              <a:rPr lang="zh-CN" altLang="en-US" sz="2800" dirty="0" smtClean="0">
                <a:solidFill>
                  <a:srgbClr val="0000FF"/>
                </a:solidFill>
                <a:latin typeface="Times New Roman" pitchFamily="18" charset="0"/>
                <a:ea typeface="+mn-ea"/>
              </a:rPr>
              <a:t>方面：</a:t>
            </a:r>
            <a:endParaRPr lang="zh-CN" altLang="en-US" sz="2800" dirty="0">
              <a:solidFill>
                <a:srgbClr val="0000FF"/>
              </a:solidFill>
              <a:latin typeface="Times New Roman" pitchFamily="18" charset="0"/>
              <a:ea typeface="+mn-ea"/>
            </a:endParaRPr>
          </a:p>
        </p:txBody>
      </p:sp>
      <p:grpSp>
        <p:nvGrpSpPr>
          <p:cNvPr id="7" name="Group 44"/>
          <p:cNvGrpSpPr>
            <a:grpSpLocks/>
          </p:cNvGrpSpPr>
          <p:nvPr/>
        </p:nvGrpSpPr>
        <p:grpSpPr bwMode="auto">
          <a:xfrm>
            <a:off x="4211960" y="2903684"/>
            <a:ext cx="4464496" cy="2951438"/>
            <a:chOff x="544" y="864"/>
            <a:chExt cx="4616" cy="2614"/>
          </a:xfrm>
        </p:grpSpPr>
        <p:sp>
          <p:nvSpPr>
            <p:cNvPr id="8" name="AutoShape 5"/>
            <p:cNvSpPr>
              <a:spLocks/>
            </p:cNvSpPr>
            <p:nvPr/>
          </p:nvSpPr>
          <p:spPr bwMode="auto">
            <a:xfrm rot="5400000">
              <a:off x="3829" y="-47"/>
              <a:ext cx="117" cy="2148"/>
            </a:xfrm>
            <a:prstGeom prst="leftBrace">
              <a:avLst>
                <a:gd name="adj1" fmla="val 152991"/>
                <a:gd name="adj2" fmla="val 51056"/>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9" name="AutoShape 6"/>
            <p:cNvSpPr>
              <a:spLocks/>
            </p:cNvSpPr>
            <p:nvPr/>
          </p:nvSpPr>
          <p:spPr bwMode="auto">
            <a:xfrm rot="-28823569">
              <a:off x="4128" y="2120"/>
              <a:ext cx="141" cy="1922"/>
            </a:xfrm>
            <a:prstGeom prst="leftBrace">
              <a:avLst>
                <a:gd name="adj1" fmla="val 113593"/>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0" name="Line 7"/>
            <p:cNvSpPr>
              <a:spLocks noChangeShapeType="1"/>
            </p:cNvSpPr>
            <p:nvPr/>
          </p:nvSpPr>
          <p:spPr bwMode="auto">
            <a:xfrm>
              <a:off x="875" y="220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1" name="Line 8"/>
            <p:cNvSpPr>
              <a:spLocks noChangeShapeType="1"/>
            </p:cNvSpPr>
            <p:nvPr/>
          </p:nvSpPr>
          <p:spPr bwMode="auto">
            <a:xfrm>
              <a:off x="2727" y="1199"/>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2" name="Line 9"/>
            <p:cNvSpPr>
              <a:spLocks noChangeShapeType="1"/>
            </p:cNvSpPr>
            <p:nvPr/>
          </p:nvSpPr>
          <p:spPr bwMode="auto">
            <a:xfrm flipH="1">
              <a:off x="875"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3" name="Line 10"/>
            <p:cNvSpPr>
              <a:spLocks noChangeShapeType="1"/>
            </p:cNvSpPr>
            <p:nvPr/>
          </p:nvSpPr>
          <p:spPr bwMode="auto">
            <a:xfrm flipH="1">
              <a:off x="3154"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4" name="Line 11"/>
            <p:cNvSpPr>
              <a:spLocks noChangeShapeType="1"/>
            </p:cNvSpPr>
            <p:nvPr/>
          </p:nvSpPr>
          <p:spPr bwMode="auto">
            <a:xfrm flipH="1">
              <a:off x="3154" y="2436"/>
              <a:ext cx="1852" cy="10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5" name="Line 12"/>
            <p:cNvSpPr>
              <a:spLocks noChangeShapeType="1"/>
            </p:cNvSpPr>
            <p:nvPr/>
          </p:nvSpPr>
          <p:spPr bwMode="auto">
            <a:xfrm flipV="1">
              <a:off x="5006" y="1199"/>
              <a:ext cx="0" cy="1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6" name="Line 13"/>
            <p:cNvSpPr>
              <a:spLocks noChangeShapeType="1"/>
            </p:cNvSpPr>
            <p:nvPr/>
          </p:nvSpPr>
          <p:spPr bwMode="auto">
            <a:xfrm flipV="1">
              <a:off x="3154"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7" name="Line 14"/>
            <p:cNvSpPr>
              <a:spLocks noChangeShapeType="1"/>
            </p:cNvSpPr>
            <p:nvPr/>
          </p:nvSpPr>
          <p:spPr bwMode="auto">
            <a:xfrm flipV="1">
              <a:off x="875" y="2208"/>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8" name="Line 15"/>
            <p:cNvSpPr>
              <a:spLocks noChangeShapeType="1"/>
            </p:cNvSpPr>
            <p:nvPr/>
          </p:nvSpPr>
          <p:spPr bwMode="auto">
            <a:xfrm>
              <a:off x="875" y="347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19" name="Line 16"/>
            <p:cNvSpPr>
              <a:spLocks noChangeShapeType="1"/>
            </p:cNvSpPr>
            <p:nvPr/>
          </p:nvSpPr>
          <p:spPr bwMode="auto">
            <a:xfrm>
              <a:off x="875" y="2828"/>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1" name="Line 17"/>
            <p:cNvSpPr>
              <a:spLocks noChangeShapeType="1"/>
            </p:cNvSpPr>
            <p:nvPr/>
          </p:nvSpPr>
          <p:spPr bwMode="auto">
            <a:xfrm>
              <a:off x="875" y="250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2" name="Line 18"/>
            <p:cNvSpPr>
              <a:spLocks noChangeShapeType="1"/>
            </p:cNvSpPr>
            <p:nvPr/>
          </p:nvSpPr>
          <p:spPr bwMode="auto">
            <a:xfrm>
              <a:off x="875" y="3152"/>
              <a:ext cx="22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3" name="Line 19"/>
            <p:cNvSpPr>
              <a:spLocks noChangeShapeType="1"/>
            </p:cNvSpPr>
            <p:nvPr/>
          </p:nvSpPr>
          <p:spPr bwMode="auto">
            <a:xfrm flipH="1">
              <a:off x="2405" y="1199"/>
              <a:ext cx="1853"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4" name="Line 20"/>
            <p:cNvSpPr>
              <a:spLocks noChangeShapeType="1"/>
            </p:cNvSpPr>
            <p:nvPr/>
          </p:nvSpPr>
          <p:spPr bwMode="auto">
            <a:xfrm flipH="1">
              <a:off x="1622" y="1199"/>
              <a:ext cx="1852" cy="100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5" name="Line 21"/>
            <p:cNvSpPr>
              <a:spLocks noChangeShapeType="1"/>
            </p:cNvSpPr>
            <p:nvPr/>
          </p:nvSpPr>
          <p:spPr bwMode="auto">
            <a:xfrm flipV="1">
              <a:off x="3794" y="1851"/>
              <a:ext cx="0" cy="12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6" name="Line 22"/>
            <p:cNvSpPr>
              <a:spLocks noChangeShapeType="1"/>
            </p:cNvSpPr>
            <p:nvPr/>
          </p:nvSpPr>
          <p:spPr bwMode="auto">
            <a:xfrm flipV="1">
              <a:off x="4435" y="1492"/>
              <a:ext cx="0" cy="1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27" name="Rectangle 23"/>
            <p:cNvSpPr>
              <a:spLocks noChangeArrowheads="1"/>
            </p:cNvSpPr>
            <p:nvPr/>
          </p:nvSpPr>
          <p:spPr bwMode="auto">
            <a:xfrm>
              <a:off x="1699" y="1693"/>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可</a:t>
              </a:r>
            </a:p>
          </p:txBody>
        </p:sp>
        <p:sp>
          <p:nvSpPr>
            <p:cNvPr id="28" name="Rectangle 24"/>
            <p:cNvSpPr>
              <a:spLocks noChangeArrowheads="1"/>
            </p:cNvSpPr>
            <p:nvPr/>
          </p:nvSpPr>
          <p:spPr bwMode="auto">
            <a:xfrm>
              <a:off x="2035" y="1512"/>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用</a:t>
              </a:r>
            </a:p>
          </p:txBody>
        </p:sp>
        <p:sp>
          <p:nvSpPr>
            <p:cNvPr id="29" name="Rectangle 25"/>
            <p:cNvSpPr>
              <a:spLocks noChangeArrowheads="1"/>
            </p:cNvSpPr>
            <p:nvPr/>
          </p:nvSpPr>
          <p:spPr bwMode="auto">
            <a:xfrm>
              <a:off x="2379" y="1340"/>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30" name="Rectangle 26"/>
            <p:cNvSpPr>
              <a:spLocks noChangeArrowheads="1"/>
            </p:cNvSpPr>
            <p:nvPr/>
          </p:nvSpPr>
          <p:spPr bwMode="auto">
            <a:xfrm>
              <a:off x="3111" y="1366"/>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31" name="Rectangle 27"/>
            <p:cNvSpPr>
              <a:spLocks noChangeArrowheads="1"/>
            </p:cNvSpPr>
            <p:nvPr/>
          </p:nvSpPr>
          <p:spPr bwMode="auto">
            <a:xfrm>
              <a:off x="3825" y="1381"/>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性</a:t>
              </a:r>
            </a:p>
          </p:txBody>
        </p:sp>
        <p:sp>
          <p:nvSpPr>
            <p:cNvPr id="32" name="Rectangle 28"/>
            <p:cNvSpPr>
              <a:spLocks noChangeArrowheads="1"/>
            </p:cNvSpPr>
            <p:nvPr/>
          </p:nvSpPr>
          <p:spPr bwMode="auto">
            <a:xfrm>
              <a:off x="2760" y="1537"/>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确</a:t>
              </a:r>
            </a:p>
          </p:txBody>
        </p:sp>
        <p:sp>
          <p:nvSpPr>
            <p:cNvPr id="33" name="Rectangle 29"/>
            <p:cNvSpPr>
              <a:spLocks noChangeArrowheads="1"/>
            </p:cNvSpPr>
            <p:nvPr/>
          </p:nvSpPr>
          <p:spPr bwMode="auto">
            <a:xfrm>
              <a:off x="2445" y="1711"/>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dirty="0">
                  <a:solidFill>
                    <a:srgbClr val="FF0000"/>
                  </a:solidFill>
                  <a:effectLst>
                    <a:outerShdw blurRad="38100" dist="38100" dir="2700000" algn="tl">
                      <a:srgbClr val="000000">
                        <a:alpha val="43137"/>
                      </a:srgbClr>
                    </a:outerShdw>
                  </a:effectLst>
                  <a:latin typeface="+mn-ea"/>
                  <a:ea typeface="+mn-ea"/>
                </a:rPr>
                <a:t>正</a:t>
              </a:r>
            </a:p>
          </p:txBody>
        </p:sp>
        <p:sp>
          <p:nvSpPr>
            <p:cNvPr id="34" name="Rectangle 30"/>
            <p:cNvSpPr>
              <a:spLocks noChangeArrowheads="1"/>
            </p:cNvSpPr>
            <p:nvPr/>
          </p:nvSpPr>
          <p:spPr bwMode="auto">
            <a:xfrm>
              <a:off x="3190" y="1722"/>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合</a:t>
              </a:r>
            </a:p>
          </p:txBody>
        </p:sp>
        <p:sp>
          <p:nvSpPr>
            <p:cNvPr id="35" name="Rectangle 31"/>
            <p:cNvSpPr>
              <a:spLocks noChangeArrowheads="1"/>
            </p:cNvSpPr>
            <p:nvPr/>
          </p:nvSpPr>
          <p:spPr bwMode="auto">
            <a:xfrm>
              <a:off x="3495" y="1570"/>
              <a:ext cx="40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FF0000"/>
                  </a:solidFill>
                  <a:effectLst>
                    <a:outerShdw blurRad="38100" dist="38100" dir="2700000" algn="tl">
                      <a:srgbClr val="000000">
                        <a:alpha val="43137"/>
                      </a:srgbClr>
                    </a:outerShdw>
                  </a:effectLst>
                  <a:latin typeface="+mn-ea"/>
                  <a:ea typeface="+mn-ea"/>
                </a:rPr>
                <a:t>算</a:t>
              </a:r>
            </a:p>
          </p:txBody>
        </p:sp>
        <p:sp>
          <p:nvSpPr>
            <p:cNvPr id="36" name="Rectangle 32"/>
            <p:cNvSpPr>
              <a:spLocks noChangeArrowheads="1"/>
            </p:cNvSpPr>
            <p:nvPr/>
          </p:nvSpPr>
          <p:spPr bwMode="auto">
            <a:xfrm>
              <a:off x="1294" y="2214"/>
              <a:ext cx="37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37" name="Rectangle 33"/>
            <p:cNvSpPr>
              <a:spLocks noChangeArrowheads="1"/>
            </p:cNvSpPr>
            <p:nvPr/>
          </p:nvSpPr>
          <p:spPr bwMode="auto">
            <a:xfrm>
              <a:off x="858" y="2221"/>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dirty="0">
                  <a:solidFill>
                    <a:srgbClr val="2C1A88"/>
                  </a:solidFill>
                  <a:effectLst>
                    <a:outerShdw blurRad="38100" dist="38100" dir="2700000" algn="tl">
                      <a:srgbClr val="000000">
                        <a:alpha val="43137"/>
                      </a:srgbClr>
                    </a:outerShdw>
                  </a:effectLst>
                  <a:latin typeface="+mn-ea"/>
                  <a:ea typeface="+mn-ea"/>
                </a:rPr>
                <a:t>选取适宜的开发模型</a:t>
              </a:r>
            </a:p>
          </p:txBody>
        </p:sp>
        <p:sp>
          <p:nvSpPr>
            <p:cNvPr id="38" name="Rectangle 34"/>
            <p:cNvSpPr>
              <a:spLocks noChangeArrowheads="1"/>
            </p:cNvSpPr>
            <p:nvPr/>
          </p:nvSpPr>
          <p:spPr bwMode="auto">
            <a:xfrm>
              <a:off x="858" y="2510"/>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采用合适的设计方法</a:t>
              </a:r>
            </a:p>
          </p:txBody>
        </p:sp>
        <p:sp>
          <p:nvSpPr>
            <p:cNvPr id="39" name="Rectangle 35"/>
            <p:cNvSpPr>
              <a:spLocks noChangeArrowheads="1"/>
            </p:cNvSpPr>
            <p:nvPr/>
          </p:nvSpPr>
          <p:spPr bwMode="auto">
            <a:xfrm>
              <a:off x="859" y="2843"/>
              <a:ext cx="233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提供高质量的工程支持</a:t>
              </a:r>
            </a:p>
          </p:txBody>
        </p:sp>
        <p:sp>
          <p:nvSpPr>
            <p:cNvPr id="40" name="Rectangle 36"/>
            <p:cNvSpPr>
              <a:spLocks noChangeArrowheads="1"/>
            </p:cNvSpPr>
            <p:nvPr/>
          </p:nvSpPr>
          <p:spPr bwMode="auto">
            <a:xfrm>
              <a:off x="856" y="3162"/>
              <a:ext cx="21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重视软件工程的管理</a:t>
              </a:r>
            </a:p>
          </p:txBody>
        </p:sp>
        <p:sp>
          <p:nvSpPr>
            <p:cNvPr id="41" name="Rectangle 37"/>
            <p:cNvSpPr>
              <a:spLocks noChangeArrowheads="1"/>
            </p:cNvSpPr>
            <p:nvPr/>
          </p:nvSpPr>
          <p:spPr bwMode="auto">
            <a:xfrm>
              <a:off x="3328" y="2110"/>
              <a:ext cx="329"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kumimoji="1" lang="zh-CN" altLang="en-US" sz="1600" b="1">
                  <a:solidFill>
                    <a:srgbClr val="006600"/>
                  </a:solidFill>
                  <a:effectLst>
                    <a:outerShdw blurRad="38100" dist="38100" dir="2700000" algn="tl">
                      <a:srgbClr val="000000">
                        <a:alpha val="43137"/>
                      </a:srgbClr>
                    </a:outerShdw>
                  </a:effectLst>
                  <a:latin typeface="+mn-ea"/>
                  <a:ea typeface="+mn-ea"/>
                </a:rPr>
                <a:t>基本过程</a:t>
              </a:r>
            </a:p>
          </p:txBody>
        </p:sp>
        <p:sp>
          <p:nvSpPr>
            <p:cNvPr id="42" name="Rectangle 38"/>
            <p:cNvSpPr>
              <a:spLocks noChangeArrowheads="1"/>
            </p:cNvSpPr>
            <p:nvPr/>
          </p:nvSpPr>
          <p:spPr bwMode="auto">
            <a:xfrm>
              <a:off x="3932" y="1807"/>
              <a:ext cx="405"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支</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持</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1600" b="1" dirty="0">
                  <a:solidFill>
                    <a:srgbClr val="006600"/>
                  </a:solidFill>
                  <a:effectLst>
                    <a:outerShdw blurRad="38100" dist="38100" dir="2700000" algn="tl">
                      <a:srgbClr val="000000">
                        <a:alpha val="43137"/>
                      </a:srgbClr>
                    </a:outerShdw>
                  </a:effectLst>
                  <a:latin typeface="+mn-ea"/>
                  <a:ea typeface="+mn-ea"/>
                </a:rPr>
                <a:t>程</a:t>
              </a:r>
            </a:p>
          </p:txBody>
        </p:sp>
        <p:sp>
          <p:nvSpPr>
            <p:cNvPr id="43" name="Rectangle 39"/>
            <p:cNvSpPr>
              <a:spLocks noChangeArrowheads="1"/>
            </p:cNvSpPr>
            <p:nvPr/>
          </p:nvSpPr>
          <p:spPr bwMode="auto">
            <a:xfrm>
              <a:off x="4532" y="1471"/>
              <a:ext cx="405"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组</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织</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过</a:t>
              </a:r>
            </a:p>
            <a:p>
              <a:pPr eaLnBrk="0" hangingPunct="0"/>
              <a:r>
                <a:rPr kumimoji="1" lang="zh-CN" altLang="en-US" sz="1600" b="1">
                  <a:solidFill>
                    <a:srgbClr val="006600"/>
                  </a:solidFill>
                  <a:effectLst>
                    <a:outerShdw blurRad="38100" dist="38100" dir="2700000" algn="tl">
                      <a:srgbClr val="000000">
                        <a:alpha val="43137"/>
                      </a:srgbClr>
                    </a:outerShdw>
                  </a:effectLst>
                  <a:latin typeface="+mn-ea"/>
                  <a:ea typeface="+mn-ea"/>
                </a:rPr>
                <a:t>程</a:t>
              </a:r>
            </a:p>
          </p:txBody>
        </p:sp>
        <p:sp>
          <p:nvSpPr>
            <p:cNvPr id="44" name="Rectangle 40"/>
            <p:cNvSpPr>
              <a:spLocks noChangeArrowheads="1"/>
            </p:cNvSpPr>
            <p:nvPr/>
          </p:nvSpPr>
          <p:spPr bwMode="auto">
            <a:xfrm>
              <a:off x="3568" y="864"/>
              <a:ext cx="867" cy="300"/>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zh-CN" altLang="en-US" sz="1600" b="1" dirty="0">
                  <a:solidFill>
                    <a:srgbClr val="FF0000"/>
                  </a:solidFill>
                  <a:effectLst>
                    <a:outerShdw blurRad="38100" dist="38100" dir="2700000" algn="tl">
                      <a:srgbClr val="000000">
                        <a:alpha val="43137"/>
                      </a:srgbClr>
                    </a:outerShdw>
                  </a:effectLst>
                  <a:latin typeface="+mn-ea"/>
                  <a:ea typeface="+mn-ea"/>
                </a:rPr>
                <a:t>目标</a:t>
              </a:r>
            </a:p>
          </p:txBody>
        </p:sp>
        <p:sp>
          <p:nvSpPr>
            <p:cNvPr id="45" name="Rectangle 41"/>
            <p:cNvSpPr>
              <a:spLocks noChangeArrowheads="1"/>
            </p:cNvSpPr>
            <p:nvPr/>
          </p:nvSpPr>
          <p:spPr bwMode="auto">
            <a:xfrm>
              <a:off x="4112" y="2928"/>
              <a:ext cx="894" cy="300"/>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kumimoji="1" lang="zh-CN" altLang="en-US" sz="1600" b="1" dirty="0">
                  <a:solidFill>
                    <a:srgbClr val="008000"/>
                  </a:solidFill>
                  <a:effectLst>
                    <a:outerShdw blurRad="38100" dist="38100" dir="2700000" algn="tl">
                      <a:srgbClr val="000000">
                        <a:alpha val="43137"/>
                      </a:srgbClr>
                    </a:outerShdw>
                  </a:effectLst>
                  <a:latin typeface="+mn-ea"/>
                  <a:ea typeface="+mn-ea"/>
                </a:rPr>
                <a:t>过程</a:t>
              </a:r>
            </a:p>
          </p:txBody>
        </p:sp>
        <p:sp>
          <p:nvSpPr>
            <p:cNvPr id="46" name="AutoShape 42"/>
            <p:cNvSpPr>
              <a:spLocks/>
            </p:cNvSpPr>
            <p:nvPr/>
          </p:nvSpPr>
          <p:spPr bwMode="auto">
            <a:xfrm rot="10800000" flipH="1">
              <a:off x="686" y="2233"/>
              <a:ext cx="45" cy="1205"/>
            </a:xfrm>
            <a:prstGeom prst="leftBrace">
              <a:avLst>
                <a:gd name="adj1" fmla="val 223148"/>
                <a:gd name="adj2" fmla="val 50000"/>
              </a:avLst>
            </a:prstGeom>
            <a:noFill/>
            <a:ln w="28575">
              <a:solidFill>
                <a:srgbClr val="2C1A8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effectLst>
                  <a:outerShdw blurRad="38100" dist="38100" dir="2700000" algn="tl">
                    <a:srgbClr val="000000">
                      <a:alpha val="43137"/>
                    </a:srgbClr>
                  </a:outerShdw>
                </a:effectLst>
                <a:latin typeface="+mn-ea"/>
                <a:ea typeface="+mn-ea"/>
              </a:endParaRPr>
            </a:p>
          </p:txBody>
        </p:sp>
        <p:sp>
          <p:nvSpPr>
            <p:cNvPr id="47" name="Rectangle 43"/>
            <p:cNvSpPr>
              <a:spLocks noChangeArrowheads="1"/>
            </p:cNvSpPr>
            <p:nvPr/>
          </p:nvSpPr>
          <p:spPr bwMode="auto">
            <a:xfrm>
              <a:off x="544" y="2530"/>
              <a:ext cx="326" cy="518"/>
            </a:xfrm>
            <a:prstGeom prst="rect">
              <a:avLst/>
            </a:prstGeom>
            <a:solidFill>
              <a:srgbClr val="FEFD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kumimoji="1" lang="zh-CN" altLang="en-US" sz="1600" b="1">
                  <a:solidFill>
                    <a:srgbClr val="2C1A88"/>
                  </a:solidFill>
                  <a:effectLst>
                    <a:outerShdw blurRad="38100" dist="38100" dir="2700000" algn="tl">
                      <a:srgbClr val="000000">
                        <a:alpha val="43137"/>
                      </a:srgbClr>
                    </a:outerShdw>
                  </a:effectLst>
                  <a:latin typeface="+mn-ea"/>
                  <a:ea typeface="+mn-ea"/>
                </a:rPr>
                <a:t>原则</a:t>
              </a:r>
            </a:p>
          </p:txBody>
        </p:sp>
      </p:grpSp>
    </p:spTree>
    <p:custDataLst>
      <p:tags r:id="rId1"/>
    </p:custDataLst>
    <p:extLst>
      <p:ext uri="{BB962C8B-B14F-4D97-AF65-F5344CB8AC3E}">
        <p14:creationId xmlns:p14="http://schemas.microsoft.com/office/powerpoint/2010/main" val="270651900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1.8"/>
</p:tagLst>
</file>

<file path=ppt/tags/tag2.xml><?xml version="1.0" encoding="utf-8"?>
<p:tagLst xmlns:a="http://schemas.openxmlformats.org/drawingml/2006/main" xmlns:r="http://schemas.openxmlformats.org/officeDocument/2006/relationships" xmlns:p="http://schemas.openxmlformats.org/presentationml/2006/main">
  <p:tag name="TIMING" val="|181.8"/>
</p:tagLst>
</file>

<file path=ppt/tags/tag3.xml><?xml version="1.0" encoding="utf-8"?>
<p:tagLst xmlns:a="http://schemas.openxmlformats.org/drawingml/2006/main" xmlns:r="http://schemas.openxmlformats.org/officeDocument/2006/relationships" xmlns:p="http://schemas.openxmlformats.org/presentationml/2006/main">
  <p:tag name="TIMING" val="|181.8"/>
</p:tagLst>
</file>

<file path=ppt/tags/tag4.xml><?xml version="1.0" encoding="utf-8"?>
<p:tagLst xmlns:a="http://schemas.openxmlformats.org/drawingml/2006/main" xmlns:r="http://schemas.openxmlformats.org/officeDocument/2006/relationships" xmlns:p="http://schemas.openxmlformats.org/presentationml/2006/main">
  <p:tag name="TIMING" val="|181.8"/>
</p:tagLst>
</file>

<file path=ppt/tags/tag5.xml><?xml version="1.0" encoding="utf-8"?>
<p:tagLst xmlns:a="http://schemas.openxmlformats.org/drawingml/2006/main" xmlns:r="http://schemas.openxmlformats.org/officeDocument/2006/relationships" xmlns:p="http://schemas.openxmlformats.org/presentationml/2006/main">
  <p:tag name="TIMING" val="|181.8"/>
</p:tagLst>
</file>

<file path=ppt/tags/tag6.xml><?xml version="1.0" encoding="utf-8"?>
<p:tagLst xmlns:a="http://schemas.openxmlformats.org/drawingml/2006/main" xmlns:r="http://schemas.openxmlformats.org/officeDocument/2006/relationships" xmlns:p="http://schemas.openxmlformats.org/presentationml/2006/main">
  <p:tag name="TIMING" val="|181.8"/>
</p:tagLst>
</file>

<file path=ppt/tags/tag7.xml><?xml version="1.0" encoding="utf-8"?>
<p:tagLst xmlns:a="http://schemas.openxmlformats.org/drawingml/2006/main" xmlns:r="http://schemas.openxmlformats.org/officeDocument/2006/relationships" xmlns:p="http://schemas.openxmlformats.org/presentationml/2006/main">
  <p:tag name="TIMING" val="|181.8"/>
</p:tagLst>
</file>

<file path=ppt/tags/tag8.xml><?xml version="1.0" encoding="utf-8"?>
<p:tagLst xmlns:a="http://schemas.openxmlformats.org/drawingml/2006/main" xmlns:r="http://schemas.openxmlformats.org/officeDocument/2006/relationships" xmlns:p="http://schemas.openxmlformats.org/presentationml/2006/main">
  <p:tag name="TIMING" val="|181.8"/>
</p:tagLst>
</file>

<file path=ppt/theme/theme1.xml><?xml version="1.0" encoding="utf-8"?>
<a:theme xmlns:a="http://schemas.openxmlformats.org/drawingml/2006/main" name="Zhang Jie 1">
  <a:themeElements>
    <a:clrScheme name="SJTU红凸现189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JTU红凸现1896">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CC"/>
        </a:solidFill>
        <a:ln w="9525" cap="flat" cmpd="sng" algn="ctr">
          <a:solidFill>
            <a:schemeClr val="tx1"/>
          </a:solidFill>
          <a:prstDash val="solid"/>
          <a:round/>
          <a:headEnd type="none" w="med" len="med"/>
          <a:tailEnd type="none" w="med" len="med"/>
        </a:ln>
        <a:effectLst>
          <a:glow rad="63500">
            <a:schemeClr val="accent6">
              <a:satMod val="175000"/>
              <a:alpha val="40000"/>
            </a:schemeClr>
          </a:glow>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txDef>
      <a:spPr bwMode="auto">
        <a:solidFill>
          <a:srgbClr val="CCFFFF"/>
        </a:solidFill>
        <a:ln w="12700">
          <a:noFill/>
          <a:miter lim="800000"/>
          <a:headEnd/>
          <a:tailEnd/>
        </a:ln>
        <a:effectLst>
          <a:outerShdw dist="35921" dir="2700000" algn="ctr" rotWithShape="0">
            <a:srgbClr val="808080">
              <a:alpha val="50000"/>
            </a:srgbClr>
          </a:outerShdw>
        </a:effectLst>
      </a:spPr>
      <a:bodyPr wrap="square" lIns="0" tIns="0" rIns="0" bIns="0">
        <a:spAutoFit/>
      </a:bodyPr>
      <a:lstStyle>
        <a:defPPr>
          <a:defRPr sz="2400" dirty="0">
            <a:effectLst>
              <a:outerShdw blurRad="38100" dist="38100" dir="2700000" algn="tl">
                <a:srgbClr val="000000">
                  <a:alpha val="43137"/>
                </a:srgbClr>
              </a:outerShdw>
            </a:effectLst>
          </a:defRPr>
        </a:defPPr>
      </a:lstStyle>
    </a:txDef>
  </a:objectDefaults>
  <a:extraClrSchemeLst>
    <a:extraClrScheme>
      <a:clrScheme name="SJTU红凸现189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JTU红凸现189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JTU红凸现189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JTU红凸现189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JTU红凸现189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JTU红凸现189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JTU红凸现189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JTU红凸现189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JTU红凸现189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JTU红凸现189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JTU红凸现189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JTU红凸现189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中意绿色能源实验室建设事宜通报</Template>
  <TotalTime>16735</TotalTime>
  <Words>3088</Words>
  <Application>Microsoft Macintosh PowerPoint</Application>
  <PresentationFormat>全屏显示(4:3)</PresentationFormat>
  <Paragraphs>488</Paragraphs>
  <Slides>51</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Arial</vt:lpstr>
      <vt:lpstr>Lucida Sans Unicode</vt:lpstr>
      <vt:lpstr>Microsoft YaHei</vt:lpstr>
      <vt:lpstr>Times New Roman</vt:lpstr>
      <vt:lpstr>Wingdings</vt:lpstr>
      <vt:lpstr>仿宋_GB2312</vt:lpstr>
      <vt:lpstr>黑体</vt:lpstr>
      <vt:lpstr>华文新魏</vt:lpstr>
      <vt:lpstr>隶书</vt:lpstr>
      <vt:lpstr>宋体</vt:lpstr>
      <vt:lpstr>微软雅黑</vt:lpstr>
      <vt:lpstr>新宋体</vt:lpstr>
      <vt:lpstr>Zhang Jie 1</vt:lpstr>
      <vt:lpstr>PowerPoint 演示文稿</vt:lpstr>
      <vt:lpstr>PowerPoint 演示文稿</vt:lpstr>
      <vt:lpstr>PowerPoint 演示文稿</vt:lpstr>
      <vt:lpstr>软件工程方法</vt:lpstr>
      <vt:lpstr>PowerPoint 演示文稿</vt:lpstr>
      <vt:lpstr>PowerPoint 演示文稿</vt:lpstr>
      <vt:lpstr>PowerPoint 演示文稿</vt:lpstr>
      <vt:lpstr>PowerPoint 演示文稿</vt:lpstr>
      <vt:lpstr>框架给出了软件工程三个主要方面：</vt:lpstr>
      <vt:lpstr>框架给出了软件工程三个主要方面：</vt:lpstr>
      <vt:lpstr>框架给出了软件工程三个主要方面：</vt:lpstr>
      <vt:lpstr>PowerPoint 演示文稿</vt:lpstr>
      <vt:lpstr>软件工程方法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软件工程方法</vt:lpstr>
      <vt:lpstr>PowerPoint 演示文稿</vt:lpstr>
      <vt:lpstr>PowerPoint 演示文稿</vt:lpstr>
      <vt:lpstr>PowerPoint 演示文稿</vt:lpstr>
      <vt:lpstr>软件工程方法</vt:lpstr>
      <vt:lpstr>PowerPoint 演示文稿</vt:lpstr>
      <vt:lpstr>PowerPoint 演示文稿</vt:lpstr>
      <vt:lpstr>PowerPoint 演示文稿</vt:lpstr>
      <vt:lpstr>PowerPoint 演示文稿</vt:lpstr>
      <vt:lpstr>PowerPoint 演示文稿</vt:lpstr>
      <vt:lpstr>PowerPoint 演示文稿</vt:lpstr>
    </vt:vector>
  </TitlesOfParts>
  <Manager>Zhang Jie</Manager>
  <Company>Microsoft</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MS&amp;IT</dc:title>
  <dc:creator>zj</dc:creator>
  <cp:lastModifiedBy>邹德伟邹</cp:lastModifiedBy>
  <cp:revision>1181</cp:revision>
  <cp:lastPrinted>2013-09-26T00:57:27Z</cp:lastPrinted>
  <dcterms:created xsi:type="dcterms:W3CDTF">2008-09-18T08:50:54Z</dcterms:created>
  <dcterms:modified xsi:type="dcterms:W3CDTF">2017-09-29T10:13:38Z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