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58"/>
  </p:notesMasterIdLst>
  <p:handoutMasterIdLst>
    <p:handoutMasterId r:id="rId59"/>
  </p:handoutMasterIdLst>
  <p:sldIdLst>
    <p:sldId id="480" r:id="rId2"/>
    <p:sldId id="1895" r:id="rId3"/>
    <p:sldId id="1886" r:id="rId4"/>
    <p:sldId id="1905" r:id="rId5"/>
    <p:sldId id="1909" r:id="rId6"/>
    <p:sldId id="1921" r:id="rId7"/>
    <p:sldId id="2021" r:id="rId8"/>
    <p:sldId id="2020" r:id="rId9"/>
    <p:sldId id="2022" r:id="rId10"/>
    <p:sldId id="1950" r:id="rId11"/>
    <p:sldId id="1992" r:id="rId12"/>
    <p:sldId id="1951" r:id="rId13"/>
    <p:sldId id="1952" r:id="rId14"/>
    <p:sldId id="1953" r:id="rId15"/>
    <p:sldId id="1954" r:id="rId16"/>
    <p:sldId id="1955" r:id="rId17"/>
    <p:sldId id="1956" r:id="rId18"/>
    <p:sldId id="1957" r:id="rId19"/>
    <p:sldId id="1958" r:id="rId20"/>
    <p:sldId id="1959" r:id="rId21"/>
    <p:sldId id="1960" r:id="rId22"/>
    <p:sldId id="1961" r:id="rId23"/>
    <p:sldId id="1962" r:id="rId24"/>
    <p:sldId id="1964" r:id="rId25"/>
    <p:sldId id="1971" r:id="rId26"/>
    <p:sldId id="1966" r:id="rId27"/>
    <p:sldId id="1967" r:id="rId28"/>
    <p:sldId id="1968" r:id="rId29"/>
    <p:sldId id="1969" r:id="rId30"/>
    <p:sldId id="1970" r:id="rId31"/>
    <p:sldId id="1973" r:id="rId32"/>
    <p:sldId id="1974" r:id="rId33"/>
    <p:sldId id="1975" r:id="rId34"/>
    <p:sldId id="1976" r:id="rId35"/>
    <p:sldId id="1977" r:id="rId36"/>
    <p:sldId id="1994" r:id="rId37"/>
    <p:sldId id="1995" r:id="rId38"/>
    <p:sldId id="1996" r:id="rId39"/>
    <p:sldId id="1997" r:id="rId40"/>
    <p:sldId id="1998" r:id="rId41"/>
    <p:sldId id="1999" r:id="rId42"/>
    <p:sldId id="2000" r:id="rId43"/>
    <p:sldId id="2001" r:id="rId44"/>
    <p:sldId id="2004" r:id="rId45"/>
    <p:sldId id="2005" r:id="rId46"/>
    <p:sldId id="2006" r:id="rId47"/>
    <p:sldId id="2007" r:id="rId48"/>
    <p:sldId id="2008" r:id="rId49"/>
    <p:sldId id="2016" r:id="rId50"/>
    <p:sldId id="2017" r:id="rId51"/>
    <p:sldId id="2018" r:id="rId52"/>
    <p:sldId id="2019" r:id="rId53"/>
    <p:sldId id="1981" r:id="rId54"/>
    <p:sldId id="1993" r:id="rId55"/>
    <p:sldId id="2023" r:id="rId56"/>
    <p:sldId id="1681" r:id="rId57"/>
  </p:sldIdLst>
  <p:sldSz cx="9144000" cy="6858000" type="screen4x3"/>
  <p:notesSz cx="7099300" cy="10234613"/>
  <p:defaultTextStyle>
    <a:defPPr>
      <a:defRPr lang="zh-CN"/>
    </a:defPPr>
    <a:lvl1pPr algn="ctr" rtl="0" fontAlgn="base">
      <a:spcBef>
        <a:spcPct val="0"/>
      </a:spcBef>
      <a:spcAft>
        <a:spcPct val="0"/>
      </a:spcAft>
      <a:defRPr kern="1200">
        <a:solidFill>
          <a:schemeClr val="tx1"/>
        </a:solidFill>
        <a:latin typeface="Arial" charset="0"/>
        <a:ea typeface="宋体" pitchFamily="2" charset="-122"/>
        <a:cs typeface="+mn-cs"/>
      </a:defRPr>
    </a:lvl1pPr>
    <a:lvl2pPr marL="457200" algn="ctr" rtl="0" fontAlgn="base">
      <a:spcBef>
        <a:spcPct val="0"/>
      </a:spcBef>
      <a:spcAft>
        <a:spcPct val="0"/>
      </a:spcAft>
      <a:defRPr kern="1200">
        <a:solidFill>
          <a:schemeClr val="tx1"/>
        </a:solidFill>
        <a:latin typeface="Arial" charset="0"/>
        <a:ea typeface="宋体" pitchFamily="2" charset="-122"/>
        <a:cs typeface="+mn-cs"/>
      </a:defRPr>
    </a:lvl2pPr>
    <a:lvl3pPr marL="914400" algn="ctr" rtl="0" fontAlgn="base">
      <a:spcBef>
        <a:spcPct val="0"/>
      </a:spcBef>
      <a:spcAft>
        <a:spcPct val="0"/>
      </a:spcAft>
      <a:defRPr kern="1200">
        <a:solidFill>
          <a:schemeClr val="tx1"/>
        </a:solidFill>
        <a:latin typeface="Arial" charset="0"/>
        <a:ea typeface="宋体" pitchFamily="2" charset="-122"/>
        <a:cs typeface="+mn-cs"/>
      </a:defRPr>
    </a:lvl3pPr>
    <a:lvl4pPr marL="1371600" algn="ctr" rtl="0" fontAlgn="base">
      <a:spcBef>
        <a:spcPct val="0"/>
      </a:spcBef>
      <a:spcAft>
        <a:spcPct val="0"/>
      </a:spcAft>
      <a:defRPr kern="1200">
        <a:solidFill>
          <a:schemeClr val="tx1"/>
        </a:solidFill>
        <a:latin typeface="Arial" charset="0"/>
        <a:ea typeface="宋体" pitchFamily="2" charset="-122"/>
        <a:cs typeface="+mn-cs"/>
      </a:defRPr>
    </a:lvl4pPr>
    <a:lvl5pPr marL="1828800" algn="ctr"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CC"/>
    <a:srgbClr val="0000FF"/>
    <a:srgbClr val="CCFFFF"/>
    <a:srgbClr val="C8FFFF"/>
    <a:srgbClr val="00FFFF"/>
    <a:srgbClr val="969696"/>
    <a:srgbClr val="777777"/>
    <a:srgbClr val="FFFFFF"/>
    <a:srgbClr val="9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20" autoAdjust="0"/>
    <p:restoredTop sz="88462" autoAdjust="0"/>
  </p:normalViewPr>
  <p:slideViewPr>
    <p:cSldViewPr>
      <p:cViewPr varScale="1">
        <p:scale>
          <a:sx n="68" d="100"/>
          <a:sy n="68" d="100"/>
        </p:scale>
        <p:origin x="158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192"/>
    </p:cViewPr>
  </p:sorterViewPr>
  <p:notesViewPr>
    <p:cSldViewPr>
      <p:cViewPr varScale="1">
        <p:scale>
          <a:sx n="48" d="100"/>
          <a:sy n="48" d="100"/>
        </p:scale>
        <p:origin x="-2970"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zh-CN" altLang="en-US" dirty="0"/>
              <a:t>上海交通大学机械与动力</a:t>
            </a:r>
            <a:r>
              <a:rPr lang="zh-CN" altLang="en-US" dirty="0" smtClean="0"/>
              <a:t>学院</a:t>
            </a:r>
            <a:endParaRPr lang="zh-CN" altLang="en-US" dirty="0"/>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r>
              <a:rPr lang="zh-CN" altLang="en-US" dirty="0"/>
              <a:t>张洁教授 </a:t>
            </a:r>
            <a:r>
              <a:rPr lang="en-US" altLang="zh-CN" dirty="0"/>
              <a:t>zhangjie@sjtu.edu.cn</a:t>
            </a:r>
            <a:endParaRPr lang="zh-CN" altLang="en-US" dirty="0"/>
          </a:p>
          <a:p>
            <a:endParaRPr lang="zh-CN" altLang="en-US" dirty="0"/>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r>
              <a:rPr lang="zh-CN" altLang="en-US" dirty="0"/>
              <a:t>仅</a:t>
            </a:r>
            <a:r>
              <a:rPr lang="zh-CN" altLang="en-US" dirty="0" smtClean="0"/>
              <a:t>供上</a:t>
            </a:r>
            <a:r>
              <a:rPr lang="en-US" altLang="zh-CN" dirty="0" smtClean="0"/>
              <a:t>&lt;</a:t>
            </a:r>
            <a:r>
              <a:rPr lang="zh-CN" altLang="en-US" dirty="0" smtClean="0"/>
              <a:t>制造自动化和信息化系统</a:t>
            </a:r>
            <a:r>
              <a:rPr lang="en-US" altLang="zh-CN" dirty="0" smtClean="0"/>
              <a:t>&gt;</a:t>
            </a:r>
            <a:r>
              <a:rPr lang="zh-CN" altLang="en-US" dirty="0"/>
              <a:t>课程本科生学习参考之用</a:t>
            </a:r>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84F53D68-DF68-48FB-B849-550171361E20}" type="slidenum">
              <a:rPr lang="zh-CN" altLang="en-US" smtClean="0"/>
              <a:t>‹#›</a:t>
            </a:fld>
            <a:endParaRPr lang="zh-CN" altLang="en-US"/>
          </a:p>
        </p:txBody>
      </p:sp>
    </p:spTree>
    <p:extLst>
      <p:ext uri="{BB962C8B-B14F-4D97-AF65-F5344CB8AC3E}">
        <p14:creationId xmlns:p14="http://schemas.microsoft.com/office/powerpoint/2010/main" val="873107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a:ea typeface="宋体" pitchFamily="2" charset="-122"/>
              </a:defRPr>
            </a:lvl1pPr>
          </a:lstStyle>
          <a:p>
            <a:pPr>
              <a:defRPr/>
            </a:pPr>
            <a:endParaRPr lang="en-US" altLang="zh-CN" dirty="0"/>
          </a:p>
        </p:txBody>
      </p:sp>
      <p:sp>
        <p:nvSpPr>
          <p:cNvPr id="6147"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ea typeface="宋体" pitchFamily="2" charset="-122"/>
              </a:defRPr>
            </a:lvl1pPr>
          </a:lstStyle>
          <a:p>
            <a:pPr>
              <a:defRPr/>
            </a:pPr>
            <a:endParaRPr lang="en-US" altLang="zh-CN" dirty="0"/>
          </a:p>
        </p:txBody>
      </p:sp>
      <p:sp>
        <p:nvSpPr>
          <p:cNvPr id="143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a:ea typeface="宋体" pitchFamily="2" charset="-122"/>
              </a:defRPr>
            </a:lvl1pPr>
          </a:lstStyle>
          <a:p>
            <a:pPr>
              <a:defRPr/>
            </a:pPr>
            <a:endParaRPr lang="en-US" altLang="zh-CN" dirty="0"/>
          </a:p>
        </p:txBody>
      </p:sp>
      <p:sp>
        <p:nvSpPr>
          <p:cNvPr id="6151"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ea typeface="宋体" pitchFamily="2" charset="-122"/>
              </a:defRPr>
            </a:lvl1pPr>
          </a:lstStyle>
          <a:p>
            <a:pPr>
              <a:defRPr/>
            </a:pPr>
            <a:fld id="{E7C7A0E7-5482-4BD1-9398-D5B9AF53AAE4}" type="slidenum">
              <a:rPr lang="en-US" altLang="zh-CN"/>
              <a:pPr>
                <a:defRPr/>
              </a:pPr>
              <a:t>‹#›</a:t>
            </a:fld>
            <a:endParaRPr lang="en-US" altLang="zh-CN" dirty="0"/>
          </a:p>
        </p:txBody>
      </p:sp>
    </p:spTree>
    <p:extLst>
      <p:ext uri="{BB962C8B-B14F-4D97-AF65-F5344CB8AC3E}">
        <p14:creationId xmlns:p14="http://schemas.microsoft.com/office/powerpoint/2010/main" val="2918210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1</a:t>
            </a:fld>
            <a:endParaRPr lang="en-US" altLang="zh-CN" dirty="0"/>
          </a:p>
        </p:txBody>
      </p:sp>
    </p:spTree>
    <p:extLst>
      <p:ext uri="{BB962C8B-B14F-4D97-AF65-F5344CB8AC3E}">
        <p14:creationId xmlns:p14="http://schemas.microsoft.com/office/powerpoint/2010/main" val="1806878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物理学奖马瑞</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盖尔曼（</a:t>
            </a:r>
            <a:r>
              <a:rPr lang="en-US" altLang="zh-CN" sz="1200" b="0" i="0" kern="1200" dirty="0" smtClean="0">
                <a:solidFill>
                  <a:schemeClr val="tx1"/>
                </a:solidFill>
                <a:effectLst/>
                <a:latin typeface="Arial" charset="0"/>
                <a:ea typeface="宋体" pitchFamily="2" charset="-122"/>
                <a:cs typeface="+mn-cs"/>
              </a:rPr>
              <a:t>Murray </a:t>
            </a:r>
            <a:r>
              <a:rPr lang="en-US" altLang="zh-CN" sz="1200" b="0" i="0" kern="1200" dirty="0" err="1" smtClean="0">
                <a:solidFill>
                  <a:schemeClr val="tx1"/>
                </a:solidFill>
                <a:effectLst/>
                <a:latin typeface="Arial" charset="0"/>
                <a:ea typeface="宋体" pitchFamily="2" charset="-122"/>
                <a:cs typeface="+mn-cs"/>
              </a:rPr>
              <a:t>Gell-mann</a:t>
            </a:r>
            <a:r>
              <a:rPr lang="zh-CN" altLang="en-US" sz="1200" b="0" i="0" kern="120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化学奖安德逊（</a:t>
            </a:r>
            <a:r>
              <a:rPr lang="en-US" altLang="zh-CN" sz="1200" b="0" i="0" kern="1200" dirty="0" smtClean="0">
                <a:solidFill>
                  <a:schemeClr val="tx1"/>
                </a:solidFill>
                <a:effectLst/>
                <a:latin typeface="Arial" charset="0"/>
                <a:ea typeface="宋体" pitchFamily="2" charset="-122"/>
                <a:cs typeface="+mn-cs"/>
              </a:rPr>
              <a:t>Philip Anderson</a:t>
            </a:r>
            <a:r>
              <a:rPr lang="zh-CN" altLang="en-US" sz="1200" b="0" i="0" kern="120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经济学奖获得者阿罗（</a:t>
            </a:r>
            <a:r>
              <a:rPr lang="en-US" altLang="zh-CN" sz="1200" b="0" i="0" kern="1200" dirty="0" smtClean="0">
                <a:solidFill>
                  <a:schemeClr val="tx1"/>
                </a:solidFill>
                <a:effectLst/>
                <a:latin typeface="Arial" charset="0"/>
                <a:ea typeface="宋体" pitchFamily="2" charset="-122"/>
                <a:cs typeface="+mn-cs"/>
              </a:rPr>
              <a:t>Arrow</a:t>
            </a:r>
            <a:r>
              <a:rPr lang="zh-CN" altLang="en-US" sz="1200" b="0" i="0" kern="1200" dirty="0" smtClean="0">
                <a:solidFill>
                  <a:schemeClr val="tx1"/>
                </a:solidFill>
                <a:effectLst/>
                <a:latin typeface="Arial"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46</a:t>
            </a:fld>
            <a:endParaRPr lang="en-US" altLang="zh-CN"/>
          </a:p>
        </p:txBody>
      </p:sp>
    </p:spTree>
    <p:extLst>
      <p:ext uri="{BB962C8B-B14F-4D97-AF65-F5344CB8AC3E}">
        <p14:creationId xmlns:p14="http://schemas.microsoft.com/office/powerpoint/2010/main" val="1312215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55</a:t>
            </a:fld>
            <a:endParaRPr lang="en-US" altLang="zh-CN" dirty="0"/>
          </a:p>
        </p:txBody>
      </p:sp>
    </p:spTree>
    <p:extLst>
      <p:ext uri="{BB962C8B-B14F-4D97-AF65-F5344CB8AC3E}">
        <p14:creationId xmlns:p14="http://schemas.microsoft.com/office/powerpoint/2010/main" val="485633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4</a:t>
            </a:fld>
            <a:endParaRPr lang="en-US" altLang="zh-CN" dirty="0"/>
          </a:p>
        </p:txBody>
      </p:sp>
      <p:sp>
        <p:nvSpPr>
          <p:cNvPr id="246786" name="Rectangle 2"/>
          <p:cNvSpPr>
            <a:spLocks noGrp="1" noRot="1" noChangeAspect="1" noChangeArrowheads="1" noTextEdit="1"/>
          </p:cNvSpPr>
          <p:nvPr>
            <p:ph type="sldImg"/>
          </p:nvPr>
        </p:nvSpPr>
        <p:spPr>
          <a:xfrm>
            <a:off x="992188" y="768350"/>
            <a:ext cx="5114925" cy="3836988"/>
          </a:xfrm>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23997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8</a:t>
            </a:fld>
            <a:endParaRPr lang="en-US" altLang="zh-CN" dirty="0"/>
          </a:p>
        </p:txBody>
      </p:sp>
    </p:spTree>
    <p:extLst>
      <p:ext uri="{BB962C8B-B14F-4D97-AF65-F5344CB8AC3E}">
        <p14:creationId xmlns:p14="http://schemas.microsoft.com/office/powerpoint/2010/main" val="185354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9</a:t>
            </a:fld>
            <a:endParaRPr lang="en-US" altLang="zh-CN" dirty="0"/>
          </a:p>
        </p:txBody>
      </p:sp>
    </p:spTree>
    <p:extLst>
      <p:ext uri="{BB962C8B-B14F-4D97-AF65-F5344CB8AC3E}">
        <p14:creationId xmlns:p14="http://schemas.microsoft.com/office/powerpoint/2010/main" val="401019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12</a:t>
            </a:fld>
            <a:endParaRPr lang="en-US" altLang="zh-CN" dirty="0"/>
          </a:p>
        </p:txBody>
      </p:sp>
      <p:sp>
        <p:nvSpPr>
          <p:cNvPr id="246786" name="Rectangle 2"/>
          <p:cNvSpPr>
            <a:spLocks noGrp="1" noRot="1" noChangeAspect="1" noChangeArrowheads="1" noTextEdit="1"/>
          </p:cNvSpPr>
          <p:nvPr>
            <p:ph type="sldImg"/>
          </p:nvPr>
        </p:nvSpPr>
        <p:spPr>
          <a:xfrm>
            <a:off x="992188" y="768350"/>
            <a:ext cx="5114925" cy="3836988"/>
          </a:xfrm>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378887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17</a:t>
            </a:fld>
            <a:endParaRPr lang="en-US" altLang="zh-CN" dirty="0"/>
          </a:p>
        </p:txBody>
      </p:sp>
      <p:sp>
        <p:nvSpPr>
          <p:cNvPr id="246786" name="Rectangle 2"/>
          <p:cNvSpPr>
            <a:spLocks noGrp="1" noRot="1" noChangeAspect="1" noChangeArrowheads="1" noTextEdit="1"/>
          </p:cNvSpPr>
          <p:nvPr>
            <p:ph type="sldImg"/>
          </p:nvPr>
        </p:nvSpPr>
        <p:spPr>
          <a:xfrm>
            <a:off x="992188" y="768350"/>
            <a:ext cx="5114925" cy="3836988"/>
          </a:xfrm>
          <a:ln/>
        </p:spPr>
      </p:sp>
      <p:sp>
        <p:nvSpPr>
          <p:cNvPr id="246787" name="Rectangle 3"/>
          <p:cNvSpPr>
            <a:spLocks noGrp="1" noChangeArrowheads="1"/>
          </p:cNvSpPr>
          <p:nvPr>
            <p:ph type="body" idx="1"/>
          </p:nvPr>
        </p:nvSpPr>
        <p:spPr/>
        <p:txBody>
          <a:bodyPr/>
          <a:lstStyle/>
          <a:p>
            <a:r>
              <a:rPr lang="zh-CN" altLang="en-US" dirty="0" smtClean="0"/>
              <a:t>海马体：记忆和学习 </a:t>
            </a:r>
            <a:r>
              <a:rPr lang="en-US" altLang="zh-CN" dirty="0" smtClean="0"/>
              <a:t>—— 5hz</a:t>
            </a:r>
          </a:p>
          <a:p>
            <a:r>
              <a:rPr lang="zh-CN" altLang="en-US" dirty="0" smtClean="0"/>
              <a:t>感官和运动 </a:t>
            </a:r>
            <a:r>
              <a:rPr lang="en-US" altLang="zh-CN" dirty="0" smtClean="0"/>
              <a:t>—— 32-45hz</a:t>
            </a:r>
          </a:p>
          <a:p>
            <a:r>
              <a:rPr lang="zh-CN" altLang="en-US" dirty="0" smtClean="0"/>
              <a:t>一般情况 </a:t>
            </a:r>
            <a:r>
              <a:rPr lang="en-US" altLang="zh-CN" dirty="0" smtClean="0"/>
              <a:t>—— 8-32hz</a:t>
            </a:r>
            <a:endParaRPr lang="zh-CN" altLang="en-US" dirty="0"/>
          </a:p>
        </p:txBody>
      </p:sp>
    </p:spTree>
    <p:extLst>
      <p:ext uri="{BB962C8B-B14F-4D97-AF65-F5344CB8AC3E}">
        <p14:creationId xmlns:p14="http://schemas.microsoft.com/office/powerpoint/2010/main" val="2442634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20</a:t>
            </a:fld>
            <a:endParaRPr lang="en-US" altLang="zh-CN" dirty="0"/>
          </a:p>
        </p:txBody>
      </p:sp>
    </p:spTree>
    <p:extLst>
      <p:ext uri="{BB962C8B-B14F-4D97-AF65-F5344CB8AC3E}">
        <p14:creationId xmlns:p14="http://schemas.microsoft.com/office/powerpoint/2010/main" val="2257822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21</a:t>
            </a:fld>
            <a:endParaRPr lang="en-US" altLang="zh-CN" dirty="0"/>
          </a:p>
        </p:txBody>
      </p:sp>
    </p:spTree>
    <p:extLst>
      <p:ext uri="{BB962C8B-B14F-4D97-AF65-F5344CB8AC3E}">
        <p14:creationId xmlns:p14="http://schemas.microsoft.com/office/powerpoint/2010/main" val="1360646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22</a:t>
            </a:fld>
            <a:endParaRPr lang="en-US" altLang="zh-CN" dirty="0"/>
          </a:p>
        </p:txBody>
      </p:sp>
    </p:spTree>
    <p:extLst>
      <p:ext uri="{BB962C8B-B14F-4D97-AF65-F5344CB8AC3E}">
        <p14:creationId xmlns:p14="http://schemas.microsoft.com/office/powerpoint/2010/main" val="29371895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wmf"/><Relationship Id="rId4" Type="http://schemas.openxmlformats.org/officeDocument/2006/relationships/image" Target="../media/image5.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Picture 15" descr="Untitled-1"/>
          <p:cNvPicPr>
            <a:picLocks noChangeAspect="1" noChangeArrowheads="1"/>
          </p:cNvPicPr>
          <p:nvPr userDrawn="1"/>
        </p:nvPicPr>
        <p:blipFill>
          <a:blip r:embed="rId2" cstate="print"/>
          <a:srcRect/>
          <a:stretch>
            <a:fillRect/>
          </a:stretch>
        </p:blipFill>
        <p:spPr bwMode="auto">
          <a:xfrm>
            <a:off x="5487988" y="3201988"/>
            <a:ext cx="3656012" cy="3656012"/>
          </a:xfrm>
          <a:prstGeom prst="rect">
            <a:avLst/>
          </a:prstGeom>
          <a:noFill/>
          <a:ln w="9525">
            <a:noFill/>
            <a:miter lim="800000"/>
            <a:headEnd/>
            <a:tailEnd/>
          </a:ln>
        </p:spPr>
      </p:pic>
      <p:sp>
        <p:nvSpPr>
          <p:cNvPr id="3" name="副标题 2"/>
          <p:cNvSpPr>
            <a:spLocks noGrp="1"/>
          </p:cNvSpPr>
          <p:nvPr>
            <p:ph type="subTitle" idx="1"/>
          </p:nvPr>
        </p:nvSpPr>
        <p:spPr>
          <a:xfrm>
            <a:off x="1371600" y="3886200"/>
            <a:ext cx="6400800" cy="1752600"/>
          </a:xfrm>
        </p:spPr>
        <p:txBody>
          <a:bodyPr/>
          <a:lstStyle>
            <a:lvl1pPr marL="0" indent="0" algn="ctr">
              <a:buNone/>
              <a:defRPr lang="zh-CN" altLang="en-US" sz="3600" b="1" dirty="0">
                <a:solidFill>
                  <a:srgbClr val="133984"/>
                </a:solidFill>
                <a:effectLst>
                  <a:outerShdw blurRad="38100" dist="38100" dir="2700000" algn="tl">
                    <a:srgbClr val="000000">
                      <a:alpha val="43137"/>
                    </a:srgbClr>
                  </a:outerShdw>
                </a:effectLst>
                <a:latin typeface="隶书" pitchFamily="49" charset="-122"/>
                <a:ea typeface="隶书" pitchFamily="49" charset="-122"/>
                <a:cs typeface="+mn-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pic>
        <p:nvPicPr>
          <p:cNvPr id="5" name="Picture 6" descr="xm_3"/>
          <p:cNvPicPr>
            <a:picLocks noChangeArrowheads="1"/>
          </p:cNvPicPr>
          <p:nvPr userDrawn="1"/>
        </p:nvPicPr>
        <p:blipFill>
          <a:blip r:embed="rId3" cstate="print"/>
          <a:srcRect/>
          <a:stretch>
            <a:fillRect/>
          </a:stretch>
        </p:blipFill>
        <p:spPr bwMode="auto">
          <a:xfrm>
            <a:off x="6858000" y="117453"/>
            <a:ext cx="755650" cy="503237"/>
          </a:xfrm>
          <a:prstGeom prst="rect">
            <a:avLst/>
          </a:prstGeom>
          <a:noFill/>
          <a:ln w="12700" algn="ctr">
            <a:noFill/>
            <a:miter lim="800000"/>
            <a:headEnd/>
            <a:tailEnd/>
          </a:ln>
        </p:spPr>
      </p:pic>
      <p:pic>
        <p:nvPicPr>
          <p:cNvPr id="6" name="Picture 7"/>
          <p:cNvPicPr preferRelativeResize="0">
            <a:picLocks noChangeArrowheads="1"/>
          </p:cNvPicPr>
          <p:nvPr userDrawn="1"/>
        </p:nvPicPr>
        <p:blipFill>
          <a:blip r:embed="rId4" cstate="print"/>
          <a:srcRect r="2878"/>
          <a:stretch>
            <a:fillRect/>
          </a:stretch>
        </p:blipFill>
        <p:spPr bwMode="auto">
          <a:xfrm>
            <a:off x="5346701" y="117453"/>
            <a:ext cx="755650" cy="503237"/>
          </a:xfrm>
          <a:prstGeom prst="rect">
            <a:avLst/>
          </a:prstGeom>
          <a:noFill/>
          <a:ln w="12700" algn="ctr">
            <a:noFill/>
            <a:miter lim="800000"/>
            <a:headEnd/>
            <a:tailEnd/>
          </a:ln>
        </p:spPr>
      </p:pic>
      <p:pic>
        <p:nvPicPr>
          <p:cNvPr id="7" name="Picture 8"/>
          <p:cNvPicPr preferRelativeResize="0">
            <a:picLocks noChangeArrowheads="1"/>
          </p:cNvPicPr>
          <p:nvPr userDrawn="1"/>
        </p:nvPicPr>
        <p:blipFill>
          <a:blip r:embed="rId5" cstate="print"/>
          <a:srcRect/>
          <a:stretch>
            <a:fillRect/>
          </a:stretch>
        </p:blipFill>
        <p:spPr bwMode="auto">
          <a:xfrm>
            <a:off x="6102350" y="117453"/>
            <a:ext cx="755650" cy="503237"/>
          </a:xfrm>
          <a:prstGeom prst="rect">
            <a:avLst/>
          </a:prstGeom>
          <a:noFill/>
          <a:ln w="12700" algn="ctr">
            <a:noFill/>
            <a:miter lim="800000"/>
            <a:headEnd/>
            <a:tailEnd/>
          </a:ln>
        </p:spPr>
      </p:pic>
      <p:pic>
        <p:nvPicPr>
          <p:cNvPr id="8" name="Picture 9" descr="DPP_0016"/>
          <p:cNvPicPr>
            <a:picLocks noChangeArrowheads="1"/>
          </p:cNvPicPr>
          <p:nvPr userDrawn="1"/>
        </p:nvPicPr>
        <p:blipFill>
          <a:blip r:embed="rId6" cstate="print"/>
          <a:srcRect/>
          <a:stretch>
            <a:fillRect/>
          </a:stretch>
        </p:blipFill>
        <p:spPr bwMode="auto">
          <a:xfrm>
            <a:off x="7613651" y="117453"/>
            <a:ext cx="755650" cy="503237"/>
          </a:xfrm>
          <a:prstGeom prst="rect">
            <a:avLst/>
          </a:prstGeom>
          <a:noFill/>
          <a:ln w="12700" algn="ctr">
            <a:noFill/>
            <a:miter lim="800000"/>
            <a:headEnd/>
            <a:tailEnd/>
          </a:ln>
        </p:spPr>
      </p:pic>
      <p:pic>
        <p:nvPicPr>
          <p:cNvPr id="9" name="Picture 10" descr="1"/>
          <p:cNvPicPr>
            <a:picLocks noChangeArrowheads="1"/>
          </p:cNvPicPr>
          <p:nvPr userDrawn="1"/>
        </p:nvPicPr>
        <p:blipFill>
          <a:blip r:embed="rId7" cstate="print"/>
          <a:srcRect/>
          <a:stretch>
            <a:fillRect/>
          </a:stretch>
        </p:blipFill>
        <p:spPr bwMode="auto">
          <a:xfrm>
            <a:off x="8362950" y="117453"/>
            <a:ext cx="755650" cy="503237"/>
          </a:xfrm>
          <a:prstGeom prst="rect">
            <a:avLst/>
          </a:prstGeom>
          <a:noFill/>
          <a:ln w="12700" algn="ctr">
            <a:noFill/>
            <a:miter lim="800000"/>
            <a:headEnd/>
            <a:tailEnd/>
          </a:ln>
        </p:spPr>
      </p:pic>
      <p:sp>
        <p:nvSpPr>
          <p:cNvPr id="10" name="标题 9"/>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2310204B-DBE6-450A-9EEF-66E4461483EC}" type="slidenum">
              <a:rPr lang="en-US" altLang="zh-CN"/>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273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273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7CC5B288-919D-4CAA-A79C-7E07E3D82C72}" type="slidenum">
              <a:rPr lang="en-US" altLang="zh-CN"/>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79390"/>
            <a:ext cx="9144000" cy="6873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052515"/>
            <a:ext cx="8229600" cy="5400675"/>
          </a:xfrm>
        </p:spPr>
        <p:txBody>
          <a:bodyPr/>
          <a:lstStyle/>
          <a:p>
            <a:pPr lvl="0"/>
            <a:endParaRPr lang="zh-CN" altLang="en-US" noProof="0" smtClean="0"/>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C139ACBB-2001-499B-A6C8-FFA8C43C7B36}" type="slidenum">
              <a:rPr lang="en-US" altLang="zh-CN"/>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51586"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451587"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51588" name="Rectangle 4"/>
          <p:cNvSpPr>
            <a:spLocks noGrp="1" noChangeArrowheads="1"/>
          </p:cNvSpPr>
          <p:nvPr>
            <p:ph type="dt" sz="half" idx="2"/>
          </p:nvPr>
        </p:nvSpPr>
        <p:spPr/>
        <p:txBody>
          <a:bodyPr/>
          <a:lstStyle>
            <a:lvl1pPr>
              <a:defRPr/>
            </a:lvl1pPr>
          </a:lstStyle>
          <a:p>
            <a:endParaRPr lang="en-US" altLang="zh-CN" dirty="0"/>
          </a:p>
        </p:txBody>
      </p:sp>
      <p:sp>
        <p:nvSpPr>
          <p:cNvPr id="451589" name="Rectangle 5"/>
          <p:cNvSpPr>
            <a:spLocks noGrp="1" noChangeArrowheads="1"/>
          </p:cNvSpPr>
          <p:nvPr>
            <p:ph type="ftr" sz="quarter" idx="3"/>
          </p:nvPr>
        </p:nvSpPr>
        <p:spPr>
          <a:xfrm>
            <a:off x="7956550" y="6092827"/>
            <a:ext cx="1187450" cy="549275"/>
          </a:xfrm>
        </p:spPr>
        <p:txBody>
          <a:bodyPr/>
          <a:lstStyle>
            <a:lvl1pPr>
              <a:defRPr sz="1800"/>
            </a:lvl1pPr>
          </a:lstStyle>
          <a:p>
            <a:endParaRPr lang="en-US" altLang="zh-CN" dirty="0"/>
          </a:p>
        </p:txBody>
      </p:sp>
      <p:sp>
        <p:nvSpPr>
          <p:cNvPr id="451590" name="Rectangle 6"/>
          <p:cNvSpPr>
            <a:spLocks noGrp="1" noChangeArrowheads="1"/>
          </p:cNvSpPr>
          <p:nvPr>
            <p:ph type="sldNum" sz="quarter" idx="4"/>
          </p:nvPr>
        </p:nvSpPr>
        <p:spPr>
          <a:xfrm>
            <a:off x="3492501" y="6381750"/>
            <a:ext cx="2289175" cy="476250"/>
          </a:xfrm>
          <a:prstGeom prst="rect">
            <a:avLst/>
          </a:prstGeom>
        </p:spPr>
        <p:txBody>
          <a:bodyPr/>
          <a:lstStyle>
            <a:lvl1pPr>
              <a:defRPr/>
            </a:lvl1pPr>
          </a:lstStyle>
          <a:p>
            <a:fld id="{EF21ED46-5BDC-4E46-A853-AAD6301A3B17}" type="slidenum">
              <a:rPr lang="en-US" altLang="zh-CN"/>
              <a:pPr/>
              <a:t>‹#›</a:t>
            </a:fld>
            <a:endParaRPr lang="en-US" altLang="zh-CN"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77319"/>
            <a:ext cx="8892480" cy="687387"/>
          </a:xfrm>
        </p:spPr>
        <p:txBody>
          <a:bodyPr lIns="72000" rIns="72000"/>
          <a:lstStyle>
            <a:lvl1pPr algn="r">
              <a:defRPr sz="3200">
                <a:solidFill>
                  <a:srgbClr val="002060"/>
                </a:solidFill>
                <a:effectLst>
                  <a:outerShdw blurRad="38100" dist="38100" dir="2700000" algn="tl">
                    <a:srgbClr val="000000">
                      <a:alpha val="43137"/>
                    </a:srgbClr>
                  </a:outerShdw>
                </a:effectLst>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7" name="蓝色系校徽标准版.png" descr="蓝色系校徽标准版.png"/>
          <p:cNvPicPr/>
          <p:nvPr/>
        </p:nvPicPr>
        <p:blipFill>
          <a:blip r:embed="rId2">
            <a:extLst/>
          </a:blip>
          <a:stretch>
            <a:fillRect/>
          </a:stretch>
        </p:blipFill>
        <p:spPr>
          <a:xfrm>
            <a:off x="2139950" y="1279525"/>
            <a:ext cx="4864100" cy="4872038"/>
          </a:xfrm>
          <a:prstGeom prst="rect">
            <a:avLst/>
          </a:prstGeom>
          <a:ln w="12700">
            <a:miter lim="400000"/>
          </a:ln>
        </p:spPr>
      </p:pic>
      <p:pic>
        <p:nvPicPr>
          <p:cNvPr id="8" name="红色系校徽展开式.png" descr="红色系校徽展开式.png"/>
          <p:cNvPicPr/>
          <p:nvPr/>
        </p:nvPicPr>
        <p:blipFill>
          <a:blip r:embed="rId3">
            <a:extLst/>
          </a:blip>
          <a:stretch>
            <a:fillRect/>
          </a:stretch>
        </p:blipFill>
        <p:spPr>
          <a:xfrm>
            <a:off x="1017587" y="166290"/>
            <a:ext cx="2025880" cy="740664"/>
          </a:xfrm>
          <a:prstGeom prst="rect">
            <a:avLst/>
          </a:prstGeom>
          <a:ln w="12700">
            <a:miter lim="400000"/>
          </a:ln>
        </p:spPr>
      </p:pic>
      <p:grpSp>
        <p:nvGrpSpPr>
          <p:cNvPr id="24" name="Group 24"/>
          <p:cNvGrpSpPr/>
          <p:nvPr/>
        </p:nvGrpSpPr>
        <p:grpSpPr>
          <a:xfrm>
            <a:off x="6042097" y="219075"/>
            <a:ext cx="2933250" cy="633873"/>
            <a:chOff x="0" y="0"/>
            <a:chExt cx="2933249" cy="633872"/>
          </a:xfrm>
        </p:grpSpPr>
        <p:pic>
          <p:nvPicPr>
            <p:cNvPr id="9" name="image.jpg"/>
            <p:cNvPicPr/>
            <p:nvPr/>
          </p:nvPicPr>
          <p:blipFill>
            <a:blip r:embed="rId4">
              <a:extLst/>
            </a:blip>
            <a:stretch>
              <a:fillRect/>
            </a:stretch>
          </p:blipFill>
          <p:spPr>
            <a:xfrm>
              <a:off x="0" y="0"/>
              <a:ext cx="1461790" cy="494785"/>
            </a:xfrm>
            <a:prstGeom prst="rect">
              <a:avLst/>
            </a:prstGeom>
            <a:ln w="12700" cap="flat">
              <a:noFill/>
              <a:miter lim="400000"/>
            </a:ln>
            <a:effectLst>
              <a:outerShdw blurRad="63500" dist="35921" dir="2700000" rotWithShape="0">
                <a:srgbClr val="FFFFFF"/>
              </a:outerShdw>
            </a:effectLst>
          </p:spPr>
        </p:pic>
        <p:pic>
          <p:nvPicPr>
            <p:cNvPr id="10" name="image.jpg"/>
            <p:cNvPicPr/>
            <p:nvPr/>
          </p:nvPicPr>
          <p:blipFill>
            <a:blip r:embed="rId5">
              <a:extLst/>
            </a:blip>
            <a:stretch>
              <a:fillRect/>
            </a:stretch>
          </p:blipFill>
          <p:spPr>
            <a:xfrm>
              <a:off x="1471460" y="1612"/>
              <a:ext cx="1461790" cy="486727"/>
            </a:xfrm>
            <a:prstGeom prst="rect">
              <a:avLst/>
            </a:prstGeom>
            <a:ln w="12700" cap="flat">
              <a:noFill/>
              <a:miter lim="400000"/>
            </a:ln>
            <a:effectLst>
              <a:outerShdw blurRad="63500" dist="35921" dir="2700000" rotWithShape="0">
                <a:srgbClr val="FFFFFF"/>
              </a:outerShdw>
            </a:effectLst>
          </p:spPr>
        </p:pic>
        <p:grpSp>
          <p:nvGrpSpPr>
            <p:cNvPr id="23" name="Group 23"/>
            <p:cNvGrpSpPr/>
            <p:nvPr/>
          </p:nvGrpSpPr>
          <p:grpSpPr>
            <a:xfrm>
              <a:off x="4113" y="488338"/>
              <a:ext cx="2925099" cy="145535"/>
              <a:chOff x="0" y="0"/>
              <a:chExt cx="2925097" cy="145534"/>
            </a:xfrm>
          </p:grpSpPr>
          <p:grpSp>
            <p:nvGrpSpPr>
              <p:cNvPr id="13" name="Group 13"/>
              <p:cNvGrpSpPr/>
              <p:nvPr/>
            </p:nvGrpSpPr>
            <p:grpSpPr>
              <a:xfrm>
                <a:off x="-1" y="0"/>
                <a:ext cx="732476" cy="145535"/>
                <a:chOff x="0" y="0"/>
                <a:chExt cx="732474" cy="145534"/>
              </a:xfrm>
            </p:grpSpPr>
            <p:sp>
              <p:nvSpPr>
                <p:cNvPr id="11" name="Shape 11"/>
                <p:cNvSpPr/>
                <p:nvPr/>
              </p:nvSpPr>
              <p:spPr>
                <a:xfrm>
                  <a:off x="0" y="0"/>
                  <a:ext cx="732475" cy="145535"/>
                </a:xfrm>
                <a:prstGeom prst="rect">
                  <a:avLst/>
                </a:prstGeom>
                <a:solidFill>
                  <a:srgbClr val="8F1120"/>
                </a:solidFill>
                <a:ln w="12700" cap="flat">
                  <a:noFill/>
                  <a:miter lim="400000"/>
                </a:ln>
                <a:effectLst/>
              </p:spPr>
              <p:txBody>
                <a:bodyPr wrap="square" lIns="0" tIns="0" rIns="0" bIns="0" numCol="1" anchor="ctr">
                  <a:noAutofit/>
                </a:bodyPr>
                <a:lstStyle/>
                <a:p>
                  <a:pPr lvl="0">
                    <a:defRPr sz="900">
                      <a:solidFill>
                        <a:srgbClr val="FFFFFF"/>
                      </a:solidFill>
                      <a:latin typeface="Arial"/>
                      <a:ea typeface="Arial"/>
                      <a:cs typeface="Arial"/>
                      <a:sym typeface="Arial"/>
                    </a:defRPr>
                  </a:pPr>
                  <a:endParaRPr dirty="0"/>
                </a:p>
              </p:txBody>
            </p:sp>
            <p:sp>
              <p:nvSpPr>
                <p:cNvPr id="12" name="Shape 12"/>
                <p:cNvSpPr/>
                <p:nvPr/>
              </p:nvSpPr>
              <p:spPr>
                <a:xfrm>
                  <a:off x="0" y="8795"/>
                  <a:ext cx="732475" cy="1279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900">
                      <a:solidFill>
                        <a:srgbClr val="FFFFFF"/>
                      </a:solidFill>
                      <a:latin typeface="Arial"/>
                      <a:ea typeface="Arial"/>
                      <a:cs typeface="Arial"/>
                      <a:sym typeface="Arial"/>
                    </a:defRPr>
                  </a:lvl1pPr>
                </a:lstStyle>
                <a:p>
                  <a:pPr lvl="0">
                    <a:defRPr sz="1800">
                      <a:solidFill>
                        <a:srgbClr val="000000"/>
                      </a:solidFill>
                    </a:defRPr>
                  </a:pPr>
                  <a:r>
                    <a:rPr sz="900" dirty="0">
                      <a:solidFill>
                        <a:srgbClr val="FFFFFF"/>
                      </a:solidFill>
                    </a:rPr>
                    <a:t>1896</a:t>
                  </a:r>
                </a:p>
              </p:txBody>
            </p:sp>
          </p:grpSp>
          <p:grpSp>
            <p:nvGrpSpPr>
              <p:cNvPr id="16" name="Group 16"/>
              <p:cNvGrpSpPr/>
              <p:nvPr/>
            </p:nvGrpSpPr>
            <p:grpSpPr>
              <a:xfrm>
                <a:off x="727675" y="0"/>
                <a:ext cx="732476" cy="145535"/>
                <a:chOff x="0" y="0"/>
                <a:chExt cx="732474" cy="145534"/>
              </a:xfrm>
            </p:grpSpPr>
            <p:sp>
              <p:nvSpPr>
                <p:cNvPr id="14" name="Shape 14"/>
                <p:cNvSpPr/>
                <p:nvPr/>
              </p:nvSpPr>
              <p:spPr>
                <a:xfrm>
                  <a:off x="0" y="0"/>
                  <a:ext cx="732475" cy="145535"/>
                </a:xfrm>
                <a:prstGeom prst="rect">
                  <a:avLst/>
                </a:prstGeom>
                <a:solidFill>
                  <a:srgbClr val="8F1120"/>
                </a:solidFill>
                <a:ln w="12700" cap="flat">
                  <a:noFill/>
                  <a:miter lim="400000"/>
                </a:ln>
                <a:effectLst/>
              </p:spPr>
              <p:txBody>
                <a:bodyPr wrap="square" lIns="0" tIns="0" rIns="0" bIns="0" numCol="1" anchor="ctr">
                  <a:noAutofit/>
                </a:bodyPr>
                <a:lstStyle/>
                <a:p>
                  <a:pPr lvl="0">
                    <a:defRPr sz="900">
                      <a:solidFill>
                        <a:srgbClr val="FFFFFF"/>
                      </a:solidFill>
                      <a:latin typeface="Arial"/>
                      <a:ea typeface="Arial"/>
                      <a:cs typeface="Arial"/>
                      <a:sym typeface="Arial"/>
                    </a:defRPr>
                  </a:pPr>
                  <a:endParaRPr dirty="0"/>
                </a:p>
              </p:txBody>
            </p:sp>
            <p:sp>
              <p:nvSpPr>
                <p:cNvPr id="15" name="Shape 15"/>
                <p:cNvSpPr/>
                <p:nvPr/>
              </p:nvSpPr>
              <p:spPr>
                <a:xfrm>
                  <a:off x="0" y="8795"/>
                  <a:ext cx="732475" cy="1279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900">
                      <a:solidFill>
                        <a:srgbClr val="FFFFFF"/>
                      </a:solidFill>
                      <a:latin typeface="Arial"/>
                      <a:ea typeface="Arial"/>
                      <a:cs typeface="Arial"/>
                      <a:sym typeface="Arial"/>
                    </a:defRPr>
                  </a:lvl1pPr>
                </a:lstStyle>
                <a:p>
                  <a:pPr lvl="0">
                    <a:defRPr sz="1800">
                      <a:solidFill>
                        <a:srgbClr val="000000"/>
                      </a:solidFill>
                    </a:defRPr>
                  </a:pPr>
                  <a:r>
                    <a:rPr sz="900" dirty="0">
                      <a:solidFill>
                        <a:srgbClr val="FFFFFF"/>
                      </a:solidFill>
                    </a:rPr>
                    <a:t>1920</a:t>
                  </a:r>
                </a:p>
              </p:txBody>
            </p:sp>
          </p:grpSp>
          <p:grpSp>
            <p:nvGrpSpPr>
              <p:cNvPr id="19" name="Group 19"/>
              <p:cNvGrpSpPr/>
              <p:nvPr/>
            </p:nvGrpSpPr>
            <p:grpSpPr>
              <a:xfrm>
                <a:off x="1460149" y="0"/>
                <a:ext cx="732475" cy="145535"/>
                <a:chOff x="0" y="0"/>
                <a:chExt cx="732474" cy="145534"/>
              </a:xfrm>
            </p:grpSpPr>
            <p:sp>
              <p:nvSpPr>
                <p:cNvPr id="17" name="Shape 17"/>
                <p:cNvSpPr/>
                <p:nvPr/>
              </p:nvSpPr>
              <p:spPr>
                <a:xfrm>
                  <a:off x="0" y="0"/>
                  <a:ext cx="732475" cy="145535"/>
                </a:xfrm>
                <a:prstGeom prst="rect">
                  <a:avLst/>
                </a:prstGeom>
                <a:solidFill>
                  <a:srgbClr val="8F1120"/>
                </a:solidFill>
                <a:ln w="12700" cap="flat">
                  <a:noFill/>
                  <a:miter lim="400000"/>
                </a:ln>
                <a:effectLst/>
              </p:spPr>
              <p:txBody>
                <a:bodyPr wrap="square" lIns="0" tIns="0" rIns="0" bIns="0" numCol="1" anchor="ctr">
                  <a:noAutofit/>
                </a:bodyPr>
                <a:lstStyle/>
                <a:p>
                  <a:pPr lvl="0">
                    <a:defRPr sz="900">
                      <a:solidFill>
                        <a:srgbClr val="FFFFFF"/>
                      </a:solidFill>
                      <a:latin typeface="Arial"/>
                      <a:ea typeface="Arial"/>
                      <a:cs typeface="Arial"/>
                      <a:sym typeface="Arial"/>
                    </a:defRPr>
                  </a:pPr>
                  <a:endParaRPr dirty="0"/>
                </a:p>
              </p:txBody>
            </p:sp>
            <p:sp>
              <p:nvSpPr>
                <p:cNvPr id="18" name="Shape 18"/>
                <p:cNvSpPr/>
                <p:nvPr/>
              </p:nvSpPr>
              <p:spPr>
                <a:xfrm>
                  <a:off x="0" y="8795"/>
                  <a:ext cx="732475" cy="1279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900">
                      <a:solidFill>
                        <a:srgbClr val="FFFFFF"/>
                      </a:solidFill>
                      <a:latin typeface="Arial"/>
                      <a:ea typeface="Arial"/>
                      <a:cs typeface="Arial"/>
                      <a:sym typeface="Arial"/>
                    </a:defRPr>
                  </a:lvl1pPr>
                </a:lstStyle>
                <a:p>
                  <a:pPr lvl="0">
                    <a:defRPr sz="1800">
                      <a:solidFill>
                        <a:srgbClr val="000000"/>
                      </a:solidFill>
                    </a:defRPr>
                  </a:pPr>
                  <a:r>
                    <a:rPr sz="900" dirty="0">
                      <a:solidFill>
                        <a:srgbClr val="FFFFFF"/>
                      </a:solidFill>
                    </a:rPr>
                    <a:t>1987</a:t>
                  </a:r>
                </a:p>
              </p:txBody>
            </p:sp>
          </p:grpSp>
          <p:grpSp>
            <p:nvGrpSpPr>
              <p:cNvPr id="22" name="Group 22"/>
              <p:cNvGrpSpPr/>
              <p:nvPr/>
            </p:nvGrpSpPr>
            <p:grpSpPr>
              <a:xfrm>
                <a:off x="2192623" y="0"/>
                <a:ext cx="732475" cy="145535"/>
                <a:chOff x="0" y="0"/>
                <a:chExt cx="732474" cy="145534"/>
              </a:xfrm>
            </p:grpSpPr>
            <p:sp>
              <p:nvSpPr>
                <p:cNvPr id="20" name="Shape 20"/>
                <p:cNvSpPr/>
                <p:nvPr/>
              </p:nvSpPr>
              <p:spPr>
                <a:xfrm>
                  <a:off x="0" y="0"/>
                  <a:ext cx="732475" cy="145535"/>
                </a:xfrm>
                <a:prstGeom prst="rect">
                  <a:avLst/>
                </a:prstGeom>
                <a:solidFill>
                  <a:srgbClr val="8F1120"/>
                </a:solidFill>
                <a:ln w="12700" cap="flat">
                  <a:noFill/>
                  <a:miter lim="400000"/>
                </a:ln>
                <a:effectLst/>
              </p:spPr>
              <p:txBody>
                <a:bodyPr wrap="square" lIns="0" tIns="0" rIns="0" bIns="0" numCol="1" anchor="ctr">
                  <a:noAutofit/>
                </a:bodyPr>
                <a:lstStyle/>
                <a:p>
                  <a:pPr lvl="0">
                    <a:defRPr sz="900">
                      <a:solidFill>
                        <a:srgbClr val="FFFFFF"/>
                      </a:solidFill>
                      <a:latin typeface="Arial"/>
                      <a:ea typeface="Arial"/>
                      <a:cs typeface="Arial"/>
                      <a:sym typeface="Arial"/>
                    </a:defRPr>
                  </a:pPr>
                  <a:endParaRPr dirty="0"/>
                </a:p>
              </p:txBody>
            </p:sp>
            <p:sp>
              <p:nvSpPr>
                <p:cNvPr id="21" name="Shape 21"/>
                <p:cNvSpPr/>
                <p:nvPr/>
              </p:nvSpPr>
              <p:spPr>
                <a:xfrm>
                  <a:off x="0" y="8795"/>
                  <a:ext cx="732475" cy="1279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900">
                      <a:solidFill>
                        <a:srgbClr val="FFFFFF"/>
                      </a:solidFill>
                      <a:latin typeface="Arial"/>
                      <a:ea typeface="Arial"/>
                      <a:cs typeface="Arial"/>
                      <a:sym typeface="Arial"/>
                    </a:defRPr>
                  </a:lvl1pPr>
                </a:lstStyle>
                <a:p>
                  <a:pPr lvl="0">
                    <a:defRPr sz="1800">
                      <a:solidFill>
                        <a:srgbClr val="000000"/>
                      </a:solidFill>
                    </a:defRPr>
                  </a:pPr>
                  <a:r>
                    <a:rPr sz="900" dirty="0">
                      <a:solidFill>
                        <a:srgbClr val="FFFFFF"/>
                      </a:solidFill>
                    </a:rPr>
                    <a:t>2006</a:t>
                  </a:r>
                </a:p>
              </p:txBody>
            </p:sp>
          </p:grpSp>
        </p:grpSp>
      </p:grpSp>
      <p:pic>
        <p:nvPicPr>
          <p:cNvPr id="25" name="红色系校徽标准版.png" descr="红色系校徽标准版"/>
          <p:cNvPicPr/>
          <p:nvPr/>
        </p:nvPicPr>
        <p:blipFill>
          <a:blip r:embed="rId6">
            <a:extLst/>
          </a:blip>
          <a:stretch>
            <a:fillRect/>
          </a:stretch>
        </p:blipFill>
        <p:spPr>
          <a:xfrm>
            <a:off x="179387" y="158750"/>
            <a:ext cx="755651" cy="755650"/>
          </a:xfrm>
          <a:prstGeom prst="rect">
            <a:avLst/>
          </a:prstGeom>
          <a:ln w="12700">
            <a:miter lim="400000"/>
          </a:ln>
        </p:spPr>
      </p:pic>
      <p:sp>
        <p:nvSpPr>
          <p:cNvPr id="26" name="Shape 26"/>
          <p:cNvSpPr>
            <a:spLocks noGrp="1"/>
          </p:cNvSpPr>
          <p:nvPr>
            <p:ph type="title"/>
          </p:nvPr>
        </p:nvSpPr>
        <p:spPr>
          <a:xfrm>
            <a:off x="457200" y="1374775"/>
            <a:ext cx="8229600" cy="1508125"/>
          </a:xfrm>
          <a:prstGeom prst="rect">
            <a:avLst/>
          </a:prstGeom>
        </p:spPr>
        <p:txBody>
          <a:bodyPr/>
          <a:lstStyle>
            <a:lvl1pPr>
              <a:defRPr sz="3800"/>
            </a:lvl1pPr>
          </a:lstStyle>
          <a:p>
            <a:pPr lvl="0">
              <a:defRPr sz="1800">
                <a:solidFill>
                  <a:srgbClr val="000000"/>
                </a:solidFill>
              </a:defRPr>
            </a:pPr>
            <a:r>
              <a:rPr sz="3800">
                <a:solidFill>
                  <a:srgbClr val="002060"/>
                </a:solidFill>
              </a:rPr>
              <a:t>标题文本</a:t>
            </a:r>
          </a:p>
        </p:txBody>
      </p:sp>
    </p:spTree>
    <p:extLst>
      <p:ext uri="{BB962C8B-B14F-4D97-AF65-F5344CB8AC3E}">
        <p14:creationId xmlns:p14="http://schemas.microsoft.com/office/powerpoint/2010/main" val="18695950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lstStyle>
            <a:lvl1pPr algn="l">
              <a:defRPr sz="4000" b="1" cap="all">
                <a:effectLst>
                  <a:outerShdw blurRad="38100" dist="38100" dir="2700000" algn="tl">
                    <a:srgbClr val="000000">
                      <a:alpha val="43137"/>
                    </a:srgbClr>
                  </a:outerShdw>
                </a:effectLst>
                <a:latin typeface="+mn-ea"/>
                <a:ea typeface="+mn-ea"/>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5"/>
            <a:ext cx="40386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5"/>
            <a:ext cx="40386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9647EF95-0621-4B5C-9074-D8D0686AD71D}" type="slidenum">
              <a:rPr lang="en-US" altLang="zh-CN"/>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dirty="0"/>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dirty="0"/>
          </a:p>
        </p:txBody>
      </p:sp>
      <p:sp>
        <p:nvSpPr>
          <p:cNvPr id="9"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D60BA7F4-07B7-40FD-B8D8-57482903A281}" type="slidenum">
              <a:rPr lang="en-US" altLang="zh-CN"/>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r">
              <a:defRPr/>
            </a:lvl1pPr>
          </a:lstStyle>
          <a:p>
            <a:r>
              <a:rPr lang="zh-CN" altLang="en-US" dirty="0" smtClean="0"/>
              <a:t>单击此处编辑母版标题样式</a:t>
            </a:r>
            <a:endParaRPr lang="zh-CN" altLang="en-US" dirty="0"/>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dirty="0"/>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dirty="0"/>
          </a:p>
        </p:txBody>
      </p:sp>
      <p:sp>
        <p:nvSpPr>
          <p:cNvPr id="5"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5C606DC6-AB3B-4577-8E56-B93508B40AF3}" type="slidenum">
              <a:rPr lang="en-US" altLang="zh-CN" smtClean="0"/>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dirty="0"/>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dirty="0"/>
          </a:p>
        </p:txBody>
      </p:sp>
      <p:sp>
        <p:nvSpPr>
          <p:cNvPr id="4"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E794BB23-6F2A-40DC-8AEF-71516BEBE6A7}" type="slidenum">
              <a:rPr lang="en-US" altLang="zh-CN" smtClean="0"/>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C3BAB61C-917D-4DA5-9DA6-CD49D9D03A24}" type="slidenum">
              <a:rPr lang="en-US" altLang="zh-CN"/>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9"/>
          <p:cNvSpPr>
            <a:spLocks noGrp="1" noChangeArrowheads="1"/>
          </p:cNvSpPr>
          <p:nvPr>
            <p:ph type="sldNum" sz="quarter" idx="12"/>
          </p:nvPr>
        </p:nvSpPr>
        <p:spPr>
          <a:xfrm>
            <a:off x="6625209" y="6553150"/>
            <a:ext cx="2483296" cy="476250"/>
          </a:xfrm>
          <a:prstGeom prst="rect">
            <a:avLst/>
          </a:prstGeom>
          <a:ln/>
        </p:spPr>
        <p:txBody>
          <a:bodyPr/>
          <a:lstStyle>
            <a:lvl1pPr>
              <a:defRPr/>
            </a:lvl1pPr>
          </a:lstStyle>
          <a:p>
            <a:pPr>
              <a:defRPr/>
            </a:pPr>
            <a:fld id="{4CD90448-9677-4281-A4D7-334A2D6E14C1}" type="slidenum">
              <a:rPr lang="en-US" altLang="zh-CN"/>
              <a:pPr>
                <a:defRPr/>
              </a:pPr>
              <a:t>‹#›</a:t>
            </a:fld>
            <a:endParaRPr lang="en-US" altLang="zh-CN"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新校徽红(10mm)"/>
          <p:cNvPicPr>
            <a:picLocks noChangeAspect="1" noChangeArrowheads="1"/>
          </p:cNvPicPr>
          <p:nvPr userDrawn="1"/>
        </p:nvPicPr>
        <p:blipFill>
          <a:blip r:embed="rId22" cstate="print"/>
          <a:srcRect/>
          <a:stretch>
            <a:fillRect/>
          </a:stretch>
        </p:blipFill>
        <p:spPr bwMode="auto">
          <a:xfrm>
            <a:off x="0" y="0"/>
            <a:ext cx="9144000" cy="6859588"/>
          </a:xfrm>
          <a:prstGeom prst="rect">
            <a:avLst/>
          </a:prstGeom>
          <a:noFill/>
          <a:ln w="9525">
            <a:noFill/>
            <a:miter lim="800000"/>
            <a:headEnd/>
            <a:tailEnd/>
          </a:ln>
        </p:spPr>
      </p:pic>
      <p:sp>
        <p:nvSpPr>
          <p:cNvPr id="1027" name="Rectangle 5"/>
          <p:cNvSpPr>
            <a:spLocks noGrp="1" noChangeArrowheads="1"/>
          </p:cNvSpPr>
          <p:nvPr>
            <p:ph type="title"/>
          </p:nvPr>
        </p:nvSpPr>
        <p:spPr bwMode="auto">
          <a:xfrm>
            <a:off x="0" y="116633"/>
            <a:ext cx="9144000" cy="687387"/>
          </a:xfrm>
          <a:prstGeom prst="rect">
            <a:avLst/>
          </a:prstGeom>
          <a:noFill/>
          <a:ln w="9525" algn="ctr">
            <a:noFill/>
            <a:miter lim="800000"/>
            <a:headEnd/>
            <a:tailEnd/>
          </a:ln>
        </p:spPr>
        <p:txBody>
          <a:bodyPr vert="horz" wrap="square" lIns="1800000" tIns="36000" rIns="360000" bIns="45720" numCol="1" anchor="t" anchorCtr="0" compatLnSpc="1">
            <a:prstTxWarp prst="textNoShape">
              <a:avLst/>
            </a:prstTxWarp>
          </a:bodyPr>
          <a:lstStyle/>
          <a:p>
            <a:pPr lvl="0"/>
            <a:r>
              <a:rPr lang="zh-CN" altLang="en-US" dirty="0" smtClean="0"/>
              <a:t>单击此处编辑母版标题样式</a:t>
            </a:r>
          </a:p>
        </p:txBody>
      </p:sp>
      <p:sp>
        <p:nvSpPr>
          <p:cNvPr id="1028" name="Rectangle 6"/>
          <p:cNvSpPr>
            <a:spLocks noGrp="1" noChangeArrowheads="1"/>
          </p:cNvSpPr>
          <p:nvPr>
            <p:ph type="body" idx="1"/>
          </p:nvPr>
        </p:nvSpPr>
        <p:spPr bwMode="auto">
          <a:xfrm>
            <a:off x="457200" y="1052515"/>
            <a:ext cx="8229600" cy="54006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343" name="Rectangle 7"/>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宋体" pitchFamily="2" charset="-122"/>
              </a:defRPr>
            </a:lvl1pPr>
          </a:lstStyle>
          <a:p>
            <a:pPr>
              <a:defRPr/>
            </a:pPr>
            <a:endParaRPr lang="en-US" altLang="zh-CN" dirty="0"/>
          </a:p>
        </p:txBody>
      </p:sp>
      <p:sp>
        <p:nvSpPr>
          <p:cNvPr id="14344" name="Rectangle 8"/>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dirty="0"/>
          </a:p>
        </p:txBody>
      </p:sp>
      <p:sp>
        <p:nvSpPr>
          <p:cNvPr id="56322" name="Rectangle 2"/>
          <p:cNvSpPr>
            <a:spLocks noChangeArrowheads="1"/>
          </p:cNvSpPr>
          <p:nvPr userDrawn="1"/>
        </p:nvSpPr>
        <p:spPr bwMode="auto">
          <a:xfrm rot="10800000">
            <a:off x="2608264" y="682625"/>
            <a:ext cx="2879725" cy="90488"/>
          </a:xfrm>
          <a:prstGeom prst="rect">
            <a:avLst/>
          </a:prstGeom>
          <a:gradFill rotWithShape="1">
            <a:gsLst>
              <a:gs pos="0">
                <a:srgbClr val="FFFFFF"/>
              </a:gs>
              <a:gs pos="100000">
                <a:srgbClr val="A41E31">
                  <a:alpha val="60001"/>
                </a:srgbClr>
              </a:gs>
            </a:gsLst>
            <a:lin ang="0" scaled="1"/>
          </a:gradFill>
          <a:ln w="19050" algn="ctr">
            <a:noFill/>
            <a:miter lim="800000"/>
            <a:headEnd/>
            <a:tailEnd/>
          </a:ln>
        </p:spPr>
        <p:txBody>
          <a:bodyPr rot="10800000" wrap="none" anchor="ctr"/>
          <a:lstStyle/>
          <a:p>
            <a:pPr>
              <a:defRPr/>
            </a:pPr>
            <a:endParaRPr lang="zh-CN" altLang="en-US" sz="2400">
              <a:ea typeface="黑体" pitchFamily="2" charset="-122"/>
            </a:endParaRPr>
          </a:p>
        </p:txBody>
      </p:sp>
      <p:sp>
        <p:nvSpPr>
          <p:cNvPr id="56323" name="Rectangle 3"/>
          <p:cNvSpPr>
            <a:spLocks noChangeArrowheads="1"/>
          </p:cNvSpPr>
          <p:nvPr userDrawn="1"/>
        </p:nvSpPr>
        <p:spPr bwMode="auto">
          <a:xfrm>
            <a:off x="6265864" y="6542090"/>
            <a:ext cx="2879725" cy="90487"/>
          </a:xfrm>
          <a:prstGeom prst="rect">
            <a:avLst/>
          </a:prstGeom>
          <a:gradFill rotWithShape="1">
            <a:gsLst>
              <a:gs pos="0">
                <a:srgbClr val="FFFFFF"/>
              </a:gs>
              <a:gs pos="100000">
                <a:srgbClr val="A41E31"/>
              </a:gs>
            </a:gsLst>
            <a:lin ang="0" scaled="1"/>
          </a:gradFill>
          <a:ln w="19050" algn="ctr">
            <a:noFill/>
            <a:miter lim="800000"/>
            <a:headEnd/>
            <a:tailEnd/>
          </a:ln>
        </p:spPr>
        <p:txBody>
          <a:bodyPr wrap="none" anchor="ctr"/>
          <a:lstStyle/>
          <a:p>
            <a:pPr>
              <a:defRPr/>
            </a:pPr>
            <a:endParaRPr lang="zh-CN" altLang="en-US" sz="2400">
              <a:ea typeface="黑体" pitchFamily="2" charset="-122"/>
            </a:endParaRPr>
          </a:p>
        </p:txBody>
      </p:sp>
    </p:spTree>
  </p:cSld>
  <p:clrMap bg1="lt1" tx1="dk1" bg2="lt2" tx2="dk2" accent1="accent1" accent2="accent2" accent3="accent3" accent4="accent4" accent5="accent5" accent6="accent6" hlink="hlink" folHlink="folHlink"/>
  <p:sldLayoutIdLst>
    <p:sldLayoutId id="2147483829"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54" r:id="rId17"/>
    <p:sldLayoutId id="2147483755" r:id="rId18"/>
    <p:sldLayoutId id="2147483756" r:id="rId19"/>
    <p:sldLayoutId id="2147483830" r:id="rId20"/>
  </p:sldLayoutIdLst>
  <p:timing>
    <p:tnLst>
      <p:par>
        <p:cTn id="1" dur="indefinite" restart="never" nodeType="tmRoot"/>
      </p:par>
    </p:tnLst>
  </p:timing>
  <p:hf hdr="0" ftr="0" dt="0"/>
  <p:txStyles>
    <p:title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p:titleStyle>
    <p:bodyStyle>
      <a:lvl1pPr marL="449263" indent="-449263" algn="l" rtl="0" eaLnBrk="0" fontAlgn="base" hangingPunct="0">
        <a:lnSpc>
          <a:spcPct val="120000"/>
        </a:lnSpc>
        <a:spcBef>
          <a:spcPct val="20000"/>
        </a:spcBef>
        <a:spcAft>
          <a:spcPct val="0"/>
        </a:spcAft>
        <a:buSzPct val="120000"/>
        <a:buBlip>
          <a:blip r:embed="rId23"/>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Pattern%20phasetransitions%20of%20%20self-propelled%20particles_gases,%20crystals,%20liquids,%20and%20mills_video.mp4"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20013;&#33322;&#24037;&#19994;&#24198;&#23433;MES&#31995;&#32479;.avi" TargetMode="External"/><Relationship Id="rId4" Type="http://schemas.openxmlformats.org/officeDocument/2006/relationships/hyperlink" Target="&#21046;&#36896;&#33258;&#21160;&#21270;&#12289;&#20449;&#24687;&#21270;&#19982;&#26234;&#33021;&#21270;.mpg"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25487" y="5229200"/>
            <a:ext cx="8078961" cy="1080120"/>
          </a:xfrm>
        </p:spPr>
        <p:txBody>
          <a:bodyPr/>
          <a:lstStyle/>
          <a:p>
            <a:pPr marL="449263" indent="-449263" algn="r">
              <a:lnSpc>
                <a:spcPct val="100000"/>
              </a:lnSpc>
              <a:defRPr/>
            </a:pPr>
            <a:r>
              <a:rPr lang="zh-CN" altLang="en-US" sz="2800" b="0" dirty="0" smtClean="0">
                <a:solidFill>
                  <a:schemeClr val="bg2">
                    <a:lumMod val="50000"/>
                  </a:schemeClr>
                </a:solidFill>
                <a:effectLst/>
                <a:latin typeface="新宋体" panose="02010609030101010101" pitchFamily="49" charset="-122"/>
                <a:ea typeface="新宋体" panose="02010609030101010101" pitchFamily="49" charset="-122"/>
              </a:rPr>
              <a:t>智能</a:t>
            </a:r>
            <a:r>
              <a:rPr lang="zh-CN" altLang="en-US" sz="2800" b="0" dirty="0">
                <a:solidFill>
                  <a:schemeClr val="bg2">
                    <a:lumMod val="50000"/>
                  </a:schemeClr>
                </a:solidFill>
                <a:effectLst/>
                <a:latin typeface="新宋体" panose="02010609030101010101" pitchFamily="49" charset="-122"/>
                <a:ea typeface="新宋体" panose="02010609030101010101" pitchFamily="49" charset="-122"/>
              </a:rPr>
              <a:t>制造与信息工程研究所</a:t>
            </a:r>
            <a:endParaRPr lang="en-US" altLang="zh-CN" sz="2800" b="0" dirty="0">
              <a:solidFill>
                <a:schemeClr val="bg2">
                  <a:lumMod val="50000"/>
                </a:schemeClr>
              </a:solidFill>
              <a:effectLst/>
              <a:latin typeface="新宋体" panose="02010609030101010101" pitchFamily="49" charset="-122"/>
              <a:ea typeface="新宋体" panose="02010609030101010101" pitchFamily="49" charset="-122"/>
            </a:endParaRPr>
          </a:p>
          <a:p>
            <a:pPr marL="449263" indent="-449263" algn="r">
              <a:lnSpc>
                <a:spcPct val="100000"/>
              </a:lnSpc>
              <a:defRPr/>
            </a:pPr>
            <a:r>
              <a:rPr lang="zh-CN" altLang="en-US" sz="2800" b="0" dirty="0">
                <a:solidFill>
                  <a:schemeClr val="bg2">
                    <a:lumMod val="50000"/>
                  </a:schemeClr>
                </a:solidFill>
                <a:effectLst/>
                <a:latin typeface="新宋体" panose="02010609030101010101" pitchFamily="49" charset="-122"/>
                <a:ea typeface="新宋体" panose="02010609030101010101" pitchFamily="49" charset="-122"/>
              </a:rPr>
              <a:t>上海交通大学机械与动力工程学院</a:t>
            </a:r>
            <a:endParaRPr lang="en-US" altLang="zh-CN" sz="2800" b="0" dirty="0">
              <a:solidFill>
                <a:schemeClr val="bg2">
                  <a:lumMod val="50000"/>
                </a:schemeClr>
              </a:solidFill>
              <a:effectLst/>
              <a:latin typeface="新宋体" panose="02010609030101010101" pitchFamily="49" charset="-122"/>
              <a:ea typeface="新宋体" panose="02010609030101010101" pitchFamily="49" charset="-122"/>
            </a:endParaRPr>
          </a:p>
        </p:txBody>
      </p:sp>
      <p:sp>
        <p:nvSpPr>
          <p:cNvPr id="5" name="标题 1"/>
          <p:cNvSpPr txBox="1">
            <a:spLocks/>
          </p:cNvSpPr>
          <p:nvPr/>
        </p:nvSpPr>
        <p:spPr bwMode="auto">
          <a:xfrm>
            <a:off x="396000" y="1268760"/>
            <a:ext cx="8352928" cy="1470025"/>
          </a:xfrm>
          <a:prstGeom prst="rect">
            <a:avLst/>
          </a:prstGeom>
          <a:noFill/>
          <a:ln w="9525" algn="ctr">
            <a:noFill/>
            <a:miter lim="800000"/>
            <a:headEnd/>
            <a:tailEnd/>
          </a:ln>
        </p:spPr>
        <p:txBody>
          <a:bodyPr vert="horz" wrap="square" lIns="360000" tIns="36000" rIns="360000" bIns="45720" numCol="1" anchor="t" anchorCtr="0" compatLnSpc="1">
            <a:prstTxWarp prst="textNoShape">
              <a:avLst/>
            </a:prstTxWarp>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sz="5400" kern="0" dirty="0" smtClean="0">
                <a:solidFill>
                  <a:srgbClr val="C00000"/>
                </a:solidFill>
                <a:latin typeface="黑体" panose="02010609060101010101" pitchFamily="49" charset="-122"/>
                <a:ea typeface="黑体" panose="02010609060101010101" pitchFamily="49" charset="-122"/>
              </a:rPr>
              <a:t>软件工程 </a:t>
            </a:r>
            <a:r>
              <a:rPr lang="en-US" altLang="zh-CN" sz="5400" kern="0" dirty="0" smtClean="0">
                <a:solidFill>
                  <a:srgbClr val="C00000"/>
                </a:solidFill>
                <a:ea typeface="黑体" panose="02010609060101010101" pitchFamily="49" charset="-122"/>
              </a:rPr>
              <a:t>II</a:t>
            </a:r>
          </a:p>
          <a:p>
            <a:pPr algn="r"/>
            <a:endParaRPr lang="en-US" altLang="zh-CN" sz="1200" dirty="0" smtClean="0">
              <a:solidFill>
                <a:srgbClr val="002060"/>
              </a:solidFill>
            </a:endParaRPr>
          </a:p>
          <a:p>
            <a:pPr algn="r"/>
            <a:r>
              <a:rPr lang="en-US" altLang="zh-CN" sz="3200" dirty="0" smtClean="0">
                <a:solidFill>
                  <a:srgbClr val="002060"/>
                </a:solidFill>
              </a:rPr>
              <a:t>—— </a:t>
            </a:r>
            <a:r>
              <a:rPr lang="zh-CN" altLang="en-US" sz="3200" dirty="0" smtClean="0">
                <a:solidFill>
                  <a:srgbClr val="002060"/>
                </a:solidFill>
              </a:rPr>
              <a:t>软件</a:t>
            </a:r>
            <a:r>
              <a:rPr lang="zh-CN" altLang="en-US" sz="3200" dirty="0">
                <a:solidFill>
                  <a:srgbClr val="002060"/>
                </a:solidFill>
              </a:rPr>
              <a:t>系统分析与</a:t>
            </a:r>
            <a:r>
              <a:rPr lang="zh-CN" altLang="en-US" sz="3200" dirty="0" smtClean="0">
                <a:solidFill>
                  <a:srgbClr val="002060"/>
                </a:solidFill>
              </a:rPr>
              <a:t>设计</a:t>
            </a:r>
            <a:endParaRPr lang="zh-CN" altLang="en-US" sz="3200" kern="0" dirty="0">
              <a:solidFill>
                <a:srgbClr val="002060"/>
              </a:solidFill>
              <a:ea typeface="黑体" panose="02010609060101010101" pitchFamily="49"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7152" y="3140968"/>
            <a:ext cx="2577296" cy="158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22" name="Picture 2" descr="http://smartinspection.cn/wp-content/themes/Superfocus_free/images/index/banner4/pic1.png"/>
          <p:cNvPicPr>
            <a:picLocks noChangeAspect="1" noChangeArrowheads="1"/>
          </p:cNvPicPr>
          <p:nvPr/>
        </p:nvPicPr>
        <p:blipFill rotWithShape="1">
          <a:blip r:embed="rId4">
            <a:extLst>
              <a:ext uri="{28A0092B-C50C-407E-A947-70E740481C1C}">
                <a14:useLocalDpi xmlns:a14="http://schemas.microsoft.com/office/drawing/2010/main" val="0"/>
              </a:ext>
            </a:extLst>
          </a:blip>
          <a:srcRect l="3427" r="11449" b="26386"/>
          <a:stretch/>
        </p:blipFill>
        <p:spPr bwMode="auto">
          <a:xfrm>
            <a:off x="3286320" y="3140968"/>
            <a:ext cx="2572287" cy="158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5126" name="Picture 6" descr="https://timgsa.baidu.com/timg?image&amp;quality=80&amp;size=b9999_10000&amp;sec=1487831377513&amp;di=82dc92256410602c7dfd4cec3941f168&amp;imgtype=0&amp;src=http%3A%2F%2Fwww.hitongxue.net%2FupLoad%2Fnews%2Fmonth_1510%2F201510301541514733.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1179" r="2913"/>
          <a:stretch/>
        </p:blipFill>
        <p:spPr bwMode="auto">
          <a:xfrm>
            <a:off x="525487" y="3140968"/>
            <a:ext cx="2592288" cy="158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Line 7"/>
          <p:cNvSpPr>
            <a:spLocks noChangeShapeType="1"/>
          </p:cNvSpPr>
          <p:nvPr/>
        </p:nvSpPr>
        <p:spPr bwMode="auto">
          <a:xfrm>
            <a:off x="3255838" y="2825626"/>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Oval 11"/>
          <p:cNvSpPr>
            <a:spLocks noChangeArrowheads="1"/>
          </p:cNvSpPr>
          <p:nvPr/>
        </p:nvSpPr>
        <p:spPr bwMode="gray">
          <a:xfrm>
            <a:off x="811088" y="2205038"/>
            <a:ext cx="2673350" cy="2671762"/>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35" name="Oval 12"/>
          <p:cNvSpPr>
            <a:spLocks noChangeArrowheads="1"/>
          </p:cNvSpPr>
          <p:nvPr/>
        </p:nvSpPr>
        <p:spPr bwMode="gray">
          <a:xfrm>
            <a:off x="987300" y="2378075"/>
            <a:ext cx="2319338" cy="232251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36" name="Oval 13"/>
          <p:cNvSpPr>
            <a:spLocks noChangeArrowheads="1"/>
          </p:cNvSpPr>
          <p:nvPr/>
        </p:nvSpPr>
        <p:spPr bwMode="gray">
          <a:xfrm>
            <a:off x="998413" y="2390775"/>
            <a:ext cx="2319337" cy="2320925"/>
          </a:xfrm>
          <a:prstGeom prst="ellipse">
            <a:avLst/>
          </a:prstGeom>
          <a:gradFill flip="none" rotWithShape="1">
            <a:gsLst>
              <a:gs pos="0">
                <a:srgbClr val="002060"/>
              </a:gs>
              <a:gs pos="16000">
                <a:srgbClr val="00CCCC"/>
              </a:gs>
              <a:gs pos="47000">
                <a:srgbClr val="9999FF"/>
              </a:gs>
              <a:gs pos="60001">
                <a:srgbClr val="2E6792"/>
              </a:gs>
              <a:gs pos="71001">
                <a:srgbClr val="3333CC"/>
              </a:gs>
              <a:gs pos="81000">
                <a:srgbClr val="1170FF"/>
              </a:gs>
              <a:gs pos="100000">
                <a:srgbClr val="006699"/>
              </a:gs>
            </a:gsLst>
            <a:lin ang="18900000" scaled="1"/>
            <a:tileRect/>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37" name="Oval 14"/>
          <p:cNvSpPr>
            <a:spLocks noChangeArrowheads="1"/>
          </p:cNvSpPr>
          <p:nvPr/>
        </p:nvSpPr>
        <p:spPr bwMode="gray">
          <a:xfrm>
            <a:off x="1101600" y="2495550"/>
            <a:ext cx="2090738" cy="2089150"/>
          </a:xfrm>
          <a:prstGeom prst="ellipse">
            <a:avLst/>
          </a:prstGeom>
          <a:solidFill>
            <a:srgbClr val="000000"/>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latin typeface="Lucida Sans Unicode" pitchFamily="34" charset="0"/>
              <a:ea typeface="黑体" pitchFamily="2" charset="-122"/>
            </a:endParaRPr>
          </a:p>
        </p:txBody>
      </p:sp>
      <p:sp>
        <p:nvSpPr>
          <p:cNvPr id="38" name="Oval 15"/>
          <p:cNvSpPr>
            <a:spLocks noChangeArrowheads="1"/>
          </p:cNvSpPr>
          <p:nvPr/>
        </p:nvSpPr>
        <p:spPr bwMode="gray">
          <a:xfrm>
            <a:off x="1134938" y="2528888"/>
            <a:ext cx="2025650" cy="202723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39" name="Oval 16"/>
          <p:cNvSpPr>
            <a:spLocks noChangeArrowheads="1"/>
          </p:cNvSpPr>
          <p:nvPr/>
        </p:nvSpPr>
        <p:spPr bwMode="gray">
          <a:xfrm>
            <a:off x="1160338" y="2540000"/>
            <a:ext cx="1978025" cy="19780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40" name="Oval 17"/>
          <p:cNvSpPr>
            <a:spLocks noChangeArrowheads="1"/>
          </p:cNvSpPr>
          <p:nvPr/>
        </p:nvSpPr>
        <p:spPr bwMode="gray">
          <a:xfrm>
            <a:off x="1182563" y="2559050"/>
            <a:ext cx="1879600" cy="18478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41" name="Oval 18"/>
          <p:cNvSpPr>
            <a:spLocks noChangeArrowheads="1"/>
          </p:cNvSpPr>
          <p:nvPr/>
        </p:nvSpPr>
        <p:spPr bwMode="gray">
          <a:xfrm>
            <a:off x="1292100" y="2611438"/>
            <a:ext cx="1671638" cy="150018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42" name="AutoShape 22"/>
          <p:cNvSpPr>
            <a:spLocks noChangeArrowheads="1"/>
          </p:cNvSpPr>
          <p:nvPr/>
        </p:nvSpPr>
        <p:spPr bwMode="gray">
          <a:xfrm>
            <a:off x="3859088" y="2565276"/>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43" name="Rectangle 23"/>
          <p:cNvSpPr>
            <a:spLocks noChangeArrowheads="1"/>
          </p:cNvSpPr>
          <p:nvPr/>
        </p:nvSpPr>
        <p:spPr bwMode="auto">
          <a:xfrm>
            <a:off x="4411736" y="2564904"/>
            <a:ext cx="4375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a:solidFill>
                  <a:schemeClr val="bg2">
                    <a:lumMod val="60000"/>
                    <a:lumOff val="40000"/>
                  </a:schemeClr>
                </a:solidFill>
                <a:effectLst>
                  <a:outerShdw blurRad="38100" dist="38100" dir="2700000" algn="tl">
                    <a:srgbClr val="000000">
                      <a:alpha val="43137"/>
                    </a:srgbClr>
                  </a:outerShdw>
                </a:effectLst>
                <a:latin typeface="+mn-ea"/>
                <a:ea typeface="+mn-ea"/>
              </a:rPr>
              <a:t>一、软件工程方法</a:t>
            </a:r>
          </a:p>
        </p:txBody>
      </p:sp>
      <p:sp>
        <p:nvSpPr>
          <p:cNvPr id="44" name="Oval 27"/>
          <p:cNvSpPr>
            <a:spLocks noChangeArrowheads="1"/>
          </p:cNvSpPr>
          <p:nvPr/>
        </p:nvSpPr>
        <p:spPr bwMode="gray">
          <a:xfrm>
            <a:off x="3782888" y="2698626"/>
            <a:ext cx="303212" cy="301625"/>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pic>
        <p:nvPicPr>
          <p:cNvPr id="45" name="Picture 33" descr="worldmap_ani8"/>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gray">
          <a:xfrm>
            <a:off x="1333375" y="2752725"/>
            <a:ext cx="160972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Line 7"/>
          <p:cNvSpPr>
            <a:spLocks noChangeShapeType="1"/>
          </p:cNvSpPr>
          <p:nvPr/>
        </p:nvSpPr>
        <p:spPr bwMode="auto">
          <a:xfrm>
            <a:off x="3255838" y="4365104"/>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AutoShape 22"/>
          <p:cNvSpPr>
            <a:spLocks noChangeArrowheads="1"/>
          </p:cNvSpPr>
          <p:nvPr/>
        </p:nvSpPr>
        <p:spPr bwMode="gray">
          <a:xfrm>
            <a:off x="3859088" y="4092178"/>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48" name="Rectangle 23"/>
          <p:cNvSpPr>
            <a:spLocks noChangeArrowheads="1"/>
          </p:cNvSpPr>
          <p:nvPr/>
        </p:nvSpPr>
        <p:spPr bwMode="auto">
          <a:xfrm>
            <a:off x="4411736" y="4076997"/>
            <a:ext cx="453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smtClean="0">
                <a:solidFill>
                  <a:srgbClr val="FF0000"/>
                </a:solidFill>
                <a:effectLst>
                  <a:outerShdw blurRad="38100" dist="38100" dir="2700000" algn="tl">
                    <a:srgbClr val="000000">
                      <a:alpha val="43137"/>
                    </a:srgbClr>
                  </a:outerShdw>
                </a:effectLst>
                <a:latin typeface="+mn-ea"/>
                <a:ea typeface="+mn-ea"/>
              </a:rPr>
              <a:t>二、制造</a:t>
            </a:r>
            <a:r>
              <a:rPr lang="zh-CN" altLang="en-US" sz="2400" b="1" dirty="0">
                <a:solidFill>
                  <a:srgbClr val="FF0000"/>
                </a:solidFill>
                <a:effectLst>
                  <a:outerShdw blurRad="38100" dist="38100" dir="2700000" algn="tl">
                    <a:srgbClr val="000000">
                      <a:alpha val="43137"/>
                    </a:srgbClr>
                  </a:outerShdw>
                </a:effectLst>
                <a:latin typeface="+mn-ea"/>
                <a:ea typeface="+mn-ea"/>
              </a:rPr>
              <a:t>软件</a:t>
            </a:r>
            <a:r>
              <a:rPr lang="zh-CN" altLang="en-US" sz="2400" b="1" dirty="0" smtClean="0">
                <a:solidFill>
                  <a:srgbClr val="FF0000"/>
                </a:solidFill>
                <a:effectLst>
                  <a:outerShdw blurRad="38100" dist="38100" dir="2700000" algn="tl">
                    <a:srgbClr val="000000">
                      <a:alpha val="43137"/>
                    </a:srgbClr>
                  </a:outerShdw>
                </a:effectLst>
                <a:latin typeface="+mn-ea"/>
                <a:ea typeface="+mn-ea"/>
              </a:rPr>
              <a:t>系统</a:t>
            </a:r>
            <a:endParaRPr lang="en-US" altLang="zh-CN" sz="2400" b="1" dirty="0">
              <a:solidFill>
                <a:srgbClr val="FF0000"/>
              </a:solidFill>
              <a:effectLst>
                <a:outerShdw blurRad="38100" dist="38100" dir="2700000" algn="tl">
                  <a:srgbClr val="000000">
                    <a:alpha val="43137"/>
                  </a:srgbClr>
                </a:outerShdw>
              </a:effectLst>
              <a:latin typeface="+mn-ea"/>
              <a:ea typeface="+mn-ea"/>
            </a:endParaRPr>
          </a:p>
        </p:txBody>
      </p:sp>
      <p:sp>
        <p:nvSpPr>
          <p:cNvPr id="49" name="Oval 26"/>
          <p:cNvSpPr>
            <a:spLocks noChangeArrowheads="1"/>
          </p:cNvSpPr>
          <p:nvPr/>
        </p:nvSpPr>
        <p:spPr bwMode="gray">
          <a:xfrm>
            <a:off x="3763838" y="4206478"/>
            <a:ext cx="301625" cy="303212"/>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Tree>
    <p:extLst>
      <p:ext uri="{BB962C8B-B14F-4D97-AF65-F5344CB8AC3E}">
        <p14:creationId xmlns:p14="http://schemas.microsoft.com/office/powerpoint/2010/main" val="662556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latin typeface="黑体" panose="02010609060101010101" pitchFamily="49" charset="-122"/>
                <a:ea typeface="黑体" panose="02010609060101010101" pitchFamily="49" charset="-122"/>
              </a:rPr>
              <a:t>制造软件系统</a:t>
            </a:r>
            <a:endParaRPr lang="en-US" altLang="zh-CN" sz="300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grpSp>
        <p:nvGrpSpPr>
          <p:cNvPr id="7" name="Group 3"/>
          <p:cNvGrpSpPr>
            <a:grpSpLocks/>
          </p:cNvGrpSpPr>
          <p:nvPr/>
        </p:nvGrpSpPr>
        <p:grpSpPr bwMode="auto">
          <a:xfrm>
            <a:off x="1547664" y="1965375"/>
            <a:ext cx="762000" cy="665162"/>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13"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bg1"/>
              </a:solidFill>
              <a:miter lim="800000"/>
              <a:headEnd/>
              <a:tailEnd/>
            </a:ln>
            <a:effectLst/>
          </p:spPr>
          <p:txBody>
            <a:bodyPr wrap="none" anchor="ctr"/>
            <a:lstStyle/>
            <a:p>
              <a:pPr>
                <a:defRPr/>
              </a:pPr>
              <a:endParaRPr lang="zh-CN" altLang="en-US"/>
            </a:p>
          </p:txBody>
        </p:sp>
      </p:grpSp>
      <p:grpSp>
        <p:nvGrpSpPr>
          <p:cNvPr id="14" name="Group 7"/>
          <p:cNvGrpSpPr>
            <a:grpSpLocks/>
          </p:cNvGrpSpPr>
          <p:nvPr/>
        </p:nvGrpSpPr>
        <p:grpSpPr bwMode="auto">
          <a:xfrm>
            <a:off x="1547664" y="2879775"/>
            <a:ext cx="762000" cy="665162"/>
            <a:chOff x="3174" y="2656"/>
            <a:chExt cx="1549" cy="1351"/>
          </a:xfrm>
        </p:grpSpPr>
        <p:sp>
          <p:nvSpPr>
            <p:cNvPr id="1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1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17"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18" name="Line 11"/>
          <p:cNvSpPr>
            <a:spLocks noChangeShapeType="1"/>
          </p:cNvSpPr>
          <p:nvPr/>
        </p:nvSpPr>
        <p:spPr bwMode="auto">
          <a:xfrm>
            <a:off x="2157264" y="2574975"/>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9" name="Text Box 12"/>
          <p:cNvSpPr txBox="1">
            <a:spLocks noChangeArrowheads="1"/>
          </p:cNvSpPr>
          <p:nvPr/>
        </p:nvSpPr>
        <p:spPr bwMode="auto">
          <a:xfrm>
            <a:off x="2462240" y="2041575"/>
            <a:ext cx="5095024"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rgbClr val="C00000"/>
                </a:solidFill>
                <a:latin typeface="微软雅黑" panose="020B0503020204020204" pitchFamily="34" charset="-122"/>
                <a:ea typeface="微软雅黑" panose="020B0503020204020204" pitchFamily="34" charset="-122"/>
              </a:rPr>
              <a:t>制造</a:t>
            </a:r>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20" name="Text Box 13"/>
          <p:cNvSpPr txBox="1">
            <a:spLocks noChangeArrowheads="1"/>
          </p:cNvSpPr>
          <p:nvPr/>
        </p:nvSpPr>
        <p:spPr bwMode="gray">
          <a:xfrm>
            <a:off x="1744514" y="2063800"/>
            <a:ext cx="354013" cy="457200"/>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rPr>
              <a:t>1</a:t>
            </a:r>
          </a:p>
        </p:txBody>
      </p:sp>
      <p:sp>
        <p:nvSpPr>
          <p:cNvPr id="21" name="Line 14"/>
          <p:cNvSpPr>
            <a:spLocks noChangeShapeType="1"/>
          </p:cNvSpPr>
          <p:nvPr/>
        </p:nvSpPr>
        <p:spPr bwMode="auto">
          <a:xfrm>
            <a:off x="2157264" y="3489375"/>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2" name="Text Box 15"/>
          <p:cNvSpPr txBox="1">
            <a:spLocks noChangeArrowheads="1"/>
          </p:cNvSpPr>
          <p:nvPr/>
        </p:nvSpPr>
        <p:spPr bwMode="auto">
          <a:xfrm>
            <a:off x="2462240" y="2955975"/>
            <a:ext cx="5095024"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chemeClr val="bg2">
                    <a:lumMod val="50000"/>
                  </a:schemeClr>
                </a:solidFill>
                <a:latin typeface="微软雅黑" pitchFamily="34" charset="-122"/>
                <a:ea typeface="微软雅黑" pitchFamily="34" charset="-122"/>
              </a:rPr>
              <a:t>系统</a:t>
            </a:r>
            <a:endParaRPr lang="en-US" altLang="zh-CN" sz="2800" dirty="0">
              <a:solidFill>
                <a:schemeClr val="bg2">
                  <a:lumMod val="50000"/>
                </a:schemeClr>
              </a:solidFill>
              <a:latin typeface="微软雅黑" pitchFamily="34" charset="-122"/>
              <a:ea typeface="微软雅黑" pitchFamily="34" charset="-122"/>
            </a:endParaRPr>
          </a:p>
        </p:txBody>
      </p:sp>
      <p:sp>
        <p:nvSpPr>
          <p:cNvPr id="23" name="Text Box 16"/>
          <p:cNvSpPr txBox="1">
            <a:spLocks noChangeArrowheads="1"/>
          </p:cNvSpPr>
          <p:nvPr/>
        </p:nvSpPr>
        <p:spPr bwMode="gray">
          <a:xfrm>
            <a:off x="1744514" y="2978200"/>
            <a:ext cx="354013" cy="457200"/>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rPr>
              <a:t>2</a:t>
            </a:r>
          </a:p>
        </p:txBody>
      </p:sp>
      <p:grpSp>
        <p:nvGrpSpPr>
          <p:cNvPr id="24" name="Group 17"/>
          <p:cNvGrpSpPr>
            <a:grpSpLocks/>
          </p:cNvGrpSpPr>
          <p:nvPr/>
        </p:nvGrpSpPr>
        <p:grpSpPr bwMode="auto">
          <a:xfrm>
            <a:off x="1547664" y="3771950"/>
            <a:ext cx="762000" cy="665162"/>
            <a:chOff x="1110" y="2656"/>
            <a:chExt cx="1549" cy="1351"/>
          </a:xfrm>
        </p:grpSpPr>
        <p:sp>
          <p:nvSpPr>
            <p:cNvPr id="2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27"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28" name="Line 25"/>
          <p:cNvSpPr>
            <a:spLocks noChangeShapeType="1"/>
          </p:cNvSpPr>
          <p:nvPr/>
        </p:nvSpPr>
        <p:spPr bwMode="auto">
          <a:xfrm>
            <a:off x="2157264" y="4381550"/>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9" name="Text Box 26"/>
          <p:cNvSpPr txBox="1">
            <a:spLocks noChangeArrowheads="1"/>
          </p:cNvSpPr>
          <p:nvPr/>
        </p:nvSpPr>
        <p:spPr bwMode="auto">
          <a:xfrm>
            <a:off x="2462240" y="3848149"/>
            <a:ext cx="5095024"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chemeClr val="bg2">
                    <a:lumMod val="50000"/>
                  </a:schemeClr>
                </a:solidFill>
                <a:latin typeface="微软雅黑" pitchFamily="34" charset="-122"/>
                <a:ea typeface="微软雅黑" pitchFamily="34" charset="-122"/>
              </a:rPr>
              <a:t>制造系统</a:t>
            </a:r>
            <a:endParaRPr lang="en-US" altLang="zh-CN" sz="2800" dirty="0">
              <a:solidFill>
                <a:schemeClr val="bg2">
                  <a:lumMod val="50000"/>
                </a:schemeClr>
              </a:solidFill>
              <a:latin typeface="微软雅黑" pitchFamily="34" charset="-122"/>
              <a:ea typeface="微软雅黑" pitchFamily="34" charset="-122"/>
            </a:endParaRPr>
          </a:p>
        </p:txBody>
      </p:sp>
      <p:sp>
        <p:nvSpPr>
          <p:cNvPr id="30" name="Text Box 27"/>
          <p:cNvSpPr txBox="1">
            <a:spLocks noChangeArrowheads="1"/>
          </p:cNvSpPr>
          <p:nvPr/>
        </p:nvSpPr>
        <p:spPr bwMode="gray">
          <a:xfrm>
            <a:off x="1744514" y="3870375"/>
            <a:ext cx="354013" cy="457200"/>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rPr>
              <a:t>3</a:t>
            </a:r>
          </a:p>
        </p:txBody>
      </p:sp>
      <p:grpSp>
        <p:nvGrpSpPr>
          <p:cNvPr id="31" name="Group 7"/>
          <p:cNvGrpSpPr>
            <a:grpSpLocks/>
          </p:cNvGrpSpPr>
          <p:nvPr/>
        </p:nvGrpSpPr>
        <p:grpSpPr bwMode="auto">
          <a:xfrm>
            <a:off x="1547664" y="4708054"/>
            <a:ext cx="762000" cy="665162"/>
            <a:chOff x="3174" y="2656"/>
            <a:chExt cx="1549" cy="1351"/>
          </a:xfrm>
        </p:grpSpPr>
        <p:sp>
          <p:nvSpPr>
            <p:cNvPr id="32"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33"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34"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36" name="Line 14"/>
          <p:cNvSpPr>
            <a:spLocks noChangeShapeType="1"/>
          </p:cNvSpPr>
          <p:nvPr/>
        </p:nvSpPr>
        <p:spPr bwMode="auto">
          <a:xfrm>
            <a:off x="2157264" y="5317654"/>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7" name="Text Box 15"/>
          <p:cNvSpPr txBox="1">
            <a:spLocks noChangeArrowheads="1"/>
          </p:cNvSpPr>
          <p:nvPr/>
        </p:nvSpPr>
        <p:spPr bwMode="auto">
          <a:xfrm>
            <a:off x="2462240" y="4784254"/>
            <a:ext cx="5095024"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chemeClr val="bg2">
                    <a:lumMod val="50000"/>
                  </a:schemeClr>
                </a:solidFill>
                <a:latin typeface="微软雅黑" pitchFamily="34" charset="-122"/>
                <a:ea typeface="微软雅黑" pitchFamily="34" charset="-122"/>
              </a:rPr>
              <a:t>制造业信息系统</a:t>
            </a:r>
            <a:endParaRPr lang="en-US" altLang="zh-CN" sz="2800" dirty="0">
              <a:solidFill>
                <a:schemeClr val="bg2">
                  <a:lumMod val="50000"/>
                </a:schemeClr>
              </a:solidFill>
              <a:latin typeface="微软雅黑" pitchFamily="34" charset="-122"/>
              <a:ea typeface="微软雅黑" pitchFamily="34" charset="-122"/>
            </a:endParaRPr>
          </a:p>
        </p:txBody>
      </p:sp>
      <p:sp>
        <p:nvSpPr>
          <p:cNvPr id="38" name="Text Box 16"/>
          <p:cNvSpPr txBox="1">
            <a:spLocks noChangeArrowheads="1"/>
          </p:cNvSpPr>
          <p:nvPr/>
        </p:nvSpPr>
        <p:spPr bwMode="gray">
          <a:xfrm>
            <a:off x="1743426" y="4806479"/>
            <a:ext cx="356188" cy="461665"/>
          </a:xfrm>
          <a:prstGeom prst="rect">
            <a:avLst/>
          </a:prstGeom>
          <a:noFill/>
          <a:ln w="9525" algn="ctr">
            <a:noFill/>
            <a:miter lim="800000"/>
            <a:headEnd/>
            <a:tailEnd/>
          </a:ln>
        </p:spPr>
        <p:txBody>
          <a:bodyPr wrap="none">
            <a:spAutoFit/>
          </a:bodyPr>
          <a:lstStyle/>
          <a:p>
            <a:pPr eaLnBrk="0" hangingPunct="0"/>
            <a:r>
              <a:rPr lang="en-US" altLang="zh-CN" sz="2400" b="1" dirty="0" smtClean="0">
                <a:solidFill>
                  <a:schemeClr val="bg1"/>
                </a:solidFill>
              </a:rPr>
              <a:t>4</a:t>
            </a:r>
            <a:endParaRPr lang="en-US" altLang="zh-CN" sz="2400" b="1" dirty="0">
              <a:solidFill>
                <a:schemeClr val="bg1"/>
              </a:solidFill>
            </a:endParaRPr>
          </a:p>
        </p:txBody>
      </p:sp>
    </p:spTree>
    <p:extLst>
      <p:ext uri="{BB962C8B-B14F-4D97-AF65-F5344CB8AC3E}">
        <p14:creationId xmlns:p14="http://schemas.microsoft.com/office/powerpoint/2010/main" val="3808408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descr="untitl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124744"/>
            <a:ext cx="5688632" cy="531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a:t>
            </a:r>
            <a:endParaRPr lang="en-US" altLang="zh-CN" sz="3000" dirty="0">
              <a:effectLst>
                <a:outerShdw blurRad="38100" dist="38100" dir="2700000" algn="tl">
                  <a:srgbClr val="000000"/>
                </a:outerShdw>
              </a:effectLst>
            </a:endParaRPr>
          </a:p>
        </p:txBody>
      </p:sp>
      <p:sp>
        <p:nvSpPr>
          <p:cNvPr id="31" name="Line 11"/>
          <p:cNvSpPr>
            <a:spLocks noChangeShapeType="1"/>
          </p:cNvSpPr>
          <p:nvPr/>
        </p:nvSpPr>
        <p:spPr bwMode="auto">
          <a:xfrm>
            <a:off x="6120000" y="3254298"/>
            <a:ext cx="216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2" name="Text Box 12"/>
          <p:cNvSpPr txBox="1">
            <a:spLocks noChangeArrowheads="1"/>
          </p:cNvSpPr>
          <p:nvPr/>
        </p:nvSpPr>
        <p:spPr bwMode="auto">
          <a:xfrm>
            <a:off x="5940152" y="2720898"/>
            <a:ext cx="2448272"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chemeClr val="bg2">
                    <a:lumMod val="50000"/>
                  </a:schemeClr>
                </a:solidFill>
                <a:latin typeface="微软雅黑" panose="020B0503020204020204" pitchFamily="34" charset="-122"/>
                <a:ea typeface="微软雅黑" panose="020B0503020204020204" pitchFamily="34" charset="-122"/>
              </a:rPr>
              <a:t>小制造</a:t>
            </a:r>
            <a:endParaRPr lang="en-US" altLang="zh-CN" sz="2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3" name="Line 14"/>
          <p:cNvSpPr>
            <a:spLocks noChangeShapeType="1"/>
          </p:cNvSpPr>
          <p:nvPr/>
        </p:nvSpPr>
        <p:spPr bwMode="auto">
          <a:xfrm>
            <a:off x="6120000" y="4318847"/>
            <a:ext cx="216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7" name="Text Box 15"/>
          <p:cNvSpPr txBox="1">
            <a:spLocks noChangeArrowheads="1"/>
          </p:cNvSpPr>
          <p:nvPr/>
        </p:nvSpPr>
        <p:spPr bwMode="auto">
          <a:xfrm>
            <a:off x="5940152" y="3785447"/>
            <a:ext cx="2448272"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chemeClr val="bg2">
                    <a:lumMod val="50000"/>
                  </a:schemeClr>
                </a:solidFill>
                <a:latin typeface="微软雅黑" pitchFamily="34" charset="-122"/>
                <a:ea typeface="微软雅黑" pitchFamily="34" charset="-122"/>
              </a:rPr>
              <a:t>大制造</a:t>
            </a:r>
            <a:endParaRPr lang="en-US" altLang="zh-CN" sz="2800" dirty="0">
              <a:solidFill>
                <a:schemeClr val="bg2">
                  <a:lumMod val="50000"/>
                </a:schemeClr>
              </a:solidFill>
              <a:latin typeface="微软雅黑" pitchFamily="34" charset="-122"/>
              <a:ea typeface="微软雅黑" pitchFamily="34" charset="-122"/>
            </a:endParaRPr>
          </a:p>
        </p:txBody>
      </p:sp>
      <p:sp>
        <p:nvSpPr>
          <p:cNvPr id="38" name="Line 25"/>
          <p:cNvSpPr>
            <a:spLocks noChangeShapeType="1"/>
          </p:cNvSpPr>
          <p:nvPr/>
        </p:nvSpPr>
        <p:spPr bwMode="auto">
          <a:xfrm>
            <a:off x="6120000" y="5373216"/>
            <a:ext cx="216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9" name="Text Box 26"/>
          <p:cNvSpPr txBox="1">
            <a:spLocks noChangeArrowheads="1"/>
          </p:cNvSpPr>
          <p:nvPr/>
        </p:nvSpPr>
        <p:spPr bwMode="auto">
          <a:xfrm>
            <a:off x="5940152" y="4839815"/>
            <a:ext cx="2448272"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chemeClr val="bg2">
                    <a:lumMod val="50000"/>
                  </a:schemeClr>
                </a:solidFill>
                <a:latin typeface="微软雅黑" pitchFamily="34" charset="-122"/>
                <a:ea typeface="微软雅黑" pitchFamily="34" charset="-122"/>
              </a:rPr>
              <a:t>制造过程</a:t>
            </a:r>
            <a:endParaRPr lang="en-US" altLang="zh-CN" sz="2800" dirty="0">
              <a:solidFill>
                <a:schemeClr val="bg2">
                  <a:lumMod val="50000"/>
                </a:schemeClr>
              </a:solidFill>
              <a:latin typeface="微软雅黑" pitchFamily="34" charset="-122"/>
              <a:ea typeface="微软雅黑" pitchFamily="34" charset="-122"/>
            </a:endParaRPr>
          </a:p>
        </p:txBody>
      </p:sp>
      <p:sp>
        <p:nvSpPr>
          <p:cNvPr id="10" name="Line 11"/>
          <p:cNvSpPr>
            <a:spLocks noChangeShapeType="1"/>
          </p:cNvSpPr>
          <p:nvPr/>
        </p:nvSpPr>
        <p:spPr bwMode="auto">
          <a:xfrm>
            <a:off x="5040000" y="1988840"/>
            <a:ext cx="324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1" name="Text Box 12"/>
          <p:cNvSpPr txBox="1">
            <a:spLocks noChangeArrowheads="1"/>
          </p:cNvSpPr>
          <p:nvPr/>
        </p:nvSpPr>
        <p:spPr bwMode="auto">
          <a:xfrm>
            <a:off x="5435864" y="1481191"/>
            <a:ext cx="2448272"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chemeClr val="bg2">
                    <a:lumMod val="50000"/>
                  </a:schemeClr>
                </a:solidFill>
                <a:latin typeface="微软雅黑" panose="020B0503020204020204" pitchFamily="34" charset="-122"/>
                <a:ea typeface="微软雅黑" panose="020B0503020204020204" pitchFamily="34" charset="-122"/>
              </a:rPr>
              <a:t>制造</a:t>
            </a:r>
            <a:endParaRPr lang="en-US" altLang="zh-CN" sz="2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2" name="Line 11"/>
          <p:cNvSpPr>
            <a:spLocks noChangeShapeType="1"/>
          </p:cNvSpPr>
          <p:nvPr/>
        </p:nvSpPr>
        <p:spPr bwMode="auto">
          <a:xfrm>
            <a:off x="6084168" y="2014591"/>
            <a:ext cx="0" cy="3358625"/>
          </a:xfrm>
          <a:prstGeom prst="line">
            <a:avLst/>
          </a:prstGeom>
          <a:noFill/>
          <a:ln w="25400">
            <a:solidFill>
              <a:srgbClr val="C0C0C0"/>
            </a:solidFill>
            <a:prstDash val="sysDot"/>
            <a:round/>
            <a:headEnd/>
            <a:tailEnd type="none" w="med" len="med"/>
          </a:ln>
        </p:spPr>
        <p:txBody>
          <a:bodyPr wrap="none" anchor="ctr"/>
          <a:lstStyle/>
          <a:p>
            <a:endParaRPr lang="zh-CN" altLang="en-US"/>
          </a:p>
        </p:txBody>
      </p:sp>
    </p:spTree>
    <p:custDataLst>
      <p:tags r:id="rId1"/>
    </p:custDataLst>
    <p:extLst>
      <p:ext uri="{BB962C8B-B14F-4D97-AF65-F5344CB8AC3E}">
        <p14:creationId xmlns:p14="http://schemas.microsoft.com/office/powerpoint/2010/main" val="397218398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556792"/>
            <a:ext cx="7992888" cy="4114800"/>
          </a:xfrm>
        </p:spPr>
        <p:txBody>
          <a:bodyPr/>
          <a:lstStyle/>
          <a:p>
            <a:pPr>
              <a:buFont typeface="Arial" panose="020B0604020202020204" pitchFamily="34" charset="0"/>
              <a:buChar char="•"/>
            </a:pPr>
            <a:r>
              <a:rPr lang="zh-CN" altLang="en-US"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小制造（狭义制造）</a:t>
            </a:r>
            <a:endParaRPr lang="en-US" altLang="zh-CN"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marL="628650" lvl="1" indent="0">
              <a:buNone/>
            </a:pP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指</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传统的机械制造</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，重点</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是</a:t>
            </a: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加工</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和</a:t>
            </a: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装配</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a:buFont typeface="Wingdings" pitchFamily="2" charset="2"/>
              <a:buNone/>
            </a:pPr>
            <a:endParaRPr lang="zh-CN" altLang="en-US" b="0" dirty="0">
              <a:solidFill>
                <a:schemeClr val="bg2">
                  <a:lumMod val="50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狭义制造过程的定义</a:t>
            </a:r>
            <a:endParaRPr lang="en-US" altLang="zh-CN"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marL="628650" lvl="1" indent="0">
              <a:buNone/>
            </a:pP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过程是通过机器和工具将原材料转变为有用产品的过程</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 </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强调的是</a:t>
            </a: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工艺过程</a:t>
            </a:r>
            <a:endParaRPr lang="zh-CN" altLang="en-US" sz="2800" b="0" dirty="0">
              <a:solidFill>
                <a:srgbClr val="C00000"/>
              </a:solidFill>
              <a:latin typeface="微软雅黑" panose="020B0503020204020204" pitchFamily="34" charset="-122"/>
              <a:ea typeface="微软雅黑" panose="020B0503020204020204" pitchFamily="34" charset="-122"/>
              <a:cs typeface="Times New Roman" pitchFamily="18" charset="0"/>
            </a:endParaRPr>
          </a:p>
          <a:p>
            <a:endParaRPr lang="zh-CN" altLang="en-US" b="1" dirty="0">
              <a:ea typeface="黑体" pitchFamily="2" charset="-122"/>
            </a:endParaRPr>
          </a:p>
        </p:txBody>
      </p:sp>
      <p:sp>
        <p:nvSpPr>
          <p:cNvPr id="6"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a:t>
            </a:r>
            <a:endParaRPr lang="en-US" altLang="zh-CN" sz="3000" dirty="0">
              <a:effectLst>
                <a:outerShdw blurRad="38100" dist="38100" dir="2700000" algn="tl">
                  <a:srgbClr val="000000"/>
                </a:outerShdw>
              </a:effectLst>
            </a:endParaRPr>
          </a:p>
        </p:txBody>
      </p:sp>
    </p:spTree>
    <p:extLst>
      <p:ext uri="{BB962C8B-B14F-4D97-AF65-F5344CB8AC3E}">
        <p14:creationId xmlns:p14="http://schemas.microsoft.com/office/powerpoint/2010/main" val="7385989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556792"/>
            <a:ext cx="7992888" cy="4114800"/>
          </a:xfrm>
        </p:spPr>
        <p:txBody>
          <a:bodyPr/>
          <a:lstStyle/>
          <a:p>
            <a:pPr>
              <a:buFont typeface="Arial" panose="020B0604020202020204" pitchFamily="34" charset="0"/>
              <a:buChar char="•"/>
            </a:pPr>
            <a:r>
              <a:rPr lang="zh-CN" altLang="en-US"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大制造（广义制造、现代制造）</a:t>
            </a:r>
            <a:endParaRPr lang="en-US" altLang="zh-CN"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指</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产品的全生命周期过程中，从供应市场到需求市场整个供需链中的所有</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活动，涉及</a:t>
            </a: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产品设计</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物料准备</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加工</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装配</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销售</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和</a:t>
            </a: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服务</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等</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a:buFont typeface="Wingdings" pitchFamily="2" charset="2"/>
              <a:buNone/>
            </a:pPr>
            <a:endParaRPr lang="zh-CN" altLang="en-US" b="0" dirty="0">
              <a:solidFill>
                <a:schemeClr val="bg2">
                  <a:lumMod val="50000"/>
                </a:schemeClr>
              </a:solidFill>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广义制造</a:t>
            </a:r>
            <a:r>
              <a:rPr lang="zh-CN" altLang="en-US"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过程的定义</a:t>
            </a:r>
            <a:endParaRPr lang="en-US" altLang="zh-CN"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将制造资源（包括制造信息、原材料、能源等）转变为可用产品并保证其正常使用的</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过程</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 </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强调的是</a:t>
            </a: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产品全生命周期过程</a:t>
            </a:r>
            <a:endParaRPr lang="zh-CN" altLang="en-US" b="1" dirty="0">
              <a:ea typeface="黑体" pitchFamily="2" charset="-122"/>
            </a:endParaRPr>
          </a:p>
        </p:txBody>
      </p:sp>
      <p:sp>
        <p:nvSpPr>
          <p:cNvPr id="4"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a:t>
            </a:r>
            <a:endParaRPr lang="en-US" altLang="zh-CN" sz="3000" dirty="0">
              <a:effectLst>
                <a:outerShdw blurRad="38100" dist="38100" dir="2700000" algn="tl">
                  <a:srgbClr val="000000"/>
                </a:outerShdw>
              </a:effectLst>
            </a:endParaRPr>
          </a:p>
        </p:txBody>
      </p:sp>
    </p:spTree>
    <p:extLst>
      <p:ext uri="{BB962C8B-B14F-4D97-AF65-F5344CB8AC3E}">
        <p14:creationId xmlns:p14="http://schemas.microsoft.com/office/powerpoint/2010/main" val="16645175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556792"/>
            <a:ext cx="7992888" cy="4114800"/>
          </a:xfrm>
        </p:spPr>
        <p:txBody>
          <a:bodyPr/>
          <a:lstStyle/>
          <a:p>
            <a:pPr>
              <a:buFont typeface="Arial" panose="020B0604020202020204" pitchFamily="34" charset="0"/>
              <a:buChar char="•"/>
            </a:pPr>
            <a:r>
              <a:rPr lang="zh-CN" altLang="en-US"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大制造概念下信息对制造过程的重要作用</a:t>
            </a:r>
            <a:endParaRPr lang="en-US" altLang="zh-CN"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制造过程不仅包含了物质的转化，而且还包含了信息向物质的转化，即</a:t>
            </a: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信息的物化</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必须通过基于</a:t>
            </a: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信息的管理和控制</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来实现。</a:t>
            </a: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现代制造过程实质上是一个使原材料的熵降低、使产品的信息含量增高的过程。</a:t>
            </a: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如何解释热</a:t>
            </a: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二：孤立系统的熵值永不减少？</a:t>
            </a:r>
            <a:endParaRPr lang="en-US" altLang="zh-CN" sz="2400" b="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制造过程是可逆的么？</a:t>
            </a:r>
            <a:endParaRPr lang="en-US" altLang="zh-CN" sz="2400" b="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p:txBody>
      </p:sp>
      <p:sp>
        <p:nvSpPr>
          <p:cNvPr id="5"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a:t>
            </a:r>
            <a:endParaRPr lang="en-US" altLang="zh-CN" sz="3000" dirty="0">
              <a:effectLst>
                <a:outerShdw blurRad="38100" dist="38100" dir="2700000" algn="tl">
                  <a:srgbClr val="000000"/>
                </a:outerShdw>
              </a:effectLst>
            </a:endParaRPr>
          </a:p>
        </p:txBody>
      </p:sp>
    </p:spTree>
    <p:extLst>
      <p:ext uri="{BB962C8B-B14F-4D97-AF65-F5344CB8AC3E}">
        <p14:creationId xmlns:p14="http://schemas.microsoft.com/office/powerpoint/2010/main" val="2733481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7699">
                                            <p:txEl>
                                              <p:pRg st="5" end="5"/>
                                            </p:txEl>
                                          </p:spTgt>
                                        </p:tgtEl>
                                        <p:attrNameLst>
                                          <p:attrName>style.visibility</p:attrName>
                                        </p:attrNameLst>
                                      </p:cBhvr>
                                      <p:to>
                                        <p:strVal val="visible"/>
                                      </p:to>
                                    </p:set>
                                    <p:animEffect transition="in" filter="fade">
                                      <p:cBhvr>
                                        <p:cTn id="7" dur="1000"/>
                                        <p:tgtEl>
                                          <p:spTgt spid="157699">
                                            <p:txEl>
                                              <p:pRg st="5" end="5"/>
                                            </p:txEl>
                                          </p:spTgt>
                                        </p:tgtEl>
                                      </p:cBhvr>
                                    </p:animEffect>
                                    <p:anim calcmode="lin" valueType="num">
                                      <p:cBhvr>
                                        <p:cTn id="8" dur="1000" fill="hold"/>
                                        <p:tgtEl>
                                          <p:spTgt spid="157699">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576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7699">
                                            <p:txEl>
                                              <p:pRg st="6" end="6"/>
                                            </p:txEl>
                                          </p:spTgt>
                                        </p:tgtEl>
                                        <p:attrNameLst>
                                          <p:attrName>style.visibility</p:attrName>
                                        </p:attrNameLst>
                                      </p:cBhvr>
                                      <p:to>
                                        <p:strVal val="visible"/>
                                      </p:to>
                                    </p:set>
                                    <p:animEffect transition="in" filter="fade">
                                      <p:cBhvr>
                                        <p:cTn id="14" dur="1000"/>
                                        <p:tgtEl>
                                          <p:spTgt spid="157699">
                                            <p:txEl>
                                              <p:pRg st="6" end="6"/>
                                            </p:txEl>
                                          </p:spTgt>
                                        </p:tgtEl>
                                      </p:cBhvr>
                                    </p:animEffect>
                                    <p:anim calcmode="lin" valueType="num">
                                      <p:cBhvr>
                                        <p:cTn id="15" dur="1000" fill="hold"/>
                                        <p:tgtEl>
                                          <p:spTgt spid="157699">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15769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制造软件系统</a:t>
            </a:r>
            <a:endParaRPr lang="en-US" altLang="zh-CN" sz="3000" dirty="0">
              <a:effectLst>
                <a:outerShdw blurRad="38100" dist="38100" dir="2700000" algn="tl">
                  <a:srgbClr val="000000"/>
                </a:outerShdw>
              </a:effectLst>
            </a:endParaRPr>
          </a:p>
        </p:txBody>
      </p:sp>
      <p:grpSp>
        <p:nvGrpSpPr>
          <p:cNvPr id="7" name="Group 3"/>
          <p:cNvGrpSpPr>
            <a:grpSpLocks/>
          </p:cNvGrpSpPr>
          <p:nvPr/>
        </p:nvGrpSpPr>
        <p:grpSpPr bwMode="auto">
          <a:xfrm>
            <a:off x="1547664" y="1965375"/>
            <a:ext cx="762000" cy="665162"/>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13"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bg1"/>
              </a:solidFill>
              <a:miter lim="800000"/>
              <a:headEnd/>
              <a:tailEnd/>
            </a:ln>
            <a:effectLst/>
          </p:spPr>
          <p:txBody>
            <a:bodyPr wrap="none" anchor="ctr"/>
            <a:lstStyle/>
            <a:p>
              <a:pPr>
                <a:defRPr/>
              </a:pPr>
              <a:endParaRPr lang="zh-CN" altLang="en-US"/>
            </a:p>
          </p:txBody>
        </p:sp>
      </p:grpSp>
      <p:grpSp>
        <p:nvGrpSpPr>
          <p:cNvPr id="14" name="Group 7"/>
          <p:cNvGrpSpPr>
            <a:grpSpLocks/>
          </p:cNvGrpSpPr>
          <p:nvPr/>
        </p:nvGrpSpPr>
        <p:grpSpPr bwMode="auto">
          <a:xfrm>
            <a:off x="1547664" y="2879775"/>
            <a:ext cx="762000" cy="665162"/>
            <a:chOff x="3174" y="2656"/>
            <a:chExt cx="1549" cy="1351"/>
          </a:xfrm>
        </p:grpSpPr>
        <p:sp>
          <p:nvSpPr>
            <p:cNvPr id="1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1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17"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18" name="Line 11"/>
          <p:cNvSpPr>
            <a:spLocks noChangeShapeType="1"/>
          </p:cNvSpPr>
          <p:nvPr/>
        </p:nvSpPr>
        <p:spPr bwMode="auto">
          <a:xfrm>
            <a:off x="2157264" y="2574975"/>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9" name="Text Box 12"/>
          <p:cNvSpPr txBox="1">
            <a:spLocks noChangeArrowheads="1"/>
          </p:cNvSpPr>
          <p:nvPr/>
        </p:nvSpPr>
        <p:spPr bwMode="auto">
          <a:xfrm>
            <a:off x="2462240" y="2041575"/>
            <a:ext cx="5095024"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chemeClr val="bg2">
                    <a:lumMod val="60000"/>
                    <a:lumOff val="40000"/>
                  </a:schemeClr>
                </a:solidFill>
                <a:latin typeface="微软雅黑" panose="020B0503020204020204" pitchFamily="34" charset="-122"/>
                <a:ea typeface="微软雅黑" panose="020B0503020204020204" pitchFamily="34" charset="-122"/>
              </a:rPr>
              <a:t>制造</a:t>
            </a:r>
            <a:endParaRPr lang="en-US" altLang="zh-CN" sz="2800" dirty="0">
              <a:solidFill>
                <a:schemeClr val="bg2">
                  <a:lumMod val="60000"/>
                  <a:lumOff val="40000"/>
                </a:schemeClr>
              </a:solidFill>
              <a:latin typeface="微软雅黑" panose="020B0503020204020204" pitchFamily="34" charset="-122"/>
              <a:ea typeface="微软雅黑" panose="020B0503020204020204" pitchFamily="34" charset="-122"/>
            </a:endParaRPr>
          </a:p>
        </p:txBody>
      </p:sp>
      <p:sp>
        <p:nvSpPr>
          <p:cNvPr id="20" name="Text Box 13"/>
          <p:cNvSpPr txBox="1">
            <a:spLocks noChangeArrowheads="1"/>
          </p:cNvSpPr>
          <p:nvPr/>
        </p:nvSpPr>
        <p:spPr bwMode="gray">
          <a:xfrm>
            <a:off x="1744514" y="2063800"/>
            <a:ext cx="354013" cy="457200"/>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rPr>
              <a:t>1</a:t>
            </a:r>
          </a:p>
        </p:txBody>
      </p:sp>
      <p:sp>
        <p:nvSpPr>
          <p:cNvPr id="21" name="Line 14"/>
          <p:cNvSpPr>
            <a:spLocks noChangeShapeType="1"/>
          </p:cNvSpPr>
          <p:nvPr/>
        </p:nvSpPr>
        <p:spPr bwMode="auto">
          <a:xfrm>
            <a:off x="2157264" y="3489375"/>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2" name="Text Box 15"/>
          <p:cNvSpPr txBox="1">
            <a:spLocks noChangeArrowheads="1"/>
          </p:cNvSpPr>
          <p:nvPr/>
        </p:nvSpPr>
        <p:spPr bwMode="auto">
          <a:xfrm>
            <a:off x="2462240" y="2955975"/>
            <a:ext cx="5095024"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rgbClr val="C00000"/>
                </a:solidFill>
                <a:latin typeface="微软雅黑" pitchFamily="34" charset="-122"/>
                <a:ea typeface="微软雅黑" pitchFamily="34" charset="-122"/>
              </a:rPr>
              <a:t>系统</a:t>
            </a:r>
            <a:endParaRPr lang="en-US" altLang="zh-CN" sz="2800" dirty="0">
              <a:solidFill>
                <a:srgbClr val="C00000"/>
              </a:solidFill>
              <a:latin typeface="微软雅黑" pitchFamily="34" charset="-122"/>
              <a:ea typeface="微软雅黑" pitchFamily="34" charset="-122"/>
            </a:endParaRPr>
          </a:p>
        </p:txBody>
      </p:sp>
      <p:sp>
        <p:nvSpPr>
          <p:cNvPr id="23" name="Text Box 16"/>
          <p:cNvSpPr txBox="1">
            <a:spLocks noChangeArrowheads="1"/>
          </p:cNvSpPr>
          <p:nvPr/>
        </p:nvSpPr>
        <p:spPr bwMode="gray">
          <a:xfrm>
            <a:off x="1744514" y="2978200"/>
            <a:ext cx="354013" cy="457200"/>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rPr>
              <a:t>2</a:t>
            </a:r>
          </a:p>
        </p:txBody>
      </p:sp>
      <p:grpSp>
        <p:nvGrpSpPr>
          <p:cNvPr id="24" name="Group 17"/>
          <p:cNvGrpSpPr>
            <a:grpSpLocks/>
          </p:cNvGrpSpPr>
          <p:nvPr/>
        </p:nvGrpSpPr>
        <p:grpSpPr bwMode="auto">
          <a:xfrm>
            <a:off x="1547664" y="3771950"/>
            <a:ext cx="762000" cy="665162"/>
            <a:chOff x="1110" y="2656"/>
            <a:chExt cx="1549" cy="1351"/>
          </a:xfrm>
        </p:grpSpPr>
        <p:sp>
          <p:nvSpPr>
            <p:cNvPr id="2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27"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28" name="Line 25"/>
          <p:cNvSpPr>
            <a:spLocks noChangeShapeType="1"/>
          </p:cNvSpPr>
          <p:nvPr/>
        </p:nvSpPr>
        <p:spPr bwMode="auto">
          <a:xfrm>
            <a:off x="2157264" y="4381550"/>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9" name="Text Box 26"/>
          <p:cNvSpPr txBox="1">
            <a:spLocks noChangeArrowheads="1"/>
          </p:cNvSpPr>
          <p:nvPr/>
        </p:nvSpPr>
        <p:spPr bwMode="auto">
          <a:xfrm>
            <a:off x="2462240" y="3848149"/>
            <a:ext cx="5095024"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chemeClr val="bg2">
                    <a:lumMod val="50000"/>
                  </a:schemeClr>
                </a:solidFill>
                <a:latin typeface="微软雅黑" pitchFamily="34" charset="-122"/>
                <a:ea typeface="微软雅黑" pitchFamily="34" charset="-122"/>
              </a:rPr>
              <a:t>制造系统</a:t>
            </a:r>
            <a:endParaRPr lang="en-US" altLang="zh-CN" sz="2800" dirty="0">
              <a:solidFill>
                <a:schemeClr val="bg2">
                  <a:lumMod val="50000"/>
                </a:schemeClr>
              </a:solidFill>
              <a:latin typeface="微软雅黑" pitchFamily="34" charset="-122"/>
              <a:ea typeface="微软雅黑" pitchFamily="34" charset="-122"/>
            </a:endParaRPr>
          </a:p>
        </p:txBody>
      </p:sp>
      <p:sp>
        <p:nvSpPr>
          <p:cNvPr id="30" name="Text Box 27"/>
          <p:cNvSpPr txBox="1">
            <a:spLocks noChangeArrowheads="1"/>
          </p:cNvSpPr>
          <p:nvPr/>
        </p:nvSpPr>
        <p:spPr bwMode="gray">
          <a:xfrm>
            <a:off x="1744514" y="3870375"/>
            <a:ext cx="354013" cy="457200"/>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rPr>
              <a:t>3</a:t>
            </a:r>
          </a:p>
        </p:txBody>
      </p:sp>
      <p:grpSp>
        <p:nvGrpSpPr>
          <p:cNvPr id="31" name="Group 7"/>
          <p:cNvGrpSpPr>
            <a:grpSpLocks/>
          </p:cNvGrpSpPr>
          <p:nvPr/>
        </p:nvGrpSpPr>
        <p:grpSpPr bwMode="auto">
          <a:xfrm>
            <a:off x="1547664" y="4708054"/>
            <a:ext cx="762000" cy="665162"/>
            <a:chOff x="3174" y="2656"/>
            <a:chExt cx="1549" cy="1351"/>
          </a:xfrm>
        </p:grpSpPr>
        <p:sp>
          <p:nvSpPr>
            <p:cNvPr id="32"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33"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34"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36" name="Line 14"/>
          <p:cNvSpPr>
            <a:spLocks noChangeShapeType="1"/>
          </p:cNvSpPr>
          <p:nvPr/>
        </p:nvSpPr>
        <p:spPr bwMode="auto">
          <a:xfrm>
            <a:off x="2157264" y="5317654"/>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7" name="Text Box 15"/>
          <p:cNvSpPr txBox="1">
            <a:spLocks noChangeArrowheads="1"/>
          </p:cNvSpPr>
          <p:nvPr/>
        </p:nvSpPr>
        <p:spPr bwMode="auto">
          <a:xfrm>
            <a:off x="2462240" y="4784254"/>
            <a:ext cx="5095024" cy="523220"/>
          </a:xfrm>
          <a:prstGeom prst="rect">
            <a:avLst/>
          </a:prstGeom>
          <a:noFill/>
          <a:ln w="9525" algn="ctr">
            <a:noFill/>
            <a:miter lim="800000"/>
            <a:headEnd/>
            <a:tailEnd/>
          </a:ln>
        </p:spPr>
        <p:txBody>
          <a:bodyPr wrap="square">
            <a:spAutoFit/>
          </a:bodyPr>
          <a:lstStyle/>
          <a:p>
            <a:pPr eaLnBrk="0" hangingPunct="0"/>
            <a:r>
              <a:rPr lang="zh-CN" altLang="en-US" sz="2800" dirty="0">
                <a:solidFill>
                  <a:schemeClr val="bg2">
                    <a:lumMod val="50000"/>
                  </a:schemeClr>
                </a:solidFill>
                <a:latin typeface="微软雅黑" pitchFamily="34" charset="-122"/>
                <a:ea typeface="微软雅黑" pitchFamily="34" charset="-122"/>
              </a:rPr>
              <a:t>制造业信息系统</a:t>
            </a:r>
            <a:endParaRPr lang="en-US" altLang="zh-CN" sz="2800" dirty="0">
              <a:solidFill>
                <a:schemeClr val="bg2">
                  <a:lumMod val="50000"/>
                </a:schemeClr>
              </a:solidFill>
              <a:latin typeface="微软雅黑" pitchFamily="34" charset="-122"/>
              <a:ea typeface="微软雅黑" pitchFamily="34" charset="-122"/>
            </a:endParaRPr>
          </a:p>
        </p:txBody>
      </p:sp>
      <p:sp>
        <p:nvSpPr>
          <p:cNvPr id="38" name="Text Box 16"/>
          <p:cNvSpPr txBox="1">
            <a:spLocks noChangeArrowheads="1"/>
          </p:cNvSpPr>
          <p:nvPr/>
        </p:nvSpPr>
        <p:spPr bwMode="gray">
          <a:xfrm>
            <a:off x="1743426" y="4806479"/>
            <a:ext cx="356188" cy="461665"/>
          </a:xfrm>
          <a:prstGeom prst="rect">
            <a:avLst/>
          </a:prstGeom>
          <a:noFill/>
          <a:ln w="9525" algn="ctr">
            <a:noFill/>
            <a:miter lim="800000"/>
            <a:headEnd/>
            <a:tailEnd/>
          </a:ln>
        </p:spPr>
        <p:txBody>
          <a:bodyPr wrap="none">
            <a:spAutoFit/>
          </a:bodyPr>
          <a:lstStyle/>
          <a:p>
            <a:pPr eaLnBrk="0" hangingPunct="0"/>
            <a:r>
              <a:rPr lang="en-US" altLang="zh-CN" sz="2400" b="1" dirty="0" smtClean="0">
                <a:solidFill>
                  <a:schemeClr val="bg1"/>
                </a:solidFill>
              </a:rPr>
              <a:t>4</a:t>
            </a:r>
            <a:endParaRPr lang="en-US" altLang="zh-CN" sz="2400" b="1" dirty="0">
              <a:solidFill>
                <a:schemeClr val="bg1"/>
              </a:solidFill>
            </a:endParaRPr>
          </a:p>
        </p:txBody>
      </p:sp>
    </p:spTree>
    <p:extLst>
      <p:ext uri="{BB962C8B-B14F-4D97-AF65-F5344CB8AC3E}">
        <p14:creationId xmlns:p14="http://schemas.microsoft.com/office/powerpoint/2010/main" val="1917789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sp>
        <p:nvSpPr>
          <p:cNvPr id="31" name="Line 11"/>
          <p:cNvSpPr>
            <a:spLocks noChangeShapeType="1"/>
          </p:cNvSpPr>
          <p:nvPr/>
        </p:nvSpPr>
        <p:spPr bwMode="auto">
          <a:xfrm>
            <a:off x="6120000" y="3254298"/>
            <a:ext cx="216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2" name="Text Box 12"/>
          <p:cNvSpPr txBox="1">
            <a:spLocks noChangeArrowheads="1"/>
          </p:cNvSpPr>
          <p:nvPr/>
        </p:nvSpPr>
        <p:spPr bwMode="auto">
          <a:xfrm>
            <a:off x="5940152" y="2720898"/>
            <a:ext cx="2448272"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chemeClr val="bg2">
                    <a:lumMod val="50000"/>
                  </a:schemeClr>
                </a:solidFill>
                <a:latin typeface="微软雅黑" panose="020B0503020204020204" pitchFamily="34" charset="-122"/>
                <a:ea typeface="微软雅黑" panose="020B0503020204020204" pitchFamily="34" charset="-122"/>
              </a:rPr>
              <a:t>定义</a:t>
            </a:r>
            <a:endParaRPr lang="en-US" altLang="zh-CN" sz="2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3" name="Line 14"/>
          <p:cNvSpPr>
            <a:spLocks noChangeShapeType="1"/>
          </p:cNvSpPr>
          <p:nvPr/>
        </p:nvSpPr>
        <p:spPr bwMode="auto">
          <a:xfrm>
            <a:off x="6120000" y="4318847"/>
            <a:ext cx="216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7" name="Text Box 15"/>
          <p:cNvSpPr txBox="1">
            <a:spLocks noChangeArrowheads="1"/>
          </p:cNvSpPr>
          <p:nvPr/>
        </p:nvSpPr>
        <p:spPr bwMode="auto">
          <a:xfrm>
            <a:off x="5940152" y="3785447"/>
            <a:ext cx="2448272"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chemeClr val="bg2">
                    <a:lumMod val="50000"/>
                  </a:schemeClr>
                </a:solidFill>
                <a:latin typeface="微软雅黑" pitchFamily="34" charset="-122"/>
                <a:ea typeface="微软雅黑" pitchFamily="34" charset="-122"/>
              </a:rPr>
              <a:t>基本特征</a:t>
            </a:r>
            <a:endParaRPr lang="en-US" altLang="zh-CN" sz="2800" dirty="0">
              <a:solidFill>
                <a:schemeClr val="bg2">
                  <a:lumMod val="50000"/>
                </a:schemeClr>
              </a:solidFill>
              <a:latin typeface="微软雅黑" pitchFamily="34" charset="-122"/>
              <a:ea typeface="微软雅黑" pitchFamily="34" charset="-122"/>
            </a:endParaRPr>
          </a:p>
        </p:txBody>
      </p:sp>
      <p:sp>
        <p:nvSpPr>
          <p:cNvPr id="38" name="Line 25"/>
          <p:cNvSpPr>
            <a:spLocks noChangeShapeType="1"/>
          </p:cNvSpPr>
          <p:nvPr/>
        </p:nvSpPr>
        <p:spPr bwMode="auto">
          <a:xfrm>
            <a:off x="6120000" y="5373216"/>
            <a:ext cx="216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9" name="Text Box 26"/>
          <p:cNvSpPr txBox="1">
            <a:spLocks noChangeArrowheads="1"/>
          </p:cNvSpPr>
          <p:nvPr/>
        </p:nvSpPr>
        <p:spPr bwMode="auto">
          <a:xfrm>
            <a:off x="5940152" y="4839815"/>
            <a:ext cx="2448272"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chemeClr val="bg2">
                    <a:lumMod val="50000"/>
                  </a:schemeClr>
                </a:solidFill>
                <a:latin typeface="微软雅黑" pitchFamily="34" charset="-122"/>
                <a:ea typeface="微软雅黑" pitchFamily="34" charset="-122"/>
              </a:rPr>
              <a:t>系统目标</a:t>
            </a:r>
            <a:endParaRPr lang="en-US" altLang="zh-CN" sz="2800" dirty="0">
              <a:solidFill>
                <a:schemeClr val="bg2">
                  <a:lumMod val="50000"/>
                </a:schemeClr>
              </a:solidFill>
              <a:latin typeface="微软雅黑" pitchFamily="34" charset="-122"/>
              <a:ea typeface="微软雅黑" pitchFamily="34" charset="-122"/>
            </a:endParaRPr>
          </a:p>
        </p:txBody>
      </p:sp>
      <p:sp>
        <p:nvSpPr>
          <p:cNvPr id="10" name="Line 11"/>
          <p:cNvSpPr>
            <a:spLocks noChangeShapeType="1"/>
          </p:cNvSpPr>
          <p:nvPr/>
        </p:nvSpPr>
        <p:spPr bwMode="auto">
          <a:xfrm>
            <a:off x="5040000" y="1988840"/>
            <a:ext cx="324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1" name="Text Box 12"/>
          <p:cNvSpPr txBox="1">
            <a:spLocks noChangeArrowheads="1"/>
          </p:cNvSpPr>
          <p:nvPr/>
        </p:nvSpPr>
        <p:spPr bwMode="auto">
          <a:xfrm>
            <a:off x="5435864" y="1412776"/>
            <a:ext cx="2448272"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chemeClr val="bg2">
                    <a:lumMod val="50000"/>
                  </a:schemeClr>
                </a:solidFill>
                <a:latin typeface="微软雅黑" panose="020B0503020204020204" pitchFamily="34" charset="-122"/>
                <a:ea typeface="微软雅黑" panose="020B0503020204020204" pitchFamily="34" charset="-122"/>
              </a:rPr>
              <a:t>系统</a:t>
            </a:r>
            <a:endParaRPr lang="en-US" altLang="zh-CN" sz="2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2" name="Line 11"/>
          <p:cNvSpPr>
            <a:spLocks noChangeShapeType="1"/>
          </p:cNvSpPr>
          <p:nvPr/>
        </p:nvSpPr>
        <p:spPr bwMode="auto">
          <a:xfrm>
            <a:off x="6084168" y="2014591"/>
            <a:ext cx="0" cy="3358625"/>
          </a:xfrm>
          <a:prstGeom prst="line">
            <a:avLst/>
          </a:prstGeom>
          <a:noFill/>
          <a:ln w="25400">
            <a:solidFill>
              <a:srgbClr val="C0C0C0"/>
            </a:solidFill>
            <a:prstDash val="sysDot"/>
            <a:round/>
            <a:headEnd/>
            <a:tailEnd type="none" w="med" len="med"/>
          </a:ln>
        </p:spPr>
        <p:txBody>
          <a:bodyPr wrap="none" anchor="ctr"/>
          <a:lstStyle/>
          <a:p>
            <a:endParaRPr lang="zh-CN" altLang="en-US"/>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608" y="1481191"/>
            <a:ext cx="4685840" cy="37929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327583093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340768"/>
            <a:ext cx="7992888" cy="4114800"/>
          </a:xfrm>
        </p:spPr>
        <p:txBody>
          <a:bodyPr/>
          <a:lstStyle/>
          <a:p>
            <a:pPr>
              <a:buFont typeface="Arial" panose="020B0604020202020204" pitchFamily="34" charset="0"/>
              <a:buChar char="•"/>
            </a:pPr>
            <a:r>
              <a:rPr lang="zh-CN" altLang="en-US"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定义</a:t>
            </a:r>
            <a:endParaRPr lang="en-US" altLang="zh-CN"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marL="628650" lvl="1" indent="0">
              <a:buNone/>
            </a:pP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钱学森</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：系统</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是由相互作用和相互依赖的若干因素按</a:t>
            </a: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某种形式</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所形成的，具有</a:t>
            </a: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特定功能</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的有机整体</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3717032"/>
            <a:ext cx="3456384" cy="2638349"/>
          </a:xfrm>
          <a:prstGeom prst="rect">
            <a:avLst/>
          </a:prstGeom>
        </p:spPr>
      </p:pic>
    </p:spTree>
    <p:extLst>
      <p:ext uri="{BB962C8B-B14F-4D97-AF65-F5344CB8AC3E}">
        <p14:creationId xmlns:p14="http://schemas.microsoft.com/office/powerpoint/2010/main" val="13841618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57699">
                                            <p:txEl>
                                              <p:pRg st="2" end="2"/>
                                            </p:txEl>
                                          </p:spTgt>
                                        </p:tgtEl>
                                        <p:attrNameLst>
                                          <p:attrName>style.visibility</p:attrName>
                                        </p:attrNameLst>
                                      </p:cBhvr>
                                      <p:to>
                                        <p:strVal val="visible"/>
                                      </p:to>
                                    </p:set>
                                    <p:animEffect transition="in" filter="fade">
                                      <p:cBhvr>
                                        <p:cTn id="25" dur="1000"/>
                                        <p:tgtEl>
                                          <p:spTgt spid="157699">
                                            <p:txEl>
                                              <p:pRg st="2" end="2"/>
                                            </p:txEl>
                                          </p:spTgt>
                                        </p:tgtEl>
                                      </p:cBhvr>
                                    </p:animEffect>
                                    <p:anim calcmode="lin" valueType="num">
                                      <p:cBhvr>
                                        <p:cTn id="26" dur="1000" fill="hold"/>
                                        <p:tgtEl>
                                          <p:spTgt spid="157699">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1576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556792"/>
            <a:ext cx="7992888" cy="4114800"/>
          </a:xfrm>
        </p:spPr>
        <p:txBody>
          <a:bodyPr/>
          <a:lstStyle/>
          <a:p>
            <a:pPr>
              <a:buFont typeface="Arial" panose="020B0604020202020204" pitchFamily="34" charset="0"/>
              <a:buChar char="•"/>
            </a:pPr>
            <a:r>
              <a:rPr lang="zh-CN" altLang="en-US"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基本特征</a:t>
            </a:r>
            <a:endParaRPr lang="en-US" altLang="zh-CN"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a:buFont typeface="Arial" panose="020B0604020202020204" pitchFamily="34" charset="0"/>
              <a:buChar char="•"/>
            </a:pP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系统由若干要素</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组成；</a:t>
            </a: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要素</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相互作用、相互</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依赖，形成某种形式；</a:t>
            </a: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作为</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一个</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整体</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具有特定</a:t>
            </a:r>
            <a:r>
              <a:rPr lang="zh-CN" altLang="en-US" sz="2400" b="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的</a:t>
            </a:r>
            <a:r>
              <a:rPr lang="zh-CN" altLang="en-US" sz="2400" b="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功能。</a:t>
            </a: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spTree>
    <p:extLst>
      <p:ext uri="{BB962C8B-B14F-4D97-AF65-F5344CB8AC3E}">
        <p14:creationId xmlns:p14="http://schemas.microsoft.com/office/powerpoint/2010/main" val="261041895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58" y="2492896"/>
            <a:ext cx="9152358" cy="1787255"/>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p:cNvSpPr txBox="1"/>
          <p:nvPr/>
        </p:nvSpPr>
        <p:spPr>
          <a:xfrm>
            <a:off x="-9153" y="2865710"/>
            <a:ext cx="9144000" cy="923330"/>
          </a:xfrm>
          <a:prstGeom prst="rect">
            <a:avLst/>
          </a:prstGeom>
          <a:noFill/>
        </p:spPr>
        <p:txBody>
          <a:bodyPr wrap="square" rtlCol="0">
            <a:spAutoFit/>
          </a:bodyPr>
          <a:lstStyle/>
          <a:p>
            <a:r>
              <a:rPr kumimoji="1" lang="zh-CN" altLang="en-US" sz="5400" b="1" dirty="0" smtClean="0">
                <a:solidFill>
                  <a:schemeClr val="tx1">
                    <a:lumMod val="75000"/>
                    <a:lumOff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icrosoft YaHei" charset="0"/>
              </a:rPr>
              <a:t>第一讲 导论</a:t>
            </a:r>
            <a:endParaRPr kumimoji="1" lang="zh-CN" altLang="en-US" sz="5400" b="1" dirty="0">
              <a:solidFill>
                <a:schemeClr val="tx1">
                  <a:lumMod val="75000"/>
                  <a:lumOff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icrosoft YaHei" charset="0"/>
            </a:endParaRPr>
          </a:p>
        </p:txBody>
      </p:sp>
    </p:spTree>
    <p:extLst>
      <p:ext uri="{BB962C8B-B14F-4D97-AF65-F5344CB8AC3E}">
        <p14:creationId xmlns:p14="http://schemas.microsoft.com/office/powerpoint/2010/main" val="199082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sp>
        <p:nvSpPr>
          <p:cNvPr id="10" name="Rectangle 3"/>
          <p:cNvSpPr txBox="1">
            <a:spLocks noChangeArrowheads="1"/>
          </p:cNvSpPr>
          <p:nvPr/>
        </p:nvSpPr>
        <p:spPr bwMode="auto">
          <a:xfrm>
            <a:off x="467544" y="1556792"/>
            <a:ext cx="7992888" cy="41148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系统目标</a:t>
            </a:r>
            <a:endParaRPr lang="en-US" altLang="zh-CN"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a:buFont typeface="Arial" panose="020B0604020202020204" pitchFamily="34" charset="0"/>
              <a:buChar char="•"/>
            </a:pPr>
            <a:endParaRPr lang="en-US" altLang="zh-CN"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优化整体性能</a:t>
            </a: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278182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sp>
        <p:nvSpPr>
          <p:cNvPr id="10" name="Rectangle 3"/>
          <p:cNvSpPr txBox="1">
            <a:spLocks noChangeArrowheads="1"/>
          </p:cNvSpPr>
          <p:nvPr/>
        </p:nvSpPr>
        <p:spPr bwMode="auto">
          <a:xfrm>
            <a:off x="467544" y="1268760"/>
            <a:ext cx="7992888" cy="41148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案例</a:t>
            </a:r>
            <a:r>
              <a:rPr lang="en-US" altLang="zh-CN" sz="2800" b="0" kern="0" dirty="0" smtClean="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en-US" altLang="zh-CN"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在建筑结构</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工程中，常采用由简单构件组成的各类桁架系统。在这种力学系统中，通过组成要素间的合理联接，可以从整体上表现出很高的</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力学性能。</a:t>
            </a: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a:buFont typeface="Arial" panose="020B0604020202020204" pitchFamily="34" charset="0"/>
              <a:buChar char="•"/>
            </a:pPr>
            <a:r>
              <a:rPr lang="zh-CN" altLang="en-US"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案例</a:t>
            </a:r>
            <a:r>
              <a:rPr lang="en-US" altLang="zh-CN" sz="2800" b="0" kern="0" dirty="0" smtClean="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en-US" altLang="zh-CN"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在计算机等数字设备中，采用以“</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0”</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和“</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1”</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两个状态工作的电子器件，通过非线性方法相联接，组成了高精度数字化系统</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1401666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pic>
        <p:nvPicPr>
          <p:cNvPr id="2" name="图片 1">
            <a:hlinkClick r:id="rId3" action="ppaction://hlinkfile"/>
          </p:cNvPr>
          <p:cNvPicPr>
            <a:picLocks noChangeAspect="1"/>
          </p:cNvPicPr>
          <p:nvPr/>
        </p:nvPicPr>
        <p:blipFill>
          <a:blip r:embed="rId4"/>
          <a:stretch>
            <a:fillRect/>
          </a:stretch>
        </p:blipFill>
        <p:spPr>
          <a:xfrm>
            <a:off x="4833878" y="1268760"/>
            <a:ext cx="3626554" cy="4768776"/>
          </a:xfrm>
          <a:prstGeom prst="rect">
            <a:avLst/>
          </a:prstGeom>
        </p:spPr>
      </p:pic>
      <p:sp>
        <p:nvSpPr>
          <p:cNvPr id="10" name="Rectangle 3"/>
          <p:cNvSpPr txBox="1">
            <a:spLocks noChangeArrowheads="1"/>
          </p:cNvSpPr>
          <p:nvPr/>
        </p:nvSpPr>
        <p:spPr bwMode="auto">
          <a:xfrm>
            <a:off x="467544" y="1268760"/>
            <a:ext cx="4536504" cy="41148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5"/>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案例</a:t>
            </a:r>
            <a:r>
              <a:rPr lang="en-US" altLang="zh-CN" sz="2800" b="0" kern="0" dirty="0" smtClean="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en-US" altLang="zh-CN"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marL="0" indent="0">
              <a:buClr>
                <a:schemeClr val="bg2">
                  <a:lumMod val="50000"/>
                </a:schemeClr>
              </a:buClr>
              <a:buNone/>
            </a:pPr>
            <a:r>
              <a:rPr lang="en-US" altLang="zh-CN"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 </a:t>
            </a:r>
            <a:r>
              <a:rPr lang="zh-CN" altLang="en-US"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群集动力学</a:t>
            </a:r>
            <a:endParaRPr lang="en-US" altLang="zh-CN"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marL="396875" indent="-342900">
              <a:buClr>
                <a:schemeClr val="bg2">
                  <a:lumMod val="50000"/>
                </a:schemeClr>
              </a:buClr>
              <a:buFont typeface="Arial" panose="020B0604020202020204" pitchFamily="34" charset="0"/>
              <a:buChar char="•"/>
            </a:pPr>
            <a:endParaRPr lang="en-US" altLang="zh-CN" sz="20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marL="396875" indent="-342900">
              <a:buClr>
                <a:schemeClr val="bg2">
                  <a:lumMod val="50000"/>
                </a:schemeClr>
              </a:buClr>
              <a:buFont typeface="Arial" panose="020B0604020202020204" pitchFamily="34" charset="0"/>
              <a:buChar char="•"/>
            </a:pPr>
            <a:r>
              <a:rPr lang="zh-CN" altLang="en-US" sz="20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菌落</a:t>
            </a:r>
            <a:r>
              <a:rPr lang="zh-CN" altLang="en-US" sz="20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、昆虫群、鱼群、鸟群</a:t>
            </a:r>
            <a:r>
              <a:rPr lang="zh-CN" altLang="en-US" sz="20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、兽群等群集</a:t>
            </a:r>
            <a:r>
              <a:rPr lang="zh-CN" altLang="en-US" sz="20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动力学</a:t>
            </a:r>
            <a:r>
              <a:rPr lang="zh-CN" altLang="en-US" sz="20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系统的构型</a:t>
            </a:r>
            <a:r>
              <a:rPr lang="en-US" altLang="zh-CN" sz="20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(pattern)</a:t>
            </a:r>
            <a:r>
              <a:rPr lang="zh-CN" altLang="en-US" sz="20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演化过程</a:t>
            </a:r>
            <a:endParaRPr lang="en-US" altLang="zh-CN" sz="20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marL="396875" indent="-342900">
              <a:buClr>
                <a:schemeClr val="bg2">
                  <a:lumMod val="50000"/>
                </a:schemeClr>
              </a:buClr>
              <a:buFont typeface="Arial" panose="020B0604020202020204" pitchFamily="34" charset="0"/>
              <a:buChar char="•"/>
            </a:pPr>
            <a:r>
              <a:rPr lang="en-US" altLang="zh-CN" sz="2000" b="0" kern="0" dirty="0" err="1">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Couzin</a:t>
            </a:r>
            <a:r>
              <a:rPr lang="zh-CN" altLang="en-US" sz="20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模型</a:t>
            </a:r>
            <a:endParaRPr lang="en-US" altLang="zh-CN" sz="20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marL="396875" indent="-342900">
              <a:buClr>
                <a:schemeClr val="bg2">
                  <a:lumMod val="50000"/>
                </a:schemeClr>
              </a:buClr>
              <a:buFont typeface="Arial" panose="020B0604020202020204" pitchFamily="34" charset="0"/>
              <a:buChar char="•"/>
            </a:pPr>
            <a:r>
              <a:rPr lang="en-US" altLang="zh-CN" sz="2000" b="0" kern="0" dirty="0" err="1"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Vicsek</a:t>
            </a:r>
            <a:r>
              <a:rPr lang="zh-CN" altLang="en-US" sz="20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模型</a:t>
            </a:r>
            <a:endParaRPr lang="en-US" altLang="zh-CN" sz="20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marL="396875" indent="-342900">
              <a:buClr>
                <a:schemeClr val="bg2">
                  <a:lumMod val="50000"/>
                </a:schemeClr>
              </a:buClr>
              <a:buFont typeface="Arial" panose="020B0604020202020204" pitchFamily="34" charset="0"/>
              <a:buChar char="•"/>
            </a:pPr>
            <a:endParaRPr lang="en-US" altLang="zh-CN" sz="20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marL="628650" lvl="1" indent="0">
              <a:buClr>
                <a:schemeClr val="bg2">
                  <a:lumMod val="50000"/>
                </a:schemeClr>
              </a:buClr>
              <a:buNone/>
            </a:pPr>
            <a:endParaRPr lang="fr-FR" altLang="zh-CN" sz="16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fr-FR" altLang="zh-CN" sz="16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en-US" altLang="zh-CN" sz="16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en-US" altLang="zh-CN" sz="16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zh-CN" altLang="fr-FR" sz="16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3" name="矩形 2"/>
          <p:cNvSpPr/>
          <p:nvPr/>
        </p:nvSpPr>
        <p:spPr>
          <a:xfrm>
            <a:off x="467544" y="5956817"/>
            <a:ext cx="7992888" cy="584775"/>
          </a:xfrm>
          <a:prstGeom prst="rect">
            <a:avLst/>
          </a:prstGeom>
        </p:spPr>
        <p:txBody>
          <a:bodyPr wrap="square">
            <a:spAutoFit/>
          </a:bodyPr>
          <a:lstStyle/>
          <a:p>
            <a:pPr lvl="1" algn="l">
              <a:buClr>
                <a:schemeClr val="bg2">
                  <a:lumMod val="50000"/>
                </a:schemeClr>
              </a:buClr>
            </a:pPr>
            <a:r>
              <a:rPr lang="fr-FR" altLang="zh-CN" sz="160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Nature Physics</a:t>
            </a:r>
            <a:r>
              <a:rPr lang="zh-CN" altLang="fr-FR" sz="160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报导链接</a:t>
            </a:r>
            <a:r>
              <a:rPr lang="fr-FR" altLang="zh-CN" sz="160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http://www.nature.com/nphys/journal/v12/n11/full/nphys3960.html </a:t>
            </a:r>
          </a:p>
        </p:txBody>
      </p:sp>
    </p:spTree>
    <p:extLst>
      <p:ext uri="{BB962C8B-B14F-4D97-AF65-F5344CB8AC3E}">
        <p14:creationId xmlns:p14="http://schemas.microsoft.com/office/powerpoint/2010/main" val="3109004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制造软件系统</a:t>
            </a:r>
            <a:endParaRPr lang="en-US" altLang="zh-CN" sz="3000" dirty="0">
              <a:effectLst>
                <a:outerShdw blurRad="38100" dist="38100" dir="2700000" algn="tl">
                  <a:srgbClr val="000000"/>
                </a:outerShdw>
              </a:effectLst>
            </a:endParaRPr>
          </a:p>
        </p:txBody>
      </p:sp>
      <p:grpSp>
        <p:nvGrpSpPr>
          <p:cNvPr id="7" name="Group 3"/>
          <p:cNvGrpSpPr>
            <a:grpSpLocks/>
          </p:cNvGrpSpPr>
          <p:nvPr/>
        </p:nvGrpSpPr>
        <p:grpSpPr bwMode="auto">
          <a:xfrm>
            <a:off x="1547664" y="1965375"/>
            <a:ext cx="762000" cy="665162"/>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13"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bg1"/>
              </a:solidFill>
              <a:miter lim="800000"/>
              <a:headEnd/>
              <a:tailEnd/>
            </a:ln>
            <a:effectLst/>
          </p:spPr>
          <p:txBody>
            <a:bodyPr wrap="none" anchor="ctr"/>
            <a:lstStyle/>
            <a:p>
              <a:pPr>
                <a:defRPr/>
              </a:pPr>
              <a:endParaRPr lang="zh-CN" altLang="en-US"/>
            </a:p>
          </p:txBody>
        </p:sp>
      </p:grpSp>
      <p:grpSp>
        <p:nvGrpSpPr>
          <p:cNvPr id="14" name="Group 7"/>
          <p:cNvGrpSpPr>
            <a:grpSpLocks/>
          </p:cNvGrpSpPr>
          <p:nvPr/>
        </p:nvGrpSpPr>
        <p:grpSpPr bwMode="auto">
          <a:xfrm>
            <a:off x="1547664" y="2879775"/>
            <a:ext cx="762000" cy="665162"/>
            <a:chOff x="3174" y="2656"/>
            <a:chExt cx="1549" cy="1351"/>
          </a:xfrm>
        </p:grpSpPr>
        <p:sp>
          <p:nvSpPr>
            <p:cNvPr id="1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1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17"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18" name="Line 11"/>
          <p:cNvSpPr>
            <a:spLocks noChangeShapeType="1"/>
          </p:cNvSpPr>
          <p:nvPr/>
        </p:nvSpPr>
        <p:spPr bwMode="auto">
          <a:xfrm>
            <a:off x="2157264" y="2574975"/>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9" name="Text Box 12"/>
          <p:cNvSpPr txBox="1">
            <a:spLocks noChangeArrowheads="1"/>
          </p:cNvSpPr>
          <p:nvPr/>
        </p:nvSpPr>
        <p:spPr bwMode="auto">
          <a:xfrm>
            <a:off x="2462240" y="2041575"/>
            <a:ext cx="5095024"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chemeClr val="bg2">
                    <a:lumMod val="60000"/>
                    <a:lumOff val="40000"/>
                  </a:schemeClr>
                </a:solidFill>
                <a:latin typeface="微软雅黑" panose="020B0503020204020204" pitchFamily="34" charset="-122"/>
                <a:ea typeface="微软雅黑" panose="020B0503020204020204" pitchFamily="34" charset="-122"/>
              </a:rPr>
              <a:t>制造</a:t>
            </a:r>
            <a:endParaRPr lang="en-US" altLang="zh-CN" sz="2800" dirty="0">
              <a:solidFill>
                <a:schemeClr val="bg2">
                  <a:lumMod val="60000"/>
                  <a:lumOff val="40000"/>
                </a:schemeClr>
              </a:solidFill>
              <a:latin typeface="微软雅黑" panose="020B0503020204020204" pitchFamily="34" charset="-122"/>
              <a:ea typeface="微软雅黑" panose="020B0503020204020204" pitchFamily="34" charset="-122"/>
            </a:endParaRPr>
          </a:p>
        </p:txBody>
      </p:sp>
      <p:sp>
        <p:nvSpPr>
          <p:cNvPr id="20" name="Text Box 13"/>
          <p:cNvSpPr txBox="1">
            <a:spLocks noChangeArrowheads="1"/>
          </p:cNvSpPr>
          <p:nvPr/>
        </p:nvSpPr>
        <p:spPr bwMode="gray">
          <a:xfrm>
            <a:off x="1744514" y="2063800"/>
            <a:ext cx="354013" cy="457200"/>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rPr>
              <a:t>1</a:t>
            </a:r>
          </a:p>
        </p:txBody>
      </p:sp>
      <p:sp>
        <p:nvSpPr>
          <p:cNvPr id="21" name="Line 14"/>
          <p:cNvSpPr>
            <a:spLocks noChangeShapeType="1"/>
          </p:cNvSpPr>
          <p:nvPr/>
        </p:nvSpPr>
        <p:spPr bwMode="auto">
          <a:xfrm>
            <a:off x="2157264" y="3489375"/>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2" name="Text Box 15"/>
          <p:cNvSpPr txBox="1">
            <a:spLocks noChangeArrowheads="1"/>
          </p:cNvSpPr>
          <p:nvPr/>
        </p:nvSpPr>
        <p:spPr bwMode="auto">
          <a:xfrm>
            <a:off x="2462240" y="2955975"/>
            <a:ext cx="5095024" cy="523220"/>
          </a:xfrm>
          <a:prstGeom prst="rect">
            <a:avLst/>
          </a:prstGeom>
          <a:noFill/>
          <a:ln w="9525" algn="ctr">
            <a:noFill/>
            <a:miter lim="800000"/>
            <a:headEnd/>
            <a:tailEnd/>
          </a:ln>
        </p:spPr>
        <p:txBody>
          <a:bodyPr wrap="square">
            <a:spAutoFit/>
          </a:bodyPr>
          <a:lstStyle/>
          <a:p>
            <a:pPr eaLnBrk="0" hangingPunct="0"/>
            <a:r>
              <a:rPr lang="zh-CN" altLang="en-US" sz="2800" dirty="0">
                <a:solidFill>
                  <a:schemeClr val="bg2">
                    <a:lumMod val="60000"/>
                    <a:lumOff val="40000"/>
                  </a:schemeClr>
                </a:solidFill>
                <a:latin typeface="微软雅黑" panose="020B0503020204020204" pitchFamily="34" charset="-122"/>
                <a:ea typeface="微软雅黑" panose="020B0503020204020204" pitchFamily="34" charset="-122"/>
              </a:rPr>
              <a:t>系统</a:t>
            </a:r>
            <a:endParaRPr lang="en-US" altLang="zh-CN" sz="2800" dirty="0">
              <a:solidFill>
                <a:schemeClr val="bg2">
                  <a:lumMod val="60000"/>
                  <a:lumOff val="40000"/>
                </a:schemeClr>
              </a:solidFill>
              <a:latin typeface="微软雅黑" panose="020B0503020204020204" pitchFamily="34" charset="-122"/>
              <a:ea typeface="微软雅黑" panose="020B0503020204020204" pitchFamily="34" charset="-122"/>
            </a:endParaRPr>
          </a:p>
        </p:txBody>
      </p:sp>
      <p:sp>
        <p:nvSpPr>
          <p:cNvPr id="23" name="Text Box 16"/>
          <p:cNvSpPr txBox="1">
            <a:spLocks noChangeArrowheads="1"/>
          </p:cNvSpPr>
          <p:nvPr/>
        </p:nvSpPr>
        <p:spPr bwMode="gray">
          <a:xfrm>
            <a:off x="1744514" y="2978200"/>
            <a:ext cx="354013" cy="457200"/>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rPr>
              <a:t>2</a:t>
            </a:r>
          </a:p>
        </p:txBody>
      </p:sp>
      <p:grpSp>
        <p:nvGrpSpPr>
          <p:cNvPr id="24" name="Group 17"/>
          <p:cNvGrpSpPr>
            <a:grpSpLocks/>
          </p:cNvGrpSpPr>
          <p:nvPr/>
        </p:nvGrpSpPr>
        <p:grpSpPr bwMode="auto">
          <a:xfrm>
            <a:off x="1547664" y="3771950"/>
            <a:ext cx="762000" cy="665162"/>
            <a:chOff x="1110" y="2656"/>
            <a:chExt cx="1549" cy="1351"/>
          </a:xfrm>
        </p:grpSpPr>
        <p:sp>
          <p:nvSpPr>
            <p:cNvPr id="2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27"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28" name="Line 25"/>
          <p:cNvSpPr>
            <a:spLocks noChangeShapeType="1"/>
          </p:cNvSpPr>
          <p:nvPr/>
        </p:nvSpPr>
        <p:spPr bwMode="auto">
          <a:xfrm>
            <a:off x="2157264" y="4381550"/>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9" name="Text Box 26"/>
          <p:cNvSpPr txBox="1">
            <a:spLocks noChangeArrowheads="1"/>
          </p:cNvSpPr>
          <p:nvPr/>
        </p:nvSpPr>
        <p:spPr bwMode="auto">
          <a:xfrm>
            <a:off x="2462240" y="3848149"/>
            <a:ext cx="5095024"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rgbClr val="C00000"/>
                </a:solidFill>
                <a:latin typeface="微软雅黑" pitchFamily="34" charset="-122"/>
                <a:ea typeface="微软雅黑" pitchFamily="34" charset="-122"/>
              </a:rPr>
              <a:t>制造系统</a:t>
            </a:r>
            <a:endParaRPr lang="en-US" altLang="zh-CN" sz="2800" dirty="0">
              <a:solidFill>
                <a:srgbClr val="C00000"/>
              </a:solidFill>
              <a:latin typeface="微软雅黑" pitchFamily="34" charset="-122"/>
              <a:ea typeface="微软雅黑" pitchFamily="34" charset="-122"/>
            </a:endParaRPr>
          </a:p>
        </p:txBody>
      </p:sp>
      <p:sp>
        <p:nvSpPr>
          <p:cNvPr id="30" name="Text Box 27"/>
          <p:cNvSpPr txBox="1">
            <a:spLocks noChangeArrowheads="1"/>
          </p:cNvSpPr>
          <p:nvPr/>
        </p:nvSpPr>
        <p:spPr bwMode="gray">
          <a:xfrm>
            <a:off x="1744514" y="3870375"/>
            <a:ext cx="354013" cy="457200"/>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rPr>
              <a:t>3</a:t>
            </a:r>
          </a:p>
        </p:txBody>
      </p:sp>
      <p:grpSp>
        <p:nvGrpSpPr>
          <p:cNvPr id="31" name="Group 7"/>
          <p:cNvGrpSpPr>
            <a:grpSpLocks/>
          </p:cNvGrpSpPr>
          <p:nvPr/>
        </p:nvGrpSpPr>
        <p:grpSpPr bwMode="auto">
          <a:xfrm>
            <a:off x="1547664" y="4708054"/>
            <a:ext cx="762000" cy="665162"/>
            <a:chOff x="3174" y="2656"/>
            <a:chExt cx="1549" cy="1351"/>
          </a:xfrm>
        </p:grpSpPr>
        <p:sp>
          <p:nvSpPr>
            <p:cNvPr id="32"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33"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34"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36" name="Line 14"/>
          <p:cNvSpPr>
            <a:spLocks noChangeShapeType="1"/>
          </p:cNvSpPr>
          <p:nvPr/>
        </p:nvSpPr>
        <p:spPr bwMode="auto">
          <a:xfrm>
            <a:off x="2157264" y="5317654"/>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7" name="Text Box 15"/>
          <p:cNvSpPr txBox="1">
            <a:spLocks noChangeArrowheads="1"/>
          </p:cNvSpPr>
          <p:nvPr/>
        </p:nvSpPr>
        <p:spPr bwMode="auto">
          <a:xfrm>
            <a:off x="2462240" y="4784254"/>
            <a:ext cx="5095024" cy="523220"/>
          </a:xfrm>
          <a:prstGeom prst="rect">
            <a:avLst/>
          </a:prstGeom>
          <a:noFill/>
          <a:ln w="9525" algn="ctr">
            <a:noFill/>
            <a:miter lim="800000"/>
            <a:headEnd/>
            <a:tailEnd/>
          </a:ln>
        </p:spPr>
        <p:txBody>
          <a:bodyPr wrap="square">
            <a:spAutoFit/>
          </a:bodyPr>
          <a:lstStyle/>
          <a:p>
            <a:pPr eaLnBrk="0" hangingPunct="0"/>
            <a:r>
              <a:rPr lang="zh-CN" altLang="en-US" sz="2800" dirty="0">
                <a:solidFill>
                  <a:schemeClr val="bg2">
                    <a:lumMod val="50000"/>
                  </a:schemeClr>
                </a:solidFill>
                <a:latin typeface="微软雅黑" pitchFamily="34" charset="-122"/>
                <a:ea typeface="微软雅黑" pitchFamily="34" charset="-122"/>
              </a:rPr>
              <a:t>制造业信息系统</a:t>
            </a:r>
            <a:endParaRPr lang="en-US" altLang="zh-CN" sz="2800" dirty="0">
              <a:solidFill>
                <a:schemeClr val="bg2">
                  <a:lumMod val="50000"/>
                </a:schemeClr>
              </a:solidFill>
              <a:latin typeface="微软雅黑" pitchFamily="34" charset="-122"/>
              <a:ea typeface="微软雅黑" pitchFamily="34" charset="-122"/>
            </a:endParaRPr>
          </a:p>
        </p:txBody>
      </p:sp>
      <p:sp>
        <p:nvSpPr>
          <p:cNvPr id="38" name="Text Box 16"/>
          <p:cNvSpPr txBox="1">
            <a:spLocks noChangeArrowheads="1"/>
          </p:cNvSpPr>
          <p:nvPr/>
        </p:nvSpPr>
        <p:spPr bwMode="gray">
          <a:xfrm>
            <a:off x="1743426" y="4806479"/>
            <a:ext cx="356188" cy="461665"/>
          </a:xfrm>
          <a:prstGeom prst="rect">
            <a:avLst/>
          </a:prstGeom>
          <a:noFill/>
          <a:ln w="9525" algn="ctr">
            <a:noFill/>
            <a:miter lim="800000"/>
            <a:headEnd/>
            <a:tailEnd/>
          </a:ln>
        </p:spPr>
        <p:txBody>
          <a:bodyPr wrap="none">
            <a:spAutoFit/>
          </a:bodyPr>
          <a:lstStyle/>
          <a:p>
            <a:pPr eaLnBrk="0" hangingPunct="0"/>
            <a:r>
              <a:rPr lang="en-US" altLang="zh-CN" sz="2400" b="1" dirty="0" smtClean="0">
                <a:solidFill>
                  <a:schemeClr val="bg1"/>
                </a:solidFill>
              </a:rPr>
              <a:t>4</a:t>
            </a:r>
            <a:endParaRPr lang="en-US" altLang="zh-CN" sz="2400" b="1" dirty="0">
              <a:solidFill>
                <a:schemeClr val="bg1"/>
              </a:solidFill>
            </a:endParaRPr>
          </a:p>
        </p:txBody>
      </p:sp>
    </p:spTree>
    <p:extLst>
      <p:ext uri="{BB962C8B-B14F-4D97-AF65-F5344CB8AC3E}">
        <p14:creationId xmlns:p14="http://schemas.microsoft.com/office/powerpoint/2010/main" val="3452829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412776"/>
            <a:ext cx="7992888" cy="4114800"/>
          </a:xfrm>
        </p:spPr>
        <p:txBody>
          <a:bodyPr/>
          <a:lstStyle/>
          <a:p>
            <a:pPr>
              <a:buFont typeface="Arial" panose="020B0604020202020204" pitchFamily="34" charset="0"/>
              <a:buChar char="•"/>
            </a:pPr>
            <a:r>
              <a:rPr lang="zh-CN" altLang="en-US"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定义</a:t>
            </a:r>
            <a:endParaRPr lang="en-US" altLang="zh-CN"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制造</a:t>
            </a: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系统</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：是指按一定的</a:t>
            </a: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制造模式</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将制造过程所涉及的各种相互关联、相互依赖、相互作用的有关要素组成的具有</a:t>
            </a: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将制造资源转变为有用产品</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的这一特定功能的有机整体</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现代制造系统</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：是指在时间、质量、成本、服务和环境诸方面，能够很好地满足市场需求，采用了先进制造技术和先进制造模式，协调运行，获取系统</a:t>
            </a: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资源</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投入的最大</a:t>
            </a: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增值</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，具有良好社会效益，达到</a:t>
            </a: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整体最优的制造系统。 </a:t>
            </a:r>
          </a:p>
        </p:txBody>
      </p:sp>
      <p:sp>
        <p:nvSpPr>
          <p:cNvPr id="6"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a:t>
            </a:r>
            <a:r>
              <a:rPr lang="zh-CN" altLang="en-US" sz="3000" dirty="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spTree>
    <p:extLst>
      <p:ext uri="{BB962C8B-B14F-4D97-AF65-F5344CB8AC3E}">
        <p14:creationId xmlns:p14="http://schemas.microsoft.com/office/powerpoint/2010/main" val="307915411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412776"/>
            <a:ext cx="7992888" cy="4114800"/>
          </a:xfrm>
        </p:spPr>
        <p:txBody>
          <a:bodyPr/>
          <a:lstStyle/>
          <a:p>
            <a:pPr>
              <a:buFont typeface="Arial" panose="020B0604020202020204" pitchFamily="34" charset="0"/>
              <a:buChar char="•"/>
            </a:pPr>
            <a:r>
              <a:rPr lang="zh-CN" altLang="en-US"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a:t>
            </a:r>
            <a:r>
              <a:rPr lang="zh-CN" altLang="en-US"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的要素</a:t>
            </a:r>
            <a:endParaRPr lang="en-US" altLang="zh-CN"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硬的</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方面</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：人、生产设备、材料、能源及各种辅助设备</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软的</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方面</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：制造理论、制造技术（包括制造工艺和制造方法等）、制造信息</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等。</a:t>
            </a:r>
            <a:endPar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a:t>
            </a:r>
            <a:r>
              <a:rPr lang="zh-CN" altLang="en-US" sz="3000" dirty="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spTree>
    <p:extLst>
      <p:ext uri="{BB962C8B-B14F-4D97-AF65-F5344CB8AC3E}">
        <p14:creationId xmlns:p14="http://schemas.microsoft.com/office/powerpoint/2010/main" val="224797114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412776"/>
            <a:ext cx="7992888" cy="4114800"/>
          </a:xfrm>
        </p:spPr>
        <p:txBody>
          <a:bodyPr/>
          <a:lstStyle/>
          <a:p>
            <a:pPr>
              <a:buFont typeface="Arial" panose="020B0604020202020204" pitchFamily="34" charset="0"/>
              <a:buChar char="•"/>
            </a:pPr>
            <a:r>
              <a:rPr lang="zh-CN" altLang="en-US"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制造系统的四个流</a:t>
            </a:r>
            <a:endParaRPr lang="en-US" altLang="zh-CN"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a:t>
            </a:r>
            <a:r>
              <a:rPr lang="zh-CN" altLang="en-US" sz="3000" dirty="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grpSp>
        <p:nvGrpSpPr>
          <p:cNvPr id="4" name="Group 5"/>
          <p:cNvGrpSpPr>
            <a:grpSpLocks/>
          </p:cNvGrpSpPr>
          <p:nvPr/>
        </p:nvGrpSpPr>
        <p:grpSpPr bwMode="auto">
          <a:xfrm>
            <a:off x="1475656" y="2065735"/>
            <a:ext cx="6556374" cy="4554538"/>
            <a:chOff x="1074" y="968"/>
            <a:chExt cx="4130" cy="2869"/>
          </a:xfrm>
        </p:grpSpPr>
        <p:sp>
          <p:nvSpPr>
            <p:cNvPr id="7" name="Text Box 7"/>
            <p:cNvSpPr txBox="1">
              <a:spLocks noChangeAspect="1" noChangeArrowheads="1"/>
            </p:cNvSpPr>
            <p:nvPr/>
          </p:nvSpPr>
          <p:spPr bwMode="auto">
            <a:xfrm>
              <a:off x="1767" y="1918"/>
              <a:ext cx="5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spcBef>
                  <a:spcPct val="50000"/>
                </a:spcBef>
              </a:pPr>
              <a:r>
                <a:rPr lang="zh-CN" altLang="en-US" sz="2000" b="1" dirty="0">
                  <a:solidFill>
                    <a:srgbClr val="002060"/>
                  </a:solidFill>
                  <a:effectLst>
                    <a:outerShdw blurRad="38100" dist="38100" dir="2700000" algn="tl">
                      <a:srgbClr val="000000">
                        <a:alpha val="43137"/>
                      </a:srgbClr>
                    </a:outerShdw>
                  </a:effectLst>
                  <a:latin typeface="Times New Roman" pitchFamily="18" charset="0"/>
                  <a:ea typeface="黑体" pitchFamily="2" charset="-122"/>
                </a:rPr>
                <a:t>物流</a:t>
              </a:r>
            </a:p>
          </p:txBody>
        </p:sp>
        <p:sp>
          <p:nvSpPr>
            <p:cNvPr id="8" name="Rectangle 8"/>
            <p:cNvSpPr>
              <a:spLocks noChangeArrowheads="1"/>
            </p:cNvSpPr>
            <p:nvPr/>
          </p:nvSpPr>
          <p:spPr bwMode="auto">
            <a:xfrm>
              <a:off x="4833" y="2323"/>
              <a:ext cx="9" cy="13"/>
            </a:xfrm>
            <a:prstGeom prst="rect">
              <a:avLst/>
            </a:prstGeom>
            <a:solidFill>
              <a:srgbClr val="E7FFE7"/>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3200"/>
            <a:lstStyle/>
            <a:p>
              <a:endParaRPr lang="zh-CN" altLang="en-US" b="1">
                <a:solidFill>
                  <a:srgbClr val="002060"/>
                </a:solidFill>
                <a:effectLst>
                  <a:outerShdw blurRad="38100" dist="38100" dir="2700000" algn="tl">
                    <a:srgbClr val="000000">
                      <a:alpha val="43137"/>
                    </a:srgbClr>
                  </a:outerShdw>
                </a:effectLst>
                <a:latin typeface="Calibri" pitchFamily="34" charset="0"/>
                <a:ea typeface="宋体" charset="-122"/>
              </a:endParaRPr>
            </a:p>
          </p:txBody>
        </p:sp>
        <p:sp>
          <p:nvSpPr>
            <p:cNvPr id="9" name="Rectangle 9"/>
            <p:cNvSpPr>
              <a:spLocks noChangeArrowheads="1"/>
            </p:cNvSpPr>
            <p:nvPr/>
          </p:nvSpPr>
          <p:spPr bwMode="auto">
            <a:xfrm>
              <a:off x="4943" y="2366"/>
              <a:ext cx="10" cy="12"/>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3200"/>
            <a:lstStyle/>
            <a:p>
              <a:endParaRPr lang="zh-CN" altLang="en-US" b="1">
                <a:solidFill>
                  <a:srgbClr val="002060"/>
                </a:solidFill>
                <a:effectLst>
                  <a:outerShdw blurRad="38100" dist="38100" dir="2700000" algn="tl">
                    <a:srgbClr val="000000">
                      <a:alpha val="43137"/>
                    </a:srgbClr>
                  </a:outerShdw>
                </a:effectLst>
                <a:latin typeface="Calibri" pitchFamily="34" charset="0"/>
                <a:ea typeface="宋体" charset="-122"/>
              </a:endParaRPr>
            </a:p>
          </p:txBody>
        </p:sp>
        <p:sp>
          <p:nvSpPr>
            <p:cNvPr id="10" name="AutoShape 10"/>
            <p:cNvSpPr>
              <a:spLocks noChangeArrowheads="1"/>
            </p:cNvSpPr>
            <p:nvPr/>
          </p:nvSpPr>
          <p:spPr bwMode="auto">
            <a:xfrm rot="10800000">
              <a:off x="4685" y="2367"/>
              <a:ext cx="5" cy="39"/>
            </a:xfrm>
            <a:prstGeom prst="rtTriangle">
              <a:avLst/>
            </a:prstGeom>
            <a:solidFill>
              <a:srgbClr val="E7FFE7"/>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tIns="43200"/>
            <a:lstStyle/>
            <a:p>
              <a:endParaRPr lang="zh-CN" altLang="en-US" b="1">
                <a:solidFill>
                  <a:srgbClr val="002060"/>
                </a:solidFill>
                <a:effectLst>
                  <a:outerShdw blurRad="38100" dist="38100" dir="2700000" algn="tl">
                    <a:srgbClr val="000000">
                      <a:alpha val="43137"/>
                    </a:srgbClr>
                  </a:outerShdw>
                </a:effectLst>
                <a:latin typeface="Calibri" pitchFamily="34" charset="0"/>
                <a:ea typeface="宋体" charset="-122"/>
              </a:endParaRPr>
            </a:p>
          </p:txBody>
        </p:sp>
        <p:sp>
          <p:nvSpPr>
            <p:cNvPr id="11" name="Rectangle 11"/>
            <p:cNvSpPr>
              <a:spLocks noChangeArrowheads="1"/>
            </p:cNvSpPr>
            <p:nvPr/>
          </p:nvSpPr>
          <p:spPr bwMode="auto">
            <a:xfrm>
              <a:off x="4713" y="2368"/>
              <a:ext cx="9" cy="18"/>
            </a:xfrm>
            <a:prstGeom prst="rect">
              <a:avLst/>
            </a:prstGeom>
            <a:solidFill>
              <a:srgbClr val="E7FFE7"/>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3200"/>
            <a:lstStyle/>
            <a:p>
              <a:endParaRPr lang="zh-CN" altLang="en-US" b="1">
                <a:solidFill>
                  <a:srgbClr val="002060"/>
                </a:solidFill>
                <a:effectLst>
                  <a:outerShdw blurRad="38100" dist="38100" dir="2700000" algn="tl">
                    <a:srgbClr val="000000">
                      <a:alpha val="43137"/>
                    </a:srgbClr>
                  </a:outerShdw>
                </a:effectLst>
                <a:latin typeface="Calibri" pitchFamily="34" charset="0"/>
                <a:ea typeface="宋体" charset="-122"/>
              </a:endParaRPr>
            </a:p>
          </p:txBody>
        </p:sp>
        <p:sp>
          <p:nvSpPr>
            <p:cNvPr id="12" name="Rectangle 12"/>
            <p:cNvSpPr>
              <a:spLocks noChangeArrowheads="1"/>
            </p:cNvSpPr>
            <p:nvPr/>
          </p:nvSpPr>
          <p:spPr bwMode="auto">
            <a:xfrm>
              <a:off x="4938" y="2389"/>
              <a:ext cx="9" cy="13"/>
            </a:xfrm>
            <a:prstGeom prst="rect">
              <a:avLst/>
            </a:prstGeom>
            <a:solidFill>
              <a:srgbClr val="E7FFE7"/>
            </a:solidFill>
            <a:ln>
              <a:noFill/>
            </a:ln>
            <a:extLst>
              <a:ext uri="{91240B29-F687-4F45-9708-019B960494DF}">
                <a14:hiddenLine xmlns:a14="http://schemas.microsoft.com/office/drawing/2010/main" w="9525">
                  <a:solidFill>
                    <a:srgbClr val="000000"/>
                  </a:solidFill>
                  <a:miter lim="800000"/>
                  <a:headEnd/>
                  <a:tailEnd/>
                </a14:hiddenLine>
              </a:ext>
            </a:extLst>
          </p:spPr>
          <p:txBody>
            <a:bodyPr tIns="43200"/>
            <a:lstStyle/>
            <a:p>
              <a:endParaRPr lang="zh-CN" altLang="en-US" b="1">
                <a:solidFill>
                  <a:srgbClr val="002060"/>
                </a:solidFill>
                <a:effectLst>
                  <a:outerShdw blurRad="38100" dist="38100" dir="2700000" algn="tl">
                    <a:srgbClr val="000000">
                      <a:alpha val="43137"/>
                    </a:srgbClr>
                  </a:outerShdw>
                </a:effectLst>
                <a:latin typeface="Calibri" pitchFamily="34" charset="0"/>
                <a:ea typeface="宋体" charset="-122"/>
              </a:endParaRPr>
            </a:p>
          </p:txBody>
        </p:sp>
        <p:sp>
          <p:nvSpPr>
            <p:cNvPr id="14" name="Line 14"/>
            <p:cNvSpPr>
              <a:spLocks noChangeAspect="1" noChangeShapeType="1"/>
            </p:cNvSpPr>
            <p:nvPr/>
          </p:nvSpPr>
          <p:spPr bwMode="auto">
            <a:xfrm>
              <a:off x="1971" y="2549"/>
              <a:ext cx="326" cy="0"/>
            </a:xfrm>
            <a:prstGeom prst="line">
              <a:avLst/>
            </a:prstGeom>
            <a:noFill/>
            <a:ln w="38100">
              <a:solidFill>
                <a:srgbClr val="660066"/>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b="1">
                <a:solidFill>
                  <a:srgbClr val="002060"/>
                </a:solidFill>
                <a:effectLst>
                  <a:outerShdw blurRad="38100" dist="38100" dir="2700000" algn="tl">
                    <a:srgbClr val="000000">
                      <a:alpha val="43137"/>
                    </a:srgbClr>
                  </a:outerShdw>
                </a:effectLst>
              </a:endParaRPr>
            </a:p>
          </p:txBody>
        </p:sp>
        <p:sp>
          <p:nvSpPr>
            <p:cNvPr id="15" name="Line 15"/>
            <p:cNvSpPr>
              <a:spLocks noChangeAspect="1" noChangeShapeType="1"/>
            </p:cNvSpPr>
            <p:nvPr/>
          </p:nvSpPr>
          <p:spPr bwMode="auto">
            <a:xfrm>
              <a:off x="1971" y="2549"/>
              <a:ext cx="0" cy="366"/>
            </a:xfrm>
            <a:prstGeom prst="line">
              <a:avLst/>
            </a:prstGeom>
            <a:noFill/>
            <a:ln w="38100">
              <a:solidFill>
                <a:srgbClr val="660066"/>
              </a:solidFill>
              <a:round/>
              <a:headEnd/>
              <a:tailEnd/>
            </a:ln>
            <a:extLst>
              <a:ext uri="{909E8E84-426E-40DD-AFC4-6F175D3DCCD1}">
                <a14:hiddenFill xmlns:a14="http://schemas.microsoft.com/office/drawing/2010/main">
                  <a:noFill/>
                </a14:hiddenFill>
              </a:ext>
            </a:extLst>
          </p:spPr>
          <p:txBody>
            <a:bodyPr wrap="none"/>
            <a:lstStyle/>
            <a:p>
              <a:endParaRPr lang="zh-CN" altLang="en-US" b="1">
                <a:solidFill>
                  <a:srgbClr val="002060"/>
                </a:solidFill>
                <a:effectLst>
                  <a:outerShdw blurRad="38100" dist="38100" dir="2700000" algn="tl">
                    <a:srgbClr val="000000">
                      <a:alpha val="43137"/>
                    </a:srgbClr>
                  </a:outerShdw>
                </a:effectLst>
              </a:endParaRPr>
            </a:p>
          </p:txBody>
        </p:sp>
        <p:sp>
          <p:nvSpPr>
            <p:cNvPr id="16" name="Line 16"/>
            <p:cNvSpPr>
              <a:spLocks noChangeAspect="1" noChangeShapeType="1"/>
            </p:cNvSpPr>
            <p:nvPr/>
          </p:nvSpPr>
          <p:spPr bwMode="auto">
            <a:xfrm>
              <a:off x="1808" y="2915"/>
              <a:ext cx="163" cy="0"/>
            </a:xfrm>
            <a:prstGeom prst="line">
              <a:avLst/>
            </a:prstGeom>
            <a:noFill/>
            <a:ln w="38100">
              <a:solidFill>
                <a:srgbClr val="660066"/>
              </a:solidFill>
              <a:round/>
              <a:headEnd/>
              <a:tailEnd/>
            </a:ln>
            <a:extLst>
              <a:ext uri="{909E8E84-426E-40DD-AFC4-6F175D3DCCD1}">
                <a14:hiddenFill xmlns:a14="http://schemas.microsoft.com/office/drawing/2010/main">
                  <a:noFill/>
                </a14:hiddenFill>
              </a:ext>
            </a:extLst>
          </p:spPr>
          <p:txBody>
            <a:bodyPr wrap="none"/>
            <a:lstStyle/>
            <a:p>
              <a:endParaRPr lang="zh-CN" altLang="en-US" b="1">
                <a:solidFill>
                  <a:srgbClr val="002060"/>
                </a:solidFill>
                <a:effectLst>
                  <a:outerShdw blurRad="38100" dist="38100" dir="2700000" algn="tl">
                    <a:srgbClr val="000000">
                      <a:alpha val="43137"/>
                    </a:srgbClr>
                  </a:outerShdw>
                </a:effectLst>
              </a:endParaRPr>
            </a:p>
          </p:txBody>
        </p:sp>
        <p:sp>
          <p:nvSpPr>
            <p:cNvPr id="17" name="Line 17"/>
            <p:cNvSpPr>
              <a:spLocks noChangeAspect="1" noChangeShapeType="1"/>
            </p:cNvSpPr>
            <p:nvPr/>
          </p:nvSpPr>
          <p:spPr bwMode="auto">
            <a:xfrm>
              <a:off x="1849" y="1237"/>
              <a:ext cx="775" cy="775"/>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b="1">
                <a:solidFill>
                  <a:srgbClr val="002060"/>
                </a:solidFill>
                <a:effectLst>
                  <a:outerShdw blurRad="38100" dist="38100" dir="2700000" algn="tl">
                    <a:srgbClr val="000000">
                      <a:alpha val="43137"/>
                    </a:srgbClr>
                  </a:outerShdw>
                </a:effectLst>
              </a:endParaRPr>
            </a:p>
          </p:txBody>
        </p:sp>
        <p:sp>
          <p:nvSpPr>
            <p:cNvPr id="18" name="Line 18"/>
            <p:cNvSpPr>
              <a:spLocks noChangeAspect="1" noChangeShapeType="1"/>
            </p:cNvSpPr>
            <p:nvPr/>
          </p:nvSpPr>
          <p:spPr bwMode="auto">
            <a:xfrm>
              <a:off x="3208" y="2664"/>
              <a:ext cx="775" cy="775"/>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b="1">
                <a:solidFill>
                  <a:srgbClr val="002060"/>
                </a:solidFill>
                <a:effectLst>
                  <a:outerShdw blurRad="38100" dist="38100" dir="2700000" algn="tl">
                    <a:srgbClr val="000000">
                      <a:alpha val="43137"/>
                    </a:srgbClr>
                  </a:outerShdw>
                </a:effectLst>
              </a:endParaRPr>
            </a:p>
          </p:txBody>
        </p:sp>
        <p:sp>
          <p:nvSpPr>
            <p:cNvPr id="19" name="Text Box 19"/>
            <p:cNvSpPr txBox="1">
              <a:spLocks noChangeAspect="1" noChangeArrowheads="1"/>
            </p:cNvSpPr>
            <p:nvPr/>
          </p:nvSpPr>
          <p:spPr bwMode="auto">
            <a:xfrm>
              <a:off x="1443" y="968"/>
              <a:ext cx="6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spcBef>
                  <a:spcPct val="50000"/>
                </a:spcBef>
              </a:pPr>
              <a:r>
                <a:rPr lang="zh-CN" altLang="en-US" sz="2000" b="1" dirty="0">
                  <a:solidFill>
                    <a:srgbClr val="002060"/>
                  </a:solidFill>
                  <a:effectLst>
                    <a:outerShdw blurRad="38100" dist="38100" dir="2700000" algn="tl">
                      <a:srgbClr val="000000">
                        <a:alpha val="43137"/>
                      </a:srgbClr>
                    </a:outerShdw>
                  </a:effectLst>
                  <a:latin typeface="Times New Roman" pitchFamily="18" charset="0"/>
                  <a:ea typeface="黑体" pitchFamily="2" charset="-122"/>
                </a:rPr>
                <a:t>资金流</a:t>
              </a:r>
            </a:p>
          </p:txBody>
        </p:sp>
        <p:sp>
          <p:nvSpPr>
            <p:cNvPr id="20" name="Text Box 20"/>
            <p:cNvSpPr txBox="1">
              <a:spLocks noChangeAspect="1" noChangeArrowheads="1"/>
            </p:cNvSpPr>
            <p:nvPr/>
          </p:nvSpPr>
          <p:spPr bwMode="auto">
            <a:xfrm>
              <a:off x="2583" y="1427"/>
              <a:ext cx="77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bIns="82800">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lnSpc>
                  <a:spcPct val="90000"/>
                </a:lnSpc>
                <a:spcBef>
                  <a:spcPct val="50000"/>
                </a:spcBef>
              </a:pPr>
              <a:r>
                <a:rPr lang="zh-CN" altLang="en-US" sz="2000" b="1" dirty="0">
                  <a:solidFill>
                    <a:srgbClr val="002060"/>
                  </a:solidFill>
                  <a:effectLst>
                    <a:outerShdw blurRad="38100" dist="38100" dir="2700000" algn="tl">
                      <a:srgbClr val="000000">
                        <a:alpha val="43137"/>
                      </a:srgbClr>
                    </a:outerShdw>
                  </a:effectLst>
                  <a:latin typeface="Times New Roman" pitchFamily="18" charset="0"/>
                  <a:ea typeface="黑体" pitchFamily="2" charset="-122"/>
                </a:rPr>
                <a:t>规划</a:t>
              </a:r>
            </a:p>
          </p:txBody>
        </p:sp>
        <p:sp>
          <p:nvSpPr>
            <p:cNvPr id="21" name="Text Box 21"/>
            <p:cNvSpPr txBox="1">
              <a:spLocks noChangeAspect="1" noChangeArrowheads="1"/>
            </p:cNvSpPr>
            <p:nvPr/>
          </p:nvSpPr>
          <p:spPr bwMode="auto">
            <a:xfrm>
              <a:off x="2563" y="2990"/>
              <a:ext cx="774"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bIns="82800">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lnSpc>
                  <a:spcPct val="90000"/>
                </a:lnSpc>
                <a:spcBef>
                  <a:spcPct val="50000"/>
                </a:spcBef>
              </a:pPr>
              <a:r>
                <a:rPr lang="zh-CN" altLang="en-US" sz="2000" b="1" dirty="0">
                  <a:solidFill>
                    <a:srgbClr val="002060"/>
                  </a:solidFill>
                  <a:effectLst>
                    <a:outerShdw blurRad="38100" dist="38100" dir="2700000" algn="tl">
                      <a:srgbClr val="000000">
                        <a:alpha val="43137"/>
                      </a:srgbClr>
                    </a:outerShdw>
                  </a:effectLst>
                  <a:latin typeface="Times New Roman" pitchFamily="18" charset="0"/>
                  <a:ea typeface="黑体" pitchFamily="2" charset="-122"/>
                </a:rPr>
                <a:t>控制</a:t>
              </a:r>
            </a:p>
          </p:txBody>
        </p:sp>
        <p:sp>
          <p:nvSpPr>
            <p:cNvPr id="22" name="Text Box 22"/>
            <p:cNvSpPr txBox="1">
              <a:spLocks noChangeAspect="1" noChangeArrowheads="1"/>
            </p:cNvSpPr>
            <p:nvPr/>
          </p:nvSpPr>
          <p:spPr bwMode="auto">
            <a:xfrm>
              <a:off x="2991" y="1101"/>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spcBef>
                  <a:spcPct val="50000"/>
                </a:spcBef>
              </a:pPr>
              <a:r>
                <a:rPr lang="zh-CN" altLang="en-US" sz="2000" b="1">
                  <a:solidFill>
                    <a:srgbClr val="002060"/>
                  </a:solidFill>
                  <a:effectLst>
                    <a:outerShdw blurRad="38100" dist="38100" dir="2700000" algn="tl">
                      <a:srgbClr val="000000">
                        <a:alpha val="43137"/>
                      </a:srgbClr>
                    </a:outerShdw>
                  </a:effectLst>
                  <a:latin typeface="Times New Roman" pitchFamily="18" charset="0"/>
                  <a:ea typeface="黑体" pitchFamily="2" charset="-122"/>
                </a:rPr>
                <a:t>需求</a:t>
              </a:r>
            </a:p>
          </p:txBody>
        </p:sp>
        <p:sp>
          <p:nvSpPr>
            <p:cNvPr id="23" name="Line 23"/>
            <p:cNvSpPr>
              <a:spLocks noChangeAspect="1" noChangeShapeType="1"/>
            </p:cNvSpPr>
            <p:nvPr/>
          </p:nvSpPr>
          <p:spPr bwMode="auto">
            <a:xfrm>
              <a:off x="2950" y="1101"/>
              <a:ext cx="0" cy="326"/>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b="1">
                <a:solidFill>
                  <a:srgbClr val="002060"/>
                </a:solidFill>
                <a:effectLst>
                  <a:outerShdw blurRad="38100" dist="38100" dir="2700000" algn="tl">
                    <a:srgbClr val="000000">
                      <a:alpha val="43137"/>
                    </a:srgbClr>
                  </a:outerShdw>
                </a:effectLst>
              </a:endParaRPr>
            </a:p>
          </p:txBody>
        </p:sp>
        <p:sp>
          <p:nvSpPr>
            <p:cNvPr id="24" name="Line 24"/>
            <p:cNvSpPr>
              <a:spLocks noChangeAspect="1" noChangeShapeType="1"/>
            </p:cNvSpPr>
            <p:nvPr/>
          </p:nvSpPr>
          <p:spPr bwMode="auto">
            <a:xfrm>
              <a:off x="2950" y="1685"/>
              <a:ext cx="0" cy="327"/>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b="1">
                <a:solidFill>
                  <a:srgbClr val="002060"/>
                </a:solidFill>
                <a:effectLst>
                  <a:outerShdw blurRad="38100" dist="38100" dir="2700000" algn="tl">
                    <a:srgbClr val="000000">
                      <a:alpha val="43137"/>
                    </a:srgbClr>
                  </a:outerShdw>
                </a:effectLst>
              </a:endParaRPr>
            </a:p>
          </p:txBody>
        </p:sp>
        <p:sp>
          <p:nvSpPr>
            <p:cNvPr id="25" name="Line 25"/>
            <p:cNvSpPr>
              <a:spLocks noChangeAspect="1" noChangeShapeType="1"/>
            </p:cNvSpPr>
            <p:nvPr/>
          </p:nvSpPr>
          <p:spPr bwMode="auto">
            <a:xfrm flipV="1">
              <a:off x="2950" y="2694"/>
              <a:ext cx="0" cy="312"/>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b="1">
                <a:solidFill>
                  <a:srgbClr val="002060"/>
                </a:solidFill>
                <a:effectLst>
                  <a:outerShdw blurRad="38100" dist="38100" dir="2700000" algn="tl">
                    <a:srgbClr val="000000">
                      <a:alpha val="43137"/>
                    </a:srgbClr>
                  </a:outerShdw>
                </a:effectLst>
              </a:endParaRPr>
            </a:p>
          </p:txBody>
        </p:sp>
        <p:sp>
          <p:nvSpPr>
            <p:cNvPr id="26" name="Text Box 26"/>
            <p:cNvSpPr txBox="1">
              <a:spLocks noChangeAspect="1" noChangeArrowheads="1"/>
            </p:cNvSpPr>
            <p:nvPr/>
          </p:nvSpPr>
          <p:spPr bwMode="auto">
            <a:xfrm>
              <a:off x="2950" y="1713"/>
              <a:ext cx="6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spcBef>
                  <a:spcPct val="50000"/>
                </a:spcBef>
              </a:pPr>
              <a:r>
                <a:rPr lang="zh-CN" altLang="en-US" sz="2000" b="1" dirty="0">
                  <a:solidFill>
                    <a:srgbClr val="002060"/>
                  </a:solidFill>
                  <a:effectLst>
                    <a:outerShdw blurRad="38100" dist="38100" dir="2700000" algn="tl">
                      <a:srgbClr val="000000">
                        <a:alpha val="43137"/>
                      </a:srgbClr>
                    </a:outerShdw>
                  </a:effectLst>
                  <a:latin typeface="Times New Roman" pitchFamily="18" charset="0"/>
                  <a:ea typeface="黑体" pitchFamily="2" charset="-122"/>
                </a:rPr>
                <a:t>信息流</a:t>
              </a:r>
            </a:p>
          </p:txBody>
        </p:sp>
        <p:sp useBgFill="1">
          <p:nvSpPr>
            <p:cNvPr id="27" name="Text Box 27"/>
            <p:cNvSpPr txBox="1">
              <a:spLocks noChangeAspect="1" noChangeArrowheads="1"/>
            </p:cNvSpPr>
            <p:nvPr/>
          </p:nvSpPr>
          <p:spPr bwMode="auto">
            <a:xfrm>
              <a:off x="2297" y="2012"/>
              <a:ext cx="1346" cy="698"/>
            </a:xfrm>
            <a:prstGeom prst="rect">
              <a:avLst/>
            </a:prstGeom>
            <a:ln w="38100">
              <a:solidFill>
                <a:srgbClr val="336600"/>
              </a:solidFill>
              <a:miter lim="800000"/>
              <a:headEnd/>
              <a:tailEnd/>
            </a:ln>
          </p:spPr>
          <p:txBody>
            <a:bodyPr tIns="226800" bIns="262800">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lnSpc>
                  <a:spcPct val="90000"/>
                </a:lnSpc>
                <a:spcBef>
                  <a:spcPct val="10000"/>
                </a:spcBef>
              </a:pPr>
              <a:r>
                <a:rPr lang="zh-CN" altLang="en-US" sz="2000" b="1" dirty="0">
                  <a:solidFill>
                    <a:srgbClr val="002060"/>
                  </a:solidFill>
                  <a:effectLst>
                    <a:outerShdw blurRad="38100" dist="38100" dir="2700000" algn="tl">
                      <a:srgbClr val="000000">
                        <a:alpha val="43137"/>
                      </a:srgbClr>
                    </a:outerShdw>
                  </a:effectLst>
                  <a:latin typeface="Times New Roman" pitchFamily="18" charset="0"/>
                  <a:ea typeface="黑体" pitchFamily="2" charset="-122"/>
                </a:rPr>
                <a:t>实施</a:t>
              </a:r>
            </a:p>
            <a:p>
              <a:pPr algn="ctr">
                <a:lnSpc>
                  <a:spcPct val="90000"/>
                </a:lnSpc>
                <a:spcBef>
                  <a:spcPct val="10000"/>
                </a:spcBef>
              </a:pPr>
              <a:r>
                <a:rPr lang="zh-CN" altLang="en-US" sz="2000" b="1" dirty="0">
                  <a:solidFill>
                    <a:srgbClr val="002060"/>
                  </a:solidFill>
                  <a:effectLst>
                    <a:outerShdw blurRad="38100" dist="38100" dir="2700000" algn="tl">
                      <a:srgbClr val="000000">
                        <a:alpha val="43137"/>
                      </a:srgbClr>
                    </a:outerShdw>
                  </a:effectLst>
                  <a:latin typeface="Times New Roman" pitchFamily="18" charset="0"/>
                  <a:ea typeface="黑体" pitchFamily="2" charset="-122"/>
                </a:rPr>
                <a:t>（车间或现场）</a:t>
              </a:r>
            </a:p>
          </p:txBody>
        </p:sp>
        <p:grpSp>
          <p:nvGrpSpPr>
            <p:cNvPr id="28" name="Group 28"/>
            <p:cNvGrpSpPr>
              <a:grpSpLocks noChangeAspect="1"/>
            </p:cNvGrpSpPr>
            <p:nvPr/>
          </p:nvGrpSpPr>
          <p:grpSpPr bwMode="auto">
            <a:xfrm>
              <a:off x="1081" y="1964"/>
              <a:ext cx="734" cy="476"/>
              <a:chOff x="680" y="1688"/>
              <a:chExt cx="864" cy="560"/>
            </a:xfrm>
          </p:grpSpPr>
          <p:sp>
            <p:nvSpPr>
              <p:cNvPr id="40" name="Text Box 29"/>
              <p:cNvSpPr txBox="1">
                <a:spLocks noChangeAspect="1" noChangeArrowheads="1"/>
              </p:cNvSpPr>
              <p:nvPr/>
            </p:nvSpPr>
            <p:spPr bwMode="auto">
              <a:xfrm>
                <a:off x="744" y="1812"/>
                <a:ext cx="72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spcBef>
                    <a:spcPct val="50000"/>
                  </a:spcBef>
                </a:pPr>
                <a:r>
                  <a:rPr lang="zh-CN" altLang="en-US" sz="2000" b="1">
                    <a:solidFill>
                      <a:srgbClr val="002060"/>
                    </a:solidFill>
                    <a:effectLst>
                      <a:outerShdw blurRad="38100" dist="38100" dir="2700000" algn="tl">
                        <a:srgbClr val="000000">
                          <a:alpha val="43137"/>
                        </a:srgbClr>
                      </a:outerShdw>
                    </a:effectLst>
                    <a:latin typeface="Times New Roman" pitchFamily="18" charset="0"/>
                    <a:ea typeface="黑体" pitchFamily="2" charset="-122"/>
                  </a:rPr>
                  <a:t>原材料</a:t>
                </a:r>
              </a:p>
            </p:txBody>
          </p:sp>
          <p:sp>
            <p:nvSpPr>
              <p:cNvPr id="41" name="Oval 30"/>
              <p:cNvSpPr>
                <a:spLocks noChangeAspect="1" noChangeArrowheads="1"/>
              </p:cNvSpPr>
              <p:nvPr/>
            </p:nvSpPr>
            <p:spPr bwMode="auto">
              <a:xfrm>
                <a:off x="680" y="1688"/>
                <a:ext cx="864" cy="56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Calibri" pitchFamily="34" charset="0"/>
                  <a:ea typeface="宋体" charset="-122"/>
                </a:endParaRPr>
              </a:p>
            </p:txBody>
          </p:sp>
        </p:grpSp>
        <p:sp>
          <p:nvSpPr>
            <p:cNvPr id="30" name="Line 32"/>
            <p:cNvSpPr>
              <a:spLocks noChangeAspect="1" noChangeShapeType="1"/>
            </p:cNvSpPr>
            <p:nvPr/>
          </p:nvSpPr>
          <p:spPr bwMode="auto">
            <a:xfrm>
              <a:off x="1808" y="2193"/>
              <a:ext cx="495" cy="0"/>
            </a:xfrm>
            <a:prstGeom prst="line">
              <a:avLst/>
            </a:prstGeom>
            <a:noFill/>
            <a:ln w="38100">
              <a:solidFill>
                <a:srgbClr val="660066"/>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b="1">
                <a:solidFill>
                  <a:srgbClr val="002060"/>
                </a:solidFill>
                <a:effectLst>
                  <a:outerShdw blurRad="38100" dist="38100" dir="2700000" algn="tl">
                    <a:srgbClr val="000000">
                      <a:alpha val="43137"/>
                    </a:srgbClr>
                  </a:outerShdw>
                </a:effectLst>
              </a:endParaRPr>
            </a:p>
          </p:txBody>
        </p:sp>
        <p:grpSp>
          <p:nvGrpSpPr>
            <p:cNvPr id="31" name="Group 33"/>
            <p:cNvGrpSpPr>
              <a:grpSpLocks noChangeAspect="1"/>
            </p:cNvGrpSpPr>
            <p:nvPr/>
          </p:nvGrpSpPr>
          <p:grpSpPr bwMode="auto">
            <a:xfrm>
              <a:off x="4144" y="2043"/>
              <a:ext cx="1060" cy="605"/>
              <a:chOff x="4173" y="1917"/>
              <a:chExt cx="1248" cy="712"/>
            </a:xfrm>
          </p:grpSpPr>
          <p:sp>
            <p:nvSpPr>
              <p:cNvPr id="38" name="Text Box 34"/>
              <p:cNvSpPr txBox="1">
                <a:spLocks noChangeAspect="1" noChangeArrowheads="1"/>
              </p:cNvSpPr>
              <p:nvPr/>
            </p:nvSpPr>
            <p:spPr bwMode="auto">
              <a:xfrm>
                <a:off x="4272" y="2095"/>
                <a:ext cx="110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spcBef>
                    <a:spcPct val="50000"/>
                  </a:spcBef>
                </a:pPr>
                <a:r>
                  <a:rPr lang="zh-CN" altLang="en-US" sz="2000" b="1" dirty="0">
                    <a:solidFill>
                      <a:srgbClr val="002060"/>
                    </a:solidFill>
                    <a:effectLst>
                      <a:outerShdw blurRad="38100" dist="38100" dir="2700000" algn="tl">
                        <a:srgbClr val="000000">
                          <a:alpha val="43137"/>
                        </a:srgbClr>
                      </a:outerShdw>
                    </a:effectLst>
                    <a:latin typeface="Times New Roman" pitchFamily="18" charset="0"/>
                    <a:ea typeface="黑体" pitchFamily="2" charset="-122"/>
                  </a:rPr>
                  <a:t>产品与服务</a:t>
                </a:r>
              </a:p>
            </p:txBody>
          </p:sp>
          <p:sp>
            <p:nvSpPr>
              <p:cNvPr id="39" name="Oval 35"/>
              <p:cNvSpPr>
                <a:spLocks noChangeAspect="1" noChangeArrowheads="1"/>
              </p:cNvSpPr>
              <p:nvPr/>
            </p:nvSpPr>
            <p:spPr bwMode="auto">
              <a:xfrm>
                <a:off x="4173" y="1917"/>
                <a:ext cx="1248" cy="7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Calibri" pitchFamily="34" charset="0"/>
                  <a:ea typeface="宋体" charset="-122"/>
                </a:endParaRPr>
              </a:p>
            </p:txBody>
          </p:sp>
        </p:grpSp>
        <p:sp>
          <p:nvSpPr>
            <p:cNvPr id="33" name="Line 37"/>
            <p:cNvSpPr>
              <a:spLocks noChangeAspect="1" noChangeShapeType="1"/>
            </p:cNvSpPr>
            <p:nvPr/>
          </p:nvSpPr>
          <p:spPr bwMode="auto">
            <a:xfrm flipV="1">
              <a:off x="3643" y="2345"/>
              <a:ext cx="530" cy="0"/>
            </a:xfrm>
            <a:prstGeom prst="line">
              <a:avLst/>
            </a:prstGeom>
            <a:noFill/>
            <a:ln w="38100">
              <a:solidFill>
                <a:srgbClr val="800000"/>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b="1">
                <a:solidFill>
                  <a:srgbClr val="002060"/>
                </a:solidFill>
                <a:effectLst>
                  <a:outerShdw blurRad="38100" dist="38100" dir="2700000" algn="tl">
                    <a:srgbClr val="000000">
                      <a:alpha val="43137"/>
                    </a:srgbClr>
                  </a:outerShdw>
                </a:effectLst>
              </a:endParaRPr>
            </a:p>
          </p:txBody>
        </p:sp>
        <p:sp>
          <p:nvSpPr>
            <p:cNvPr id="34" name="Text Box 38"/>
            <p:cNvSpPr txBox="1">
              <a:spLocks noChangeAspect="1" noChangeArrowheads="1"/>
            </p:cNvSpPr>
            <p:nvPr/>
          </p:nvSpPr>
          <p:spPr bwMode="auto">
            <a:xfrm>
              <a:off x="1142" y="2793"/>
              <a:ext cx="6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gn="ctr">
                <a:spcBef>
                  <a:spcPct val="50000"/>
                </a:spcBef>
              </a:pPr>
              <a:r>
                <a:rPr lang="zh-CN" altLang="en-US" sz="2000" b="1">
                  <a:solidFill>
                    <a:srgbClr val="002060"/>
                  </a:solidFill>
                  <a:effectLst>
                    <a:outerShdw blurRad="38100" dist="38100" dir="2700000" algn="tl">
                      <a:srgbClr val="000000">
                        <a:alpha val="43137"/>
                      </a:srgbClr>
                    </a:outerShdw>
                  </a:effectLst>
                  <a:latin typeface="Times New Roman" pitchFamily="18" charset="0"/>
                  <a:ea typeface="黑体" pitchFamily="2" charset="-122"/>
                </a:rPr>
                <a:t>能源</a:t>
              </a:r>
            </a:p>
          </p:txBody>
        </p:sp>
        <p:sp>
          <p:nvSpPr>
            <p:cNvPr id="35" name="Oval 39"/>
            <p:cNvSpPr>
              <a:spLocks noChangeAspect="1" noChangeArrowheads="1"/>
            </p:cNvSpPr>
            <p:nvPr/>
          </p:nvSpPr>
          <p:spPr bwMode="auto">
            <a:xfrm>
              <a:off x="1074" y="2732"/>
              <a:ext cx="734" cy="367"/>
            </a:xfrm>
            <a:prstGeom prst="ellipse">
              <a:avLst/>
            </a:prstGeom>
            <a:noFill/>
            <a:ln w="38100">
              <a:solidFill>
                <a:srgbClr val="66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Calibri" pitchFamily="34" charset="0"/>
                <a:ea typeface="宋体" charset="-122"/>
              </a:endParaRPr>
            </a:p>
          </p:txBody>
        </p:sp>
        <p:sp>
          <p:nvSpPr>
            <p:cNvPr id="36" name="Text Box 40"/>
            <p:cNvSpPr txBox="1">
              <a:spLocks noChangeAspect="1" noChangeArrowheads="1"/>
            </p:cNvSpPr>
            <p:nvPr/>
          </p:nvSpPr>
          <p:spPr bwMode="auto">
            <a:xfrm>
              <a:off x="1960" y="2606"/>
              <a:ext cx="32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lnSpc>
                  <a:spcPct val="90000"/>
                </a:lnSpc>
                <a:spcBef>
                  <a:spcPct val="50000"/>
                </a:spcBef>
              </a:pPr>
              <a:r>
                <a:rPr lang="zh-CN" altLang="en-US" sz="2000" b="1" dirty="0">
                  <a:solidFill>
                    <a:srgbClr val="002060"/>
                  </a:solidFill>
                  <a:effectLst>
                    <a:outerShdw blurRad="38100" dist="38100" dir="2700000" algn="tl">
                      <a:srgbClr val="000000">
                        <a:alpha val="43137"/>
                      </a:srgbClr>
                    </a:outerShdw>
                  </a:effectLst>
                  <a:latin typeface="Times New Roman" pitchFamily="18" charset="0"/>
                  <a:ea typeface="黑体" pitchFamily="2" charset="-122"/>
                </a:rPr>
                <a:t>能量流</a:t>
              </a:r>
            </a:p>
          </p:txBody>
        </p:sp>
        <p:sp>
          <p:nvSpPr>
            <p:cNvPr id="37" name="Rectangle 41"/>
            <p:cNvSpPr>
              <a:spLocks noChangeAspect="1" noChangeArrowheads="1"/>
            </p:cNvSpPr>
            <p:nvPr/>
          </p:nvSpPr>
          <p:spPr bwMode="auto">
            <a:xfrm>
              <a:off x="2185" y="3587"/>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sz="2000" b="1">
                <a:solidFill>
                  <a:srgbClr val="002060"/>
                </a:solidFill>
                <a:effectLst>
                  <a:outerShdw blurRad="38100" dist="38100" dir="2700000" algn="tl">
                    <a:srgbClr val="000000">
                      <a:alpha val="43137"/>
                    </a:srgbClr>
                  </a:outerShdw>
                </a:effectLst>
                <a:latin typeface="Times New Roman" pitchFamily="18" charset="0"/>
              </a:endParaRPr>
            </a:p>
          </p:txBody>
        </p:sp>
      </p:grpSp>
      <p:sp>
        <p:nvSpPr>
          <p:cNvPr id="42" name="Text Box 26"/>
          <p:cNvSpPr txBox="1">
            <a:spLocks noChangeAspect="1" noChangeArrowheads="1"/>
          </p:cNvSpPr>
          <p:nvPr/>
        </p:nvSpPr>
        <p:spPr bwMode="auto">
          <a:xfrm>
            <a:off x="3376688" y="4857354"/>
            <a:ext cx="1100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spcBef>
                <a:spcPct val="50000"/>
              </a:spcBef>
            </a:pPr>
            <a:r>
              <a:rPr lang="zh-CN" altLang="en-US" sz="2000" b="1" dirty="0">
                <a:solidFill>
                  <a:srgbClr val="002060"/>
                </a:solidFill>
                <a:effectLst>
                  <a:outerShdw blurRad="38100" dist="38100" dir="2700000" algn="tl">
                    <a:srgbClr val="000000">
                      <a:alpha val="43137"/>
                    </a:srgbClr>
                  </a:outerShdw>
                </a:effectLst>
                <a:latin typeface="Times New Roman" pitchFamily="18" charset="0"/>
                <a:ea typeface="黑体" pitchFamily="2" charset="-122"/>
              </a:rPr>
              <a:t>信息流</a:t>
            </a:r>
          </a:p>
        </p:txBody>
      </p:sp>
      <p:sp>
        <p:nvSpPr>
          <p:cNvPr id="43" name="Text Box 26"/>
          <p:cNvSpPr txBox="1">
            <a:spLocks noChangeAspect="1" noChangeArrowheads="1"/>
          </p:cNvSpPr>
          <p:nvPr/>
        </p:nvSpPr>
        <p:spPr bwMode="auto">
          <a:xfrm>
            <a:off x="5424561" y="4383487"/>
            <a:ext cx="1100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spcBef>
                <a:spcPct val="50000"/>
              </a:spcBef>
            </a:pPr>
            <a:r>
              <a:rPr lang="zh-CN" altLang="en-US" sz="2000" b="1" dirty="0">
                <a:solidFill>
                  <a:srgbClr val="002060"/>
                </a:solidFill>
                <a:effectLst>
                  <a:outerShdw blurRad="38100" dist="38100" dir="2700000" algn="tl">
                    <a:srgbClr val="000000">
                      <a:alpha val="43137"/>
                    </a:srgbClr>
                  </a:outerShdw>
                </a:effectLst>
                <a:latin typeface="Times New Roman" pitchFamily="18" charset="0"/>
                <a:ea typeface="黑体" pitchFamily="2" charset="-122"/>
              </a:rPr>
              <a:t>信息流</a:t>
            </a:r>
          </a:p>
        </p:txBody>
      </p:sp>
      <p:sp>
        <p:nvSpPr>
          <p:cNvPr id="44" name="Text Box 7"/>
          <p:cNvSpPr txBox="1">
            <a:spLocks noChangeAspect="1" noChangeArrowheads="1"/>
          </p:cNvSpPr>
          <p:nvPr/>
        </p:nvSpPr>
        <p:spPr bwMode="auto">
          <a:xfrm>
            <a:off x="5523286" y="3773491"/>
            <a:ext cx="841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pPr>
              <a:spcBef>
                <a:spcPct val="50000"/>
              </a:spcBef>
            </a:pPr>
            <a:r>
              <a:rPr lang="zh-CN" altLang="en-US" sz="2000" b="1" dirty="0">
                <a:solidFill>
                  <a:srgbClr val="002060"/>
                </a:solidFill>
                <a:effectLst>
                  <a:outerShdw blurRad="38100" dist="38100" dir="2700000" algn="tl">
                    <a:srgbClr val="000000">
                      <a:alpha val="43137"/>
                    </a:srgbClr>
                  </a:outerShdw>
                </a:effectLst>
                <a:latin typeface="Times New Roman" pitchFamily="18" charset="0"/>
                <a:ea typeface="黑体" pitchFamily="2" charset="-122"/>
              </a:rPr>
              <a:t>物流</a:t>
            </a:r>
          </a:p>
        </p:txBody>
      </p:sp>
    </p:spTree>
    <p:extLst>
      <p:ext uri="{BB962C8B-B14F-4D97-AF65-F5344CB8AC3E}">
        <p14:creationId xmlns:p14="http://schemas.microsoft.com/office/powerpoint/2010/main" val="42157262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412776"/>
            <a:ext cx="7992888" cy="4114800"/>
          </a:xfrm>
        </p:spPr>
        <p:txBody>
          <a:bodyPr/>
          <a:lstStyle/>
          <a:p>
            <a:pPr>
              <a:buFont typeface="Arial" panose="020B0604020202020204" pitchFamily="34" charset="0"/>
              <a:buChar char="•"/>
            </a:pPr>
            <a:r>
              <a:rPr lang="zh-CN" altLang="en-US"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制造系统的四个</a:t>
            </a:r>
            <a:r>
              <a:rPr lang="zh-CN" altLang="en-US"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流：</a:t>
            </a:r>
            <a:r>
              <a:rPr lang="zh-CN" altLang="en-US" sz="2800" b="0" dirty="0" smtClean="0">
                <a:solidFill>
                  <a:srgbClr val="C00000"/>
                </a:solidFill>
                <a:latin typeface="微软雅黑" panose="020B0503020204020204" pitchFamily="34" charset="-122"/>
                <a:ea typeface="微软雅黑" panose="020B0503020204020204" pitchFamily="34" charset="-122"/>
                <a:cs typeface="Times New Roman" pitchFamily="18" charset="0"/>
              </a:rPr>
              <a:t>物流</a:t>
            </a:r>
            <a:endParaRPr lang="en-US" altLang="zh-CN" sz="2800" b="0" dirty="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物料流用于改变物料的形态与地点，存在于“制造”各个阶段中</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a:t>
            </a:r>
            <a:r>
              <a:rPr lang="zh-CN" altLang="en-US" sz="3000" dirty="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grpSp>
        <p:nvGrpSpPr>
          <p:cNvPr id="4" name="Group 4"/>
          <p:cNvGrpSpPr>
            <a:grpSpLocks/>
          </p:cNvGrpSpPr>
          <p:nvPr/>
        </p:nvGrpSpPr>
        <p:grpSpPr bwMode="auto">
          <a:xfrm>
            <a:off x="1187624" y="3750942"/>
            <a:ext cx="6887851" cy="2054226"/>
            <a:chOff x="471" y="2328"/>
            <a:chExt cx="4137" cy="1294"/>
          </a:xfrm>
        </p:grpSpPr>
        <p:sp>
          <p:nvSpPr>
            <p:cNvPr id="5" name="Line 5"/>
            <p:cNvSpPr>
              <a:spLocks noChangeShapeType="1"/>
            </p:cNvSpPr>
            <p:nvPr/>
          </p:nvSpPr>
          <p:spPr bwMode="auto">
            <a:xfrm>
              <a:off x="471" y="2880"/>
              <a:ext cx="288" cy="0"/>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effectLst>
                  <a:outerShdw blurRad="38100" dist="38100" dir="2700000" algn="tl">
                    <a:srgbClr val="000000">
                      <a:alpha val="43137"/>
                    </a:srgbClr>
                  </a:outerShdw>
                </a:effectLst>
                <a:latin typeface="黑体" pitchFamily="49" charset="-122"/>
                <a:ea typeface="黑体" pitchFamily="49" charset="-122"/>
              </a:endParaRPr>
            </a:p>
          </p:txBody>
        </p:sp>
        <p:sp>
          <p:nvSpPr>
            <p:cNvPr id="7" name="Rectangle 6"/>
            <p:cNvSpPr>
              <a:spLocks noChangeArrowheads="1"/>
            </p:cNvSpPr>
            <p:nvPr/>
          </p:nvSpPr>
          <p:spPr bwMode="auto">
            <a:xfrm>
              <a:off x="759" y="2661"/>
              <a:ext cx="730" cy="43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dirty="0">
                  <a:solidFill>
                    <a:schemeClr val="bg1"/>
                  </a:solidFill>
                  <a:latin typeface="微软雅黑" panose="020B0503020204020204" pitchFamily="34" charset="-122"/>
                  <a:ea typeface="微软雅黑" panose="020B0503020204020204" pitchFamily="34" charset="-122"/>
                </a:rPr>
                <a:t>采购</a:t>
              </a:r>
            </a:p>
          </p:txBody>
        </p:sp>
        <p:sp>
          <p:nvSpPr>
            <p:cNvPr id="8" name="Line 7"/>
            <p:cNvSpPr>
              <a:spLocks noChangeShapeType="1"/>
            </p:cNvSpPr>
            <p:nvPr/>
          </p:nvSpPr>
          <p:spPr bwMode="auto">
            <a:xfrm>
              <a:off x="1488" y="2880"/>
              <a:ext cx="672" cy="0"/>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effectLst>
                  <a:outerShdw blurRad="38100" dist="38100" dir="2700000" algn="tl">
                    <a:srgbClr val="000000">
                      <a:alpha val="43137"/>
                    </a:srgbClr>
                  </a:outerShdw>
                </a:effectLst>
                <a:latin typeface="黑体" pitchFamily="49" charset="-122"/>
                <a:ea typeface="黑体" pitchFamily="49" charset="-122"/>
              </a:endParaRPr>
            </a:p>
          </p:txBody>
        </p:sp>
        <p:sp>
          <p:nvSpPr>
            <p:cNvPr id="9" name="Text Box 8"/>
            <p:cNvSpPr txBox="1">
              <a:spLocks noChangeArrowheads="1"/>
            </p:cNvSpPr>
            <p:nvPr/>
          </p:nvSpPr>
          <p:spPr bwMode="auto">
            <a:xfrm>
              <a:off x="1464" y="2545"/>
              <a:ext cx="7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chemeClr val="bg2">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原材料</a:t>
              </a:r>
            </a:p>
          </p:txBody>
        </p:sp>
        <p:sp>
          <p:nvSpPr>
            <p:cNvPr id="10" name="Text Box 9"/>
            <p:cNvSpPr txBox="1">
              <a:spLocks noChangeArrowheads="1"/>
            </p:cNvSpPr>
            <p:nvPr/>
          </p:nvSpPr>
          <p:spPr bwMode="auto">
            <a:xfrm>
              <a:off x="1558" y="2939"/>
              <a:ext cx="52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bg2">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半成品</a:t>
              </a:r>
            </a:p>
            <a:p>
              <a:r>
                <a:rPr lang="zh-CN" altLang="en-US" dirty="0">
                  <a:solidFill>
                    <a:schemeClr val="bg2">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标准件</a:t>
              </a:r>
            </a:p>
          </p:txBody>
        </p:sp>
        <p:sp>
          <p:nvSpPr>
            <p:cNvPr id="11" name="Rectangle 10"/>
            <p:cNvSpPr>
              <a:spLocks noChangeArrowheads="1"/>
            </p:cNvSpPr>
            <p:nvPr/>
          </p:nvSpPr>
          <p:spPr bwMode="auto">
            <a:xfrm>
              <a:off x="2160" y="2688"/>
              <a:ext cx="768" cy="409"/>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dirty="0">
                  <a:solidFill>
                    <a:schemeClr val="bg1"/>
                  </a:solidFill>
                  <a:latin typeface="微软雅黑" panose="020B0503020204020204" pitchFamily="34" charset="-122"/>
                  <a:ea typeface="微软雅黑" panose="020B0503020204020204" pitchFamily="34" charset="-122"/>
                </a:rPr>
                <a:t>加工制造</a:t>
              </a:r>
            </a:p>
          </p:txBody>
        </p:sp>
        <p:sp>
          <p:nvSpPr>
            <p:cNvPr id="12" name="Line 11"/>
            <p:cNvSpPr>
              <a:spLocks noChangeShapeType="1"/>
            </p:cNvSpPr>
            <p:nvPr/>
          </p:nvSpPr>
          <p:spPr bwMode="auto">
            <a:xfrm flipV="1">
              <a:off x="2928" y="2544"/>
              <a:ext cx="864" cy="288"/>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effectLst>
                  <a:outerShdw blurRad="38100" dist="38100" dir="2700000" algn="tl">
                    <a:srgbClr val="000000">
                      <a:alpha val="43137"/>
                    </a:srgbClr>
                  </a:outerShdw>
                </a:effectLst>
                <a:latin typeface="黑体" pitchFamily="49" charset="-122"/>
                <a:ea typeface="黑体" pitchFamily="49" charset="-122"/>
              </a:endParaRPr>
            </a:p>
          </p:txBody>
        </p:sp>
        <p:sp>
          <p:nvSpPr>
            <p:cNvPr id="13" name="Rectangle 12"/>
            <p:cNvSpPr>
              <a:spLocks noChangeArrowheads="1"/>
            </p:cNvSpPr>
            <p:nvPr/>
          </p:nvSpPr>
          <p:spPr bwMode="auto">
            <a:xfrm>
              <a:off x="3792" y="2328"/>
              <a:ext cx="816" cy="43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solidFill>
                    <a:schemeClr val="bg1"/>
                  </a:solidFill>
                  <a:latin typeface="微软雅黑" panose="020B0503020204020204" pitchFamily="34" charset="-122"/>
                  <a:ea typeface="微软雅黑" panose="020B0503020204020204" pitchFamily="34" charset="-122"/>
                </a:rPr>
                <a:t>装运</a:t>
              </a:r>
            </a:p>
          </p:txBody>
        </p:sp>
        <p:sp>
          <p:nvSpPr>
            <p:cNvPr id="14" name="Text Box 13"/>
            <p:cNvSpPr txBox="1">
              <a:spLocks noChangeArrowheads="1"/>
            </p:cNvSpPr>
            <p:nvPr/>
          </p:nvSpPr>
          <p:spPr bwMode="auto">
            <a:xfrm>
              <a:off x="3021" y="2328"/>
              <a:ext cx="3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bg2">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产品</a:t>
              </a:r>
            </a:p>
          </p:txBody>
        </p:sp>
        <p:sp>
          <p:nvSpPr>
            <p:cNvPr id="15" name="Line 14"/>
            <p:cNvSpPr>
              <a:spLocks noChangeShapeType="1"/>
            </p:cNvSpPr>
            <p:nvPr/>
          </p:nvSpPr>
          <p:spPr bwMode="auto">
            <a:xfrm>
              <a:off x="2928" y="2976"/>
              <a:ext cx="864" cy="432"/>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effectLst>
                  <a:outerShdw blurRad="38100" dist="38100" dir="2700000" algn="tl">
                    <a:srgbClr val="000000">
                      <a:alpha val="43137"/>
                    </a:srgbClr>
                  </a:outerShdw>
                </a:effectLst>
                <a:latin typeface="黑体" pitchFamily="49" charset="-122"/>
                <a:ea typeface="黑体" pitchFamily="49" charset="-122"/>
              </a:endParaRPr>
            </a:p>
          </p:txBody>
        </p:sp>
        <p:sp>
          <p:nvSpPr>
            <p:cNvPr id="16" name="Rectangle 15"/>
            <p:cNvSpPr>
              <a:spLocks noChangeArrowheads="1"/>
            </p:cNvSpPr>
            <p:nvPr/>
          </p:nvSpPr>
          <p:spPr bwMode="auto">
            <a:xfrm>
              <a:off x="3792" y="3190"/>
              <a:ext cx="816" cy="43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dirty="0" smtClean="0">
                  <a:solidFill>
                    <a:schemeClr val="bg1"/>
                  </a:solidFill>
                  <a:latin typeface="微软雅黑" panose="020B0503020204020204" pitchFamily="34" charset="-122"/>
                  <a:ea typeface="微软雅黑" panose="020B0503020204020204" pitchFamily="34" charset="-122"/>
                </a:rPr>
                <a:t>废料处理</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Text Box 16"/>
            <p:cNvSpPr txBox="1">
              <a:spLocks noChangeArrowheads="1"/>
            </p:cNvSpPr>
            <p:nvPr/>
          </p:nvSpPr>
          <p:spPr bwMode="auto">
            <a:xfrm>
              <a:off x="3021" y="3286"/>
              <a:ext cx="3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bg2">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废料</a:t>
              </a:r>
            </a:p>
          </p:txBody>
        </p:sp>
      </p:grpSp>
    </p:spTree>
    <p:extLst>
      <p:ext uri="{BB962C8B-B14F-4D97-AF65-F5344CB8AC3E}">
        <p14:creationId xmlns:p14="http://schemas.microsoft.com/office/powerpoint/2010/main" val="2831529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412776"/>
            <a:ext cx="7992888" cy="4114800"/>
          </a:xfrm>
        </p:spPr>
        <p:txBody>
          <a:bodyPr/>
          <a:lstStyle/>
          <a:p>
            <a:pPr>
              <a:buFont typeface="Arial" panose="020B0604020202020204" pitchFamily="34" charset="0"/>
              <a:buChar char="•"/>
            </a:pPr>
            <a:r>
              <a:rPr lang="zh-CN" altLang="en-US"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制造系统的四个</a:t>
            </a:r>
            <a:r>
              <a:rPr lang="zh-CN" altLang="en-US"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流：</a:t>
            </a:r>
            <a:r>
              <a:rPr lang="zh-CN" altLang="en-US" sz="2800" b="0" dirty="0" smtClean="0">
                <a:solidFill>
                  <a:srgbClr val="C00000"/>
                </a:solidFill>
                <a:latin typeface="微软雅黑" panose="020B0503020204020204" pitchFamily="34" charset="-122"/>
                <a:ea typeface="微软雅黑" panose="020B0503020204020204" pitchFamily="34" charset="-122"/>
                <a:cs typeface="Times New Roman" pitchFamily="18" charset="0"/>
              </a:rPr>
              <a:t>能量流</a:t>
            </a:r>
            <a:endParaRPr lang="en-US" altLang="zh-CN" sz="2800" b="0" dirty="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来自制造系统</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外部</a:t>
            </a: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用以</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维持各个环节或子系统的</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运动；</a:t>
            </a:r>
            <a:endPar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通过</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传递、损耗、储存、释放、转化等有关过程，以完成制造过程的有关</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功能。</a:t>
            </a:r>
            <a:endPar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a:t>
            </a:r>
            <a:r>
              <a:rPr lang="zh-CN" altLang="en-US" sz="3000" dirty="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spTree>
    <p:extLst>
      <p:ext uri="{BB962C8B-B14F-4D97-AF65-F5344CB8AC3E}">
        <p14:creationId xmlns:p14="http://schemas.microsoft.com/office/powerpoint/2010/main" val="194553540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412776"/>
            <a:ext cx="7992888" cy="4114800"/>
          </a:xfrm>
        </p:spPr>
        <p:txBody>
          <a:bodyPr/>
          <a:lstStyle/>
          <a:p>
            <a:pPr>
              <a:buFont typeface="Arial" panose="020B0604020202020204" pitchFamily="34" charset="0"/>
              <a:buChar char="•"/>
            </a:pPr>
            <a:r>
              <a:rPr lang="zh-CN" altLang="en-US"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制造系统的四个</a:t>
            </a:r>
            <a:r>
              <a:rPr lang="zh-CN" altLang="en-US"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流：</a:t>
            </a:r>
            <a:r>
              <a:rPr lang="zh-CN" altLang="en-US" sz="2800" b="0" dirty="0" smtClean="0">
                <a:solidFill>
                  <a:srgbClr val="C00000"/>
                </a:solidFill>
                <a:latin typeface="微软雅黑" panose="020B0503020204020204" pitchFamily="34" charset="-122"/>
                <a:ea typeface="微软雅黑" panose="020B0503020204020204" pitchFamily="34" charset="-122"/>
                <a:cs typeface="Times New Roman" pitchFamily="18" charset="0"/>
              </a:rPr>
              <a:t>资金流</a:t>
            </a:r>
            <a:endParaRPr lang="en-US" altLang="zh-CN" sz="2800" b="0" dirty="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投入资金购买原材料、设备等及维持制造过程运行，最后通过产品销售回收，进入下一轮的流动，形成资金流</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a:t>
            </a:r>
            <a:r>
              <a:rPr lang="zh-CN" altLang="en-US" sz="3000" dirty="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spTree>
    <p:extLst>
      <p:ext uri="{BB962C8B-B14F-4D97-AF65-F5344CB8AC3E}">
        <p14:creationId xmlns:p14="http://schemas.microsoft.com/office/powerpoint/2010/main" val="117608518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Line 7"/>
          <p:cNvSpPr>
            <a:spLocks noChangeShapeType="1"/>
          </p:cNvSpPr>
          <p:nvPr/>
        </p:nvSpPr>
        <p:spPr bwMode="auto">
          <a:xfrm>
            <a:off x="3255838" y="2825626"/>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Oval 11"/>
          <p:cNvSpPr>
            <a:spLocks noChangeArrowheads="1"/>
          </p:cNvSpPr>
          <p:nvPr/>
        </p:nvSpPr>
        <p:spPr bwMode="gray">
          <a:xfrm>
            <a:off x="811088" y="2205038"/>
            <a:ext cx="2673350" cy="2671762"/>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35" name="Oval 12"/>
          <p:cNvSpPr>
            <a:spLocks noChangeArrowheads="1"/>
          </p:cNvSpPr>
          <p:nvPr/>
        </p:nvSpPr>
        <p:spPr bwMode="gray">
          <a:xfrm>
            <a:off x="987300" y="2378075"/>
            <a:ext cx="2319338" cy="232251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36" name="Oval 13"/>
          <p:cNvSpPr>
            <a:spLocks noChangeArrowheads="1"/>
          </p:cNvSpPr>
          <p:nvPr/>
        </p:nvSpPr>
        <p:spPr bwMode="gray">
          <a:xfrm>
            <a:off x="998413" y="2390775"/>
            <a:ext cx="2319337" cy="2320925"/>
          </a:xfrm>
          <a:prstGeom prst="ellipse">
            <a:avLst/>
          </a:prstGeom>
          <a:gradFill flip="none" rotWithShape="1">
            <a:gsLst>
              <a:gs pos="0">
                <a:srgbClr val="002060"/>
              </a:gs>
              <a:gs pos="16000">
                <a:srgbClr val="00CCCC"/>
              </a:gs>
              <a:gs pos="47000">
                <a:srgbClr val="9999FF"/>
              </a:gs>
              <a:gs pos="60001">
                <a:srgbClr val="2E6792"/>
              </a:gs>
              <a:gs pos="71001">
                <a:srgbClr val="3333CC"/>
              </a:gs>
              <a:gs pos="81000">
                <a:srgbClr val="1170FF"/>
              </a:gs>
              <a:gs pos="100000">
                <a:srgbClr val="006699"/>
              </a:gs>
            </a:gsLst>
            <a:lin ang="18900000" scaled="1"/>
            <a:tileRect/>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37" name="Oval 14"/>
          <p:cNvSpPr>
            <a:spLocks noChangeArrowheads="1"/>
          </p:cNvSpPr>
          <p:nvPr/>
        </p:nvSpPr>
        <p:spPr bwMode="gray">
          <a:xfrm>
            <a:off x="1101600" y="2495550"/>
            <a:ext cx="2090738" cy="2089150"/>
          </a:xfrm>
          <a:prstGeom prst="ellipse">
            <a:avLst/>
          </a:prstGeom>
          <a:solidFill>
            <a:srgbClr val="000000"/>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latin typeface="Lucida Sans Unicode" pitchFamily="34" charset="0"/>
              <a:ea typeface="黑体" pitchFamily="2" charset="-122"/>
            </a:endParaRPr>
          </a:p>
        </p:txBody>
      </p:sp>
      <p:sp>
        <p:nvSpPr>
          <p:cNvPr id="38" name="Oval 15"/>
          <p:cNvSpPr>
            <a:spLocks noChangeArrowheads="1"/>
          </p:cNvSpPr>
          <p:nvPr/>
        </p:nvSpPr>
        <p:spPr bwMode="gray">
          <a:xfrm>
            <a:off x="1134938" y="2528888"/>
            <a:ext cx="2025650" cy="202723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39" name="Oval 16"/>
          <p:cNvSpPr>
            <a:spLocks noChangeArrowheads="1"/>
          </p:cNvSpPr>
          <p:nvPr/>
        </p:nvSpPr>
        <p:spPr bwMode="gray">
          <a:xfrm>
            <a:off x="1160338" y="2540000"/>
            <a:ext cx="1978025" cy="19780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40" name="Oval 17"/>
          <p:cNvSpPr>
            <a:spLocks noChangeArrowheads="1"/>
          </p:cNvSpPr>
          <p:nvPr/>
        </p:nvSpPr>
        <p:spPr bwMode="gray">
          <a:xfrm>
            <a:off x="1182563" y="2559050"/>
            <a:ext cx="1879600" cy="18478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41" name="Oval 18"/>
          <p:cNvSpPr>
            <a:spLocks noChangeArrowheads="1"/>
          </p:cNvSpPr>
          <p:nvPr/>
        </p:nvSpPr>
        <p:spPr bwMode="gray">
          <a:xfrm>
            <a:off x="1292100" y="2611438"/>
            <a:ext cx="1671638" cy="150018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42" name="AutoShape 22"/>
          <p:cNvSpPr>
            <a:spLocks noChangeArrowheads="1"/>
          </p:cNvSpPr>
          <p:nvPr/>
        </p:nvSpPr>
        <p:spPr bwMode="gray">
          <a:xfrm>
            <a:off x="3859088" y="2565276"/>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43" name="Rectangle 23"/>
          <p:cNvSpPr>
            <a:spLocks noChangeArrowheads="1"/>
          </p:cNvSpPr>
          <p:nvPr/>
        </p:nvSpPr>
        <p:spPr bwMode="auto">
          <a:xfrm>
            <a:off x="4411736" y="2564904"/>
            <a:ext cx="4375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a:effectLst>
                  <a:outerShdw blurRad="38100" dist="38100" dir="2700000" algn="tl">
                    <a:srgbClr val="000000">
                      <a:alpha val="43137"/>
                    </a:srgbClr>
                  </a:outerShdw>
                </a:effectLst>
                <a:latin typeface="+mn-ea"/>
                <a:ea typeface="+mn-ea"/>
              </a:rPr>
              <a:t>一、软件工程方法</a:t>
            </a:r>
          </a:p>
        </p:txBody>
      </p:sp>
      <p:sp>
        <p:nvSpPr>
          <p:cNvPr id="44" name="Oval 27"/>
          <p:cNvSpPr>
            <a:spLocks noChangeArrowheads="1"/>
          </p:cNvSpPr>
          <p:nvPr/>
        </p:nvSpPr>
        <p:spPr bwMode="gray">
          <a:xfrm>
            <a:off x="3782888" y="2698626"/>
            <a:ext cx="303212" cy="301625"/>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pic>
        <p:nvPicPr>
          <p:cNvPr id="45" name="Picture 33" descr="worldmap_ani8"/>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gray">
          <a:xfrm>
            <a:off x="1333375" y="2752725"/>
            <a:ext cx="160972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Line 7"/>
          <p:cNvSpPr>
            <a:spLocks noChangeShapeType="1"/>
          </p:cNvSpPr>
          <p:nvPr/>
        </p:nvSpPr>
        <p:spPr bwMode="auto">
          <a:xfrm>
            <a:off x="3255838" y="4365104"/>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AutoShape 22"/>
          <p:cNvSpPr>
            <a:spLocks noChangeArrowheads="1"/>
          </p:cNvSpPr>
          <p:nvPr/>
        </p:nvSpPr>
        <p:spPr bwMode="gray">
          <a:xfrm>
            <a:off x="3859088" y="4092178"/>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48" name="Rectangle 23"/>
          <p:cNvSpPr>
            <a:spLocks noChangeArrowheads="1"/>
          </p:cNvSpPr>
          <p:nvPr/>
        </p:nvSpPr>
        <p:spPr bwMode="auto">
          <a:xfrm>
            <a:off x="4411736" y="4076997"/>
            <a:ext cx="453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smtClean="0">
                <a:effectLst>
                  <a:outerShdw blurRad="38100" dist="38100" dir="2700000" algn="tl">
                    <a:srgbClr val="000000">
                      <a:alpha val="43137"/>
                    </a:srgbClr>
                  </a:outerShdw>
                </a:effectLst>
                <a:latin typeface="+mn-ea"/>
                <a:ea typeface="+mn-ea"/>
              </a:rPr>
              <a:t>二、制造</a:t>
            </a:r>
            <a:r>
              <a:rPr lang="zh-CN" altLang="en-US" sz="2400" b="1" dirty="0">
                <a:effectLst>
                  <a:outerShdw blurRad="38100" dist="38100" dir="2700000" algn="tl">
                    <a:srgbClr val="000000">
                      <a:alpha val="43137"/>
                    </a:srgbClr>
                  </a:outerShdw>
                </a:effectLst>
                <a:latin typeface="+mn-ea"/>
                <a:ea typeface="+mn-ea"/>
              </a:rPr>
              <a:t>软件</a:t>
            </a:r>
            <a:r>
              <a:rPr lang="zh-CN" altLang="en-US" sz="2400" b="1" dirty="0" smtClean="0">
                <a:effectLst>
                  <a:outerShdw blurRad="38100" dist="38100" dir="2700000" algn="tl">
                    <a:srgbClr val="000000">
                      <a:alpha val="43137"/>
                    </a:srgbClr>
                  </a:outerShdw>
                </a:effectLst>
                <a:latin typeface="+mn-ea"/>
                <a:ea typeface="+mn-ea"/>
              </a:rPr>
              <a:t>系统</a:t>
            </a:r>
            <a:endParaRPr lang="en-US" altLang="zh-CN" sz="2400" b="1" dirty="0">
              <a:effectLst>
                <a:outerShdw blurRad="38100" dist="38100" dir="2700000" algn="tl">
                  <a:srgbClr val="000000">
                    <a:alpha val="43137"/>
                  </a:srgbClr>
                </a:outerShdw>
              </a:effectLst>
              <a:latin typeface="+mn-ea"/>
              <a:ea typeface="+mn-ea"/>
            </a:endParaRPr>
          </a:p>
        </p:txBody>
      </p:sp>
      <p:sp>
        <p:nvSpPr>
          <p:cNvPr id="49" name="Oval 26"/>
          <p:cNvSpPr>
            <a:spLocks noChangeArrowheads="1"/>
          </p:cNvSpPr>
          <p:nvPr/>
        </p:nvSpPr>
        <p:spPr bwMode="gray">
          <a:xfrm>
            <a:off x="3763838" y="4206478"/>
            <a:ext cx="301625" cy="303212"/>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Tree>
    <p:extLst>
      <p:ext uri="{BB962C8B-B14F-4D97-AF65-F5344CB8AC3E}">
        <p14:creationId xmlns:p14="http://schemas.microsoft.com/office/powerpoint/2010/main" val="818791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412776"/>
            <a:ext cx="7992888" cy="4114800"/>
          </a:xfrm>
        </p:spPr>
        <p:txBody>
          <a:bodyPr/>
          <a:lstStyle/>
          <a:p>
            <a:pPr>
              <a:buFont typeface="Arial" panose="020B0604020202020204" pitchFamily="34" charset="0"/>
              <a:buChar char="•"/>
            </a:pPr>
            <a:r>
              <a:rPr lang="zh-CN" altLang="en-US"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制造系统的四个</a:t>
            </a:r>
            <a:r>
              <a:rPr lang="zh-CN" altLang="en-US"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流：</a:t>
            </a:r>
            <a:r>
              <a:rPr lang="zh-CN" altLang="en-US" sz="2800" b="0" dirty="0" smtClean="0">
                <a:solidFill>
                  <a:srgbClr val="C00000"/>
                </a:solidFill>
                <a:latin typeface="微软雅黑" panose="020B0503020204020204" pitchFamily="34" charset="-122"/>
                <a:ea typeface="微软雅黑" panose="020B0503020204020204" pitchFamily="34" charset="-122"/>
                <a:cs typeface="Times New Roman" pitchFamily="18" charset="0"/>
              </a:rPr>
              <a:t>信息流</a:t>
            </a:r>
            <a:endParaRPr lang="en-US" altLang="zh-CN" sz="2800" b="0" dirty="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制造系统中的信息，以一定的流程形式在制造系统内部处于连续的动态变化之中，不断地被使用、保存、更新、删除等，形成了制造系统中的信息流</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a:t>
            </a:r>
            <a:r>
              <a:rPr lang="zh-CN" altLang="en-US" sz="3000" dirty="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spTree>
    <p:extLst>
      <p:ext uri="{BB962C8B-B14F-4D97-AF65-F5344CB8AC3E}">
        <p14:creationId xmlns:p14="http://schemas.microsoft.com/office/powerpoint/2010/main" val="402130492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412776"/>
            <a:ext cx="7992888" cy="4114800"/>
          </a:xfrm>
        </p:spPr>
        <p:txBody>
          <a:bodyPr/>
          <a:lstStyle/>
          <a:p>
            <a:pPr>
              <a:buFont typeface="Arial" panose="020B0604020202020204" pitchFamily="34" charset="0"/>
              <a:buChar char="•"/>
            </a:pPr>
            <a:r>
              <a:rPr lang="zh-CN" altLang="en-US"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制造过程</a:t>
            </a:r>
            <a:endParaRPr lang="en-US" altLang="zh-CN" sz="2800" b="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a:p>
            <a:pPr marL="917575" lvl="1" indent="-342900">
              <a:buClr>
                <a:schemeClr val="bg2">
                  <a:lumMod val="50000"/>
                </a:schemeClr>
              </a:buClr>
            </a:pPr>
            <a:endParaRPr lang="en-US" altLang="zh-CN"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marL="917575" lvl="1" indent="-342900">
              <a:buClr>
                <a:schemeClr val="bg2">
                  <a:lumMod val="50000"/>
                </a:schemeClr>
              </a:buClr>
            </a:pPr>
            <a:r>
              <a:rPr lang="zh-CN" altLang="en-US"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基本</a:t>
            </a:r>
            <a:r>
              <a:rPr lang="zh-CN" altLang="en-US"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制造过程：包括产品的加工和装配；</a:t>
            </a:r>
          </a:p>
          <a:p>
            <a:pPr marL="917575" lvl="1" indent="-342900">
              <a:buClr>
                <a:schemeClr val="bg2">
                  <a:lumMod val="50000"/>
                </a:schemeClr>
              </a:buClr>
            </a:pPr>
            <a:r>
              <a:rPr lang="zh-CN" altLang="en-US"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辅助</a:t>
            </a:r>
            <a:r>
              <a:rPr lang="zh-CN" altLang="en-US"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制造过程：如工装的设计、制造</a:t>
            </a:r>
            <a:r>
              <a:rPr lang="zh-CN" altLang="en-US"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等</a:t>
            </a:r>
            <a:r>
              <a:rPr lang="zh-CN" altLang="en-US"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p>
        </p:txBody>
      </p:sp>
      <p:sp>
        <p:nvSpPr>
          <p:cNvPr id="6"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a:t>
            </a:r>
            <a:r>
              <a:rPr lang="zh-CN" altLang="en-US" sz="3000" dirty="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grpSp>
        <p:nvGrpSpPr>
          <p:cNvPr id="58" name="Group 33"/>
          <p:cNvGrpSpPr>
            <a:grpSpLocks/>
          </p:cNvGrpSpPr>
          <p:nvPr/>
        </p:nvGrpSpPr>
        <p:grpSpPr bwMode="auto">
          <a:xfrm>
            <a:off x="395536" y="4101581"/>
            <a:ext cx="8385175" cy="1730375"/>
            <a:chOff x="455" y="2587"/>
            <a:chExt cx="5282" cy="1090"/>
          </a:xfrm>
        </p:grpSpPr>
        <p:sp>
          <p:nvSpPr>
            <p:cNvPr id="59" name="Text Box 7"/>
            <p:cNvSpPr txBox="1">
              <a:spLocks noChangeArrowheads="1"/>
            </p:cNvSpPr>
            <p:nvPr/>
          </p:nvSpPr>
          <p:spPr bwMode="auto">
            <a:xfrm>
              <a:off x="958" y="2587"/>
              <a:ext cx="4276" cy="326"/>
            </a:xfrm>
            <a:prstGeom prst="rect">
              <a:avLst/>
            </a:prstGeom>
            <a:solidFill>
              <a:srgbClr val="FFCC00"/>
            </a:solidFill>
            <a:ln w="9525">
              <a:solidFill>
                <a:srgbClr val="000000"/>
              </a:solidFill>
              <a:miter lim="800000"/>
              <a:headEnd/>
              <a:tailEnd/>
            </a:ln>
          </p:spPr>
          <p:txBody>
            <a:bodyPr/>
            <a:lstStyle/>
            <a:p>
              <a:pPr algn="ctr"/>
              <a:r>
                <a:rPr lang="zh-CN" altLang="en-US" sz="2000" b="1" dirty="0" smtClean="0">
                  <a:effectLst>
                    <a:outerShdw blurRad="38100" dist="38100" dir="2700000" algn="tl">
                      <a:srgbClr val="000000">
                        <a:alpha val="43137"/>
                      </a:srgbClr>
                    </a:outerShdw>
                  </a:effectLst>
                  <a:latin typeface="Times New Roman" pitchFamily="18" charset="0"/>
                  <a:ea typeface="+mn-ea"/>
                  <a:cs typeface="Times New Roman" pitchFamily="18" charset="0"/>
                </a:rPr>
                <a:t>市场</a:t>
              </a:r>
              <a:r>
                <a:rPr lang="zh-CN" altLang="en-US" sz="2000" b="1" dirty="0">
                  <a:effectLst>
                    <a:outerShdw blurRad="38100" dist="38100" dir="2700000" algn="tl">
                      <a:srgbClr val="000000">
                        <a:alpha val="43137"/>
                      </a:srgbClr>
                    </a:outerShdw>
                  </a:effectLst>
                  <a:latin typeface="Times New Roman" pitchFamily="18" charset="0"/>
                  <a:ea typeface="+mn-ea"/>
                  <a:cs typeface="Times New Roman" pitchFamily="18" charset="0"/>
                </a:rPr>
                <a:t>分析  决策规划  产品开发  工艺规划  管理控制</a:t>
              </a:r>
            </a:p>
          </p:txBody>
        </p:sp>
        <p:sp>
          <p:nvSpPr>
            <p:cNvPr id="60" name="Text Box 8"/>
            <p:cNvSpPr txBox="1">
              <a:spLocks noChangeArrowheads="1"/>
            </p:cNvSpPr>
            <p:nvPr/>
          </p:nvSpPr>
          <p:spPr bwMode="auto">
            <a:xfrm>
              <a:off x="958" y="3350"/>
              <a:ext cx="755" cy="327"/>
            </a:xfrm>
            <a:prstGeom prst="rect">
              <a:avLst/>
            </a:prstGeom>
            <a:solidFill>
              <a:srgbClr val="00CCFF"/>
            </a:solidFill>
            <a:ln w="9525">
              <a:solidFill>
                <a:srgbClr val="000000"/>
              </a:solidFill>
              <a:miter lim="800000"/>
              <a:headEnd/>
              <a:tailEnd/>
            </a:ln>
          </p:spPr>
          <p:txBody>
            <a:bodyPr/>
            <a:lstStyle/>
            <a:p>
              <a:pPr algn="ctr"/>
              <a:r>
                <a:rPr lang="zh-CN" altLang="en-US" sz="2000" b="1">
                  <a:effectLst>
                    <a:outerShdw blurRad="38100" dist="38100" dir="2700000" algn="tl">
                      <a:srgbClr val="000000">
                        <a:alpha val="43137"/>
                      </a:srgbClr>
                    </a:outerShdw>
                  </a:effectLst>
                  <a:latin typeface="Times New Roman" pitchFamily="18" charset="0"/>
                  <a:ea typeface="+mn-ea"/>
                  <a:cs typeface="Times New Roman" pitchFamily="18" charset="0"/>
                </a:rPr>
                <a:t>采购</a:t>
              </a:r>
            </a:p>
          </p:txBody>
        </p:sp>
        <p:sp>
          <p:nvSpPr>
            <p:cNvPr id="61" name="Text Box 9"/>
            <p:cNvSpPr txBox="1">
              <a:spLocks noChangeArrowheads="1"/>
            </p:cNvSpPr>
            <p:nvPr/>
          </p:nvSpPr>
          <p:spPr bwMode="auto">
            <a:xfrm>
              <a:off x="1839" y="3350"/>
              <a:ext cx="754" cy="327"/>
            </a:xfrm>
            <a:prstGeom prst="rect">
              <a:avLst/>
            </a:prstGeom>
            <a:solidFill>
              <a:srgbClr val="00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000" b="1">
                  <a:effectLst>
                    <a:outerShdw blurRad="38100" dist="38100" dir="2700000" algn="tl">
                      <a:srgbClr val="000000">
                        <a:alpha val="43137"/>
                      </a:srgbClr>
                    </a:outerShdw>
                  </a:effectLst>
                  <a:latin typeface="Times New Roman" pitchFamily="18" charset="0"/>
                  <a:ea typeface="+mn-ea"/>
                  <a:cs typeface="Times New Roman" pitchFamily="18" charset="0"/>
                </a:rPr>
                <a:t>加工</a:t>
              </a:r>
            </a:p>
          </p:txBody>
        </p:sp>
        <p:sp>
          <p:nvSpPr>
            <p:cNvPr id="62" name="Text Box 10"/>
            <p:cNvSpPr txBox="1">
              <a:spLocks noChangeArrowheads="1"/>
            </p:cNvSpPr>
            <p:nvPr/>
          </p:nvSpPr>
          <p:spPr bwMode="auto">
            <a:xfrm>
              <a:off x="2718" y="3350"/>
              <a:ext cx="756" cy="327"/>
            </a:xfrm>
            <a:prstGeom prst="rect">
              <a:avLst/>
            </a:prstGeom>
            <a:solidFill>
              <a:srgbClr val="00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000" b="1">
                  <a:effectLst>
                    <a:outerShdw blurRad="38100" dist="38100" dir="2700000" algn="tl">
                      <a:srgbClr val="000000">
                        <a:alpha val="43137"/>
                      </a:srgbClr>
                    </a:outerShdw>
                  </a:effectLst>
                  <a:latin typeface="Times New Roman" pitchFamily="18" charset="0"/>
                  <a:ea typeface="+mn-ea"/>
                  <a:cs typeface="Times New Roman" pitchFamily="18" charset="0"/>
                </a:rPr>
                <a:t>装配</a:t>
              </a:r>
            </a:p>
          </p:txBody>
        </p:sp>
        <p:sp>
          <p:nvSpPr>
            <p:cNvPr id="63" name="Text Box 11"/>
            <p:cNvSpPr txBox="1">
              <a:spLocks noChangeArrowheads="1"/>
            </p:cNvSpPr>
            <p:nvPr/>
          </p:nvSpPr>
          <p:spPr bwMode="auto">
            <a:xfrm>
              <a:off x="3599" y="3350"/>
              <a:ext cx="754" cy="327"/>
            </a:xfrm>
            <a:prstGeom prst="rect">
              <a:avLst/>
            </a:prstGeom>
            <a:solidFill>
              <a:srgbClr val="00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000" b="1">
                  <a:effectLst>
                    <a:outerShdw blurRad="38100" dist="38100" dir="2700000" algn="tl">
                      <a:srgbClr val="000000">
                        <a:alpha val="43137"/>
                      </a:srgbClr>
                    </a:outerShdw>
                  </a:effectLst>
                  <a:latin typeface="Times New Roman" pitchFamily="18" charset="0"/>
                  <a:ea typeface="+mn-ea"/>
                  <a:cs typeface="Times New Roman" pitchFamily="18" charset="0"/>
                </a:rPr>
                <a:t>检验</a:t>
              </a:r>
            </a:p>
          </p:txBody>
        </p:sp>
        <p:sp>
          <p:nvSpPr>
            <p:cNvPr id="64" name="Text Box 12"/>
            <p:cNvSpPr txBox="1">
              <a:spLocks noChangeArrowheads="1"/>
            </p:cNvSpPr>
            <p:nvPr/>
          </p:nvSpPr>
          <p:spPr bwMode="auto">
            <a:xfrm>
              <a:off x="4479" y="3350"/>
              <a:ext cx="755" cy="327"/>
            </a:xfrm>
            <a:prstGeom prst="rect">
              <a:avLst/>
            </a:prstGeom>
            <a:solidFill>
              <a:srgbClr val="00CC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000" b="1">
                  <a:effectLst>
                    <a:outerShdw blurRad="38100" dist="38100" dir="2700000" algn="tl">
                      <a:srgbClr val="000000">
                        <a:alpha val="43137"/>
                      </a:srgbClr>
                    </a:outerShdw>
                  </a:effectLst>
                  <a:latin typeface="Times New Roman" pitchFamily="18" charset="0"/>
                  <a:ea typeface="+mn-ea"/>
                  <a:cs typeface="Times New Roman" pitchFamily="18" charset="0"/>
                </a:rPr>
                <a:t>销售</a:t>
              </a:r>
            </a:p>
          </p:txBody>
        </p:sp>
        <p:sp>
          <p:nvSpPr>
            <p:cNvPr id="66" name="Line 14"/>
            <p:cNvSpPr>
              <a:spLocks noChangeShapeType="1"/>
            </p:cNvSpPr>
            <p:nvPr/>
          </p:nvSpPr>
          <p:spPr bwMode="auto">
            <a:xfrm flipV="1">
              <a:off x="1408" y="2913"/>
              <a:ext cx="1" cy="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7" name="Line 15"/>
            <p:cNvSpPr>
              <a:spLocks noChangeShapeType="1"/>
            </p:cNvSpPr>
            <p:nvPr/>
          </p:nvSpPr>
          <p:spPr bwMode="auto">
            <a:xfrm>
              <a:off x="2143" y="2913"/>
              <a:ext cx="0" cy="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8" name="Line 16"/>
            <p:cNvSpPr>
              <a:spLocks noChangeShapeType="1"/>
            </p:cNvSpPr>
            <p:nvPr/>
          </p:nvSpPr>
          <p:spPr bwMode="auto">
            <a:xfrm flipV="1">
              <a:off x="2269" y="2913"/>
              <a:ext cx="0" cy="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9" name="Line 17"/>
            <p:cNvSpPr>
              <a:spLocks noChangeShapeType="1"/>
            </p:cNvSpPr>
            <p:nvPr/>
          </p:nvSpPr>
          <p:spPr bwMode="auto">
            <a:xfrm>
              <a:off x="3040" y="2913"/>
              <a:ext cx="1" cy="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0" name="Line 18"/>
            <p:cNvSpPr>
              <a:spLocks noChangeShapeType="1"/>
            </p:cNvSpPr>
            <p:nvPr/>
          </p:nvSpPr>
          <p:spPr bwMode="auto">
            <a:xfrm flipV="1">
              <a:off x="3167" y="2913"/>
              <a:ext cx="1" cy="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1" name="Line 19"/>
            <p:cNvSpPr>
              <a:spLocks noChangeShapeType="1"/>
            </p:cNvSpPr>
            <p:nvPr/>
          </p:nvSpPr>
          <p:spPr bwMode="auto">
            <a:xfrm>
              <a:off x="3912" y="2913"/>
              <a:ext cx="0" cy="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2" name="Line 20"/>
            <p:cNvSpPr>
              <a:spLocks noChangeShapeType="1"/>
            </p:cNvSpPr>
            <p:nvPr/>
          </p:nvSpPr>
          <p:spPr bwMode="auto">
            <a:xfrm flipV="1">
              <a:off x="4038" y="2913"/>
              <a:ext cx="0" cy="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3" name="Line 21"/>
            <p:cNvSpPr>
              <a:spLocks noChangeShapeType="1"/>
            </p:cNvSpPr>
            <p:nvPr/>
          </p:nvSpPr>
          <p:spPr bwMode="auto">
            <a:xfrm>
              <a:off x="4775" y="2913"/>
              <a:ext cx="0" cy="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4" name="Line 22"/>
            <p:cNvSpPr>
              <a:spLocks noChangeShapeType="1"/>
            </p:cNvSpPr>
            <p:nvPr/>
          </p:nvSpPr>
          <p:spPr bwMode="auto">
            <a:xfrm flipV="1">
              <a:off x="4900" y="2913"/>
              <a:ext cx="0" cy="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5" name="AutoShape 23"/>
            <p:cNvSpPr>
              <a:spLocks noChangeArrowheads="1"/>
            </p:cNvSpPr>
            <p:nvPr/>
          </p:nvSpPr>
          <p:spPr bwMode="auto">
            <a:xfrm>
              <a:off x="455" y="2696"/>
              <a:ext cx="503" cy="109"/>
            </a:xfrm>
            <a:prstGeom prst="rightArrow">
              <a:avLst>
                <a:gd name="adj1" fmla="val 50000"/>
                <a:gd name="adj2" fmla="val 115367"/>
              </a:avLst>
            </a:prstGeom>
            <a:solidFill>
              <a:srgbClr val="FFFFFF"/>
            </a:solidFill>
            <a:ln w="9525">
              <a:solidFill>
                <a:srgbClr val="000000"/>
              </a:solidFill>
              <a:miter lim="800000"/>
              <a:headEnd/>
              <a:tailEnd/>
            </a:ln>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6" name="AutoShape 24"/>
            <p:cNvSpPr>
              <a:spLocks noChangeArrowheads="1"/>
            </p:cNvSpPr>
            <p:nvPr/>
          </p:nvSpPr>
          <p:spPr bwMode="auto">
            <a:xfrm>
              <a:off x="455" y="3459"/>
              <a:ext cx="503" cy="109"/>
            </a:xfrm>
            <a:prstGeom prst="rightArrow">
              <a:avLst>
                <a:gd name="adj1" fmla="val 50000"/>
                <a:gd name="adj2" fmla="val 115367"/>
              </a:avLst>
            </a:prstGeom>
            <a:solidFill>
              <a:srgbClr val="FFFFFF"/>
            </a:solidFill>
            <a:ln w="9525">
              <a:solidFill>
                <a:srgbClr val="000000"/>
              </a:solidFill>
              <a:miter lim="800000"/>
              <a:headEnd/>
              <a:tailEnd/>
            </a:ln>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7" name="AutoShape 25"/>
            <p:cNvSpPr>
              <a:spLocks noChangeArrowheads="1"/>
            </p:cNvSpPr>
            <p:nvPr/>
          </p:nvSpPr>
          <p:spPr bwMode="auto">
            <a:xfrm>
              <a:off x="5234" y="2696"/>
              <a:ext cx="503" cy="109"/>
            </a:xfrm>
            <a:prstGeom prst="rightArrow">
              <a:avLst>
                <a:gd name="adj1" fmla="val 50000"/>
                <a:gd name="adj2" fmla="val 115367"/>
              </a:avLst>
            </a:prstGeom>
            <a:solidFill>
              <a:srgbClr val="FFFFFF"/>
            </a:solidFill>
            <a:ln w="9525">
              <a:solidFill>
                <a:srgbClr val="000000"/>
              </a:solidFill>
              <a:miter lim="800000"/>
              <a:headEnd/>
              <a:tailEnd/>
            </a:ln>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8" name="AutoShape 26"/>
            <p:cNvSpPr>
              <a:spLocks noChangeArrowheads="1"/>
            </p:cNvSpPr>
            <p:nvPr/>
          </p:nvSpPr>
          <p:spPr bwMode="auto">
            <a:xfrm>
              <a:off x="5234" y="3459"/>
              <a:ext cx="503" cy="109"/>
            </a:xfrm>
            <a:prstGeom prst="rightArrow">
              <a:avLst>
                <a:gd name="adj1" fmla="val 50000"/>
                <a:gd name="adj2" fmla="val 115367"/>
              </a:avLst>
            </a:prstGeom>
            <a:solidFill>
              <a:srgbClr val="FFFFFF"/>
            </a:solidFill>
            <a:ln w="9525">
              <a:solidFill>
                <a:srgbClr val="000000"/>
              </a:solidFill>
              <a:miter lim="800000"/>
              <a:headEnd/>
              <a:tailEnd/>
            </a:ln>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9" name="Text Box 27"/>
            <p:cNvSpPr txBox="1">
              <a:spLocks noChangeArrowheads="1"/>
            </p:cNvSpPr>
            <p:nvPr/>
          </p:nvSpPr>
          <p:spPr bwMode="auto">
            <a:xfrm>
              <a:off x="455" y="2911"/>
              <a:ext cx="503"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200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制造资源</a:t>
              </a:r>
            </a:p>
          </p:txBody>
        </p:sp>
        <p:sp>
          <p:nvSpPr>
            <p:cNvPr id="80" name="Text Box 28"/>
            <p:cNvSpPr txBox="1">
              <a:spLocks noChangeArrowheads="1"/>
            </p:cNvSpPr>
            <p:nvPr/>
          </p:nvSpPr>
          <p:spPr bwMode="auto">
            <a:xfrm>
              <a:off x="5203" y="2908"/>
              <a:ext cx="526"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200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服务产品</a:t>
              </a:r>
            </a:p>
          </p:txBody>
        </p:sp>
        <p:sp>
          <p:nvSpPr>
            <p:cNvPr id="81" name="Line 29"/>
            <p:cNvSpPr>
              <a:spLocks noChangeShapeType="1"/>
            </p:cNvSpPr>
            <p:nvPr/>
          </p:nvSpPr>
          <p:spPr bwMode="auto">
            <a:xfrm flipV="1">
              <a:off x="1713" y="3459"/>
              <a:ext cx="126"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82" name="Line 30"/>
            <p:cNvSpPr>
              <a:spLocks noChangeShapeType="1"/>
            </p:cNvSpPr>
            <p:nvPr/>
          </p:nvSpPr>
          <p:spPr bwMode="auto">
            <a:xfrm>
              <a:off x="2593" y="3459"/>
              <a:ext cx="1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83" name="Line 31"/>
            <p:cNvSpPr>
              <a:spLocks noChangeShapeType="1"/>
            </p:cNvSpPr>
            <p:nvPr/>
          </p:nvSpPr>
          <p:spPr bwMode="auto">
            <a:xfrm>
              <a:off x="3474" y="3459"/>
              <a:ext cx="1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84" name="Line 32"/>
            <p:cNvSpPr>
              <a:spLocks noChangeShapeType="1"/>
            </p:cNvSpPr>
            <p:nvPr/>
          </p:nvSpPr>
          <p:spPr bwMode="auto">
            <a:xfrm>
              <a:off x="4353" y="3459"/>
              <a:ext cx="12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sp>
        <p:nvSpPr>
          <p:cNvPr id="85" name="Rectangle 36"/>
          <p:cNvSpPr>
            <a:spLocks noChangeArrowheads="1"/>
          </p:cNvSpPr>
          <p:nvPr/>
        </p:nvSpPr>
        <p:spPr bwMode="auto">
          <a:xfrm>
            <a:off x="3624376" y="5942894"/>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物质的转化过程</a:t>
            </a:r>
          </a:p>
        </p:txBody>
      </p:sp>
      <p:sp>
        <p:nvSpPr>
          <p:cNvPr id="86" name="Rectangle 37"/>
          <p:cNvSpPr>
            <a:spLocks noChangeArrowheads="1"/>
          </p:cNvSpPr>
          <p:nvPr/>
        </p:nvSpPr>
        <p:spPr bwMode="auto">
          <a:xfrm>
            <a:off x="3624377" y="3645024"/>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dirty="0">
                <a:latin typeface="微软雅黑" panose="020B0503020204020204" pitchFamily="34" charset="-122"/>
                <a:ea typeface="微软雅黑" panose="020B0503020204020204" pitchFamily="34" charset="-122"/>
                <a:cs typeface="Times New Roman" pitchFamily="18" charset="0"/>
              </a:rPr>
              <a:t>信息的处理过程</a:t>
            </a:r>
          </a:p>
        </p:txBody>
      </p:sp>
      <p:sp>
        <p:nvSpPr>
          <p:cNvPr id="87" name="Line 15"/>
          <p:cNvSpPr>
            <a:spLocks noChangeShapeType="1"/>
          </p:cNvSpPr>
          <p:nvPr/>
        </p:nvSpPr>
        <p:spPr bwMode="auto">
          <a:xfrm>
            <a:off x="1691680" y="4615523"/>
            <a:ext cx="0" cy="6937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33713155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412776"/>
            <a:ext cx="7992888" cy="4114800"/>
          </a:xfrm>
        </p:spPr>
        <p:txBody>
          <a:bodyPr/>
          <a:lstStyle/>
          <a:p>
            <a:pPr>
              <a:buFont typeface="Arial" panose="020B0604020202020204" pitchFamily="34" charset="0"/>
              <a:buChar char="•"/>
            </a:pPr>
            <a:r>
              <a:rPr lang="zh-CN" altLang="en-US"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a:t>
            </a:r>
            <a:r>
              <a:rPr lang="zh-CN" altLang="en-US"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的目标</a:t>
            </a:r>
            <a:endParaRPr lang="en-US" altLang="zh-CN"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与产品相关</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的性能指标</a:t>
            </a: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与</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设备相关的</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性能指标</a:t>
            </a:r>
            <a:endParaRPr lang="en-US" altLang="zh-CN"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与</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复杂性相关的</a:t>
            </a:r>
            <a:r>
              <a:rPr lang="zh-CN" altLang="en-US" sz="24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性能指标</a:t>
            </a:r>
            <a:endPar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a:t>
            </a:r>
            <a:r>
              <a:rPr lang="zh-CN" altLang="en-US" sz="3000" dirty="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spTree>
    <p:extLst>
      <p:ext uri="{BB962C8B-B14F-4D97-AF65-F5344CB8AC3E}">
        <p14:creationId xmlns:p14="http://schemas.microsoft.com/office/powerpoint/2010/main" val="144881764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412776"/>
            <a:ext cx="7992888" cy="4114800"/>
          </a:xfrm>
        </p:spPr>
        <p:txBody>
          <a:bodyPr/>
          <a:lstStyle/>
          <a:p>
            <a:pPr>
              <a:buFont typeface="Arial" panose="020B0604020202020204" pitchFamily="34" charset="0"/>
              <a:buChar char="•"/>
            </a:pPr>
            <a:r>
              <a:rPr lang="zh-CN" altLang="en-US"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a:t>
            </a:r>
            <a:r>
              <a:rPr lang="zh-CN" altLang="en-US"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的目标：与产品相关的性能指标</a:t>
            </a:r>
            <a:endParaRPr lang="en-US" altLang="zh-CN"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生产率</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：指单位时间内制造系统生产的产品数量。</a:t>
            </a:r>
          </a:p>
          <a:p>
            <a:pPr lvl="1">
              <a:buClr>
                <a:schemeClr val="bg2">
                  <a:lumMod val="50000"/>
                </a:schemeClr>
              </a:buClr>
            </a:pP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通过时间</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：指零件从进入系统直到加工处理完毕而离开系统所历经的时间。</a:t>
            </a:r>
          </a:p>
          <a:p>
            <a:pPr lvl="1">
              <a:buClr>
                <a:schemeClr val="bg2">
                  <a:lumMod val="50000"/>
                </a:schemeClr>
              </a:buClr>
            </a:pP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等待队长</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：指在某一时刻在进入某加工系统进行加工之前等待加工的工件数。</a:t>
            </a:r>
          </a:p>
          <a:p>
            <a:pPr lvl="1">
              <a:buClr>
                <a:schemeClr val="bg2">
                  <a:lumMod val="50000"/>
                </a:schemeClr>
              </a:buClr>
            </a:pP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等待时间</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：指工件在等待接受加工服务的队列中所逗留的时间。</a:t>
            </a:r>
          </a:p>
          <a:p>
            <a:pPr lvl="1">
              <a:buClr>
                <a:schemeClr val="bg2">
                  <a:lumMod val="50000"/>
                </a:schemeClr>
              </a:buClr>
            </a:pP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在制品数</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：指投放到车间进行生产但尚未完成的零件数。</a:t>
            </a:r>
          </a:p>
        </p:txBody>
      </p:sp>
      <p:sp>
        <p:nvSpPr>
          <p:cNvPr id="6"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a:t>
            </a:r>
            <a:r>
              <a:rPr lang="zh-CN" altLang="en-US" sz="3000" dirty="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spTree>
    <p:extLst>
      <p:ext uri="{BB962C8B-B14F-4D97-AF65-F5344CB8AC3E}">
        <p14:creationId xmlns:p14="http://schemas.microsoft.com/office/powerpoint/2010/main" val="107033309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412776"/>
            <a:ext cx="7992888" cy="4114800"/>
          </a:xfrm>
        </p:spPr>
        <p:txBody>
          <a:bodyPr/>
          <a:lstStyle/>
          <a:p>
            <a:pPr>
              <a:buFont typeface="Arial" panose="020B0604020202020204" pitchFamily="34" charset="0"/>
              <a:buChar char="•"/>
            </a:pPr>
            <a:r>
              <a:rPr lang="zh-CN" altLang="en-US"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a:t>
            </a:r>
            <a:r>
              <a:rPr lang="zh-CN" altLang="en-US"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的目标：与设备相关的性能指标</a:t>
            </a:r>
            <a:endParaRPr lang="en-US" altLang="zh-CN"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生产能力</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：指在计划期内，企业参与生产的全部固定资产，在既定的组织技术条件下，所能生产的产品数量，或者能够处理的原材料的数量。</a:t>
            </a:r>
          </a:p>
          <a:p>
            <a:pPr lvl="1">
              <a:buClr>
                <a:schemeClr val="bg2">
                  <a:lumMod val="50000"/>
                </a:schemeClr>
              </a:buClr>
            </a:pP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设备利用率</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：指设备的实际开动时间占制度工作时间的百分比。</a:t>
            </a:r>
          </a:p>
          <a:p>
            <a:pPr lvl="1">
              <a:buClr>
                <a:schemeClr val="bg2">
                  <a:lumMod val="50000"/>
                </a:schemeClr>
              </a:buClr>
            </a:pP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平均故障间隔时间</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：机器在出现两次故障之间运行的平均时间间隔。</a:t>
            </a:r>
          </a:p>
          <a:p>
            <a:pPr lvl="1">
              <a:buClr>
                <a:schemeClr val="bg2">
                  <a:lumMod val="50000"/>
                </a:schemeClr>
              </a:buClr>
            </a:pP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平均修复时间</a:t>
            </a:r>
            <a:r>
              <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：机器修复并恢复运行所需要的平均时间。</a:t>
            </a:r>
          </a:p>
        </p:txBody>
      </p:sp>
      <p:sp>
        <p:nvSpPr>
          <p:cNvPr id="6"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a:t>
            </a:r>
            <a:r>
              <a:rPr lang="zh-CN" altLang="en-US" sz="3000" dirty="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spTree>
    <p:extLst>
      <p:ext uri="{BB962C8B-B14F-4D97-AF65-F5344CB8AC3E}">
        <p14:creationId xmlns:p14="http://schemas.microsoft.com/office/powerpoint/2010/main" val="93478292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67544" y="1412776"/>
            <a:ext cx="7992888" cy="4114800"/>
          </a:xfrm>
        </p:spPr>
        <p:txBody>
          <a:bodyPr/>
          <a:lstStyle/>
          <a:p>
            <a:pPr>
              <a:buFont typeface="Arial" panose="020B0604020202020204" pitchFamily="34" charset="0"/>
              <a:buChar char="•"/>
            </a:pPr>
            <a:r>
              <a:rPr lang="zh-CN" altLang="en-US"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a:t>
            </a:r>
            <a:r>
              <a:rPr lang="zh-CN" altLang="en-US" sz="2800" b="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的目标：与复杂性相关的性能指标</a:t>
            </a:r>
            <a:endParaRPr lang="en-US" altLang="zh-CN" sz="28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en-US" altLang="zh-CN" sz="2400" b="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柔性</a:t>
            </a:r>
            <a:endPar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可靠性</a:t>
            </a:r>
            <a:endPar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集成度</a:t>
            </a:r>
            <a:endPar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dirty="0" smtClean="0">
                <a:solidFill>
                  <a:srgbClr val="C00000"/>
                </a:solidFill>
                <a:latin typeface="微软雅黑" panose="020B0503020204020204" pitchFamily="34" charset="-122"/>
                <a:ea typeface="微软雅黑" panose="020B0503020204020204" pitchFamily="34" charset="-122"/>
                <a:cs typeface="Times New Roman" pitchFamily="18" charset="0"/>
              </a:rPr>
              <a:t>生产</a:t>
            </a:r>
            <a:r>
              <a:rPr lang="zh-CN" altLang="en-US" sz="2400" b="0" dirty="0">
                <a:solidFill>
                  <a:srgbClr val="C00000"/>
                </a:solidFill>
                <a:latin typeface="微软雅黑" panose="020B0503020204020204" pitchFamily="34" charset="-122"/>
                <a:ea typeface="微软雅黑" panose="020B0503020204020204" pitchFamily="34" charset="-122"/>
                <a:cs typeface="Times New Roman" pitchFamily="18" charset="0"/>
              </a:rPr>
              <a:t>均衡性 </a:t>
            </a:r>
            <a:endParaRPr lang="zh-CN" altLang="en-US" sz="2400" b="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a:t>
            </a:r>
            <a:r>
              <a:rPr lang="zh-CN" altLang="en-US" sz="3000" dirty="0">
                <a:effectLst>
                  <a:outerShdw blurRad="38100" dist="38100" dir="2700000" algn="tl">
                    <a:srgbClr val="000000"/>
                  </a:outerShdw>
                </a:effectLst>
              </a:rPr>
              <a:t>系统</a:t>
            </a:r>
            <a:endParaRPr lang="en-US" altLang="zh-CN" sz="3000" dirty="0">
              <a:effectLst>
                <a:outerShdw blurRad="38100" dist="38100" dir="2700000" algn="tl">
                  <a:srgbClr val="000000"/>
                </a:outerShdw>
              </a:effectLst>
            </a:endParaRPr>
          </a:p>
        </p:txBody>
      </p:sp>
    </p:spTree>
    <p:extLst>
      <p:ext uri="{BB962C8B-B14F-4D97-AF65-F5344CB8AC3E}">
        <p14:creationId xmlns:p14="http://schemas.microsoft.com/office/powerpoint/2010/main" val="80421880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4114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研究和发展制造系统的</a:t>
            </a:r>
            <a:r>
              <a:rPr lang="zh-CN" altLang="en-US"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意义</a:t>
            </a:r>
            <a:endParaRPr lang="en-US" altLang="zh-CN"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a:buFont typeface="Arial" panose="020B0604020202020204" pitchFamily="34" charset="0"/>
              <a:buChar char="•"/>
            </a:pPr>
            <a:endParaRPr lang="en-US" altLang="zh-CN"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随着科学技术的进步和社会经济的发展，“制造”已由个人行为和孤立机器完成的简单过程演变为必须由众多制造要素组成的制造系统来完成的复杂工程。从系统科学与工程的角度看，完成现代制造任务的制造主体正在从简单系统发展为</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复杂大系统</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，具体体现在以下</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三方面</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dirty="0">
              <a:solidFill>
                <a:srgbClr val="002060"/>
              </a:solidFill>
              <a:effectLst>
                <a:outerShdw blurRad="38100" dist="38100" dir="2700000" algn="tl">
                  <a:srgbClr val="000000"/>
                </a:outerShdw>
              </a:effectLst>
              <a:latin typeface="黑体" pitchFamily="49" charset="-122"/>
              <a:ea typeface="黑体" pitchFamily="49" charset="-122"/>
            </a:endParaRPr>
          </a:p>
        </p:txBody>
      </p:sp>
    </p:spTree>
    <p:extLst>
      <p:ext uri="{BB962C8B-B14F-4D97-AF65-F5344CB8AC3E}">
        <p14:creationId xmlns:p14="http://schemas.microsoft.com/office/powerpoint/2010/main" val="6272422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4114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研究和发展制造系统的</a:t>
            </a:r>
            <a:r>
              <a:rPr lang="zh-CN" altLang="en-US"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意义</a:t>
            </a:r>
            <a:endParaRPr lang="en-US" altLang="zh-CN"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en-US" altLang="zh-CN" sz="2400" b="0" kern="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0" kern="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结构复杂性</a:t>
            </a:r>
            <a:endPar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主体（如制造企业等）作为一个系统不但规模不断扩大，而且结构日趋复杂。</a:t>
            </a:r>
          </a:p>
          <a:p>
            <a:pPr lvl="1">
              <a:buClr>
                <a:schemeClr val="bg2">
                  <a:lumMod val="50000"/>
                </a:schemeClr>
              </a:buClr>
            </a:pP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在</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手工业</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生产时代</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，产品的设计、加工、装配和检验基本上都由个人完成，如果讲系统，这时的制造系统规模小、结构简单、易于驾驭。</a:t>
            </a:r>
          </a:p>
          <a:p>
            <a:pPr lvl="1">
              <a:buClr>
                <a:schemeClr val="bg2">
                  <a:lumMod val="50000"/>
                </a:schemeClr>
              </a:buClr>
            </a:pPr>
            <a:r>
              <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18</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世纪的西方工业革命</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，虽然有力促进了制造技术和制造装备的发展，但制造作为系统仍很简单。</a:t>
            </a: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kern="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162193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4114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研究和发展制造系统的</a:t>
            </a:r>
            <a:r>
              <a:rPr lang="zh-CN" altLang="en-US"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意义</a:t>
            </a:r>
            <a:endParaRPr lang="en-US" altLang="zh-CN"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en-US" altLang="zh-CN" sz="2400" b="0" kern="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结构复杂性</a:t>
            </a:r>
            <a:endPar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到了</a:t>
            </a:r>
            <a:r>
              <a:rPr lang="en-US" altLang="zh-CN"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19</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世纪中叶后的大批量生产时代</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，通过劳动分工实现作业专业化，在机械化和电气化技术支撑下，进行</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流水线</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方式生产，形成了较大规模的制造系统，但此时制造系统的结构却并不复杂，其分析设计、信息处理、管理控制等问题也相对易于处理。 </a:t>
            </a: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kern="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033679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4114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研究和发展制造系统的</a:t>
            </a:r>
            <a:r>
              <a:rPr lang="zh-CN" altLang="en-US"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意义</a:t>
            </a:r>
            <a:endParaRPr lang="en-US" altLang="zh-CN"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en-US" altLang="zh-CN" sz="2400" b="0" kern="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结构复杂性</a:t>
            </a:r>
            <a:endPar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到</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了</a:t>
            </a:r>
            <a:r>
              <a:rPr lang="en-US" altLang="zh-CN"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20</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世纪后半叶</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特别是</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近三十年来</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，市场需求朝多样化方向发展且竞争加剧，迫使产品生产朝</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多品种</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变批量</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短生产周期</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方向演进，由此形成</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柔性制造</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计算机集成制造</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敏捷制造</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等先进制造模式，按此构成的现代制造系统不但规模庞大，而且结构十分复杂，系统的分析与综合已具有相当的难度，系统的优化管理控制问题更是难以</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解决。 </a:t>
            </a:r>
            <a:endPar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kern="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0968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软件工程基本原理</a:t>
            </a:r>
            <a:endParaRPr lang="en-US" altLang="zh-CN" sz="3000" kern="1200" dirty="0">
              <a:effectLst>
                <a:outerShdw blurRad="38100" dist="38100" dir="2700000" algn="tl">
                  <a:srgbClr val="000000"/>
                </a:outerShdw>
              </a:effectLst>
            </a:endParaRPr>
          </a:p>
        </p:txBody>
      </p:sp>
      <p:sp>
        <p:nvSpPr>
          <p:cNvPr id="3" name="Rectangle 3"/>
          <p:cNvSpPr txBox="1">
            <a:spLocks noChangeArrowheads="1"/>
          </p:cNvSpPr>
          <p:nvPr/>
        </p:nvSpPr>
        <p:spPr bwMode="auto">
          <a:xfrm>
            <a:off x="683568" y="1340768"/>
            <a:ext cx="7772400" cy="4583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4"/>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
            </a:pPr>
            <a:r>
              <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1983</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年，</a:t>
            </a:r>
            <a:r>
              <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Barry </a:t>
            </a:r>
            <a:r>
              <a:rPr lang="en-US" altLang="zh-CN" kern="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W. </a:t>
            </a:r>
            <a:r>
              <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Boehm</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提出软件工程的“</a:t>
            </a:r>
            <a:r>
              <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7</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条基本原理”：确保</a:t>
            </a:r>
            <a:r>
              <a:rPr lang="zh-CN" altLang="en-US" kern="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软件产品质量和开发效率原理的最小集合。</a:t>
            </a:r>
            <a:endPar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a:spcBef>
                <a:spcPct val="15000"/>
              </a:spcBef>
              <a:buClr>
                <a:srgbClr val="800080"/>
              </a:buClr>
              <a:buFont typeface="Wingdings" pitchFamily="2" charset="2"/>
              <a:buChar char="§"/>
            </a:pPr>
            <a:r>
              <a:rPr lang="zh-CN" altLang="en-US" kern="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用分阶段的生命周期计划严格</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管理</a:t>
            </a:r>
            <a:endPar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a:spcBef>
                <a:spcPct val="15000"/>
              </a:spcBef>
              <a:buClr>
                <a:srgbClr val="800080"/>
              </a:buClr>
              <a:buFont typeface="Wingdings" pitchFamily="2" charset="2"/>
              <a:buChar char="§"/>
            </a:pPr>
            <a:r>
              <a:rPr lang="zh-CN" altLang="en-US" kern="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坚持进行阶段</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评审</a:t>
            </a:r>
            <a:endPar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a:spcBef>
                <a:spcPct val="15000"/>
              </a:spcBef>
              <a:buClr>
                <a:srgbClr val="800080"/>
              </a:buClr>
              <a:buFont typeface="Wingdings" pitchFamily="2" charset="2"/>
              <a:buChar char="§"/>
            </a:pPr>
            <a:r>
              <a:rPr lang="zh-CN" altLang="en-US" kern="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实行严格的产品</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控制</a:t>
            </a:r>
            <a:endPar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a:spcBef>
                <a:spcPct val="15000"/>
              </a:spcBef>
              <a:buClr>
                <a:srgbClr val="800080"/>
              </a:buClr>
              <a:buFont typeface="Wingdings" pitchFamily="2" charset="2"/>
              <a:buChar char="§"/>
            </a:pPr>
            <a:r>
              <a:rPr lang="zh-CN" altLang="en-US" kern="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采用现代</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程序设计技术</a:t>
            </a:r>
            <a:endPar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a:spcBef>
                <a:spcPct val="15000"/>
              </a:spcBef>
              <a:buClr>
                <a:srgbClr val="800080"/>
              </a:buClr>
              <a:buFont typeface="Wingdings" pitchFamily="2" charset="2"/>
              <a:buChar char="§"/>
            </a:pPr>
            <a:r>
              <a:rPr lang="zh-CN" altLang="en-US" kern="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结果应能清楚地</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审查</a:t>
            </a:r>
            <a:endPar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a:spcBef>
                <a:spcPct val="15000"/>
              </a:spcBef>
              <a:buClr>
                <a:srgbClr val="800080"/>
              </a:buClr>
              <a:buFont typeface="Wingdings" pitchFamily="2" charset="2"/>
              <a:buChar char="§"/>
            </a:pPr>
            <a:r>
              <a:rPr lang="zh-CN" altLang="en-US" kern="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开发小组的人员应该</a:t>
            </a:r>
            <a:r>
              <a:rPr lang="zh-CN" altLang="en-US"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少而精</a:t>
            </a:r>
            <a:endParaRPr lang="en-US" altLang="zh-CN" kern="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a:spcBef>
                <a:spcPct val="15000"/>
              </a:spcBef>
              <a:buClr>
                <a:srgbClr val="800080"/>
              </a:buClr>
              <a:buFont typeface="Wingdings" pitchFamily="2" charset="2"/>
              <a:buChar char="§"/>
            </a:pPr>
            <a:r>
              <a:rPr lang="zh-CN" altLang="en-US" kern="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承认不断改进软件工程实践的必要性</a:t>
            </a:r>
          </a:p>
        </p:txBody>
      </p:sp>
    </p:spTree>
    <p:custDataLst>
      <p:tags r:id="rId1"/>
    </p:custDataLst>
    <p:extLst>
      <p:ext uri="{BB962C8B-B14F-4D97-AF65-F5344CB8AC3E}">
        <p14:creationId xmlns:p14="http://schemas.microsoft.com/office/powerpoint/2010/main" val="111304286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4114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研究和发展制造系统的</a:t>
            </a:r>
            <a:r>
              <a:rPr lang="zh-CN" altLang="en-US"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意义</a:t>
            </a:r>
            <a:endParaRPr lang="en-US" altLang="zh-CN"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en-US" altLang="zh-CN" sz="2400" b="0" kern="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0" kern="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、关联</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复杂性</a:t>
            </a:r>
            <a:endPar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随着计算机技术和信息技术的发展，制造系统</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内部各组成环节间的信息联系</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以及</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制造系统与外部环境的信息联系</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，在广泛性和复杂性方面均在不断加强，系统中信息交换、信息处理的速度亦在迅速提高，从而使制造系统中各组成环节间的相互作用、相互依赖以及环境对制造系统的影响日益加强，</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牵一发而动全身</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”效应</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日益凸现</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 </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复杂性科学</a:t>
            </a:r>
            <a:endPar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相关学科的理论与方法日益向制造学科渗透，对</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的发展产生了</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深刻影响。</a:t>
            </a:r>
            <a:r>
              <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 </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综合性学科</a:t>
            </a:r>
            <a:endPar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kern="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434985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4114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研究和发展制造系统的</a:t>
            </a:r>
            <a:r>
              <a:rPr lang="zh-CN" altLang="en-US"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意义</a:t>
            </a:r>
            <a:endParaRPr lang="en-US" altLang="zh-CN"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en-US" altLang="zh-CN" sz="2400" b="0" kern="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0" kern="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、环境</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复杂性</a:t>
            </a:r>
            <a:endPar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我国的经济体制正在从计划经济向社会主义市场经济转轨，众多制造企业失去了计划经济时代政府主管部门下达的计划指令。从系统与控制的角度看，即制造系统没有了确定的输入信息。 </a:t>
            </a:r>
          </a:p>
          <a:p>
            <a:pPr lvl="1">
              <a:buClr>
                <a:schemeClr val="bg2">
                  <a:lumMod val="50000"/>
                </a:schemeClr>
              </a:buClr>
            </a:pP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随着</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全球经济一体化进程的加快，国际市场需求不仅变化极快，而且还难以预测。这些不仅造成制造系统输入信息和运行环境的随机性越来越大，而且还要求制造系统的响应速度不断提高</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kern="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406257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4114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研究和发展制造系统的</a:t>
            </a:r>
            <a:r>
              <a:rPr lang="zh-CN" altLang="en-US"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意义</a:t>
            </a:r>
            <a:endParaRPr lang="en-US" altLang="zh-CN"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对策：改变观念</a:t>
            </a:r>
            <a:endPar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由于上述众多因素的影响，“制造”正在由输入确定、过程和环境稳定、输出少变的简单系统演变为输入随机、过程和环境动态变化、输出和状态多变的复杂大系统</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如果</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仅从孤立的制造方法、制造技术、制造工具和制造设备等方面去孤立地研究制造过程，将无法从全局上使“制造”这样一个复杂大系统运行于最优状态，发挥出最佳效益</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kern="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480727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4114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研究和发展制造系统的</a:t>
            </a:r>
            <a:r>
              <a:rPr lang="zh-CN" altLang="en-US"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意义</a:t>
            </a:r>
            <a:endParaRPr lang="en-US" altLang="zh-CN"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对策：加强制造系统研究与</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发展</a:t>
            </a:r>
            <a:endPar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面对</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上述现实，我们必须将“制造”作为复杂大系统来对待，加强从系统科学、信息技术与制造工程相结合的角度对现代制造过程进行研究，通过信息、控制与制造相融合的方法对制造系统的内在规律进行分析，努力探索先进的制造系统模式、体系结构和优化运行技术，从而从全局的角度促进制造科学、制造系统和制造工业的发展。 </a:t>
            </a: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kern="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937073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4114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发展制造系统技术的基础</a:t>
            </a:r>
          </a:p>
          <a:p>
            <a:pPr lvl="1">
              <a:buClr>
                <a:schemeClr val="bg2">
                  <a:lumMod val="50000"/>
                </a:schemeClr>
              </a:buClr>
            </a:pP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先进制造模式和相关理论</a:t>
            </a:r>
          </a:p>
          <a:p>
            <a:pPr lvl="1">
              <a:buClr>
                <a:schemeClr val="bg2">
                  <a:lumMod val="50000"/>
                </a:schemeClr>
              </a:buClr>
            </a:pP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模式决定了制造系统的体系结构、运行原理以及管理和控制方法，因此，要对现代制造系统进行深入研究，要使现代制造系统技术的发展保持正确的方向，就必须以先进制造模式为基础，以正确、先进的理论为指导。 </a:t>
            </a: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kern="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992970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4114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发展制造系统技术的基础</a:t>
            </a:r>
          </a:p>
          <a:p>
            <a:pPr lvl="1">
              <a:buClr>
                <a:schemeClr val="bg2">
                  <a:lumMod val="50000"/>
                </a:schemeClr>
              </a:buClr>
            </a:pP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先进制造技术与装备</a:t>
            </a:r>
          </a:p>
          <a:p>
            <a:pPr lvl="1">
              <a:buClr>
                <a:schemeClr val="bg2">
                  <a:lumMod val="50000"/>
                </a:schemeClr>
              </a:buClr>
            </a:pP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制造技术与制造装备是构成制造系统的重要元素，要使制造系统发挥出高效益，必须有先进制造技术和先进制造装备作为支撑。 </a:t>
            </a:r>
          </a:p>
          <a:p>
            <a:pPr lvl="1">
              <a:buClr>
                <a:schemeClr val="bg2">
                  <a:lumMod val="50000"/>
                </a:schemeClr>
              </a:buClr>
            </a:pP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例如，柔性制造系统</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和计算机集成制造系统的发展</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必须以数控加工技术和先进数控机床为基础。</a:t>
            </a: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kern="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7490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4114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发展制造系统技术的基础</a:t>
            </a:r>
          </a:p>
          <a:p>
            <a:pPr lvl="1">
              <a:buClr>
                <a:schemeClr val="bg2">
                  <a:lumMod val="50000"/>
                </a:schemeClr>
              </a:buClr>
            </a:pP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系统科学理论与系统工程技术</a:t>
            </a:r>
          </a:p>
          <a:p>
            <a:pPr lvl="1">
              <a:buClr>
                <a:schemeClr val="bg2">
                  <a:lumMod val="50000"/>
                </a:schemeClr>
              </a:buClr>
            </a:pPr>
            <a:endParaRPr lang="en-US" altLang="zh-CN" sz="2400" b="0" kern="0" dirty="0" smtClean="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1">
              <a:buClr>
                <a:schemeClr val="bg2">
                  <a:lumMod val="50000"/>
                </a:schemeClr>
              </a:buClr>
            </a:pPr>
            <a:r>
              <a:rPr lang="zh-CN" altLang="en-US" sz="2400" b="0" kern="0" dirty="0" smtClean="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制造</a:t>
            </a:r>
            <a:r>
              <a:rPr lang="zh-CN" altLang="en-US" sz="2400" b="0" kern="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系统属于复杂大系统，并且为典型的离散事件动态系统（</a:t>
            </a:r>
            <a:r>
              <a:rPr lang="en-US" altLang="zh-CN" sz="2400" b="0" kern="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Discrete Event Dynamic System</a:t>
            </a:r>
            <a:r>
              <a:rPr lang="zh-CN" altLang="en-US" sz="2400" b="0" kern="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，简称</a:t>
            </a:r>
            <a:r>
              <a:rPr lang="en-US" altLang="zh-CN" sz="2400" b="0" kern="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DEDS</a:t>
            </a:r>
            <a:r>
              <a:rPr lang="zh-CN" altLang="en-US" sz="2400" b="0" kern="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），其状态变量数目巨大，不确定性因素和随机性影响突出，非线性和混沌（</a:t>
            </a:r>
            <a:r>
              <a:rPr lang="en-US" altLang="zh-CN" sz="2400" b="0" kern="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chaos</a:t>
            </a:r>
            <a:r>
              <a:rPr lang="zh-CN" altLang="en-US" sz="2400" b="0" kern="0" dirty="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）现象严重。因此，制造系统研究、开发和应用中所涉及的许多问题，都必须从系统科学与工程的高度去分析和解决</a:t>
            </a:r>
            <a:r>
              <a:rPr lang="zh-CN" altLang="en-US" sz="2400" b="0" kern="0" dirty="0" smtClean="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0" kern="0" dirty="0" smtClean="0">
              <a:solidFill>
                <a:schemeClr val="bg2">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kern="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090521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4114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发展制造系统技术的基础</a:t>
            </a:r>
          </a:p>
          <a:p>
            <a:pPr lvl="1">
              <a:buClr>
                <a:schemeClr val="bg2">
                  <a:lumMod val="50000"/>
                </a:schemeClr>
              </a:buClr>
            </a:pP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现代管理控制理论与技术</a:t>
            </a:r>
          </a:p>
          <a:p>
            <a:pPr lvl="1">
              <a:buClr>
                <a:schemeClr val="bg2">
                  <a:lumMod val="50000"/>
                </a:schemeClr>
              </a:buClr>
            </a:pP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一方面，要使已有的制造系统运行于最佳状态，发挥出最佳效益，必须采用有效的管理控制理论、模式和方法；另一方面，要研究、开发性能优良的新型制造系统，也必须十分重视其管理控制子系统的研究开发。在管理控制子系统的研究开发中，最重要的就是要研究适合先进制造系统的新的管理控制理论与技术。 </a:t>
            </a: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kern="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427616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4114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发展制造系统技术的基础</a:t>
            </a:r>
          </a:p>
          <a:p>
            <a:pPr lvl="1">
              <a:buClr>
                <a:schemeClr val="bg2">
                  <a:lumMod val="50000"/>
                </a:schemeClr>
              </a:buClr>
            </a:pP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计算机与信息技术</a:t>
            </a:r>
          </a:p>
          <a:p>
            <a:pPr lvl="1">
              <a:buClr>
                <a:schemeClr val="bg2">
                  <a:lumMod val="50000"/>
                </a:schemeClr>
              </a:buClr>
            </a:pP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针对制造系统所建立</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的复杂数学模型必须借助计算机进行分析和求解，</a:t>
            </a:r>
          </a:p>
          <a:p>
            <a:pPr lvl="1">
              <a:buClr>
                <a:schemeClr val="bg2">
                  <a:lumMod val="50000"/>
                </a:schemeClr>
              </a:buClr>
            </a:pP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的设计开发通常</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都要使用计算机进行仿真分析；</a:t>
            </a:r>
          </a:p>
          <a:p>
            <a:pPr lvl="1">
              <a:buClr>
                <a:schemeClr val="bg2">
                  <a:lumMod val="50000"/>
                </a:schemeClr>
              </a:buClr>
            </a:pP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制造系统的运行则更是需要通过先进的计算机系统和网络通讯系统进行信息化管理和数字化控制。 </a:t>
            </a: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kern="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238707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4114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制造系统的发展历史与现状</a:t>
            </a:r>
          </a:p>
          <a:p>
            <a:pPr lvl="1">
              <a:buClr>
                <a:schemeClr val="bg2">
                  <a:lumMod val="50000"/>
                </a:schemeClr>
              </a:buClr>
            </a:pP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经过数十年的发展，制造系统技术在总体上已形成基本的体系，并在实际应用中发挥着越来越重要的作用。 </a:t>
            </a:r>
          </a:p>
          <a:p>
            <a:pPr lvl="1">
              <a:buClr>
                <a:schemeClr val="bg2">
                  <a:lumMod val="50000"/>
                </a:schemeClr>
              </a:buClr>
            </a:pP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第一</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阶段 </a:t>
            </a:r>
            <a:r>
              <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 </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刚性</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制造</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系统</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：本</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阶段在</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20</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世纪</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50</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年代前已基本形成。 </a:t>
            </a:r>
          </a:p>
          <a:p>
            <a:pPr lvl="1">
              <a:buClr>
                <a:schemeClr val="bg2">
                  <a:lumMod val="50000"/>
                </a:schemeClr>
              </a:buClr>
            </a:pP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第二</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阶段 </a:t>
            </a:r>
            <a:r>
              <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 </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单机</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柔性加工</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系统</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：开始</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于</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20</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世纪</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50</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年代初，到</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70</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年代已基本成熟。 </a:t>
            </a: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kern="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01523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1331639" y="2564904"/>
            <a:ext cx="2880320" cy="2224881"/>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系统规划</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系统分析</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系统设计</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系统实施</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系统运行</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marL="609600" indent="-609600"/>
            <a:endParaRPr lang="en-US" altLang="zh-CN" sz="2800" dirty="0">
              <a:latin typeface="仿宋_GB2312" pitchFamily="49" charset="-122"/>
              <a:ea typeface="仿宋_GB2312" pitchFamily="49" charset="-122"/>
            </a:endParaRPr>
          </a:p>
        </p:txBody>
      </p:sp>
      <p:pic>
        <p:nvPicPr>
          <p:cNvPr id="614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59" y="908720"/>
            <a:ext cx="3820355" cy="555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bwMode="auto">
          <a:xfrm>
            <a:off x="1071016" y="1772816"/>
            <a:ext cx="2996928" cy="72008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0">
              <a:spcBef>
                <a:spcPct val="15000"/>
              </a:spcBef>
              <a:buClr>
                <a:srgbClr val="800080"/>
              </a:buClr>
              <a:buSzTx/>
              <a:buNone/>
            </a:pP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五阶段：</a:t>
            </a: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spcBef>
                <a:spcPct val="15000"/>
              </a:spcBef>
              <a:buClr>
                <a:srgbClr val="800080"/>
              </a:buClr>
              <a:buSzTx/>
              <a:buNone/>
            </a:pPr>
            <a:r>
              <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软件工程五阶段</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9641109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4114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制造系统的发展历史与现状</a:t>
            </a:r>
          </a:p>
          <a:p>
            <a:pPr lvl="1">
              <a:buClr>
                <a:schemeClr val="bg2">
                  <a:lumMod val="50000"/>
                </a:schemeClr>
              </a:buClr>
            </a:pP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第三</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阶段 </a:t>
            </a:r>
            <a:r>
              <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 </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多</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机柔性加工</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系统</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：出现</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于</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20</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世纪</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60</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年代末，</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70</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年代以后得到快速发展，如直接数控（</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DNC</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）加工系统、柔性制造单元（</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FMC</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）、柔性制造系统</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(FMS)</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、柔性加工线（</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FML</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p>
          <a:p>
            <a:pPr lvl="1">
              <a:buClr>
                <a:schemeClr val="bg2">
                  <a:lumMod val="50000"/>
                </a:schemeClr>
              </a:buClr>
            </a:pP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第四</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阶段 </a:t>
            </a:r>
            <a:r>
              <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 </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计算机集成制造系统</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20</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世纪</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80</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年代以来得到迅速</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发展，其</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特征是制造全过程的系统性和集成性，以解决现代企业生存与竞争问题</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 </a:t>
            </a:r>
            <a:endPar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kern="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133590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4114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制造系统的发展历史与现状</a:t>
            </a:r>
          </a:p>
          <a:p>
            <a:pPr lvl="1">
              <a:buClr>
                <a:schemeClr val="bg2">
                  <a:lumMod val="50000"/>
                </a:schemeClr>
              </a:buClr>
            </a:pP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第五</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阶段 </a:t>
            </a:r>
            <a:r>
              <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 </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网络化制造系统</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a:t>
            </a:r>
            <a:r>
              <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20</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世纪末提出，正在成为</a:t>
            </a:r>
            <a:r>
              <a:rPr lang="en-US" altLang="zh-CN"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21</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世纪的发展方向</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。根据</a:t>
            </a:r>
            <a:r>
              <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全球化的产品需求，通过网络协调和运作，把分布在世界各地的制造工厂和销售点联接成一个整体，从而能够在任何时候与世界任何一个角落的用户或供应商打交道，由此构成具有统一目标的在逻辑上为一整体而物理上分布于全世界的跨企业和跨国制造系统。 </a:t>
            </a:r>
            <a:r>
              <a:rPr lang="zh-CN" altLang="en-US"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 </a:t>
            </a:r>
            <a:endParaRPr lang="zh-CN" altLang="en-US" sz="24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kern="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952337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268760"/>
            <a:ext cx="7992888" cy="5184576"/>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Arial" panose="020B0604020202020204" pitchFamily="34" charset="0"/>
              <a:buChar char="•"/>
            </a:pPr>
            <a:r>
              <a:rPr lang="zh-CN" altLang="en-US" sz="2800" b="0" kern="0" dirty="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制造系统</a:t>
            </a:r>
            <a:r>
              <a:rPr lang="zh-CN" altLang="en-US" sz="28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rPr>
              <a:t>的未来发展趋势</a:t>
            </a:r>
          </a:p>
          <a:p>
            <a:pPr>
              <a:buFont typeface="Arial" panose="020B0604020202020204" pitchFamily="34" charset="0"/>
              <a:buChar char="•"/>
            </a:pPr>
            <a:endParaRPr lang="en-US" altLang="zh-CN" sz="2400" b="0" kern="0" dirty="0" smtClean="0">
              <a:solidFill>
                <a:schemeClr val="bg2">
                  <a:lumMod val="50000"/>
                </a:schemeClr>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人机一体化制造系统</a:t>
            </a:r>
            <a:endPar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智能</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制造系统</a:t>
            </a:r>
            <a:endPar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“互联网</a:t>
            </a:r>
            <a:r>
              <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”制造系统</a:t>
            </a:r>
            <a:endPar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预测型制造系统</a:t>
            </a:r>
            <a:endParaRPr lang="en-US" altLang="zh-CN"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服务型制造系统（云制造系统）</a:t>
            </a:r>
          </a:p>
          <a:p>
            <a:pPr lvl="1">
              <a:buClr>
                <a:schemeClr val="bg2">
                  <a:lumMod val="50000"/>
                </a:schemeClr>
              </a:buClr>
            </a:pP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可</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重构制造系统</a:t>
            </a:r>
            <a:endParaRPr lang="en-US" altLang="zh-CN" sz="2400" b="0" kern="0" dirty="0">
              <a:solidFill>
                <a:srgbClr val="C00000"/>
              </a:solidFill>
              <a:latin typeface="微软雅黑" panose="020B0503020204020204" pitchFamily="34" charset="-122"/>
              <a:ea typeface="微软雅黑" panose="020B0503020204020204" pitchFamily="34" charset="-122"/>
              <a:cs typeface="Times New Roman" pitchFamily="18" charset="0"/>
            </a:endParaRPr>
          </a:p>
          <a:p>
            <a:pPr lvl="1">
              <a:buClr>
                <a:schemeClr val="bg2">
                  <a:lumMod val="50000"/>
                </a:schemeClr>
              </a:buClr>
            </a:pP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绿色</a:t>
            </a:r>
            <a:r>
              <a:rPr lang="en-US" altLang="zh-CN"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低</a:t>
            </a:r>
            <a:r>
              <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rPr>
              <a:t>碳</a:t>
            </a:r>
            <a:r>
              <a:rPr lang="zh-CN" altLang="en-US" sz="2400" b="0" kern="0" dirty="0" smtClean="0">
                <a:solidFill>
                  <a:srgbClr val="C00000"/>
                </a:solidFill>
                <a:latin typeface="微软雅黑" panose="020B0503020204020204" pitchFamily="34" charset="-122"/>
                <a:ea typeface="微软雅黑" panose="020B0503020204020204" pitchFamily="34" charset="-122"/>
                <a:cs typeface="Times New Roman" pitchFamily="18" charset="0"/>
              </a:rPr>
              <a:t>制造系统</a:t>
            </a:r>
            <a:endParaRPr lang="zh-CN" altLang="en-US" sz="2400" b="0" kern="0" dirty="0">
              <a:solidFill>
                <a:srgbClr val="C00000"/>
              </a:solidFill>
              <a:latin typeface="微软雅黑" panose="020B0503020204020204" pitchFamily="34" charset="-122"/>
              <a:ea typeface="微软雅黑" panose="020B0503020204020204" pitchFamily="34" charset="-122"/>
              <a:cs typeface="Times New Roman" pitchFamily="18" charset="0"/>
            </a:endParaRPr>
          </a:p>
        </p:txBody>
      </p:sp>
      <p:sp>
        <p:nvSpPr>
          <p:cNvPr id="6" name="Rectangle 106"/>
          <p:cNvSpPr txBox="1">
            <a:spLocks noChangeArrowheads="1"/>
          </p:cNvSpPr>
          <p:nvPr/>
        </p:nvSpPr>
        <p:spPr>
          <a:xfrm>
            <a:off x="3435350" y="188640"/>
            <a:ext cx="5708650" cy="576064"/>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dirty="0">
                <a:effectLst>
                  <a:outerShdw blurRad="38100" dist="38100" dir="2700000" algn="tl">
                    <a:srgbClr val="000000"/>
                  </a:outerShdw>
                </a:effectLst>
              </a:rPr>
              <a:t>制造系统</a:t>
            </a:r>
            <a:endParaRPr lang="en-US" altLang="zh-CN" kern="0" dirty="0">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747879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制造软件系统</a:t>
            </a:r>
            <a:endParaRPr lang="en-US" altLang="zh-CN" sz="3000" dirty="0">
              <a:effectLst>
                <a:outerShdw blurRad="38100" dist="38100" dir="2700000" algn="tl">
                  <a:srgbClr val="000000"/>
                </a:outerShdw>
              </a:effectLst>
            </a:endParaRPr>
          </a:p>
        </p:txBody>
      </p:sp>
      <p:grpSp>
        <p:nvGrpSpPr>
          <p:cNvPr id="7" name="Group 3"/>
          <p:cNvGrpSpPr>
            <a:grpSpLocks/>
          </p:cNvGrpSpPr>
          <p:nvPr/>
        </p:nvGrpSpPr>
        <p:grpSpPr bwMode="auto">
          <a:xfrm>
            <a:off x="1547664" y="1965375"/>
            <a:ext cx="762000" cy="665162"/>
            <a:chOff x="1110" y="2656"/>
            <a:chExt cx="1549" cy="1351"/>
          </a:xfrm>
        </p:grpSpPr>
        <p:sp>
          <p:nvSpPr>
            <p:cNvPr id="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13"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bg1"/>
              </a:solidFill>
              <a:miter lim="800000"/>
              <a:headEnd/>
              <a:tailEnd/>
            </a:ln>
            <a:effectLst/>
          </p:spPr>
          <p:txBody>
            <a:bodyPr wrap="none" anchor="ctr"/>
            <a:lstStyle/>
            <a:p>
              <a:pPr>
                <a:defRPr/>
              </a:pPr>
              <a:endParaRPr lang="zh-CN" altLang="en-US"/>
            </a:p>
          </p:txBody>
        </p:sp>
      </p:grpSp>
      <p:grpSp>
        <p:nvGrpSpPr>
          <p:cNvPr id="14" name="Group 7"/>
          <p:cNvGrpSpPr>
            <a:grpSpLocks/>
          </p:cNvGrpSpPr>
          <p:nvPr/>
        </p:nvGrpSpPr>
        <p:grpSpPr bwMode="auto">
          <a:xfrm>
            <a:off x="1547664" y="2879775"/>
            <a:ext cx="762000" cy="665162"/>
            <a:chOff x="3174" y="2656"/>
            <a:chExt cx="1549" cy="1351"/>
          </a:xfrm>
        </p:grpSpPr>
        <p:sp>
          <p:nvSpPr>
            <p:cNvPr id="1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1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17"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18" name="Line 11"/>
          <p:cNvSpPr>
            <a:spLocks noChangeShapeType="1"/>
          </p:cNvSpPr>
          <p:nvPr/>
        </p:nvSpPr>
        <p:spPr bwMode="auto">
          <a:xfrm>
            <a:off x="2157264" y="2574975"/>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19" name="Text Box 12"/>
          <p:cNvSpPr txBox="1">
            <a:spLocks noChangeArrowheads="1"/>
          </p:cNvSpPr>
          <p:nvPr/>
        </p:nvSpPr>
        <p:spPr bwMode="auto">
          <a:xfrm>
            <a:off x="2462240" y="2041575"/>
            <a:ext cx="5095024" cy="523220"/>
          </a:xfrm>
          <a:prstGeom prst="rect">
            <a:avLst/>
          </a:prstGeom>
          <a:noFill/>
          <a:ln w="9525" algn="ctr">
            <a:noFill/>
            <a:miter lim="800000"/>
            <a:headEnd/>
            <a:tailEnd/>
          </a:ln>
        </p:spPr>
        <p:txBody>
          <a:bodyPr wrap="square">
            <a:spAutoFit/>
          </a:bodyPr>
          <a:lstStyle/>
          <a:p>
            <a:pPr eaLnBrk="0" hangingPunct="0"/>
            <a:r>
              <a:rPr lang="zh-CN" altLang="en-US" sz="2800" dirty="0" smtClean="0">
                <a:solidFill>
                  <a:schemeClr val="bg2">
                    <a:lumMod val="60000"/>
                    <a:lumOff val="40000"/>
                  </a:schemeClr>
                </a:solidFill>
                <a:latin typeface="微软雅黑" panose="020B0503020204020204" pitchFamily="34" charset="-122"/>
                <a:ea typeface="微软雅黑" panose="020B0503020204020204" pitchFamily="34" charset="-122"/>
              </a:rPr>
              <a:t>制造</a:t>
            </a:r>
            <a:endParaRPr lang="en-US" altLang="zh-CN" sz="2800" dirty="0">
              <a:solidFill>
                <a:schemeClr val="bg2">
                  <a:lumMod val="60000"/>
                  <a:lumOff val="40000"/>
                </a:schemeClr>
              </a:solidFill>
              <a:latin typeface="微软雅黑" panose="020B0503020204020204" pitchFamily="34" charset="-122"/>
              <a:ea typeface="微软雅黑" panose="020B0503020204020204" pitchFamily="34" charset="-122"/>
            </a:endParaRPr>
          </a:p>
        </p:txBody>
      </p:sp>
      <p:sp>
        <p:nvSpPr>
          <p:cNvPr id="20" name="Text Box 13"/>
          <p:cNvSpPr txBox="1">
            <a:spLocks noChangeArrowheads="1"/>
          </p:cNvSpPr>
          <p:nvPr/>
        </p:nvSpPr>
        <p:spPr bwMode="gray">
          <a:xfrm>
            <a:off x="1744514" y="2063800"/>
            <a:ext cx="354013" cy="457200"/>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rPr>
              <a:t>1</a:t>
            </a:r>
          </a:p>
        </p:txBody>
      </p:sp>
      <p:sp>
        <p:nvSpPr>
          <p:cNvPr id="21" name="Line 14"/>
          <p:cNvSpPr>
            <a:spLocks noChangeShapeType="1"/>
          </p:cNvSpPr>
          <p:nvPr/>
        </p:nvSpPr>
        <p:spPr bwMode="auto">
          <a:xfrm>
            <a:off x="2157264" y="3489375"/>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2" name="Text Box 15"/>
          <p:cNvSpPr txBox="1">
            <a:spLocks noChangeArrowheads="1"/>
          </p:cNvSpPr>
          <p:nvPr/>
        </p:nvSpPr>
        <p:spPr bwMode="auto">
          <a:xfrm>
            <a:off x="2462240" y="2955975"/>
            <a:ext cx="5095024" cy="523220"/>
          </a:xfrm>
          <a:prstGeom prst="rect">
            <a:avLst/>
          </a:prstGeom>
          <a:noFill/>
          <a:ln w="9525" algn="ctr">
            <a:noFill/>
            <a:miter lim="800000"/>
            <a:headEnd/>
            <a:tailEnd/>
          </a:ln>
        </p:spPr>
        <p:txBody>
          <a:bodyPr wrap="square">
            <a:spAutoFit/>
          </a:bodyPr>
          <a:lstStyle/>
          <a:p>
            <a:pPr eaLnBrk="0" hangingPunct="0"/>
            <a:r>
              <a:rPr lang="zh-CN" altLang="en-US" sz="2800" dirty="0">
                <a:solidFill>
                  <a:schemeClr val="bg2">
                    <a:lumMod val="60000"/>
                    <a:lumOff val="40000"/>
                  </a:schemeClr>
                </a:solidFill>
                <a:latin typeface="微软雅黑" panose="020B0503020204020204" pitchFamily="34" charset="-122"/>
                <a:ea typeface="微软雅黑" panose="020B0503020204020204" pitchFamily="34" charset="-122"/>
              </a:rPr>
              <a:t>系统</a:t>
            </a:r>
            <a:endParaRPr lang="en-US" altLang="zh-CN" sz="2800" dirty="0">
              <a:solidFill>
                <a:schemeClr val="bg2">
                  <a:lumMod val="60000"/>
                  <a:lumOff val="40000"/>
                </a:schemeClr>
              </a:solidFill>
              <a:latin typeface="微软雅黑" panose="020B0503020204020204" pitchFamily="34" charset="-122"/>
              <a:ea typeface="微软雅黑" panose="020B0503020204020204" pitchFamily="34" charset="-122"/>
            </a:endParaRPr>
          </a:p>
        </p:txBody>
      </p:sp>
      <p:sp>
        <p:nvSpPr>
          <p:cNvPr id="23" name="Text Box 16"/>
          <p:cNvSpPr txBox="1">
            <a:spLocks noChangeArrowheads="1"/>
          </p:cNvSpPr>
          <p:nvPr/>
        </p:nvSpPr>
        <p:spPr bwMode="gray">
          <a:xfrm>
            <a:off x="1744514" y="2978200"/>
            <a:ext cx="354013" cy="457200"/>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rPr>
              <a:t>2</a:t>
            </a:r>
          </a:p>
        </p:txBody>
      </p:sp>
      <p:grpSp>
        <p:nvGrpSpPr>
          <p:cNvPr id="24" name="Group 17"/>
          <p:cNvGrpSpPr>
            <a:grpSpLocks/>
          </p:cNvGrpSpPr>
          <p:nvPr/>
        </p:nvGrpSpPr>
        <p:grpSpPr bwMode="auto">
          <a:xfrm>
            <a:off x="1547664" y="3771950"/>
            <a:ext cx="762000" cy="665162"/>
            <a:chOff x="1110" y="2656"/>
            <a:chExt cx="1549" cy="1351"/>
          </a:xfrm>
        </p:grpSpPr>
        <p:sp>
          <p:nvSpPr>
            <p:cNvPr id="2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27"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28" name="Line 25"/>
          <p:cNvSpPr>
            <a:spLocks noChangeShapeType="1"/>
          </p:cNvSpPr>
          <p:nvPr/>
        </p:nvSpPr>
        <p:spPr bwMode="auto">
          <a:xfrm>
            <a:off x="2157264" y="4381550"/>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29" name="Text Box 26"/>
          <p:cNvSpPr txBox="1">
            <a:spLocks noChangeArrowheads="1"/>
          </p:cNvSpPr>
          <p:nvPr/>
        </p:nvSpPr>
        <p:spPr bwMode="auto">
          <a:xfrm>
            <a:off x="2462240" y="3848149"/>
            <a:ext cx="5095024" cy="523220"/>
          </a:xfrm>
          <a:prstGeom prst="rect">
            <a:avLst/>
          </a:prstGeom>
          <a:noFill/>
          <a:ln w="9525" algn="ctr">
            <a:noFill/>
            <a:miter lim="800000"/>
            <a:headEnd/>
            <a:tailEnd/>
          </a:ln>
        </p:spPr>
        <p:txBody>
          <a:bodyPr wrap="square">
            <a:spAutoFit/>
          </a:bodyPr>
          <a:lstStyle/>
          <a:p>
            <a:pPr eaLnBrk="0" hangingPunct="0"/>
            <a:r>
              <a:rPr lang="zh-CN" altLang="en-US" sz="2800" dirty="0">
                <a:solidFill>
                  <a:schemeClr val="bg2">
                    <a:lumMod val="60000"/>
                    <a:lumOff val="40000"/>
                  </a:schemeClr>
                </a:solidFill>
                <a:latin typeface="微软雅黑" panose="020B0503020204020204" pitchFamily="34" charset="-122"/>
                <a:ea typeface="微软雅黑" panose="020B0503020204020204" pitchFamily="34" charset="-122"/>
              </a:rPr>
              <a:t>制造系统</a:t>
            </a:r>
            <a:endParaRPr lang="en-US" altLang="zh-CN" sz="2800" dirty="0">
              <a:solidFill>
                <a:schemeClr val="bg2">
                  <a:lumMod val="60000"/>
                  <a:lumOff val="40000"/>
                </a:schemeClr>
              </a:solidFill>
              <a:latin typeface="微软雅黑" panose="020B0503020204020204" pitchFamily="34" charset="-122"/>
              <a:ea typeface="微软雅黑" panose="020B0503020204020204" pitchFamily="34" charset="-122"/>
            </a:endParaRPr>
          </a:p>
        </p:txBody>
      </p:sp>
      <p:sp>
        <p:nvSpPr>
          <p:cNvPr id="30" name="Text Box 27"/>
          <p:cNvSpPr txBox="1">
            <a:spLocks noChangeArrowheads="1"/>
          </p:cNvSpPr>
          <p:nvPr/>
        </p:nvSpPr>
        <p:spPr bwMode="gray">
          <a:xfrm>
            <a:off x="1744514" y="3870375"/>
            <a:ext cx="354013" cy="457200"/>
          </a:xfrm>
          <a:prstGeom prst="rect">
            <a:avLst/>
          </a:prstGeom>
          <a:noFill/>
          <a:ln w="9525" algn="ctr">
            <a:noFill/>
            <a:miter lim="800000"/>
            <a:headEnd/>
            <a:tailEnd/>
          </a:ln>
        </p:spPr>
        <p:txBody>
          <a:bodyPr wrap="none">
            <a:spAutoFit/>
          </a:bodyPr>
          <a:lstStyle/>
          <a:p>
            <a:pPr eaLnBrk="0" hangingPunct="0"/>
            <a:r>
              <a:rPr lang="en-US" altLang="zh-CN" sz="2400" b="1" dirty="0">
                <a:solidFill>
                  <a:schemeClr val="bg1"/>
                </a:solidFill>
              </a:rPr>
              <a:t>3</a:t>
            </a:r>
          </a:p>
        </p:txBody>
      </p:sp>
      <p:grpSp>
        <p:nvGrpSpPr>
          <p:cNvPr id="31" name="Group 7"/>
          <p:cNvGrpSpPr>
            <a:grpSpLocks/>
          </p:cNvGrpSpPr>
          <p:nvPr/>
        </p:nvGrpSpPr>
        <p:grpSpPr bwMode="auto">
          <a:xfrm>
            <a:off x="1547664" y="4708054"/>
            <a:ext cx="762000" cy="665162"/>
            <a:chOff x="3174" y="2656"/>
            <a:chExt cx="1549" cy="1351"/>
          </a:xfrm>
        </p:grpSpPr>
        <p:sp>
          <p:nvSpPr>
            <p:cNvPr id="32"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33"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34"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a:defRPr/>
              </a:pPr>
              <a:endParaRPr lang="zh-CN" altLang="en-US"/>
            </a:p>
          </p:txBody>
        </p:sp>
      </p:grpSp>
      <p:sp>
        <p:nvSpPr>
          <p:cNvPr id="36" name="Line 14"/>
          <p:cNvSpPr>
            <a:spLocks noChangeShapeType="1"/>
          </p:cNvSpPr>
          <p:nvPr/>
        </p:nvSpPr>
        <p:spPr bwMode="auto">
          <a:xfrm>
            <a:off x="2157264" y="5317654"/>
            <a:ext cx="5400000" cy="0"/>
          </a:xfrm>
          <a:prstGeom prst="line">
            <a:avLst/>
          </a:prstGeom>
          <a:noFill/>
          <a:ln w="25400">
            <a:solidFill>
              <a:srgbClr val="C0C0C0"/>
            </a:solidFill>
            <a:prstDash val="sysDot"/>
            <a:round/>
            <a:headEnd/>
            <a:tailEnd type="oval" w="med" len="med"/>
          </a:ln>
        </p:spPr>
        <p:txBody>
          <a:bodyPr wrap="none" anchor="ctr"/>
          <a:lstStyle/>
          <a:p>
            <a:endParaRPr lang="zh-CN" altLang="en-US"/>
          </a:p>
        </p:txBody>
      </p:sp>
      <p:sp>
        <p:nvSpPr>
          <p:cNvPr id="37" name="Text Box 15"/>
          <p:cNvSpPr txBox="1">
            <a:spLocks noChangeArrowheads="1"/>
          </p:cNvSpPr>
          <p:nvPr/>
        </p:nvSpPr>
        <p:spPr bwMode="auto">
          <a:xfrm>
            <a:off x="2462240" y="4784254"/>
            <a:ext cx="5095024" cy="523220"/>
          </a:xfrm>
          <a:prstGeom prst="rect">
            <a:avLst/>
          </a:prstGeom>
          <a:noFill/>
          <a:ln w="9525" algn="ctr">
            <a:noFill/>
            <a:miter lim="800000"/>
            <a:headEnd/>
            <a:tailEnd/>
          </a:ln>
        </p:spPr>
        <p:txBody>
          <a:bodyPr wrap="square">
            <a:spAutoFit/>
          </a:bodyPr>
          <a:lstStyle/>
          <a:p>
            <a:pPr eaLnBrk="0" hangingPunct="0"/>
            <a:r>
              <a:rPr lang="zh-CN" altLang="en-US" sz="2800" dirty="0">
                <a:solidFill>
                  <a:schemeClr val="bg2">
                    <a:lumMod val="50000"/>
                  </a:schemeClr>
                </a:solidFill>
                <a:latin typeface="微软雅黑" pitchFamily="34" charset="-122"/>
                <a:ea typeface="微软雅黑" pitchFamily="34" charset="-122"/>
              </a:rPr>
              <a:t>制造业信息系统</a:t>
            </a:r>
            <a:endParaRPr lang="en-US" altLang="zh-CN" sz="2800" dirty="0">
              <a:solidFill>
                <a:srgbClr val="C00000"/>
              </a:solidFill>
              <a:latin typeface="微软雅黑" pitchFamily="34" charset="-122"/>
              <a:ea typeface="微软雅黑" pitchFamily="34" charset="-122"/>
            </a:endParaRPr>
          </a:p>
        </p:txBody>
      </p:sp>
      <p:sp>
        <p:nvSpPr>
          <p:cNvPr id="38" name="Text Box 16"/>
          <p:cNvSpPr txBox="1">
            <a:spLocks noChangeArrowheads="1"/>
          </p:cNvSpPr>
          <p:nvPr/>
        </p:nvSpPr>
        <p:spPr bwMode="gray">
          <a:xfrm>
            <a:off x="1743426" y="4806479"/>
            <a:ext cx="356188" cy="461665"/>
          </a:xfrm>
          <a:prstGeom prst="rect">
            <a:avLst/>
          </a:prstGeom>
          <a:noFill/>
          <a:ln w="9525" algn="ctr">
            <a:noFill/>
            <a:miter lim="800000"/>
            <a:headEnd/>
            <a:tailEnd/>
          </a:ln>
        </p:spPr>
        <p:txBody>
          <a:bodyPr wrap="none">
            <a:spAutoFit/>
          </a:bodyPr>
          <a:lstStyle/>
          <a:p>
            <a:pPr eaLnBrk="0" hangingPunct="0"/>
            <a:r>
              <a:rPr lang="en-US" altLang="zh-CN" sz="2400" b="1" dirty="0" smtClean="0">
                <a:solidFill>
                  <a:schemeClr val="bg1"/>
                </a:solidFill>
              </a:rPr>
              <a:t>4</a:t>
            </a:r>
            <a:endParaRPr lang="en-US" altLang="zh-CN" sz="2400" b="1" dirty="0">
              <a:solidFill>
                <a:schemeClr val="bg1"/>
              </a:solidFill>
            </a:endParaRPr>
          </a:p>
        </p:txBody>
      </p:sp>
    </p:spTree>
    <p:extLst>
      <p:ext uri="{BB962C8B-B14F-4D97-AF65-F5344CB8AC3E}">
        <p14:creationId xmlns:p14="http://schemas.microsoft.com/office/powerpoint/2010/main" val="191151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6"/>
          <p:cNvSpPr>
            <a:spLocks noGrp="1" noChangeArrowheads="1"/>
          </p:cNvSpPr>
          <p:nvPr>
            <p:ph type="title"/>
          </p:nvPr>
        </p:nvSpPr>
        <p:spPr>
          <a:xfrm>
            <a:off x="3435350" y="188640"/>
            <a:ext cx="5708650" cy="576064"/>
          </a:xfrm>
        </p:spPr>
        <p:txBody>
          <a:bodyPr/>
          <a:lstStyle/>
          <a:p>
            <a:pPr algn="ctr"/>
            <a:r>
              <a:rPr lang="zh-CN" altLang="en-US" sz="3000" dirty="0" smtClean="0">
                <a:effectLst>
                  <a:outerShdw blurRad="38100" dist="38100" dir="2700000" algn="tl">
                    <a:srgbClr val="000000"/>
                  </a:outerShdw>
                </a:effectLst>
              </a:rPr>
              <a:t>制造业信息系统</a:t>
            </a:r>
            <a:endParaRPr lang="en-US" altLang="zh-CN" sz="3000" dirty="0">
              <a:effectLst>
                <a:outerShdw blurRad="38100" dist="38100" dir="2700000" algn="tl">
                  <a:srgbClr val="000000"/>
                </a:outerShdw>
              </a:effectLst>
            </a:endParaRPr>
          </a:p>
        </p:txBody>
      </p:sp>
      <p:sp>
        <p:nvSpPr>
          <p:cNvPr id="5" name="文本占位符 2"/>
          <p:cNvSpPr txBox="1">
            <a:spLocks/>
          </p:cNvSpPr>
          <p:nvPr/>
        </p:nvSpPr>
        <p:spPr bwMode="auto">
          <a:xfrm>
            <a:off x="1187624" y="1916832"/>
            <a:ext cx="5400600" cy="72008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lnSpc>
                <a:spcPct val="150000"/>
              </a:lnSpc>
              <a:buSzPct val="100000"/>
              <a:buBlip>
                <a:blip r:embed="rId3"/>
              </a:buBlip>
            </a:pPr>
            <a:r>
              <a:rPr lang="zh-CN" altLang="en-US" kern="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4" action="ppaction://hlinkfile"/>
              </a:rPr>
              <a:t>制造自动化、信息化与智能化</a:t>
            </a:r>
            <a:endParaRPr lang="zh-CN" altLang="en-US"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文本占位符 2"/>
          <p:cNvSpPr txBox="1">
            <a:spLocks/>
          </p:cNvSpPr>
          <p:nvPr/>
        </p:nvSpPr>
        <p:spPr bwMode="auto">
          <a:xfrm>
            <a:off x="1187624" y="2996952"/>
            <a:ext cx="5400600" cy="72008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lnSpc>
                <a:spcPct val="150000"/>
              </a:lnSpc>
              <a:buSzPct val="100000"/>
              <a:buBlip>
                <a:blip r:embed="rId3"/>
              </a:buBlip>
            </a:pPr>
            <a:r>
              <a:rPr lang="zh-CN" altLang="en-US" kern="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5" action="ppaction://hlinkfile"/>
              </a:rPr>
              <a:t>中航工业庆安</a:t>
            </a:r>
            <a:r>
              <a:rPr lang="en-US" altLang="zh-CN" kern="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5" action="ppaction://hlinkfile"/>
              </a:rPr>
              <a:t>MES</a:t>
            </a:r>
            <a:r>
              <a:rPr lang="zh-CN" altLang="en-US" kern="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5" action="ppaction://hlinkfile"/>
              </a:rPr>
              <a:t>系统</a:t>
            </a:r>
            <a:endParaRPr lang="zh-CN" altLang="en-US" kern="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1446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下次上课前</a:t>
            </a:r>
            <a:endParaRPr lang="en-US" altLang="zh-CN" sz="3000" kern="1200" dirty="0">
              <a:effectLst>
                <a:outerShdw blurRad="38100" dist="38100" dir="2700000" algn="tl">
                  <a:srgbClr val="000000"/>
                </a:outerShdw>
              </a:effectLst>
            </a:endParaRPr>
          </a:p>
        </p:txBody>
      </p:sp>
      <p:sp>
        <p:nvSpPr>
          <p:cNvPr id="4" name="Rectangle 2"/>
          <p:cNvSpPr txBox="1">
            <a:spLocks noChangeArrowheads="1"/>
          </p:cNvSpPr>
          <p:nvPr/>
        </p:nvSpPr>
        <p:spPr bwMode="auto">
          <a:xfrm>
            <a:off x="1071016" y="1340768"/>
            <a:ext cx="7029376" cy="496855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514350" indent="-514350">
              <a:spcBef>
                <a:spcPct val="15000"/>
              </a:spcBef>
              <a:buClr>
                <a:srgbClr val="002060"/>
              </a:buClr>
              <a:buSzTx/>
              <a:buFont typeface="+mj-lt"/>
              <a:buAutoNum type="arabicPeriod"/>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软件产品（行业）和互联网产品（行业）的比较分析。</a:t>
            </a:r>
            <a:r>
              <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团队作业</a:t>
            </a:r>
            <a:endParaRPr lang="en-US" altLang="zh-CN"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marL="514350" indent="-514350">
              <a:spcBef>
                <a:spcPct val="15000"/>
              </a:spcBef>
              <a:buClr>
                <a:srgbClr val="002060"/>
              </a:buClr>
              <a:buSzTx/>
              <a:buFont typeface="+mj-lt"/>
              <a:buAutoNum type="arabicPeriod"/>
            </a:pP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marL="514350" indent="-514350">
              <a:spcBef>
                <a:spcPct val="15000"/>
              </a:spcBef>
              <a:buClr>
                <a:srgbClr val="002060"/>
              </a:buClr>
              <a:buSzTx/>
              <a:buFont typeface="+mj-lt"/>
              <a:buAutoNum type="arabicPeriod"/>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安装</a:t>
            </a:r>
            <a:r>
              <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Visual Studio</a:t>
            </a: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，熟悉</a:t>
            </a:r>
            <a:r>
              <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C#</a:t>
            </a: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，并写一个能自动生成四则运算题目的“软件”。</a:t>
            </a:r>
            <a:r>
              <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个人作业</a:t>
            </a:r>
            <a:endParaRPr lang="en-US" altLang="zh-CN"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marL="514350" indent="-514350">
              <a:spcBef>
                <a:spcPct val="15000"/>
              </a:spcBef>
              <a:buClr>
                <a:srgbClr val="002060"/>
              </a:buClr>
              <a:buSzTx/>
              <a:buFont typeface="+mj-lt"/>
              <a:buAutoNum type="arabicPeriod"/>
            </a:pPr>
            <a:endParaRPr lang="en-US" altLang="zh-CN" sz="28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marL="514350" indent="-514350">
              <a:spcBef>
                <a:spcPct val="15000"/>
              </a:spcBef>
              <a:buClr>
                <a:srgbClr val="002060"/>
              </a:buClr>
              <a:buSzTx/>
              <a:buFont typeface="+mj-lt"/>
              <a:buAutoNum type="arabicPeriod"/>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了解目前流行的源程序版本管理软件，熟悉</a:t>
            </a:r>
            <a:r>
              <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Microsoft TFS</a:t>
            </a: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GitHub</a:t>
            </a: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endParaRPr lang="zh-CN" altLang="en-US" sz="2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12013665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396000" y="2463031"/>
            <a:ext cx="8352928" cy="1470025"/>
          </a:xfrm>
          <a:prstGeom prst="rect">
            <a:avLst/>
          </a:prstGeom>
          <a:noFill/>
          <a:ln w="9525" algn="ctr">
            <a:noFill/>
            <a:miter lim="800000"/>
            <a:headEnd/>
            <a:tailEnd/>
          </a:ln>
        </p:spPr>
        <p:txBody>
          <a:bodyPr vert="horz" wrap="square" lIns="360000" tIns="36000" rIns="360000" bIns="45720" numCol="1" anchor="t" anchorCtr="0" compatLnSpc="1">
            <a:prstTxWarp prst="textNoShape">
              <a:avLst/>
            </a:prstTxWarp>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sz="6000" kern="0" dirty="0" smtClean="0">
                <a:solidFill>
                  <a:srgbClr val="C00000"/>
                </a:solidFill>
                <a:latin typeface="黑体" panose="02010609060101010101" pitchFamily="49" charset="-122"/>
                <a:ea typeface="黑体" panose="02010609060101010101" pitchFamily="49" charset="-122"/>
              </a:rPr>
              <a:t>谢谢各位同学</a:t>
            </a:r>
          </a:p>
          <a:p>
            <a:endParaRPr lang="zh-CN" altLang="en-US" sz="5400" kern="0" dirty="0">
              <a:solidFill>
                <a:srgbClr val="C00000"/>
              </a:solidFill>
              <a:latin typeface="黑体" panose="02010609060101010101" pitchFamily="49" charset="-122"/>
              <a:ea typeface="黑体" panose="02010609060101010101" pitchFamily="49" charset="-122"/>
            </a:endParaRPr>
          </a:p>
          <a:p>
            <a:r>
              <a:rPr lang="en-US" altLang="zh-CN" sz="3600" kern="0" dirty="0" smtClean="0">
                <a:solidFill>
                  <a:srgbClr val="C00000"/>
                </a:solidFill>
                <a:latin typeface="Times New Roman" charset="0"/>
                <a:ea typeface="Times New Roman" charset="0"/>
                <a:cs typeface="Times New Roman" charset="0"/>
              </a:rPr>
              <a:t>wqin@sjtu.edu.cn</a:t>
            </a:r>
            <a:endParaRPr lang="zh-CN" altLang="en-US" sz="3600" kern="0" dirty="0">
              <a:solidFill>
                <a:srgbClr val="C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413832804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971600" y="1340768"/>
            <a:ext cx="7866063" cy="5184576"/>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0">
              <a:spcBef>
                <a:spcPct val="15000"/>
              </a:spcBef>
              <a:buClr>
                <a:srgbClr val="800080"/>
              </a:buClr>
              <a:buSzTx/>
              <a:buNone/>
            </a:pP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五种最典型的</a:t>
            </a:r>
            <a:r>
              <a:rPr lang="zh-CN" altLang="en-US"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软件</a:t>
            </a: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生命周期模型：</a:t>
            </a: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spcBef>
                <a:spcPct val="15000"/>
              </a:spcBef>
              <a:buClr>
                <a:srgbClr val="800080"/>
              </a:buClr>
              <a:buSzTx/>
              <a:buNone/>
            </a:pP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瀑布模型</a:t>
            </a: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快速原型模型</a:t>
            </a: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增量</a:t>
            </a:r>
            <a:r>
              <a:rPr lang="zh-CN" altLang="en-US" sz="28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模型</a:t>
            </a:r>
            <a:endParaRPr lang="en-US" altLang="zh-CN" sz="28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螺旋模型</a:t>
            </a: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喷泉模型</a:t>
            </a: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软件生命周期模型</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98258377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971600" y="1124744"/>
            <a:ext cx="7866063" cy="5184576"/>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lvl="1" indent="0">
              <a:spcBef>
                <a:spcPct val="15000"/>
              </a:spcBef>
              <a:buClr>
                <a:srgbClr val="800080"/>
              </a:buClr>
              <a:buFont typeface="Arial" panose="020B0604020202020204" pitchFamily="34" charset="0"/>
              <a:buChar char="•"/>
            </a:pPr>
            <a:r>
              <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复杂性</a:t>
            </a: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不可见性</a:t>
            </a: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易变性</a:t>
            </a:r>
            <a:endParaRPr lang="en-US" altLang="zh-CN" sz="28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服从性</a:t>
            </a: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非连续性</a:t>
            </a: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endParaRPr lang="en-US" altLang="zh-CN" sz="28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多种语言、工具和平台</a:t>
            </a: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en-US" altLang="zh-CN" sz="28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多种流程</a:t>
            </a: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indent="0">
              <a:spcBef>
                <a:spcPct val="15000"/>
              </a:spcBef>
              <a:buClr>
                <a:srgbClr val="800080"/>
              </a:buClr>
              <a:buFont typeface="Arial" panose="020B0604020202020204" pitchFamily="34" charset="0"/>
              <a:buChar char="•"/>
            </a:pPr>
            <a:r>
              <a:rPr lang="en-US" altLang="zh-CN" sz="28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多种角色</a:t>
            </a:r>
            <a:endParaRPr lang="en-US" altLang="zh-CN"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软件的特殊性</a:t>
            </a:r>
            <a:endParaRPr lang="en-US" altLang="zh-CN" sz="3000" kern="1200" dirty="0">
              <a:effectLst>
                <a:outerShdw blurRad="38100" dist="38100" dir="2700000" algn="tl">
                  <a:srgbClr val="000000"/>
                </a:outerShdw>
              </a:effectLst>
            </a:endParaRPr>
          </a:p>
        </p:txBody>
      </p:sp>
    </p:spTree>
    <p:extLst>
      <p:ext uri="{BB962C8B-B14F-4D97-AF65-F5344CB8AC3E}">
        <p14:creationId xmlns:p14="http://schemas.microsoft.com/office/powerpoint/2010/main" val="17186563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1000"/>
                                        <p:tgtEl>
                                          <p:spTgt spid="7">
                                            <p:txEl>
                                              <p:pRg st="4" end="4"/>
                                            </p:txEl>
                                          </p:spTgt>
                                        </p:tgtEl>
                                      </p:cBhvr>
                                    </p:animEffect>
                                    <p:anim calcmode="lin" valueType="num">
                                      <p:cBhvr>
                                        <p:cTn id="2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fade">
                                      <p:cBhvr>
                                        <p:cTn id="34" dur="1000"/>
                                        <p:tgtEl>
                                          <p:spTgt spid="7">
                                            <p:txEl>
                                              <p:pRg st="6" end="6"/>
                                            </p:txEl>
                                          </p:spTgt>
                                        </p:tgtEl>
                                      </p:cBhvr>
                                    </p:animEffect>
                                    <p:anim calcmode="lin" valueType="num">
                                      <p:cBhvr>
                                        <p:cTn id="3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fade">
                                      <p:cBhvr>
                                        <p:cTn id="39" dur="1000"/>
                                        <p:tgtEl>
                                          <p:spTgt spid="7">
                                            <p:txEl>
                                              <p:pRg st="7" end="7"/>
                                            </p:txEl>
                                          </p:spTgt>
                                        </p:tgtEl>
                                      </p:cBhvr>
                                    </p:animEffect>
                                    <p:anim calcmode="lin" valueType="num">
                                      <p:cBhvr>
                                        <p:cTn id="4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fade">
                                      <p:cBhvr>
                                        <p:cTn id="44" dur="1000"/>
                                        <p:tgtEl>
                                          <p:spTgt spid="7">
                                            <p:txEl>
                                              <p:pRg st="8" end="8"/>
                                            </p:txEl>
                                          </p:spTgt>
                                        </p:tgtEl>
                                      </p:cBhvr>
                                    </p:animEffect>
                                    <p:anim calcmode="lin" valueType="num">
                                      <p:cBhvr>
                                        <p:cTn id="4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程序、软件、软件工程</a:t>
            </a:r>
            <a:endParaRPr lang="en-US" altLang="zh-CN" sz="3000" kern="1200" dirty="0">
              <a:effectLst>
                <a:outerShdw blurRad="38100" dist="38100" dir="2700000" algn="tl">
                  <a:srgbClr val="000000"/>
                </a:outerShdw>
              </a:effectLst>
            </a:endParaRPr>
          </a:p>
        </p:txBody>
      </p:sp>
      <p:sp>
        <p:nvSpPr>
          <p:cNvPr id="4" name="Rectangle 2"/>
          <p:cNvSpPr txBox="1">
            <a:spLocks noChangeArrowheads="1"/>
          </p:cNvSpPr>
          <p:nvPr/>
        </p:nvSpPr>
        <p:spPr bwMode="auto">
          <a:xfrm>
            <a:off x="1071016" y="1556792"/>
            <a:ext cx="7029376" cy="72008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Arial" panose="020B0604020202020204" pitchFamily="34" charset="0"/>
              <a:buChar char="•"/>
            </a:pPr>
            <a:r>
              <a:rPr lang="zh-CN" alt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程序</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 </a:t>
            </a:r>
            <a:r>
              <a:rPr lang="zh-CN" alt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数据结构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算法</a:t>
            </a:r>
            <a:endParaRPr lang="en-US" altLang="zh-CN"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spcBef>
                <a:spcPct val="15000"/>
              </a:spcBef>
              <a:buClr>
                <a:srgbClr val="800080"/>
              </a:buClr>
              <a:buSzTx/>
              <a:buNone/>
            </a:pPr>
            <a:r>
              <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2"/>
          <p:cNvSpPr txBox="1">
            <a:spLocks noChangeArrowheads="1"/>
          </p:cNvSpPr>
          <p:nvPr/>
        </p:nvSpPr>
        <p:spPr bwMode="auto">
          <a:xfrm>
            <a:off x="1071016" y="2276872"/>
            <a:ext cx="7029376" cy="72008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Arial" panose="020B0604020202020204" pitchFamily="34" charset="0"/>
              <a:buChar char="•"/>
            </a:pP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数据结构：数组、栈、队列、链表、树、图</a:t>
            </a: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15000"/>
              </a:spcBef>
              <a:buClr>
                <a:srgbClr val="800080"/>
              </a:buClr>
              <a:buSzTx/>
              <a:buFont typeface="Arial" panose="020B0604020202020204" pitchFamily="34" charset="0"/>
              <a:buChar char="•"/>
            </a:pPr>
            <a:endParaRPr lang="en-US" altLang="zh-CN"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15000"/>
              </a:spcBef>
              <a:buClr>
                <a:srgbClr val="800080"/>
              </a:buClr>
              <a:buSzTx/>
              <a:buFont typeface="Arial" panose="020B0604020202020204" pitchFamily="34" charset="0"/>
              <a:buChar char="•"/>
            </a:pPr>
            <a:r>
              <a:rPr lang="zh-CN" alt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软件工程</a:t>
            </a: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：构建管理、源代码管理、软件设计、软件测试、项目管理（广义上还包括：用户体验、用户界面设计等）</a:t>
            </a: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15000"/>
              </a:spcBef>
              <a:buClr>
                <a:srgbClr val="800080"/>
              </a:buClr>
              <a:buSzTx/>
              <a:buFont typeface="Arial" panose="020B0604020202020204" pitchFamily="34" charset="0"/>
              <a:buChar char="•"/>
            </a:pPr>
            <a:r>
              <a:rPr lang="zh-CN" alt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软件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程序 </a:t>
            </a:r>
            <a:r>
              <a:rPr lang="en-US" altLang="zh-CN"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软件工程</a:t>
            </a:r>
            <a:endParaRPr lang="en-US" altLang="zh-CN"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spcBef>
                <a:spcPct val="15000"/>
              </a:spcBef>
              <a:buClr>
                <a:srgbClr val="800080"/>
              </a:buClr>
              <a:buSzTx/>
              <a:buNone/>
            </a:pPr>
            <a:r>
              <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196932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6"/>
          <p:cNvSpPr txBox="1">
            <a:spLocks noChangeArrowheads="1"/>
          </p:cNvSpPr>
          <p:nvPr/>
        </p:nvSpPr>
        <p:spPr bwMode="auto">
          <a:xfrm>
            <a:off x="3435350" y="188640"/>
            <a:ext cx="5708650" cy="576064"/>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ctr"/>
            <a:r>
              <a:rPr lang="zh-CN" altLang="en-US" sz="3000" kern="1200" dirty="0" smtClean="0">
                <a:effectLst>
                  <a:outerShdw blurRad="38100" dist="38100" dir="2700000" algn="tl">
                    <a:srgbClr val="000000"/>
                  </a:outerShdw>
                </a:effectLst>
              </a:rPr>
              <a:t>课程目标</a:t>
            </a:r>
            <a:endParaRPr lang="en-US" altLang="zh-CN" sz="3000" kern="1200" dirty="0">
              <a:effectLst>
                <a:outerShdw blurRad="38100" dist="38100" dir="2700000" algn="tl">
                  <a:srgbClr val="000000"/>
                </a:outerShdw>
              </a:effectLst>
            </a:endParaRPr>
          </a:p>
        </p:txBody>
      </p:sp>
      <p:sp>
        <p:nvSpPr>
          <p:cNvPr id="4" name="Rectangle 2"/>
          <p:cNvSpPr txBox="1">
            <a:spLocks noChangeArrowheads="1"/>
          </p:cNvSpPr>
          <p:nvPr/>
        </p:nvSpPr>
        <p:spPr bwMode="auto">
          <a:xfrm>
            <a:off x="1071016" y="1556792"/>
            <a:ext cx="7029376" cy="4176464"/>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514350" indent="-514350">
              <a:spcBef>
                <a:spcPct val="15000"/>
              </a:spcBef>
              <a:buClr>
                <a:srgbClr val="FF0000"/>
              </a:buClr>
              <a:buSzTx/>
              <a:buFont typeface="+mj-lt"/>
              <a:buAutoNum type="arabicPeriod"/>
            </a:pPr>
            <a:r>
              <a:rPr lang="zh-CN" alt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研发</a:t>
            </a:r>
            <a:r>
              <a:rPr lang="zh-CN" altLang="en-US" sz="2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出符合用户需求的</a:t>
            </a:r>
            <a:r>
              <a:rPr lang="zh-CN" alt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软件</a:t>
            </a:r>
            <a:endParaRPr lang="en-US" altLang="zh-CN"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marL="514350" indent="-514350">
              <a:spcBef>
                <a:spcPct val="15000"/>
              </a:spcBef>
              <a:buClr>
                <a:srgbClr val="FF0000"/>
              </a:buClr>
              <a:buSzTx/>
              <a:buFont typeface="+mj-lt"/>
              <a:buAutoNum type="arabicPeriod"/>
            </a:pPr>
            <a:endParaRPr lang="en-US" altLang="zh-CN"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marL="514350" indent="-514350">
              <a:spcBef>
                <a:spcPct val="15000"/>
              </a:spcBef>
              <a:buClr>
                <a:srgbClr val="FF0000"/>
              </a:buClr>
              <a:buSzTx/>
              <a:buFont typeface="+mj-lt"/>
              <a:buAutoNum type="arabicPeriod"/>
            </a:pPr>
            <a:r>
              <a:rPr lang="zh-CN" altLang="en-US" sz="2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通过</a:t>
            </a:r>
            <a:r>
              <a:rPr lang="zh-CN" altLang="en-US" sz="2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一定的软件流程，在预计的时间内发布“足够好”的软件</a:t>
            </a:r>
            <a:endParaRPr lang="en-US" altLang="zh-CN" sz="2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marL="514350" indent="-514350">
              <a:spcBef>
                <a:spcPct val="15000"/>
              </a:spcBef>
              <a:buClr>
                <a:srgbClr val="FF0000"/>
              </a:buClr>
              <a:buSzTx/>
              <a:buFont typeface="+mj-lt"/>
              <a:buAutoNum type="arabicPeriod"/>
            </a:pPr>
            <a:endParaRPr lang="en-US" altLang="zh-CN" sz="2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marL="514350" indent="-514350">
              <a:spcBef>
                <a:spcPct val="15000"/>
              </a:spcBef>
              <a:buClr>
                <a:srgbClr val="FF0000"/>
              </a:buClr>
              <a:buSzTx/>
              <a:buFont typeface="+mj-lt"/>
              <a:buAutoNum type="arabicPeriod"/>
            </a:pPr>
            <a:r>
              <a:rPr lang="zh-CN" altLang="en-US" sz="2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通过数据和其他方式展现所开发的软件是可以维护和继续发展的</a:t>
            </a:r>
            <a:r>
              <a:rPr lang="en-US" altLang="zh-CN" sz="2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endParaRPr lang="zh-CN" altLang="en-US" sz="2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242605937"/>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1.8"/>
</p:tagLst>
</file>

<file path=ppt/tags/tag2.xml><?xml version="1.0" encoding="utf-8"?>
<p:tagLst xmlns:a="http://schemas.openxmlformats.org/drawingml/2006/main" xmlns:r="http://schemas.openxmlformats.org/officeDocument/2006/relationships" xmlns:p="http://schemas.openxmlformats.org/presentationml/2006/main">
  <p:tag name="TIMING" val="|181.8"/>
</p:tagLst>
</file>

<file path=ppt/tags/tag3.xml><?xml version="1.0" encoding="utf-8"?>
<p:tagLst xmlns:a="http://schemas.openxmlformats.org/drawingml/2006/main" xmlns:r="http://schemas.openxmlformats.org/officeDocument/2006/relationships" xmlns:p="http://schemas.openxmlformats.org/presentationml/2006/main">
  <p:tag name="TIMING" val="|181.8"/>
</p:tagLst>
</file>

<file path=ppt/theme/theme1.xml><?xml version="1.0" encoding="utf-8"?>
<a:theme xmlns:a="http://schemas.openxmlformats.org/drawingml/2006/main" name="Zhang Jie 1">
  <a:themeElements>
    <a:clrScheme name="SJTU红凸现189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JTU红凸现1896">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CC"/>
        </a:solidFill>
        <a:ln w="9525" cap="flat" cmpd="sng" algn="ctr">
          <a:solidFill>
            <a:schemeClr val="tx1"/>
          </a:solidFill>
          <a:prstDash val="solid"/>
          <a:round/>
          <a:headEnd type="none" w="med" len="med"/>
          <a:tailEnd type="none" w="med" len="med"/>
        </a:ln>
        <a:effectLst>
          <a:glow rad="63500">
            <a:schemeClr val="accent6">
              <a:satMod val="175000"/>
              <a:alpha val="40000"/>
            </a:schemeClr>
          </a:glow>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400" b="1" i="0" u="none" strike="noStrike" cap="none" normalizeH="0" baseline="0" dirty="0" smtClean="0">
            <a:ln>
              <a:noFill/>
            </a:ln>
            <a:solidFill>
              <a:srgbClr val="0000FF"/>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txDef>
      <a:spPr bwMode="auto">
        <a:solidFill>
          <a:srgbClr val="CCFFFF"/>
        </a:solidFill>
        <a:ln w="12700">
          <a:noFill/>
          <a:miter lim="800000"/>
          <a:headEnd/>
          <a:tailEnd/>
        </a:ln>
        <a:effectLst>
          <a:outerShdw dist="35921" dir="2700000" algn="ctr" rotWithShape="0">
            <a:srgbClr val="808080">
              <a:alpha val="50000"/>
            </a:srgbClr>
          </a:outerShdw>
        </a:effectLst>
      </a:spPr>
      <a:bodyPr wrap="square" lIns="0" tIns="0" rIns="0" bIns="0">
        <a:spAutoFit/>
      </a:bodyPr>
      <a:lstStyle>
        <a:defPPr>
          <a:defRPr sz="2400" dirty="0">
            <a:effectLst>
              <a:outerShdw blurRad="38100" dist="38100" dir="2700000" algn="tl">
                <a:srgbClr val="000000">
                  <a:alpha val="43137"/>
                </a:srgbClr>
              </a:outerShdw>
            </a:effectLst>
          </a:defRPr>
        </a:defPPr>
      </a:lstStyle>
    </a:txDef>
  </a:objectDefaults>
  <a:extraClrSchemeLst>
    <a:extraClrScheme>
      <a:clrScheme name="SJTU红凸现189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JTU红凸现189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JTU红凸现189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JTU红凸现189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JTU红凸现189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JTU红凸现189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JTU红凸现189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JTU红凸现189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JTU红凸现189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JTU红凸现189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JTU红凸现189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JTU红凸现189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中意绿色能源实验室建设事宜通报</Template>
  <TotalTime>17185</TotalTime>
  <Words>2992</Words>
  <Application>Microsoft Office PowerPoint</Application>
  <PresentationFormat>全屏显示(4:3)</PresentationFormat>
  <Paragraphs>384</Paragraphs>
  <Slides>56</Slides>
  <Notes>11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56</vt:i4>
      </vt:variant>
    </vt:vector>
  </HeadingPairs>
  <TitlesOfParts>
    <vt:vector size="70" baseType="lpstr">
      <vt:lpstr>仿宋_GB2312</vt:lpstr>
      <vt:lpstr>黑体</vt:lpstr>
      <vt:lpstr>华文新魏</vt:lpstr>
      <vt:lpstr>隶书</vt:lpstr>
      <vt:lpstr>宋体</vt:lpstr>
      <vt:lpstr>Microsoft YaHei</vt:lpstr>
      <vt:lpstr>Microsoft YaHei</vt:lpstr>
      <vt:lpstr>新宋体</vt:lpstr>
      <vt:lpstr>Arial</vt:lpstr>
      <vt:lpstr>Calibri</vt:lpstr>
      <vt:lpstr>Lucida Sans Unicode</vt:lpstr>
      <vt:lpstr>Times New Roman</vt:lpstr>
      <vt:lpstr>Wingdings</vt:lpstr>
      <vt:lpstr>Zhang Jie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制造软件系统</vt:lpstr>
      <vt:lpstr>制造</vt:lpstr>
      <vt:lpstr>制造</vt:lpstr>
      <vt:lpstr>制造</vt:lpstr>
      <vt:lpstr>制造</vt:lpstr>
      <vt:lpstr>制造软件系统</vt:lpstr>
      <vt:lpstr>系统</vt:lpstr>
      <vt:lpstr>系统</vt:lpstr>
      <vt:lpstr>系统</vt:lpstr>
      <vt:lpstr>系统</vt:lpstr>
      <vt:lpstr>系统</vt:lpstr>
      <vt:lpstr>系统</vt:lpstr>
      <vt:lpstr>制造软件系统</vt:lpstr>
      <vt:lpstr>制造系统</vt:lpstr>
      <vt:lpstr>制造系统</vt:lpstr>
      <vt:lpstr>制造系统</vt:lpstr>
      <vt:lpstr>制造系统</vt:lpstr>
      <vt:lpstr>制造系统</vt:lpstr>
      <vt:lpstr>制造系统</vt:lpstr>
      <vt:lpstr>制造系统</vt:lpstr>
      <vt:lpstr>制造系统</vt:lpstr>
      <vt:lpstr>制造系统</vt:lpstr>
      <vt:lpstr>制造系统</vt:lpstr>
      <vt:lpstr>制造系统</vt:lpstr>
      <vt:lpstr>制造系统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制造软件系统</vt:lpstr>
      <vt:lpstr>制造业信息系统</vt:lpstr>
      <vt:lpstr>PowerPoint 演示文稿</vt:lpstr>
      <vt:lpstr>PowerPoint 演示文稿</vt:lpstr>
    </vt:vector>
  </TitlesOfParts>
  <Manager>Zhang Jie</Manager>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MS&amp;IT</dc:title>
  <dc:creator>zj</dc:creator>
  <cp:lastModifiedBy>秦木林</cp:lastModifiedBy>
  <cp:revision>1216</cp:revision>
  <cp:lastPrinted>2013-09-26T00:57:27Z</cp:lastPrinted>
  <dcterms:created xsi:type="dcterms:W3CDTF">2008-09-18T08:50:54Z</dcterms:created>
  <dcterms:modified xsi:type="dcterms:W3CDTF">2017-03-29T09:23:26Z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