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6"/>
  </p:notesMasterIdLst>
  <p:handoutMasterIdLst>
    <p:handoutMasterId r:id="rId7"/>
  </p:handoutMasterIdLst>
  <p:sldIdLst>
    <p:sldId id="480" r:id="rId2"/>
    <p:sldId id="1895" r:id="rId3"/>
    <p:sldId id="1886" r:id="rId4"/>
    <p:sldId id="1681" r:id="rId5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0000FF"/>
    <a:srgbClr val="CCFFFF"/>
    <a:srgbClr val="C8FFFF"/>
    <a:srgbClr val="00FFFF"/>
    <a:srgbClr val="969696"/>
    <a:srgbClr val="777777"/>
    <a:srgbClr val="FFFFFF"/>
    <a:srgbClr val="9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88462" autoAdjust="0"/>
  </p:normalViewPr>
  <p:slideViewPr>
    <p:cSldViewPr>
      <p:cViewPr varScale="1">
        <p:scale>
          <a:sx n="68" d="100"/>
          <a:sy n="68" d="100"/>
        </p:scale>
        <p:origin x="1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92"/>
    </p:cViewPr>
  </p:sorterViewPr>
  <p:notesViewPr>
    <p:cSldViewPr>
      <p:cViewPr varScale="1">
        <p:scale>
          <a:sx n="48" d="100"/>
          <a:sy n="48" d="100"/>
        </p:scale>
        <p:origin x="-297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dirty="0"/>
              <a:t>上海交通大学机械与动力</a:t>
            </a:r>
            <a:r>
              <a:rPr lang="zh-CN" altLang="en-US" dirty="0" smtClean="0"/>
              <a:t>学院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 dirty="0"/>
              <a:t>张洁教授 </a:t>
            </a:r>
            <a:r>
              <a:rPr lang="en-US" altLang="zh-CN" dirty="0"/>
              <a:t>zhangjie@sjtu.edu.cn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zh-CN" altLang="en-US" dirty="0"/>
              <a:t>仅</a:t>
            </a:r>
            <a:r>
              <a:rPr lang="zh-CN" altLang="en-US" dirty="0" smtClean="0"/>
              <a:t>供上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制造自动化和信息化系统</a:t>
            </a:r>
            <a:r>
              <a:rPr lang="en-US" altLang="zh-CN" dirty="0" smtClean="0"/>
              <a:t>&gt;</a:t>
            </a:r>
            <a:r>
              <a:rPr lang="zh-CN" altLang="en-US" dirty="0"/>
              <a:t>课程本科生学习参考之用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F53D68-DF68-48FB-B849-55017136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0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E7C7A0E7-5482-4BD1-9398-D5B9AF53AA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210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87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titled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7988" y="3201988"/>
            <a:ext cx="3656012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5" name="Picture 6" descr="xm_3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" name="Picture 7"/>
          <p:cNvPicPr preferRelativeResize="0">
            <a:picLocks noChangeArrowheads="1"/>
          </p:cNvPicPr>
          <p:nvPr userDrawn="1"/>
        </p:nvPicPr>
        <p:blipFill>
          <a:blip r:embed="rId4" cstate="print"/>
          <a:srcRect r="2878"/>
          <a:stretch>
            <a:fillRect/>
          </a:stretch>
        </p:blipFill>
        <p:spPr bwMode="auto">
          <a:xfrm>
            <a:off x="5346701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7" name="Picture 8"/>
          <p:cNvPicPr preferRelativeResize="0">
            <a:picLocks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235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" name="Picture 9" descr="DPP_0016"/>
          <p:cNvPicPr>
            <a:picLocks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13651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10" descr="1"/>
          <p:cNvPicPr>
            <a:picLocks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6295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90"/>
            <a:ext cx="9144000" cy="6873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5"/>
            <a:ext cx="8229600" cy="540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15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956550" y="6092827"/>
            <a:ext cx="1187450" cy="549275"/>
          </a:xfrm>
        </p:spPr>
        <p:txBody>
          <a:bodyPr/>
          <a:lstStyle>
            <a:lvl1pPr>
              <a:defRPr sz="1800"/>
            </a:lvl1pPr>
          </a:lstStyle>
          <a:p>
            <a:endParaRPr lang="en-US" altLang="zh-CN" dirty="0"/>
          </a:p>
        </p:txBody>
      </p:sp>
      <p:sp>
        <p:nvSpPr>
          <p:cNvPr id="4515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92501" y="638175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21ED46-5BDC-4E46-A853-AAD6301A3B1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9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蓝色系校徽标准版.png" descr="蓝色系校徽标准版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红色系校徽展开式.png" descr="红色系校徽展开式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587" y="166290"/>
            <a:ext cx="2025880" cy="7406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 24"/>
          <p:cNvGrpSpPr/>
          <p:nvPr/>
        </p:nvGrpSpPr>
        <p:grpSpPr>
          <a:xfrm>
            <a:off x="6042097" y="219075"/>
            <a:ext cx="2933250" cy="633873"/>
            <a:chOff x="0" y="0"/>
            <a:chExt cx="2933249" cy="633872"/>
          </a:xfrm>
        </p:grpSpPr>
        <p:pic>
          <p:nvPicPr>
            <p:cNvPr id="9" name="image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1790" cy="49478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35921" dir="2700000" rotWithShape="0">
                <a:srgbClr val="FFFFFF"/>
              </a:outerShdw>
            </a:effectLst>
          </p:spPr>
        </p:pic>
        <p:pic>
          <p:nvPicPr>
            <p:cNvPr id="10" name="image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71460" y="1612"/>
              <a:ext cx="1461790" cy="48672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35921" dir="2700000" rotWithShape="0">
                <a:srgbClr val="FFFFFF"/>
              </a:outerShdw>
            </a:effectLst>
          </p:spPr>
        </p:pic>
        <p:grpSp>
          <p:nvGrpSpPr>
            <p:cNvPr id="23" name="Group 23"/>
            <p:cNvGrpSpPr/>
            <p:nvPr/>
          </p:nvGrpSpPr>
          <p:grpSpPr>
            <a:xfrm>
              <a:off x="4113" y="488338"/>
              <a:ext cx="2925099" cy="145535"/>
              <a:chOff x="0" y="0"/>
              <a:chExt cx="2925097" cy="145534"/>
            </a:xfrm>
          </p:grpSpPr>
          <p:grpSp>
            <p:nvGrpSpPr>
              <p:cNvPr id="13" name="Group 13"/>
              <p:cNvGrpSpPr/>
              <p:nvPr/>
            </p:nvGrpSpPr>
            <p:grpSpPr>
              <a:xfrm>
                <a:off x="-1" y="0"/>
                <a:ext cx="732476" cy="145535"/>
                <a:chOff x="0" y="0"/>
                <a:chExt cx="732474" cy="145534"/>
              </a:xfrm>
            </p:grpSpPr>
            <p:sp>
              <p:nvSpPr>
                <p:cNvPr id="11" name="Shape 11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1896</a:t>
                  </a:r>
                </a:p>
              </p:txBody>
            </p:sp>
          </p:grpSp>
          <p:grpSp>
            <p:nvGrpSpPr>
              <p:cNvPr id="16" name="Group 16"/>
              <p:cNvGrpSpPr/>
              <p:nvPr/>
            </p:nvGrpSpPr>
            <p:grpSpPr>
              <a:xfrm>
                <a:off x="727675" y="0"/>
                <a:ext cx="732476" cy="145535"/>
                <a:chOff x="0" y="0"/>
                <a:chExt cx="732474" cy="145534"/>
              </a:xfrm>
            </p:grpSpPr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1920</a:t>
                  </a:r>
                </a:p>
              </p:txBody>
            </p:sp>
          </p:grpSp>
          <p:grpSp>
            <p:nvGrpSpPr>
              <p:cNvPr id="19" name="Group 19"/>
              <p:cNvGrpSpPr/>
              <p:nvPr/>
            </p:nvGrpSpPr>
            <p:grpSpPr>
              <a:xfrm>
                <a:off x="1460149" y="0"/>
                <a:ext cx="732475" cy="145535"/>
                <a:chOff x="0" y="0"/>
                <a:chExt cx="732474" cy="145534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1987</a:t>
                  </a:r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2192623" y="0"/>
                <a:ext cx="732475" cy="145535"/>
                <a:chOff x="0" y="0"/>
                <a:chExt cx="732474" cy="145534"/>
              </a:xfrm>
            </p:grpSpPr>
            <p:sp>
              <p:nvSpPr>
                <p:cNvPr id="20" name="Shape 20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2006</a:t>
                  </a:r>
                </a:p>
              </p:txBody>
            </p:sp>
          </p:grpSp>
        </p:grpSp>
      </p:grpSp>
      <p:pic>
        <p:nvPicPr>
          <p:cNvPr id="25" name="红色系校徽标准版.png" descr="红色系校徽标准版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875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1374775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2060"/>
                </a:solidFill>
              </a:rP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869595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新校徽红(10mm)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3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00000" tIns="3600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5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608264" y="682625"/>
            <a:ext cx="2879725" cy="904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A41E31">
                  <a:alpha val="60001"/>
                </a:srgbClr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4" y="6542090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A41E31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54" r:id="rId17"/>
    <p:sldLayoutId id="2147483755" r:id="rId18"/>
    <p:sldLayoutId id="2147483756" r:id="rId19"/>
    <p:sldLayoutId id="214748383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23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3938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5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27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099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1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5487" y="5229200"/>
            <a:ext cx="8078961" cy="1080120"/>
          </a:xfrm>
        </p:spPr>
        <p:txBody>
          <a:bodyPr/>
          <a:lstStyle/>
          <a:p>
            <a:pPr marL="449263" indent="-449263" algn="r">
              <a:lnSpc>
                <a:spcPct val="100000"/>
              </a:lnSpc>
              <a:defRPr/>
            </a:pPr>
            <a:r>
              <a:rPr lang="zh-CN" altLang="en-US" sz="2800" b="0" dirty="0" smtClean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智能</a:t>
            </a:r>
            <a:r>
              <a:rPr lang="zh-CN" alt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制造与信息工程研究所</a:t>
            </a:r>
            <a:endParaRPr lang="en-US" altLang="zh-CN" sz="2800" b="0" dirty="0">
              <a:solidFill>
                <a:schemeClr val="bg2">
                  <a:lumMod val="50000"/>
                </a:schemeClr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49263" indent="-449263" algn="r">
              <a:lnSpc>
                <a:spcPct val="100000"/>
              </a:lnSpc>
              <a:defRPr/>
            </a:pPr>
            <a:r>
              <a:rPr lang="zh-CN" alt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上海交通大学机械与动力工程学院</a:t>
            </a:r>
            <a:endParaRPr lang="en-US" altLang="zh-CN" sz="2800" b="0" dirty="0">
              <a:solidFill>
                <a:schemeClr val="bg2">
                  <a:lumMod val="50000"/>
                </a:schemeClr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000" y="1268760"/>
            <a:ext cx="8352928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0" tIns="36000" rIns="36000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5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 </a:t>
            </a:r>
            <a:r>
              <a:rPr lang="en-US" altLang="zh-CN" sz="5400" kern="0" dirty="0" smtClean="0">
                <a:solidFill>
                  <a:srgbClr val="C00000"/>
                </a:solidFill>
                <a:ea typeface="黑体" panose="02010609060101010101" pitchFamily="49" charset="-122"/>
              </a:rPr>
              <a:t>II</a:t>
            </a:r>
          </a:p>
          <a:p>
            <a:pPr algn="r"/>
            <a:endParaRPr lang="en-US" altLang="zh-CN" sz="1200" dirty="0" smtClean="0">
              <a:solidFill>
                <a:srgbClr val="002060"/>
              </a:solidFill>
            </a:endParaRPr>
          </a:p>
          <a:p>
            <a:pPr algn="r"/>
            <a:r>
              <a:rPr lang="en-US" altLang="zh-CN" sz="3200" dirty="0" smtClean="0">
                <a:solidFill>
                  <a:srgbClr val="002060"/>
                </a:solidFill>
              </a:rPr>
              <a:t>—— </a:t>
            </a:r>
            <a:r>
              <a:rPr lang="zh-CN" altLang="en-US" sz="3200" dirty="0" smtClean="0">
                <a:solidFill>
                  <a:srgbClr val="002060"/>
                </a:solidFill>
              </a:rPr>
              <a:t>软件</a:t>
            </a:r>
            <a:r>
              <a:rPr lang="zh-CN" altLang="en-US" sz="3200" dirty="0">
                <a:solidFill>
                  <a:srgbClr val="002060"/>
                </a:solidFill>
              </a:rPr>
              <a:t>系统分析与</a:t>
            </a:r>
            <a:r>
              <a:rPr lang="zh-CN" altLang="en-US" sz="3200" dirty="0" smtClean="0">
                <a:solidFill>
                  <a:srgbClr val="002060"/>
                </a:solidFill>
              </a:rPr>
              <a:t>设计</a:t>
            </a:r>
            <a:endParaRPr lang="zh-CN" altLang="en-US" sz="3200" kern="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52" y="3140968"/>
            <a:ext cx="2577296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http://smartinspection.cn/wp-content/themes/Superfocus_free/images/index/banner4/pic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r="11449" b="26386"/>
          <a:stretch/>
        </p:blipFill>
        <p:spPr bwMode="auto">
          <a:xfrm>
            <a:off x="3286320" y="3140968"/>
            <a:ext cx="2572287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6" name="Picture 6" descr="https://timgsa.baidu.com/timg?image&amp;quality=80&amp;size=b9999_10000&amp;sec=1487831377513&amp;di=82dc92256410602c7dfd4cec3941f168&amp;imgtype=0&amp;src=http%3A%2F%2Fwww.hitongxue.net%2FupLoad%2Fnews%2Fmonth_1510%2F20151030154151473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r="2913"/>
          <a:stretch/>
        </p:blipFill>
        <p:spPr bwMode="auto">
          <a:xfrm>
            <a:off x="525487" y="3140968"/>
            <a:ext cx="2592288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358" y="2492896"/>
            <a:ext cx="9152358" cy="178725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-9153" y="28657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Microsoft YaHei" charset="0"/>
              </a:rPr>
              <a:t>第三讲 版本管理</a:t>
            </a:r>
            <a:endParaRPr kumimoji="1"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55838" y="2825626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gray">
          <a:xfrm>
            <a:off x="811088" y="2205038"/>
            <a:ext cx="2673350" cy="267176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gray">
          <a:xfrm>
            <a:off x="987300" y="2378075"/>
            <a:ext cx="2319338" cy="2322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gray">
          <a:xfrm>
            <a:off x="998413" y="2390775"/>
            <a:ext cx="2319337" cy="2320925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900000" scaled="1"/>
            <a:tileRect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gray">
          <a:xfrm>
            <a:off x="1101600" y="2495550"/>
            <a:ext cx="2090738" cy="20891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gray">
          <a:xfrm>
            <a:off x="1134938" y="2528888"/>
            <a:ext cx="2025650" cy="2027237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9" name="Oval 16"/>
          <p:cNvSpPr>
            <a:spLocks noChangeArrowheads="1"/>
          </p:cNvSpPr>
          <p:nvPr/>
        </p:nvSpPr>
        <p:spPr bwMode="gray">
          <a:xfrm>
            <a:off x="1160338" y="2540000"/>
            <a:ext cx="1978025" cy="19780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gray">
          <a:xfrm>
            <a:off x="1182563" y="2559050"/>
            <a:ext cx="1879600" cy="18478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gray">
          <a:xfrm>
            <a:off x="1292100" y="2611438"/>
            <a:ext cx="1671638" cy="15001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gray">
          <a:xfrm>
            <a:off x="3859088" y="2565276"/>
            <a:ext cx="4097288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4411736" y="2564904"/>
            <a:ext cx="4375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一、软件工程方法</a:t>
            </a: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gray">
          <a:xfrm>
            <a:off x="3782888" y="2698626"/>
            <a:ext cx="303212" cy="301625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45" name="Picture 33" descr="worldmap_ani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33375" y="2752725"/>
            <a:ext cx="16097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3255838" y="4365104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AutoShape 22"/>
          <p:cNvSpPr>
            <a:spLocks noChangeArrowheads="1"/>
          </p:cNvSpPr>
          <p:nvPr/>
        </p:nvSpPr>
        <p:spPr bwMode="gray">
          <a:xfrm>
            <a:off x="3859088" y="4092178"/>
            <a:ext cx="4097288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411736" y="4076997"/>
            <a:ext cx="453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二、制造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gray">
          <a:xfrm>
            <a:off x="3763838" y="4206478"/>
            <a:ext cx="301625" cy="303212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7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96000" y="2463031"/>
            <a:ext cx="8352928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0" tIns="36000" rIns="36000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60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谢谢各位同学</a:t>
            </a:r>
          </a:p>
          <a:p>
            <a:endParaRPr lang="zh-CN" altLang="en-US" sz="5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kern="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wqin@sjtu.edu.cn</a:t>
            </a:r>
            <a:endParaRPr lang="zh-CN" altLang="en-US" sz="3600" kern="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28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  <a:headEnd/>
          <a:tailEnd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中意绿色能源实验室建设事宜通报</Template>
  <TotalTime>17185</TotalTime>
  <Words>38</Words>
  <Application>Microsoft Office PowerPoint</Application>
  <PresentationFormat>全屏显示(4:3)</PresentationFormat>
  <Paragraphs>12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黑体</vt:lpstr>
      <vt:lpstr>华文新魏</vt:lpstr>
      <vt:lpstr>隶书</vt:lpstr>
      <vt:lpstr>宋体</vt:lpstr>
      <vt:lpstr>Microsoft YaHei</vt:lpstr>
      <vt:lpstr>新宋体</vt:lpstr>
      <vt:lpstr>Arial</vt:lpstr>
      <vt:lpstr>Lucida Sans Unicode</vt:lpstr>
      <vt:lpstr>Times New Roman</vt:lpstr>
      <vt:lpstr>Wingdings</vt:lpstr>
      <vt:lpstr>Zhang Jie 1</vt:lpstr>
      <vt:lpstr>PowerPoint 演示文稿</vt:lpstr>
      <vt:lpstr>PowerPoint 演示文稿</vt:lpstr>
      <vt:lpstr>PowerPoint 演示文稿</vt:lpstr>
      <vt:lpstr>PowerPoint 演示文稿</vt:lpstr>
    </vt:vector>
  </TitlesOfParts>
  <Manager>Zhang Jie</Manager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MS&amp;IT</dc:title>
  <dc:creator>zj</dc:creator>
  <cp:lastModifiedBy>秦木林</cp:lastModifiedBy>
  <cp:revision>1217</cp:revision>
  <cp:lastPrinted>2013-09-26T00:57:27Z</cp:lastPrinted>
  <dcterms:created xsi:type="dcterms:W3CDTF">2008-09-18T08:50:54Z</dcterms:created>
  <dcterms:modified xsi:type="dcterms:W3CDTF">2017-03-29T09:24:45Z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