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3.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4.xml" ContentType="application/vnd.openxmlformats-officedocument.presentationml.tags+xml"/>
  <Override PartName="/ppt/notesSlides/notesSlide36.xml" ContentType="application/vnd.openxmlformats-officedocument.presentationml.notesSlide+xml"/>
  <Override PartName="/ppt/tags/tag5.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6.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7.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ags/tag8.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205"/>
  </p:notesMasterIdLst>
  <p:handoutMasterIdLst>
    <p:handoutMasterId r:id="rId206"/>
  </p:handoutMasterIdLst>
  <p:sldIdLst>
    <p:sldId id="2102" r:id="rId2"/>
    <p:sldId id="2103" r:id="rId3"/>
    <p:sldId id="1673" r:id="rId4"/>
    <p:sldId id="1674" r:id="rId5"/>
    <p:sldId id="1917" r:id="rId6"/>
    <p:sldId id="1914" r:id="rId7"/>
    <p:sldId id="2039" r:id="rId8"/>
    <p:sldId id="2040" r:id="rId9"/>
    <p:sldId id="1922" r:id="rId10"/>
    <p:sldId id="1921" r:id="rId11"/>
    <p:sldId id="1923" r:id="rId12"/>
    <p:sldId id="1924" r:id="rId13"/>
    <p:sldId id="1925" r:id="rId14"/>
    <p:sldId id="2079" r:id="rId15"/>
    <p:sldId id="1926" r:id="rId16"/>
    <p:sldId id="1927" r:id="rId17"/>
    <p:sldId id="1928" r:id="rId18"/>
    <p:sldId id="1739" r:id="rId19"/>
    <p:sldId id="1740" r:id="rId20"/>
    <p:sldId id="1794" r:id="rId21"/>
    <p:sldId id="1795" r:id="rId22"/>
    <p:sldId id="1738" r:id="rId23"/>
    <p:sldId id="1742" r:id="rId24"/>
    <p:sldId id="1743" r:id="rId25"/>
    <p:sldId id="1797" r:id="rId26"/>
    <p:sldId id="1746" r:id="rId27"/>
    <p:sldId id="1747" r:id="rId28"/>
    <p:sldId id="1749" r:id="rId29"/>
    <p:sldId id="1783" r:id="rId30"/>
    <p:sldId id="1798" r:id="rId31"/>
    <p:sldId id="1915" r:id="rId32"/>
    <p:sldId id="1916" r:id="rId33"/>
    <p:sldId id="1849" r:id="rId34"/>
    <p:sldId id="1850" r:id="rId35"/>
    <p:sldId id="1919" r:id="rId36"/>
    <p:sldId id="1920" r:id="rId37"/>
    <p:sldId id="1931" r:id="rId38"/>
    <p:sldId id="1932" r:id="rId39"/>
    <p:sldId id="1933" r:id="rId40"/>
    <p:sldId id="1934" r:id="rId41"/>
    <p:sldId id="1935" r:id="rId42"/>
    <p:sldId id="1939" r:id="rId43"/>
    <p:sldId id="1940" r:id="rId44"/>
    <p:sldId id="1936" r:id="rId45"/>
    <p:sldId id="1937" r:id="rId46"/>
    <p:sldId id="1856" r:id="rId47"/>
    <p:sldId id="1857" r:id="rId48"/>
    <p:sldId id="1858" r:id="rId49"/>
    <p:sldId id="1861" r:id="rId50"/>
    <p:sldId id="1952" r:id="rId51"/>
    <p:sldId id="1941" r:id="rId52"/>
    <p:sldId id="1942" r:id="rId53"/>
    <p:sldId id="1954" r:id="rId54"/>
    <p:sldId id="1956" r:id="rId55"/>
    <p:sldId id="1957" r:id="rId56"/>
    <p:sldId id="1883" r:id="rId57"/>
    <p:sldId id="1884" r:id="rId58"/>
    <p:sldId id="1885" r:id="rId59"/>
    <p:sldId id="1886" r:id="rId60"/>
    <p:sldId id="1887" r:id="rId61"/>
    <p:sldId id="1918" r:id="rId62"/>
    <p:sldId id="1757" r:id="rId63"/>
    <p:sldId id="1801" r:id="rId64"/>
    <p:sldId id="1800" r:id="rId65"/>
    <p:sldId id="1759" r:id="rId66"/>
    <p:sldId id="1760" r:id="rId67"/>
    <p:sldId id="1761" r:id="rId68"/>
    <p:sldId id="1803" r:id="rId69"/>
    <p:sldId id="2082" r:id="rId70"/>
    <p:sldId id="2047" r:id="rId71"/>
    <p:sldId id="2048" r:id="rId72"/>
    <p:sldId id="2083" r:id="rId73"/>
    <p:sldId id="1805" r:id="rId74"/>
    <p:sldId id="2049" r:id="rId75"/>
    <p:sldId id="2050" r:id="rId76"/>
    <p:sldId id="2051" r:id="rId77"/>
    <p:sldId id="2052" r:id="rId78"/>
    <p:sldId id="2097" r:id="rId79"/>
    <p:sldId id="1806" r:id="rId80"/>
    <p:sldId id="2100" r:id="rId81"/>
    <p:sldId id="2095" r:id="rId82"/>
    <p:sldId id="2096" r:id="rId83"/>
    <p:sldId id="1815" r:id="rId84"/>
    <p:sldId id="1912" r:id="rId85"/>
    <p:sldId id="1816" r:id="rId86"/>
    <p:sldId id="1822" r:id="rId87"/>
    <p:sldId id="2088" r:id="rId88"/>
    <p:sldId id="2086" r:id="rId89"/>
    <p:sldId id="1823" r:id="rId90"/>
    <p:sldId id="2085" r:id="rId91"/>
    <p:sldId id="1981" r:id="rId92"/>
    <p:sldId id="1982" r:id="rId93"/>
    <p:sldId id="1983" r:id="rId94"/>
    <p:sldId id="1984" r:id="rId95"/>
    <p:sldId id="2007" r:id="rId96"/>
    <p:sldId id="1987" r:id="rId97"/>
    <p:sldId id="1988" r:id="rId98"/>
    <p:sldId id="1989" r:id="rId99"/>
    <p:sldId id="1990" r:id="rId100"/>
    <p:sldId id="2009" r:id="rId101"/>
    <p:sldId id="2010" r:id="rId102"/>
    <p:sldId id="1991" r:id="rId103"/>
    <p:sldId id="1992" r:id="rId104"/>
    <p:sldId id="1993" r:id="rId105"/>
    <p:sldId id="1994" r:id="rId106"/>
    <p:sldId id="1995" r:id="rId107"/>
    <p:sldId id="1996" r:id="rId108"/>
    <p:sldId id="1997" r:id="rId109"/>
    <p:sldId id="1998" r:id="rId110"/>
    <p:sldId id="1999" r:id="rId111"/>
    <p:sldId id="2003" r:id="rId112"/>
    <p:sldId id="2005" r:id="rId113"/>
    <p:sldId id="1913" r:id="rId114"/>
    <p:sldId id="2093" r:id="rId115"/>
    <p:sldId id="2090" r:id="rId116"/>
    <p:sldId id="2091" r:id="rId117"/>
    <p:sldId id="2092" r:id="rId118"/>
    <p:sldId id="2018" r:id="rId119"/>
    <p:sldId id="2021" r:id="rId120"/>
    <p:sldId id="2023" r:id="rId121"/>
    <p:sldId id="2022" r:id="rId122"/>
    <p:sldId id="2020" r:id="rId123"/>
    <p:sldId id="1835" r:id="rId124"/>
    <p:sldId id="1837" r:id="rId125"/>
    <p:sldId id="2043" r:id="rId126"/>
    <p:sldId id="2063" r:id="rId127"/>
    <p:sldId id="2038" r:id="rId128"/>
    <p:sldId id="2025" r:id="rId129"/>
    <p:sldId id="2026" r:id="rId130"/>
    <p:sldId id="2027" r:id="rId131"/>
    <p:sldId id="2028" r:id="rId132"/>
    <p:sldId id="2064" r:id="rId133"/>
    <p:sldId id="2029" r:id="rId134"/>
    <p:sldId id="2030" r:id="rId135"/>
    <p:sldId id="2031" r:id="rId136"/>
    <p:sldId id="2033" r:id="rId137"/>
    <p:sldId id="2034" r:id="rId138"/>
    <p:sldId id="2035" r:id="rId139"/>
    <p:sldId id="2036" r:id="rId140"/>
    <p:sldId id="2037" r:id="rId141"/>
    <p:sldId id="2062" r:id="rId142"/>
    <p:sldId id="1841" r:id="rId143"/>
    <p:sldId id="1842" r:id="rId144"/>
    <p:sldId id="1843" r:id="rId145"/>
    <p:sldId id="1844" r:id="rId146"/>
    <p:sldId id="1845" r:id="rId147"/>
    <p:sldId id="1846" r:id="rId148"/>
    <p:sldId id="1847" r:id="rId149"/>
    <p:sldId id="2044" r:id="rId150"/>
    <p:sldId id="1839" r:id="rId151"/>
    <p:sldId id="2041" r:id="rId152"/>
    <p:sldId id="2042" r:id="rId153"/>
    <p:sldId id="1840" r:id="rId154"/>
    <p:sldId id="2072" r:id="rId155"/>
    <p:sldId id="2073" r:id="rId156"/>
    <p:sldId id="2074" r:id="rId157"/>
    <p:sldId id="1827" r:id="rId158"/>
    <p:sldId id="1821" r:id="rId159"/>
    <p:sldId id="1828" r:id="rId160"/>
    <p:sldId id="2065" r:id="rId161"/>
    <p:sldId id="1773" r:id="rId162"/>
    <p:sldId id="1895" r:id="rId163"/>
    <p:sldId id="1896" r:id="rId164"/>
    <p:sldId id="1897" r:id="rId165"/>
    <p:sldId id="1898" r:id="rId166"/>
    <p:sldId id="1899" r:id="rId167"/>
    <p:sldId id="1900" r:id="rId168"/>
    <p:sldId id="1901" r:id="rId169"/>
    <p:sldId id="1902" r:id="rId170"/>
    <p:sldId id="1903" r:id="rId171"/>
    <p:sldId id="1904" r:id="rId172"/>
    <p:sldId id="1905" r:id="rId173"/>
    <p:sldId id="1906" r:id="rId174"/>
    <p:sldId id="1907" r:id="rId175"/>
    <p:sldId id="1908" r:id="rId176"/>
    <p:sldId id="1909" r:id="rId177"/>
    <p:sldId id="1910" r:id="rId178"/>
    <p:sldId id="1911" r:id="rId179"/>
    <p:sldId id="2053" r:id="rId180"/>
    <p:sldId id="1893" r:id="rId181"/>
    <p:sldId id="1774" r:id="rId182"/>
    <p:sldId id="1890" r:id="rId183"/>
    <p:sldId id="2054" r:id="rId184"/>
    <p:sldId id="2066" r:id="rId185"/>
    <p:sldId id="2075" r:id="rId186"/>
    <p:sldId id="2059" r:id="rId187"/>
    <p:sldId id="2094" r:id="rId188"/>
    <p:sldId id="2076" r:id="rId189"/>
    <p:sldId id="2077" r:id="rId190"/>
    <p:sldId id="2078" r:id="rId191"/>
    <p:sldId id="1730" r:id="rId192"/>
    <p:sldId id="1731" r:id="rId193"/>
    <p:sldId id="1891" r:id="rId194"/>
    <p:sldId id="1892" r:id="rId195"/>
    <p:sldId id="2061" r:id="rId196"/>
    <p:sldId id="2067" r:id="rId197"/>
    <p:sldId id="2069" r:id="rId198"/>
    <p:sldId id="2068" r:id="rId199"/>
    <p:sldId id="2070" r:id="rId200"/>
    <p:sldId id="1894" r:id="rId201"/>
    <p:sldId id="1635" r:id="rId202"/>
    <p:sldId id="1658" r:id="rId203"/>
    <p:sldId id="2104" r:id="rId204"/>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Arial" charset="0"/>
        <a:ea typeface="宋体" pitchFamily="2" charset="-122"/>
        <a:cs typeface="+mn-cs"/>
      </a:defRPr>
    </a:lvl1pPr>
    <a:lvl2pPr marL="457200" algn="ctr" rtl="0" fontAlgn="base">
      <a:spcBef>
        <a:spcPct val="0"/>
      </a:spcBef>
      <a:spcAft>
        <a:spcPct val="0"/>
      </a:spcAft>
      <a:defRPr kern="1200">
        <a:solidFill>
          <a:schemeClr val="tx1"/>
        </a:solidFill>
        <a:latin typeface="Arial" charset="0"/>
        <a:ea typeface="宋体" pitchFamily="2" charset="-122"/>
        <a:cs typeface="+mn-cs"/>
      </a:defRPr>
    </a:lvl2pPr>
    <a:lvl3pPr marL="914400" algn="ctr" rtl="0" fontAlgn="base">
      <a:spcBef>
        <a:spcPct val="0"/>
      </a:spcBef>
      <a:spcAft>
        <a:spcPct val="0"/>
      </a:spcAft>
      <a:defRPr kern="1200">
        <a:solidFill>
          <a:schemeClr val="tx1"/>
        </a:solidFill>
        <a:latin typeface="Arial" charset="0"/>
        <a:ea typeface="宋体" pitchFamily="2" charset="-122"/>
        <a:cs typeface="+mn-cs"/>
      </a:defRPr>
    </a:lvl3pPr>
    <a:lvl4pPr marL="1371600" algn="ctr" rtl="0" fontAlgn="base">
      <a:spcBef>
        <a:spcPct val="0"/>
      </a:spcBef>
      <a:spcAft>
        <a:spcPct val="0"/>
      </a:spcAft>
      <a:defRPr kern="1200">
        <a:solidFill>
          <a:schemeClr val="tx1"/>
        </a:solidFill>
        <a:latin typeface="Arial" charset="0"/>
        <a:ea typeface="宋体" pitchFamily="2" charset="-122"/>
        <a:cs typeface="+mn-cs"/>
      </a:defRPr>
    </a:lvl4pPr>
    <a:lvl5pPr marL="1828800" algn="ctr"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777777"/>
    <a:srgbClr val="969696"/>
    <a:srgbClr val="FFFFFF"/>
    <a:srgbClr val="00FFFF"/>
    <a:srgbClr val="FFFFCC"/>
    <a:srgbClr val="C8FFFF"/>
    <a:srgbClr val="90FF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65" autoAdjust="0"/>
    <p:restoredTop sz="88029" autoAdjust="0"/>
  </p:normalViewPr>
  <p:slideViewPr>
    <p:cSldViewPr>
      <p:cViewPr varScale="1">
        <p:scale>
          <a:sx n="67" d="100"/>
          <a:sy n="67" d="100"/>
        </p:scale>
        <p:origin x="1392"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66" d="100"/>
        <a:sy n="66" d="100"/>
      </p:scale>
      <p:origin x="0" y="8028"/>
    </p:cViewPr>
  </p:sorter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handoutMaster" Target="handoutMasters/handout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presProps" Target="pres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theme" Target="theme/theme1.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_rels/viewProps.xml.rels><?xml version="1.0" encoding="UTF-8" standalone="yes"?>
<Relationships xmlns="http://schemas.openxmlformats.org/package/2006/relationships"><Relationship Id="rId8" Type="http://schemas.openxmlformats.org/officeDocument/2006/relationships/slide" Target="slides/slide46.xml"/><Relationship Id="rId13" Type="http://schemas.openxmlformats.org/officeDocument/2006/relationships/slide" Target="slides/slide66.xml"/><Relationship Id="rId3" Type="http://schemas.openxmlformats.org/officeDocument/2006/relationships/slide" Target="slides/slide25.xml"/><Relationship Id="rId7" Type="http://schemas.openxmlformats.org/officeDocument/2006/relationships/slide" Target="slides/slide29.xml"/><Relationship Id="rId12" Type="http://schemas.openxmlformats.org/officeDocument/2006/relationships/slide" Target="slides/slide65.xml"/><Relationship Id="rId2" Type="http://schemas.openxmlformats.org/officeDocument/2006/relationships/slide" Target="slides/slide24.xml"/><Relationship Id="rId1" Type="http://schemas.openxmlformats.org/officeDocument/2006/relationships/slide" Target="slides/slide23.xml"/><Relationship Id="rId6" Type="http://schemas.openxmlformats.org/officeDocument/2006/relationships/slide" Target="slides/slide28.xml"/><Relationship Id="rId11" Type="http://schemas.openxmlformats.org/officeDocument/2006/relationships/slide" Target="slides/slide57.xml"/><Relationship Id="rId5" Type="http://schemas.openxmlformats.org/officeDocument/2006/relationships/slide" Target="slides/slide27.xml"/><Relationship Id="rId15" Type="http://schemas.openxmlformats.org/officeDocument/2006/relationships/slide" Target="slides/slide132.xml"/><Relationship Id="rId10" Type="http://schemas.openxmlformats.org/officeDocument/2006/relationships/slide" Target="slides/slide48.xml"/><Relationship Id="rId4" Type="http://schemas.openxmlformats.org/officeDocument/2006/relationships/slide" Target="slides/slide26.xml"/><Relationship Id="rId9" Type="http://schemas.openxmlformats.org/officeDocument/2006/relationships/slide" Target="slides/slide47.xml"/><Relationship Id="rId14" Type="http://schemas.openxmlformats.org/officeDocument/2006/relationships/slide" Target="slides/slide6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64360C-5170-4536-90B1-69C1729BD263}" type="datetimeFigureOut">
              <a:rPr lang="zh-CN" altLang="en-US" smtClean="0"/>
              <a:t>2017/3/30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F53D68-DF68-48FB-B849-550171361E20}" type="slidenum">
              <a:rPr lang="zh-CN" altLang="en-US" smtClean="0"/>
              <a:t>‹#›</a:t>
            </a:fld>
            <a:endParaRPr lang="zh-CN" altLang="en-US"/>
          </a:p>
        </p:txBody>
      </p:sp>
    </p:spTree>
    <p:extLst>
      <p:ext uri="{BB962C8B-B14F-4D97-AF65-F5344CB8AC3E}">
        <p14:creationId xmlns:p14="http://schemas.microsoft.com/office/powerpoint/2010/main" val="873107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E7C7A0E7-5482-4BD1-9398-D5B9AF53AAE4}" type="slidenum">
              <a:rPr lang="en-US" altLang="zh-CN"/>
              <a:pPr>
                <a:defRPr/>
              </a:pPr>
              <a:t>‹#›</a:t>
            </a:fld>
            <a:endParaRPr lang="en-US" altLang="zh-CN"/>
          </a:p>
        </p:txBody>
      </p:sp>
    </p:spTree>
    <p:extLst>
      <p:ext uri="{BB962C8B-B14F-4D97-AF65-F5344CB8AC3E}">
        <p14:creationId xmlns:p14="http://schemas.microsoft.com/office/powerpoint/2010/main" val="29182105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1</a:t>
            </a:fld>
            <a:endParaRPr lang="en-US" altLang="zh-CN" dirty="0"/>
          </a:p>
        </p:txBody>
      </p:sp>
    </p:spTree>
    <p:extLst>
      <p:ext uri="{BB962C8B-B14F-4D97-AF65-F5344CB8AC3E}">
        <p14:creationId xmlns:p14="http://schemas.microsoft.com/office/powerpoint/2010/main" val="2657799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25</a:t>
            </a:fld>
            <a:endParaRPr lang="en-US" altLang="zh-CN"/>
          </a:p>
        </p:txBody>
      </p:sp>
    </p:spTree>
    <p:extLst>
      <p:ext uri="{BB962C8B-B14F-4D97-AF65-F5344CB8AC3E}">
        <p14:creationId xmlns:p14="http://schemas.microsoft.com/office/powerpoint/2010/main" val="3923227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0D1298-F796-431D-8EAC-42FFA1BE3E24}" type="slidenum">
              <a:rPr lang="zh-CN" altLang="en-US"/>
              <a:pPr/>
              <a:t>31</a:t>
            </a:fld>
            <a:endParaRPr lang="en-US" altLang="zh-CN"/>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628180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32</a:t>
            </a:fld>
            <a:endParaRPr lang="en-US" altLang="zh-CN"/>
          </a:p>
        </p:txBody>
      </p:sp>
    </p:spTree>
    <p:extLst>
      <p:ext uri="{BB962C8B-B14F-4D97-AF65-F5344CB8AC3E}">
        <p14:creationId xmlns:p14="http://schemas.microsoft.com/office/powerpoint/2010/main" val="3533945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33</a:t>
            </a:fld>
            <a:endParaRPr lang="en-US" altLang="zh-CN"/>
          </a:p>
        </p:txBody>
      </p:sp>
    </p:spTree>
    <p:extLst>
      <p:ext uri="{BB962C8B-B14F-4D97-AF65-F5344CB8AC3E}">
        <p14:creationId xmlns:p14="http://schemas.microsoft.com/office/powerpoint/2010/main" val="1549375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35</a:t>
            </a:fld>
            <a:endParaRPr lang="en-US" altLang="zh-CN"/>
          </a:p>
        </p:txBody>
      </p:sp>
    </p:spTree>
    <p:extLst>
      <p:ext uri="{BB962C8B-B14F-4D97-AF65-F5344CB8AC3E}">
        <p14:creationId xmlns:p14="http://schemas.microsoft.com/office/powerpoint/2010/main" val="167303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defTabSz="895743" eaLnBrk="0" hangingPunct="0">
              <a:defRPr sz="2000">
                <a:solidFill>
                  <a:schemeClr val="tx1"/>
                </a:solidFill>
                <a:latin typeface="Arial" charset="0"/>
                <a:ea typeface="黑体" pitchFamily="49" charset="-122"/>
              </a:defRPr>
            </a:lvl1pPr>
            <a:lvl2pPr marL="729057" indent="-280406" defTabSz="895743" eaLnBrk="0" hangingPunct="0">
              <a:defRPr sz="2000">
                <a:solidFill>
                  <a:schemeClr val="tx1"/>
                </a:solidFill>
                <a:latin typeface="Arial" charset="0"/>
                <a:ea typeface="黑体" pitchFamily="49" charset="-122"/>
              </a:defRPr>
            </a:lvl2pPr>
            <a:lvl3pPr marL="1121626" indent="-224325" defTabSz="895743" eaLnBrk="0" hangingPunct="0">
              <a:defRPr sz="2000">
                <a:solidFill>
                  <a:schemeClr val="tx1"/>
                </a:solidFill>
                <a:latin typeface="Arial" charset="0"/>
                <a:ea typeface="黑体" pitchFamily="49" charset="-122"/>
              </a:defRPr>
            </a:lvl3pPr>
            <a:lvl4pPr marL="1570276" indent="-224325" defTabSz="895743" eaLnBrk="0" hangingPunct="0">
              <a:defRPr sz="2000">
                <a:solidFill>
                  <a:schemeClr val="tx1"/>
                </a:solidFill>
                <a:latin typeface="Arial" charset="0"/>
                <a:ea typeface="黑体" pitchFamily="49" charset="-122"/>
              </a:defRPr>
            </a:lvl4pPr>
            <a:lvl5pPr marL="2018927" indent="-224325" defTabSz="895743" eaLnBrk="0" hangingPunct="0">
              <a:defRPr sz="2000">
                <a:solidFill>
                  <a:schemeClr val="tx1"/>
                </a:solidFill>
                <a:latin typeface="Arial" charset="0"/>
                <a:ea typeface="黑体" pitchFamily="49" charset="-122"/>
              </a:defRPr>
            </a:lvl5pPr>
            <a:lvl6pPr marL="246757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1622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36487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1352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4913E9D9-3879-4D52-9FFB-F65954B8A9AF}" type="slidenum">
              <a:rPr lang="ar-SA" altLang="zh-CN" sz="1200"/>
              <a:pPr eaLnBrk="1" hangingPunct="1"/>
              <a:t>37</a:t>
            </a:fld>
            <a:endParaRPr lang="zh-CN" altLang="en-US" sz="1200">
              <a:ea typeface="宋体" charset="-122"/>
            </a:endParaRPr>
          </a:p>
        </p:txBody>
      </p:sp>
      <p:sp>
        <p:nvSpPr>
          <p:cNvPr id="107523" name="Rectangle 2"/>
          <p:cNvSpPr>
            <a:spLocks noGrp="1" noRot="1" noChangeAspect="1" noChangeArrowheads="1" noTextEdit="1"/>
          </p:cNvSpPr>
          <p:nvPr>
            <p:ph type="sldImg"/>
          </p:nvPr>
        </p:nvSpPr>
        <p:spPr>
          <a:xfrm>
            <a:off x="1143000" y="685800"/>
            <a:ext cx="4572000" cy="3429000"/>
          </a:xfrm>
          <a:ln/>
        </p:spPr>
      </p:sp>
      <p:sp>
        <p:nvSpPr>
          <p:cNvPr id="107524" name="Rectangle 3"/>
          <p:cNvSpPr>
            <a:spLocks noGrp="1" noChangeArrowheads="1"/>
          </p:cNvSpPr>
          <p:nvPr>
            <p:ph type="body" idx="1"/>
          </p:nvPr>
        </p:nvSpPr>
        <p:spPr>
          <a:xfrm>
            <a:off x="686421" y="4344025"/>
            <a:ext cx="5485158" cy="4114488"/>
          </a:xfrm>
          <a:noFill/>
        </p:spPr>
        <p:txBody>
          <a:bodyPr/>
          <a:lstStyle/>
          <a:p>
            <a:pPr eaLnBrk="1" hangingPunct="1"/>
            <a:endParaRPr lang="zh-CN" altLang="en-US" smtClean="0">
              <a:latin typeface="Arial" charset="0"/>
              <a:ea typeface="宋体" charset="-122"/>
              <a:cs typeface="Arial" charset="0"/>
            </a:endParaRPr>
          </a:p>
        </p:txBody>
      </p:sp>
    </p:spTree>
    <p:extLst>
      <p:ext uri="{BB962C8B-B14F-4D97-AF65-F5344CB8AC3E}">
        <p14:creationId xmlns:p14="http://schemas.microsoft.com/office/powerpoint/2010/main" val="3710097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defTabSz="895743" eaLnBrk="0" hangingPunct="0">
              <a:defRPr sz="2000">
                <a:solidFill>
                  <a:schemeClr val="tx1"/>
                </a:solidFill>
                <a:latin typeface="Arial" charset="0"/>
                <a:ea typeface="黑体" pitchFamily="49" charset="-122"/>
              </a:defRPr>
            </a:lvl1pPr>
            <a:lvl2pPr marL="729057" indent="-280406" defTabSz="895743" eaLnBrk="0" hangingPunct="0">
              <a:defRPr sz="2000">
                <a:solidFill>
                  <a:schemeClr val="tx1"/>
                </a:solidFill>
                <a:latin typeface="Arial" charset="0"/>
                <a:ea typeface="黑体" pitchFamily="49" charset="-122"/>
              </a:defRPr>
            </a:lvl2pPr>
            <a:lvl3pPr marL="1121626" indent="-224325" defTabSz="895743" eaLnBrk="0" hangingPunct="0">
              <a:defRPr sz="2000">
                <a:solidFill>
                  <a:schemeClr val="tx1"/>
                </a:solidFill>
                <a:latin typeface="Arial" charset="0"/>
                <a:ea typeface="黑体" pitchFamily="49" charset="-122"/>
              </a:defRPr>
            </a:lvl3pPr>
            <a:lvl4pPr marL="1570276" indent="-224325" defTabSz="895743" eaLnBrk="0" hangingPunct="0">
              <a:defRPr sz="2000">
                <a:solidFill>
                  <a:schemeClr val="tx1"/>
                </a:solidFill>
                <a:latin typeface="Arial" charset="0"/>
                <a:ea typeface="黑体" pitchFamily="49" charset="-122"/>
              </a:defRPr>
            </a:lvl4pPr>
            <a:lvl5pPr marL="2018927" indent="-224325" defTabSz="895743" eaLnBrk="0" hangingPunct="0">
              <a:defRPr sz="2000">
                <a:solidFill>
                  <a:schemeClr val="tx1"/>
                </a:solidFill>
                <a:latin typeface="Arial" charset="0"/>
                <a:ea typeface="黑体" pitchFamily="49" charset="-122"/>
              </a:defRPr>
            </a:lvl5pPr>
            <a:lvl6pPr marL="246757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1622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36487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1352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9DA85F86-019F-4FFD-B6D3-B4E96DAD6F96}" type="slidenum">
              <a:rPr lang="ar-SA" altLang="zh-CN" sz="1200"/>
              <a:pPr eaLnBrk="1" hangingPunct="1"/>
              <a:t>38</a:t>
            </a:fld>
            <a:endParaRPr lang="zh-CN" altLang="en-US" sz="1200">
              <a:ea typeface="宋体" charset="-122"/>
            </a:endParaRPr>
          </a:p>
        </p:txBody>
      </p:sp>
      <p:sp>
        <p:nvSpPr>
          <p:cNvPr id="108547" name="Rectangle 2"/>
          <p:cNvSpPr>
            <a:spLocks noGrp="1" noRot="1" noChangeAspect="1" noChangeArrowheads="1" noTextEdit="1"/>
          </p:cNvSpPr>
          <p:nvPr>
            <p:ph type="sldImg"/>
          </p:nvPr>
        </p:nvSpPr>
        <p:spPr>
          <a:xfrm>
            <a:off x="1143000" y="685800"/>
            <a:ext cx="4572000" cy="3429000"/>
          </a:xfrm>
          <a:ln/>
        </p:spPr>
      </p:sp>
      <p:sp>
        <p:nvSpPr>
          <p:cNvPr id="108548" name="Rectangle 3"/>
          <p:cNvSpPr>
            <a:spLocks noGrp="1" noChangeArrowheads="1"/>
          </p:cNvSpPr>
          <p:nvPr>
            <p:ph type="body" idx="1"/>
          </p:nvPr>
        </p:nvSpPr>
        <p:spPr>
          <a:xfrm>
            <a:off x="686421" y="4344025"/>
            <a:ext cx="5485158" cy="4114488"/>
          </a:xfrm>
          <a:noFill/>
        </p:spPr>
        <p:txBody>
          <a:bodyPr/>
          <a:lstStyle/>
          <a:p>
            <a:pPr eaLnBrk="1" hangingPunct="1"/>
            <a:endParaRPr lang="zh-CN" altLang="en-US" smtClean="0">
              <a:latin typeface="Arial" charset="0"/>
              <a:ea typeface="宋体" charset="-122"/>
              <a:cs typeface="Arial" charset="0"/>
            </a:endParaRPr>
          </a:p>
        </p:txBody>
      </p:sp>
    </p:spTree>
    <p:extLst>
      <p:ext uri="{BB962C8B-B14F-4D97-AF65-F5344CB8AC3E}">
        <p14:creationId xmlns:p14="http://schemas.microsoft.com/office/powerpoint/2010/main" val="2286174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defTabSz="895743" eaLnBrk="0" hangingPunct="0">
              <a:defRPr sz="2000">
                <a:solidFill>
                  <a:schemeClr val="tx1"/>
                </a:solidFill>
                <a:latin typeface="Arial" charset="0"/>
                <a:ea typeface="黑体" pitchFamily="49" charset="-122"/>
              </a:defRPr>
            </a:lvl1pPr>
            <a:lvl2pPr marL="729057" indent="-280406" defTabSz="895743" eaLnBrk="0" hangingPunct="0">
              <a:defRPr sz="2000">
                <a:solidFill>
                  <a:schemeClr val="tx1"/>
                </a:solidFill>
                <a:latin typeface="Arial" charset="0"/>
                <a:ea typeface="黑体" pitchFamily="49" charset="-122"/>
              </a:defRPr>
            </a:lvl2pPr>
            <a:lvl3pPr marL="1121626" indent="-224325" defTabSz="895743" eaLnBrk="0" hangingPunct="0">
              <a:defRPr sz="2000">
                <a:solidFill>
                  <a:schemeClr val="tx1"/>
                </a:solidFill>
                <a:latin typeface="Arial" charset="0"/>
                <a:ea typeface="黑体" pitchFamily="49" charset="-122"/>
              </a:defRPr>
            </a:lvl3pPr>
            <a:lvl4pPr marL="1570276" indent="-224325" defTabSz="895743" eaLnBrk="0" hangingPunct="0">
              <a:defRPr sz="2000">
                <a:solidFill>
                  <a:schemeClr val="tx1"/>
                </a:solidFill>
                <a:latin typeface="Arial" charset="0"/>
                <a:ea typeface="黑体" pitchFamily="49" charset="-122"/>
              </a:defRPr>
            </a:lvl4pPr>
            <a:lvl5pPr marL="2018927" indent="-224325" defTabSz="895743" eaLnBrk="0" hangingPunct="0">
              <a:defRPr sz="2000">
                <a:solidFill>
                  <a:schemeClr val="tx1"/>
                </a:solidFill>
                <a:latin typeface="Arial" charset="0"/>
                <a:ea typeface="黑体" pitchFamily="49" charset="-122"/>
              </a:defRPr>
            </a:lvl5pPr>
            <a:lvl6pPr marL="246757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1622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36487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1352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447D2BCB-B9FA-42AD-899B-4072751A6427}" type="slidenum">
              <a:rPr lang="ar-SA" altLang="zh-CN" sz="1200"/>
              <a:pPr eaLnBrk="1" hangingPunct="1"/>
              <a:t>39</a:t>
            </a:fld>
            <a:endParaRPr lang="zh-CN" altLang="en-US" sz="1200">
              <a:ea typeface="宋体" charset="-122"/>
            </a:endParaRPr>
          </a:p>
        </p:txBody>
      </p:sp>
      <p:sp>
        <p:nvSpPr>
          <p:cNvPr id="109571" name="Rectangle 2"/>
          <p:cNvSpPr>
            <a:spLocks noGrp="1" noRot="1" noChangeAspect="1" noChangeArrowheads="1" noTextEdit="1"/>
          </p:cNvSpPr>
          <p:nvPr>
            <p:ph type="sldImg"/>
          </p:nvPr>
        </p:nvSpPr>
        <p:spPr>
          <a:xfrm>
            <a:off x="1143000" y="685800"/>
            <a:ext cx="4572000" cy="3429000"/>
          </a:xfrm>
          <a:ln/>
        </p:spPr>
      </p:sp>
      <p:sp>
        <p:nvSpPr>
          <p:cNvPr id="109572" name="Rectangle 3"/>
          <p:cNvSpPr>
            <a:spLocks noGrp="1" noChangeArrowheads="1"/>
          </p:cNvSpPr>
          <p:nvPr>
            <p:ph type="body" idx="1"/>
          </p:nvPr>
        </p:nvSpPr>
        <p:spPr>
          <a:xfrm>
            <a:off x="686421" y="4344025"/>
            <a:ext cx="5485158" cy="4114488"/>
          </a:xfrm>
          <a:noFill/>
        </p:spPr>
        <p:txBody>
          <a:bodyPr/>
          <a:lstStyle/>
          <a:p>
            <a:pPr eaLnBrk="1" hangingPunct="1"/>
            <a:endParaRPr lang="zh-CN" altLang="en-US" smtClean="0">
              <a:latin typeface="Arial" charset="0"/>
              <a:ea typeface="宋体" charset="-122"/>
              <a:cs typeface="Arial" charset="0"/>
            </a:endParaRPr>
          </a:p>
        </p:txBody>
      </p:sp>
    </p:spTree>
    <p:extLst>
      <p:ext uri="{BB962C8B-B14F-4D97-AF65-F5344CB8AC3E}">
        <p14:creationId xmlns:p14="http://schemas.microsoft.com/office/powerpoint/2010/main" val="3601827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defTabSz="895743" eaLnBrk="0" hangingPunct="0">
              <a:defRPr sz="2000">
                <a:solidFill>
                  <a:schemeClr val="tx1"/>
                </a:solidFill>
                <a:latin typeface="Arial" charset="0"/>
                <a:ea typeface="黑体" pitchFamily="49" charset="-122"/>
              </a:defRPr>
            </a:lvl1pPr>
            <a:lvl2pPr marL="729057" indent="-280406" defTabSz="895743" eaLnBrk="0" hangingPunct="0">
              <a:defRPr sz="2000">
                <a:solidFill>
                  <a:schemeClr val="tx1"/>
                </a:solidFill>
                <a:latin typeface="Arial" charset="0"/>
                <a:ea typeface="黑体" pitchFamily="49" charset="-122"/>
              </a:defRPr>
            </a:lvl2pPr>
            <a:lvl3pPr marL="1121626" indent="-224325" defTabSz="895743" eaLnBrk="0" hangingPunct="0">
              <a:defRPr sz="2000">
                <a:solidFill>
                  <a:schemeClr val="tx1"/>
                </a:solidFill>
                <a:latin typeface="Arial" charset="0"/>
                <a:ea typeface="黑体" pitchFamily="49" charset="-122"/>
              </a:defRPr>
            </a:lvl3pPr>
            <a:lvl4pPr marL="1570276" indent="-224325" defTabSz="895743" eaLnBrk="0" hangingPunct="0">
              <a:defRPr sz="2000">
                <a:solidFill>
                  <a:schemeClr val="tx1"/>
                </a:solidFill>
                <a:latin typeface="Arial" charset="0"/>
                <a:ea typeface="黑体" pitchFamily="49" charset="-122"/>
              </a:defRPr>
            </a:lvl4pPr>
            <a:lvl5pPr marL="2018927" indent="-224325" defTabSz="895743" eaLnBrk="0" hangingPunct="0">
              <a:defRPr sz="2000">
                <a:solidFill>
                  <a:schemeClr val="tx1"/>
                </a:solidFill>
                <a:latin typeface="Arial" charset="0"/>
                <a:ea typeface="黑体" pitchFamily="49" charset="-122"/>
              </a:defRPr>
            </a:lvl5pPr>
            <a:lvl6pPr marL="246757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1622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36487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1352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C6F12E2E-053D-4200-9B0F-5B581A823974}" type="slidenum">
              <a:rPr lang="ar-SA" altLang="zh-CN" sz="1200"/>
              <a:pPr eaLnBrk="1" hangingPunct="1"/>
              <a:t>40</a:t>
            </a:fld>
            <a:endParaRPr lang="zh-CN" altLang="en-US" sz="1200">
              <a:ea typeface="宋体" charset="-122"/>
            </a:endParaRPr>
          </a:p>
        </p:txBody>
      </p:sp>
      <p:sp>
        <p:nvSpPr>
          <p:cNvPr id="110595" name="Rectangle 2"/>
          <p:cNvSpPr>
            <a:spLocks noGrp="1" noRot="1" noChangeAspect="1" noChangeArrowheads="1" noTextEdit="1"/>
          </p:cNvSpPr>
          <p:nvPr>
            <p:ph type="sldImg"/>
          </p:nvPr>
        </p:nvSpPr>
        <p:spPr>
          <a:xfrm>
            <a:off x="1143000" y="685800"/>
            <a:ext cx="4572000" cy="3429000"/>
          </a:xfrm>
          <a:ln/>
        </p:spPr>
      </p:sp>
      <p:sp>
        <p:nvSpPr>
          <p:cNvPr id="110596" name="Rectangle 3"/>
          <p:cNvSpPr>
            <a:spLocks noGrp="1" noChangeArrowheads="1"/>
          </p:cNvSpPr>
          <p:nvPr>
            <p:ph type="body" idx="1"/>
          </p:nvPr>
        </p:nvSpPr>
        <p:spPr>
          <a:xfrm>
            <a:off x="686421" y="4344025"/>
            <a:ext cx="5485158" cy="4114488"/>
          </a:xfrm>
          <a:noFill/>
        </p:spPr>
        <p:txBody>
          <a:bodyPr/>
          <a:lstStyle/>
          <a:p>
            <a:pPr eaLnBrk="1" hangingPunct="1"/>
            <a:endParaRPr lang="zh-CN" altLang="en-US" smtClean="0">
              <a:latin typeface="Arial" charset="0"/>
              <a:ea typeface="宋体" charset="-122"/>
              <a:cs typeface="Arial" charset="0"/>
            </a:endParaRPr>
          </a:p>
        </p:txBody>
      </p:sp>
    </p:spTree>
    <p:extLst>
      <p:ext uri="{BB962C8B-B14F-4D97-AF65-F5344CB8AC3E}">
        <p14:creationId xmlns:p14="http://schemas.microsoft.com/office/powerpoint/2010/main" val="2728146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defTabSz="895743" eaLnBrk="0" hangingPunct="0">
              <a:defRPr sz="2000">
                <a:solidFill>
                  <a:schemeClr val="tx1"/>
                </a:solidFill>
                <a:latin typeface="Arial" charset="0"/>
                <a:ea typeface="黑体" pitchFamily="49" charset="-122"/>
              </a:defRPr>
            </a:lvl1pPr>
            <a:lvl2pPr marL="729057" indent="-280406" defTabSz="895743" eaLnBrk="0" hangingPunct="0">
              <a:defRPr sz="2000">
                <a:solidFill>
                  <a:schemeClr val="tx1"/>
                </a:solidFill>
                <a:latin typeface="Arial" charset="0"/>
                <a:ea typeface="黑体" pitchFamily="49" charset="-122"/>
              </a:defRPr>
            </a:lvl2pPr>
            <a:lvl3pPr marL="1121626" indent="-224325" defTabSz="895743" eaLnBrk="0" hangingPunct="0">
              <a:defRPr sz="2000">
                <a:solidFill>
                  <a:schemeClr val="tx1"/>
                </a:solidFill>
                <a:latin typeface="Arial" charset="0"/>
                <a:ea typeface="黑体" pitchFamily="49" charset="-122"/>
              </a:defRPr>
            </a:lvl3pPr>
            <a:lvl4pPr marL="1570276" indent="-224325" defTabSz="895743" eaLnBrk="0" hangingPunct="0">
              <a:defRPr sz="2000">
                <a:solidFill>
                  <a:schemeClr val="tx1"/>
                </a:solidFill>
                <a:latin typeface="Arial" charset="0"/>
                <a:ea typeface="黑体" pitchFamily="49" charset="-122"/>
              </a:defRPr>
            </a:lvl4pPr>
            <a:lvl5pPr marL="2018927" indent="-224325" defTabSz="895743" eaLnBrk="0" hangingPunct="0">
              <a:defRPr sz="2000">
                <a:solidFill>
                  <a:schemeClr val="tx1"/>
                </a:solidFill>
                <a:latin typeface="Arial" charset="0"/>
                <a:ea typeface="黑体" pitchFamily="49" charset="-122"/>
              </a:defRPr>
            </a:lvl5pPr>
            <a:lvl6pPr marL="246757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1622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36487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1352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E6808D84-110E-45E6-9B5D-FC3694471E74}" type="slidenum">
              <a:rPr lang="ar-SA" altLang="zh-CN" sz="1200"/>
              <a:pPr eaLnBrk="1" hangingPunct="1"/>
              <a:t>41</a:t>
            </a:fld>
            <a:endParaRPr lang="zh-CN" altLang="en-US" sz="1200">
              <a:ea typeface="宋体" charset="-122"/>
            </a:endParaRPr>
          </a:p>
        </p:txBody>
      </p:sp>
      <p:sp>
        <p:nvSpPr>
          <p:cNvPr id="111619" name="Rectangle 2"/>
          <p:cNvSpPr>
            <a:spLocks noGrp="1" noRot="1" noChangeAspect="1" noChangeArrowheads="1" noTextEdit="1"/>
          </p:cNvSpPr>
          <p:nvPr>
            <p:ph type="sldImg"/>
          </p:nvPr>
        </p:nvSpPr>
        <p:spPr>
          <a:xfrm>
            <a:off x="1143000" y="685800"/>
            <a:ext cx="4572000" cy="3429000"/>
          </a:xfrm>
          <a:ln/>
        </p:spPr>
      </p:sp>
      <p:sp>
        <p:nvSpPr>
          <p:cNvPr id="111620" name="Rectangle 3"/>
          <p:cNvSpPr>
            <a:spLocks noGrp="1" noChangeArrowheads="1"/>
          </p:cNvSpPr>
          <p:nvPr>
            <p:ph type="body" idx="1"/>
          </p:nvPr>
        </p:nvSpPr>
        <p:spPr>
          <a:xfrm>
            <a:off x="686421" y="4344025"/>
            <a:ext cx="5485158" cy="4114488"/>
          </a:xfrm>
          <a:noFill/>
        </p:spPr>
        <p:txBody>
          <a:bodyPr/>
          <a:lstStyle/>
          <a:p>
            <a:pPr eaLnBrk="1" hangingPunct="1"/>
            <a:endParaRPr lang="zh-CN" altLang="en-US" smtClean="0">
              <a:latin typeface="Arial" charset="0"/>
              <a:ea typeface="宋体" charset="-122"/>
              <a:cs typeface="Arial" charset="0"/>
            </a:endParaRPr>
          </a:p>
        </p:txBody>
      </p:sp>
    </p:spTree>
    <p:extLst>
      <p:ext uri="{BB962C8B-B14F-4D97-AF65-F5344CB8AC3E}">
        <p14:creationId xmlns:p14="http://schemas.microsoft.com/office/powerpoint/2010/main" val="2903565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buFont typeface="Wingdings" pitchFamily="2" charset="2"/>
              <a:buNone/>
            </a:pPr>
            <a:endParaRPr lang="zh-CN" altLang="en-US" b="0"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4</a:t>
            </a:fld>
            <a:endParaRPr lang="en-US" altLang="zh-CN" dirty="0"/>
          </a:p>
        </p:txBody>
      </p:sp>
    </p:spTree>
    <p:extLst>
      <p:ext uri="{BB962C8B-B14F-4D97-AF65-F5344CB8AC3E}">
        <p14:creationId xmlns:p14="http://schemas.microsoft.com/office/powerpoint/2010/main" val="33668489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42</a:t>
            </a:fld>
            <a:endParaRPr lang="en-US" altLang="zh-CN"/>
          </a:p>
        </p:txBody>
      </p:sp>
    </p:spTree>
    <p:extLst>
      <p:ext uri="{BB962C8B-B14F-4D97-AF65-F5344CB8AC3E}">
        <p14:creationId xmlns:p14="http://schemas.microsoft.com/office/powerpoint/2010/main" val="9489100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43</a:t>
            </a:fld>
            <a:endParaRPr lang="en-US" altLang="zh-CN"/>
          </a:p>
        </p:txBody>
      </p:sp>
    </p:spTree>
    <p:extLst>
      <p:ext uri="{BB962C8B-B14F-4D97-AF65-F5344CB8AC3E}">
        <p14:creationId xmlns:p14="http://schemas.microsoft.com/office/powerpoint/2010/main" val="1959425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defTabSz="895743" eaLnBrk="0" hangingPunct="0">
              <a:defRPr sz="2000">
                <a:solidFill>
                  <a:schemeClr val="tx1"/>
                </a:solidFill>
                <a:latin typeface="Arial" charset="0"/>
                <a:ea typeface="黑体" pitchFamily="49" charset="-122"/>
              </a:defRPr>
            </a:lvl1pPr>
            <a:lvl2pPr marL="729057" indent="-280406" defTabSz="895743" eaLnBrk="0" hangingPunct="0">
              <a:defRPr sz="2000">
                <a:solidFill>
                  <a:schemeClr val="tx1"/>
                </a:solidFill>
                <a:latin typeface="Arial" charset="0"/>
                <a:ea typeface="黑体" pitchFamily="49" charset="-122"/>
              </a:defRPr>
            </a:lvl2pPr>
            <a:lvl3pPr marL="1121626" indent="-224325" defTabSz="895743" eaLnBrk="0" hangingPunct="0">
              <a:defRPr sz="2000">
                <a:solidFill>
                  <a:schemeClr val="tx1"/>
                </a:solidFill>
                <a:latin typeface="Arial" charset="0"/>
                <a:ea typeface="黑体" pitchFamily="49" charset="-122"/>
              </a:defRPr>
            </a:lvl3pPr>
            <a:lvl4pPr marL="1570276" indent="-224325" defTabSz="895743" eaLnBrk="0" hangingPunct="0">
              <a:defRPr sz="2000">
                <a:solidFill>
                  <a:schemeClr val="tx1"/>
                </a:solidFill>
                <a:latin typeface="Arial" charset="0"/>
                <a:ea typeface="黑体" pitchFamily="49" charset="-122"/>
              </a:defRPr>
            </a:lvl4pPr>
            <a:lvl5pPr marL="2018927" indent="-224325" defTabSz="895743" eaLnBrk="0" hangingPunct="0">
              <a:defRPr sz="2000">
                <a:solidFill>
                  <a:schemeClr val="tx1"/>
                </a:solidFill>
                <a:latin typeface="Arial" charset="0"/>
                <a:ea typeface="黑体" pitchFamily="49" charset="-122"/>
              </a:defRPr>
            </a:lvl5pPr>
            <a:lvl6pPr marL="246757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1622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36487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1352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8CC41F4F-9353-4CEF-BC45-3A6AA6A3F1EE}" type="slidenum">
              <a:rPr lang="ar-SA" altLang="zh-CN" sz="1200"/>
              <a:pPr eaLnBrk="1" hangingPunct="1"/>
              <a:t>44</a:t>
            </a:fld>
            <a:endParaRPr lang="zh-CN" altLang="en-US" sz="1200">
              <a:ea typeface="宋体" charset="-122"/>
            </a:endParaRPr>
          </a:p>
        </p:txBody>
      </p:sp>
      <p:sp>
        <p:nvSpPr>
          <p:cNvPr id="112643" name="Rectangle 2"/>
          <p:cNvSpPr>
            <a:spLocks noGrp="1" noRot="1" noChangeAspect="1" noChangeArrowheads="1" noTextEdit="1"/>
          </p:cNvSpPr>
          <p:nvPr>
            <p:ph type="sldImg"/>
          </p:nvPr>
        </p:nvSpPr>
        <p:spPr>
          <a:xfrm>
            <a:off x="1143000" y="685800"/>
            <a:ext cx="4572000" cy="3429000"/>
          </a:xfrm>
          <a:ln/>
        </p:spPr>
      </p:sp>
      <p:sp>
        <p:nvSpPr>
          <p:cNvPr id="112644" name="Rectangle 3"/>
          <p:cNvSpPr>
            <a:spLocks noGrp="1" noChangeArrowheads="1"/>
          </p:cNvSpPr>
          <p:nvPr>
            <p:ph type="body" idx="1"/>
          </p:nvPr>
        </p:nvSpPr>
        <p:spPr>
          <a:xfrm>
            <a:off x="686421" y="4344025"/>
            <a:ext cx="5485158" cy="4114488"/>
          </a:xfrm>
          <a:noFill/>
        </p:spPr>
        <p:txBody>
          <a:bodyPr/>
          <a:lstStyle/>
          <a:p>
            <a:pPr eaLnBrk="1" hangingPunct="1"/>
            <a:endParaRPr lang="zh-CN" altLang="en-US" smtClean="0">
              <a:latin typeface="Arial" charset="0"/>
              <a:ea typeface="宋体" charset="-122"/>
              <a:cs typeface="Arial" charset="0"/>
            </a:endParaRPr>
          </a:p>
        </p:txBody>
      </p:sp>
    </p:spTree>
    <p:extLst>
      <p:ext uri="{BB962C8B-B14F-4D97-AF65-F5344CB8AC3E}">
        <p14:creationId xmlns:p14="http://schemas.microsoft.com/office/powerpoint/2010/main" val="1251606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defTabSz="895743" eaLnBrk="0" hangingPunct="0">
              <a:defRPr sz="2000">
                <a:solidFill>
                  <a:schemeClr val="tx1"/>
                </a:solidFill>
                <a:latin typeface="Arial" charset="0"/>
                <a:ea typeface="黑体" pitchFamily="49" charset="-122"/>
              </a:defRPr>
            </a:lvl1pPr>
            <a:lvl2pPr marL="729057" indent="-280406" defTabSz="895743" eaLnBrk="0" hangingPunct="0">
              <a:defRPr sz="2000">
                <a:solidFill>
                  <a:schemeClr val="tx1"/>
                </a:solidFill>
                <a:latin typeface="Arial" charset="0"/>
                <a:ea typeface="黑体" pitchFamily="49" charset="-122"/>
              </a:defRPr>
            </a:lvl2pPr>
            <a:lvl3pPr marL="1121626" indent="-224325" defTabSz="895743" eaLnBrk="0" hangingPunct="0">
              <a:defRPr sz="2000">
                <a:solidFill>
                  <a:schemeClr val="tx1"/>
                </a:solidFill>
                <a:latin typeface="Arial" charset="0"/>
                <a:ea typeface="黑体" pitchFamily="49" charset="-122"/>
              </a:defRPr>
            </a:lvl3pPr>
            <a:lvl4pPr marL="1570276" indent="-224325" defTabSz="895743" eaLnBrk="0" hangingPunct="0">
              <a:defRPr sz="2000">
                <a:solidFill>
                  <a:schemeClr val="tx1"/>
                </a:solidFill>
                <a:latin typeface="Arial" charset="0"/>
                <a:ea typeface="黑体" pitchFamily="49" charset="-122"/>
              </a:defRPr>
            </a:lvl4pPr>
            <a:lvl5pPr marL="2018927" indent="-224325" defTabSz="895743" eaLnBrk="0" hangingPunct="0">
              <a:defRPr sz="2000">
                <a:solidFill>
                  <a:schemeClr val="tx1"/>
                </a:solidFill>
                <a:latin typeface="Arial" charset="0"/>
                <a:ea typeface="黑体" pitchFamily="49" charset="-122"/>
              </a:defRPr>
            </a:lvl5pPr>
            <a:lvl6pPr marL="246757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1622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36487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1352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E8D2F14E-C03F-46A0-A1E5-EDE9A405555F}" type="slidenum">
              <a:rPr lang="ar-SA" altLang="zh-CN" sz="1200"/>
              <a:pPr eaLnBrk="1" hangingPunct="1"/>
              <a:t>45</a:t>
            </a:fld>
            <a:endParaRPr lang="zh-CN" altLang="en-US" sz="1200">
              <a:ea typeface="宋体" charset="-122"/>
            </a:endParaRPr>
          </a:p>
        </p:txBody>
      </p:sp>
      <p:sp>
        <p:nvSpPr>
          <p:cNvPr id="113667" name="Rectangle 2"/>
          <p:cNvSpPr>
            <a:spLocks noGrp="1" noRot="1" noChangeAspect="1" noChangeArrowheads="1" noTextEdit="1"/>
          </p:cNvSpPr>
          <p:nvPr>
            <p:ph type="sldImg"/>
          </p:nvPr>
        </p:nvSpPr>
        <p:spPr>
          <a:xfrm>
            <a:off x="1143000" y="685800"/>
            <a:ext cx="4572000" cy="3429000"/>
          </a:xfrm>
          <a:ln/>
        </p:spPr>
      </p:sp>
      <p:sp>
        <p:nvSpPr>
          <p:cNvPr id="113668" name="Rectangle 3"/>
          <p:cNvSpPr>
            <a:spLocks noGrp="1" noChangeArrowheads="1"/>
          </p:cNvSpPr>
          <p:nvPr>
            <p:ph type="body" idx="1"/>
          </p:nvPr>
        </p:nvSpPr>
        <p:spPr>
          <a:xfrm>
            <a:off x="686421" y="4344025"/>
            <a:ext cx="5485158" cy="4114488"/>
          </a:xfrm>
          <a:noFill/>
        </p:spPr>
        <p:txBody>
          <a:bodyPr/>
          <a:lstStyle/>
          <a:p>
            <a:pPr eaLnBrk="1" hangingPunct="1"/>
            <a:endParaRPr lang="zh-CN" altLang="en-US" smtClean="0">
              <a:latin typeface="Arial" charset="0"/>
              <a:ea typeface="宋体" charset="-122"/>
              <a:cs typeface="Arial" charset="0"/>
            </a:endParaRPr>
          </a:p>
        </p:txBody>
      </p:sp>
    </p:spTree>
    <p:extLst>
      <p:ext uri="{BB962C8B-B14F-4D97-AF65-F5344CB8AC3E}">
        <p14:creationId xmlns:p14="http://schemas.microsoft.com/office/powerpoint/2010/main" val="1347779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46</a:t>
            </a:fld>
            <a:endParaRPr lang="en-US" altLang="zh-CN"/>
          </a:p>
        </p:txBody>
      </p:sp>
    </p:spTree>
    <p:extLst>
      <p:ext uri="{BB962C8B-B14F-4D97-AF65-F5344CB8AC3E}">
        <p14:creationId xmlns:p14="http://schemas.microsoft.com/office/powerpoint/2010/main" val="5297857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47</a:t>
            </a:fld>
            <a:endParaRPr lang="en-US" altLang="zh-CN"/>
          </a:p>
        </p:txBody>
      </p:sp>
    </p:spTree>
    <p:extLst>
      <p:ext uri="{BB962C8B-B14F-4D97-AF65-F5344CB8AC3E}">
        <p14:creationId xmlns:p14="http://schemas.microsoft.com/office/powerpoint/2010/main" val="20068751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50</a:t>
            </a:fld>
            <a:endParaRPr lang="en-US" altLang="zh-CN"/>
          </a:p>
        </p:txBody>
      </p:sp>
    </p:spTree>
    <p:extLst>
      <p:ext uri="{BB962C8B-B14F-4D97-AF65-F5344CB8AC3E}">
        <p14:creationId xmlns:p14="http://schemas.microsoft.com/office/powerpoint/2010/main" val="39181588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defTabSz="895743" eaLnBrk="0" hangingPunct="0">
              <a:defRPr sz="2000">
                <a:solidFill>
                  <a:schemeClr val="tx1"/>
                </a:solidFill>
                <a:latin typeface="Arial" charset="0"/>
                <a:ea typeface="黑体" pitchFamily="49" charset="-122"/>
              </a:defRPr>
            </a:lvl1pPr>
            <a:lvl2pPr marL="729057" indent="-280406" defTabSz="895743" eaLnBrk="0" hangingPunct="0">
              <a:defRPr sz="2000">
                <a:solidFill>
                  <a:schemeClr val="tx1"/>
                </a:solidFill>
                <a:latin typeface="Arial" charset="0"/>
                <a:ea typeface="黑体" pitchFamily="49" charset="-122"/>
              </a:defRPr>
            </a:lvl2pPr>
            <a:lvl3pPr marL="1121626" indent="-224325" defTabSz="895743" eaLnBrk="0" hangingPunct="0">
              <a:defRPr sz="2000">
                <a:solidFill>
                  <a:schemeClr val="tx1"/>
                </a:solidFill>
                <a:latin typeface="Arial" charset="0"/>
                <a:ea typeface="黑体" pitchFamily="49" charset="-122"/>
              </a:defRPr>
            </a:lvl3pPr>
            <a:lvl4pPr marL="1570276" indent="-224325" defTabSz="895743" eaLnBrk="0" hangingPunct="0">
              <a:defRPr sz="2000">
                <a:solidFill>
                  <a:schemeClr val="tx1"/>
                </a:solidFill>
                <a:latin typeface="Arial" charset="0"/>
                <a:ea typeface="黑体" pitchFamily="49" charset="-122"/>
              </a:defRPr>
            </a:lvl4pPr>
            <a:lvl5pPr marL="2018927" indent="-224325" defTabSz="895743" eaLnBrk="0" hangingPunct="0">
              <a:defRPr sz="2000">
                <a:solidFill>
                  <a:schemeClr val="tx1"/>
                </a:solidFill>
                <a:latin typeface="Arial" charset="0"/>
                <a:ea typeface="黑体" pitchFamily="49" charset="-122"/>
              </a:defRPr>
            </a:lvl5pPr>
            <a:lvl6pPr marL="246757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1622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36487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1352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1AAC4DF3-E4A0-4608-8855-58BFBEE55CA3}" type="slidenum">
              <a:rPr lang="ar-SA" altLang="zh-CN" sz="1200"/>
              <a:pPr eaLnBrk="1" hangingPunct="1"/>
              <a:t>51</a:t>
            </a:fld>
            <a:endParaRPr lang="zh-CN" altLang="en-US" sz="1200">
              <a:ea typeface="宋体" charset="-122"/>
            </a:endParaRPr>
          </a:p>
        </p:txBody>
      </p:sp>
      <p:sp>
        <p:nvSpPr>
          <p:cNvPr id="114691" name="Rectangle 2"/>
          <p:cNvSpPr>
            <a:spLocks noGrp="1" noRot="1" noChangeAspect="1" noChangeArrowheads="1" noTextEdit="1"/>
          </p:cNvSpPr>
          <p:nvPr>
            <p:ph type="sldImg"/>
          </p:nvPr>
        </p:nvSpPr>
        <p:spPr>
          <a:xfrm>
            <a:off x="1143000" y="685800"/>
            <a:ext cx="4572000" cy="3429000"/>
          </a:xfrm>
          <a:ln/>
        </p:spPr>
      </p:sp>
      <p:sp>
        <p:nvSpPr>
          <p:cNvPr id="114692" name="Rectangle 3"/>
          <p:cNvSpPr>
            <a:spLocks noGrp="1" noChangeArrowheads="1"/>
          </p:cNvSpPr>
          <p:nvPr>
            <p:ph type="body" idx="1"/>
          </p:nvPr>
        </p:nvSpPr>
        <p:spPr>
          <a:xfrm>
            <a:off x="686421" y="4344025"/>
            <a:ext cx="5485158" cy="4114488"/>
          </a:xfrm>
          <a:noFill/>
        </p:spPr>
        <p:txBody>
          <a:bodyPr/>
          <a:lstStyle/>
          <a:p>
            <a:pPr eaLnBrk="1" hangingPunct="1"/>
            <a:endParaRPr lang="zh-CN" altLang="en-US" smtClean="0">
              <a:latin typeface="Arial" charset="0"/>
              <a:ea typeface="宋体" charset="-122"/>
              <a:cs typeface="Arial" charset="0"/>
            </a:endParaRPr>
          </a:p>
        </p:txBody>
      </p:sp>
    </p:spTree>
    <p:extLst>
      <p:ext uri="{BB962C8B-B14F-4D97-AF65-F5344CB8AC3E}">
        <p14:creationId xmlns:p14="http://schemas.microsoft.com/office/powerpoint/2010/main" val="14745703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defTabSz="895743" eaLnBrk="0" hangingPunct="0">
              <a:defRPr sz="2000">
                <a:solidFill>
                  <a:schemeClr val="tx1"/>
                </a:solidFill>
                <a:latin typeface="Arial" charset="0"/>
                <a:ea typeface="黑体" pitchFamily="49" charset="-122"/>
              </a:defRPr>
            </a:lvl1pPr>
            <a:lvl2pPr marL="729057" indent="-280406" defTabSz="895743" eaLnBrk="0" hangingPunct="0">
              <a:defRPr sz="2000">
                <a:solidFill>
                  <a:schemeClr val="tx1"/>
                </a:solidFill>
                <a:latin typeface="Arial" charset="0"/>
                <a:ea typeface="黑体" pitchFamily="49" charset="-122"/>
              </a:defRPr>
            </a:lvl2pPr>
            <a:lvl3pPr marL="1121626" indent="-224325" defTabSz="895743" eaLnBrk="0" hangingPunct="0">
              <a:defRPr sz="2000">
                <a:solidFill>
                  <a:schemeClr val="tx1"/>
                </a:solidFill>
                <a:latin typeface="Arial" charset="0"/>
                <a:ea typeface="黑体" pitchFamily="49" charset="-122"/>
              </a:defRPr>
            </a:lvl3pPr>
            <a:lvl4pPr marL="1570276" indent="-224325" defTabSz="895743" eaLnBrk="0" hangingPunct="0">
              <a:defRPr sz="2000">
                <a:solidFill>
                  <a:schemeClr val="tx1"/>
                </a:solidFill>
                <a:latin typeface="Arial" charset="0"/>
                <a:ea typeface="黑体" pitchFamily="49" charset="-122"/>
              </a:defRPr>
            </a:lvl4pPr>
            <a:lvl5pPr marL="2018927" indent="-224325" defTabSz="895743" eaLnBrk="0" hangingPunct="0">
              <a:defRPr sz="2000">
                <a:solidFill>
                  <a:schemeClr val="tx1"/>
                </a:solidFill>
                <a:latin typeface="Arial" charset="0"/>
                <a:ea typeface="黑体" pitchFamily="49" charset="-122"/>
              </a:defRPr>
            </a:lvl5pPr>
            <a:lvl6pPr marL="246757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1622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36487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1352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0C859718-5691-4DA1-8EA4-E9ABE88CF5C9}" type="slidenum">
              <a:rPr lang="ar-SA" altLang="zh-CN" sz="1200"/>
              <a:pPr eaLnBrk="1" hangingPunct="1"/>
              <a:t>52</a:t>
            </a:fld>
            <a:endParaRPr lang="zh-CN" altLang="en-US" sz="1200">
              <a:ea typeface="宋体" charset="-122"/>
            </a:endParaRPr>
          </a:p>
        </p:txBody>
      </p:sp>
      <p:sp>
        <p:nvSpPr>
          <p:cNvPr id="115715" name="Rectangle 2"/>
          <p:cNvSpPr>
            <a:spLocks noGrp="1" noRot="1" noChangeAspect="1" noChangeArrowheads="1" noTextEdit="1"/>
          </p:cNvSpPr>
          <p:nvPr>
            <p:ph type="sldImg"/>
          </p:nvPr>
        </p:nvSpPr>
        <p:spPr>
          <a:xfrm>
            <a:off x="1143000" y="685800"/>
            <a:ext cx="4572000" cy="3429000"/>
          </a:xfrm>
          <a:ln/>
        </p:spPr>
      </p:sp>
      <p:sp>
        <p:nvSpPr>
          <p:cNvPr id="115716" name="Rectangle 3"/>
          <p:cNvSpPr>
            <a:spLocks noGrp="1" noChangeArrowheads="1"/>
          </p:cNvSpPr>
          <p:nvPr>
            <p:ph type="body" idx="1"/>
          </p:nvPr>
        </p:nvSpPr>
        <p:spPr>
          <a:xfrm>
            <a:off x="686421" y="4344025"/>
            <a:ext cx="5485158" cy="4114488"/>
          </a:xfrm>
          <a:noFill/>
        </p:spPr>
        <p:txBody>
          <a:bodyPr/>
          <a:lstStyle/>
          <a:p>
            <a:pPr eaLnBrk="1" hangingPunct="1"/>
            <a:endParaRPr lang="zh-CN" altLang="en-US" smtClean="0">
              <a:latin typeface="Arial" charset="0"/>
              <a:ea typeface="宋体" charset="-122"/>
              <a:cs typeface="Arial" charset="0"/>
            </a:endParaRPr>
          </a:p>
        </p:txBody>
      </p:sp>
    </p:spTree>
    <p:extLst>
      <p:ext uri="{BB962C8B-B14F-4D97-AF65-F5344CB8AC3E}">
        <p14:creationId xmlns:p14="http://schemas.microsoft.com/office/powerpoint/2010/main" val="3386602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53</a:t>
            </a:fld>
            <a:endParaRPr lang="en-US" altLang="zh-CN"/>
          </a:p>
        </p:txBody>
      </p:sp>
    </p:spTree>
    <p:extLst>
      <p:ext uri="{BB962C8B-B14F-4D97-AF65-F5344CB8AC3E}">
        <p14:creationId xmlns:p14="http://schemas.microsoft.com/office/powerpoint/2010/main" val="3918158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5</a:t>
            </a:fld>
            <a:endParaRPr lang="en-US" altLang="zh-CN"/>
          </a:p>
        </p:txBody>
      </p:sp>
    </p:spTree>
    <p:extLst>
      <p:ext uri="{BB962C8B-B14F-4D97-AF65-F5344CB8AC3E}">
        <p14:creationId xmlns:p14="http://schemas.microsoft.com/office/powerpoint/2010/main" val="15648457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F2EC9C-410F-4BD7-B814-AE05FF3F9919}" type="slidenum">
              <a:rPr lang="ar-SA"/>
              <a:pPr/>
              <a:t>59</a:t>
            </a:fld>
            <a:endParaRPr lang="zh-CN" altLang="en-US"/>
          </a:p>
        </p:txBody>
      </p:sp>
      <p:sp>
        <p:nvSpPr>
          <p:cNvPr id="1054722" name="Rectangle 2"/>
          <p:cNvSpPr>
            <a:spLocks noGrp="1" noRot="1" noChangeAspect="1" noChangeArrowheads="1" noTextEdit="1"/>
          </p:cNvSpPr>
          <p:nvPr>
            <p:ph type="sldImg"/>
          </p:nvPr>
        </p:nvSpPr>
        <p:spPr>
          <a:xfrm>
            <a:off x="1143000" y="685800"/>
            <a:ext cx="4572000" cy="3429000"/>
          </a:xfrm>
          <a:ln/>
        </p:spPr>
      </p:sp>
      <p:sp>
        <p:nvSpPr>
          <p:cNvPr id="1054723" name="Rectangle 3"/>
          <p:cNvSpPr>
            <a:spLocks noGrp="1" noChangeArrowheads="1"/>
          </p:cNvSpPr>
          <p:nvPr>
            <p:ph type="body" idx="1"/>
          </p:nvPr>
        </p:nvSpPr>
        <p:spPr>
          <a:xfrm>
            <a:off x="686421" y="4344025"/>
            <a:ext cx="5485158" cy="4114488"/>
          </a:xfrm>
        </p:spPr>
        <p:txBody>
          <a:bodyPr/>
          <a:lstStyle/>
          <a:p>
            <a:endParaRPr lang="zh-CN" altLang="en-US"/>
          </a:p>
        </p:txBody>
      </p:sp>
    </p:spTree>
    <p:extLst>
      <p:ext uri="{BB962C8B-B14F-4D97-AF65-F5344CB8AC3E}">
        <p14:creationId xmlns:p14="http://schemas.microsoft.com/office/powerpoint/2010/main" val="16727306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59A0D2-0627-49BC-B4E5-571567D3951B}" type="slidenum">
              <a:rPr lang="ar-SA"/>
              <a:pPr/>
              <a:t>60</a:t>
            </a:fld>
            <a:endParaRPr lang="zh-CN" altLang="en-US"/>
          </a:p>
        </p:txBody>
      </p:sp>
      <p:sp>
        <p:nvSpPr>
          <p:cNvPr id="1056770" name="Rectangle 2"/>
          <p:cNvSpPr>
            <a:spLocks noGrp="1" noRot="1" noChangeAspect="1" noChangeArrowheads="1" noTextEdit="1"/>
          </p:cNvSpPr>
          <p:nvPr>
            <p:ph type="sldImg"/>
          </p:nvPr>
        </p:nvSpPr>
        <p:spPr>
          <a:xfrm>
            <a:off x="1143000" y="685800"/>
            <a:ext cx="4572000" cy="3429000"/>
          </a:xfrm>
          <a:ln/>
        </p:spPr>
      </p:sp>
      <p:sp>
        <p:nvSpPr>
          <p:cNvPr id="1056771" name="Rectangle 3"/>
          <p:cNvSpPr>
            <a:spLocks noGrp="1" noChangeArrowheads="1"/>
          </p:cNvSpPr>
          <p:nvPr>
            <p:ph type="body" idx="1"/>
          </p:nvPr>
        </p:nvSpPr>
        <p:spPr>
          <a:xfrm>
            <a:off x="686421" y="4344025"/>
            <a:ext cx="5485158" cy="4114488"/>
          </a:xfrm>
        </p:spPr>
        <p:txBody>
          <a:bodyPr/>
          <a:lstStyle/>
          <a:p>
            <a:endParaRPr lang="zh-CN" altLang="en-US"/>
          </a:p>
        </p:txBody>
      </p:sp>
    </p:spTree>
    <p:extLst>
      <p:ext uri="{BB962C8B-B14F-4D97-AF65-F5344CB8AC3E}">
        <p14:creationId xmlns:p14="http://schemas.microsoft.com/office/powerpoint/2010/main" val="30426036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61</a:t>
            </a:fld>
            <a:endParaRPr lang="en-US" altLang="zh-CN"/>
          </a:p>
        </p:txBody>
      </p:sp>
    </p:spTree>
    <p:extLst>
      <p:ext uri="{BB962C8B-B14F-4D97-AF65-F5344CB8AC3E}">
        <p14:creationId xmlns:p14="http://schemas.microsoft.com/office/powerpoint/2010/main" val="2917788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0D1298-F796-431D-8EAC-42FFA1BE3E24}" type="slidenum">
              <a:rPr lang="zh-CN" altLang="en-US"/>
              <a:pPr/>
              <a:t>63</a:t>
            </a:fld>
            <a:endParaRPr lang="en-US" altLang="zh-CN" dirty="0"/>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447203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65</a:t>
            </a:fld>
            <a:endParaRPr lang="en-US" altLang="zh-CN" dirty="0"/>
          </a:p>
        </p:txBody>
      </p:sp>
    </p:spTree>
    <p:extLst>
      <p:ext uri="{BB962C8B-B14F-4D97-AF65-F5344CB8AC3E}">
        <p14:creationId xmlns:p14="http://schemas.microsoft.com/office/powerpoint/2010/main" val="36380084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defRPr sz="3200">
                <a:solidFill>
                  <a:schemeClr val="tx1"/>
                </a:solidFill>
                <a:latin typeface="Times New Roman" pitchFamily="18" charset="0"/>
              </a:defRPr>
            </a:lvl1pPr>
            <a:lvl2pPr marL="742950" indent="-285750" defTabSz="957263">
              <a:defRPr sz="3200">
                <a:solidFill>
                  <a:schemeClr val="tx1"/>
                </a:solidFill>
                <a:latin typeface="Times New Roman" pitchFamily="18" charset="0"/>
              </a:defRPr>
            </a:lvl2pPr>
            <a:lvl3pPr marL="1143000" indent="-228600" defTabSz="957263">
              <a:defRPr sz="3200">
                <a:solidFill>
                  <a:schemeClr val="tx1"/>
                </a:solidFill>
                <a:latin typeface="Times New Roman" pitchFamily="18" charset="0"/>
              </a:defRPr>
            </a:lvl3pPr>
            <a:lvl4pPr marL="1600200" indent="-228600" defTabSz="957263">
              <a:defRPr sz="3200">
                <a:solidFill>
                  <a:schemeClr val="tx1"/>
                </a:solidFill>
                <a:latin typeface="Times New Roman" pitchFamily="18" charset="0"/>
              </a:defRPr>
            </a:lvl4pPr>
            <a:lvl5pPr marL="2057400" indent="-228600" defTabSz="957263">
              <a:defRPr sz="3200">
                <a:solidFill>
                  <a:schemeClr val="tx1"/>
                </a:solidFill>
                <a:latin typeface="Times New Roman" pitchFamily="18" charset="0"/>
              </a:defRPr>
            </a:lvl5pPr>
            <a:lvl6pPr marL="2514600" indent="-228600" defTabSz="957263" eaLnBrk="0" fontAlgn="base" hangingPunct="0">
              <a:spcBef>
                <a:spcPct val="0"/>
              </a:spcBef>
              <a:spcAft>
                <a:spcPct val="0"/>
              </a:spcAft>
              <a:defRPr sz="3200">
                <a:solidFill>
                  <a:schemeClr val="tx1"/>
                </a:solidFill>
                <a:latin typeface="Times New Roman" pitchFamily="18" charset="0"/>
              </a:defRPr>
            </a:lvl6pPr>
            <a:lvl7pPr marL="2971800" indent="-228600" defTabSz="957263" eaLnBrk="0" fontAlgn="base" hangingPunct="0">
              <a:spcBef>
                <a:spcPct val="0"/>
              </a:spcBef>
              <a:spcAft>
                <a:spcPct val="0"/>
              </a:spcAft>
              <a:defRPr sz="3200">
                <a:solidFill>
                  <a:schemeClr val="tx1"/>
                </a:solidFill>
                <a:latin typeface="Times New Roman" pitchFamily="18" charset="0"/>
              </a:defRPr>
            </a:lvl7pPr>
            <a:lvl8pPr marL="3429000" indent="-228600" defTabSz="957263" eaLnBrk="0" fontAlgn="base" hangingPunct="0">
              <a:spcBef>
                <a:spcPct val="0"/>
              </a:spcBef>
              <a:spcAft>
                <a:spcPct val="0"/>
              </a:spcAft>
              <a:defRPr sz="3200">
                <a:solidFill>
                  <a:schemeClr val="tx1"/>
                </a:solidFill>
                <a:latin typeface="Times New Roman" pitchFamily="18" charset="0"/>
              </a:defRPr>
            </a:lvl8pPr>
            <a:lvl9pPr marL="3886200" indent="-228600" defTabSz="957263" eaLnBrk="0" fontAlgn="base" hangingPunct="0">
              <a:spcBef>
                <a:spcPct val="0"/>
              </a:spcBef>
              <a:spcAft>
                <a:spcPct val="0"/>
              </a:spcAft>
              <a:defRPr sz="3200">
                <a:solidFill>
                  <a:schemeClr val="tx1"/>
                </a:solidFill>
                <a:latin typeface="Times New Roman" pitchFamily="18" charset="0"/>
              </a:defRPr>
            </a:lvl9pPr>
          </a:lstStyle>
          <a:p>
            <a:fld id="{8F9FE350-5463-4BB9-A528-2F2FC906507C}" type="slidenum">
              <a:rPr lang="zh-CN" altLang="en-US" sz="1300"/>
              <a:pPr/>
              <a:t>81</a:t>
            </a:fld>
            <a:endParaRPr lang="en-US" altLang="zh-CN" sz="130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xfrm>
            <a:off x="913761" y="4343510"/>
            <a:ext cx="5030478" cy="411428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Tree>
    <p:extLst>
      <p:ext uri="{BB962C8B-B14F-4D97-AF65-F5344CB8AC3E}">
        <p14:creationId xmlns:p14="http://schemas.microsoft.com/office/powerpoint/2010/main" val="10365107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0D1298-F796-431D-8EAC-42FFA1BE3E24}" type="slidenum">
              <a:rPr lang="zh-CN" altLang="en-US"/>
              <a:pPr/>
              <a:t>83</a:t>
            </a:fld>
            <a:endParaRPr lang="en-US" altLang="zh-CN" dirty="0"/>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8057192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0D1298-F796-431D-8EAC-42FFA1BE3E24}" type="slidenum">
              <a:rPr lang="zh-CN" altLang="en-US"/>
              <a:pPr/>
              <a:t>85</a:t>
            </a:fld>
            <a:endParaRPr lang="en-US" altLang="zh-CN" dirty="0"/>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29948964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89</a:t>
            </a:fld>
            <a:endParaRPr lang="en-US" altLang="zh-CN" dirty="0"/>
          </a:p>
        </p:txBody>
      </p:sp>
    </p:spTree>
    <p:extLst>
      <p:ext uri="{BB962C8B-B14F-4D97-AF65-F5344CB8AC3E}">
        <p14:creationId xmlns:p14="http://schemas.microsoft.com/office/powerpoint/2010/main" val="36334779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defTabSz="895743" eaLnBrk="0" hangingPunct="0">
              <a:defRPr sz="2000">
                <a:solidFill>
                  <a:schemeClr val="tx1"/>
                </a:solidFill>
                <a:latin typeface="Arial" charset="0"/>
                <a:ea typeface="黑体" pitchFamily="49" charset="-122"/>
              </a:defRPr>
            </a:lvl1pPr>
            <a:lvl2pPr marL="729057" indent="-280406" defTabSz="895743" eaLnBrk="0" hangingPunct="0">
              <a:defRPr sz="2000">
                <a:solidFill>
                  <a:schemeClr val="tx1"/>
                </a:solidFill>
                <a:latin typeface="Arial" charset="0"/>
                <a:ea typeface="黑体" pitchFamily="49" charset="-122"/>
              </a:defRPr>
            </a:lvl2pPr>
            <a:lvl3pPr marL="1121626" indent="-224325" defTabSz="895743" eaLnBrk="0" hangingPunct="0">
              <a:defRPr sz="2000">
                <a:solidFill>
                  <a:schemeClr val="tx1"/>
                </a:solidFill>
                <a:latin typeface="Arial" charset="0"/>
                <a:ea typeface="黑体" pitchFamily="49" charset="-122"/>
              </a:defRPr>
            </a:lvl3pPr>
            <a:lvl4pPr marL="1570276" indent="-224325" defTabSz="895743" eaLnBrk="0" hangingPunct="0">
              <a:defRPr sz="2000">
                <a:solidFill>
                  <a:schemeClr val="tx1"/>
                </a:solidFill>
                <a:latin typeface="Arial" charset="0"/>
                <a:ea typeface="黑体" pitchFamily="49" charset="-122"/>
              </a:defRPr>
            </a:lvl4pPr>
            <a:lvl5pPr marL="2018927" indent="-224325" defTabSz="895743" eaLnBrk="0" hangingPunct="0">
              <a:defRPr sz="2000">
                <a:solidFill>
                  <a:schemeClr val="tx1"/>
                </a:solidFill>
                <a:latin typeface="Arial" charset="0"/>
                <a:ea typeface="黑体" pitchFamily="49" charset="-122"/>
              </a:defRPr>
            </a:lvl5pPr>
            <a:lvl6pPr marL="246757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1622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36487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1352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D54CBBF3-FF23-40E9-93FB-E1C32AC39644}" type="slidenum">
              <a:rPr lang="ar-SA" altLang="zh-CN" sz="1200"/>
              <a:pPr eaLnBrk="1" hangingPunct="1"/>
              <a:t>90</a:t>
            </a:fld>
            <a:endParaRPr lang="zh-CN" altLang="en-US" sz="1200">
              <a:ea typeface="宋体" charset="-122"/>
            </a:endParaRPr>
          </a:p>
        </p:txBody>
      </p:sp>
      <p:sp>
        <p:nvSpPr>
          <p:cNvPr id="117763" name="Rectangle 2"/>
          <p:cNvSpPr>
            <a:spLocks noGrp="1" noRot="1" noChangeAspect="1" noChangeArrowheads="1" noTextEdit="1"/>
          </p:cNvSpPr>
          <p:nvPr>
            <p:ph type="sldImg"/>
          </p:nvPr>
        </p:nvSpPr>
        <p:spPr>
          <a:xfrm>
            <a:off x="1143000" y="685800"/>
            <a:ext cx="4572000" cy="3429000"/>
          </a:xfrm>
          <a:ln/>
        </p:spPr>
      </p:sp>
      <p:sp>
        <p:nvSpPr>
          <p:cNvPr id="117764" name="Rectangle 3"/>
          <p:cNvSpPr>
            <a:spLocks noGrp="1" noChangeArrowheads="1"/>
          </p:cNvSpPr>
          <p:nvPr>
            <p:ph type="body" idx="1"/>
          </p:nvPr>
        </p:nvSpPr>
        <p:spPr>
          <a:xfrm>
            <a:off x="686421" y="4344025"/>
            <a:ext cx="5485158" cy="4114488"/>
          </a:xfrm>
          <a:noFill/>
        </p:spPr>
        <p:txBody>
          <a:bodyPr/>
          <a:lstStyle/>
          <a:p>
            <a:pPr eaLnBrk="1" hangingPunct="1"/>
            <a:endParaRPr lang="zh-CN" altLang="en-US" smtClean="0">
              <a:latin typeface="Arial" charset="0"/>
              <a:ea typeface="宋体" charset="-122"/>
              <a:cs typeface="Arial" charset="0"/>
            </a:endParaRPr>
          </a:p>
        </p:txBody>
      </p:sp>
    </p:spTree>
    <p:extLst>
      <p:ext uri="{BB962C8B-B14F-4D97-AF65-F5344CB8AC3E}">
        <p14:creationId xmlns:p14="http://schemas.microsoft.com/office/powerpoint/2010/main" val="4217785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0D1298-F796-431D-8EAC-42FFA1BE3E24}" type="slidenum">
              <a:rPr lang="zh-CN" altLang="en-US"/>
              <a:pPr/>
              <a:t>6</a:t>
            </a:fld>
            <a:endParaRPr lang="en-US" altLang="zh-CN"/>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9200224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defTabSz="895743" eaLnBrk="0" hangingPunct="0">
              <a:defRPr sz="2000">
                <a:solidFill>
                  <a:schemeClr val="tx1"/>
                </a:solidFill>
                <a:latin typeface="Arial" charset="0"/>
                <a:ea typeface="黑体" pitchFamily="49" charset="-122"/>
              </a:defRPr>
            </a:lvl1pPr>
            <a:lvl2pPr marL="729057" indent="-280406" defTabSz="895743" eaLnBrk="0" hangingPunct="0">
              <a:defRPr sz="2000">
                <a:solidFill>
                  <a:schemeClr val="tx1"/>
                </a:solidFill>
                <a:latin typeface="Arial" charset="0"/>
                <a:ea typeface="黑体" pitchFamily="49" charset="-122"/>
              </a:defRPr>
            </a:lvl2pPr>
            <a:lvl3pPr marL="1121626" indent="-224325" defTabSz="895743" eaLnBrk="0" hangingPunct="0">
              <a:defRPr sz="2000">
                <a:solidFill>
                  <a:schemeClr val="tx1"/>
                </a:solidFill>
                <a:latin typeface="Arial" charset="0"/>
                <a:ea typeface="黑体" pitchFamily="49" charset="-122"/>
              </a:defRPr>
            </a:lvl3pPr>
            <a:lvl4pPr marL="1570276" indent="-224325" defTabSz="895743" eaLnBrk="0" hangingPunct="0">
              <a:defRPr sz="2000">
                <a:solidFill>
                  <a:schemeClr val="tx1"/>
                </a:solidFill>
                <a:latin typeface="Arial" charset="0"/>
                <a:ea typeface="黑体" pitchFamily="49" charset="-122"/>
              </a:defRPr>
            </a:lvl4pPr>
            <a:lvl5pPr marL="2018927" indent="-224325" defTabSz="895743" eaLnBrk="0" hangingPunct="0">
              <a:defRPr sz="2000">
                <a:solidFill>
                  <a:schemeClr val="tx1"/>
                </a:solidFill>
                <a:latin typeface="Arial" charset="0"/>
                <a:ea typeface="黑体" pitchFamily="49" charset="-122"/>
              </a:defRPr>
            </a:lvl5pPr>
            <a:lvl6pPr marL="246757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1622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36487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1352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38AC7B1B-6B42-4790-B109-CE7FC25E5563}" type="slidenum">
              <a:rPr lang="ar-SA" altLang="zh-CN" sz="1200"/>
              <a:pPr eaLnBrk="1" hangingPunct="1"/>
              <a:t>91</a:t>
            </a:fld>
            <a:endParaRPr lang="zh-CN" altLang="en-US" sz="1200">
              <a:ea typeface="宋体" charset="-122"/>
            </a:endParaRPr>
          </a:p>
        </p:txBody>
      </p:sp>
      <p:sp>
        <p:nvSpPr>
          <p:cNvPr id="119811" name="Rectangle 2"/>
          <p:cNvSpPr>
            <a:spLocks noGrp="1" noRot="1" noChangeAspect="1" noChangeArrowheads="1" noTextEdit="1"/>
          </p:cNvSpPr>
          <p:nvPr>
            <p:ph type="sldImg"/>
          </p:nvPr>
        </p:nvSpPr>
        <p:spPr>
          <a:xfrm>
            <a:off x="1143000" y="685800"/>
            <a:ext cx="4572000" cy="3429000"/>
          </a:xfrm>
          <a:ln/>
        </p:spPr>
      </p:sp>
      <p:sp>
        <p:nvSpPr>
          <p:cNvPr id="119812" name="Rectangle 3"/>
          <p:cNvSpPr>
            <a:spLocks noGrp="1" noChangeArrowheads="1"/>
          </p:cNvSpPr>
          <p:nvPr>
            <p:ph type="body" idx="1"/>
          </p:nvPr>
        </p:nvSpPr>
        <p:spPr>
          <a:xfrm>
            <a:off x="686421" y="4344025"/>
            <a:ext cx="5485158" cy="4114488"/>
          </a:xfrm>
          <a:noFill/>
        </p:spPr>
        <p:txBody>
          <a:bodyPr/>
          <a:lstStyle/>
          <a:p>
            <a:pPr eaLnBrk="1" hangingPunct="1"/>
            <a:endParaRPr lang="zh-CN" altLang="en-US" smtClean="0">
              <a:latin typeface="Arial" charset="0"/>
              <a:ea typeface="宋体" charset="-122"/>
              <a:cs typeface="Arial" charset="0"/>
            </a:endParaRPr>
          </a:p>
        </p:txBody>
      </p:sp>
    </p:spTree>
    <p:extLst>
      <p:ext uri="{BB962C8B-B14F-4D97-AF65-F5344CB8AC3E}">
        <p14:creationId xmlns:p14="http://schemas.microsoft.com/office/powerpoint/2010/main" val="6812967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defTabSz="895743" eaLnBrk="0" hangingPunct="0">
              <a:defRPr sz="2000">
                <a:solidFill>
                  <a:schemeClr val="tx1"/>
                </a:solidFill>
                <a:latin typeface="Arial" charset="0"/>
                <a:ea typeface="黑体" pitchFamily="49" charset="-122"/>
              </a:defRPr>
            </a:lvl1pPr>
            <a:lvl2pPr marL="729057" indent="-280406" defTabSz="895743" eaLnBrk="0" hangingPunct="0">
              <a:defRPr sz="2000">
                <a:solidFill>
                  <a:schemeClr val="tx1"/>
                </a:solidFill>
                <a:latin typeface="Arial" charset="0"/>
                <a:ea typeface="黑体" pitchFamily="49" charset="-122"/>
              </a:defRPr>
            </a:lvl2pPr>
            <a:lvl3pPr marL="1121626" indent="-224325" defTabSz="895743" eaLnBrk="0" hangingPunct="0">
              <a:defRPr sz="2000">
                <a:solidFill>
                  <a:schemeClr val="tx1"/>
                </a:solidFill>
                <a:latin typeface="Arial" charset="0"/>
                <a:ea typeface="黑体" pitchFamily="49" charset="-122"/>
              </a:defRPr>
            </a:lvl3pPr>
            <a:lvl4pPr marL="1570276" indent="-224325" defTabSz="895743" eaLnBrk="0" hangingPunct="0">
              <a:defRPr sz="2000">
                <a:solidFill>
                  <a:schemeClr val="tx1"/>
                </a:solidFill>
                <a:latin typeface="Arial" charset="0"/>
                <a:ea typeface="黑体" pitchFamily="49" charset="-122"/>
              </a:defRPr>
            </a:lvl4pPr>
            <a:lvl5pPr marL="2018927" indent="-224325" defTabSz="895743" eaLnBrk="0" hangingPunct="0">
              <a:defRPr sz="2000">
                <a:solidFill>
                  <a:schemeClr val="tx1"/>
                </a:solidFill>
                <a:latin typeface="Arial" charset="0"/>
                <a:ea typeface="黑体" pitchFamily="49" charset="-122"/>
              </a:defRPr>
            </a:lvl5pPr>
            <a:lvl6pPr marL="246757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1622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36487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1352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64817D67-5700-4203-9FCF-3844F815F866}" type="slidenum">
              <a:rPr lang="ar-SA" altLang="zh-CN" sz="1200"/>
              <a:pPr eaLnBrk="1" hangingPunct="1"/>
              <a:t>92</a:t>
            </a:fld>
            <a:endParaRPr lang="zh-CN" altLang="en-US" sz="1200">
              <a:ea typeface="宋体" charset="-122"/>
            </a:endParaRPr>
          </a:p>
        </p:txBody>
      </p:sp>
      <p:sp>
        <p:nvSpPr>
          <p:cNvPr id="120835" name="Rectangle 2"/>
          <p:cNvSpPr>
            <a:spLocks noGrp="1" noRot="1" noChangeAspect="1" noChangeArrowheads="1" noTextEdit="1"/>
          </p:cNvSpPr>
          <p:nvPr>
            <p:ph type="sldImg"/>
          </p:nvPr>
        </p:nvSpPr>
        <p:spPr>
          <a:xfrm>
            <a:off x="1143000" y="685800"/>
            <a:ext cx="4572000" cy="3429000"/>
          </a:xfrm>
          <a:ln/>
        </p:spPr>
      </p:sp>
      <p:sp>
        <p:nvSpPr>
          <p:cNvPr id="120836" name="Rectangle 3"/>
          <p:cNvSpPr>
            <a:spLocks noGrp="1" noChangeArrowheads="1"/>
          </p:cNvSpPr>
          <p:nvPr>
            <p:ph type="body" idx="1"/>
          </p:nvPr>
        </p:nvSpPr>
        <p:spPr>
          <a:xfrm>
            <a:off x="686421" y="4344025"/>
            <a:ext cx="5485158" cy="4114488"/>
          </a:xfrm>
          <a:noFill/>
        </p:spPr>
        <p:txBody>
          <a:bodyPr/>
          <a:lstStyle/>
          <a:p>
            <a:pPr eaLnBrk="1" hangingPunct="1"/>
            <a:endParaRPr lang="zh-CN" altLang="en-US" smtClean="0">
              <a:latin typeface="Arial" charset="0"/>
              <a:ea typeface="宋体" charset="-122"/>
              <a:cs typeface="Arial" charset="0"/>
            </a:endParaRPr>
          </a:p>
        </p:txBody>
      </p:sp>
    </p:spTree>
    <p:extLst>
      <p:ext uri="{BB962C8B-B14F-4D97-AF65-F5344CB8AC3E}">
        <p14:creationId xmlns:p14="http://schemas.microsoft.com/office/powerpoint/2010/main" val="24550119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defTabSz="895743" eaLnBrk="0" hangingPunct="0">
              <a:defRPr sz="2000">
                <a:solidFill>
                  <a:schemeClr val="tx1"/>
                </a:solidFill>
                <a:latin typeface="Arial" charset="0"/>
                <a:ea typeface="黑体" pitchFamily="49" charset="-122"/>
              </a:defRPr>
            </a:lvl1pPr>
            <a:lvl2pPr marL="729057" indent="-280406" defTabSz="895743" eaLnBrk="0" hangingPunct="0">
              <a:defRPr sz="2000">
                <a:solidFill>
                  <a:schemeClr val="tx1"/>
                </a:solidFill>
                <a:latin typeface="Arial" charset="0"/>
                <a:ea typeface="黑体" pitchFamily="49" charset="-122"/>
              </a:defRPr>
            </a:lvl2pPr>
            <a:lvl3pPr marL="1121626" indent="-224325" defTabSz="895743" eaLnBrk="0" hangingPunct="0">
              <a:defRPr sz="2000">
                <a:solidFill>
                  <a:schemeClr val="tx1"/>
                </a:solidFill>
                <a:latin typeface="Arial" charset="0"/>
                <a:ea typeface="黑体" pitchFamily="49" charset="-122"/>
              </a:defRPr>
            </a:lvl3pPr>
            <a:lvl4pPr marL="1570276" indent="-224325" defTabSz="895743" eaLnBrk="0" hangingPunct="0">
              <a:defRPr sz="2000">
                <a:solidFill>
                  <a:schemeClr val="tx1"/>
                </a:solidFill>
                <a:latin typeface="Arial" charset="0"/>
                <a:ea typeface="黑体" pitchFamily="49" charset="-122"/>
              </a:defRPr>
            </a:lvl4pPr>
            <a:lvl5pPr marL="2018927" indent="-224325" defTabSz="895743" eaLnBrk="0" hangingPunct="0">
              <a:defRPr sz="2000">
                <a:solidFill>
                  <a:schemeClr val="tx1"/>
                </a:solidFill>
                <a:latin typeface="Arial" charset="0"/>
                <a:ea typeface="黑体" pitchFamily="49" charset="-122"/>
              </a:defRPr>
            </a:lvl5pPr>
            <a:lvl6pPr marL="246757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1622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36487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1352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9051D25B-090E-4C7F-8E37-32D1A9FA7924}" type="slidenum">
              <a:rPr lang="ar-SA" altLang="zh-CN" sz="1200"/>
              <a:pPr eaLnBrk="1" hangingPunct="1"/>
              <a:t>93</a:t>
            </a:fld>
            <a:endParaRPr lang="zh-CN" altLang="en-US" sz="1200">
              <a:ea typeface="宋体" charset="-122"/>
            </a:endParaRPr>
          </a:p>
        </p:txBody>
      </p:sp>
      <p:sp>
        <p:nvSpPr>
          <p:cNvPr id="121859" name="Rectangle 2"/>
          <p:cNvSpPr>
            <a:spLocks noGrp="1" noRot="1" noChangeAspect="1" noChangeArrowheads="1" noTextEdit="1"/>
          </p:cNvSpPr>
          <p:nvPr>
            <p:ph type="sldImg"/>
          </p:nvPr>
        </p:nvSpPr>
        <p:spPr>
          <a:xfrm>
            <a:off x="1143000" y="685800"/>
            <a:ext cx="4572000" cy="3429000"/>
          </a:xfrm>
          <a:ln/>
        </p:spPr>
      </p:sp>
      <p:sp>
        <p:nvSpPr>
          <p:cNvPr id="121860" name="Rectangle 3"/>
          <p:cNvSpPr>
            <a:spLocks noGrp="1" noChangeArrowheads="1"/>
          </p:cNvSpPr>
          <p:nvPr>
            <p:ph type="body" idx="1"/>
          </p:nvPr>
        </p:nvSpPr>
        <p:spPr>
          <a:xfrm>
            <a:off x="686421" y="4344025"/>
            <a:ext cx="5485158" cy="4114488"/>
          </a:xfrm>
          <a:noFill/>
        </p:spPr>
        <p:txBody>
          <a:bodyPr/>
          <a:lstStyle/>
          <a:p>
            <a:pPr eaLnBrk="1" hangingPunct="1"/>
            <a:endParaRPr lang="zh-CN" altLang="en-US" smtClean="0">
              <a:latin typeface="Arial" charset="0"/>
              <a:ea typeface="宋体" charset="-122"/>
              <a:cs typeface="Arial" charset="0"/>
            </a:endParaRPr>
          </a:p>
        </p:txBody>
      </p:sp>
    </p:spTree>
    <p:extLst>
      <p:ext uri="{BB962C8B-B14F-4D97-AF65-F5344CB8AC3E}">
        <p14:creationId xmlns:p14="http://schemas.microsoft.com/office/powerpoint/2010/main" val="29175748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defTabSz="895743" eaLnBrk="0" hangingPunct="0">
              <a:defRPr sz="2000">
                <a:solidFill>
                  <a:schemeClr val="tx1"/>
                </a:solidFill>
                <a:latin typeface="Arial" charset="0"/>
                <a:ea typeface="黑体" pitchFamily="49" charset="-122"/>
              </a:defRPr>
            </a:lvl1pPr>
            <a:lvl2pPr marL="729057" indent="-280406" defTabSz="895743" eaLnBrk="0" hangingPunct="0">
              <a:defRPr sz="2000">
                <a:solidFill>
                  <a:schemeClr val="tx1"/>
                </a:solidFill>
                <a:latin typeface="Arial" charset="0"/>
                <a:ea typeface="黑体" pitchFamily="49" charset="-122"/>
              </a:defRPr>
            </a:lvl2pPr>
            <a:lvl3pPr marL="1121626" indent="-224325" defTabSz="895743" eaLnBrk="0" hangingPunct="0">
              <a:defRPr sz="2000">
                <a:solidFill>
                  <a:schemeClr val="tx1"/>
                </a:solidFill>
                <a:latin typeface="Arial" charset="0"/>
                <a:ea typeface="黑体" pitchFamily="49" charset="-122"/>
              </a:defRPr>
            </a:lvl3pPr>
            <a:lvl4pPr marL="1570276" indent="-224325" defTabSz="895743" eaLnBrk="0" hangingPunct="0">
              <a:defRPr sz="2000">
                <a:solidFill>
                  <a:schemeClr val="tx1"/>
                </a:solidFill>
                <a:latin typeface="Arial" charset="0"/>
                <a:ea typeface="黑体" pitchFamily="49" charset="-122"/>
              </a:defRPr>
            </a:lvl4pPr>
            <a:lvl5pPr marL="2018927" indent="-224325" defTabSz="895743" eaLnBrk="0" hangingPunct="0">
              <a:defRPr sz="2000">
                <a:solidFill>
                  <a:schemeClr val="tx1"/>
                </a:solidFill>
                <a:latin typeface="Arial" charset="0"/>
                <a:ea typeface="黑体" pitchFamily="49" charset="-122"/>
              </a:defRPr>
            </a:lvl5pPr>
            <a:lvl6pPr marL="246757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1622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36487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1352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14012DB0-F53B-4EF3-B459-42E11D8A6121}" type="slidenum">
              <a:rPr lang="ar-SA" altLang="zh-CN" sz="1200"/>
              <a:pPr eaLnBrk="1" hangingPunct="1"/>
              <a:t>95</a:t>
            </a:fld>
            <a:endParaRPr lang="zh-CN" altLang="en-US" sz="1200">
              <a:ea typeface="宋体" charset="-122"/>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pPr eaLnBrk="1" hangingPunct="1"/>
            <a:endParaRPr lang="zh-CN" altLang="en-US" smtClean="0">
              <a:latin typeface="Arial" charset="0"/>
              <a:ea typeface="宋体" charset="-122"/>
              <a:cs typeface="Arial" charset="0"/>
            </a:endParaRPr>
          </a:p>
        </p:txBody>
      </p:sp>
    </p:spTree>
    <p:extLst>
      <p:ext uri="{BB962C8B-B14F-4D97-AF65-F5344CB8AC3E}">
        <p14:creationId xmlns:p14="http://schemas.microsoft.com/office/powerpoint/2010/main" val="8881811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defTabSz="895743" eaLnBrk="0" hangingPunct="0">
              <a:defRPr sz="2000">
                <a:solidFill>
                  <a:schemeClr val="tx1"/>
                </a:solidFill>
                <a:latin typeface="Arial" charset="0"/>
                <a:ea typeface="黑体" pitchFamily="49" charset="-122"/>
              </a:defRPr>
            </a:lvl1pPr>
            <a:lvl2pPr marL="729057" indent="-280406" defTabSz="895743" eaLnBrk="0" hangingPunct="0">
              <a:defRPr sz="2000">
                <a:solidFill>
                  <a:schemeClr val="tx1"/>
                </a:solidFill>
                <a:latin typeface="Arial" charset="0"/>
                <a:ea typeface="黑体" pitchFamily="49" charset="-122"/>
              </a:defRPr>
            </a:lvl2pPr>
            <a:lvl3pPr marL="1121626" indent="-224325" defTabSz="895743" eaLnBrk="0" hangingPunct="0">
              <a:defRPr sz="2000">
                <a:solidFill>
                  <a:schemeClr val="tx1"/>
                </a:solidFill>
                <a:latin typeface="Arial" charset="0"/>
                <a:ea typeface="黑体" pitchFamily="49" charset="-122"/>
              </a:defRPr>
            </a:lvl3pPr>
            <a:lvl4pPr marL="1570276" indent="-224325" defTabSz="895743" eaLnBrk="0" hangingPunct="0">
              <a:defRPr sz="2000">
                <a:solidFill>
                  <a:schemeClr val="tx1"/>
                </a:solidFill>
                <a:latin typeface="Arial" charset="0"/>
                <a:ea typeface="黑体" pitchFamily="49" charset="-122"/>
              </a:defRPr>
            </a:lvl4pPr>
            <a:lvl5pPr marL="2018927" indent="-224325" defTabSz="895743" eaLnBrk="0" hangingPunct="0">
              <a:defRPr sz="2000">
                <a:solidFill>
                  <a:schemeClr val="tx1"/>
                </a:solidFill>
                <a:latin typeface="Arial" charset="0"/>
                <a:ea typeface="黑体" pitchFamily="49" charset="-122"/>
              </a:defRPr>
            </a:lvl5pPr>
            <a:lvl6pPr marL="246757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1622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36487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1352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D23DC7B6-7C34-4404-930D-309CCF50DC5A}" type="slidenum">
              <a:rPr lang="ar-SA" altLang="zh-CN" sz="1200"/>
              <a:pPr eaLnBrk="1" hangingPunct="1"/>
              <a:t>96</a:t>
            </a:fld>
            <a:endParaRPr lang="zh-CN" altLang="en-US" sz="1200">
              <a:ea typeface="宋体" charset="-122"/>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endParaRPr lang="zh-CN" altLang="en-US" smtClean="0">
              <a:latin typeface="Arial" charset="0"/>
              <a:ea typeface="宋体" charset="-122"/>
              <a:cs typeface="Arial" charset="0"/>
            </a:endParaRPr>
          </a:p>
        </p:txBody>
      </p:sp>
    </p:spTree>
    <p:extLst>
      <p:ext uri="{BB962C8B-B14F-4D97-AF65-F5344CB8AC3E}">
        <p14:creationId xmlns:p14="http://schemas.microsoft.com/office/powerpoint/2010/main" val="15493296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defTabSz="895743" eaLnBrk="0" hangingPunct="0">
              <a:defRPr sz="2000">
                <a:solidFill>
                  <a:schemeClr val="tx1"/>
                </a:solidFill>
                <a:latin typeface="Arial" charset="0"/>
                <a:ea typeface="黑体" pitchFamily="49" charset="-122"/>
              </a:defRPr>
            </a:lvl1pPr>
            <a:lvl2pPr marL="729057" indent="-280406" defTabSz="895743" eaLnBrk="0" hangingPunct="0">
              <a:defRPr sz="2000">
                <a:solidFill>
                  <a:schemeClr val="tx1"/>
                </a:solidFill>
                <a:latin typeface="Arial" charset="0"/>
                <a:ea typeface="黑体" pitchFamily="49" charset="-122"/>
              </a:defRPr>
            </a:lvl2pPr>
            <a:lvl3pPr marL="1121626" indent="-224325" defTabSz="895743" eaLnBrk="0" hangingPunct="0">
              <a:defRPr sz="2000">
                <a:solidFill>
                  <a:schemeClr val="tx1"/>
                </a:solidFill>
                <a:latin typeface="Arial" charset="0"/>
                <a:ea typeface="黑体" pitchFamily="49" charset="-122"/>
              </a:defRPr>
            </a:lvl3pPr>
            <a:lvl4pPr marL="1570276" indent="-224325" defTabSz="895743" eaLnBrk="0" hangingPunct="0">
              <a:defRPr sz="2000">
                <a:solidFill>
                  <a:schemeClr val="tx1"/>
                </a:solidFill>
                <a:latin typeface="Arial" charset="0"/>
                <a:ea typeface="黑体" pitchFamily="49" charset="-122"/>
              </a:defRPr>
            </a:lvl4pPr>
            <a:lvl5pPr marL="2018927" indent="-224325" defTabSz="895743" eaLnBrk="0" hangingPunct="0">
              <a:defRPr sz="2000">
                <a:solidFill>
                  <a:schemeClr val="tx1"/>
                </a:solidFill>
                <a:latin typeface="Arial" charset="0"/>
                <a:ea typeface="黑体" pitchFamily="49" charset="-122"/>
              </a:defRPr>
            </a:lvl5pPr>
            <a:lvl6pPr marL="246757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1622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36487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1352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94640EF2-15D6-4C77-8DD8-E2F1BF6700A3}" type="slidenum">
              <a:rPr lang="ar-SA" altLang="zh-CN" sz="1200"/>
              <a:pPr eaLnBrk="1" hangingPunct="1"/>
              <a:t>97</a:t>
            </a:fld>
            <a:endParaRPr lang="zh-CN" altLang="en-US" sz="1200">
              <a:ea typeface="宋体" charset="-122"/>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pPr eaLnBrk="1" hangingPunct="1"/>
            <a:endParaRPr lang="zh-CN" altLang="en-US" smtClean="0">
              <a:latin typeface="Arial" charset="0"/>
              <a:ea typeface="宋体" charset="-122"/>
              <a:cs typeface="Arial" charset="0"/>
            </a:endParaRPr>
          </a:p>
        </p:txBody>
      </p:sp>
    </p:spTree>
    <p:extLst>
      <p:ext uri="{BB962C8B-B14F-4D97-AF65-F5344CB8AC3E}">
        <p14:creationId xmlns:p14="http://schemas.microsoft.com/office/powerpoint/2010/main" val="12476673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defTabSz="895743" eaLnBrk="0" hangingPunct="0">
              <a:defRPr sz="2000">
                <a:solidFill>
                  <a:schemeClr val="tx1"/>
                </a:solidFill>
                <a:latin typeface="Arial" charset="0"/>
                <a:ea typeface="黑体" pitchFamily="49" charset="-122"/>
              </a:defRPr>
            </a:lvl1pPr>
            <a:lvl2pPr marL="729057" indent="-280406" defTabSz="895743" eaLnBrk="0" hangingPunct="0">
              <a:defRPr sz="2000">
                <a:solidFill>
                  <a:schemeClr val="tx1"/>
                </a:solidFill>
                <a:latin typeface="Arial" charset="0"/>
                <a:ea typeface="黑体" pitchFamily="49" charset="-122"/>
              </a:defRPr>
            </a:lvl2pPr>
            <a:lvl3pPr marL="1121626" indent="-224325" defTabSz="895743" eaLnBrk="0" hangingPunct="0">
              <a:defRPr sz="2000">
                <a:solidFill>
                  <a:schemeClr val="tx1"/>
                </a:solidFill>
                <a:latin typeface="Arial" charset="0"/>
                <a:ea typeface="黑体" pitchFamily="49" charset="-122"/>
              </a:defRPr>
            </a:lvl3pPr>
            <a:lvl4pPr marL="1570276" indent="-224325" defTabSz="895743" eaLnBrk="0" hangingPunct="0">
              <a:defRPr sz="2000">
                <a:solidFill>
                  <a:schemeClr val="tx1"/>
                </a:solidFill>
                <a:latin typeface="Arial" charset="0"/>
                <a:ea typeface="黑体" pitchFamily="49" charset="-122"/>
              </a:defRPr>
            </a:lvl4pPr>
            <a:lvl5pPr marL="2018927" indent="-224325" defTabSz="895743" eaLnBrk="0" hangingPunct="0">
              <a:defRPr sz="2000">
                <a:solidFill>
                  <a:schemeClr val="tx1"/>
                </a:solidFill>
                <a:latin typeface="Arial" charset="0"/>
                <a:ea typeface="黑体" pitchFamily="49" charset="-122"/>
              </a:defRPr>
            </a:lvl5pPr>
            <a:lvl6pPr marL="246757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1622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36487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1352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68FEDDFE-91CC-47D3-B7BA-6DD7F0A4B0F3}" type="slidenum">
              <a:rPr lang="ar-SA" altLang="zh-CN" sz="1200"/>
              <a:pPr eaLnBrk="1" hangingPunct="1"/>
              <a:t>98</a:t>
            </a:fld>
            <a:endParaRPr lang="zh-CN" altLang="en-US" sz="1200">
              <a:ea typeface="宋体" charset="-122"/>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pPr eaLnBrk="1" hangingPunct="1"/>
            <a:endParaRPr lang="zh-CN" altLang="en-US" smtClean="0">
              <a:latin typeface="Arial" charset="0"/>
              <a:ea typeface="宋体" charset="-122"/>
              <a:cs typeface="Arial" charset="0"/>
            </a:endParaRPr>
          </a:p>
        </p:txBody>
      </p:sp>
    </p:spTree>
    <p:extLst>
      <p:ext uri="{BB962C8B-B14F-4D97-AF65-F5344CB8AC3E}">
        <p14:creationId xmlns:p14="http://schemas.microsoft.com/office/powerpoint/2010/main" val="40844107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defTabSz="895743" eaLnBrk="0" hangingPunct="0">
              <a:defRPr sz="2000">
                <a:solidFill>
                  <a:schemeClr val="tx1"/>
                </a:solidFill>
                <a:latin typeface="Arial" charset="0"/>
                <a:ea typeface="黑体" pitchFamily="49" charset="-122"/>
              </a:defRPr>
            </a:lvl1pPr>
            <a:lvl2pPr marL="729057" indent="-280406" defTabSz="895743" eaLnBrk="0" hangingPunct="0">
              <a:defRPr sz="2000">
                <a:solidFill>
                  <a:schemeClr val="tx1"/>
                </a:solidFill>
                <a:latin typeface="Arial" charset="0"/>
                <a:ea typeface="黑体" pitchFamily="49" charset="-122"/>
              </a:defRPr>
            </a:lvl2pPr>
            <a:lvl3pPr marL="1121626" indent="-224325" defTabSz="895743" eaLnBrk="0" hangingPunct="0">
              <a:defRPr sz="2000">
                <a:solidFill>
                  <a:schemeClr val="tx1"/>
                </a:solidFill>
                <a:latin typeface="Arial" charset="0"/>
                <a:ea typeface="黑体" pitchFamily="49" charset="-122"/>
              </a:defRPr>
            </a:lvl3pPr>
            <a:lvl4pPr marL="1570276" indent="-224325" defTabSz="895743" eaLnBrk="0" hangingPunct="0">
              <a:defRPr sz="2000">
                <a:solidFill>
                  <a:schemeClr val="tx1"/>
                </a:solidFill>
                <a:latin typeface="Arial" charset="0"/>
                <a:ea typeface="黑体" pitchFamily="49" charset="-122"/>
              </a:defRPr>
            </a:lvl4pPr>
            <a:lvl5pPr marL="2018927" indent="-224325" defTabSz="895743" eaLnBrk="0" hangingPunct="0">
              <a:defRPr sz="2000">
                <a:solidFill>
                  <a:schemeClr val="tx1"/>
                </a:solidFill>
                <a:latin typeface="Arial" charset="0"/>
                <a:ea typeface="黑体" pitchFamily="49" charset="-122"/>
              </a:defRPr>
            </a:lvl5pPr>
            <a:lvl6pPr marL="246757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1622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36487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1352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F989A77D-8055-4A01-8BA5-5B255AE06DD9}" type="slidenum">
              <a:rPr lang="ar-SA" altLang="zh-CN" sz="1200"/>
              <a:pPr eaLnBrk="1" hangingPunct="1"/>
              <a:t>99</a:t>
            </a:fld>
            <a:endParaRPr lang="zh-CN" altLang="en-US" sz="1200">
              <a:ea typeface="宋体" charset="-122"/>
            </a:endParaRPr>
          </a:p>
        </p:txBody>
      </p:sp>
      <p:sp>
        <p:nvSpPr>
          <p:cNvPr id="137219" name="Rectangle 2"/>
          <p:cNvSpPr>
            <a:spLocks noGrp="1" noRot="1" noChangeAspect="1" noChangeArrowheads="1" noTextEdit="1"/>
          </p:cNvSpPr>
          <p:nvPr>
            <p:ph type="sldImg"/>
          </p:nvPr>
        </p:nvSpPr>
        <p:spPr>
          <a:xfrm>
            <a:off x="1143000" y="685800"/>
            <a:ext cx="4572000" cy="3429000"/>
          </a:xfrm>
          <a:ln/>
        </p:spPr>
      </p:sp>
      <p:sp>
        <p:nvSpPr>
          <p:cNvPr id="137220" name="Rectangle 3"/>
          <p:cNvSpPr>
            <a:spLocks noGrp="1" noChangeArrowheads="1"/>
          </p:cNvSpPr>
          <p:nvPr>
            <p:ph type="body" idx="1"/>
          </p:nvPr>
        </p:nvSpPr>
        <p:spPr>
          <a:xfrm>
            <a:off x="686421" y="4344025"/>
            <a:ext cx="5485158" cy="4114488"/>
          </a:xfrm>
          <a:noFill/>
        </p:spPr>
        <p:txBody>
          <a:bodyPr/>
          <a:lstStyle/>
          <a:p>
            <a:pPr eaLnBrk="1" hangingPunct="1"/>
            <a:endParaRPr lang="zh-CN" altLang="en-US" smtClean="0">
              <a:latin typeface="Arial" charset="0"/>
              <a:ea typeface="宋体" charset="-122"/>
              <a:cs typeface="Arial" charset="0"/>
            </a:endParaRPr>
          </a:p>
        </p:txBody>
      </p:sp>
    </p:spTree>
    <p:extLst>
      <p:ext uri="{BB962C8B-B14F-4D97-AF65-F5344CB8AC3E}">
        <p14:creationId xmlns:p14="http://schemas.microsoft.com/office/powerpoint/2010/main" val="29370333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101</a:t>
            </a:fld>
            <a:endParaRPr lang="en-US" altLang="zh-CN"/>
          </a:p>
        </p:txBody>
      </p:sp>
    </p:spTree>
    <p:extLst>
      <p:ext uri="{BB962C8B-B14F-4D97-AF65-F5344CB8AC3E}">
        <p14:creationId xmlns:p14="http://schemas.microsoft.com/office/powerpoint/2010/main" val="31664484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defTabSz="895743" eaLnBrk="0" hangingPunct="0">
              <a:defRPr sz="2000">
                <a:solidFill>
                  <a:schemeClr val="tx1"/>
                </a:solidFill>
                <a:latin typeface="Arial" charset="0"/>
                <a:ea typeface="黑体" pitchFamily="49" charset="-122"/>
              </a:defRPr>
            </a:lvl1pPr>
            <a:lvl2pPr marL="729057" indent="-280406" defTabSz="895743" eaLnBrk="0" hangingPunct="0">
              <a:defRPr sz="2000">
                <a:solidFill>
                  <a:schemeClr val="tx1"/>
                </a:solidFill>
                <a:latin typeface="Arial" charset="0"/>
                <a:ea typeface="黑体" pitchFamily="49" charset="-122"/>
              </a:defRPr>
            </a:lvl2pPr>
            <a:lvl3pPr marL="1121626" indent="-224325" defTabSz="895743" eaLnBrk="0" hangingPunct="0">
              <a:defRPr sz="2000">
                <a:solidFill>
                  <a:schemeClr val="tx1"/>
                </a:solidFill>
                <a:latin typeface="Arial" charset="0"/>
                <a:ea typeface="黑体" pitchFamily="49" charset="-122"/>
              </a:defRPr>
            </a:lvl3pPr>
            <a:lvl4pPr marL="1570276" indent="-224325" defTabSz="895743" eaLnBrk="0" hangingPunct="0">
              <a:defRPr sz="2000">
                <a:solidFill>
                  <a:schemeClr val="tx1"/>
                </a:solidFill>
                <a:latin typeface="Arial" charset="0"/>
                <a:ea typeface="黑体" pitchFamily="49" charset="-122"/>
              </a:defRPr>
            </a:lvl4pPr>
            <a:lvl5pPr marL="2018927" indent="-224325" defTabSz="895743" eaLnBrk="0" hangingPunct="0">
              <a:defRPr sz="2000">
                <a:solidFill>
                  <a:schemeClr val="tx1"/>
                </a:solidFill>
                <a:latin typeface="Arial" charset="0"/>
                <a:ea typeface="黑体" pitchFamily="49" charset="-122"/>
              </a:defRPr>
            </a:lvl5pPr>
            <a:lvl6pPr marL="246757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1622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36487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1352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0200D0A9-F05C-4715-9C4C-B3C5FC7ADFB9}" type="slidenum">
              <a:rPr lang="ar-SA" altLang="zh-CN" sz="1200"/>
              <a:pPr eaLnBrk="1" hangingPunct="1"/>
              <a:t>102</a:t>
            </a:fld>
            <a:endParaRPr lang="zh-CN" altLang="en-US" sz="1200">
              <a:ea typeface="宋体" charset="-122"/>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eaLnBrk="1" hangingPunct="1"/>
            <a:endParaRPr lang="zh-CN" altLang="en-US" smtClean="0">
              <a:latin typeface="Arial" charset="0"/>
              <a:ea typeface="宋体" charset="-122"/>
              <a:cs typeface="Arial" charset="0"/>
            </a:endParaRPr>
          </a:p>
        </p:txBody>
      </p:sp>
    </p:spTree>
    <p:extLst>
      <p:ext uri="{BB962C8B-B14F-4D97-AF65-F5344CB8AC3E}">
        <p14:creationId xmlns:p14="http://schemas.microsoft.com/office/powerpoint/2010/main" val="3398213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16</a:t>
            </a:fld>
            <a:endParaRPr lang="en-US" altLang="zh-CN"/>
          </a:p>
        </p:txBody>
      </p:sp>
    </p:spTree>
    <p:extLst>
      <p:ext uri="{BB962C8B-B14F-4D97-AF65-F5344CB8AC3E}">
        <p14:creationId xmlns:p14="http://schemas.microsoft.com/office/powerpoint/2010/main" val="35190075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defTabSz="895743" eaLnBrk="0" hangingPunct="0">
              <a:defRPr sz="2000">
                <a:solidFill>
                  <a:schemeClr val="tx1"/>
                </a:solidFill>
                <a:latin typeface="Arial" charset="0"/>
                <a:ea typeface="黑体" pitchFamily="49" charset="-122"/>
              </a:defRPr>
            </a:lvl1pPr>
            <a:lvl2pPr marL="729057" indent="-280406" defTabSz="895743" eaLnBrk="0" hangingPunct="0">
              <a:defRPr sz="2000">
                <a:solidFill>
                  <a:schemeClr val="tx1"/>
                </a:solidFill>
                <a:latin typeface="Arial" charset="0"/>
                <a:ea typeface="黑体" pitchFamily="49" charset="-122"/>
              </a:defRPr>
            </a:lvl2pPr>
            <a:lvl3pPr marL="1121626" indent="-224325" defTabSz="895743" eaLnBrk="0" hangingPunct="0">
              <a:defRPr sz="2000">
                <a:solidFill>
                  <a:schemeClr val="tx1"/>
                </a:solidFill>
                <a:latin typeface="Arial" charset="0"/>
                <a:ea typeface="黑体" pitchFamily="49" charset="-122"/>
              </a:defRPr>
            </a:lvl3pPr>
            <a:lvl4pPr marL="1570276" indent="-224325" defTabSz="895743" eaLnBrk="0" hangingPunct="0">
              <a:defRPr sz="2000">
                <a:solidFill>
                  <a:schemeClr val="tx1"/>
                </a:solidFill>
                <a:latin typeface="Arial" charset="0"/>
                <a:ea typeface="黑体" pitchFamily="49" charset="-122"/>
              </a:defRPr>
            </a:lvl4pPr>
            <a:lvl5pPr marL="2018927" indent="-224325" defTabSz="895743" eaLnBrk="0" hangingPunct="0">
              <a:defRPr sz="2000">
                <a:solidFill>
                  <a:schemeClr val="tx1"/>
                </a:solidFill>
                <a:latin typeface="Arial" charset="0"/>
                <a:ea typeface="黑体" pitchFamily="49" charset="-122"/>
              </a:defRPr>
            </a:lvl5pPr>
            <a:lvl6pPr marL="246757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1622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36487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1352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BE19FA2D-66FF-47D3-9FF7-A0BE9AF68737}" type="slidenum">
              <a:rPr lang="ar-SA" altLang="zh-CN" sz="1200"/>
              <a:pPr eaLnBrk="1" hangingPunct="1"/>
              <a:t>103</a:t>
            </a:fld>
            <a:endParaRPr lang="zh-CN" altLang="en-US" sz="1200">
              <a:ea typeface="宋体" charset="-122"/>
            </a:endParaRPr>
          </a:p>
        </p:txBody>
      </p:sp>
      <p:sp>
        <p:nvSpPr>
          <p:cNvPr id="139267" name="Rectangle 2"/>
          <p:cNvSpPr>
            <a:spLocks noGrp="1" noRot="1" noChangeAspect="1" noChangeArrowheads="1" noTextEdit="1"/>
          </p:cNvSpPr>
          <p:nvPr>
            <p:ph type="sldImg"/>
          </p:nvPr>
        </p:nvSpPr>
        <p:spPr>
          <a:xfrm>
            <a:off x="1143000" y="685800"/>
            <a:ext cx="4572000" cy="3429000"/>
          </a:xfrm>
          <a:ln/>
        </p:spPr>
      </p:sp>
      <p:sp>
        <p:nvSpPr>
          <p:cNvPr id="139268" name="Rectangle 3"/>
          <p:cNvSpPr>
            <a:spLocks noGrp="1" noChangeArrowheads="1"/>
          </p:cNvSpPr>
          <p:nvPr>
            <p:ph type="body" idx="1"/>
          </p:nvPr>
        </p:nvSpPr>
        <p:spPr>
          <a:xfrm>
            <a:off x="686421" y="4344025"/>
            <a:ext cx="5485158" cy="4114488"/>
          </a:xfrm>
          <a:noFill/>
        </p:spPr>
        <p:txBody>
          <a:bodyPr/>
          <a:lstStyle/>
          <a:p>
            <a:pPr eaLnBrk="1" hangingPunct="1"/>
            <a:endParaRPr lang="zh-CN" altLang="en-US" smtClean="0">
              <a:latin typeface="Arial" charset="0"/>
              <a:ea typeface="宋体" charset="-122"/>
              <a:cs typeface="Arial" charset="0"/>
            </a:endParaRPr>
          </a:p>
        </p:txBody>
      </p:sp>
    </p:spTree>
    <p:extLst>
      <p:ext uri="{BB962C8B-B14F-4D97-AF65-F5344CB8AC3E}">
        <p14:creationId xmlns:p14="http://schemas.microsoft.com/office/powerpoint/2010/main" val="17384513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defTabSz="895743" eaLnBrk="0" hangingPunct="0">
              <a:defRPr sz="2000">
                <a:solidFill>
                  <a:schemeClr val="tx1"/>
                </a:solidFill>
                <a:latin typeface="Arial" charset="0"/>
                <a:ea typeface="黑体" pitchFamily="49" charset="-122"/>
              </a:defRPr>
            </a:lvl1pPr>
            <a:lvl2pPr marL="729057" indent="-280406" defTabSz="895743" eaLnBrk="0" hangingPunct="0">
              <a:defRPr sz="2000">
                <a:solidFill>
                  <a:schemeClr val="tx1"/>
                </a:solidFill>
                <a:latin typeface="Arial" charset="0"/>
                <a:ea typeface="黑体" pitchFamily="49" charset="-122"/>
              </a:defRPr>
            </a:lvl2pPr>
            <a:lvl3pPr marL="1121626" indent="-224325" defTabSz="895743" eaLnBrk="0" hangingPunct="0">
              <a:defRPr sz="2000">
                <a:solidFill>
                  <a:schemeClr val="tx1"/>
                </a:solidFill>
                <a:latin typeface="Arial" charset="0"/>
                <a:ea typeface="黑体" pitchFamily="49" charset="-122"/>
              </a:defRPr>
            </a:lvl3pPr>
            <a:lvl4pPr marL="1570276" indent="-224325" defTabSz="895743" eaLnBrk="0" hangingPunct="0">
              <a:defRPr sz="2000">
                <a:solidFill>
                  <a:schemeClr val="tx1"/>
                </a:solidFill>
                <a:latin typeface="Arial" charset="0"/>
                <a:ea typeface="黑体" pitchFamily="49" charset="-122"/>
              </a:defRPr>
            </a:lvl4pPr>
            <a:lvl5pPr marL="2018927" indent="-224325" defTabSz="895743" eaLnBrk="0" hangingPunct="0">
              <a:defRPr sz="2000">
                <a:solidFill>
                  <a:schemeClr val="tx1"/>
                </a:solidFill>
                <a:latin typeface="Arial" charset="0"/>
                <a:ea typeface="黑体" pitchFamily="49" charset="-122"/>
              </a:defRPr>
            </a:lvl5pPr>
            <a:lvl6pPr marL="246757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1622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36487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1352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E448682B-BBA1-4825-9856-E9254E92CC6A}" type="slidenum">
              <a:rPr lang="ar-SA" altLang="zh-CN" sz="1200"/>
              <a:pPr eaLnBrk="1" hangingPunct="1"/>
              <a:t>104</a:t>
            </a:fld>
            <a:endParaRPr lang="zh-CN" altLang="en-US" sz="1200">
              <a:ea typeface="宋体" charset="-122"/>
            </a:endParaRPr>
          </a:p>
        </p:txBody>
      </p:sp>
      <p:sp>
        <p:nvSpPr>
          <p:cNvPr id="140291" name="Rectangle 2"/>
          <p:cNvSpPr>
            <a:spLocks noGrp="1" noRot="1" noChangeAspect="1" noChangeArrowheads="1" noTextEdit="1"/>
          </p:cNvSpPr>
          <p:nvPr>
            <p:ph type="sldImg"/>
          </p:nvPr>
        </p:nvSpPr>
        <p:spPr>
          <a:xfrm>
            <a:off x="1143000" y="685800"/>
            <a:ext cx="4572000" cy="3429000"/>
          </a:xfrm>
          <a:ln/>
        </p:spPr>
      </p:sp>
      <p:sp>
        <p:nvSpPr>
          <p:cNvPr id="140292" name="Rectangle 3"/>
          <p:cNvSpPr>
            <a:spLocks noGrp="1" noChangeArrowheads="1"/>
          </p:cNvSpPr>
          <p:nvPr>
            <p:ph type="body" idx="1"/>
          </p:nvPr>
        </p:nvSpPr>
        <p:spPr>
          <a:xfrm>
            <a:off x="686421" y="4344025"/>
            <a:ext cx="5485158" cy="4114488"/>
          </a:xfrm>
          <a:noFill/>
        </p:spPr>
        <p:txBody>
          <a:bodyPr/>
          <a:lstStyle/>
          <a:p>
            <a:pPr eaLnBrk="1" hangingPunct="1"/>
            <a:endParaRPr lang="zh-CN" altLang="en-US" smtClean="0">
              <a:latin typeface="Arial" charset="0"/>
              <a:ea typeface="宋体" charset="-122"/>
              <a:cs typeface="Arial" charset="0"/>
            </a:endParaRPr>
          </a:p>
        </p:txBody>
      </p:sp>
    </p:spTree>
    <p:extLst>
      <p:ext uri="{BB962C8B-B14F-4D97-AF65-F5344CB8AC3E}">
        <p14:creationId xmlns:p14="http://schemas.microsoft.com/office/powerpoint/2010/main" val="38458649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defTabSz="895743" eaLnBrk="0" hangingPunct="0">
              <a:defRPr sz="2000">
                <a:solidFill>
                  <a:schemeClr val="tx1"/>
                </a:solidFill>
                <a:latin typeface="Arial" charset="0"/>
                <a:ea typeface="黑体" pitchFamily="49" charset="-122"/>
              </a:defRPr>
            </a:lvl1pPr>
            <a:lvl2pPr marL="729057" indent="-280406" defTabSz="895743" eaLnBrk="0" hangingPunct="0">
              <a:defRPr sz="2000">
                <a:solidFill>
                  <a:schemeClr val="tx1"/>
                </a:solidFill>
                <a:latin typeface="Arial" charset="0"/>
                <a:ea typeface="黑体" pitchFamily="49" charset="-122"/>
              </a:defRPr>
            </a:lvl2pPr>
            <a:lvl3pPr marL="1121626" indent="-224325" defTabSz="895743" eaLnBrk="0" hangingPunct="0">
              <a:defRPr sz="2000">
                <a:solidFill>
                  <a:schemeClr val="tx1"/>
                </a:solidFill>
                <a:latin typeface="Arial" charset="0"/>
                <a:ea typeface="黑体" pitchFamily="49" charset="-122"/>
              </a:defRPr>
            </a:lvl3pPr>
            <a:lvl4pPr marL="1570276" indent="-224325" defTabSz="895743" eaLnBrk="0" hangingPunct="0">
              <a:defRPr sz="2000">
                <a:solidFill>
                  <a:schemeClr val="tx1"/>
                </a:solidFill>
                <a:latin typeface="Arial" charset="0"/>
                <a:ea typeface="黑体" pitchFamily="49" charset="-122"/>
              </a:defRPr>
            </a:lvl4pPr>
            <a:lvl5pPr marL="2018927" indent="-224325" defTabSz="895743" eaLnBrk="0" hangingPunct="0">
              <a:defRPr sz="2000">
                <a:solidFill>
                  <a:schemeClr val="tx1"/>
                </a:solidFill>
                <a:latin typeface="Arial" charset="0"/>
                <a:ea typeface="黑体" pitchFamily="49" charset="-122"/>
              </a:defRPr>
            </a:lvl5pPr>
            <a:lvl6pPr marL="246757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1622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36487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1352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35ED9120-6A1D-4BE0-809C-8B8CF87812FF}" type="slidenum">
              <a:rPr lang="ar-SA" altLang="zh-CN" sz="1200"/>
              <a:pPr eaLnBrk="1" hangingPunct="1"/>
              <a:t>105</a:t>
            </a:fld>
            <a:endParaRPr lang="zh-CN" altLang="en-US" sz="1200">
              <a:ea typeface="宋体" charset="-122"/>
            </a:endParaRPr>
          </a:p>
        </p:txBody>
      </p:sp>
      <p:sp>
        <p:nvSpPr>
          <p:cNvPr id="141315" name="Rectangle 2"/>
          <p:cNvSpPr>
            <a:spLocks noGrp="1" noRot="1" noChangeAspect="1" noChangeArrowheads="1" noTextEdit="1"/>
          </p:cNvSpPr>
          <p:nvPr>
            <p:ph type="sldImg"/>
          </p:nvPr>
        </p:nvSpPr>
        <p:spPr>
          <a:xfrm>
            <a:off x="1143000" y="685800"/>
            <a:ext cx="4572000" cy="3429000"/>
          </a:xfrm>
          <a:ln/>
        </p:spPr>
      </p:sp>
      <p:sp>
        <p:nvSpPr>
          <p:cNvPr id="141316" name="Rectangle 3"/>
          <p:cNvSpPr>
            <a:spLocks noGrp="1" noChangeArrowheads="1"/>
          </p:cNvSpPr>
          <p:nvPr>
            <p:ph type="body" idx="1"/>
          </p:nvPr>
        </p:nvSpPr>
        <p:spPr>
          <a:xfrm>
            <a:off x="686421" y="4344025"/>
            <a:ext cx="5485158" cy="4114488"/>
          </a:xfrm>
          <a:noFill/>
        </p:spPr>
        <p:txBody>
          <a:bodyPr/>
          <a:lstStyle/>
          <a:p>
            <a:pPr eaLnBrk="1" hangingPunct="1"/>
            <a:endParaRPr lang="zh-CN" altLang="en-US" smtClean="0">
              <a:latin typeface="Arial" charset="0"/>
              <a:ea typeface="宋体" charset="-122"/>
              <a:cs typeface="Arial" charset="0"/>
            </a:endParaRPr>
          </a:p>
        </p:txBody>
      </p:sp>
    </p:spTree>
    <p:extLst>
      <p:ext uri="{BB962C8B-B14F-4D97-AF65-F5344CB8AC3E}">
        <p14:creationId xmlns:p14="http://schemas.microsoft.com/office/powerpoint/2010/main" val="35289901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defTabSz="895743" eaLnBrk="0" hangingPunct="0">
              <a:defRPr sz="2000">
                <a:solidFill>
                  <a:schemeClr val="tx1"/>
                </a:solidFill>
                <a:latin typeface="Arial" charset="0"/>
                <a:ea typeface="黑体" pitchFamily="49" charset="-122"/>
              </a:defRPr>
            </a:lvl1pPr>
            <a:lvl2pPr marL="729057" indent="-280406" defTabSz="895743" eaLnBrk="0" hangingPunct="0">
              <a:defRPr sz="2000">
                <a:solidFill>
                  <a:schemeClr val="tx1"/>
                </a:solidFill>
                <a:latin typeface="Arial" charset="0"/>
                <a:ea typeface="黑体" pitchFamily="49" charset="-122"/>
              </a:defRPr>
            </a:lvl2pPr>
            <a:lvl3pPr marL="1121626" indent="-224325" defTabSz="895743" eaLnBrk="0" hangingPunct="0">
              <a:defRPr sz="2000">
                <a:solidFill>
                  <a:schemeClr val="tx1"/>
                </a:solidFill>
                <a:latin typeface="Arial" charset="0"/>
                <a:ea typeface="黑体" pitchFamily="49" charset="-122"/>
              </a:defRPr>
            </a:lvl3pPr>
            <a:lvl4pPr marL="1570276" indent="-224325" defTabSz="895743" eaLnBrk="0" hangingPunct="0">
              <a:defRPr sz="2000">
                <a:solidFill>
                  <a:schemeClr val="tx1"/>
                </a:solidFill>
                <a:latin typeface="Arial" charset="0"/>
                <a:ea typeface="黑体" pitchFamily="49" charset="-122"/>
              </a:defRPr>
            </a:lvl4pPr>
            <a:lvl5pPr marL="2018927" indent="-224325" defTabSz="895743" eaLnBrk="0" hangingPunct="0">
              <a:defRPr sz="2000">
                <a:solidFill>
                  <a:schemeClr val="tx1"/>
                </a:solidFill>
                <a:latin typeface="Arial" charset="0"/>
                <a:ea typeface="黑体" pitchFamily="49" charset="-122"/>
              </a:defRPr>
            </a:lvl5pPr>
            <a:lvl6pPr marL="246757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1622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36487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1352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6528A7E1-7D1B-4F1B-9AC5-3FC1020C5062}" type="slidenum">
              <a:rPr lang="ar-SA" altLang="zh-CN" sz="1200"/>
              <a:pPr eaLnBrk="1" hangingPunct="1"/>
              <a:t>106</a:t>
            </a:fld>
            <a:endParaRPr lang="zh-CN" altLang="en-US" sz="1200">
              <a:ea typeface="宋体" charset="-122"/>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p:spPr>
        <p:txBody>
          <a:bodyPr/>
          <a:lstStyle/>
          <a:p>
            <a:pPr eaLnBrk="1" hangingPunct="1"/>
            <a:endParaRPr lang="zh-CN" altLang="en-US" smtClean="0">
              <a:latin typeface="Arial" charset="0"/>
              <a:ea typeface="宋体" charset="-122"/>
              <a:cs typeface="Arial" charset="0"/>
            </a:endParaRPr>
          </a:p>
        </p:txBody>
      </p:sp>
    </p:spTree>
    <p:extLst>
      <p:ext uri="{BB962C8B-B14F-4D97-AF65-F5344CB8AC3E}">
        <p14:creationId xmlns:p14="http://schemas.microsoft.com/office/powerpoint/2010/main" val="11794353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lvl1pPr defTabSz="895743" eaLnBrk="0" hangingPunct="0">
              <a:defRPr sz="2000">
                <a:solidFill>
                  <a:schemeClr val="tx1"/>
                </a:solidFill>
                <a:latin typeface="Arial" charset="0"/>
                <a:ea typeface="黑体" pitchFamily="49" charset="-122"/>
              </a:defRPr>
            </a:lvl1pPr>
            <a:lvl2pPr marL="729057" indent="-280406" defTabSz="895743" eaLnBrk="0" hangingPunct="0">
              <a:defRPr sz="2000">
                <a:solidFill>
                  <a:schemeClr val="tx1"/>
                </a:solidFill>
                <a:latin typeface="Arial" charset="0"/>
                <a:ea typeface="黑体" pitchFamily="49" charset="-122"/>
              </a:defRPr>
            </a:lvl2pPr>
            <a:lvl3pPr marL="1121626" indent="-224325" defTabSz="895743" eaLnBrk="0" hangingPunct="0">
              <a:defRPr sz="2000">
                <a:solidFill>
                  <a:schemeClr val="tx1"/>
                </a:solidFill>
                <a:latin typeface="Arial" charset="0"/>
                <a:ea typeface="黑体" pitchFamily="49" charset="-122"/>
              </a:defRPr>
            </a:lvl3pPr>
            <a:lvl4pPr marL="1570276" indent="-224325" defTabSz="895743" eaLnBrk="0" hangingPunct="0">
              <a:defRPr sz="2000">
                <a:solidFill>
                  <a:schemeClr val="tx1"/>
                </a:solidFill>
                <a:latin typeface="Arial" charset="0"/>
                <a:ea typeface="黑体" pitchFamily="49" charset="-122"/>
              </a:defRPr>
            </a:lvl4pPr>
            <a:lvl5pPr marL="2018927" indent="-224325" defTabSz="895743" eaLnBrk="0" hangingPunct="0">
              <a:defRPr sz="2000">
                <a:solidFill>
                  <a:schemeClr val="tx1"/>
                </a:solidFill>
                <a:latin typeface="Arial" charset="0"/>
                <a:ea typeface="黑体" pitchFamily="49" charset="-122"/>
              </a:defRPr>
            </a:lvl5pPr>
            <a:lvl6pPr marL="246757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1622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36487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1352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10437EED-E254-47D8-8DCA-AD651F5DB8AD}" type="slidenum">
              <a:rPr lang="ar-SA" altLang="zh-CN" sz="1200"/>
              <a:pPr eaLnBrk="1" hangingPunct="1"/>
              <a:t>107</a:t>
            </a:fld>
            <a:endParaRPr lang="zh-CN" altLang="en-US" sz="1200">
              <a:ea typeface="宋体" charset="-122"/>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p:spPr>
        <p:txBody>
          <a:bodyPr/>
          <a:lstStyle/>
          <a:p>
            <a:pPr eaLnBrk="1" hangingPunct="1"/>
            <a:endParaRPr lang="zh-CN" altLang="en-US" smtClean="0">
              <a:latin typeface="Arial" charset="0"/>
              <a:ea typeface="宋体" charset="-122"/>
              <a:cs typeface="Arial" charset="0"/>
            </a:endParaRPr>
          </a:p>
        </p:txBody>
      </p:sp>
    </p:spTree>
    <p:extLst>
      <p:ext uri="{BB962C8B-B14F-4D97-AF65-F5344CB8AC3E}">
        <p14:creationId xmlns:p14="http://schemas.microsoft.com/office/powerpoint/2010/main" val="28254568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lvl1pPr defTabSz="895743" eaLnBrk="0" hangingPunct="0">
              <a:defRPr sz="2000">
                <a:solidFill>
                  <a:schemeClr val="tx1"/>
                </a:solidFill>
                <a:latin typeface="Arial" charset="0"/>
                <a:ea typeface="黑体" pitchFamily="49" charset="-122"/>
              </a:defRPr>
            </a:lvl1pPr>
            <a:lvl2pPr marL="729057" indent="-280406" defTabSz="895743" eaLnBrk="0" hangingPunct="0">
              <a:defRPr sz="2000">
                <a:solidFill>
                  <a:schemeClr val="tx1"/>
                </a:solidFill>
                <a:latin typeface="Arial" charset="0"/>
                <a:ea typeface="黑体" pitchFamily="49" charset="-122"/>
              </a:defRPr>
            </a:lvl2pPr>
            <a:lvl3pPr marL="1121626" indent="-224325" defTabSz="895743" eaLnBrk="0" hangingPunct="0">
              <a:defRPr sz="2000">
                <a:solidFill>
                  <a:schemeClr val="tx1"/>
                </a:solidFill>
                <a:latin typeface="Arial" charset="0"/>
                <a:ea typeface="黑体" pitchFamily="49" charset="-122"/>
              </a:defRPr>
            </a:lvl3pPr>
            <a:lvl4pPr marL="1570276" indent="-224325" defTabSz="895743" eaLnBrk="0" hangingPunct="0">
              <a:defRPr sz="2000">
                <a:solidFill>
                  <a:schemeClr val="tx1"/>
                </a:solidFill>
                <a:latin typeface="Arial" charset="0"/>
                <a:ea typeface="黑体" pitchFamily="49" charset="-122"/>
              </a:defRPr>
            </a:lvl4pPr>
            <a:lvl5pPr marL="2018927" indent="-224325" defTabSz="895743" eaLnBrk="0" hangingPunct="0">
              <a:defRPr sz="2000">
                <a:solidFill>
                  <a:schemeClr val="tx1"/>
                </a:solidFill>
                <a:latin typeface="Arial" charset="0"/>
                <a:ea typeface="黑体" pitchFamily="49" charset="-122"/>
              </a:defRPr>
            </a:lvl5pPr>
            <a:lvl6pPr marL="246757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1622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36487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1352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6E2B422B-A2DF-47CA-AEE7-A0BB3A677280}" type="slidenum">
              <a:rPr lang="ar-SA" altLang="zh-CN" sz="1200"/>
              <a:pPr eaLnBrk="1" hangingPunct="1"/>
              <a:t>108</a:t>
            </a:fld>
            <a:endParaRPr lang="zh-CN" altLang="en-US" sz="1200">
              <a:ea typeface="宋体" charset="-122"/>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p:spPr>
        <p:txBody>
          <a:bodyPr/>
          <a:lstStyle/>
          <a:p>
            <a:pPr eaLnBrk="1" hangingPunct="1"/>
            <a:endParaRPr lang="zh-CN" altLang="en-US" smtClean="0">
              <a:latin typeface="Arial" charset="0"/>
              <a:ea typeface="宋体" charset="-122"/>
              <a:cs typeface="Arial" charset="0"/>
            </a:endParaRPr>
          </a:p>
        </p:txBody>
      </p:sp>
    </p:spTree>
    <p:extLst>
      <p:ext uri="{BB962C8B-B14F-4D97-AF65-F5344CB8AC3E}">
        <p14:creationId xmlns:p14="http://schemas.microsoft.com/office/powerpoint/2010/main" val="15820029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lvl1pPr defTabSz="895743" eaLnBrk="0" hangingPunct="0">
              <a:defRPr sz="2000">
                <a:solidFill>
                  <a:schemeClr val="tx1"/>
                </a:solidFill>
                <a:latin typeface="Arial" charset="0"/>
                <a:ea typeface="黑体" pitchFamily="49" charset="-122"/>
              </a:defRPr>
            </a:lvl1pPr>
            <a:lvl2pPr marL="729057" indent="-280406" defTabSz="895743" eaLnBrk="0" hangingPunct="0">
              <a:defRPr sz="2000">
                <a:solidFill>
                  <a:schemeClr val="tx1"/>
                </a:solidFill>
                <a:latin typeface="Arial" charset="0"/>
                <a:ea typeface="黑体" pitchFamily="49" charset="-122"/>
              </a:defRPr>
            </a:lvl2pPr>
            <a:lvl3pPr marL="1121626" indent="-224325" defTabSz="895743" eaLnBrk="0" hangingPunct="0">
              <a:defRPr sz="2000">
                <a:solidFill>
                  <a:schemeClr val="tx1"/>
                </a:solidFill>
                <a:latin typeface="Arial" charset="0"/>
                <a:ea typeface="黑体" pitchFamily="49" charset="-122"/>
              </a:defRPr>
            </a:lvl3pPr>
            <a:lvl4pPr marL="1570276" indent="-224325" defTabSz="895743" eaLnBrk="0" hangingPunct="0">
              <a:defRPr sz="2000">
                <a:solidFill>
                  <a:schemeClr val="tx1"/>
                </a:solidFill>
                <a:latin typeface="Arial" charset="0"/>
                <a:ea typeface="黑体" pitchFamily="49" charset="-122"/>
              </a:defRPr>
            </a:lvl4pPr>
            <a:lvl5pPr marL="2018927" indent="-224325" defTabSz="895743" eaLnBrk="0" hangingPunct="0">
              <a:defRPr sz="2000">
                <a:solidFill>
                  <a:schemeClr val="tx1"/>
                </a:solidFill>
                <a:latin typeface="Arial" charset="0"/>
                <a:ea typeface="黑体" pitchFamily="49" charset="-122"/>
              </a:defRPr>
            </a:lvl5pPr>
            <a:lvl6pPr marL="246757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1622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36487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1352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EF9EF87A-830D-41A0-B326-F73774349AD8}" type="slidenum">
              <a:rPr lang="ar-SA" altLang="zh-CN" sz="1200"/>
              <a:pPr eaLnBrk="1" hangingPunct="1"/>
              <a:t>109</a:t>
            </a:fld>
            <a:endParaRPr lang="zh-CN" altLang="en-US" sz="1200">
              <a:ea typeface="宋体" charset="-122"/>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pPr eaLnBrk="1" hangingPunct="1"/>
            <a:endParaRPr lang="zh-CN" altLang="en-US" smtClean="0">
              <a:latin typeface="Arial" charset="0"/>
              <a:ea typeface="宋体" charset="-122"/>
              <a:cs typeface="Arial" charset="0"/>
            </a:endParaRPr>
          </a:p>
        </p:txBody>
      </p:sp>
    </p:spTree>
    <p:extLst>
      <p:ext uri="{BB962C8B-B14F-4D97-AF65-F5344CB8AC3E}">
        <p14:creationId xmlns:p14="http://schemas.microsoft.com/office/powerpoint/2010/main" val="21987460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lvl1pPr defTabSz="895743" eaLnBrk="0" hangingPunct="0">
              <a:defRPr sz="2000">
                <a:solidFill>
                  <a:schemeClr val="tx1"/>
                </a:solidFill>
                <a:latin typeface="Arial" charset="0"/>
                <a:ea typeface="黑体" pitchFamily="49" charset="-122"/>
              </a:defRPr>
            </a:lvl1pPr>
            <a:lvl2pPr marL="729057" indent="-280406" defTabSz="895743" eaLnBrk="0" hangingPunct="0">
              <a:defRPr sz="2000">
                <a:solidFill>
                  <a:schemeClr val="tx1"/>
                </a:solidFill>
                <a:latin typeface="Arial" charset="0"/>
                <a:ea typeface="黑体" pitchFamily="49" charset="-122"/>
              </a:defRPr>
            </a:lvl2pPr>
            <a:lvl3pPr marL="1121626" indent="-224325" defTabSz="895743" eaLnBrk="0" hangingPunct="0">
              <a:defRPr sz="2000">
                <a:solidFill>
                  <a:schemeClr val="tx1"/>
                </a:solidFill>
                <a:latin typeface="Arial" charset="0"/>
                <a:ea typeface="黑体" pitchFamily="49" charset="-122"/>
              </a:defRPr>
            </a:lvl3pPr>
            <a:lvl4pPr marL="1570276" indent="-224325" defTabSz="895743" eaLnBrk="0" hangingPunct="0">
              <a:defRPr sz="2000">
                <a:solidFill>
                  <a:schemeClr val="tx1"/>
                </a:solidFill>
                <a:latin typeface="Arial" charset="0"/>
                <a:ea typeface="黑体" pitchFamily="49" charset="-122"/>
              </a:defRPr>
            </a:lvl4pPr>
            <a:lvl5pPr marL="2018927" indent="-224325" defTabSz="895743" eaLnBrk="0" hangingPunct="0">
              <a:defRPr sz="2000">
                <a:solidFill>
                  <a:schemeClr val="tx1"/>
                </a:solidFill>
                <a:latin typeface="Arial" charset="0"/>
                <a:ea typeface="黑体" pitchFamily="49" charset="-122"/>
              </a:defRPr>
            </a:lvl5pPr>
            <a:lvl6pPr marL="246757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1622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36487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1352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758B5AC4-8D7D-48E3-A2AD-B467A0866E10}" type="slidenum">
              <a:rPr lang="ar-SA" altLang="zh-CN" sz="1200"/>
              <a:pPr eaLnBrk="1" hangingPunct="1"/>
              <a:t>110</a:t>
            </a:fld>
            <a:endParaRPr lang="zh-CN" altLang="en-US" sz="1200">
              <a:ea typeface="宋体" charset="-122"/>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p:spPr>
        <p:txBody>
          <a:bodyPr/>
          <a:lstStyle/>
          <a:p>
            <a:pPr eaLnBrk="1" hangingPunct="1"/>
            <a:endParaRPr lang="zh-CN" altLang="en-US" smtClean="0">
              <a:latin typeface="Arial" charset="0"/>
              <a:ea typeface="宋体" charset="-122"/>
              <a:cs typeface="Arial" charset="0"/>
            </a:endParaRPr>
          </a:p>
        </p:txBody>
      </p:sp>
    </p:spTree>
    <p:extLst>
      <p:ext uri="{BB962C8B-B14F-4D97-AF65-F5344CB8AC3E}">
        <p14:creationId xmlns:p14="http://schemas.microsoft.com/office/powerpoint/2010/main" val="20918510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defTabSz="895743" eaLnBrk="0" hangingPunct="0">
              <a:defRPr sz="2000">
                <a:solidFill>
                  <a:schemeClr val="tx1"/>
                </a:solidFill>
                <a:latin typeface="Arial" charset="0"/>
                <a:ea typeface="黑体" pitchFamily="49" charset="-122"/>
              </a:defRPr>
            </a:lvl1pPr>
            <a:lvl2pPr marL="729057" indent="-280406" defTabSz="895743" eaLnBrk="0" hangingPunct="0">
              <a:defRPr sz="2000">
                <a:solidFill>
                  <a:schemeClr val="tx1"/>
                </a:solidFill>
                <a:latin typeface="Arial" charset="0"/>
                <a:ea typeface="黑体" pitchFamily="49" charset="-122"/>
              </a:defRPr>
            </a:lvl2pPr>
            <a:lvl3pPr marL="1121626" indent="-224325" defTabSz="895743" eaLnBrk="0" hangingPunct="0">
              <a:defRPr sz="2000">
                <a:solidFill>
                  <a:schemeClr val="tx1"/>
                </a:solidFill>
                <a:latin typeface="Arial" charset="0"/>
                <a:ea typeface="黑体" pitchFamily="49" charset="-122"/>
              </a:defRPr>
            </a:lvl3pPr>
            <a:lvl4pPr marL="1570276" indent="-224325" defTabSz="895743" eaLnBrk="0" hangingPunct="0">
              <a:defRPr sz="2000">
                <a:solidFill>
                  <a:schemeClr val="tx1"/>
                </a:solidFill>
                <a:latin typeface="Arial" charset="0"/>
                <a:ea typeface="黑体" pitchFamily="49" charset="-122"/>
              </a:defRPr>
            </a:lvl4pPr>
            <a:lvl5pPr marL="2018927" indent="-224325" defTabSz="895743" eaLnBrk="0" hangingPunct="0">
              <a:defRPr sz="2000">
                <a:solidFill>
                  <a:schemeClr val="tx1"/>
                </a:solidFill>
                <a:latin typeface="Arial" charset="0"/>
                <a:ea typeface="黑体" pitchFamily="49" charset="-122"/>
              </a:defRPr>
            </a:lvl5pPr>
            <a:lvl6pPr marL="246757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1622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36487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1352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056C17E1-7CCF-48B7-8517-2A5989F9EA72}" type="slidenum">
              <a:rPr lang="ar-SA" altLang="zh-CN" sz="1200"/>
              <a:pPr eaLnBrk="1" hangingPunct="1"/>
              <a:t>111</a:t>
            </a:fld>
            <a:endParaRPr lang="zh-CN" altLang="en-US" sz="1200">
              <a:ea typeface="宋体" charset="-122"/>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p:spPr>
        <p:txBody>
          <a:bodyPr/>
          <a:lstStyle/>
          <a:p>
            <a:pPr eaLnBrk="1" hangingPunct="1"/>
            <a:endParaRPr lang="zh-CN" altLang="en-US" smtClean="0">
              <a:latin typeface="Arial" charset="0"/>
              <a:ea typeface="宋体" charset="-122"/>
              <a:cs typeface="Arial" charset="0"/>
            </a:endParaRPr>
          </a:p>
        </p:txBody>
      </p:sp>
    </p:spTree>
    <p:extLst>
      <p:ext uri="{BB962C8B-B14F-4D97-AF65-F5344CB8AC3E}">
        <p14:creationId xmlns:p14="http://schemas.microsoft.com/office/powerpoint/2010/main" val="24840701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lvl1pPr defTabSz="895743" eaLnBrk="0" hangingPunct="0">
              <a:defRPr sz="2000">
                <a:solidFill>
                  <a:schemeClr val="tx1"/>
                </a:solidFill>
                <a:latin typeface="Arial" charset="0"/>
                <a:ea typeface="黑体" pitchFamily="49" charset="-122"/>
              </a:defRPr>
            </a:lvl1pPr>
            <a:lvl2pPr marL="729057" indent="-280406" defTabSz="895743" eaLnBrk="0" hangingPunct="0">
              <a:defRPr sz="2000">
                <a:solidFill>
                  <a:schemeClr val="tx1"/>
                </a:solidFill>
                <a:latin typeface="Arial" charset="0"/>
                <a:ea typeface="黑体" pitchFamily="49" charset="-122"/>
              </a:defRPr>
            </a:lvl2pPr>
            <a:lvl3pPr marL="1121626" indent="-224325" defTabSz="895743" eaLnBrk="0" hangingPunct="0">
              <a:defRPr sz="2000">
                <a:solidFill>
                  <a:schemeClr val="tx1"/>
                </a:solidFill>
                <a:latin typeface="Arial" charset="0"/>
                <a:ea typeface="黑体" pitchFamily="49" charset="-122"/>
              </a:defRPr>
            </a:lvl3pPr>
            <a:lvl4pPr marL="1570276" indent="-224325" defTabSz="895743" eaLnBrk="0" hangingPunct="0">
              <a:defRPr sz="2000">
                <a:solidFill>
                  <a:schemeClr val="tx1"/>
                </a:solidFill>
                <a:latin typeface="Arial" charset="0"/>
                <a:ea typeface="黑体" pitchFamily="49" charset="-122"/>
              </a:defRPr>
            </a:lvl4pPr>
            <a:lvl5pPr marL="2018927" indent="-224325" defTabSz="895743" eaLnBrk="0" hangingPunct="0">
              <a:defRPr sz="2000">
                <a:solidFill>
                  <a:schemeClr val="tx1"/>
                </a:solidFill>
                <a:latin typeface="Arial" charset="0"/>
                <a:ea typeface="黑体" pitchFamily="49" charset="-122"/>
              </a:defRPr>
            </a:lvl5pPr>
            <a:lvl6pPr marL="246757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16227"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36487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13528" indent="-224325" defTabSz="895743"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DB2D574C-EB4D-4ACD-A6FF-F1AC65B11805}" type="slidenum">
              <a:rPr lang="ar-SA" altLang="zh-CN" sz="1200"/>
              <a:pPr eaLnBrk="1" hangingPunct="1"/>
              <a:t>112</a:t>
            </a:fld>
            <a:endParaRPr lang="zh-CN" altLang="en-US" sz="1200">
              <a:ea typeface="宋体" charset="-122"/>
            </a:endParaRPr>
          </a:p>
        </p:txBody>
      </p:sp>
      <p:sp>
        <p:nvSpPr>
          <p:cNvPr id="152579" name="Rectangle 2"/>
          <p:cNvSpPr>
            <a:spLocks noGrp="1" noRot="1" noChangeAspect="1" noChangeArrowheads="1" noTextEdit="1"/>
          </p:cNvSpPr>
          <p:nvPr>
            <p:ph type="sldImg"/>
          </p:nvPr>
        </p:nvSpPr>
        <p:spPr>
          <a:xfrm>
            <a:off x="1143000" y="685800"/>
            <a:ext cx="4572000" cy="3429000"/>
          </a:xfrm>
          <a:ln/>
        </p:spPr>
      </p:sp>
      <p:sp>
        <p:nvSpPr>
          <p:cNvPr id="152580" name="Rectangle 3"/>
          <p:cNvSpPr>
            <a:spLocks noGrp="1" noChangeArrowheads="1"/>
          </p:cNvSpPr>
          <p:nvPr>
            <p:ph type="body" idx="1"/>
          </p:nvPr>
        </p:nvSpPr>
        <p:spPr>
          <a:xfrm>
            <a:off x="686421" y="4344025"/>
            <a:ext cx="5485158" cy="4114488"/>
          </a:xfrm>
          <a:noFill/>
        </p:spPr>
        <p:txBody>
          <a:bodyPr/>
          <a:lstStyle/>
          <a:p>
            <a:pPr eaLnBrk="1" hangingPunct="1"/>
            <a:endParaRPr lang="zh-CN" altLang="en-US" smtClean="0">
              <a:latin typeface="Arial" charset="0"/>
              <a:ea typeface="宋体" charset="-122"/>
              <a:cs typeface="Arial" charset="0"/>
            </a:endParaRPr>
          </a:p>
        </p:txBody>
      </p:sp>
    </p:spTree>
    <p:extLst>
      <p:ext uri="{BB962C8B-B14F-4D97-AF65-F5344CB8AC3E}">
        <p14:creationId xmlns:p14="http://schemas.microsoft.com/office/powerpoint/2010/main" val="343762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8D6D07-DA17-439E-884C-A7581B5BF0E9}" type="slidenum">
              <a:rPr lang="zh-CN" altLang="en-US"/>
              <a:pPr/>
              <a:t>18</a:t>
            </a:fld>
            <a:endParaRPr lang="en-US" altLang="zh-CN" dirty="0"/>
          </a:p>
        </p:txBody>
      </p:sp>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p:txBody>
          <a:bodyPr/>
          <a:lstStyle/>
          <a:p>
            <a:r>
              <a:rPr lang="zh-CN" altLang="en-US"/>
              <a:t>       </a:t>
            </a:r>
          </a:p>
        </p:txBody>
      </p:sp>
    </p:spTree>
    <p:extLst>
      <p:ext uri="{BB962C8B-B14F-4D97-AF65-F5344CB8AC3E}">
        <p14:creationId xmlns:p14="http://schemas.microsoft.com/office/powerpoint/2010/main" val="9948097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113</a:t>
            </a:fld>
            <a:endParaRPr lang="en-US" altLang="zh-CN"/>
          </a:p>
        </p:txBody>
      </p:sp>
    </p:spTree>
    <p:extLst>
      <p:ext uri="{BB962C8B-B14F-4D97-AF65-F5344CB8AC3E}">
        <p14:creationId xmlns:p14="http://schemas.microsoft.com/office/powerpoint/2010/main" val="35195775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0D1298-F796-431D-8EAC-42FFA1BE3E24}" type="slidenum">
              <a:rPr lang="zh-CN" altLang="en-US"/>
              <a:pPr/>
              <a:t>114</a:t>
            </a:fld>
            <a:endParaRPr lang="en-US" altLang="zh-CN" dirty="0"/>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8000815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115</a:t>
            </a:fld>
            <a:endParaRPr lang="en-US" altLang="zh-CN"/>
          </a:p>
        </p:txBody>
      </p:sp>
    </p:spTree>
    <p:extLst>
      <p:ext uri="{BB962C8B-B14F-4D97-AF65-F5344CB8AC3E}">
        <p14:creationId xmlns:p14="http://schemas.microsoft.com/office/powerpoint/2010/main" val="36968409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0D1298-F796-431D-8EAC-42FFA1BE3E24}" type="slidenum">
              <a:rPr lang="zh-CN" altLang="en-US"/>
              <a:pPr/>
              <a:t>126</a:t>
            </a:fld>
            <a:endParaRPr lang="en-US" altLang="zh-CN" dirty="0"/>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22456359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155</a:t>
            </a:fld>
            <a:endParaRPr lang="en-US" altLang="zh-CN"/>
          </a:p>
        </p:txBody>
      </p:sp>
    </p:spTree>
    <p:extLst>
      <p:ext uri="{BB962C8B-B14F-4D97-AF65-F5344CB8AC3E}">
        <p14:creationId xmlns:p14="http://schemas.microsoft.com/office/powerpoint/2010/main" val="36968409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0D1298-F796-431D-8EAC-42FFA1BE3E24}" type="slidenum">
              <a:rPr lang="zh-CN" altLang="en-US"/>
              <a:pPr/>
              <a:t>157</a:t>
            </a:fld>
            <a:endParaRPr lang="en-US" altLang="zh-CN"/>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32627751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charset="0"/>
                <a:ea typeface="楷体_GB2312" pitchFamily="49" charset="-122"/>
              </a:defRPr>
            </a:lvl1pPr>
            <a:lvl2pPr marL="742950" indent="-285750">
              <a:defRPr sz="2800">
                <a:solidFill>
                  <a:schemeClr val="tx1"/>
                </a:solidFill>
                <a:latin typeface="Times New Roman" charset="0"/>
                <a:ea typeface="楷体_GB2312" pitchFamily="49" charset="-122"/>
              </a:defRPr>
            </a:lvl2pPr>
            <a:lvl3pPr marL="1143000" indent="-228600">
              <a:defRPr sz="2800">
                <a:solidFill>
                  <a:schemeClr val="tx1"/>
                </a:solidFill>
                <a:latin typeface="Times New Roman" charset="0"/>
                <a:ea typeface="楷体_GB2312" pitchFamily="49" charset="-122"/>
              </a:defRPr>
            </a:lvl3pPr>
            <a:lvl4pPr marL="1600200" indent="-228600">
              <a:defRPr sz="2800">
                <a:solidFill>
                  <a:schemeClr val="tx1"/>
                </a:solidFill>
                <a:latin typeface="Times New Roman" charset="0"/>
                <a:ea typeface="楷体_GB2312" pitchFamily="49" charset="-122"/>
              </a:defRPr>
            </a:lvl4pPr>
            <a:lvl5pPr marL="2057400" indent="-228600">
              <a:defRPr sz="2800">
                <a:solidFill>
                  <a:schemeClr val="tx1"/>
                </a:solidFill>
                <a:latin typeface="Times New Roman" charset="0"/>
                <a:ea typeface="楷体_GB2312" pitchFamily="49" charset="-122"/>
              </a:defRPr>
            </a:lvl5pPr>
            <a:lvl6pPr marL="2514600" indent="-228600" algn="ctr" eaLnBrk="0" fontAlgn="base" hangingPunct="0">
              <a:spcBef>
                <a:spcPct val="0"/>
              </a:spcBef>
              <a:spcAft>
                <a:spcPct val="0"/>
              </a:spcAft>
              <a:defRPr sz="2800">
                <a:solidFill>
                  <a:schemeClr val="tx1"/>
                </a:solidFill>
                <a:latin typeface="Times New Roman" charset="0"/>
                <a:ea typeface="楷体_GB2312" pitchFamily="49" charset="-122"/>
              </a:defRPr>
            </a:lvl6pPr>
            <a:lvl7pPr marL="2971800" indent="-228600" algn="ctr" eaLnBrk="0" fontAlgn="base" hangingPunct="0">
              <a:spcBef>
                <a:spcPct val="0"/>
              </a:spcBef>
              <a:spcAft>
                <a:spcPct val="0"/>
              </a:spcAft>
              <a:defRPr sz="2800">
                <a:solidFill>
                  <a:schemeClr val="tx1"/>
                </a:solidFill>
                <a:latin typeface="Times New Roman" charset="0"/>
                <a:ea typeface="楷体_GB2312" pitchFamily="49" charset="-122"/>
              </a:defRPr>
            </a:lvl7pPr>
            <a:lvl8pPr marL="3429000" indent="-228600" algn="ctr" eaLnBrk="0" fontAlgn="base" hangingPunct="0">
              <a:spcBef>
                <a:spcPct val="0"/>
              </a:spcBef>
              <a:spcAft>
                <a:spcPct val="0"/>
              </a:spcAft>
              <a:defRPr sz="2800">
                <a:solidFill>
                  <a:schemeClr val="tx1"/>
                </a:solidFill>
                <a:latin typeface="Times New Roman" charset="0"/>
                <a:ea typeface="楷体_GB2312" pitchFamily="49" charset="-122"/>
              </a:defRPr>
            </a:lvl8pPr>
            <a:lvl9pPr marL="3886200" indent="-228600" algn="ctr" eaLnBrk="0" fontAlgn="base" hangingPunct="0">
              <a:spcBef>
                <a:spcPct val="0"/>
              </a:spcBef>
              <a:spcAft>
                <a:spcPct val="0"/>
              </a:spcAft>
              <a:defRPr sz="2800">
                <a:solidFill>
                  <a:schemeClr val="tx1"/>
                </a:solidFill>
                <a:latin typeface="Times New Roman" charset="0"/>
                <a:ea typeface="楷体_GB2312" pitchFamily="49" charset="-122"/>
              </a:defRPr>
            </a:lvl9pPr>
          </a:lstStyle>
          <a:p>
            <a:fld id="{B928D19C-C738-4F67-A410-A7EE46A1CCC6}" type="slidenum">
              <a:rPr lang="zh-CN" altLang="en-US" sz="1200">
                <a:ea typeface="宋体" pitchFamily="2" charset="-122"/>
              </a:rPr>
              <a:pPr/>
              <a:t>187</a:t>
            </a:fld>
            <a:endParaRPr lang="zh-CN" altLang="en-US" sz="1200">
              <a:ea typeface="宋体" pitchFamily="2" charset="-122"/>
            </a:endParaRPr>
          </a:p>
        </p:txBody>
      </p:sp>
      <p:sp>
        <p:nvSpPr>
          <p:cNvPr id="460803" name="Rectangle 2"/>
          <p:cNvSpPr>
            <a:spLocks noGrp="1" noRot="1" noChangeAspect="1" noChangeArrowheads="1" noTextEdit="1"/>
          </p:cNvSpPr>
          <p:nvPr>
            <p:ph type="sldImg"/>
          </p:nvPr>
        </p:nvSpPr>
        <p:spPr>
          <a:solidFill>
            <a:srgbClr val="FFFFFF"/>
          </a:solidFill>
          <a:ln/>
        </p:spPr>
      </p:sp>
      <p:sp>
        <p:nvSpPr>
          <p:cNvPr id="460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dirty="0" smtClean="0"/>
          </a:p>
        </p:txBody>
      </p:sp>
    </p:spTree>
    <p:extLst>
      <p:ext uri="{BB962C8B-B14F-4D97-AF65-F5344CB8AC3E}">
        <p14:creationId xmlns:p14="http://schemas.microsoft.com/office/powerpoint/2010/main" val="365575991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201</a:t>
            </a:fld>
            <a:endParaRPr lang="en-US" altLang="zh-CN"/>
          </a:p>
        </p:txBody>
      </p:sp>
    </p:spTree>
    <p:extLst>
      <p:ext uri="{BB962C8B-B14F-4D97-AF65-F5344CB8AC3E}">
        <p14:creationId xmlns:p14="http://schemas.microsoft.com/office/powerpoint/2010/main" val="462631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3E8B3-68D6-48DF-8726-E85C4250A4CC}" type="slidenum">
              <a:rPr lang="zh-CN" altLang="en-US"/>
              <a:pPr/>
              <a:t>19</a:t>
            </a:fld>
            <a:endParaRPr lang="en-US" altLang="zh-CN"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p:txBody>
          <a:bodyPr/>
          <a:lstStyle/>
          <a:p>
            <a:endParaRPr kumimoji="1" lang="zh-CN" altLang="en-US" b="1" dirty="0"/>
          </a:p>
        </p:txBody>
      </p:sp>
    </p:spTree>
    <p:extLst>
      <p:ext uri="{BB962C8B-B14F-4D97-AF65-F5344CB8AC3E}">
        <p14:creationId xmlns:p14="http://schemas.microsoft.com/office/powerpoint/2010/main" val="4237076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22</a:t>
            </a:fld>
            <a:endParaRPr lang="en-US" altLang="zh-CN"/>
          </a:p>
        </p:txBody>
      </p:sp>
    </p:spTree>
    <p:extLst>
      <p:ext uri="{BB962C8B-B14F-4D97-AF65-F5344CB8AC3E}">
        <p14:creationId xmlns:p14="http://schemas.microsoft.com/office/powerpoint/2010/main" val="2763223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7C7A0E7-5482-4BD1-9398-D5B9AF53AAE4}" type="slidenum">
              <a:rPr lang="en-US" altLang="zh-CN" smtClean="0"/>
              <a:pPr>
                <a:defRPr/>
              </a:pPr>
              <a:t>24</a:t>
            </a:fld>
            <a:endParaRPr lang="en-US" altLang="zh-CN"/>
          </a:p>
        </p:txBody>
      </p:sp>
    </p:spTree>
    <p:extLst>
      <p:ext uri="{BB962C8B-B14F-4D97-AF65-F5344CB8AC3E}">
        <p14:creationId xmlns:p14="http://schemas.microsoft.com/office/powerpoint/2010/main" val="39232277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wmf"/><Relationship Id="rId4" Type="http://schemas.openxmlformats.org/officeDocument/2006/relationships/image" Target="../media/image5.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4" name="Picture 15" descr="Untitled-1"/>
          <p:cNvPicPr>
            <a:picLocks noChangeAspect="1" noChangeArrowheads="1"/>
          </p:cNvPicPr>
          <p:nvPr userDrawn="1"/>
        </p:nvPicPr>
        <p:blipFill>
          <a:blip r:embed="rId2" cstate="print"/>
          <a:srcRect/>
          <a:stretch>
            <a:fillRect/>
          </a:stretch>
        </p:blipFill>
        <p:spPr bwMode="auto">
          <a:xfrm>
            <a:off x="5487988" y="3201988"/>
            <a:ext cx="3656012" cy="3656012"/>
          </a:xfrm>
          <a:prstGeom prst="rect">
            <a:avLst/>
          </a:prstGeom>
          <a:noFill/>
          <a:ln w="9525">
            <a:noFill/>
            <a:miter lim="800000"/>
            <a:headEnd/>
            <a:tailEnd/>
          </a:ln>
        </p:spPr>
      </p:pic>
      <p:sp>
        <p:nvSpPr>
          <p:cNvPr id="3" name="副标题 2"/>
          <p:cNvSpPr>
            <a:spLocks noGrp="1"/>
          </p:cNvSpPr>
          <p:nvPr>
            <p:ph type="subTitle" idx="1"/>
          </p:nvPr>
        </p:nvSpPr>
        <p:spPr>
          <a:xfrm>
            <a:off x="1371600" y="3886200"/>
            <a:ext cx="6400800" cy="1752600"/>
          </a:xfrm>
        </p:spPr>
        <p:txBody>
          <a:bodyPr/>
          <a:lstStyle>
            <a:lvl1pPr marL="0" indent="0" algn="ctr">
              <a:buNone/>
              <a:defRPr lang="zh-CN" altLang="en-US" sz="3600" b="1" dirty="0">
                <a:solidFill>
                  <a:srgbClr val="133984"/>
                </a:solidFill>
                <a:effectLst>
                  <a:outerShdw blurRad="38100" dist="38100" dir="2700000" algn="tl">
                    <a:srgbClr val="000000">
                      <a:alpha val="43137"/>
                    </a:srgbClr>
                  </a:outerShdw>
                </a:effectLst>
                <a:latin typeface="隶书" pitchFamily="49" charset="-122"/>
                <a:ea typeface="隶书" pitchFamily="49" charset="-122"/>
                <a:cs typeface="+mn-cs"/>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smtClean="0"/>
              <a:t>单击此处编辑母版副标题样式</a:t>
            </a:r>
            <a:endParaRPr lang="zh-CN" altLang="en-US" dirty="0"/>
          </a:p>
        </p:txBody>
      </p:sp>
      <p:pic>
        <p:nvPicPr>
          <p:cNvPr id="5" name="Picture 6" descr="xm_3"/>
          <p:cNvPicPr>
            <a:picLocks noChangeArrowheads="1"/>
          </p:cNvPicPr>
          <p:nvPr userDrawn="1"/>
        </p:nvPicPr>
        <p:blipFill>
          <a:blip r:embed="rId3" cstate="print"/>
          <a:srcRect/>
          <a:stretch>
            <a:fillRect/>
          </a:stretch>
        </p:blipFill>
        <p:spPr bwMode="auto">
          <a:xfrm>
            <a:off x="6858000" y="117451"/>
            <a:ext cx="755650" cy="503237"/>
          </a:xfrm>
          <a:prstGeom prst="rect">
            <a:avLst/>
          </a:prstGeom>
          <a:noFill/>
          <a:ln w="12700" algn="ctr">
            <a:noFill/>
            <a:miter lim="800000"/>
            <a:headEnd/>
            <a:tailEnd/>
          </a:ln>
        </p:spPr>
      </p:pic>
      <p:pic>
        <p:nvPicPr>
          <p:cNvPr id="6" name="Picture 7"/>
          <p:cNvPicPr preferRelativeResize="0">
            <a:picLocks noChangeArrowheads="1"/>
          </p:cNvPicPr>
          <p:nvPr userDrawn="1"/>
        </p:nvPicPr>
        <p:blipFill>
          <a:blip r:embed="rId4" cstate="print"/>
          <a:srcRect r="2878"/>
          <a:stretch>
            <a:fillRect/>
          </a:stretch>
        </p:blipFill>
        <p:spPr bwMode="auto">
          <a:xfrm>
            <a:off x="5346700" y="117451"/>
            <a:ext cx="755650" cy="503237"/>
          </a:xfrm>
          <a:prstGeom prst="rect">
            <a:avLst/>
          </a:prstGeom>
          <a:noFill/>
          <a:ln w="12700" algn="ctr">
            <a:noFill/>
            <a:miter lim="800000"/>
            <a:headEnd/>
            <a:tailEnd/>
          </a:ln>
        </p:spPr>
      </p:pic>
      <p:pic>
        <p:nvPicPr>
          <p:cNvPr id="7" name="Picture 8"/>
          <p:cNvPicPr preferRelativeResize="0">
            <a:picLocks noChangeArrowheads="1"/>
          </p:cNvPicPr>
          <p:nvPr userDrawn="1"/>
        </p:nvPicPr>
        <p:blipFill>
          <a:blip r:embed="rId5" cstate="print"/>
          <a:srcRect/>
          <a:stretch>
            <a:fillRect/>
          </a:stretch>
        </p:blipFill>
        <p:spPr bwMode="auto">
          <a:xfrm>
            <a:off x="6102350" y="117451"/>
            <a:ext cx="755650" cy="503237"/>
          </a:xfrm>
          <a:prstGeom prst="rect">
            <a:avLst/>
          </a:prstGeom>
          <a:noFill/>
          <a:ln w="12700" algn="ctr">
            <a:noFill/>
            <a:miter lim="800000"/>
            <a:headEnd/>
            <a:tailEnd/>
          </a:ln>
        </p:spPr>
      </p:pic>
      <p:pic>
        <p:nvPicPr>
          <p:cNvPr id="8" name="Picture 9" descr="DPP_0016"/>
          <p:cNvPicPr>
            <a:picLocks noChangeArrowheads="1"/>
          </p:cNvPicPr>
          <p:nvPr userDrawn="1"/>
        </p:nvPicPr>
        <p:blipFill>
          <a:blip r:embed="rId6" cstate="print"/>
          <a:srcRect/>
          <a:stretch>
            <a:fillRect/>
          </a:stretch>
        </p:blipFill>
        <p:spPr bwMode="auto">
          <a:xfrm>
            <a:off x="7613650" y="117451"/>
            <a:ext cx="755650" cy="503237"/>
          </a:xfrm>
          <a:prstGeom prst="rect">
            <a:avLst/>
          </a:prstGeom>
          <a:noFill/>
          <a:ln w="12700" algn="ctr">
            <a:noFill/>
            <a:miter lim="800000"/>
            <a:headEnd/>
            <a:tailEnd/>
          </a:ln>
        </p:spPr>
      </p:pic>
      <p:pic>
        <p:nvPicPr>
          <p:cNvPr id="9" name="Picture 10" descr="1"/>
          <p:cNvPicPr>
            <a:picLocks noChangeArrowheads="1"/>
          </p:cNvPicPr>
          <p:nvPr userDrawn="1"/>
        </p:nvPicPr>
        <p:blipFill>
          <a:blip r:embed="rId7" cstate="print"/>
          <a:srcRect/>
          <a:stretch>
            <a:fillRect/>
          </a:stretch>
        </p:blipFill>
        <p:spPr bwMode="auto">
          <a:xfrm>
            <a:off x="8362950" y="117451"/>
            <a:ext cx="755650" cy="503237"/>
          </a:xfrm>
          <a:prstGeom prst="rect">
            <a:avLst/>
          </a:prstGeom>
          <a:noFill/>
          <a:ln w="12700" algn="ctr">
            <a:noFill/>
            <a:miter lim="800000"/>
            <a:headEnd/>
            <a:tailEnd/>
          </a:ln>
        </p:spPr>
      </p:pic>
      <p:sp>
        <p:nvSpPr>
          <p:cNvPr id="10" name="标题 9"/>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xfrm>
            <a:off x="6625208" y="6553150"/>
            <a:ext cx="2483296" cy="476250"/>
          </a:xfrm>
          <a:prstGeom prst="rect">
            <a:avLst/>
          </a:prstGeom>
          <a:ln/>
        </p:spPr>
        <p:txBody>
          <a:bodyPr/>
          <a:lstStyle>
            <a:lvl1pPr>
              <a:defRPr/>
            </a:lvl1pPr>
          </a:lstStyle>
          <a:p>
            <a:pPr>
              <a:defRPr/>
            </a:pPr>
            <a:fld id="{2310204B-DBE6-450A-9EEF-66E4461483EC}"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79388"/>
            <a:ext cx="2286000" cy="6273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705600" cy="6273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xfrm>
            <a:off x="6625208" y="6553150"/>
            <a:ext cx="2483296" cy="476250"/>
          </a:xfrm>
          <a:prstGeom prst="rect">
            <a:avLst/>
          </a:prstGeom>
          <a:ln/>
        </p:spPr>
        <p:txBody>
          <a:bodyPr/>
          <a:lstStyle>
            <a:lvl1pPr>
              <a:defRPr/>
            </a:lvl1pPr>
          </a:lstStyle>
          <a:p>
            <a:pPr>
              <a:defRPr/>
            </a:pPr>
            <a:fld id="{7CC5B288-919D-4CAA-A79C-7E07E3D82C72}"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9144000" cy="6873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052513"/>
            <a:ext cx="8229600" cy="5400675"/>
          </a:xfrm>
        </p:spPr>
        <p:txBody>
          <a:bodyPr/>
          <a:lstStyle/>
          <a:p>
            <a:pPr lvl="0"/>
            <a:endParaRPr lang="zh-CN" altLang="en-US" noProof="0" smtClean="0"/>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xfrm>
            <a:off x="6625208" y="6553150"/>
            <a:ext cx="2483296" cy="476250"/>
          </a:xfrm>
          <a:prstGeom prst="rect">
            <a:avLst/>
          </a:prstGeom>
          <a:ln/>
        </p:spPr>
        <p:txBody>
          <a:bodyPr/>
          <a:lstStyle>
            <a:lvl1pPr>
              <a:defRPr/>
            </a:lvl1pPr>
          </a:lstStyle>
          <a:p>
            <a:pPr>
              <a:defRPr/>
            </a:pPr>
            <a:fld id="{C139ACBB-2001-499B-A6C8-FFA8C43C7B36}"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51586"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451587"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51588" name="Rectangle 4"/>
          <p:cNvSpPr>
            <a:spLocks noGrp="1" noChangeArrowheads="1"/>
          </p:cNvSpPr>
          <p:nvPr>
            <p:ph type="dt" sz="half" idx="2"/>
          </p:nvPr>
        </p:nvSpPr>
        <p:spPr/>
        <p:txBody>
          <a:bodyPr/>
          <a:lstStyle>
            <a:lvl1pPr>
              <a:defRPr/>
            </a:lvl1pPr>
          </a:lstStyle>
          <a:p>
            <a:endParaRPr lang="en-US" altLang="zh-CN"/>
          </a:p>
        </p:txBody>
      </p:sp>
      <p:sp>
        <p:nvSpPr>
          <p:cNvPr id="451589" name="Rectangle 5"/>
          <p:cNvSpPr>
            <a:spLocks noGrp="1" noChangeArrowheads="1"/>
          </p:cNvSpPr>
          <p:nvPr>
            <p:ph type="ftr" sz="quarter" idx="3"/>
          </p:nvPr>
        </p:nvSpPr>
        <p:spPr>
          <a:xfrm>
            <a:off x="7956550" y="6092825"/>
            <a:ext cx="1187450" cy="549275"/>
          </a:xfrm>
        </p:spPr>
        <p:txBody>
          <a:bodyPr/>
          <a:lstStyle>
            <a:lvl1pPr>
              <a:defRPr sz="1800"/>
            </a:lvl1pPr>
          </a:lstStyle>
          <a:p>
            <a:endParaRPr lang="en-US" altLang="zh-CN"/>
          </a:p>
        </p:txBody>
      </p:sp>
      <p:sp>
        <p:nvSpPr>
          <p:cNvPr id="451590" name="Rectangle 6"/>
          <p:cNvSpPr>
            <a:spLocks noGrp="1" noChangeArrowheads="1"/>
          </p:cNvSpPr>
          <p:nvPr>
            <p:ph type="sldNum" sz="quarter" idx="4"/>
          </p:nvPr>
        </p:nvSpPr>
        <p:spPr>
          <a:xfrm>
            <a:off x="3492500" y="6381750"/>
            <a:ext cx="2289175" cy="476250"/>
          </a:xfrm>
          <a:prstGeom prst="rect">
            <a:avLst/>
          </a:prstGeom>
        </p:spPr>
        <p:txBody>
          <a:bodyPr/>
          <a:lstStyle>
            <a:lvl1pPr>
              <a:defRPr/>
            </a:lvl1pPr>
          </a:lstStyle>
          <a:p>
            <a:fld id="{EF21ED46-5BDC-4E46-A853-AAD6301A3B17}" type="slidenum">
              <a:rPr lang="en-US" altLang="zh-CN"/>
              <a:pPr/>
              <a:t>‹#›</a:t>
            </a:fld>
            <a:endParaRPr lang="en-US" altLang="zh-CN"/>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77317"/>
            <a:ext cx="8892480" cy="687387"/>
          </a:xfrm>
        </p:spPr>
        <p:txBody>
          <a:bodyPr lIns="72000" rIns="72000"/>
          <a:lstStyle>
            <a:lvl1pPr algn="r">
              <a:defRPr sz="3200">
                <a:solidFill>
                  <a:srgbClr val="002060"/>
                </a:solidFill>
                <a:effectLst>
                  <a:outerShdw blurRad="38100" dist="38100" dir="2700000" algn="tl">
                    <a:srgbClr val="000000">
                      <a:alpha val="43137"/>
                    </a:srgbClr>
                  </a:outerShdw>
                </a:effectLst>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2060"/>
                </a:solidFill>
                <a:effectLst>
                  <a:outerShdw blurRad="38100" dist="38100" dir="2700000" algn="tl">
                    <a:srgbClr val="000000">
                      <a:alpha val="43137"/>
                    </a:srgbClr>
                  </a:outerShdw>
                </a:effectLst>
                <a:latin typeface="Times New Roman" pitchFamily="18" charset="0"/>
                <a:cs typeface="Times New Roman" pitchFamily="18" charset="0"/>
              </a:defRPr>
            </a:lvl1pPr>
            <a:lvl2pPr>
              <a:defRPr>
                <a:solidFill>
                  <a:srgbClr val="002060"/>
                </a:solidFill>
                <a:effectLst>
                  <a:outerShdw blurRad="38100" dist="38100" dir="2700000" algn="tl">
                    <a:srgbClr val="000000">
                      <a:alpha val="43137"/>
                    </a:srgbClr>
                  </a:outerShdw>
                </a:effectLst>
                <a:latin typeface="Times New Roman" pitchFamily="18" charset="0"/>
                <a:cs typeface="Times New Roman" pitchFamily="18" charset="0"/>
              </a:defRPr>
            </a:lvl2pPr>
            <a:lvl3pPr>
              <a:defRPr>
                <a:solidFill>
                  <a:srgbClr val="002060"/>
                </a:solidFill>
                <a:effectLst>
                  <a:outerShdw blurRad="38100" dist="38100" dir="2700000" algn="tl">
                    <a:srgbClr val="000000">
                      <a:alpha val="43137"/>
                    </a:srgbClr>
                  </a:outerShdw>
                </a:effectLst>
                <a:latin typeface="Times New Roman" pitchFamily="18" charset="0"/>
                <a:cs typeface="Times New Roman" pitchFamily="18" charset="0"/>
              </a:defRPr>
            </a:lvl3pPr>
            <a:lvl4pPr>
              <a:defRPr>
                <a:solidFill>
                  <a:srgbClr val="002060"/>
                </a:solidFill>
                <a:effectLst>
                  <a:outerShdw blurRad="38100" dist="38100" dir="2700000" algn="tl">
                    <a:srgbClr val="000000">
                      <a:alpha val="43137"/>
                    </a:srgbClr>
                  </a:outerShdw>
                </a:effectLst>
                <a:latin typeface="Times New Roman" pitchFamily="18" charset="0"/>
                <a:cs typeface="Times New Roman" pitchFamily="18" charset="0"/>
              </a:defRPr>
            </a:lvl4pPr>
            <a:lvl5pPr>
              <a:defRPr>
                <a:solidFill>
                  <a:srgbClr val="002060"/>
                </a:solidFill>
                <a:effectLst>
                  <a:outerShdw blurRad="38100" dist="38100" dir="2700000" algn="tl">
                    <a:srgbClr val="000000">
                      <a:alpha val="43137"/>
                    </a:srgbClr>
                  </a:outerShdw>
                </a:effectLst>
                <a:latin typeface="Times New Roman" pitchFamily="18" charset="0"/>
                <a:cs typeface="Times New Roman"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152400"/>
            <a:ext cx="7772400" cy="914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219200"/>
            <a:ext cx="38100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19200"/>
            <a:ext cx="38100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a:xfrm>
            <a:off x="8229600" y="6477000"/>
            <a:ext cx="685800" cy="457200"/>
          </a:xfrm>
          <a:prstGeom prst="rect">
            <a:avLst/>
          </a:prstGeom>
        </p:spPr>
        <p:txBody>
          <a:bodyPr/>
          <a:lstStyle>
            <a:lvl1pPr>
              <a:defRPr/>
            </a:lvl1pPr>
          </a:lstStyle>
          <a:p>
            <a:fld id="{247BFA0E-31F0-4046-8DFE-DA0BA4CD07DB}" type="slidenum">
              <a:rPr lang="en-US" altLang="zh-CN"/>
              <a:pPr/>
              <a:t>‹#›</a:t>
            </a:fld>
            <a:endParaRPr lang="en-US" altLang="zh-CN"/>
          </a:p>
        </p:txBody>
      </p:sp>
    </p:spTree>
    <p:extLst>
      <p:ext uri="{BB962C8B-B14F-4D97-AF65-F5344CB8AC3E}">
        <p14:creationId xmlns:p14="http://schemas.microsoft.com/office/powerpoint/2010/main" val="38503229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981200"/>
            <a:ext cx="3810000" cy="4114800"/>
          </a:xfrm>
        </p:spPr>
        <p:txBody>
          <a:bodyPr/>
          <a:lstStyle/>
          <a:p>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灯片编号占位符 6"/>
          <p:cNvSpPr>
            <a:spLocks noGrp="1"/>
          </p:cNvSpPr>
          <p:nvPr>
            <p:ph type="sldNum" sz="quarter" idx="12"/>
          </p:nvPr>
        </p:nvSpPr>
        <p:spPr>
          <a:xfrm>
            <a:off x="6553200" y="6248400"/>
            <a:ext cx="1905000" cy="457200"/>
          </a:xfrm>
          <a:prstGeom prst="rect">
            <a:avLst/>
          </a:prstGeom>
        </p:spPr>
        <p:txBody>
          <a:bodyPr/>
          <a:lstStyle>
            <a:lvl1pPr>
              <a:defRPr/>
            </a:lvl1pPr>
          </a:lstStyle>
          <a:p>
            <a:fld id="{67387F04-3B16-459F-A44E-01935666D74D}" type="slidenum">
              <a:rPr lang="zh-CN" altLang="en-US"/>
              <a:pPr/>
              <a:t>‹#›</a:t>
            </a:fld>
            <a:endParaRPr lang="en-US"/>
          </a:p>
        </p:txBody>
      </p:sp>
    </p:spTree>
    <p:extLst>
      <p:ext uri="{BB962C8B-B14F-4D97-AF65-F5344CB8AC3E}">
        <p14:creationId xmlns:p14="http://schemas.microsoft.com/office/powerpoint/2010/main" val="41918380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152400"/>
            <a:ext cx="7772400" cy="914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219200"/>
            <a:ext cx="3810000" cy="4876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219200"/>
            <a:ext cx="38100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733800"/>
            <a:ext cx="3810000" cy="236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0"/>
          </p:nvPr>
        </p:nvSpPr>
        <p:spPr>
          <a:xfrm>
            <a:off x="8229600" y="6477000"/>
            <a:ext cx="685800" cy="457200"/>
          </a:xfrm>
          <a:prstGeom prst="rect">
            <a:avLst/>
          </a:prstGeom>
        </p:spPr>
        <p:txBody>
          <a:bodyPr/>
          <a:lstStyle>
            <a:lvl1pPr>
              <a:defRPr/>
            </a:lvl1pPr>
          </a:lstStyle>
          <a:p>
            <a:fld id="{39CB0B85-4928-447E-9C5C-FC97977A5B68}" type="slidenum">
              <a:rPr lang="en-US" altLang="zh-CN"/>
              <a:pPr/>
              <a:t>‹#›</a:t>
            </a:fld>
            <a:endParaRPr lang="en-US" altLang="zh-CN"/>
          </a:p>
        </p:txBody>
      </p:sp>
    </p:spTree>
    <p:extLst>
      <p:ext uri="{BB962C8B-B14F-4D97-AF65-F5344CB8AC3E}">
        <p14:creationId xmlns:p14="http://schemas.microsoft.com/office/powerpoint/2010/main" val="14887557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pic>
        <p:nvPicPr>
          <p:cNvPr id="7" name="蓝色系校徽标准版.png" descr="蓝色系校徽标准版.png"/>
          <p:cNvPicPr/>
          <p:nvPr/>
        </p:nvPicPr>
        <p:blipFill>
          <a:blip r:embed="rId2">
            <a:extLst/>
          </a:blip>
          <a:stretch>
            <a:fillRect/>
          </a:stretch>
        </p:blipFill>
        <p:spPr>
          <a:xfrm>
            <a:off x="2139950" y="1279525"/>
            <a:ext cx="4864100" cy="4872038"/>
          </a:xfrm>
          <a:prstGeom prst="rect">
            <a:avLst/>
          </a:prstGeom>
          <a:ln w="12700">
            <a:miter lim="400000"/>
          </a:ln>
        </p:spPr>
      </p:pic>
      <p:pic>
        <p:nvPicPr>
          <p:cNvPr id="8" name="红色系校徽展开式.png" descr="红色系校徽展开式.png"/>
          <p:cNvPicPr/>
          <p:nvPr/>
        </p:nvPicPr>
        <p:blipFill>
          <a:blip r:embed="rId3">
            <a:extLst/>
          </a:blip>
          <a:stretch>
            <a:fillRect/>
          </a:stretch>
        </p:blipFill>
        <p:spPr>
          <a:xfrm>
            <a:off x="1017587" y="166290"/>
            <a:ext cx="2025880" cy="740664"/>
          </a:xfrm>
          <a:prstGeom prst="rect">
            <a:avLst/>
          </a:prstGeom>
          <a:ln w="12700">
            <a:miter lim="400000"/>
          </a:ln>
        </p:spPr>
      </p:pic>
      <p:grpSp>
        <p:nvGrpSpPr>
          <p:cNvPr id="24" name="Group 24"/>
          <p:cNvGrpSpPr/>
          <p:nvPr/>
        </p:nvGrpSpPr>
        <p:grpSpPr>
          <a:xfrm>
            <a:off x="6042097" y="219075"/>
            <a:ext cx="2933250" cy="633873"/>
            <a:chOff x="0" y="0"/>
            <a:chExt cx="2933249" cy="633872"/>
          </a:xfrm>
        </p:grpSpPr>
        <p:pic>
          <p:nvPicPr>
            <p:cNvPr id="9" name="image.jpg"/>
            <p:cNvPicPr/>
            <p:nvPr/>
          </p:nvPicPr>
          <p:blipFill>
            <a:blip r:embed="rId4">
              <a:extLst/>
            </a:blip>
            <a:stretch>
              <a:fillRect/>
            </a:stretch>
          </p:blipFill>
          <p:spPr>
            <a:xfrm>
              <a:off x="0" y="0"/>
              <a:ext cx="1461790" cy="494785"/>
            </a:xfrm>
            <a:prstGeom prst="rect">
              <a:avLst/>
            </a:prstGeom>
            <a:ln w="12700" cap="flat">
              <a:noFill/>
              <a:miter lim="400000"/>
            </a:ln>
            <a:effectLst>
              <a:outerShdw blurRad="63500" dist="35921" dir="2700000" rotWithShape="0">
                <a:srgbClr val="FFFFFF"/>
              </a:outerShdw>
            </a:effectLst>
          </p:spPr>
        </p:pic>
        <p:pic>
          <p:nvPicPr>
            <p:cNvPr id="10" name="image.jpg"/>
            <p:cNvPicPr/>
            <p:nvPr/>
          </p:nvPicPr>
          <p:blipFill>
            <a:blip r:embed="rId5">
              <a:extLst/>
            </a:blip>
            <a:stretch>
              <a:fillRect/>
            </a:stretch>
          </p:blipFill>
          <p:spPr>
            <a:xfrm>
              <a:off x="1471460" y="1612"/>
              <a:ext cx="1461790" cy="486727"/>
            </a:xfrm>
            <a:prstGeom prst="rect">
              <a:avLst/>
            </a:prstGeom>
            <a:ln w="12700" cap="flat">
              <a:noFill/>
              <a:miter lim="400000"/>
            </a:ln>
            <a:effectLst>
              <a:outerShdw blurRad="63500" dist="35921" dir="2700000" rotWithShape="0">
                <a:srgbClr val="FFFFFF"/>
              </a:outerShdw>
            </a:effectLst>
          </p:spPr>
        </p:pic>
        <p:grpSp>
          <p:nvGrpSpPr>
            <p:cNvPr id="23" name="Group 23"/>
            <p:cNvGrpSpPr/>
            <p:nvPr/>
          </p:nvGrpSpPr>
          <p:grpSpPr>
            <a:xfrm>
              <a:off x="4113" y="488338"/>
              <a:ext cx="2925099" cy="145535"/>
              <a:chOff x="0" y="0"/>
              <a:chExt cx="2925097" cy="145534"/>
            </a:xfrm>
          </p:grpSpPr>
          <p:grpSp>
            <p:nvGrpSpPr>
              <p:cNvPr id="13" name="Group 13"/>
              <p:cNvGrpSpPr/>
              <p:nvPr/>
            </p:nvGrpSpPr>
            <p:grpSpPr>
              <a:xfrm>
                <a:off x="-1" y="0"/>
                <a:ext cx="732476" cy="145535"/>
                <a:chOff x="0" y="0"/>
                <a:chExt cx="732474" cy="145534"/>
              </a:xfrm>
            </p:grpSpPr>
            <p:sp>
              <p:nvSpPr>
                <p:cNvPr id="11" name="Shape 11"/>
                <p:cNvSpPr/>
                <p:nvPr/>
              </p:nvSpPr>
              <p:spPr>
                <a:xfrm>
                  <a:off x="0" y="0"/>
                  <a:ext cx="732475" cy="145535"/>
                </a:xfrm>
                <a:prstGeom prst="rect">
                  <a:avLst/>
                </a:prstGeom>
                <a:solidFill>
                  <a:srgbClr val="8F1120"/>
                </a:solidFill>
                <a:ln w="12700" cap="flat">
                  <a:noFill/>
                  <a:miter lim="400000"/>
                </a:ln>
                <a:effectLst/>
              </p:spPr>
              <p:txBody>
                <a:bodyPr wrap="square" lIns="0" tIns="0" rIns="0" bIns="0" numCol="1" anchor="ctr">
                  <a:noAutofit/>
                </a:bodyPr>
                <a:lstStyle/>
                <a:p>
                  <a:pPr lvl="0">
                    <a:defRPr sz="900">
                      <a:solidFill>
                        <a:srgbClr val="FFFFFF"/>
                      </a:solidFill>
                      <a:latin typeface="Arial"/>
                      <a:ea typeface="Arial"/>
                      <a:cs typeface="Arial"/>
                      <a:sym typeface="Arial"/>
                    </a:defRPr>
                  </a:pPr>
                  <a:endParaRPr dirty="0"/>
                </a:p>
              </p:txBody>
            </p:sp>
            <p:sp>
              <p:nvSpPr>
                <p:cNvPr id="12" name="Shape 12"/>
                <p:cNvSpPr/>
                <p:nvPr/>
              </p:nvSpPr>
              <p:spPr>
                <a:xfrm>
                  <a:off x="0" y="8795"/>
                  <a:ext cx="732475" cy="12794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900">
                      <a:solidFill>
                        <a:srgbClr val="FFFFFF"/>
                      </a:solidFill>
                      <a:latin typeface="Arial"/>
                      <a:ea typeface="Arial"/>
                      <a:cs typeface="Arial"/>
                      <a:sym typeface="Arial"/>
                    </a:defRPr>
                  </a:lvl1pPr>
                </a:lstStyle>
                <a:p>
                  <a:pPr lvl="0">
                    <a:defRPr sz="1800">
                      <a:solidFill>
                        <a:srgbClr val="000000"/>
                      </a:solidFill>
                    </a:defRPr>
                  </a:pPr>
                  <a:r>
                    <a:rPr sz="900" dirty="0">
                      <a:solidFill>
                        <a:srgbClr val="FFFFFF"/>
                      </a:solidFill>
                    </a:rPr>
                    <a:t>1896</a:t>
                  </a:r>
                </a:p>
              </p:txBody>
            </p:sp>
          </p:grpSp>
          <p:grpSp>
            <p:nvGrpSpPr>
              <p:cNvPr id="16" name="Group 16"/>
              <p:cNvGrpSpPr/>
              <p:nvPr/>
            </p:nvGrpSpPr>
            <p:grpSpPr>
              <a:xfrm>
                <a:off x="727675" y="0"/>
                <a:ext cx="732476" cy="145535"/>
                <a:chOff x="0" y="0"/>
                <a:chExt cx="732474" cy="145534"/>
              </a:xfrm>
            </p:grpSpPr>
            <p:sp>
              <p:nvSpPr>
                <p:cNvPr id="14" name="Shape 14"/>
                <p:cNvSpPr/>
                <p:nvPr/>
              </p:nvSpPr>
              <p:spPr>
                <a:xfrm>
                  <a:off x="0" y="0"/>
                  <a:ext cx="732475" cy="145535"/>
                </a:xfrm>
                <a:prstGeom prst="rect">
                  <a:avLst/>
                </a:prstGeom>
                <a:solidFill>
                  <a:srgbClr val="8F1120"/>
                </a:solidFill>
                <a:ln w="12700" cap="flat">
                  <a:noFill/>
                  <a:miter lim="400000"/>
                </a:ln>
                <a:effectLst/>
              </p:spPr>
              <p:txBody>
                <a:bodyPr wrap="square" lIns="0" tIns="0" rIns="0" bIns="0" numCol="1" anchor="ctr">
                  <a:noAutofit/>
                </a:bodyPr>
                <a:lstStyle/>
                <a:p>
                  <a:pPr lvl="0">
                    <a:defRPr sz="900">
                      <a:solidFill>
                        <a:srgbClr val="FFFFFF"/>
                      </a:solidFill>
                      <a:latin typeface="Arial"/>
                      <a:ea typeface="Arial"/>
                      <a:cs typeface="Arial"/>
                      <a:sym typeface="Arial"/>
                    </a:defRPr>
                  </a:pPr>
                  <a:endParaRPr dirty="0"/>
                </a:p>
              </p:txBody>
            </p:sp>
            <p:sp>
              <p:nvSpPr>
                <p:cNvPr id="15" name="Shape 15"/>
                <p:cNvSpPr/>
                <p:nvPr/>
              </p:nvSpPr>
              <p:spPr>
                <a:xfrm>
                  <a:off x="0" y="8795"/>
                  <a:ext cx="732475" cy="12794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900">
                      <a:solidFill>
                        <a:srgbClr val="FFFFFF"/>
                      </a:solidFill>
                      <a:latin typeface="Arial"/>
                      <a:ea typeface="Arial"/>
                      <a:cs typeface="Arial"/>
                      <a:sym typeface="Arial"/>
                    </a:defRPr>
                  </a:lvl1pPr>
                </a:lstStyle>
                <a:p>
                  <a:pPr lvl="0">
                    <a:defRPr sz="1800">
                      <a:solidFill>
                        <a:srgbClr val="000000"/>
                      </a:solidFill>
                    </a:defRPr>
                  </a:pPr>
                  <a:r>
                    <a:rPr sz="900" dirty="0">
                      <a:solidFill>
                        <a:srgbClr val="FFFFFF"/>
                      </a:solidFill>
                    </a:rPr>
                    <a:t>1920</a:t>
                  </a:r>
                </a:p>
              </p:txBody>
            </p:sp>
          </p:grpSp>
          <p:grpSp>
            <p:nvGrpSpPr>
              <p:cNvPr id="19" name="Group 19"/>
              <p:cNvGrpSpPr/>
              <p:nvPr/>
            </p:nvGrpSpPr>
            <p:grpSpPr>
              <a:xfrm>
                <a:off x="1460149" y="0"/>
                <a:ext cx="732475" cy="145535"/>
                <a:chOff x="0" y="0"/>
                <a:chExt cx="732474" cy="145534"/>
              </a:xfrm>
            </p:grpSpPr>
            <p:sp>
              <p:nvSpPr>
                <p:cNvPr id="17" name="Shape 17"/>
                <p:cNvSpPr/>
                <p:nvPr/>
              </p:nvSpPr>
              <p:spPr>
                <a:xfrm>
                  <a:off x="0" y="0"/>
                  <a:ext cx="732475" cy="145535"/>
                </a:xfrm>
                <a:prstGeom prst="rect">
                  <a:avLst/>
                </a:prstGeom>
                <a:solidFill>
                  <a:srgbClr val="8F1120"/>
                </a:solidFill>
                <a:ln w="12700" cap="flat">
                  <a:noFill/>
                  <a:miter lim="400000"/>
                </a:ln>
                <a:effectLst/>
              </p:spPr>
              <p:txBody>
                <a:bodyPr wrap="square" lIns="0" tIns="0" rIns="0" bIns="0" numCol="1" anchor="ctr">
                  <a:noAutofit/>
                </a:bodyPr>
                <a:lstStyle/>
                <a:p>
                  <a:pPr lvl="0">
                    <a:defRPr sz="900">
                      <a:solidFill>
                        <a:srgbClr val="FFFFFF"/>
                      </a:solidFill>
                      <a:latin typeface="Arial"/>
                      <a:ea typeface="Arial"/>
                      <a:cs typeface="Arial"/>
                      <a:sym typeface="Arial"/>
                    </a:defRPr>
                  </a:pPr>
                  <a:endParaRPr dirty="0"/>
                </a:p>
              </p:txBody>
            </p:sp>
            <p:sp>
              <p:nvSpPr>
                <p:cNvPr id="18" name="Shape 18"/>
                <p:cNvSpPr/>
                <p:nvPr/>
              </p:nvSpPr>
              <p:spPr>
                <a:xfrm>
                  <a:off x="0" y="8795"/>
                  <a:ext cx="732475" cy="12794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900">
                      <a:solidFill>
                        <a:srgbClr val="FFFFFF"/>
                      </a:solidFill>
                      <a:latin typeface="Arial"/>
                      <a:ea typeface="Arial"/>
                      <a:cs typeface="Arial"/>
                      <a:sym typeface="Arial"/>
                    </a:defRPr>
                  </a:lvl1pPr>
                </a:lstStyle>
                <a:p>
                  <a:pPr lvl="0">
                    <a:defRPr sz="1800">
                      <a:solidFill>
                        <a:srgbClr val="000000"/>
                      </a:solidFill>
                    </a:defRPr>
                  </a:pPr>
                  <a:r>
                    <a:rPr sz="900" dirty="0">
                      <a:solidFill>
                        <a:srgbClr val="FFFFFF"/>
                      </a:solidFill>
                    </a:rPr>
                    <a:t>1987</a:t>
                  </a:r>
                </a:p>
              </p:txBody>
            </p:sp>
          </p:grpSp>
          <p:grpSp>
            <p:nvGrpSpPr>
              <p:cNvPr id="22" name="Group 22"/>
              <p:cNvGrpSpPr/>
              <p:nvPr/>
            </p:nvGrpSpPr>
            <p:grpSpPr>
              <a:xfrm>
                <a:off x="2192623" y="0"/>
                <a:ext cx="732475" cy="145535"/>
                <a:chOff x="0" y="0"/>
                <a:chExt cx="732474" cy="145534"/>
              </a:xfrm>
            </p:grpSpPr>
            <p:sp>
              <p:nvSpPr>
                <p:cNvPr id="20" name="Shape 20"/>
                <p:cNvSpPr/>
                <p:nvPr/>
              </p:nvSpPr>
              <p:spPr>
                <a:xfrm>
                  <a:off x="0" y="0"/>
                  <a:ext cx="732475" cy="145535"/>
                </a:xfrm>
                <a:prstGeom prst="rect">
                  <a:avLst/>
                </a:prstGeom>
                <a:solidFill>
                  <a:srgbClr val="8F1120"/>
                </a:solidFill>
                <a:ln w="12700" cap="flat">
                  <a:noFill/>
                  <a:miter lim="400000"/>
                </a:ln>
                <a:effectLst/>
              </p:spPr>
              <p:txBody>
                <a:bodyPr wrap="square" lIns="0" tIns="0" rIns="0" bIns="0" numCol="1" anchor="ctr">
                  <a:noAutofit/>
                </a:bodyPr>
                <a:lstStyle/>
                <a:p>
                  <a:pPr lvl="0">
                    <a:defRPr sz="900">
                      <a:solidFill>
                        <a:srgbClr val="FFFFFF"/>
                      </a:solidFill>
                      <a:latin typeface="Arial"/>
                      <a:ea typeface="Arial"/>
                      <a:cs typeface="Arial"/>
                      <a:sym typeface="Arial"/>
                    </a:defRPr>
                  </a:pPr>
                  <a:endParaRPr dirty="0"/>
                </a:p>
              </p:txBody>
            </p:sp>
            <p:sp>
              <p:nvSpPr>
                <p:cNvPr id="21" name="Shape 21"/>
                <p:cNvSpPr/>
                <p:nvPr/>
              </p:nvSpPr>
              <p:spPr>
                <a:xfrm>
                  <a:off x="0" y="8795"/>
                  <a:ext cx="732475" cy="12794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900">
                      <a:solidFill>
                        <a:srgbClr val="FFFFFF"/>
                      </a:solidFill>
                      <a:latin typeface="Arial"/>
                      <a:ea typeface="Arial"/>
                      <a:cs typeface="Arial"/>
                      <a:sym typeface="Arial"/>
                    </a:defRPr>
                  </a:lvl1pPr>
                </a:lstStyle>
                <a:p>
                  <a:pPr lvl="0">
                    <a:defRPr sz="1800">
                      <a:solidFill>
                        <a:srgbClr val="000000"/>
                      </a:solidFill>
                    </a:defRPr>
                  </a:pPr>
                  <a:r>
                    <a:rPr sz="900" dirty="0">
                      <a:solidFill>
                        <a:srgbClr val="FFFFFF"/>
                      </a:solidFill>
                    </a:rPr>
                    <a:t>2006</a:t>
                  </a:r>
                </a:p>
              </p:txBody>
            </p:sp>
          </p:grpSp>
        </p:grpSp>
      </p:grpSp>
      <p:pic>
        <p:nvPicPr>
          <p:cNvPr id="25" name="红色系校徽标准版.png" descr="红色系校徽标准版"/>
          <p:cNvPicPr/>
          <p:nvPr/>
        </p:nvPicPr>
        <p:blipFill>
          <a:blip r:embed="rId6">
            <a:extLst/>
          </a:blip>
          <a:stretch>
            <a:fillRect/>
          </a:stretch>
        </p:blipFill>
        <p:spPr>
          <a:xfrm>
            <a:off x="179387" y="158750"/>
            <a:ext cx="755651" cy="755650"/>
          </a:xfrm>
          <a:prstGeom prst="rect">
            <a:avLst/>
          </a:prstGeom>
          <a:ln w="12700">
            <a:miter lim="400000"/>
          </a:ln>
        </p:spPr>
      </p:pic>
      <p:sp>
        <p:nvSpPr>
          <p:cNvPr id="26" name="Shape 26"/>
          <p:cNvSpPr>
            <a:spLocks noGrp="1"/>
          </p:cNvSpPr>
          <p:nvPr>
            <p:ph type="title"/>
          </p:nvPr>
        </p:nvSpPr>
        <p:spPr>
          <a:xfrm>
            <a:off x="457200" y="1374775"/>
            <a:ext cx="8229600" cy="1508125"/>
          </a:xfrm>
          <a:prstGeom prst="rect">
            <a:avLst/>
          </a:prstGeom>
        </p:spPr>
        <p:txBody>
          <a:bodyPr/>
          <a:lstStyle>
            <a:lvl1pPr>
              <a:defRPr sz="3800"/>
            </a:lvl1pPr>
          </a:lstStyle>
          <a:p>
            <a:pPr lvl="0">
              <a:defRPr sz="1800">
                <a:solidFill>
                  <a:srgbClr val="000000"/>
                </a:solidFill>
              </a:defRPr>
            </a:pPr>
            <a:r>
              <a:rPr sz="3800">
                <a:solidFill>
                  <a:srgbClr val="002060"/>
                </a:solidFill>
              </a:rPr>
              <a:t>标题文本</a:t>
            </a:r>
          </a:p>
        </p:txBody>
      </p:sp>
    </p:spTree>
    <p:extLst>
      <p:ext uri="{BB962C8B-B14F-4D97-AF65-F5344CB8AC3E}">
        <p14:creationId xmlns:p14="http://schemas.microsoft.com/office/powerpoint/2010/main" val="182629781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effectLst>
                  <a:outerShdw blurRad="38100" dist="38100" dir="2700000" algn="tl">
                    <a:srgbClr val="000000">
                      <a:alpha val="43137"/>
                    </a:srgbClr>
                  </a:outerShdw>
                </a:effectLst>
                <a:latin typeface="+mn-ea"/>
                <a:ea typeface="+mn-ea"/>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4038600"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052513"/>
            <a:ext cx="4038600"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xfrm>
            <a:off x="6625208" y="6553150"/>
            <a:ext cx="2483296" cy="476250"/>
          </a:xfrm>
          <a:prstGeom prst="rect">
            <a:avLst/>
          </a:prstGeom>
          <a:ln/>
        </p:spPr>
        <p:txBody>
          <a:bodyPr/>
          <a:lstStyle>
            <a:lvl1pPr>
              <a:defRPr/>
            </a:lvl1pPr>
          </a:lstStyle>
          <a:p>
            <a:pPr>
              <a:defRPr/>
            </a:pPr>
            <a:fld id="{9647EF95-0621-4B5C-9074-D8D0686AD71D}"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xfrm>
            <a:off x="6625208" y="6553150"/>
            <a:ext cx="2483296" cy="476250"/>
          </a:xfrm>
          <a:prstGeom prst="rect">
            <a:avLst/>
          </a:prstGeom>
          <a:ln/>
        </p:spPr>
        <p:txBody>
          <a:bodyPr/>
          <a:lstStyle>
            <a:lvl1pPr>
              <a:defRPr/>
            </a:lvl1pPr>
          </a:lstStyle>
          <a:p>
            <a:pPr>
              <a:defRPr/>
            </a:pPr>
            <a:fld id="{D60BA7F4-07B7-40FD-B8D8-57482903A281}"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r">
              <a:defRPr/>
            </a:lvl1pPr>
          </a:lstStyle>
          <a:p>
            <a:r>
              <a:rPr lang="zh-CN" altLang="en-US" dirty="0" smtClean="0"/>
              <a:t>单击此处编辑母版标题样式</a:t>
            </a:r>
            <a:endParaRPr lang="zh-CN" altLang="en-US" dirty="0"/>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zh-CN" dirty="0"/>
          </a:p>
        </p:txBody>
      </p:sp>
      <p:sp>
        <p:nvSpPr>
          <p:cNvPr id="5" name="Rectangle 9"/>
          <p:cNvSpPr>
            <a:spLocks noGrp="1" noChangeArrowheads="1"/>
          </p:cNvSpPr>
          <p:nvPr>
            <p:ph type="sldNum" sz="quarter" idx="12"/>
          </p:nvPr>
        </p:nvSpPr>
        <p:spPr>
          <a:xfrm>
            <a:off x="6625208" y="6553150"/>
            <a:ext cx="2483296" cy="476250"/>
          </a:xfrm>
          <a:prstGeom prst="rect">
            <a:avLst/>
          </a:prstGeom>
          <a:ln/>
        </p:spPr>
        <p:txBody>
          <a:bodyPr/>
          <a:lstStyle>
            <a:lvl1pPr>
              <a:defRPr/>
            </a:lvl1pPr>
          </a:lstStyle>
          <a:p>
            <a:pPr>
              <a:defRPr/>
            </a:pPr>
            <a:fld id="{5C606DC6-AB3B-4577-8E56-B93508B40AF3}" type="slidenum">
              <a:rPr lang="en-US" altLang="zh-CN" smtClean="0"/>
              <a:pPr>
                <a:defRPr/>
              </a:pPr>
              <a:t>‹#›</a:t>
            </a:fld>
            <a:endParaRPr lang="en-US" altLang="zh-CN"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xfrm>
            <a:off x="6625208" y="6553150"/>
            <a:ext cx="2483296" cy="476250"/>
          </a:xfrm>
          <a:prstGeom prst="rect">
            <a:avLst/>
          </a:prstGeom>
          <a:ln/>
        </p:spPr>
        <p:txBody>
          <a:bodyPr/>
          <a:lstStyle>
            <a:lvl1pPr>
              <a:defRPr/>
            </a:lvl1pPr>
          </a:lstStyle>
          <a:p>
            <a:pPr>
              <a:defRPr/>
            </a:pPr>
            <a:fld id="{E794BB23-6F2A-40DC-8AEF-71516BEBE6A7}" type="slidenum">
              <a:rPr lang="en-US" altLang="zh-CN" smtClean="0"/>
              <a:pPr>
                <a:defRPr/>
              </a:pPr>
              <a:t>‹#›</a:t>
            </a:fld>
            <a:endParaRPr lang="en-US" altLang="zh-CN"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xfrm>
            <a:off x="6625208" y="6553150"/>
            <a:ext cx="2483296" cy="476250"/>
          </a:xfrm>
          <a:prstGeom prst="rect">
            <a:avLst/>
          </a:prstGeom>
          <a:ln/>
        </p:spPr>
        <p:txBody>
          <a:bodyPr/>
          <a:lstStyle>
            <a:lvl1pPr>
              <a:defRPr/>
            </a:lvl1pPr>
          </a:lstStyle>
          <a:p>
            <a:pPr>
              <a:defRPr/>
            </a:pPr>
            <a:fld id="{C3BAB61C-917D-4DA5-9DA6-CD49D9D03A24}"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xfrm>
            <a:off x="6625208" y="6553150"/>
            <a:ext cx="2483296" cy="476250"/>
          </a:xfrm>
          <a:prstGeom prst="rect">
            <a:avLst/>
          </a:prstGeom>
          <a:ln/>
        </p:spPr>
        <p:txBody>
          <a:bodyPr/>
          <a:lstStyle>
            <a:lvl1pPr>
              <a:defRPr/>
            </a:lvl1pPr>
          </a:lstStyle>
          <a:p>
            <a:pPr>
              <a:defRPr/>
            </a:pPr>
            <a:fld id="{4CD90448-9677-4281-A4D7-334A2D6E14C1}" type="slidenum">
              <a:rPr lang="en-US" altLang="zh-CN"/>
              <a:pPr>
                <a:defRPr/>
              </a:pPr>
              <a:t>‹#›</a:t>
            </a:fld>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pt底板白-新校徽红(10mm)"/>
          <p:cNvPicPr>
            <a:picLocks noChangeAspect="1" noChangeArrowheads="1"/>
          </p:cNvPicPr>
          <p:nvPr userDrawn="1"/>
        </p:nvPicPr>
        <p:blipFill>
          <a:blip r:embed="rId25" cstate="print"/>
          <a:srcRect/>
          <a:stretch>
            <a:fillRect/>
          </a:stretch>
        </p:blipFill>
        <p:spPr bwMode="auto">
          <a:xfrm>
            <a:off x="0" y="0"/>
            <a:ext cx="9144000" cy="6859588"/>
          </a:xfrm>
          <a:prstGeom prst="rect">
            <a:avLst/>
          </a:prstGeom>
          <a:noFill/>
          <a:ln w="9525">
            <a:noFill/>
            <a:miter lim="800000"/>
            <a:headEnd/>
            <a:tailEnd/>
          </a:ln>
        </p:spPr>
      </p:pic>
      <p:sp>
        <p:nvSpPr>
          <p:cNvPr id="1027" name="Rectangle 5"/>
          <p:cNvSpPr>
            <a:spLocks noGrp="1" noChangeArrowheads="1"/>
          </p:cNvSpPr>
          <p:nvPr>
            <p:ph type="title"/>
          </p:nvPr>
        </p:nvSpPr>
        <p:spPr bwMode="auto">
          <a:xfrm>
            <a:off x="0" y="116632"/>
            <a:ext cx="9144000" cy="687387"/>
          </a:xfrm>
          <a:prstGeom prst="rect">
            <a:avLst/>
          </a:prstGeom>
          <a:noFill/>
          <a:ln w="9525" algn="ctr">
            <a:noFill/>
            <a:miter lim="800000"/>
            <a:headEnd/>
            <a:tailEnd/>
          </a:ln>
        </p:spPr>
        <p:txBody>
          <a:bodyPr vert="horz" wrap="square" lIns="1800000" tIns="36000" rIns="360000" bIns="45720" numCol="1" anchor="t" anchorCtr="0" compatLnSpc="1">
            <a:prstTxWarp prst="textNoShape">
              <a:avLst/>
            </a:prstTxWarp>
          </a:bodyPr>
          <a:lstStyle/>
          <a:p>
            <a:pPr lvl="0"/>
            <a:r>
              <a:rPr lang="zh-CN" altLang="en-US" dirty="0" smtClean="0"/>
              <a:t>单击此处编辑母版标题样式</a:t>
            </a:r>
          </a:p>
        </p:txBody>
      </p:sp>
      <p:sp>
        <p:nvSpPr>
          <p:cNvPr id="1028" name="Rectangle 6"/>
          <p:cNvSpPr>
            <a:spLocks noGrp="1" noChangeArrowheads="1"/>
          </p:cNvSpPr>
          <p:nvPr>
            <p:ph type="body" idx="1"/>
          </p:nvPr>
        </p:nvSpPr>
        <p:spPr bwMode="auto">
          <a:xfrm>
            <a:off x="457200" y="1052513"/>
            <a:ext cx="8229600" cy="54006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4343" name="Rectangle 7"/>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ea typeface="宋体" pitchFamily="2" charset="-122"/>
              </a:defRPr>
            </a:lvl1pPr>
          </a:lstStyle>
          <a:p>
            <a:pPr>
              <a:defRPr/>
            </a:pPr>
            <a:endParaRPr lang="en-US" altLang="zh-CN"/>
          </a:p>
        </p:txBody>
      </p:sp>
      <p:sp>
        <p:nvSpPr>
          <p:cNvPr id="14344" name="Rectangle 8"/>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endParaRPr lang="en-US" altLang="zh-CN"/>
          </a:p>
        </p:txBody>
      </p:sp>
      <p:sp>
        <p:nvSpPr>
          <p:cNvPr id="56322" name="Rectangle 2"/>
          <p:cNvSpPr>
            <a:spLocks noChangeArrowheads="1"/>
          </p:cNvSpPr>
          <p:nvPr userDrawn="1"/>
        </p:nvSpPr>
        <p:spPr bwMode="auto">
          <a:xfrm rot="10800000">
            <a:off x="2608263" y="682625"/>
            <a:ext cx="2879725" cy="90488"/>
          </a:xfrm>
          <a:prstGeom prst="rect">
            <a:avLst/>
          </a:prstGeom>
          <a:gradFill rotWithShape="1">
            <a:gsLst>
              <a:gs pos="0">
                <a:srgbClr val="FFFFFF"/>
              </a:gs>
              <a:gs pos="100000">
                <a:srgbClr val="A41E31">
                  <a:alpha val="60001"/>
                </a:srgbClr>
              </a:gs>
            </a:gsLst>
            <a:lin ang="0" scaled="1"/>
          </a:gradFill>
          <a:ln w="19050" algn="ctr">
            <a:noFill/>
            <a:miter lim="800000"/>
            <a:headEnd/>
            <a:tailEnd/>
          </a:ln>
        </p:spPr>
        <p:txBody>
          <a:bodyPr rot="10800000" wrap="none" anchor="ctr"/>
          <a:lstStyle/>
          <a:p>
            <a:pPr>
              <a:defRPr/>
            </a:pPr>
            <a:endParaRPr lang="zh-CN" altLang="en-US" sz="2400">
              <a:ea typeface="黑体" pitchFamily="2" charset="-122"/>
            </a:endParaRPr>
          </a:p>
        </p:txBody>
      </p:sp>
      <p:sp>
        <p:nvSpPr>
          <p:cNvPr id="56323" name="Rectangle 3"/>
          <p:cNvSpPr>
            <a:spLocks noChangeArrowheads="1"/>
          </p:cNvSpPr>
          <p:nvPr userDrawn="1"/>
        </p:nvSpPr>
        <p:spPr bwMode="auto">
          <a:xfrm>
            <a:off x="6265863" y="6542088"/>
            <a:ext cx="2879725" cy="90487"/>
          </a:xfrm>
          <a:prstGeom prst="rect">
            <a:avLst/>
          </a:prstGeom>
          <a:gradFill rotWithShape="1">
            <a:gsLst>
              <a:gs pos="0">
                <a:srgbClr val="FFFFFF"/>
              </a:gs>
              <a:gs pos="100000">
                <a:srgbClr val="A41E31"/>
              </a:gs>
            </a:gsLst>
            <a:lin ang="0" scaled="1"/>
          </a:gradFill>
          <a:ln w="19050" algn="ctr">
            <a:noFill/>
            <a:miter lim="800000"/>
            <a:headEnd/>
            <a:tailEnd/>
          </a:ln>
        </p:spPr>
        <p:txBody>
          <a:bodyPr wrap="none" anchor="ctr"/>
          <a:lstStyle/>
          <a:p>
            <a:pPr>
              <a:defRPr/>
            </a:pPr>
            <a:endParaRPr lang="zh-CN" altLang="en-US" sz="2400">
              <a:ea typeface="黑体" pitchFamily="2" charset="-122"/>
            </a:endParaRPr>
          </a:p>
        </p:txBody>
      </p:sp>
    </p:spTree>
  </p:cSld>
  <p:clrMap bg1="lt1" tx1="dk1" bg2="lt2" tx2="dk2" accent1="accent1" accent2="accent2" accent3="accent3" accent4="accent4" accent5="accent5" accent6="accent6" hlink="hlink" folHlink="folHlink"/>
  <p:sldLayoutIdLst>
    <p:sldLayoutId id="2147483829"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54" r:id="rId17"/>
    <p:sldLayoutId id="2147483755" r:id="rId18"/>
    <p:sldLayoutId id="2147483756" r:id="rId19"/>
    <p:sldLayoutId id="2147483831" r:id="rId20"/>
    <p:sldLayoutId id="2147483833" r:id="rId21"/>
    <p:sldLayoutId id="2147483834" r:id="rId22"/>
    <p:sldLayoutId id="2147483835" r:id="rId23"/>
  </p:sldLayoutIdLst>
  <p:timing>
    <p:tnLst>
      <p:par>
        <p:cTn id="1" dur="indefinite" restart="never" nodeType="tmRoot"/>
      </p:par>
    </p:tnLst>
  </p:timing>
  <p:hf hdr="0" ftr="0" dt="0"/>
  <p:txStyles>
    <p:title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p:titleStyle>
    <p:bodyStyle>
      <a:lvl1pPr marL="449263" indent="-449263" algn="l" rtl="0" eaLnBrk="0" fontAlgn="base" hangingPunct="0">
        <a:lnSpc>
          <a:spcPct val="120000"/>
        </a:lnSpc>
        <a:spcBef>
          <a:spcPct val="20000"/>
        </a:spcBef>
        <a:spcAft>
          <a:spcPct val="0"/>
        </a:spcAft>
        <a:buSzPct val="120000"/>
        <a:buBlip>
          <a:blip r:embed="rId26"/>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7.jpeg"/><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43.wmf"/></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44.wmf"/></Relationships>
</file>

<file path=ppt/slides/_rels/slide1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45.wmf"/></Relationships>
</file>

<file path=ppt/slides/_rels/slide1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46.wmf"/></Relationships>
</file>

<file path=ppt/slides/_rels/slide1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47.wmf"/></Relationships>
</file>

<file path=ppt/slides/_rels/slide1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0.xml"/></Relationships>
</file>

<file path=ppt/slides/_rels/slide1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0.xml"/></Relationships>
</file>

<file path=ppt/slides/_rels/slide1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0.xml"/></Relationships>
</file>

<file path=ppt/slides/_rels/slide1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2.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1.xml"/></Relationships>
</file>

<file path=ppt/slides/_rels/slide1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1.wmf"/></Relationships>
</file>

<file path=ppt/slides/_rels/slide1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22.wmf"/><Relationship Id="rId1" Type="http://schemas.openxmlformats.org/officeDocument/2006/relationships/slideLayout" Target="../slideLayouts/slideLayout7.xml"/><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 Id="rId9" Type="http://schemas.openxmlformats.org/officeDocument/2006/relationships/image" Target="../media/image29.wmf"/></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1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30.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1.wmf"/></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5.w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6.wmf"/><Relationship Id="rId4" Type="http://schemas.openxmlformats.org/officeDocument/2006/relationships/oleObject" Target="../embeddings/oleObject3.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0.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92.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93.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25487" y="5229200"/>
            <a:ext cx="8078961" cy="1080120"/>
          </a:xfrm>
        </p:spPr>
        <p:txBody>
          <a:bodyPr/>
          <a:lstStyle/>
          <a:p>
            <a:pPr marL="449263" indent="-449263" algn="r">
              <a:lnSpc>
                <a:spcPct val="100000"/>
              </a:lnSpc>
              <a:defRPr/>
            </a:pPr>
            <a:r>
              <a:rPr lang="zh-CN" altLang="en-US" sz="2800" b="0" dirty="0" smtClean="0">
                <a:solidFill>
                  <a:schemeClr val="bg2">
                    <a:lumMod val="50000"/>
                  </a:schemeClr>
                </a:solidFill>
                <a:effectLst/>
                <a:latin typeface="新宋体" panose="02010609030101010101" pitchFamily="49" charset="-122"/>
                <a:ea typeface="新宋体" panose="02010609030101010101" pitchFamily="49" charset="-122"/>
              </a:rPr>
              <a:t>智能</a:t>
            </a:r>
            <a:r>
              <a:rPr lang="zh-CN" altLang="en-US" sz="2800" b="0" dirty="0">
                <a:solidFill>
                  <a:schemeClr val="bg2">
                    <a:lumMod val="50000"/>
                  </a:schemeClr>
                </a:solidFill>
                <a:effectLst/>
                <a:latin typeface="新宋体" panose="02010609030101010101" pitchFamily="49" charset="-122"/>
                <a:ea typeface="新宋体" panose="02010609030101010101" pitchFamily="49" charset="-122"/>
              </a:rPr>
              <a:t>制造与信息工程研究所</a:t>
            </a:r>
            <a:endParaRPr lang="en-US" altLang="zh-CN" sz="2800" b="0" dirty="0">
              <a:solidFill>
                <a:schemeClr val="bg2">
                  <a:lumMod val="50000"/>
                </a:schemeClr>
              </a:solidFill>
              <a:effectLst/>
              <a:latin typeface="新宋体" panose="02010609030101010101" pitchFamily="49" charset="-122"/>
              <a:ea typeface="新宋体" panose="02010609030101010101" pitchFamily="49" charset="-122"/>
            </a:endParaRPr>
          </a:p>
          <a:p>
            <a:pPr marL="449263" indent="-449263" algn="r">
              <a:lnSpc>
                <a:spcPct val="100000"/>
              </a:lnSpc>
              <a:defRPr/>
            </a:pPr>
            <a:r>
              <a:rPr lang="zh-CN" altLang="en-US" sz="2800" b="0" dirty="0">
                <a:solidFill>
                  <a:schemeClr val="bg2">
                    <a:lumMod val="50000"/>
                  </a:schemeClr>
                </a:solidFill>
                <a:effectLst/>
                <a:latin typeface="新宋体" panose="02010609030101010101" pitchFamily="49" charset="-122"/>
                <a:ea typeface="新宋体" panose="02010609030101010101" pitchFamily="49" charset="-122"/>
              </a:rPr>
              <a:t>上海交通大学机械与动力工程学院</a:t>
            </a:r>
            <a:endParaRPr lang="en-US" altLang="zh-CN" sz="2800" b="0" dirty="0">
              <a:solidFill>
                <a:schemeClr val="bg2">
                  <a:lumMod val="50000"/>
                </a:schemeClr>
              </a:solidFill>
              <a:effectLst/>
              <a:latin typeface="新宋体" panose="02010609030101010101" pitchFamily="49" charset="-122"/>
              <a:ea typeface="新宋体" panose="02010609030101010101" pitchFamily="49" charset="-122"/>
            </a:endParaRPr>
          </a:p>
        </p:txBody>
      </p:sp>
      <p:sp>
        <p:nvSpPr>
          <p:cNvPr id="5" name="标题 1"/>
          <p:cNvSpPr txBox="1">
            <a:spLocks/>
          </p:cNvSpPr>
          <p:nvPr/>
        </p:nvSpPr>
        <p:spPr bwMode="auto">
          <a:xfrm>
            <a:off x="396000" y="1268760"/>
            <a:ext cx="8352928" cy="1470025"/>
          </a:xfrm>
          <a:prstGeom prst="rect">
            <a:avLst/>
          </a:prstGeom>
          <a:noFill/>
          <a:ln w="9525" algn="ctr">
            <a:noFill/>
            <a:miter lim="800000"/>
            <a:headEnd/>
            <a:tailEnd/>
          </a:ln>
        </p:spPr>
        <p:txBody>
          <a:bodyPr vert="horz" wrap="square" lIns="360000" tIns="36000" rIns="360000" bIns="45720" numCol="1" anchor="t" anchorCtr="0" compatLnSpc="1">
            <a:prstTxWarp prst="textNoShape">
              <a:avLst/>
            </a:prstTxWarp>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r>
              <a:rPr lang="zh-CN" altLang="en-US" sz="5400" kern="0" dirty="0" smtClean="0">
                <a:solidFill>
                  <a:srgbClr val="C00000"/>
                </a:solidFill>
                <a:latin typeface="黑体" panose="02010609060101010101" pitchFamily="49" charset="-122"/>
                <a:ea typeface="黑体" panose="02010609060101010101" pitchFamily="49" charset="-122"/>
              </a:rPr>
              <a:t>软件工程 </a:t>
            </a:r>
            <a:r>
              <a:rPr lang="en-US" altLang="zh-CN" sz="5400" kern="0" dirty="0" smtClean="0">
                <a:solidFill>
                  <a:srgbClr val="C00000"/>
                </a:solidFill>
                <a:ea typeface="黑体" panose="02010609060101010101" pitchFamily="49" charset="-122"/>
              </a:rPr>
              <a:t>II</a:t>
            </a:r>
          </a:p>
          <a:p>
            <a:pPr algn="r"/>
            <a:endParaRPr lang="en-US" altLang="zh-CN" sz="1200" dirty="0" smtClean="0">
              <a:solidFill>
                <a:srgbClr val="002060"/>
              </a:solidFill>
            </a:endParaRPr>
          </a:p>
          <a:p>
            <a:pPr algn="r"/>
            <a:r>
              <a:rPr lang="en-US" altLang="zh-CN" sz="3200" dirty="0" smtClean="0">
                <a:solidFill>
                  <a:srgbClr val="002060"/>
                </a:solidFill>
              </a:rPr>
              <a:t>—— </a:t>
            </a:r>
            <a:r>
              <a:rPr lang="zh-CN" altLang="en-US" sz="3200" dirty="0" smtClean="0">
                <a:solidFill>
                  <a:srgbClr val="002060"/>
                </a:solidFill>
              </a:rPr>
              <a:t>软件</a:t>
            </a:r>
            <a:r>
              <a:rPr lang="zh-CN" altLang="en-US" sz="3200" dirty="0">
                <a:solidFill>
                  <a:srgbClr val="002060"/>
                </a:solidFill>
              </a:rPr>
              <a:t>系统分析与</a:t>
            </a:r>
            <a:r>
              <a:rPr lang="zh-CN" altLang="en-US" sz="3200" dirty="0" smtClean="0">
                <a:solidFill>
                  <a:srgbClr val="002060"/>
                </a:solidFill>
              </a:rPr>
              <a:t>设计</a:t>
            </a:r>
            <a:endParaRPr lang="zh-CN" altLang="en-US" sz="3200" kern="0" dirty="0">
              <a:solidFill>
                <a:srgbClr val="002060"/>
              </a:solidFill>
              <a:ea typeface="黑体" panose="02010609060101010101" pitchFamily="49"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7152" y="3140968"/>
            <a:ext cx="2577296" cy="158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122" name="Picture 2" descr="http://smartinspection.cn/wp-content/themes/Superfocus_free/images/index/banner4/pic1.png"/>
          <p:cNvPicPr>
            <a:picLocks noChangeAspect="1" noChangeArrowheads="1"/>
          </p:cNvPicPr>
          <p:nvPr/>
        </p:nvPicPr>
        <p:blipFill rotWithShape="1">
          <a:blip r:embed="rId4">
            <a:extLst>
              <a:ext uri="{28A0092B-C50C-407E-A947-70E740481C1C}">
                <a14:useLocalDpi xmlns:a14="http://schemas.microsoft.com/office/drawing/2010/main" val="0"/>
              </a:ext>
            </a:extLst>
          </a:blip>
          <a:srcRect l="3427" r="11449" b="26386"/>
          <a:stretch/>
        </p:blipFill>
        <p:spPr bwMode="auto">
          <a:xfrm>
            <a:off x="3286320" y="3140968"/>
            <a:ext cx="2572287" cy="158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5126" name="Picture 6" descr="https://timgsa.baidu.com/timg?image&amp;quality=80&amp;size=b9999_10000&amp;sec=1487831377513&amp;di=82dc92256410602c7dfd4cec3941f168&amp;imgtype=0&amp;src=http%3A%2F%2Fwww.hitongxue.net%2FupLoad%2Fnews%2Fmonth_1510%2F201510301541514733.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1179" r="2913"/>
          <a:stretch/>
        </p:blipFill>
        <p:spPr bwMode="auto">
          <a:xfrm>
            <a:off x="525487" y="3140968"/>
            <a:ext cx="2592288" cy="158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612353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794BB23-6F2A-40DC-8AEF-71516BEBE6A7}" type="slidenum">
              <a:rPr lang="en-US" altLang="zh-CN" smtClean="0"/>
              <a:pPr>
                <a:defRPr/>
              </a:pPr>
              <a:t>10</a:t>
            </a:fld>
            <a:endParaRPr lang="en-US" altLang="zh-CN" dirty="0"/>
          </a:p>
        </p:txBody>
      </p:sp>
      <p:sp>
        <p:nvSpPr>
          <p:cNvPr id="3" name="Rectangle 3"/>
          <p:cNvSpPr txBox="1">
            <a:spLocks noChangeArrowheads="1"/>
          </p:cNvSpPr>
          <p:nvPr/>
        </p:nvSpPr>
        <p:spPr>
          <a:xfrm>
            <a:off x="359791" y="1556792"/>
            <a:ext cx="8748713" cy="4500945"/>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eaLnBrk="1" hangingPunct="1"/>
            <a:r>
              <a:rPr lang="zh-CN" altLang="en-US" sz="2800" dirty="0" smtClean="0">
                <a:solidFill>
                  <a:srgbClr val="0000FF"/>
                </a:solidFill>
              </a:rPr>
              <a:t>战略</a:t>
            </a:r>
            <a:r>
              <a:rPr lang="zh-CN" altLang="en-US" sz="2800" dirty="0">
                <a:solidFill>
                  <a:srgbClr val="0000FF"/>
                </a:solidFill>
              </a:rPr>
              <a:t>管理理论演进</a:t>
            </a:r>
          </a:p>
          <a:p>
            <a:pPr lvl="1" eaLnBrk="1" hangingPunct="1"/>
            <a:r>
              <a:rPr lang="zh-CN" altLang="en-US" sz="2400" dirty="0"/>
              <a:t>经典战略管理理论</a:t>
            </a:r>
          </a:p>
          <a:p>
            <a:pPr lvl="1" eaLnBrk="1" hangingPunct="1"/>
            <a:r>
              <a:rPr lang="zh-CN" altLang="en-US" sz="2400" dirty="0"/>
              <a:t>以定位为基础的战略管理理论</a:t>
            </a:r>
          </a:p>
          <a:p>
            <a:pPr lvl="1" eaLnBrk="1" hangingPunct="1"/>
            <a:r>
              <a:rPr lang="zh-CN" altLang="en-US" sz="2400" dirty="0"/>
              <a:t>以资源为基础的战略管理理论</a:t>
            </a:r>
          </a:p>
          <a:p>
            <a:pPr lvl="2" eaLnBrk="1" hangingPunct="1"/>
            <a:r>
              <a:rPr lang="zh-CN" altLang="en-US" sz="2000" dirty="0" smtClean="0"/>
              <a:t>竞争优势重点从定位转向以</a:t>
            </a:r>
            <a:r>
              <a:rPr lang="zh-CN" altLang="en-US" sz="2000" dirty="0" smtClean="0">
                <a:solidFill>
                  <a:srgbClr val="FF0000"/>
                </a:solidFill>
              </a:rPr>
              <a:t>资源</a:t>
            </a:r>
            <a:r>
              <a:rPr lang="zh-CN" altLang="en-US" sz="2000" dirty="0" smtClean="0"/>
              <a:t>为基础。普拉哈拉德和哈默于</a:t>
            </a:r>
            <a:r>
              <a:rPr lang="en-US" altLang="zh-CN" sz="2000" dirty="0" smtClean="0"/>
              <a:t>20</a:t>
            </a:r>
            <a:r>
              <a:rPr lang="zh-CN" altLang="en-US" sz="2000" dirty="0" smtClean="0"/>
              <a:t>世纪</a:t>
            </a:r>
            <a:r>
              <a:rPr lang="en-US" altLang="zh-CN" sz="2000" dirty="0" smtClean="0"/>
              <a:t>90</a:t>
            </a:r>
            <a:r>
              <a:rPr lang="zh-CN" altLang="en-US" sz="2000" dirty="0" smtClean="0"/>
              <a:t>年代提出“</a:t>
            </a:r>
            <a:r>
              <a:rPr lang="zh-CN" altLang="en-US" sz="2000" dirty="0" smtClean="0">
                <a:solidFill>
                  <a:srgbClr val="FF0000"/>
                </a:solidFill>
              </a:rPr>
              <a:t>核心能力</a:t>
            </a:r>
            <a:r>
              <a:rPr lang="zh-CN" altLang="en-US" sz="2000" dirty="0"/>
              <a:t>”</a:t>
            </a:r>
            <a:r>
              <a:rPr lang="zh-CN" altLang="en-US" sz="2000" dirty="0" smtClean="0"/>
              <a:t>理论。企业要获取利润、获得竞争优势，必须具有核心能力。核心能力是企业长期积累而形成的一种</a:t>
            </a:r>
            <a:r>
              <a:rPr lang="zh-CN" altLang="en-US" sz="2000" dirty="0" smtClean="0">
                <a:solidFill>
                  <a:srgbClr val="FF0000"/>
                </a:solidFill>
              </a:rPr>
              <a:t>独特能力，难以复制和超越</a:t>
            </a:r>
            <a:r>
              <a:rPr lang="zh-CN" altLang="en-US" sz="2000" dirty="0" smtClean="0"/>
              <a:t>、是</a:t>
            </a:r>
            <a:r>
              <a:rPr lang="zh-CN" altLang="en-US" sz="2000" dirty="0" smtClean="0"/>
              <a:t>企业利润的源泉。</a:t>
            </a:r>
            <a:endParaRPr lang="en-US" altLang="zh-CN" sz="2000" dirty="0" smtClean="0"/>
          </a:p>
        </p:txBody>
      </p:sp>
      <p:sp>
        <p:nvSpPr>
          <p:cNvPr id="4" name="Rectangle 7"/>
          <p:cNvSpPr>
            <a:spLocks noChangeArrowheads="1"/>
          </p:cNvSpPr>
          <p:nvPr/>
        </p:nvSpPr>
        <p:spPr bwMode="auto">
          <a:xfrm>
            <a:off x="111561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一</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、系统规划概论</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5" name="Text Box 3"/>
          <p:cNvSpPr txBox="1">
            <a:spLocks noChangeArrowheads="1"/>
          </p:cNvSpPr>
          <p:nvPr/>
        </p:nvSpPr>
        <p:spPr bwMode="auto">
          <a:xfrm>
            <a:off x="2517540" y="828001"/>
            <a:ext cx="4968552"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r>
              <a:rPr lang="en-US" altLang="zh-CN" dirty="0"/>
              <a:t>  </a:t>
            </a:r>
            <a:r>
              <a:rPr lang="en-US" altLang="zh-CN" dirty="0" smtClean="0"/>
              <a:t>1</a:t>
            </a:r>
            <a:r>
              <a:rPr lang="zh-CN" altLang="en-US" dirty="0" smtClean="0"/>
              <a:t>、企业</a:t>
            </a:r>
            <a:r>
              <a:rPr lang="en-US" altLang="zh-CN" dirty="0" smtClean="0"/>
              <a:t>IT</a:t>
            </a:r>
            <a:r>
              <a:rPr lang="zh-CN" altLang="en-US" dirty="0" smtClean="0"/>
              <a:t>战略</a:t>
            </a:r>
            <a:endParaRPr lang="zh-CN" altLang="en-US" dirty="0"/>
          </a:p>
        </p:txBody>
      </p:sp>
    </p:spTree>
    <p:extLst>
      <p:ext uri="{BB962C8B-B14F-4D97-AF65-F5344CB8AC3E}">
        <p14:creationId xmlns:p14="http://schemas.microsoft.com/office/powerpoint/2010/main" val="232929736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r>
              <a:rPr lang="en-US" altLang="zh-CN" sz="2800" dirty="0" smtClean="0">
                <a:latin typeface="隶书" pitchFamily="49" charset="-122"/>
              </a:rPr>
              <a:t>2</a:t>
            </a:r>
            <a:r>
              <a:rPr lang="zh-CN" altLang="en-US" sz="2800" dirty="0" smtClean="0">
                <a:latin typeface="隶书" pitchFamily="49" charset="-122"/>
              </a:rPr>
              <a:t>、系统流程</a:t>
            </a:r>
            <a:r>
              <a:rPr lang="zh-CN" altLang="en-US" sz="2800" dirty="0">
                <a:latin typeface="隶书" pitchFamily="49" charset="-122"/>
              </a:rPr>
              <a:t>规划</a:t>
            </a:r>
          </a:p>
        </p:txBody>
      </p:sp>
      <p:sp>
        <p:nvSpPr>
          <p:cNvPr id="225283" name="Rectangle 3"/>
          <p:cNvSpPr>
            <a:spLocks noGrp="1" noChangeArrowheads="1"/>
          </p:cNvSpPr>
          <p:nvPr>
            <p:ph type="body" idx="1"/>
          </p:nvPr>
        </p:nvSpPr>
        <p:spPr>
          <a:xfrm>
            <a:off x="662880" y="1844824"/>
            <a:ext cx="8229600" cy="3888432"/>
          </a:xfrm>
        </p:spPr>
        <p:txBody>
          <a:bodyPr/>
          <a:lstStyle/>
          <a:p>
            <a:pPr>
              <a:buFont typeface="Wingdings" pitchFamily="2" charset="2"/>
              <a:buNone/>
            </a:pPr>
            <a:r>
              <a:rPr lang="zh-CN" altLang="en-US" sz="2800" dirty="0" smtClean="0">
                <a:solidFill>
                  <a:srgbClr val="0000FF"/>
                </a:solidFill>
                <a:effectLst>
                  <a:outerShdw blurRad="38100" dist="38100" dir="2700000" algn="tl">
                    <a:srgbClr val="000000">
                      <a:alpha val="43137"/>
                    </a:srgbClr>
                  </a:outerShdw>
                </a:effectLst>
                <a:latin typeface="楷体_GB2312" pitchFamily="49" charset="-122"/>
              </a:rPr>
              <a:t>原则：</a:t>
            </a:r>
          </a:p>
          <a:p>
            <a:r>
              <a:rPr lang="zh-CN" altLang="en-US" dirty="0" smtClean="0">
                <a:solidFill>
                  <a:srgbClr val="002060"/>
                </a:solidFill>
                <a:effectLst>
                  <a:outerShdw blurRad="38100" dist="38100" dir="2700000" algn="tl">
                    <a:srgbClr val="000000">
                      <a:alpha val="43137"/>
                    </a:srgbClr>
                  </a:outerShdw>
                </a:effectLst>
                <a:latin typeface="楷体_GB2312" pitchFamily="49" charset="-122"/>
              </a:rPr>
              <a:t>有一个明确的、具有启发性的目标，即共同远景。 </a:t>
            </a:r>
          </a:p>
          <a:p>
            <a:r>
              <a:rPr lang="zh-CN" altLang="en-US" dirty="0" smtClean="0">
                <a:solidFill>
                  <a:srgbClr val="002060"/>
                </a:solidFill>
                <a:effectLst>
                  <a:outerShdw blurRad="38100" dist="38100" dir="2700000" algn="tl">
                    <a:srgbClr val="000000">
                      <a:alpha val="43137"/>
                    </a:srgbClr>
                  </a:outerShdw>
                </a:effectLst>
                <a:latin typeface="楷体_GB2312" pitchFamily="49" charset="-122"/>
              </a:rPr>
              <a:t>充分</a:t>
            </a:r>
            <a:r>
              <a:rPr lang="zh-CN" altLang="en-US" dirty="0">
                <a:solidFill>
                  <a:srgbClr val="002060"/>
                </a:solidFill>
                <a:effectLst>
                  <a:outerShdw blurRad="38100" dist="38100" dir="2700000" algn="tl">
                    <a:srgbClr val="000000">
                      <a:alpha val="43137"/>
                    </a:srgbClr>
                  </a:outerShdw>
                </a:effectLst>
                <a:latin typeface="楷体_GB2312" pitchFamily="49" charset="-122"/>
              </a:rPr>
              <a:t>考虑顾客价值。 </a:t>
            </a:r>
          </a:p>
          <a:p>
            <a:r>
              <a:rPr lang="zh-CN" altLang="en-US" dirty="0">
                <a:solidFill>
                  <a:srgbClr val="002060"/>
                </a:solidFill>
                <a:effectLst>
                  <a:outerShdw blurRad="38100" dist="38100" dir="2700000" algn="tl">
                    <a:srgbClr val="000000">
                      <a:alpha val="43137"/>
                    </a:srgbClr>
                  </a:outerShdw>
                </a:effectLst>
                <a:latin typeface="楷体_GB2312" pitchFamily="49" charset="-122"/>
              </a:rPr>
              <a:t>必须服从统一指挥。 </a:t>
            </a:r>
          </a:p>
          <a:p>
            <a:r>
              <a:rPr lang="zh-CN" altLang="en-US" dirty="0">
                <a:solidFill>
                  <a:srgbClr val="002060"/>
                </a:solidFill>
                <a:effectLst>
                  <a:outerShdw blurRad="38100" dist="38100" dir="2700000" algn="tl">
                    <a:srgbClr val="000000">
                      <a:alpha val="43137"/>
                    </a:srgbClr>
                  </a:outerShdw>
                </a:effectLst>
                <a:latin typeface="楷体_GB2312" pitchFamily="49" charset="-122"/>
              </a:rPr>
              <a:t>充分做好横向及纵向沟通。 </a:t>
            </a:r>
          </a:p>
          <a:p>
            <a:r>
              <a:rPr lang="zh-CN" altLang="en-US" dirty="0">
                <a:solidFill>
                  <a:srgbClr val="002060"/>
                </a:solidFill>
                <a:effectLst>
                  <a:outerShdw blurRad="38100" dist="38100" dir="2700000" algn="tl">
                    <a:srgbClr val="000000">
                      <a:alpha val="43137"/>
                    </a:srgbClr>
                  </a:outerShdw>
                </a:effectLst>
                <a:latin typeface="楷体_GB2312" pitchFamily="49" charset="-122"/>
              </a:rPr>
              <a:t>认识流程改革的两大要素</a:t>
            </a:r>
            <a:r>
              <a:rPr lang="en-US" altLang="zh-CN" dirty="0">
                <a:solidFill>
                  <a:srgbClr val="002060"/>
                </a:solidFill>
                <a:effectLst>
                  <a:outerShdw blurRad="38100" dist="38100" dir="2700000" algn="tl">
                    <a:srgbClr val="000000">
                      <a:alpha val="43137"/>
                    </a:srgbClr>
                  </a:outerShdw>
                </a:effectLst>
                <a:latin typeface="Times New Roman"/>
              </a:rPr>
              <a:t>——</a:t>
            </a:r>
            <a:r>
              <a:rPr lang="zh-CN" altLang="en-US" dirty="0">
                <a:solidFill>
                  <a:srgbClr val="002060"/>
                </a:solidFill>
                <a:effectLst>
                  <a:outerShdw blurRad="38100" dist="38100" dir="2700000" algn="tl">
                    <a:srgbClr val="000000">
                      <a:alpha val="43137"/>
                    </a:srgbClr>
                  </a:outerShdw>
                </a:effectLst>
                <a:latin typeface="楷体_GB2312" pitchFamily="49" charset="-122"/>
              </a:rPr>
              <a:t>信息技术</a:t>
            </a:r>
            <a:r>
              <a:rPr lang="en-US" altLang="zh-CN" dirty="0">
                <a:solidFill>
                  <a:srgbClr val="002060"/>
                </a:solidFill>
                <a:effectLst>
                  <a:outerShdw blurRad="38100" dist="38100" dir="2700000" algn="tl">
                    <a:srgbClr val="000000">
                      <a:alpha val="43137"/>
                    </a:srgbClr>
                  </a:outerShdw>
                </a:effectLst>
                <a:latin typeface="楷体_GB2312" pitchFamily="49" charset="-122"/>
              </a:rPr>
              <a:t>/</a:t>
            </a:r>
            <a:r>
              <a:rPr lang="zh-CN" altLang="en-US" dirty="0">
                <a:solidFill>
                  <a:srgbClr val="002060"/>
                </a:solidFill>
                <a:effectLst>
                  <a:outerShdw blurRad="38100" dist="38100" dir="2700000" algn="tl">
                    <a:srgbClr val="000000">
                      <a:alpha val="43137"/>
                    </a:srgbClr>
                  </a:outerShdw>
                </a:effectLst>
                <a:latin typeface="楷体_GB2312" pitchFamily="49" charset="-122"/>
              </a:rPr>
              <a:t>信息系统和人员组织管理。 </a:t>
            </a:r>
          </a:p>
          <a:p>
            <a:r>
              <a:rPr lang="zh-CN" altLang="en-US" dirty="0">
                <a:solidFill>
                  <a:srgbClr val="002060"/>
                </a:solidFill>
                <a:effectLst>
                  <a:outerShdw blurRad="38100" dist="38100" dir="2700000" algn="tl">
                    <a:srgbClr val="000000">
                      <a:alpha val="43137"/>
                    </a:srgbClr>
                  </a:outerShdw>
                </a:effectLst>
                <a:latin typeface="楷体_GB2312" pitchFamily="49" charset="-122"/>
              </a:rPr>
              <a:t>树立典范、逐步推进，充分利用变革的涟漪效应。 </a:t>
            </a:r>
          </a:p>
        </p:txBody>
      </p:sp>
      <p:sp>
        <p:nvSpPr>
          <p:cNvPr id="5" name="Text Box 3"/>
          <p:cNvSpPr txBox="1">
            <a:spLocks noChangeArrowheads="1"/>
          </p:cNvSpPr>
          <p:nvPr/>
        </p:nvSpPr>
        <p:spPr bwMode="auto">
          <a:xfrm>
            <a:off x="1835696" y="980499"/>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3</a:t>
            </a: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业务流程重组</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35853282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794BB23-6F2A-40DC-8AEF-71516BEBE6A7}" type="slidenum">
              <a:rPr lang="en-US" altLang="zh-CN" smtClean="0"/>
              <a:pPr>
                <a:defRPr/>
              </a:pPr>
              <a:t>101</a:t>
            </a:fld>
            <a:endParaRPr lang="en-US" altLang="zh-CN" dirty="0"/>
          </a:p>
        </p:txBody>
      </p:sp>
      <p:sp>
        <p:nvSpPr>
          <p:cNvPr id="4" name="Rectangle 2"/>
          <p:cNvSpPr txBox="1">
            <a:spLocks noChangeArrowheads="1"/>
          </p:cNvSpPr>
          <p:nvPr/>
        </p:nvSpPr>
        <p:spPr>
          <a:xfrm>
            <a:off x="0" y="77317"/>
            <a:ext cx="8892480" cy="687387"/>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r>
              <a:rPr lang="en-US" altLang="zh-CN" sz="2800" smtClean="0">
                <a:latin typeface="隶书" pitchFamily="49" charset="-122"/>
              </a:rPr>
              <a:t>2</a:t>
            </a:r>
            <a:r>
              <a:rPr lang="zh-CN" altLang="en-US" sz="2800" smtClean="0">
                <a:latin typeface="隶书" pitchFamily="49" charset="-122"/>
              </a:rPr>
              <a:t>、系统流程规划</a:t>
            </a:r>
            <a:endParaRPr lang="zh-CN" altLang="en-US" sz="2800" dirty="0">
              <a:latin typeface="隶书" pitchFamily="49" charset="-122"/>
            </a:endParaRPr>
          </a:p>
        </p:txBody>
      </p:sp>
      <p:sp>
        <p:nvSpPr>
          <p:cNvPr id="5" name="Rectangle 3"/>
          <p:cNvSpPr txBox="1">
            <a:spLocks noChangeArrowheads="1"/>
          </p:cNvSpPr>
          <p:nvPr/>
        </p:nvSpPr>
        <p:spPr>
          <a:xfrm>
            <a:off x="914400" y="2132856"/>
            <a:ext cx="8229600" cy="3888432"/>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3"/>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buFont typeface="Wingdings" pitchFamily="2" charset="2"/>
              <a:buNone/>
            </a:pPr>
            <a:r>
              <a:rPr lang="zh-CN" altLang="en-US" sz="2800" dirty="0">
                <a:solidFill>
                  <a:srgbClr val="0000FF"/>
                </a:solidFill>
                <a:latin typeface="楷体_GB2312" pitchFamily="49" charset="-122"/>
              </a:rPr>
              <a:t>案例</a:t>
            </a:r>
            <a:r>
              <a:rPr lang="zh-CN" altLang="en-US" sz="2800" dirty="0" smtClean="0">
                <a:solidFill>
                  <a:srgbClr val="0000FF"/>
                </a:solidFill>
                <a:latin typeface="楷体_GB2312" pitchFamily="49" charset="-122"/>
              </a:rPr>
              <a:t>：</a:t>
            </a:r>
          </a:p>
          <a:p>
            <a:r>
              <a:rPr lang="zh-CN" altLang="en-US" dirty="0">
                <a:latin typeface="楷体_GB2312" pitchFamily="49" charset="-122"/>
              </a:rPr>
              <a:t>福特</a:t>
            </a:r>
            <a:r>
              <a:rPr lang="zh-CN" altLang="en-US" dirty="0" smtClean="0">
                <a:latin typeface="楷体_GB2312" pitchFamily="49" charset="-122"/>
              </a:rPr>
              <a:t>汽车</a:t>
            </a:r>
            <a:endParaRPr lang="en-US" altLang="zh-CN" dirty="0" smtClean="0">
              <a:latin typeface="楷体_GB2312" pitchFamily="49" charset="-122"/>
            </a:endParaRPr>
          </a:p>
          <a:p>
            <a:r>
              <a:rPr lang="zh-CN" altLang="en-US" dirty="0" smtClean="0">
                <a:latin typeface="楷体_GB2312" pitchFamily="49" charset="-122"/>
              </a:rPr>
              <a:t>柯达</a:t>
            </a:r>
            <a:endParaRPr lang="en-US" altLang="zh-CN" dirty="0">
              <a:latin typeface="楷体_GB2312" pitchFamily="49" charset="-122"/>
            </a:endParaRPr>
          </a:p>
          <a:p>
            <a:r>
              <a:rPr lang="en-US" altLang="zh-CN" dirty="0" smtClean="0">
                <a:latin typeface="楷体_GB2312" pitchFamily="49" charset="-122"/>
              </a:rPr>
              <a:t>IBM</a:t>
            </a:r>
            <a:endParaRPr lang="en-US" altLang="zh-CN" dirty="0">
              <a:latin typeface="楷体_GB2312" pitchFamily="49" charset="-122"/>
            </a:endParaRPr>
          </a:p>
        </p:txBody>
      </p:sp>
      <p:sp>
        <p:nvSpPr>
          <p:cNvPr id="6" name="Text Box 3"/>
          <p:cNvSpPr txBox="1">
            <a:spLocks noChangeArrowheads="1"/>
          </p:cNvSpPr>
          <p:nvPr/>
        </p:nvSpPr>
        <p:spPr bwMode="auto">
          <a:xfrm>
            <a:off x="1835696" y="980499"/>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3</a:t>
            </a: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业务流程重组</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53609964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10"/>
          </p:nvPr>
        </p:nvSpPr>
        <p:spPr>
          <a:noFill/>
        </p:spPr>
        <p:txBody>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AF73ACE3-B8E0-4BBD-98FA-D5ED1CBC07C5}" type="slidenum">
              <a:rPr lang="ar-SA" altLang="en-US" sz="1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pPr eaLnBrk="1" hangingPunct="1"/>
              <a:t>102</a:t>
            </a:fld>
            <a:endParaRPr lang="en-US" altLang="en-US" sz="10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1443" name="Rectangle 2"/>
          <p:cNvSpPr>
            <a:spLocks noGrp="1" noChangeArrowheads="1"/>
          </p:cNvSpPr>
          <p:nvPr>
            <p:ph type="title"/>
          </p:nvPr>
        </p:nvSpPr>
        <p:spPr/>
        <p:txBody>
          <a:bodyPr/>
          <a:lstStyle/>
          <a:p>
            <a:pPr eaLnBrk="1" hangingPunct="1"/>
            <a:r>
              <a:rPr lang="zh-CN" altLang="en-US" smtClean="0">
                <a:latin typeface="Times New Roman" pitchFamily="18" charset="0"/>
                <a:ea typeface="+mn-ea"/>
              </a:rPr>
              <a:t>业务流程重组</a:t>
            </a:r>
          </a:p>
        </p:txBody>
      </p:sp>
      <p:sp>
        <p:nvSpPr>
          <p:cNvPr id="61444" name="Rectangle 3"/>
          <p:cNvSpPr>
            <a:spLocks noGrp="1" noChangeArrowheads="1"/>
          </p:cNvSpPr>
          <p:nvPr>
            <p:ph type="body" idx="1"/>
          </p:nvPr>
        </p:nvSpPr>
        <p:spPr>
          <a:xfrm>
            <a:off x="217488" y="3249613"/>
            <a:ext cx="8599487" cy="2832100"/>
          </a:xfrm>
        </p:spPr>
        <p:txBody>
          <a:bodyPr/>
          <a:lstStyle/>
          <a:p>
            <a:pPr eaLnBrk="1" hangingPunct="1">
              <a:lnSpc>
                <a:spcPct val="90000"/>
              </a:lnSpc>
              <a:buFont typeface="Wingdings 2" pitchFamily="18" charset="2"/>
              <a:buNone/>
            </a:pPr>
            <a:r>
              <a:rPr kumimoji="1" lang="en-US" altLang="zh-CN" sz="2000" dirty="0" smtClean="0"/>
              <a:t>     1</a:t>
            </a:r>
            <a:r>
              <a:rPr kumimoji="1" lang="zh-CN" altLang="en-US" sz="2000" dirty="0" smtClean="0"/>
              <a:t>）采购部门向供货商发出订单，并将订单的复印件送往应付款部门</a:t>
            </a:r>
            <a:r>
              <a:rPr kumimoji="1" lang="en-US" altLang="zh-CN" sz="2000" dirty="0" smtClean="0"/>
              <a:t>; </a:t>
            </a:r>
            <a:br>
              <a:rPr kumimoji="1" lang="en-US" altLang="zh-CN" sz="2000" dirty="0" smtClean="0"/>
            </a:br>
            <a:endParaRPr kumimoji="1" lang="en-US" altLang="zh-CN" sz="2000" dirty="0" smtClean="0"/>
          </a:p>
          <a:p>
            <a:pPr eaLnBrk="1" hangingPunct="1">
              <a:lnSpc>
                <a:spcPct val="90000"/>
              </a:lnSpc>
              <a:buFont typeface="Wingdings 2" pitchFamily="18" charset="2"/>
              <a:buNone/>
            </a:pPr>
            <a:r>
              <a:rPr kumimoji="1" lang="en-US" altLang="zh-CN" sz="2000" dirty="0" smtClean="0"/>
              <a:t>      2</a:t>
            </a:r>
            <a:r>
              <a:rPr kumimoji="1" lang="zh-CN" altLang="en-US" sz="2000" dirty="0" smtClean="0"/>
              <a:t>）供货商发货，福特的验收部门收检，并将验收报告送到应付款部门</a:t>
            </a:r>
            <a:r>
              <a:rPr kumimoji="1" lang="en-US" altLang="zh-CN" sz="2000" dirty="0" smtClean="0"/>
              <a:t>(</a:t>
            </a:r>
            <a:r>
              <a:rPr kumimoji="1" lang="zh-CN" altLang="en-US" sz="2000" dirty="0" smtClean="0"/>
              <a:t>验收部门自己无权处理验收信息</a:t>
            </a:r>
            <a:r>
              <a:rPr kumimoji="1" lang="en-US" altLang="zh-CN" sz="2000" dirty="0" smtClean="0"/>
              <a:t>); </a:t>
            </a:r>
          </a:p>
          <a:p>
            <a:pPr eaLnBrk="1" hangingPunct="1">
              <a:lnSpc>
                <a:spcPct val="90000"/>
              </a:lnSpc>
              <a:buFont typeface="Wingdings 2" pitchFamily="18" charset="2"/>
              <a:buNone/>
            </a:pPr>
            <a:endParaRPr kumimoji="1" lang="en-US" altLang="zh-CN" sz="2000" dirty="0" smtClean="0"/>
          </a:p>
          <a:p>
            <a:pPr eaLnBrk="1" hangingPunct="1">
              <a:lnSpc>
                <a:spcPct val="90000"/>
              </a:lnSpc>
              <a:buFont typeface="Wingdings 2" pitchFamily="18" charset="2"/>
              <a:buNone/>
            </a:pPr>
            <a:r>
              <a:rPr kumimoji="1" lang="en-US" altLang="zh-CN" sz="2000" dirty="0" smtClean="0"/>
              <a:t>      3</a:t>
            </a:r>
            <a:r>
              <a:rPr kumimoji="1" lang="zh-CN" altLang="en-US" sz="2000" dirty="0" smtClean="0"/>
              <a:t>）同时，供货商将产品发票送至应付款部门，当且仅当“订单”，“验收报告”以及“发票”三者一致时，应付款部门才能付款。而往往，该部门的大部分时间都花费在处理这三者的不吻合上，从而造成了人员，资金和时间的浪费。</a:t>
            </a:r>
          </a:p>
        </p:txBody>
      </p:sp>
      <p:grpSp>
        <p:nvGrpSpPr>
          <p:cNvPr id="61445" name="Group 4"/>
          <p:cNvGrpSpPr>
            <a:grpSpLocks/>
          </p:cNvGrpSpPr>
          <p:nvPr/>
        </p:nvGrpSpPr>
        <p:grpSpPr bwMode="auto">
          <a:xfrm>
            <a:off x="182563" y="955675"/>
            <a:ext cx="1079500" cy="573088"/>
            <a:chOff x="2897" y="2725"/>
            <a:chExt cx="784" cy="448"/>
          </a:xfrm>
        </p:grpSpPr>
        <p:pic>
          <p:nvPicPr>
            <p:cNvPr id="61471" name="Picture 5" descr="MCj0186184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7" y="2725"/>
              <a:ext cx="449"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2" name="WordArt 6"/>
            <p:cNvSpPr>
              <a:spLocks noChangeArrowheads="1" noChangeShapeType="1" noTextEdit="1"/>
            </p:cNvSpPr>
            <p:nvPr/>
          </p:nvSpPr>
          <p:spPr bwMode="auto">
            <a:xfrm>
              <a:off x="3345" y="3007"/>
              <a:ext cx="336" cy="162"/>
            </a:xfrm>
            <a:prstGeom prst="rect">
              <a:avLst/>
            </a:prstGeom>
          </p:spPr>
          <p:txBody>
            <a:bodyPr wrap="none" fromWordArt="1">
              <a:prstTxWarp prst="textPlain">
                <a:avLst>
                  <a:gd name="adj" fmla="val 50000"/>
                </a:avLst>
              </a:prstTxWarp>
            </a:bodyPr>
            <a:lstStyle/>
            <a:p>
              <a:pPr algn="ctr"/>
              <a:r>
                <a:rPr lang="zh-CN" altLang="en-US" b="1" kern="10">
                  <a:ln w="9525">
                    <a:solidFill>
                      <a:srgbClr val="00CC66"/>
                    </a:solidFill>
                    <a:round/>
                    <a:headEnd/>
                    <a:tailEnd/>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案例</a:t>
              </a:r>
            </a:p>
          </p:txBody>
        </p:sp>
      </p:grpSp>
      <p:sp>
        <p:nvSpPr>
          <p:cNvPr id="61446" name="Text Box 7"/>
          <p:cNvSpPr txBox="1">
            <a:spLocks noChangeArrowheads="1"/>
          </p:cNvSpPr>
          <p:nvPr/>
        </p:nvSpPr>
        <p:spPr bwMode="auto">
          <a:xfrm>
            <a:off x="1362075" y="1077913"/>
            <a:ext cx="373062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r>
              <a:rPr lang="zh-CN" altLang="en-US" sz="22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福特汽车采购业务流程重组</a:t>
            </a:r>
          </a:p>
        </p:txBody>
      </p:sp>
      <p:grpSp>
        <p:nvGrpSpPr>
          <p:cNvPr id="61447" name="Group 32"/>
          <p:cNvGrpSpPr>
            <a:grpSpLocks/>
          </p:cNvGrpSpPr>
          <p:nvPr/>
        </p:nvGrpSpPr>
        <p:grpSpPr bwMode="auto">
          <a:xfrm>
            <a:off x="5262563" y="660400"/>
            <a:ext cx="3440112" cy="2425700"/>
            <a:chOff x="3411" y="1488"/>
            <a:chExt cx="2167" cy="1528"/>
          </a:xfrm>
        </p:grpSpPr>
        <p:sp>
          <p:nvSpPr>
            <p:cNvPr id="61449" name="Rectangle 8"/>
            <p:cNvSpPr>
              <a:spLocks noChangeArrowheads="1"/>
            </p:cNvSpPr>
            <p:nvPr/>
          </p:nvSpPr>
          <p:spPr bwMode="auto">
            <a:xfrm>
              <a:off x="3411" y="1674"/>
              <a:ext cx="794" cy="192"/>
            </a:xfrm>
            <a:prstGeom prst="rect">
              <a:avLst/>
            </a:prstGeom>
            <a:solidFill>
              <a:srgbClr val="3399FF">
                <a:alpha val="56078"/>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400050" indent="-400050" algn="ctr"/>
              <a:r>
                <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采购部门</a:t>
              </a:r>
            </a:p>
          </p:txBody>
        </p:sp>
        <p:sp>
          <p:nvSpPr>
            <p:cNvPr id="61450" name="Rectangle 9"/>
            <p:cNvSpPr>
              <a:spLocks noChangeArrowheads="1"/>
            </p:cNvSpPr>
            <p:nvPr/>
          </p:nvSpPr>
          <p:spPr bwMode="auto">
            <a:xfrm>
              <a:off x="4907" y="1681"/>
              <a:ext cx="671" cy="192"/>
            </a:xfrm>
            <a:prstGeom prst="rect">
              <a:avLst/>
            </a:prstGeom>
            <a:solidFill>
              <a:srgbClr val="3399FF">
                <a:alpha val="56078"/>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400050" indent="-400050" algn="ctr"/>
              <a:r>
                <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供货商</a:t>
              </a:r>
            </a:p>
          </p:txBody>
        </p:sp>
        <p:sp>
          <p:nvSpPr>
            <p:cNvPr id="61451" name="Rectangle 10"/>
            <p:cNvSpPr>
              <a:spLocks noChangeArrowheads="1"/>
            </p:cNvSpPr>
            <p:nvPr/>
          </p:nvSpPr>
          <p:spPr bwMode="auto">
            <a:xfrm>
              <a:off x="4040" y="2824"/>
              <a:ext cx="846" cy="192"/>
            </a:xfrm>
            <a:prstGeom prst="rect">
              <a:avLst/>
            </a:prstGeom>
            <a:solidFill>
              <a:srgbClr val="3399FF">
                <a:alpha val="56078"/>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400050" indent="-400050" algn="ctr"/>
              <a:r>
                <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应付款部门</a:t>
              </a:r>
            </a:p>
          </p:txBody>
        </p:sp>
        <p:sp>
          <p:nvSpPr>
            <p:cNvPr id="61452" name="Rectangle 11"/>
            <p:cNvSpPr>
              <a:spLocks noChangeArrowheads="1"/>
            </p:cNvSpPr>
            <p:nvPr/>
          </p:nvSpPr>
          <p:spPr bwMode="auto">
            <a:xfrm>
              <a:off x="4073" y="2222"/>
              <a:ext cx="794" cy="192"/>
            </a:xfrm>
            <a:prstGeom prst="rect">
              <a:avLst/>
            </a:prstGeom>
            <a:solidFill>
              <a:srgbClr val="3399FF">
                <a:alpha val="56078"/>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400050" indent="-400050" algn="ctr"/>
              <a:r>
                <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验收部门</a:t>
              </a:r>
            </a:p>
          </p:txBody>
        </p:sp>
        <p:sp>
          <p:nvSpPr>
            <p:cNvPr id="61453" name="Line 12"/>
            <p:cNvSpPr>
              <a:spLocks noChangeShapeType="1"/>
            </p:cNvSpPr>
            <p:nvPr/>
          </p:nvSpPr>
          <p:spPr bwMode="auto">
            <a:xfrm>
              <a:off x="4206" y="1771"/>
              <a:ext cx="69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1454" name="Line 13"/>
            <p:cNvSpPr>
              <a:spLocks noChangeShapeType="1"/>
            </p:cNvSpPr>
            <p:nvPr/>
          </p:nvSpPr>
          <p:spPr bwMode="auto">
            <a:xfrm>
              <a:off x="4450" y="2417"/>
              <a:ext cx="0" cy="40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1455" name="Line 14"/>
            <p:cNvSpPr>
              <a:spLocks noChangeShapeType="1"/>
            </p:cNvSpPr>
            <p:nvPr/>
          </p:nvSpPr>
          <p:spPr bwMode="auto">
            <a:xfrm>
              <a:off x="3560" y="1867"/>
              <a:ext cx="0" cy="10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1456" name="Line 15"/>
            <p:cNvSpPr>
              <a:spLocks noChangeShapeType="1"/>
            </p:cNvSpPr>
            <p:nvPr/>
          </p:nvSpPr>
          <p:spPr bwMode="auto">
            <a:xfrm>
              <a:off x="3552" y="2915"/>
              <a:ext cx="471"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1457" name="Line 16"/>
            <p:cNvSpPr>
              <a:spLocks noChangeShapeType="1"/>
            </p:cNvSpPr>
            <p:nvPr/>
          </p:nvSpPr>
          <p:spPr bwMode="auto">
            <a:xfrm>
              <a:off x="5230" y="1885"/>
              <a:ext cx="0" cy="102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1458" name="Line 17"/>
            <p:cNvSpPr>
              <a:spLocks noChangeShapeType="1"/>
            </p:cNvSpPr>
            <p:nvPr/>
          </p:nvSpPr>
          <p:spPr bwMode="auto">
            <a:xfrm flipH="1">
              <a:off x="4887" y="2906"/>
              <a:ext cx="34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1459" name="Line 18"/>
            <p:cNvSpPr>
              <a:spLocks noChangeShapeType="1"/>
            </p:cNvSpPr>
            <p:nvPr/>
          </p:nvSpPr>
          <p:spPr bwMode="auto">
            <a:xfrm>
              <a:off x="4887" y="2967"/>
              <a:ext cx="4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1460" name="Line 19"/>
            <p:cNvSpPr>
              <a:spLocks noChangeShapeType="1"/>
            </p:cNvSpPr>
            <p:nvPr/>
          </p:nvSpPr>
          <p:spPr bwMode="auto">
            <a:xfrm flipV="1">
              <a:off x="5341" y="1902"/>
              <a:ext cx="0" cy="106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1461" name="Line 21"/>
            <p:cNvSpPr>
              <a:spLocks noChangeShapeType="1"/>
            </p:cNvSpPr>
            <p:nvPr/>
          </p:nvSpPr>
          <p:spPr bwMode="auto">
            <a:xfrm>
              <a:off x="5053" y="1867"/>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1462" name="Line 22"/>
            <p:cNvSpPr>
              <a:spLocks noChangeShapeType="1"/>
            </p:cNvSpPr>
            <p:nvPr/>
          </p:nvSpPr>
          <p:spPr bwMode="auto">
            <a:xfrm flipH="1">
              <a:off x="4477" y="2059"/>
              <a:ext cx="57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1463" name="Line 23"/>
            <p:cNvSpPr>
              <a:spLocks noChangeShapeType="1"/>
            </p:cNvSpPr>
            <p:nvPr/>
          </p:nvSpPr>
          <p:spPr bwMode="auto">
            <a:xfrm>
              <a:off x="4477" y="2058"/>
              <a:ext cx="0" cy="15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1464" name="Text Box 24"/>
            <p:cNvSpPr txBox="1">
              <a:spLocks noChangeArrowheads="1"/>
            </p:cNvSpPr>
            <p:nvPr/>
          </p:nvSpPr>
          <p:spPr bwMode="auto">
            <a:xfrm>
              <a:off x="4279" y="1490"/>
              <a:ext cx="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00050" indent="-400050"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1465" name="Text Box 25"/>
            <p:cNvSpPr txBox="1">
              <a:spLocks noChangeArrowheads="1"/>
            </p:cNvSpPr>
            <p:nvPr/>
          </p:nvSpPr>
          <p:spPr bwMode="auto">
            <a:xfrm>
              <a:off x="4321" y="1488"/>
              <a:ext cx="37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00050" indent="-400050"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r>
                <a:rPr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定单</a:t>
              </a:r>
            </a:p>
          </p:txBody>
        </p:sp>
        <p:sp>
          <p:nvSpPr>
            <p:cNvPr id="61466" name="Text Box 26"/>
            <p:cNvSpPr txBox="1">
              <a:spLocks noChangeArrowheads="1"/>
            </p:cNvSpPr>
            <p:nvPr/>
          </p:nvSpPr>
          <p:spPr bwMode="auto">
            <a:xfrm>
              <a:off x="3555" y="1991"/>
              <a:ext cx="404"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r>
                <a:rPr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定</a:t>
              </a:r>
            </a:p>
            <a:p>
              <a:pPr eaLnBrk="1" hangingPunct="1"/>
              <a:r>
                <a:rPr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单</a:t>
              </a:r>
            </a:p>
            <a:p>
              <a:pPr eaLnBrk="1" hangingPunct="1"/>
              <a:r>
                <a:rPr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复</a:t>
              </a:r>
            </a:p>
            <a:p>
              <a:pPr eaLnBrk="1" hangingPunct="1"/>
              <a:r>
                <a:rPr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印</a:t>
              </a:r>
            </a:p>
            <a:p>
              <a:pPr eaLnBrk="1" hangingPunct="1"/>
              <a:r>
                <a:rPr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件</a:t>
              </a:r>
            </a:p>
          </p:txBody>
        </p:sp>
        <p:sp>
          <p:nvSpPr>
            <p:cNvPr id="61467" name="Text Box 27"/>
            <p:cNvSpPr txBox="1">
              <a:spLocks noChangeArrowheads="1"/>
            </p:cNvSpPr>
            <p:nvPr/>
          </p:nvSpPr>
          <p:spPr bwMode="auto">
            <a:xfrm>
              <a:off x="4434" y="1844"/>
              <a:ext cx="37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00050" indent="-400050"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r>
                <a:rPr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发货</a:t>
              </a:r>
            </a:p>
          </p:txBody>
        </p:sp>
        <p:sp>
          <p:nvSpPr>
            <p:cNvPr id="61468" name="Text Box 28"/>
            <p:cNvSpPr txBox="1">
              <a:spLocks noChangeArrowheads="1"/>
            </p:cNvSpPr>
            <p:nvPr/>
          </p:nvSpPr>
          <p:spPr bwMode="auto">
            <a:xfrm>
              <a:off x="4429" y="2433"/>
              <a:ext cx="37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00050" indent="-400050"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r>
                <a:rPr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验收</a:t>
              </a:r>
            </a:p>
            <a:p>
              <a:pPr eaLnBrk="1" hangingPunct="1"/>
              <a:r>
                <a:rPr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报告</a:t>
              </a:r>
            </a:p>
          </p:txBody>
        </p:sp>
        <p:sp>
          <p:nvSpPr>
            <p:cNvPr id="61469" name="Text Box 29"/>
            <p:cNvSpPr txBox="1">
              <a:spLocks noChangeArrowheads="1"/>
            </p:cNvSpPr>
            <p:nvPr/>
          </p:nvSpPr>
          <p:spPr bwMode="auto">
            <a:xfrm>
              <a:off x="4973" y="2187"/>
              <a:ext cx="24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00050" indent="-400050"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r>
                <a:rPr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发</a:t>
              </a:r>
            </a:p>
            <a:p>
              <a:pPr eaLnBrk="1" hangingPunct="1"/>
              <a:r>
                <a:rPr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票</a:t>
              </a:r>
            </a:p>
          </p:txBody>
        </p:sp>
        <p:sp>
          <p:nvSpPr>
            <p:cNvPr id="61470" name="Text Box 30"/>
            <p:cNvSpPr txBox="1">
              <a:spLocks noChangeArrowheads="1"/>
            </p:cNvSpPr>
            <p:nvPr/>
          </p:nvSpPr>
          <p:spPr bwMode="auto">
            <a:xfrm>
              <a:off x="5325" y="2178"/>
              <a:ext cx="24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00050" indent="-400050"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r>
                <a:rPr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付</a:t>
              </a:r>
            </a:p>
            <a:p>
              <a:pPr eaLnBrk="1" hangingPunct="1"/>
              <a:r>
                <a:rPr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款</a:t>
              </a:r>
            </a:p>
          </p:txBody>
        </p:sp>
      </p:grpSp>
      <p:sp>
        <p:nvSpPr>
          <p:cNvPr id="61448" name="Text Box 33"/>
          <p:cNvSpPr txBox="1">
            <a:spLocks noChangeArrowheads="1"/>
          </p:cNvSpPr>
          <p:nvPr/>
        </p:nvSpPr>
        <p:spPr bwMode="auto">
          <a:xfrm>
            <a:off x="309563" y="2641922"/>
            <a:ext cx="37306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algn="l" eaLnBrk="1" hangingPunct="1"/>
            <a:r>
              <a:rPr lang="zh-CN" altLang="en-US" sz="22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福特传统流程</a:t>
            </a:r>
          </a:p>
        </p:txBody>
      </p:sp>
    </p:spTree>
    <p:extLst>
      <p:ext uri="{BB962C8B-B14F-4D97-AF65-F5344CB8AC3E}">
        <p14:creationId xmlns:p14="http://schemas.microsoft.com/office/powerpoint/2010/main" val="98812483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zh-CN" altLang="en-US" smtClean="0">
                <a:latin typeface="Times New Roman" pitchFamily="18" charset="0"/>
                <a:ea typeface="+mn-ea"/>
              </a:rPr>
              <a:t>业务流程重组</a:t>
            </a:r>
            <a:endParaRPr lang="en-US" altLang="zh-CN" smtClean="0">
              <a:latin typeface="Times New Roman" pitchFamily="18" charset="0"/>
              <a:ea typeface="+mn-ea"/>
            </a:endParaRPr>
          </a:p>
        </p:txBody>
      </p:sp>
      <p:sp>
        <p:nvSpPr>
          <p:cNvPr id="62468" name="Rectangle 3"/>
          <p:cNvSpPr>
            <a:spLocks noGrp="1" noChangeArrowheads="1"/>
          </p:cNvSpPr>
          <p:nvPr>
            <p:ph type="body" idx="1"/>
          </p:nvPr>
        </p:nvSpPr>
        <p:spPr>
          <a:xfrm>
            <a:off x="257175" y="4160838"/>
            <a:ext cx="8361363" cy="2220490"/>
          </a:xfrm>
        </p:spPr>
        <p:txBody>
          <a:bodyPr/>
          <a:lstStyle/>
          <a:p>
            <a:pPr eaLnBrk="1" hangingPunct="1">
              <a:lnSpc>
                <a:spcPct val="100000"/>
              </a:lnSpc>
            </a:pPr>
            <a:r>
              <a:rPr kumimoji="1" lang="en-US" altLang="zh-CN" sz="2800" dirty="0" smtClean="0">
                <a:solidFill>
                  <a:srgbClr val="0000FF"/>
                </a:solidFill>
              </a:rPr>
              <a:t>Ford</a:t>
            </a:r>
            <a:r>
              <a:rPr kumimoji="1" lang="zh-CN" altLang="en-US" sz="2800" dirty="0" smtClean="0">
                <a:solidFill>
                  <a:srgbClr val="0000FF"/>
                </a:solidFill>
              </a:rPr>
              <a:t>业务流程重组后新流程</a:t>
            </a:r>
            <a:endParaRPr kumimoji="1" lang="en-US" altLang="zh-CN" sz="2800" dirty="0" smtClean="0">
              <a:solidFill>
                <a:srgbClr val="0000FF"/>
              </a:solidFill>
            </a:endParaRPr>
          </a:p>
          <a:p>
            <a:pPr eaLnBrk="1" hangingPunct="1">
              <a:lnSpc>
                <a:spcPct val="100000"/>
              </a:lnSpc>
              <a:buFont typeface="Wingdings 2" pitchFamily="18" charset="2"/>
              <a:buNone/>
            </a:pPr>
            <a:r>
              <a:rPr kumimoji="1" lang="en-US" altLang="zh-CN" dirty="0" smtClean="0"/>
              <a:t>      1</a:t>
            </a:r>
            <a:r>
              <a:rPr kumimoji="1" lang="zh-CN" altLang="en-US" dirty="0" smtClean="0"/>
              <a:t>）采购部门发出订单，同时将订单内容输入联机数据库</a:t>
            </a:r>
            <a:r>
              <a:rPr kumimoji="1" lang="en-US" altLang="zh-CN" dirty="0" smtClean="0"/>
              <a:t>; </a:t>
            </a:r>
            <a:endParaRPr kumimoji="1" lang="en-US" altLang="zh-CN" dirty="0"/>
          </a:p>
          <a:p>
            <a:pPr eaLnBrk="1" hangingPunct="1">
              <a:lnSpc>
                <a:spcPct val="100000"/>
              </a:lnSpc>
              <a:buFont typeface="Wingdings 2" pitchFamily="18" charset="2"/>
              <a:buNone/>
            </a:pPr>
            <a:r>
              <a:rPr kumimoji="1" lang="en-US" altLang="zh-CN" dirty="0" smtClean="0"/>
              <a:t>      2</a:t>
            </a:r>
            <a:r>
              <a:rPr kumimoji="1" lang="zh-CN" altLang="en-US" dirty="0" smtClean="0"/>
              <a:t>）供货商发货，验收部门核查来货是否与数据库中的内容相吻合，如果吻合就收货，并在终端</a:t>
            </a:r>
            <a:r>
              <a:rPr kumimoji="1" lang="zh-CN" altLang="en-US" dirty="0" smtClean="0"/>
              <a:t>上通知</a:t>
            </a:r>
            <a:r>
              <a:rPr kumimoji="1" lang="zh-CN" altLang="en-US" dirty="0" smtClean="0"/>
              <a:t>数据库，计算机会自动按时付款。</a:t>
            </a:r>
          </a:p>
        </p:txBody>
      </p:sp>
      <p:grpSp>
        <p:nvGrpSpPr>
          <p:cNvPr id="62469" name="Group 34"/>
          <p:cNvGrpSpPr>
            <a:grpSpLocks/>
          </p:cNvGrpSpPr>
          <p:nvPr/>
        </p:nvGrpSpPr>
        <p:grpSpPr bwMode="auto">
          <a:xfrm>
            <a:off x="1714500" y="936625"/>
            <a:ext cx="5316538" cy="2887663"/>
            <a:chOff x="1046" y="520"/>
            <a:chExt cx="3349" cy="1819"/>
          </a:xfrm>
        </p:grpSpPr>
        <p:sp>
          <p:nvSpPr>
            <p:cNvPr id="62470" name="AutoShape 5"/>
            <p:cNvSpPr>
              <a:spLocks noChangeArrowheads="1"/>
            </p:cNvSpPr>
            <p:nvPr/>
          </p:nvSpPr>
          <p:spPr bwMode="auto">
            <a:xfrm>
              <a:off x="2173" y="1772"/>
              <a:ext cx="1004" cy="567"/>
            </a:xfrm>
            <a:prstGeom prst="flowChartMagneticDisk">
              <a:avLst/>
            </a:prstGeom>
            <a:solidFill>
              <a:srgbClr val="3399FF">
                <a:alpha val="49019"/>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400050" indent="-400050" algn="ctr"/>
              <a:r>
                <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数据库</a:t>
              </a:r>
            </a:p>
          </p:txBody>
        </p:sp>
        <p:sp>
          <p:nvSpPr>
            <p:cNvPr id="62471" name="Rectangle 6"/>
            <p:cNvSpPr>
              <a:spLocks noChangeArrowheads="1"/>
            </p:cNvSpPr>
            <p:nvPr/>
          </p:nvSpPr>
          <p:spPr bwMode="auto">
            <a:xfrm>
              <a:off x="1046" y="950"/>
              <a:ext cx="794" cy="192"/>
            </a:xfrm>
            <a:prstGeom prst="rect">
              <a:avLst/>
            </a:prstGeom>
            <a:solidFill>
              <a:srgbClr val="3399FF">
                <a:alpha val="56078"/>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400050" indent="-400050" algn="ctr"/>
              <a:r>
                <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采购部门</a:t>
              </a:r>
            </a:p>
          </p:txBody>
        </p:sp>
        <p:sp>
          <p:nvSpPr>
            <p:cNvPr id="62472" name="Rectangle 7"/>
            <p:cNvSpPr>
              <a:spLocks noChangeArrowheads="1"/>
            </p:cNvSpPr>
            <p:nvPr/>
          </p:nvSpPr>
          <p:spPr bwMode="auto">
            <a:xfrm>
              <a:off x="2394" y="520"/>
              <a:ext cx="671" cy="192"/>
            </a:xfrm>
            <a:prstGeom prst="rect">
              <a:avLst/>
            </a:prstGeom>
            <a:solidFill>
              <a:srgbClr val="3399FF">
                <a:alpha val="56078"/>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400050" indent="-400050" algn="ctr"/>
              <a:r>
                <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供货商</a:t>
              </a:r>
            </a:p>
          </p:txBody>
        </p:sp>
        <p:sp>
          <p:nvSpPr>
            <p:cNvPr id="62473" name="Rectangle 8"/>
            <p:cNvSpPr>
              <a:spLocks noChangeArrowheads="1"/>
            </p:cNvSpPr>
            <p:nvPr/>
          </p:nvSpPr>
          <p:spPr bwMode="auto">
            <a:xfrm>
              <a:off x="2294" y="957"/>
              <a:ext cx="846" cy="192"/>
            </a:xfrm>
            <a:prstGeom prst="rect">
              <a:avLst/>
            </a:prstGeom>
            <a:solidFill>
              <a:srgbClr val="3399FF">
                <a:alpha val="56078"/>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400050" indent="-400050" algn="ctr"/>
              <a:r>
                <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应付款部门</a:t>
              </a:r>
            </a:p>
          </p:txBody>
        </p:sp>
        <p:sp>
          <p:nvSpPr>
            <p:cNvPr id="62474" name="Rectangle 9"/>
            <p:cNvSpPr>
              <a:spLocks noChangeArrowheads="1"/>
            </p:cNvSpPr>
            <p:nvPr/>
          </p:nvSpPr>
          <p:spPr bwMode="auto">
            <a:xfrm>
              <a:off x="3502" y="966"/>
              <a:ext cx="794" cy="192"/>
            </a:xfrm>
            <a:prstGeom prst="rect">
              <a:avLst/>
            </a:prstGeom>
            <a:solidFill>
              <a:srgbClr val="3399FF">
                <a:alpha val="56078"/>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400050" indent="-400050" algn="ctr"/>
              <a:r>
                <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验收部门</a:t>
              </a:r>
            </a:p>
          </p:txBody>
        </p:sp>
        <p:sp>
          <p:nvSpPr>
            <p:cNvPr id="62475" name="Text Box 21"/>
            <p:cNvSpPr txBox="1">
              <a:spLocks noChangeArrowheads="1"/>
            </p:cNvSpPr>
            <p:nvPr/>
          </p:nvSpPr>
          <p:spPr bwMode="auto">
            <a:xfrm>
              <a:off x="4279" y="1490"/>
              <a:ext cx="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00050" indent="-400050"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2476" name="Text Box 22"/>
            <p:cNvSpPr txBox="1">
              <a:spLocks noChangeArrowheads="1"/>
            </p:cNvSpPr>
            <p:nvPr/>
          </p:nvSpPr>
          <p:spPr bwMode="auto">
            <a:xfrm>
              <a:off x="1502" y="607"/>
              <a:ext cx="37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00050" indent="-400050"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r>
                <a:rPr lang="zh-CN" altLang="en-US" sz="16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订单</a:t>
              </a:r>
              <a:endParaRPr lang="zh-CN" altLang="en-US" sz="16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2477" name="Text Box 24"/>
            <p:cNvSpPr txBox="1">
              <a:spLocks noChangeArrowheads="1"/>
            </p:cNvSpPr>
            <p:nvPr/>
          </p:nvSpPr>
          <p:spPr bwMode="auto">
            <a:xfrm>
              <a:off x="3509" y="553"/>
              <a:ext cx="37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00050" indent="-400050"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r>
                <a:rPr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发货</a:t>
              </a:r>
            </a:p>
          </p:txBody>
        </p:sp>
        <p:sp>
          <p:nvSpPr>
            <p:cNvPr id="62478" name="Text Box 27"/>
            <p:cNvSpPr txBox="1">
              <a:spLocks noChangeArrowheads="1"/>
            </p:cNvSpPr>
            <p:nvPr/>
          </p:nvSpPr>
          <p:spPr bwMode="auto">
            <a:xfrm>
              <a:off x="2574" y="730"/>
              <a:ext cx="55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00050" indent="-400050"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r>
                <a:rPr lang="zh-CN" altLang="en-US" sz="16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付款</a:t>
              </a:r>
            </a:p>
          </p:txBody>
        </p:sp>
        <p:sp>
          <p:nvSpPr>
            <p:cNvPr id="62479" name="Line 28"/>
            <p:cNvSpPr>
              <a:spLocks noChangeShapeType="1"/>
            </p:cNvSpPr>
            <p:nvPr/>
          </p:nvSpPr>
          <p:spPr bwMode="auto">
            <a:xfrm>
              <a:off x="1458" y="1161"/>
              <a:ext cx="917" cy="629"/>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2480" name="Line 29"/>
            <p:cNvSpPr>
              <a:spLocks noChangeShapeType="1"/>
            </p:cNvSpPr>
            <p:nvPr/>
          </p:nvSpPr>
          <p:spPr bwMode="auto">
            <a:xfrm>
              <a:off x="2696" y="1195"/>
              <a:ext cx="0" cy="567"/>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2481" name="Line 30"/>
            <p:cNvSpPr>
              <a:spLocks noChangeShapeType="1"/>
            </p:cNvSpPr>
            <p:nvPr/>
          </p:nvSpPr>
          <p:spPr bwMode="auto">
            <a:xfrm flipH="1">
              <a:off x="2985" y="1144"/>
              <a:ext cx="915" cy="636"/>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2482" name="Line 31"/>
            <p:cNvSpPr>
              <a:spLocks noChangeShapeType="1"/>
            </p:cNvSpPr>
            <p:nvPr/>
          </p:nvSpPr>
          <p:spPr bwMode="auto">
            <a:xfrm flipV="1">
              <a:off x="1719" y="611"/>
              <a:ext cx="646" cy="33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2483" name="Line 32"/>
            <p:cNvSpPr>
              <a:spLocks noChangeShapeType="1"/>
            </p:cNvSpPr>
            <p:nvPr/>
          </p:nvSpPr>
          <p:spPr bwMode="auto">
            <a:xfrm>
              <a:off x="3064" y="593"/>
              <a:ext cx="628" cy="33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2484" name="Line 33"/>
            <p:cNvSpPr>
              <a:spLocks noChangeShapeType="1"/>
            </p:cNvSpPr>
            <p:nvPr/>
          </p:nvSpPr>
          <p:spPr bwMode="auto">
            <a:xfrm flipV="1">
              <a:off x="2688" y="707"/>
              <a:ext cx="0" cy="2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spTree>
    <p:extLst>
      <p:ext uri="{BB962C8B-B14F-4D97-AF65-F5344CB8AC3E}">
        <p14:creationId xmlns:p14="http://schemas.microsoft.com/office/powerpoint/2010/main" val="2636967606"/>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0"/>
          </p:nvPr>
        </p:nvSpPr>
        <p:spPr>
          <a:noFill/>
        </p:spPr>
        <p:txBody>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B5B5C29C-B140-4964-8A5C-F0A28252C477}" type="slidenum">
              <a:rPr lang="ar-SA" altLang="en-US" sz="1000">
                <a:solidFill>
                  <a:schemeClr val="bg1"/>
                </a:solidFill>
              </a:rPr>
              <a:pPr eaLnBrk="1" hangingPunct="1"/>
              <a:t>104</a:t>
            </a:fld>
            <a:endParaRPr lang="en-US" altLang="en-US" sz="1000">
              <a:solidFill>
                <a:schemeClr val="bg1"/>
              </a:solidFill>
            </a:endParaRPr>
          </a:p>
        </p:txBody>
      </p:sp>
      <p:sp>
        <p:nvSpPr>
          <p:cNvPr id="63491" name="Rectangle 2"/>
          <p:cNvSpPr>
            <a:spLocks noGrp="1" noChangeArrowheads="1"/>
          </p:cNvSpPr>
          <p:nvPr>
            <p:ph type="title"/>
          </p:nvPr>
        </p:nvSpPr>
        <p:spPr/>
        <p:txBody>
          <a:bodyPr/>
          <a:lstStyle/>
          <a:p>
            <a:pPr eaLnBrk="1" hangingPunct="1"/>
            <a:r>
              <a:rPr lang="zh-CN" altLang="en-US" smtClean="0"/>
              <a:t>业务流程重组</a:t>
            </a:r>
            <a:endParaRPr lang="en-US" altLang="zh-CN" smtClean="0"/>
          </a:p>
        </p:txBody>
      </p:sp>
      <p:sp>
        <p:nvSpPr>
          <p:cNvPr id="63492" name="Rectangle 4"/>
          <p:cNvSpPr>
            <a:spLocks noGrp="1" noChangeArrowheads="1"/>
          </p:cNvSpPr>
          <p:nvPr>
            <p:ph type="body" idx="1"/>
          </p:nvPr>
        </p:nvSpPr>
        <p:spPr>
          <a:xfrm>
            <a:off x="457200" y="1052513"/>
            <a:ext cx="8075240" cy="5400675"/>
          </a:xfrm>
        </p:spPr>
        <p:txBody>
          <a:bodyPr/>
          <a:lstStyle/>
          <a:p>
            <a:pPr eaLnBrk="1" hangingPunct="1"/>
            <a:r>
              <a:rPr kumimoji="1" lang="zh-CN" altLang="en-US" sz="2800" dirty="0" smtClean="0">
                <a:solidFill>
                  <a:srgbClr val="0000FF"/>
                </a:solidFill>
              </a:rPr>
              <a:t>福特业务流程重组的效益</a:t>
            </a:r>
          </a:p>
          <a:p>
            <a:pPr eaLnBrk="1" hangingPunct="1">
              <a:buFont typeface="Wingdings 2" pitchFamily="18" charset="2"/>
              <a:buNone/>
            </a:pPr>
            <a:r>
              <a:rPr kumimoji="1" lang="zh-CN" altLang="en-US" dirty="0" smtClean="0">
                <a:solidFill>
                  <a:srgbClr val="0033CC"/>
                </a:solidFill>
              </a:rPr>
              <a:t>          </a:t>
            </a:r>
            <a:r>
              <a:rPr kumimoji="1" lang="zh-CN" altLang="en-US" sz="2400" dirty="0" smtClean="0"/>
              <a:t>福特公司的新流程采用的是“无发票”制度，大大地简化了工作环节，带来了如下结果</a:t>
            </a:r>
            <a:r>
              <a:rPr kumimoji="1" lang="en-US" altLang="zh-CN" sz="2400" dirty="0" smtClean="0"/>
              <a:t>: </a:t>
            </a:r>
            <a:br>
              <a:rPr kumimoji="1" lang="en-US" altLang="zh-CN" sz="2400" dirty="0" smtClean="0"/>
            </a:br>
            <a:r>
              <a:rPr kumimoji="1" lang="en-US" altLang="zh-CN" sz="2400" dirty="0" smtClean="0"/>
              <a:t>1</a:t>
            </a:r>
            <a:r>
              <a:rPr kumimoji="1" lang="zh-CN" altLang="en-US" sz="2400" dirty="0" smtClean="0"/>
              <a:t>）以往应付款部门需在订单、验收报告和发票中核查</a:t>
            </a:r>
            <a:r>
              <a:rPr kumimoji="1" lang="en-US" altLang="zh-CN" sz="2400" dirty="0" smtClean="0">
                <a:solidFill>
                  <a:srgbClr val="FF0000"/>
                </a:solidFill>
              </a:rPr>
              <a:t>14</a:t>
            </a:r>
            <a:r>
              <a:rPr kumimoji="1" lang="zh-CN" altLang="en-US" sz="2400" dirty="0" smtClean="0">
                <a:solidFill>
                  <a:srgbClr val="FF0000"/>
                </a:solidFill>
              </a:rPr>
              <a:t>项</a:t>
            </a:r>
            <a:r>
              <a:rPr kumimoji="1" lang="zh-CN" altLang="en-US" sz="2400" dirty="0" smtClean="0"/>
              <a:t>内容，而如今</a:t>
            </a:r>
            <a:r>
              <a:rPr kumimoji="1" lang="zh-CN" altLang="en-US" sz="2400" dirty="0" smtClean="0">
                <a:solidFill>
                  <a:srgbClr val="FF0000"/>
                </a:solidFill>
              </a:rPr>
              <a:t>只需</a:t>
            </a:r>
            <a:r>
              <a:rPr kumimoji="1" lang="en-US" altLang="zh-CN" sz="2400" dirty="0" smtClean="0">
                <a:solidFill>
                  <a:srgbClr val="FF0000"/>
                </a:solidFill>
              </a:rPr>
              <a:t>3</a:t>
            </a:r>
            <a:r>
              <a:rPr kumimoji="1" lang="zh-CN" altLang="en-US" sz="2400" dirty="0" smtClean="0">
                <a:solidFill>
                  <a:srgbClr val="FF0000"/>
                </a:solidFill>
              </a:rPr>
              <a:t>项</a:t>
            </a:r>
            <a:r>
              <a:rPr kumimoji="1" lang="en-US" altLang="zh-CN" sz="2400" dirty="0" smtClean="0"/>
              <a:t>——</a:t>
            </a:r>
            <a:r>
              <a:rPr kumimoji="1" lang="zh-CN" altLang="en-US" sz="2400" dirty="0" smtClean="0"/>
              <a:t>零件名称、数量和供货商代码</a:t>
            </a:r>
            <a:r>
              <a:rPr kumimoji="1" lang="en-US" altLang="zh-CN" sz="2400" dirty="0" smtClean="0"/>
              <a:t>; </a:t>
            </a:r>
            <a:r>
              <a:rPr kumimoji="1" lang="en-US" altLang="zh-CN" sz="2400" dirty="0" smtClean="0">
                <a:solidFill>
                  <a:srgbClr val="0033CC"/>
                </a:solidFill>
              </a:rPr>
              <a:t/>
            </a:r>
            <a:br>
              <a:rPr kumimoji="1" lang="en-US" altLang="zh-CN" sz="2400" dirty="0" smtClean="0">
                <a:solidFill>
                  <a:srgbClr val="0033CC"/>
                </a:solidFill>
              </a:rPr>
            </a:br>
            <a:r>
              <a:rPr kumimoji="1" lang="en-US" altLang="zh-CN" sz="2400" dirty="0" smtClean="0"/>
              <a:t>2</a:t>
            </a:r>
            <a:r>
              <a:rPr kumimoji="1" lang="zh-CN" altLang="en-US" dirty="0"/>
              <a:t>）</a:t>
            </a:r>
            <a:r>
              <a:rPr kumimoji="1" lang="zh-CN" altLang="en-US" sz="2400" dirty="0" smtClean="0">
                <a:solidFill>
                  <a:srgbClr val="FF0000"/>
                </a:solidFill>
              </a:rPr>
              <a:t>实现裁员</a:t>
            </a:r>
            <a:r>
              <a:rPr kumimoji="1" lang="en-US" altLang="zh-CN" sz="2400" dirty="0" smtClean="0">
                <a:solidFill>
                  <a:srgbClr val="FF0000"/>
                </a:solidFill>
              </a:rPr>
              <a:t>75%</a:t>
            </a:r>
            <a:r>
              <a:rPr kumimoji="1" lang="zh-CN" altLang="en-US" sz="2400" dirty="0" smtClean="0">
                <a:solidFill>
                  <a:srgbClr val="FF0000"/>
                </a:solidFill>
              </a:rPr>
              <a:t>，而非原定的</a:t>
            </a:r>
            <a:r>
              <a:rPr kumimoji="1" lang="en-US" altLang="zh-CN" sz="2400" dirty="0" smtClean="0">
                <a:solidFill>
                  <a:srgbClr val="FF0000"/>
                </a:solidFill>
              </a:rPr>
              <a:t>20%; </a:t>
            </a:r>
            <a:br>
              <a:rPr kumimoji="1" lang="en-US" altLang="zh-CN" sz="2400" dirty="0" smtClean="0">
                <a:solidFill>
                  <a:srgbClr val="FF0000"/>
                </a:solidFill>
              </a:rPr>
            </a:br>
            <a:r>
              <a:rPr kumimoji="1" lang="en-US" altLang="zh-CN" sz="2400" dirty="0" smtClean="0"/>
              <a:t>3</a:t>
            </a:r>
            <a:r>
              <a:rPr kumimoji="1" lang="zh-CN" altLang="en-US" dirty="0"/>
              <a:t>）</a:t>
            </a:r>
            <a:r>
              <a:rPr kumimoji="1" lang="zh-CN" altLang="en-US" sz="2400" dirty="0" smtClean="0"/>
              <a:t>由于订单和验收单的自然吻合，使得付款也必然及时而准确，从而简化了物料管理工作，并使得财务信息更加准确。</a:t>
            </a:r>
          </a:p>
        </p:txBody>
      </p:sp>
    </p:spTree>
    <p:extLst>
      <p:ext uri="{BB962C8B-B14F-4D97-AF65-F5344CB8AC3E}">
        <p14:creationId xmlns:p14="http://schemas.microsoft.com/office/powerpoint/2010/main" val="849396015"/>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a:spLocks noGrp="1"/>
          </p:cNvSpPr>
          <p:nvPr>
            <p:ph type="sldNum" sz="quarter" idx="10"/>
          </p:nvPr>
        </p:nvSpPr>
        <p:spPr>
          <a:noFill/>
        </p:spPr>
        <p:txBody>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D0553543-DAC4-4F39-BB7D-C20D12EA6880}" type="slidenum">
              <a:rPr lang="ar-SA" altLang="en-US" sz="1000">
                <a:solidFill>
                  <a:schemeClr val="bg1"/>
                </a:solidFill>
              </a:rPr>
              <a:pPr eaLnBrk="1" hangingPunct="1"/>
              <a:t>105</a:t>
            </a:fld>
            <a:endParaRPr lang="en-US" altLang="en-US" sz="1000">
              <a:solidFill>
                <a:schemeClr val="bg1"/>
              </a:solidFill>
            </a:endParaRPr>
          </a:p>
        </p:txBody>
      </p:sp>
      <p:sp>
        <p:nvSpPr>
          <p:cNvPr id="64515" name="Rectangle 2"/>
          <p:cNvSpPr>
            <a:spLocks noGrp="1" noChangeArrowheads="1"/>
          </p:cNvSpPr>
          <p:nvPr>
            <p:ph type="title"/>
          </p:nvPr>
        </p:nvSpPr>
        <p:spPr/>
        <p:txBody>
          <a:bodyPr/>
          <a:lstStyle/>
          <a:p>
            <a:pPr eaLnBrk="1" hangingPunct="1"/>
            <a:r>
              <a:rPr lang="zh-CN" altLang="en-US" smtClean="0"/>
              <a:t>业务流程重组</a:t>
            </a:r>
            <a:endParaRPr lang="en-US" altLang="zh-CN" smtClean="0"/>
          </a:p>
        </p:txBody>
      </p:sp>
      <p:sp>
        <p:nvSpPr>
          <p:cNvPr id="64516" name="Rectangle 3"/>
          <p:cNvSpPr>
            <a:spLocks noGrp="1" noChangeArrowheads="1"/>
          </p:cNvSpPr>
          <p:nvPr>
            <p:ph type="body" idx="1"/>
          </p:nvPr>
        </p:nvSpPr>
        <p:spPr/>
        <p:txBody>
          <a:bodyPr/>
          <a:lstStyle/>
          <a:p>
            <a:pPr eaLnBrk="1" hangingPunct="1">
              <a:lnSpc>
                <a:spcPct val="90000"/>
              </a:lnSpc>
              <a:buClrTx/>
              <a:buFontTx/>
              <a:buNone/>
            </a:pPr>
            <a:r>
              <a:rPr kumimoji="1" lang="zh-CN" altLang="en-US" sz="2800" dirty="0" smtClean="0">
                <a:solidFill>
                  <a:srgbClr val="0000FF"/>
                </a:solidFill>
              </a:rPr>
              <a:t>启示：</a:t>
            </a:r>
          </a:p>
          <a:p>
            <a:pPr eaLnBrk="1" hangingPunct="1">
              <a:lnSpc>
                <a:spcPct val="90000"/>
              </a:lnSpc>
              <a:buClrTx/>
              <a:buFontTx/>
              <a:buNone/>
            </a:pPr>
            <a:r>
              <a:rPr kumimoji="1" lang="zh-CN" altLang="en-US" sz="2400" dirty="0" smtClean="0"/>
              <a:t>　</a:t>
            </a:r>
            <a:r>
              <a:rPr kumimoji="1" lang="en-US" altLang="zh-CN" sz="2400" dirty="0" smtClean="0"/>
              <a:t>1</a:t>
            </a:r>
            <a:r>
              <a:rPr kumimoji="1" lang="zh-CN" altLang="en-US" sz="2400" dirty="0" smtClean="0"/>
              <a:t>、面向</a:t>
            </a:r>
            <a:r>
              <a:rPr kumimoji="1" lang="zh-CN" altLang="en-US" sz="2400" b="1" dirty="0" smtClean="0">
                <a:solidFill>
                  <a:srgbClr val="FF0000"/>
                </a:solidFill>
              </a:rPr>
              <a:t>流程</a:t>
            </a:r>
            <a:r>
              <a:rPr kumimoji="1" lang="zh-CN" altLang="en-US" sz="2400" dirty="0" smtClean="0"/>
              <a:t>而不是单一部门。 </a:t>
            </a:r>
            <a:br>
              <a:rPr kumimoji="1" lang="zh-CN" altLang="en-US" sz="2400" dirty="0" smtClean="0"/>
            </a:br>
            <a:r>
              <a:rPr kumimoji="1" lang="zh-CN" altLang="en-US" sz="2400" dirty="0" smtClean="0"/>
              <a:t/>
            </a:r>
            <a:br>
              <a:rPr kumimoji="1" lang="zh-CN" altLang="en-US" sz="2400" dirty="0" smtClean="0"/>
            </a:br>
            <a:r>
              <a:rPr kumimoji="1" lang="zh-CN" altLang="en-US" sz="2400" dirty="0" smtClean="0"/>
              <a:t>倘若福特仅仅重建应付款一个部门，那将会发现是徒劳的，正确的重建应是将注意力集中于整个“物料获取流程”，包括采购、验收和付款部门，这才能获得显著改善。 </a:t>
            </a:r>
            <a:br>
              <a:rPr kumimoji="1" lang="zh-CN" altLang="en-US" sz="2400" dirty="0" smtClean="0"/>
            </a:br>
            <a:r>
              <a:rPr kumimoji="1" lang="zh-CN" altLang="en-US" sz="2400" dirty="0" smtClean="0"/>
              <a:t/>
            </a:r>
            <a:br>
              <a:rPr kumimoji="1" lang="zh-CN" altLang="en-US" sz="2400" dirty="0" smtClean="0"/>
            </a:br>
            <a:r>
              <a:rPr kumimoji="1" lang="en-US" altLang="zh-CN" sz="2400" dirty="0" smtClean="0"/>
              <a:t>2</a:t>
            </a:r>
            <a:r>
              <a:rPr kumimoji="1" lang="zh-CN" altLang="en-US" sz="2400" dirty="0" smtClean="0"/>
              <a:t>、大胆挑战传统原则。 </a:t>
            </a:r>
            <a:br>
              <a:rPr kumimoji="1" lang="zh-CN" altLang="en-US" sz="2400" dirty="0" smtClean="0"/>
            </a:br>
            <a:r>
              <a:rPr kumimoji="1" lang="zh-CN" altLang="en-US" sz="2400" dirty="0" smtClean="0"/>
              <a:t/>
            </a:r>
            <a:br>
              <a:rPr kumimoji="1" lang="zh-CN" altLang="en-US" sz="2400" dirty="0" smtClean="0"/>
            </a:br>
            <a:r>
              <a:rPr kumimoji="1" lang="zh-CN" altLang="en-US" sz="2400" dirty="0" smtClean="0"/>
              <a:t>福特的旧原则：当收到</a:t>
            </a:r>
            <a:r>
              <a:rPr kumimoji="1" lang="zh-CN" altLang="en-US" sz="2400" b="1" dirty="0" smtClean="0">
                <a:solidFill>
                  <a:srgbClr val="FF0000"/>
                </a:solidFill>
              </a:rPr>
              <a:t>发票</a:t>
            </a:r>
            <a:r>
              <a:rPr kumimoji="1" lang="zh-CN" altLang="en-US" sz="2400" dirty="0" smtClean="0"/>
              <a:t>时，我们付款。 </a:t>
            </a:r>
            <a:br>
              <a:rPr kumimoji="1" lang="zh-CN" altLang="en-US" sz="2400" dirty="0" smtClean="0"/>
            </a:br>
            <a:r>
              <a:rPr kumimoji="1" lang="zh-CN" altLang="en-US" sz="2400" dirty="0" smtClean="0"/>
              <a:t>福特的新原则：当收到</a:t>
            </a:r>
            <a:r>
              <a:rPr kumimoji="1" lang="zh-CN" altLang="en-US" sz="2400" b="1" dirty="0" smtClean="0">
                <a:solidFill>
                  <a:srgbClr val="FF0000"/>
                </a:solidFill>
              </a:rPr>
              <a:t>货物</a:t>
            </a:r>
            <a:r>
              <a:rPr kumimoji="1" lang="zh-CN" altLang="en-US" sz="2400" dirty="0" smtClean="0"/>
              <a:t>时，我们付款。 </a:t>
            </a:r>
            <a:br>
              <a:rPr kumimoji="1" lang="zh-CN" altLang="en-US" sz="2400" dirty="0" smtClean="0"/>
            </a:br>
            <a:r>
              <a:rPr kumimoji="1" lang="zh-CN" altLang="en-US" sz="2400" dirty="0" smtClean="0"/>
              <a:t/>
            </a:r>
            <a:br>
              <a:rPr kumimoji="1" lang="zh-CN" altLang="en-US" sz="2400" dirty="0" smtClean="0"/>
            </a:br>
            <a:r>
              <a:rPr kumimoji="1" lang="zh-CN" altLang="en-US" sz="2400" dirty="0" smtClean="0"/>
              <a:t>旧原则长期支配着付款活动，并决定了整个流程的组织和运行，从未有人试图推翻它，而</a:t>
            </a:r>
            <a:r>
              <a:rPr kumimoji="1" lang="en-US" altLang="zh-CN" sz="2400" dirty="0" smtClean="0"/>
              <a:t>BPR</a:t>
            </a:r>
            <a:r>
              <a:rPr kumimoji="1" lang="zh-CN" altLang="en-US" sz="2400" dirty="0" smtClean="0"/>
              <a:t>的实施就是要求我们要大胆质疑，大胆地反思，而不能禁锢于传统。</a:t>
            </a:r>
            <a:endParaRPr lang="zh-CN" altLang="en-US" sz="2400" dirty="0" smtClean="0"/>
          </a:p>
        </p:txBody>
      </p:sp>
    </p:spTree>
    <p:extLst>
      <p:ext uri="{BB962C8B-B14F-4D97-AF65-F5344CB8AC3E}">
        <p14:creationId xmlns:p14="http://schemas.microsoft.com/office/powerpoint/2010/main" val="2865945701"/>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a:spLocks noGrp="1"/>
          </p:cNvSpPr>
          <p:nvPr>
            <p:ph type="sldNum" sz="quarter" idx="10"/>
          </p:nvPr>
        </p:nvSpPr>
        <p:spPr>
          <a:noFill/>
        </p:spPr>
        <p:txBody>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689EF0E3-5792-4605-9DB1-9AE905BB5C99}" type="slidenum">
              <a:rPr lang="ar-SA" altLang="en-US" sz="1000">
                <a:solidFill>
                  <a:schemeClr val="bg1"/>
                </a:solidFill>
              </a:rPr>
              <a:pPr eaLnBrk="1" hangingPunct="1"/>
              <a:t>106</a:t>
            </a:fld>
            <a:endParaRPr lang="en-US" altLang="en-US" sz="1000">
              <a:solidFill>
                <a:schemeClr val="bg1"/>
              </a:solidFill>
            </a:endParaRPr>
          </a:p>
        </p:txBody>
      </p:sp>
      <p:sp>
        <p:nvSpPr>
          <p:cNvPr id="65539" name="Rectangle 2"/>
          <p:cNvSpPr>
            <a:spLocks noGrp="1" noChangeArrowheads="1"/>
          </p:cNvSpPr>
          <p:nvPr>
            <p:ph type="title"/>
          </p:nvPr>
        </p:nvSpPr>
        <p:spPr/>
        <p:txBody>
          <a:bodyPr/>
          <a:lstStyle/>
          <a:p>
            <a:pPr eaLnBrk="1" hangingPunct="1"/>
            <a:r>
              <a:rPr lang="zh-CN" altLang="en-US" smtClean="0"/>
              <a:t>业务流程重组</a:t>
            </a:r>
          </a:p>
        </p:txBody>
      </p:sp>
      <p:sp>
        <p:nvSpPr>
          <p:cNvPr id="65540" name="Rectangle 3"/>
          <p:cNvSpPr>
            <a:spLocks noGrp="1" noChangeArrowheads="1"/>
          </p:cNvSpPr>
          <p:nvPr>
            <p:ph type="body" idx="1"/>
          </p:nvPr>
        </p:nvSpPr>
        <p:spPr>
          <a:xfrm>
            <a:off x="673100" y="1092200"/>
            <a:ext cx="8278813" cy="1831975"/>
          </a:xfrm>
        </p:spPr>
        <p:txBody>
          <a:bodyPr/>
          <a:lstStyle/>
          <a:p>
            <a:pPr eaLnBrk="1" hangingPunct="1">
              <a:buFont typeface="Wingdings 2" pitchFamily="18" charset="2"/>
              <a:buNone/>
            </a:pPr>
            <a:r>
              <a:rPr lang="zh-CN" altLang="en-US" sz="2400" smtClean="0"/>
              <a:t>         柯达电子（上海）有限公司的重组</a:t>
            </a:r>
          </a:p>
          <a:p>
            <a:pPr lvl="1" eaLnBrk="1" hangingPunct="1"/>
            <a:r>
              <a:rPr lang="zh-CN" altLang="en-US" sz="2000" smtClean="0"/>
              <a:t>美国柯达公司（</a:t>
            </a:r>
            <a:r>
              <a:rPr lang="en-US" altLang="zh-CN" sz="2000" smtClean="0"/>
              <a:t>Kodak</a:t>
            </a:r>
            <a:r>
              <a:rPr lang="zh-CN" altLang="en-US" sz="2000" smtClean="0"/>
              <a:t>）在上海的全资子公司，</a:t>
            </a:r>
            <a:r>
              <a:rPr lang="en-US" altLang="zh-CN" sz="2000" smtClean="0"/>
              <a:t>1996</a:t>
            </a:r>
            <a:r>
              <a:rPr lang="zh-CN" altLang="en-US" sz="2000" smtClean="0"/>
              <a:t>年</a:t>
            </a:r>
            <a:r>
              <a:rPr lang="en-US" altLang="zh-CN" sz="2000" smtClean="0"/>
              <a:t>3</a:t>
            </a:r>
            <a:r>
              <a:rPr lang="zh-CN" altLang="en-US" sz="2000" smtClean="0"/>
              <a:t>月建成。</a:t>
            </a:r>
          </a:p>
          <a:p>
            <a:pPr lvl="1" eaLnBrk="1" hangingPunct="1"/>
            <a:r>
              <a:rPr lang="zh-CN" altLang="en-US" sz="2000" smtClean="0"/>
              <a:t>公司主要负责柯达相机的生产，其销售则由柯达公司上海总部负责。该公司产品主要有</a:t>
            </a:r>
            <a:r>
              <a:rPr lang="en-US" altLang="zh-CN" sz="2000" smtClean="0"/>
              <a:t>APS</a:t>
            </a:r>
            <a:r>
              <a:rPr lang="zh-CN" altLang="en-US" sz="2000" smtClean="0"/>
              <a:t>相机、</a:t>
            </a:r>
            <a:r>
              <a:rPr lang="en-US" altLang="zh-CN" sz="2000" smtClean="0"/>
              <a:t>CBIO</a:t>
            </a:r>
            <a:r>
              <a:rPr lang="zh-CN" altLang="en-US" sz="2000" smtClean="0"/>
              <a:t>相机与一次性相机等。</a:t>
            </a:r>
          </a:p>
        </p:txBody>
      </p:sp>
      <p:grpSp>
        <p:nvGrpSpPr>
          <p:cNvPr id="65541" name="Group 4"/>
          <p:cNvGrpSpPr>
            <a:grpSpLocks/>
          </p:cNvGrpSpPr>
          <p:nvPr/>
        </p:nvGrpSpPr>
        <p:grpSpPr bwMode="auto">
          <a:xfrm>
            <a:off x="971550" y="2982913"/>
            <a:ext cx="7591425" cy="3246437"/>
            <a:chOff x="880" y="1623"/>
            <a:chExt cx="4355" cy="2176"/>
          </a:xfrm>
        </p:grpSpPr>
        <p:sp>
          <p:nvSpPr>
            <p:cNvPr id="65545" name="Rectangle 5"/>
            <p:cNvSpPr>
              <a:spLocks noChangeArrowheads="1"/>
            </p:cNvSpPr>
            <p:nvPr/>
          </p:nvSpPr>
          <p:spPr bwMode="auto">
            <a:xfrm>
              <a:off x="2507" y="1623"/>
              <a:ext cx="504" cy="252"/>
            </a:xfrm>
            <a:prstGeom prst="rect">
              <a:avLst/>
            </a:prstGeom>
            <a:solidFill>
              <a:srgbClr val="0099FF"/>
            </a:solidFill>
            <a:ln w="9525">
              <a:solidFill>
                <a:schemeClr val="bg1"/>
              </a:solidFill>
              <a:miter lim="800000"/>
              <a:headEnd/>
              <a:tailEnd/>
            </a:ln>
            <a:effectLst>
              <a:outerShdw dist="107763" dir="2700000" algn="ctr" rotWithShape="0">
                <a:schemeClr val="bg2"/>
              </a:outerShdw>
            </a:effectLst>
          </p:spPr>
          <p:txBody>
            <a:bodyPr wrap="none" anchor="ctr">
              <a:spAutoFit/>
            </a:bodyPr>
            <a:lstStyle/>
            <a:p>
              <a:pPr algn="ctr">
                <a:spcBef>
                  <a:spcPct val="50000"/>
                </a:spcBef>
                <a:spcAft>
                  <a:spcPct val="0"/>
                </a:spcAft>
                <a:buClrTx/>
                <a:buFont typeface="Wingdings" pitchFamily="2" charset="2"/>
                <a:buNone/>
              </a:pPr>
              <a:r>
                <a:rPr kumimoji="1" lang="zh-CN" altLang="en-US" sz="1800">
                  <a:solidFill>
                    <a:schemeClr val="bg1"/>
                  </a:solidFill>
                  <a:latin typeface="黑体" pitchFamily="49" charset="-122"/>
                </a:rPr>
                <a:t>总经理</a:t>
              </a:r>
            </a:p>
          </p:txBody>
        </p:sp>
        <p:sp>
          <p:nvSpPr>
            <p:cNvPr id="65546" name="Line 6"/>
            <p:cNvSpPr>
              <a:spLocks noChangeShapeType="1"/>
            </p:cNvSpPr>
            <p:nvPr/>
          </p:nvSpPr>
          <p:spPr bwMode="auto">
            <a:xfrm>
              <a:off x="2766" y="1919"/>
              <a:ext cx="2" cy="72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endParaRPr lang="zh-CN" altLang="en-US"/>
            </a:p>
          </p:txBody>
        </p:sp>
        <p:sp>
          <p:nvSpPr>
            <p:cNvPr id="65547" name="Rectangle 7"/>
            <p:cNvSpPr>
              <a:spLocks noChangeArrowheads="1"/>
            </p:cNvSpPr>
            <p:nvPr/>
          </p:nvSpPr>
          <p:spPr bwMode="auto">
            <a:xfrm>
              <a:off x="997" y="2808"/>
              <a:ext cx="577" cy="232"/>
            </a:xfrm>
            <a:prstGeom prst="rect">
              <a:avLst/>
            </a:prstGeom>
            <a:solidFill>
              <a:srgbClr val="0099FF"/>
            </a:solidFill>
            <a:ln w="9525">
              <a:solidFill>
                <a:schemeClr val="bg1"/>
              </a:solidFill>
              <a:miter lim="800000"/>
              <a:headEnd/>
              <a:tailEnd/>
            </a:ln>
            <a:effectLst>
              <a:outerShdw dist="107763" dir="2700000" algn="ctr" rotWithShape="0">
                <a:schemeClr val="bg2"/>
              </a:outerShdw>
            </a:effectLst>
          </p:spPr>
          <p:txBody>
            <a:bodyPr wrap="none" anchor="ctr">
              <a:spAutoFit/>
            </a:bodyPr>
            <a:lstStyle/>
            <a:p>
              <a:pPr algn="ctr">
                <a:spcBef>
                  <a:spcPct val="50000"/>
                </a:spcBef>
                <a:spcAft>
                  <a:spcPct val="0"/>
                </a:spcAft>
                <a:buClrTx/>
                <a:buFont typeface="Wingdings" pitchFamily="2" charset="2"/>
                <a:buNone/>
              </a:pPr>
              <a:r>
                <a:rPr kumimoji="1" lang="zh-CN" altLang="en-US" sz="1600">
                  <a:solidFill>
                    <a:schemeClr val="bg1"/>
                  </a:solidFill>
                  <a:latin typeface="黑体" pitchFamily="49" charset="-122"/>
                </a:rPr>
                <a:t>生产经理</a:t>
              </a:r>
            </a:p>
          </p:txBody>
        </p:sp>
        <p:sp>
          <p:nvSpPr>
            <p:cNvPr id="65548" name="Rectangle 8"/>
            <p:cNvSpPr>
              <a:spLocks noChangeArrowheads="1"/>
            </p:cNvSpPr>
            <p:nvPr/>
          </p:nvSpPr>
          <p:spPr bwMode="auto">
            <a:xfrm>
              <a:off x="1762" y="2808"/>
              <a:ext cx="577" cy="232"/>
            </a:xfrm>
            <a:prstGeom prst="rect">
              <a:avLst/>
            </a:prstGeom>
            <a:solidFill>
              <a:srgbClr val="0099FF"/>
            </a:solidFill>
            <a:ln w="9525">
              <a:solidFill>
                <a:schemeClr val="bg1"/>
              </a:solidFill>
              <a:miter lim="800000"/>
              <a:headEnd/>
              <a:tailEnd/>
            </a:ln>
            <a:effectLst>
              <a:outerShdw dist="107763" dir="2700000" algn="ctr" rotWithShape="0">
                <a:schemeClr val="bg2"/>
              </a:outerShdw>
            </a:effectLst>
          </p:spPr>
          <p:txBody>
            <a:bodyPr wrap="none" anchor="ctr">
              <a:spAutoFit/>
            </a:bodyPr>
            <a:lstStyle/>
            <a:p>
              <a:pPr algn="ctr">
                <a:spcBef>
                  <a:spcPct val="50000"/>
                </a:spcBef>
                <a:spcAft>
                  <a:spcPct val="0"/>
                </a:spcAft>
                <a:buClrTx/>
                <a:buFont typeface="Wingdings" pitchFamily="2" charset="2"/>
                <a:buNone/>
              </a:pPr>
              <a:r>
                <a:rPr kumimoji="1" lang="zh-CN" altLang="en-US" sz="1600">
                  <a:solidFill>
                    <a:schemeClr val="bg1"/>
                  </a:solidFill>
                  <a:latin typeface="黑体" pitchFamily="49" charset="-122"/>
                </a:rPr>
                <a:t>工程经理</a:t>
              </a:r>
            </a:p>
          </p:txBody>
        </p:sp>
        <p:sp>
          <p:nvSpPr>
            <p:cNvPr id="65549" name="Line 9"/>
            <p:cNvSpPr>
              <a:spLocks noChangeShapeType="1"/>
            </p:cNvSpPr>
            <p:nvPr/>
          </p:nvSpPr>
          <p:spPr bwMode="auto">
            <a:xfrm>
              <a:off x="1259" y="2640"/>
              <a:ext cx="2421"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5550" name="Line 10"/>
            <p:cNvSpPr>
              <a:spLocks noChangeShapeType="1"/>
            </p:cNvSpPr>
            <p:nvPr/>
          </p:nvSpPr>
          <p:spPr bwMode="auto">
            <a:xfrm>
              <a:off x="1254" y="2640"/>
              <a:ext cx="0" cy="16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5551" name="Line 11"/>
            <p:cNvSpPr>
              <a:spLocks noChangeShapeType="1"/>
            </p:cNvSpPr>
            <p:nvPr/>
          </p:nvSpPr>
          <p:spPr bwMode="auto">
            <a:xfrm>
              <a:off x="2063" y="2646"/>
              <a:ext cx="0" cy="15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5552" name="Rectangle 12"/>
            <p:cNvSpPr>
              <a:spLocks noChangeArrowheads="1"/>
            </p:cNvSpPr>
            <p:nvPr/>
          </p:nvSpPr>
          <p:spPr bwMode="auto">
            <a:xfrm>
              <a:off x="3410" y="2814"/>
              <a:ext cx="577" cy="232"/>
            </a:xfrm>
            <a:prstGeom prst="rect">
              <a:avLst/>
            </a:prstGeom>
            <a:solidFill>
              <a:srgbClr val="0099FF"/>
            </a:solidFill>
            <a:ln w="9525">
              <a:solidFill>
                <a:schemeClr val="bg1"/>
              </a:solidFill>
              <a:miter lim="800000"/>
              <a:headEnd/>
              <a:tailEnd/>
            </a:ln>
            <a:effectLst>
              <a:outerShdw dist="107763" dir="2700000" algn="ctr" rotWithShape="0">
                <a:schemeClr val="bg2"/>
              </a:outerShdw>
            </a:effectLst>
          </p:spPr>
          <p:txBody>
            <a:bodyPr wrap="none" anchor="ctr">
              <a:spAutoFit/>
            </a:bodyPr>
            <a:lstStyle/>
            <a:p>
              <a:pPr algn="ctr">
                <a:spcBef>
                  <a:spcPct val="50000"/>
                </a:spcBef>
                <a:spcAft>
                  <a:spcPct val="0"/>
                </a:spcAft>
                <a:buClrTx/>
                <a:buFont typeface="Wingdings" pitchFamily="2" charset="2"/>
                <a:buNone/>
              </a:pPr>
              <a:r>
                <a:rPr kumimoji="1" lang="zh-CN" altLang="en-US" sz="1600">
                  <a:solidFill>
                    <a:schemeClr val="bg1"/>
                  </a:solidFill>
                  <a:latin typeface="黑体" pitchFamily="49" charset="-122"/>
                </a:rPr>
                <a:t>物料经理</a:t>
              </a:r>
            </a:p>
          </p:txBody>
        </p:sp>
        <p:sp>
          <p:nvSpPr>
            <p:cNvPr id="65553" name="Line 13"/>
            <p:cNvSpPr>
              <a:spLocks noChangeShapeType="1"/>
            </p:cNvSpPr>
            <p:nvPr/>
          </p:nvSpPr>
          <p:spPr bwMode="auto">
            <a:xfrm>
              <a:off x="2768" y="2646"/>
              <a:ext cx="0" cy="19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5554" name="Line 14"/>
            <p:cNvSpPr>
              <a:spLocks noChangeShapeType="1"/>
            </p:cNvSpPr>
            <p:nvPr/>
          </p:nvSpPr>
          <p:spPr bwMode="auto">
            <a:xfrm>
              <a:off x="3684" y="2643"/>
              <a:ext cx="0" cy="15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5555" name="Rectangle 15"/>
            <p:cNvSpPr>
              <a:spLocks noChangeArrowheads="1"/>
            </p:cNvSpPr>
            <p:nvPr/>
          </p:nvSpPr>
          <p:spPr bwMode="auto">
            <a:xfrm>
              <a:off x="2508" y="2808"/>
              <a:ext cx="578" cy="232"/>
            </a:xfrm>
            <a:prstGeom prst="rect">
              <a:avLst/>
            </a:prstGeom>
            <a:solidFill>
              <a:srgbClr val="0099FF"/>
            </a:solidFill>
            <a:ln w="9525">
              <a:solidFill>
                <a:schemeClr val="bg1"/>
              </a:solidFill>
              <a:miter lim="800000"/>
              <a:headEnd/>
              <a:tailEnd/>
            </a:ln>
            <a:effectLst>
              <a:outerShdw dist="107763" dir="2700000" algn="ctr" rotWithShape="0">
                <a:schemeClr val="bg2"/>
              </a:outerShdw>
            </a:effectLst>
          </p:spPr>
          <p:txBody>
            <a:bodyPr wrap="none" anchor="ctr">
              <a:spAutoFit/>
            </a:bodyPr>
            <a:lstStyle/>
            <a:p>
              <a:pPr algn="ctr">
                <a:spcBef>
                  <a:spcPct val="50000"/>
                </a:spcBef>
                <a:spcAft>
                  <a:spcPct val="0"/>
                </a:spcAft>
                <a:buClrTx/>
                <a:buFont typeface="Wingdings" pitchFamily="2" charset="2"/>
                <a:buNone/>
              </a:pPr>
              <a:r>
                <a:rPr kumimoji="1" lang="zh-CN" altLang="en-US" sz="1600">
                  <a:solidFill>
                    <a:schemeClr val="bg1"/>
                  </a:solidFill>
                  <a:latin typeface="黑体" pitchFamily="49" charset="-122"/>
                </a:rPr>
                <a:t>品管经理</a:t>
              </a:r>
            </a:p>
          </p:txBody>
        </p:sp>
        <p:sp>
          <p:nvSpPr>
            <p:cNvPr id="65556" name="Rectangle 16"/>
            <p:cNvSpPr>
              <a:spLocks noChangeArrowheads="1"/>
            </p:cNvSpPr>
            <p:nvPr/>
          </p:nvSpPr>
          <p:spPr bwMode="auto">
            <a:xfrm>
              <a:off x="2460" y="2270"/>
              <a:ext cx="578" cy="232"/>
            </a:xfrm>
            <a:prstGeom prst="rect">
              <a:avLst/>
            </a:prstGeom>
            <a:solidFill>
              <a:srgbClr val="0099FF"/>
            </a:solidFill>
            <a:ln w="9525">
              <a:solidFill>
                <a:schemeClr val="bg1"/>
              </a:solidFill>
              <a:miter lim="800000"/>
              <a:headEnd/>
              <a:tailEnd/>
            </a:ln>
            <a:effectLst>
              <a:outerShdw dist="107763" dir="2700000" algn="ctr" rotWithShape="0">
                <a:schemeClr val="bg2"/>
              </a:outerShdw>
            </a:effectLst>
          </p:spPr>
          <p:txBody>
            <a:bodyPr wrap="none" anchor="ctr">
              <a:spAutoFit/>
            </a:bodyPr>
            <a:lstStyle/>
            <a:p>
              <a:pPr algn="ctr">
                <a:spcBef>
                  <a:spcPct val="50000"/>
                </a:spcBef>
                <a:spcAft>
                  <a:spcPct val="0"/>
                </a:spcAft>
                <a:buClrTx/>
                <a:buFont typeface="Wingdings" pitchFamily="2" charset="2"/>
                <a:buNone/>
              </a:pPr>
              <a:r>
                <a:rPr kumimoji="1" lang="zh-CN" altLang="en-US" sz="1600">
                  <a:solidFill>
                    <a:schemeClr val="bg1"/>
                  </a:solidFill>
                  <a:latin typeface="黑体" pitchFamily="49" charset="-122"/>
                </a:rPr>
                <a:t>执行经理</a:t>
              </a:r>
            </a:p>
          </p:txBody>
        </p:sp>
        <p:sp>
          <p:nvSpPr>
            <p:cNvPr id="65557" name="Rectangle 17"/>
            <p:cNvSpPr>
              <a:spLocks noChangeArrowheads="1"/>
            </p:cNvSpPr>
            <p:nvPr/>
          </p:nvSpPr>
          <p:spPr bwMode="auto">
            <a:xfrm>
              <a:off x="3928" y="2270"/>
              <a:ext cx="578" cy="232"/>
            </a:xfrm>
            <a:prstGeom prst="rect">
              <a:avLst/>
            </a:prstGeom>
            <a:solidFill>
              <a:srgbClr val="0099FF"/>
            </a:solidFill>
            <a:ln w="9525">
              <a:solidFill>
                <a:schemeClr val="bg1"/>
              </a:solidFill>
              <a:miter lim="800000"/>
              <a:headEnd/>
              <a:tailEnd/>
            </a:ln>
            <a:effectLst>
              <a:outerShdw dist="107763" dir="2700000" algn="ctr" rotWithShape="0">
                <a:schemeClr val="bg2"/>
              </a:outerShdw>
            </a:effectLst>
          </p:spPr>
          <p:txBody>
            <a:bodyPr wrap="none" anchor="ctr">
              <a:spAutoFit/>
            </a:bodyPr>
            <a:lstStyle/>
            <a:p>
              <a:pPr algn="ctr">
                <a:spcBef>
                  <a:spcPct val="50000"/>
                </a:spcBef>
                <a:spcAft>
                  <a:spcPct val="0"/>
                </a:spcAft>
                <a:buClrTx/>
                <a:buFont typeface="Wingdings" pitchFamily="2" charset="2"/>
                <a:buNone/>
              </a:pPr>
              <a:r>
                <a:rPr kumimoji="1" lang="zh-CN" altLang="en-US" sz="1600">
                  <a:solidFill>
                    <a:schemeClr val="bg1"/>
                  </a:solidFill>
                  <a:latin typeface="黑体" pitchFamily="49" charset="-122"/>
                </a:rPr>
                <a:t>人事经理</a:t>
              </a:r>
            </a:p>
          </p:txBody>
        </p:sp>
        <p:sp>
          <p:nvSpPr>
            <p:cNvPr id="65558" name="Line 18"/>
            <p:cNvSpPr>
              <a:spLocks noChangeShapeType="1"/>
            </p:cNvSpPr>
            <p:nvPr/>
          </p:nvSpPr>
          <p:spPr bwMode="auto">
            <a:xfrm>
              <a:off x="2768" y="2123"/>
              <a:ext cx="2176"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5559" name="Line 19"/>
            <p:cNvSpPr>
              <a:spLocks noChangeShapeType="1"/>
            </p:cNvSpPr>
            <p:nvPr/>
          </p:nvSpPr>
          <p:spPr bwMode="auto">
            <a:xfrm>
              <a:off x="4966" y="2111"/>
              <a:ext cx="0" cy="15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5560" name="Rectangle 20"/>
            <p:cNvSpPr>
              <a:spLocks noChangeArrowheads="1"/>
            </p:cNvSpPr>
            <p:nvPr/>
          </p:nvSpPr>
          <p:spPr bwMode="auto">
            <a:xfrm>
              <a:off x="4658" y="2270"/>
              <a:ext cx="577" cy="232"/>
            </a:xfrm>
            <a:prstGeom prst="rect">
              <a:avLst/>
            </a:prstGeom>
            <a:solidFill>
              <a:srgbClr val="0099FF"/>
            </a:solidFill>
            <a:ln w="9525">
              <a:solidFill>
                <a:schemeClr val="bg1"/>
              </a:solidFill>
              <a:miter lim="800000"/>
              <a:headEnd/>
              <a:tailEnd/>
            </a:ln>
            <a:effectLst>
              <a:outerShdw dist="107763" dir="2700000" algn="ctr" rotWithShape="0">
                <a:schemeClr val="bg2"/>
              </a:outerShdw>
            </a:effectLst>
          </p:spPr>
          <p:txBody>
            <a:bodyPr wrap="none" anchor="ctr">
              <a:spAutoFit/>
            </a:bodyPr>
            <a:lstStyle/>
            <a:p>
              <a:pPr algn="ctr">
                <a:spcBef>
                  <a:spcPct val="50000"/>
                </a:spcBef>
                <a:spcAft>
                  <a:spcPct val="0"/>
                </a:spcAft>
                <a:buClrTx/>
                <a:buFont typeface="Wingdings" pitchFamily="2" charset="2"/>
                <a:buNone/>
              </a:pPr>
              <a:r>
                <a:rPr kumimoji="1" lang="zh-CN" altLang="en-US" sz="1600">
                  <a:solidFill>
                    <a:schemeClr val="bg1"/>
                  </a:solidFill>
                  <a:latin typeface="黑体" pitchFamily="49" charset="-122"/>
                </a:rPr>
                <a:t>财务经理</a:t>
              </a:r>
            </a:p>
          </p:txBody>
        </p:sp>
        <p:sp>
          <p:nvSpPr>
            <p:cNvPr id="65561" name="Line 21"/>
            <p:cNvSpPr>
              <a:spLocks noChangeShapeType="1"/>
            </p:cNvSpPr>
            <p:nvPr/>
          </p:nvSpPr>
          <p:spPr bwMode="auto">
            <a:xfrm>
              <a:off x="3461" y="2123"/>
              <a:ext cx="0" cy="19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5562" name="Line 22"/>
            <p:cNvSpPr>
              <a:spLocks noChangeShapeType="1"/>
            </p:cNvSpPr>
            <p:nvPr/>
          </p:nvSpPr>
          <p:spPr bwMode="auto">
            <a:xfrm>
              <a:off x="4210" y="2129"/>
              <a:ext cx="0" cy="15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5563" name="Rectangle 23"/>
            <p:cNvSpPr>
              <a:spLocks noChangeArrowheads="1"/>
            </p:cNvSpPr>
            <p:nvPr/>
          </p:nvSpPr>
          <p:spPr bwMode="auto">
            <a:xfrm>
              <a:off x="3170" y="2269"/>
              <a:ext cx="577" cy="232"/>
            </a:xfrm>
            <a:prstGeom prst="rect">
              <a:avLst/>
            </a:prstGeom>
            <a:solidFill>
              <a:srgbClr val="0099FF"/>
            </a:solidFill>
            <a:ln w="9525">
              <a:solidFill>
                <a:schemeClr val="bg1"/>
              </a:solidFill>
              <a:miter lim="800000"/>
              <a:headEnd/>
              <a:tailEnd/>
            </a:ln>
            <a:effectLst>
              <a:outerShdw dist="107763" dir="2700000" algn="ctr" rotWithShape="0">
                <a:schemeClr val="bg2"/>
              </a:outerShdw>
            </a:effectLst>
          </p:spPr>
          <p:txBody>
            <a:bodyPr wrap="none" anchor="ctr">
              <a:spAutoFit/>
            </a:bodyPr>
            <a:lstStyle/>
            <a:p>
              <a:pPr algn="ctr">
                <a:spcBef>
                  <a:spcPct val="50000"/>
                </a:spcBef>
                <a:spcAft>
                  <a:spcPct val="0"/>
                </a:spcAft>
                <a:buClrTx/>
                <a:buFont typeface="Wingdings" pitchFamily="2" charset="2"/>
                <a:buNone/>
              </a:pPr>
              <a:r>
                <a:rPr kumimoji="1" lang="zh-CN" altLang="en-US" sz="1600">
                  <a:solidFill>
                    <a:schemeClr val="bg1"/>
                  </a:solidFill>
                  <a:latin typeface="黑体" pitchFamily="49" charset="-122"/>
                </a:rPr>
                <a:t>发展经理</a:t>
              </a:r>
            </a:p>
          </p:txBody>
        </p:sp>
        <p:sp>
          <p:nvSpPr>
            <p:cNvPr id="65564" name="Line 24"/>
            <p:cNvSpPr>
              <a:spLocks noChangeShapeType="1"/>
            </p:cNvSpPr>
            <p:nvPr/>
          </p:nvSpPr>
          <p:spPr bwMode="auto">
            <a:xfrm>
              <a:off x="1088" y="302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5" name="Line 25"/>
            <p:cNvSpPr>
              <a:spLocks noChangeShapeType="1"/>
            </p:cNvSpPr>
            <p:nvPr/>
          </p:nvSpPr>
          <p:spPr bwMode="auto">
            <a:xfrm>
              <a:off x="1424" y="302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6" name="Line 26"/>
            <p:cNvSpPr>
              <a:spLocks noChangeShapeType="1"/>
            </p:cNvSpPr>
            <p:nvPr/>
          </p:nvSpPr>
          <p:spPr bwMode="auto">
            <a:xfrm>
              <a:off x="2048" y="3024"/>
              <a:ext cx="0" cy="52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7" name="Line 27"/>
            <p:cNvSpPr>
              <a:spLocks noChangeShapeType="1"/>
            </p:cNvSpPr>
            <p:nvPr/>
          </p:nvSpPr>
          <p:spPr bwMode="auto">
            <a:xfrm>
              <a:off x="2768" y="3024"/>
              <a:ext cx="0" cy="52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8" name="Line 28"/>
            <p:cNvSpPr>
              <a:spLocks noChangeShapeType="1"/>
            </p:cNvSpPr>
            <p:nvPr/>
          </p:nvSpPr>
          <p:spPr bwMode="auto">
            <a:xfrm>
              <a:off x="3536" y="3024"/>
              <a:ext cx="0" cy="2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9" name="Line 29"/>
            <p:cNvSpPr>
              <a:spLocks noChangeShapeType="1"/>
            </p:cNvSpPr>
            <p:nvPr/>
          </p:nvSpPr>
          <p:spPr bwMode="auto">
            <a:xfrm>
              <a:off x="3920" y="3024"/>
              <a:ext cx="0" cy="24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70" name="Rectangle 30"/>
            <p:cNvSpPr>
              <a:spLocks noChangeArrowheads="1"/>
            </p:cNvSpPr>
            <p:nvPr/>
          </p:nvSpPr>
          <p:spPr bwMode="auto">
            <a:xfrm>
              <a:off x="880" y="3279"/>
              <a:ext cx="346" cy="232"/>
            </a:xfrm>
            <a:prstGeom prst="rect">
              <a:avLst/>
            </a:prstGeom>
            <a:solidFill>
              <a:srgbClr val="0099FF"/>
            </a:solidFill>
            <a:ln w="9525">
              <a:solidFill>
                <a:schemeClr val="bg1"/>
              </a:solidFill>
              <a:miter lim="800000"/>
              <a:headEnd/>
              <a:tailEnd/>
            </a:ln>
            <a:effectLst>
              <a:outerShdw dist="107763" dir="2700000" algn="ctr" rotWithShape="0">
                <a:schemeClr val="bg2"/>
              </a:outerShdw>
            </a:effectLst>
          </p:spPr>
          <p:txBody>
            <a:bodyPr wrap="none" anchor="ctr">
              <a:spAutoFit/>
            </a:bodyPr>
            <a:lstStyle/>
            <a:p>
              <a:pPr algn="ctr">
                <a:spcBef>
                  <a:spcPct val="50000"/>
                </a:spcBef>
                <a:spcAft>
                  <a:spcPct val="0"/>
                </a:spcAft>
                <a:buClrTx/>
                <a:buFont typeface="Wingdings" pitchFamily="2" charset="2"/>
                <a:buNone/>
              </a:pPr>
              <a:r>
                <a:rPr kumimoji="1" lang="zh-CN" altLang="en-US" sz="1600">
                  <a:solidFill>
                    <a:schemeClr val="bg1"/>
                  </a:solidFill>
                  <a:latin typeface="黑体" pitchFamily="49" charset="-122"/>
                </a:rPr>
                <a:t>线长</a:t>
              </a:r>
            </a:p>
          </p:txBody>
        </p:sp>
        <p:sp>
          <p:nvSpPr>
            <p:cNvPr id="65571" name="Rectangle 31"/>
            <p:cNvSpPr>
              <a:spLocks noChangeArrowheads="1"/>
            </p:cNvSpPr>
            <p:nvPr/>
          </p:nvSpPr>
          <p:spPr bwMode="auto">
            <a:xfrm>
              <a:off x="1808" y="3567"/>
              <a:ext cx="528" cy="232"/>
            </a:xfrm>
            <a:prstGeom prst="rect">
              <a:avLst/>
            </a:prstGeom>
            <a:solidFill>
              <a:srgbClr val="0099FF"/>
            </a:solidFill>
            <a:ln w="9525">
              <a:solidFill>
                <a:schemeClr val="bg1"/>
              </a:solidFill>
              <a:miter lim="800000"/>
              <a:headEnd/>
              <a:tailEnd/>
            </a:ln>
            <a:effectLst>
              <a:outerShdw dist="107763" dir="2700000" algn="ctr" rotWithShape="0">
                <a:schemeClr val="bg2"/>
              </a:outerShdw>
            </a:effectLst>
          </p:spPr>
          <p:txBody>
            <a:bodyPr anchor="ctr">
              <a:spAutoFit/>
            </a:bodyPr>
            <a:lstStyle/>
            <a:p>
              <a:pPr algn="ctr">
                <a:spcBef>
                  <a:spcPct val="50000"/>
                </a:spcBef>
                <a:spcAft>
                  <a:spcPct val="0"/>
                </a:spcAft>
                <a:buClrTx/>
                <a:buFont typeface="Wingdings" pitchFamily="2" charset="2"/>
                <a:buNone/>
              </a:pPr>
              <a:r>
                <a:rPr kumimoji="1" lang="zh-CN" altLang="en-US" sz="1600">
                  <a:solidFill>
                    <a:schemeClr val="bg1"/>
                  </a:solidFill>
                  <a:latin typeface="黑体" pitchFamily="49" charset="-122"/>
                </a:rPr>
                <a:t>技术员</a:t>
              </a:r>
            </a:p>
          </p:txBody>
        </p:sp>
        <p:sp>
          <p:nvSpPr>
            <p:cNvPr id="65572" name="Rectangle 32"/>
            <p:cNvSpPr>
              <a:spLocks noChangeArrowheads="1"/>
            </p:cNvSpPr>
            <p:nvPr/>
          </p:nvSpPr>
          <p:spPr bwMode="auto">
            <a:xfrm>
              <a:off x="1808" y="3280"/>
              <a:ext cx="528" cy="232"/>
            </a:xfrm>
            <a:prstGeom prst="rect">
              <a:avLst/>
            </a:prstGeom>
            <a:solidFill>
              <a:srgbClr val="0099FF"/>
            </a:solidFill>
            <a:ln w="9525">
              <a:solidFill>
                <a:schemeClr val="bg1"/>
              </a:solidFill>
              <a:miter lim="800000"/>
              <a:headEnd/>
              <a:tailEnd/>
            </a:ln>
            <a:effectLst>
              <a:outerShdw dist="107763" dir="2700000" algn="ctr" rotWithShape="0">
                <a:schemeClr val="bg2"/>
              </a:outerShdw>
            </a:effectLst>
          </p:spPr>
          <p:txBody>
            <a:bodyPr anchor="ctr">
              <a:spAutoFit/>
            </a:bodyPr>
            <a:lstStyle/>
            <a:p>
              <a:pPr algn="ctr">
                <a:spcBef>
                  <a:spcPct val="50000"/>
                </a:spcBef>
                <a:spcAft>
                  <a:spcPct val="0"/>
                </a:spcAft>
                <a:buClrTx/>
                <a:buFont typeface="Wingdings" pitchFamily="2" charset="2"/>
                <a:buNone/>
              </a:pPr>
              <a:r>
                <a:rPr kumimoji="1" lang="zh-CN" altLang="en-US" sz="1600">
                  <a:solidFill>
                    <a:schemeClr val="bg1"/>
                  </a:solidFill>
                  <a:latin typeface="黑体" pitchFamily="49" charset="-122"/>
                </a:rPr>
                <a:t>工程师</a:t>
              </a:r>
            </a:p>
          </p:txBody>
        </p:sp>
        <p:sp>
          <p:nvSpPr>
            <p:cNvPr id="65573" name="Rectangle 33"/>
            <p:cNvSpPr>
              <a:spLocks noChangeArrowheads="1"/>
            </p:cNvSpPr>
            <p:nvPr/>
          </p:nvSpPr>
          <p:spPr bwMode="auto">
            <a:xfrm>
              <a:off x="1344" y="3280"/>
              <a:ext cx="346" cy="232"/>
            </a:xfrm>
            <a:prstGeom prst="rect">
              <a:avLst/>
            </a:prstGeom>
            <a:solidFill>
              <a:srgbClr val="0099FF"/>
            </a:solidFill>
            <a:ln w="9525">
              <a:solidFill>
                <a:schemeClr val="bg1"/>
              </a:solidFill>
              <a:miter lim="800000"/>
              <a:headEnd/>
              <a:tailEnd/>
            </a:ln>
            <a:effectLst>
              <a:outerShdw dist="107763" dir="2700000" algn="ctr" rotWithShape="0">
                <a:schemeClr val="bg2"/>
              </a:outerShdw>
            </a:effectLst>
          </p:spPr>
          <p:txBody>
            <a:bodyPr wrap="none" anchor="ctr">
              <a:spAutoFit/>
            </a:bodyPr>
            <a:lstStyle/>
            <a:p>
              <a:pPr algn="ctr">
                <a:spcBef>
                  <a:spcPct val="50000"/>
                </a:spcBef>
                <a:spcAft>
                  <a:spcPct val="0"/>
                </a:spcAft>
                <a:buClrTx/>
                <a:buFont typeface="Wingdings" pitchFamily="2" charset="2"/>
                <a:buNone/>
              </a:pPr>
              <a:r>
                <a:rPr kumimoji="1" lang="zh-CN" altLang="en-US" sz="1600">
                  <a:solidFill>
                    <a:schemeClr val="bg1"/>
                  </a:solidFill>
                  <a:latin typeface="黑体" pitchFamily="49" charset="-122"/>
                </a:rPr>
                <a:t>线长</a:t>
              </a:r>
            </a:p>
          </p:txBody>
        </p:sp>
        <p:sp>
          <p:nvSpPr>
            <p:cNvPr id="65574" name="Rectangle 34"/>
            <p:cNvSpPr>
              <a:spLocks noChangeArrowheads="1"/>
            </p:cNvSpPr>
            <p:nvPr/>
          </p:nvSpPr>
          <p:spPr bwMode="auto">
            <a:xfrm>
              <a:off x="2528" y="3567"/>
              <a:ext cx="528" cy="232"/>
            </a:xfrm>
            <a:prstGeom prst="rect">
              <a:avLst/>
            </a:prstGeom>
            <a:solidFill>
              <a:srgbClr val="0099FF"/>
            </a:solidFill>
            <a:ln w="9525">
              <a:solidFill>
                <a:schemeClr val="bg1"/>
              </a:solidFill>
              <a:miter lim="800000"/>
              <a:headEnd/>
              <a:tailEnd/>
            </a:ln>
            <a:effectLst>
              <a:outerShdw dist="107763" dir="2700000" algn="ctr" rotWithShape="0">
                <a:schemeClr val="bg2"/>
              </a:outerShdw>
            </a:effectLst>
          </p:spPr>
          <p:txBody>
            <a:bodyPr anchor="ctr">
              <a:spAutoFit/>
            </a:bodyPr>
            <a:lstStyle/>
            <a:p>
              <a:pPr algn="ctr">
                <a:spcBef>
                  <a:spcPct val="50000"/>
                </a:spcBef>
                <a:spcAft>
                  <a:spcPct val="0"/>
                </a:spcAft>
                <a:buClrTx/>
                <a:buFont typeface="Wingdings" pitchFamily="2" charset="2"/>
                <a:buNone/>
              </a:pPr>
              <a:r>
                <a:rPr kumimoji="1" lang="zh-CN" altLang="en-US" sz="1600">
                  <a:solidFill>
                    <a:schemeClr val="bg1"/>
                  </a:solidFill>
                  <a:latin typeface="黑体" pitchFamily="49" charset="-122"/>
                </a:rPr>
                <a:t>技术员</a:t>
              </a:r>
            </a:p>
          </p:txBody>
        </p:sp>
        <p:sp>
          <p:nvSpPr>
            <p:cNvPr id="65575" name="Rectangle 35"/>
            <p:cNvSpPr>
              <a:spLocks noChangeArrowheads="1"/>
            </p:cNvSpPr>
            <p:nvPr/>
          </p:nvSpPr>
          <p:spPr bwMode="auto">
            <a:xfrm>
              <a:off x="2528" y="3280"/>
              <a:ext cx="528" cy="232"/>
            </a:xfrm>
            <a:prstGeom prst="rect">
              <a:avLst/>
            </a:prstGeom>
            <a:solidFill>
              <a:srgbClr val="0099FF"/>
            </a:solidFill>
            <a:ln w="9525">
              <a:solidFill>
                <a:schemeClr val="bg1"/>
              </a:solidFill>
              <a:miter lim="800000"/>
              <a:headEnd/>
              <a:tailEnd/>
            </a:ln>
            <a:effectLst>
              <a:outerShdw dist="107763" dir="2700000" algn="ctr" rotWithShape="0">
                <a:schemeClr val="bg2"/>
              </a:outerShdw>
            </a:effectLst>
          </p:spPr>
          <p:txBody>
            <a:bodyPr anchor="ctr">
              <a:spAutoFit/>
            </a:bodyPr>
            <a:lstStyle/>
            <a:p>
              <a:pPr algn="ctr">
                <a:spcBef>
                  <a:spcPct val="50000"/>
                </a:spcBef>
                <a:spcAft>
                  <a:spcPct val="0"/>
                </a:spcAft>
                <a:buClrTx/>
                <a:buFont typeface="Wingdings" pitchFamily="2" charset="2"/>
                <a:buNone/>
              </a:pPr>
              <a:r>
                <a:rPr kumimoji="1" lang="zh-CN" altLang="en-US" sz="1600">
                  <a:solidFill>
                    <a:schemeClr val="bg1"/>
                  </a:solidFill>
                  <a:latin typeface="黑体" pitchFamily="49" charset="-122"/>
                </a:rPr>
                <a:t>工程师</a:t>
              </a:r>
            </a:p>
          </p:txBody>
        </p:sp>
        <p:sp>
          <p:nvSpPr>
            <p:cNvPr id="65576" name="Rectangle 36"/>
            <p:cNvSpPr>
              <a:spLocks noChangeArrowheads="1"/>
            </p:cNvSpPr>
            <p:nvPr/>
          </p:nvSpPr>
          <p:spPr bwMode="auto">
            <a:xfrm>
              <a:off x="3152" y="3280"/>
              <a:ext cx="528" cy="232"/>
            </a:xfrm>
            <a:prstGeom prst="rect">
              <a:avLst/>
            </a:prstGeom>
            <a:solidFill>
              <a:srgbClr val="0099FF"/>
            </a:solidFill>
            <a:ln w="9525">
              <a:solidFill>
                <a:schemeClr val="bg1"/>
              </a:solidFill>
              <a:miter lim="800000"/>
              <a:headEnd/>
              <a:tailEnd/>
            </a:ln>
            <a:effectLst>
              <a:outerShdw dist="107763" dir="2700000" algn="ctr" rotWithShape="0">
                <a:schemeClr val="bg2"/>
              </a:outerShdw>
            </a:effectLst>
          </p:spPr>
          <p:txBody>
            <a:bodyPr anchor="ctr">
              <a:spAutoFit/>
            </a:bodyPr>
            <a:lstStyle/>
            <a:p>
              <a:pPr algn="ctr">
                <a:spcBef>
                  <a:spcPct val="50000"/>
                </a:spcBef>
                <a:spcAft>
                  <a:spcPct val="0"/>
                </a:spcAft>
                <a:buClrTx/>
                <a:buFont typeface="Wingdings" pitchFamily="2" charset="2"/>
                <a:buNone/>
              </a:pPr>
              <a:r>
                <a:rPr kumimoji="1" lang="zh-CN" altLang="en-US" sz="1600">
                  <a:solidFill>
                    <a:schemeClr val="bg1"/>
                  </a:solidFill>
                  <a:latin typeface="黑体" pitchFamily="49" charset="-122"/>
                </a:rPr>
                <a:t>计划员</a:t>
              </a:r>
            </a:p>
          </p:txBody>
        </p:sp>
        <p:sp>
          <p:nvSpPr>
            <p:cNvPr id="65577" name="Rectangle 37"/>
            <p:cNvSpPr>
              <a:spLocks noChangeArrowheads="1"/>
            </p:cNvSpPr>
            <p:nvPr/>
          </p:nvSpPr>
          <p:spPr bwMode="auto">
            <a:xfrm>
              <a:off x="3728" y="3280"/>
              <a:ext cx="768" cy="232"/>
            </a:xfrm>
            <a:prstGeom prst="rect">
              <a:avLst/>
            </a:prstGeom>
            <a:solidFill>
              <a:srgbClr val="0099FF"/>
            </a:solidFill>
            <a:ln w="9525">
              <a:solidFill>
                <a:schemeClr val="bg1"/>
              </a:solidFill>
              <a:miter lim="800000"/>
              <a:headEnd/>
              <a:tailEnd/>
            </a:ln>
            <a:effectLst>
              <a:outerShdw dist="107763" dir="2700000" algn="ctr" rotWithShape="0">
                <a:schemeClr val="bg2"/>
              </a:outerShdw>
            </a:effectLst>
          </p:spPr>
          <p:txBody>
            <a:bodyPr anchor="ctr">
              <a:spAutoFit/>
            </a:bodyPr>
            <a:lstStyle/>
            <a:p>
              <a:pPr algn="ctr">
                <a:spcBef>
                  <a:spcPct val="50000"/>
                </a:spcBef>
                <a:spcAft>
                  <a:spcPct val="0"/>
                </a:spcAft>
                <a:buClrTx/>
                <a:buFont typeface="Wingdings" pitchFamily="2" charset="2"/>
                <a:buNone/>
              </a:pPr>
              <a:r>
                <a:rPr kumimoji="1" lang="zh-CN" altLang="en-US" sz="1600">
                  <a:solidFill>
                    <a:schemeClr val="bg1"/>
                  </a:solidFill>
                  <a:latin typeface="黑体" pitchFamily="49" charset="-122"/>
                </a:rPr>
                <a:t>仓库管理员</a:t>
              </a:r>
            </a:p>
          </p:txBody>
        </p:sp>
      </p:grpSp>
      <p:grpSp>
        <p:nvGrpSpPr>
          <p:cNvPr id="65542" name="Group 38"/>
          <p:cNvGrpSpPr>
            <a:grpSpLocks/>
          </p:cNvGrpSpPr>
          <p:nvPr/>
        </p:nvGrpSpPr>
        <p:grpSpPr bwMode="auto">
          <a:xfrm>
            <a:off x="347663" y="831850"/>
            <a:ext cx="993775" cy="601663"/>
            <a:chOff x="2897" y="2725"/>
            <a:chExt cx="784" cy="448"/>
          </a:xfrm>
        </p:grpSpPr>
        <p:pic>
          <p:nvPicPr>
            <p:cNvPr id="65543" name="Picture 39" descr="MCj0186184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7" y="2725"/>
              <a:ext cx="449"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4" name="WordArt 40"/>
            <p:cNvSpPr>
              <a:spLocks noChangeArrowheads="1" noChangeShapeType="1" noTextEdit="1"/>
            </p:cNvSpPr>
            <p:nvPr/>
          </p:nvSpPr>
          <p:spPr bwMode="auto">
            <a:xfrm>
              <a:off x="3345" y="3007"/>
              <a:ext cx="336" cy="162"/>
            </a:xfrm>
            <a:prstGeom prst="rect">
              <a:avLst/>
            </a:prstGeom>
          </p:spPr>
          <p:txBody>
            <a:bodyPr wrap="none" fromWordArt="1">
              <a:prstTxWarp prst="textPlain">
                <a:avLst>
                  <a:gd name="adj" fmla="val 50000"/>
                </a:avLst>
              </a:prstTxWarp>
            </a:bodyPr>
            <a:lstStyle/>
            <a:p>
              <a:pPr algn="ctr"/>
              <a:r>
                <a:rPr lang="zh-CN" altLang="en-US" kern="10">
                  <a:ln w="9525">
                    <a:solidFill>
                      <a:srgbClr val="00CC66"/>
                    </a:solidFill>
                    <a:round/>
                    <a:headEnd/>
                    <a:tailEnd/>
                  </a:ln>
                  <a:solidFill>
                    <a:srgbClr val="00CC66"/>
                  </a:solidFill>
                  <a:effectLst>
                    <a:outerShdw dist="35921" dir="2700000" algn="ctr" rotWithShape="0">
                      <a:srgbClr val="808080">
                        <a:alpha val="79999"/>
                      </a:srgbClr>
                    </a:outerShdw>
                  </a:effectLst>
                  <a:latin typeface="隶书"/>
                  <a:ea typeface="隶书"/>
                </a:rPr>
                <a:t>案例</a:t>
              </a:r>
            </a:p>
          </p:txBody>
        </p:sp>
      </p:grpSp>
    </p:spTree>
    <p:extLst>
      <p:ext uri="{BB962C8B-B14F-4D97-AF65-F5344CB8AC3E}">
        <p14:creationId xmlns:p14="http://schemas.microsoft.com/office/powerpoint/2010/main" val="38825712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a:spLocks noGrp="1"/>
          </p:cNvSpPr>
          <p:nvPr>
            <p:ph type="sldNum" sz="quarter" idx="10"/>
          </p:nvPr>
        </p:nvSpPr>
        <p:spPr>
          <a:noFill/>
        </p:spPr>
        <p:txBody>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B4283B68-FB49-46FF-B5E8-01D7A9E84661}" type="slidenum">
              <a:rPr lang="ar-SA" altLang="en-US" sz="1000">
                <a:solidFill>
                  <a:schemeClr val="bg1"/>
                </a:solidFill>
              </a:rPr>
              <a:pPr eaLnBrk="1" hangingPunct="1"/>
              <a:t>107</a:t>
            </a:fld>
            <a:endParaRPr lang="en-US" altLang="en-US" sz="1000">
              <a:solidFill>
                <a:schemeClr val="bg1"/>
              </a:solidFill>
            </a:endParaRPr>
          </a:p>
        </p:txBody>
      </p:sp>
      <p:sp>
        <p:nvSpPr>
          <p:cNvPr id="66563" name="Rectangle 2"/>
          <p:cNvSpPr>
            <a:spLocks noGrp="1" noChangeArrowheads="1"/>
          </p:cNvSpPr>
          <p:nvPr>
            <p:ph type="title"/>
          </p:nvPr>
        </p:nvSpPr>
        <p:spPr/>
        <p:txBody>
          <a:bodyPr/>
          <a:lstStyle/>
          <a:p>
            <a:pPr eaLnBrk="1" hangingPunct="1"/>
            <a:r>
              <a:rPr lang="zh-CN" altLang="en-US" smtClean="0"/>
              <a:t>业务流程重组</a:t>
            </a:r>
          </a:p>
        </p:txBody>
      </p:sp>
      <p:sp>
        <p:nvSpPr>
          <p:cNvPr id="66564" name="Rectangle 3"/>
          <p:cNvSpPr>
            <a:spLocks noGrp="1" noChangeArrowheads="1"/>
          </p:cNvSpPr>
          <p:nvPr>
            <p:ph type="body" idx="1"/>
          </p:nvPr>
        </p:nvSpPr>
        <p:spPr>
          <a:xfrm>
            <a:off x="174625" y="1100138"/>
            <a:ext cx="8748713" cy="614362"/>
          </a:xfrm>
        </p:spPr>
        <p:txBody>
          <a:bodyPr/>
          <a:lstStyle/>
          <a:p>
            <a:pPr eaLnBrk="1" hangingPunct="1"/>
            <a:r>
              <a:rPr lang="zh-CN" altLang="en-US" sz="2400" dirty="0" smtClean="0"/>
              <a:t>公司产品的生产流程</a:t>
            </a:r>
          </a:p>
        </p:txBody>
      </p:sp>
      <p:sp>
        <p:nvSpPr>
          <p:cNvPr id="66565" name="Rectangle 13"/>
          <p:cNvSpPr>
            <a:spLocks noChangeArrowheads="1"/>
          </p:cNvSpPr>
          <p:nvPr/>
        </p:nvSpPr>
        <p:spPr bwMode="black">
          <a:xfrm>
            <a:off x="190500" y="3082925"/>
            <a:ext cx="8736013" cy="236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9263" indent="-449263" algn="l">
              <a:lnSpc>
                <a:spcPct val="120000"/>
              </a:lnSpc>
              <a:spcBef>
                <a:spcPct val="20000"/>
              </a:spcBef>
              <a:buClr>
                <a:schemeClr val="hlink"/>
              </a:buClr>
              <a:buSzPct val="120000"/>
              <a:buBlip>
                <a:blip r:embed="rId3"/>
              </a:buBlip>
            </a:pP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组织存在的主要问题</a:t>
            </a:r>
          </a:p>
          <a:p>
            <a:pPr marL="914400" lvl="1" indent="-400050" algn="l">
              <a:lnSpc>
                <a:spcPct val="150000"/>
              </a:lnSpc>
              <a:buClr>
                <a:schemeClr val="hlink"/>
              </a:buClr>
              <a:buFont typeface="Wingdings" pitchFamily="2" charset="2"/>
              <a:buChar char="Ø"/>
            </a:pP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生产流程的各环节分别由不同的部门经理负责，无人对整个产品负责。</a:t>
            </a:r>
          </a:p>
          <a:p>
            <a:pPr marL="914400" lvl="1" indent="-400050" algn="l">
              <a:lnSpc>
                <a:spcPct val="150000"/>
              </a:lnSpc>
              <a:buClr>
                <a:schemeClr val="hlink"/>
              </a:buClr>
              <a:buFont typeface="Wingdings" pitchFamily="2" charset="2"/>
              <a:buChar char="Ø"/>
            </a:pP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运作过程中，问题丛生，矛盾不断。 </a:t>
            </a:r>
          </a:p>
          <a:p>
            <a:pPr marL="914400" lvl="1" indent="-400050" algn="l">
              <a:lnSpc>
                <a:spcPct val="150000"/>
              </a:lnSpc>
              <a:buClr>
                <a:schemeClr val="hlink"/>
              </a:buClr>
              <a:buFont typeface="Wingdings" pitchFamily="2" charset="2"/>
              <a:buChar char="Ø"/>
            </a:pP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顾客满意的工作反倒落到了执行经理人员的身上 。</a:t>
            </a:r>
          </a:p>
        </p:txBody>
      </p:sp>
      <p:grpSp>
        <p:nvGrpSpPr>
          <p:cNvPr id="66566" name="Group 21"/>
          <p:cNvGrpSpPr>
            <a:grpSpLocks/>
          </p:cNvGrpSpPr>
          <p:nvPr/>
        </p:nvGrpSpPr>
        <p:grpSpPr bwMode="auto">
          <a:xfrm>
            <a:off x="555625" y="2020888"/>
            <a:ext cx="8081963" cy="377825"/>
            <a:chOff x="350" y="1273"/>
            <a:chExt cx="5091" cy="238"/>
          </a:xfrm>
        </p:grpSpPr>
        <p:sp>
          <p:nvSpPr>
            <p:cNvPr id="66567" name="Line 4"/>
            <p:cNvSpPr>
              <a:spLocks noChangeShapeType="1"/>
            </p:cNvSpPr>
            <p:nvPr/>
          </p:nvSpPr>
          <p:spPr bwMode="auto">
            <a:xfrm>
              <a:off x="1008" y="1405"/>
              <a:ext cx="4032" cy="0"/>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8" name="Rectangle 5"/>
            <p:cNvSpPr>
              <a:spLocks noChangeArrowheads="1"/>
            </p:cNvSpPr>
            <p:nvPr/>
          </p:nvSpPr>
          <p:spPr bwMode="auto">
            <a:xfrm>
              <a:off x="350" y="1274"/>
              <a:ext cx="702" cy="237"/>
            </a:xfrm>
            <a:prstGeom prst="rect">
              <a:avLst/>
            </a:prstGeom>
            <a:solidFill>
              <a:srgbClr val="0099FF"/>
            </a:solidFill>
            <a:ln w="9525">
              <a:solidFill>
                <a:srgbClr val="808080"/>
              </a:solidFill>
              <a:miter lim="800000"/>
              <a:headEnd/>
              <a:tailEnd/>
            </a:ln>
            <a:effectLst>
              <a:outerShdw dist="107763" dir="2700000" algn="ctr" rotWithShape="0">
                <a:schemeClr val="bg2"/>
              </a:outerShdw>
            </a:effectLst>
          </p:spPr>
          <p:txBody>
            <a:bodyPr wrap="none" anchor="ctr">
              <a:spAutoFit/>
            </a:bodyPr>
            <a:lstStyle/>
            <a:p>
              <a:pPr algn="ctr">
                <a:spcBef>
                  <a:spcPct val="50000"/>
                </a:spcBef>
                <a:spcAft>
                  <a:spcPct val="0"/>
                </a:spcAft>
                <a:buClrTx/>
                <a:buFont typeface="Wingdings" pitchFamily="2" charset="2"/>
                <a:buNone/>
              </a:pPr>
              <a:r>
                <a:rPr kumimoji="1" lang="zh-CN" altLang="en-US" sz="1800" b="1">
                  <a:solidFill>
                    <a:schemeClr val="bg1"/>
                  </a:solidFill>
                  <a:latin typeface="黑体" pitchFamily="49" charset="-122"/>
                </a:rPr>
                <a:t>物料计划</a:t>
              </a:r>
            </a:p>
          </p:txBody>
        </p:sp>
        <p:sp>
          <p:nvSpPr>
            <p:cNvPr id="66569" name="Rectangle 6"/>
            <p:cNvSpPr>
              <a:spLocks noChangeArrowheads="1"/>
            </p:cNvSpPr>
            <p:nvPr/>
          </p:nvSpPr>
          <p:spPr bwMode="auto">
            <a:xfrm>
              <a:off x="1904" y="1274"/>
              <a:ext cx="702" cy="237"/>
            </a:xfrm>
            <a:prstGeom prst="rect">
              <a:avLst/>
            </a:prstGeom>
            <a:solidFill>
              <a:srgbClr val="0099FF"/>
            </a:solidFill>
            <a:ln w="9525">
              <a:solidFill>
                <a:srgbClr val="808080"/>
              </a:solidFill>
              <a:miter lim="800000"/>
              <a:headEnd/>
              <a:tailEnd/>
            </a:ln>
            <a:effectLst>
              <a:outerShdw dist="107763" dir="2700000" algn="ctr" rotWithShape="0">
                <a:schemeClr val="bg2"/>
              </a:outerShdw>
            </a:effectLst>
          </p:spPr>
          <p:txBody>
            <a:bodyPr wrap="none" anchor="ctr">
              <a:spAutoFit/>
            </a:bodyPr>
            <a:lstStyle/>
            <a:p>
              <a:pPr algn="ctr">
                <a:spcBef>
                  <a:spcPct val="50000"/>
                </a:spcBef>
                <a:spcAft>
                  <a:spcPct val="0"/>
                </a:spcAft>
                <a:buClrTx/>
                <a:buFont typeface="Wingdings" pitchFamily="2" charset="2"/>
                <a:buNone/>
              </a:pPr>
              <a:r>
                <a:rPr kumimoji="1" lang="zh-CN" altLang="en-US" sz="1800" b="1">
                  <a:solidFill>
                    <a:schemeClr val="bg1"/>
                  </a:solidFill>
                  <a:latin typeface="黑体" pitchFamily="49" charset="-122"/>
                </a:rPr>
                <a:t>生产安排</a:t>
              </a:r>
            </a:p>
          </p:txBody>
        </p:sp>
        <p:sp>
          <p:nvSpPr>
            <p:cNvPr id="66570" name="Rectangle 7"/>
            <p:cNvSpPr>
              <a:spLocks noChangeArrowheads="1"/>
            </p:cNvSpPr>
            <p:nvPr/>
          </p:nvSpPr>
          <p:spPr bwMode="auto">
            <a:xfrm>
              <a:off x="2681" y="1274"/>
              <a:ext cx="702" cy="237"/>
            </a:xfrm>
            <a:prstGeom prst="rect">
              <a:avLst/>
            </a:prstGeom>
            <a:solidFill>
              <a:srgbClr val="0099FF"/>
            </a:solidFill>
            <a:ln w="9525">
              <a:solidFill>
                <a:srgbClr val="808080"/>
              </a:solidFill>
              <a:miter lim="800000"/>
              <a:headEnd/>
              <a:tailEnd/>
            </a:ln>
            <a:effectLst>
              <a:outerShdw dist="107763" dir="2700000" algn="ctr" rotWithShape="0">
                <a:schemeClr val="bg2"/>
              </a:outerShdw>
            </a:effectLst>
          </p:spPr>
          <p:txBody>
            <a:bodyPr wrap="none" anchor="ctr">
              <a:spAutoFit/>
            </a:bodyPr>
            <a:lstStyle/>
            <a:p>
              <a:pPr algn="ctr">
                <a:spcBef>
                  <a:spcPct val="50000"/>
                </a:spcBef>
                <a:spcAft>
                  <a:spcPct val="0"/>
                </a:spcAft>
                <a:buClrTx/>
                <a:buFont typeface="Wingdings" pitchFamily="2" charset="2"/>
                <a:buNone/>
              </a:pPr>
              <a:r>
                <a:rPr kumimoji="1" lang="zh-CN" altLang="en-US" sz="1800" b="1">
                  <a:solidFill>
                    <a:schemeClr val="bg1"/>
                  </a:solidFill>
                  <a:latin typeface="黑体" pitchFamily="49" charset="-122"/>
                </a:rPr>
                <a:t>工艺过程</a:t>
              </a:r>
            </a:p>
          </p:txBody>
        </p:sp>
        <p:sp>
          <p:nvSpPr>
            <p:cNvPr id="66571" name="Rectangle 8"/>
            <p:cNvSpPr>
              <a:spLocks noChangeArrowheads="1"/>
            </p:cNvSpPr>
            <p:nvPr/>
          </p:nvSpPr>
          <p:spPr bwMode="auto">
            <a:xfrm>
              <a:off x="1127" y="1273"/>
              <a:ext cx="702" cy="237"/>
            </a:xfrm>
            <a:prstGeom prst="rect">
              <a:avLst/>
            </a:prstGeom>
            <a:solidFill>
              <a:srgbClr val="0099FF"/>
            </a:solidFill>
            <a:ln w="9525">
              <a:solidFill>
                <a:srgbClr val="808080"/>
              </a:solidFill>
              <a:miter lim="800000"/>
              <a:headEnd/>
              <a:tailEnd/>
            </a:ln>
            <a:effectLst>
              <a:outerShdw dist="107763" dir="2700000" algn="ctr" rotWithShape="0">
                <a:schemeClr val="bg2"/>
              </a:outerShdw>
            </a:effectLst>
          </p:spPr>
          <p:txBody>
            <a:bodyPr wrap="none" anchor="ctr">
              <a:spAutoFit/>
            </a:bodyPr>
            <a:lstStyle/>
            <a:p>
              <a:pPr algn="ctr">
                <a:spcBef>
                  <a:spcPct val="50000"/>
                </a:spcBef>
                <a:spcAft>
                  <a:spcPct val="0"/>
                </a:spcAft>
                <a:buClrTx/>
                <a:buFont typeface="Wingdings" pitchFamily="2" charset="2"/>
                <a:buNone/>
              </a:pPr>
              <a:r>
                <a:rPr kumimoji="1" lang="zh-CN" altLang="en-US" sz="1800" b="1">
                  <a:solidFill>
                    <a:schemeClr val="bg1"/>
                  </a:solidFill>
                  <a:latin typeface="黑体" pitchFamily="49" charset="-122"/>
                </a:rPr>
                <a:t>物料采购</a:t>
              </a:r>
            </a:p>
          </p:txBody>
        </p:sp>
        <p:sp>
          <p:nvSpPr>
            <p:cNvPr id="66572" name="Rectangle 9"/>
            <p:cNvSpPr>
              <a:spLocks noChangeArrowheads="1"/>
            </p:cNvSpPr>
            <p:nvPr/>
          </p:nvSpPr>
          <p:spPr bwMode="auto">
            <a:xfrm>
              <a:off x="4235" y="1274"/>
              <a:ext cx="702" cy="237"/>
            </a:xfrm>
            <a:prstGeom prst="rect">
              <a:avLst/>
            </a:prstGeom>
            <a:solidFill>
              <a:srgbClr val="0099FF"/>
            </a:solidFill>
            <a:ln w="9525">
              <a:solidFill>
                <a:srgbClr val="808080"/>
              </a:solidFill>
              <a:miter lim="800000"/>
              <a:headEnd/>
              <a:tailEnd/>
            </a:ln>
            <a:effectLst>
              <a:outerShdw dist="107763" dir="2700000" algn="ctr" rotWithShape="0">
                <a:schemeClr val="bg2"/>
              </a:outerShdw>
            </a:effectLst>
          </p:spPr>
          <p:txBody>
            <a:bodyPr wrap="none" anchor="ctr">
              <a:spAutoFit/>
            </a:bodyPr>
            <a:lstStyle/>
            <a:p>
              <a:pPr algn="ctr">
                <a:spcBef>
                  <a:spcPct val="50000"/>
                </a:spcBef>
                <a:spcAft>
                  <a:spcPct val="0"/>
                </a:spcAft>
                <a:buClrTx/>
                <a:buFont typeface="Wingdings" pitchFamily="2" charset="2"/>
                <a:buNone/>
              </a:pPr>
              <a:r>
                <a:rPr kumimoji="1" lang="zh-CN" altLang="en-US" sz="1800" b="1">
                  <a:solidFill>
                    <a:schemeClr val="bg1"/>
                  </a:solidFill>
                  <a:latin typeface="黑体" pitchFamily="49" charset="-122"/>
                </a:rPr>
                <a:t>品质管理</a:t>
              </a:r>
            </a:p>
          </p:txBody>
        </p:sp>
        <p:sp>
          <p:nvSpPr>
            <p:cNvPr id="66573" name="Rectangle 10"/>
            <p:cNvSpPr>
              <a:spLocks noChangeArrowheads="1"/>
            </p:cNvSpPr>
            <p:nvPr/>
          </p:nvSpPr>
          <p:spPr bwMode="auto">
            <a:xfrm>
              <a:off x="5029" y="1274"/>
              <a:ext cx="412" cy="237"/>
            </a:xfrm>
            <a:prstGeom prst="rect">
              <a:avLst/>
            </a:prstGeom>
            <a:solidFill>
              <a:srgbClr val="0099FF"/>
            </a:solidFill>
            <a:ln w="9525">
              <a:solidFill>
                <a:srgbClr val="808080"/>
              </a:solidFill>
              <a:miter lim="800000"/>
              <a:headEnd/>
              <a:tailEnd/>
            </a:ln>
            <a:effectLst>
              <a:outerShdw dist="107763" dir="2700000" algn="ctr" rotWithShape="0">
                <a:schemeClr val="bg2"/>
              </a:outerShdw>
            </a:effectLst>
          </p:spPr>
          <p:txBody>
            <a:bodyPr wrap="none" anchor="ctr">
              <a:spAutoFit/>
            </a:bodyPr>
            <a:lstStyle/>
            <a:p>
              <a:pPr algn="ctr">
                <a:spcBef>
                  <a:spcPct val="50000"/>
                </a:spcBef>
                <a:spcAft>
                  <a:spcPct val="0"/>
                </a:spcAft>
                <a:buClrTx/>
                <a:buFont typeface="Wingdings" pitchFamily="2" charset="2"/>
                <a:buNone/>
              </a:pPr>
              <a:r>
                <a:rPr kumimoji="1" lang="zh-CN" altLang="en-US" sz="1800" b="1">
                  <a:solidFill>
                    <a:schemeClr val="bg1"/>
                  </a:solidFill>
                  <a:latin typeface="黑体" pitchFamily="49" charset="-122"/>
                </a:rPr>
                <a:t>出货</a:t>
              </a:r>
            </a:p>
          </p:txBody>
        </p:sp>
        <p:sp>
          <p:nvSpPr>
            <p:cNvPr id="66574" name="Rectangle 11"/>
            <p:cNvSpPr>
              <a:spLocks noChangeArrowheads="1"/>
            </p:cNvSpPr>
            <p:nvPr/>
          </p:nvSpPr>
          <p:spPr bwMode="auto">
            <a:xfrm>
              <a:off x="3458" y="1273"/>
              <a:ext cx="702" cy="237"/>
            </a:xfrm>
            <a:prstGeom prst="rect">
              <a:avLst/>
            </a:prstGeom>
            <a:solidFill>
              <a:srgbClr val="0099FF"/>
            </a:solidFill>
            <a:ln w="9525">
              <a:solidFill>
                <a:srgbClr val="808080"/>
              </a:solidFill>
              <a:miter lim="800000"/>
              <a:headEnd/>
              <a:tailEnd/>
            </a:ln>
            <a:effectLst>
              <a:outerShdw dist="107763" dir="2700000" algn="ctr" rotWithShape="0">
                <a:schemeClr val="bg2"/>
              </a:outerShdw>
            </a:effectLst>
          </p:spPr>
          <p:txBody>
            <a:bodyPr wrap="none" anchor="ctr">
              <a:spAutoFit/>
            </a:bodyPr>
            <a:lstStyle/>
            <a:p>
              <a:pPr algn="ctr">
                <a:spcBef>
                  <a:spcPct val="50000"/>
                </a:spcBef>
                <a:spcAft>
                  <a:spcPct val="0"/>
                </a:spcAft>
                <a:buClrTx/>
                <a:buFont typeface="Wingdings" pitchFamily="2" charset="2"/>
                <a:buNone/>
              </a:pPr>
              <a:r>
                <a:rPr kumimoji="1" lang="zh-CN" altLang="en-US" sz="1800" b="1">
                  <a:solidFill>
                    <a:schemeClr val="bg1"/>
                  </a:solidFill>
                  <a:latin typeface="黑体" pitchFamily="49" charset="-122"/>
                </a:rPr>
                <a:t>成本控制</a:t>
              </a:r>
            </a:p>
          </p:txBody>
        </p:sp>
        <p:sp>
          <p:nvSpPr>
            <p:cNvPr id="66575" name="Line 14"/>
            <p:cNvSpPr>
              <a:spLocks noChangeShapeType="1"/>
            </p:cNvSpPr>
            <p:nvPr/>
          </p:nvSpPr>
          <p:spPr bwMode="auto">
            <a:xfrm>
              <a:off x="1049" y="1412"/>
              <a:ext cx="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6576" name="Line 15"/>
            <p:cNvSpPr>
              <a:spLocks noChangeShapeType="1"/>
            </p:cNvSpPr>
            <p:nvPr/>
          </p:nvSpPr>
          <p:spPr bwMode="auto">
            <a:xfrm>
              <a:off x="1823" y="1397"/>
              <a:ext cx="7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6577" name="Line 16"/>
            <p:cNvSpPr>
              <a:spLocks noChangeShapeType="1"/>
            </p:cNvSpPr>
            <p:nvPr/>
          </p:nvSpPr>
          <p:spPr bwMode="auto">
            <a:xfrm>
              <a:off x="2604" y="1397"/>
              <a:ext cx="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6578" name="Line 17"/>
            <p:cNvSpPr>
              <a:spLocks noChangeShapeType="1"/>
            </p:cNvSpPr>
            <p:nvPr/>
          </p:nvSpPr>
          <p:spPr bwMode="auto">
            <a:xfrm flipV="1">
              <a:off x="3377" y="1389"/>
              <a:ext cx="79" cy="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6579" name="Line 18"/>
            <p:cNvSpPr>
              <a:spLocks noChangeShapeType="1"/>
            </p:cNvSpPr>
            <p:nvPr/>
          </p:nvSpPr>
          <p:spPr bwMode="auto">
            <a:xfrm flipV="1">
              <a:off x="4158" y="1389"/>
              <a:ext cx="63" cy="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6580" name="Line 20"/>
            <p:cNvSpPr>
              <a:spLocks noChangeShapeType="1"/>
            </p:cNvSpPr>
            <p:nvPr/>
          </p:nvSpPr>
          <p:spPr bwMode="auto">
            <a:xfrm>
              <a:off x="4932" y="1389"/>
              <a:ext cx="7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Tree>
    <p:extLst>
      <p:ext uri="{BB962C8B-B14F-4D97-AF65-F5344CB8AC3E}">
        <p14:creationId xmlns:p14="http://schemas.microsoft.com/office/powerpoint/2010/main" val="37349463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a:spLocks noGrp="1"/>
          </p:cNvSpPr>
          <p:nvPr>
            <p:ph type="sldNum" sz="quarter" idx="10"/>
          </p:nvPr>
        </p:nvSpPr>
        <p:spPr>
          <a:noFill/>
        </p:spPr>
        <p:txBody>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30A57D89-7A91-41B9-B95C-3AD0B5CB2343}" type="slidenum">
              <a:rPr lang="ar-SA" altLang="en-US" sz="1000">
                <a:solidFill>
                  <a:schemeClr val="bg1"/>
                </a:solidFill>
              </a:rPr>
              <a:pPr eaLnBrk="1" hangingPunct="1"/>
              <a:t>108</a:t>
            </a:fld>
            <a:endParaRPr lang="en-US" altLang="en-US" sz="1000">
              <a:solidFill>
                <a:schemeClr val="bg1"/>
              </a:solidFill>
            </a:endParaRPr>
          </a:p>
        </p:txBody>
      </p:sp>
      <p:sp>
        <p:nvSpPr>
          <p:cNvPr id="67587" name="Rectangle 2"/>
          <p:cNvSpPr>
            <a:spLocks noGrp="1" noChangeArrowheads="1"/>
          </p:cNvSpPr>
          <p:nvPr>
            <p:ph type="title"/>
          </p:nvPr>
        </p:nvSpPr>
        <p:spPr/>
        <p:txBody>
          <a:bodyPr/>
          <a:lstStyle/>
          <a:p>
            <a:pPr eaLnBrk="1" hangingPunct="1"/>
            <a:r>
              <a:rPr lang="zh-CN" altLang="en-US" smtClean="0"/>
              <a:t>业务流程重组</a:t>
            </a:r>
          </a:p>
        </p:txBody>
      </p:sp>
      <p:sp>
        <p:nvSpPr>
          <p:cNvPr id="67588" name="Rectangle 3"/>
          <p:cNvSpPr>
            <a:spLocks noGrp="1" noChangeArrowheads="1"/>
          </p:cNvSpPr>
          <p:nvPr>
            <p:ph type="body" idx="1"/>
          </p:nvPr>
        </p:nvSpPr>
        <p:spPr>
          <a:xfrm>
            <a:off x="174625" y="935038"/>
            <a:ext cx="8748713" cy="1804987"/>
          </a:xfrm>
        </p:spPr>
        <p:txBody>
          <a:bodyPr/>
          <a:lstStyle/>
          <a:p>
            <a:pPr eaLnBrk="1" hangingPunct="1"/>
            <a:r>
              <a:rPr lang="zh-CN" altLang="en-US" dirty="0"/>
              <a:t>柯达业务流程重组</a:t>
            </a:r>
            <a:endParaRPr lang="en-US" altLang="zh-CN" dirty="0"/>
          </a:p>
          <a:p>
            <a:pPr lvl="1" eaLnBrk="1" hangingPunct="1"/>
            <a:r>
              <a:rPr lang="zh-CN" altLang="en-US" sz="2000" dirty="0" smtClean="0"/>
              <a:t>将以职能部门为主体，变为以产品为中心而组织起来的流程小组作为主体。　</a:t>
            </a:r>
          </a:p>
          <a:p>
            <a:pPr lvl="1" eaLnBrk="1" hangingPunct="1"/>
            <a:r>
              <a:rPr lang="zh-CN" altLang="en-US" sz="2000" dirty="0" smtClean="0"/>
              <a:t>产品经理们不再是管理某一职能部门，而是承担起某一产品从投入到产出，直到顾客的满意度等整个管理工作。 </a:t>
            </a:r>
          </a:p>
        </p:txBody>
      </p:sp>
      <p:grpSp>
        <p:nvGrpSpPr>
          <p:cNvPr id="67589" name="Group 4"/>
          <p:cNvGrpSpPr>
            <a:grpSpLocks/>
          </p:cNvGrpSpPr>
          <p:nvPr/>
        </p:nvGrpSpPr>
        <p:grpSpPr bwMode="auto">
          <a:xfrm>
            <a:off x="1455738" y="3060402"/>
            <a:ext cx="6127750" cy="3536950"/>
            <a:chOff x="859" y="1653"/>
            <a:chExt cx="4267" cy="2379"/>
          </a:xfrm>
        </p:grpSpPr>
        <p:sp>
          <p:nvSpPr>
            <p:cNvPr id="67590" name="Line 5"/>
            <p:cNvSpPr>
              <a:spLocks noChangeShapeType="1"/>
            </p:cNvSpPr>
            <p:nvPr/>
          </p:nvSpPr>
          <p:spPr bwMode="auto">
            <a:xfrm>
              <a:off x="3922" y="3450"/>
              <a:ext cx="0" cy="37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591" name="Rectangle 6"/>
            <p:cNvSpPr>
              <a:spLocks noChangeArrowheads="1"/>
            </p:cNvSpPr>
            <p:nvPr/>
          </p:nvSpPr>
          <p:spPr bwMode="auto">
            <a:xfrm>
              <a:off x="2095" y="1653"/>
              <a:ext cx="612" cy="253"/>
            </a:xfrm>
            <a:prstGeom prst="rect">
              <a:avLst/>
            </a:prstGeom>
            <a:solidFill>
              <a:srgbClr val="0099FF"/>
            </a:solidFill>
            <a:ln w="9525">
              <a:solidFill>
                <a:schemeClr val="bg1"/>
              </a:solidFill>
              <a:miter lim="800000"/>
              <a:headEnd/>
              <a:tailEnd/>
            </a:ln>
            <a:effectLst>
              <a:outerShdw dist="107763" dir="2700000" algn="ctr" rotWithShape="0">
                <a:schemeClr val="bg2"/>
              </a:outerShdw>
            </a:effectLst>
          </p:spPr>
          <p:txBody>
            <a:bodyPr wrap="none" anchor="ctr">
              <a:spAutoFit/>
            </a:bodyPr>
            <a:lstStyle/>
            <a:p>
              <a:pPr algn="ctr">
                <a:spcBef>
                  <a:spcPct val="50000"/>
                </a:spcBef>
                <a:spcAft>
                  <a:spcPct val="0"/>
                </a:spcAft>
                <a:buClrTx/>
                <a:buFont typeface="Wingdings" pitchFamily="2" charset="2"/>
                <a:buNone/>
              </a:pPr>
              <a:r>
                <a:rPr kumimoji="1" lang="zh-CN" altLang="en-US" sz="1800">
                  <a:solidFill>
                    <a:schemeClr val="bg1"/>
                  </a:solidFill>
                  <a:latin typeface="黑体" pitchFamily="49" charset="-122"/>
                </a:rPr>
                <a:t>总经理</a:t>
              </a:r>
            </a:p>
          </p:txBody>
        </p:sp>
        <p:sp>
          <p:nvSpPr>
            <p:cNvPr id="67592" name="Line 7"/>
            <p:cNvSpPr>
              <a:spLocks noChangeShapeType="1"/>
            </p:cNvSpPr>
            <p:nvPr/>
          </p:nvSpPr>
          <p:spPr bwMode="auto">
            <a:xfrm>
              <a:off x="2408" y="1967"/>
              <a:ext cx="3" cy="795"/>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p>
              <a:endParaRPr lang="zh-CN" altLang="en-US"/>
            </a:p>
          </p:txBody>
        </p:sp>
        <p:sp>
          <p:nvSpPr>
            <p:cNvPr id="67593" name="Rectangle 8"/>
            <p:cNvSpPr>
              <a:spLocks noChangeArrowheads="1"/>
            </p:cNvSpPr>
            <p:nvPr/>
          </p:nvSpPr>
          <p:spPr bwMode="auto">
            <a:xfrm>
              <a:off x="919" y="2960"/>
              <a:ext cx="701" cy="233"/>
            </a:xfrm>
            <a:prstGeom prst="rect">
              <a:avLst/>
            </a:prstGeom>
            <a:solidFill>
              <a:srgbClr val="0099FF"/>
            </a:solidFill>
            <a:ln w="9525">
              <a:solidFill>
                <a:schemeClr val="bg1"/>
              </a:solidFill>
              <a:miter lim="800000"/>
              <a:headEnd/>
              <a:tailEnd/>
            </a:ln>
            <a:effectLst>
              <a:outerShdw dist="107763" dir="2700000" algn="ctr" rotWithShape="0">
                <a:schemeClr val="bg2"/>
              </a:outerShdw>
            </a:effectLst>
          </p:spPr>
          <p:txBody>
            <a:bodyPr wrap="none" anchor="ctr">
              <a:spAutoFit/>
            </a:bodyPr>
            <a:lstStyle/>
            <a:p>
              <a:pPr algn="ctr">
                <a:spcBef>
                  <a:spcPct val="50000"/>
                </a:spcBef>
                <a:spcAft>
                  <a:spcPct val="0"/>
                </a:spcAft>
                <a:buClrTx/>
                <a:buFont typeface="Wingdings" pitchFamily="2" charset="2"/>
                <a:buNone/>
              </a:pPr>
              <a:r>
                <a:rPr kumimoji="1" lang="en-US" altLang="zh-CN" sz="1600">
                  <a:solidFill>
                    <a:schemeClr val="bg1"/>
                  </a:solidFill>
                  <a:latin typeface="黑体" pitchFamily="49" charset="-122"/>
                </a:rPr>
                <a:t>CBIO</a:t>
              </a:r>
              <a:r>
                <a:rPr kumimoji="1" lang="zh-CN" altLang="en-US" sz="1600">
                  <a:solidFill>
                    <a:schemeClr val="bg1"/>
                  </a:solidFill>
                  <a:latin typeface="黑体" pitchFamily="49" charset="-122"/>
                </a:rPr>
                <a:t>经理</a:t>
              </a:r>
            </a:p>
          </p:txBody>
        </p:sp>
        <p:sp>
          <p:nvSpPr>
            <p:cNvPr id="67594" name="Rectangle 9"/>
            <p:cNvSpPr>
              <a:spLocks noChangeArrowheads="1"/>
            </p:cNvSpPr>
            <p:nvPr/>
          </p:nvSpPr>
          <p:spPr bwMode="auto">
            <a:xfrm>
              <a:off x="1987" y="2960"/>
              <a:ext cx="771" cy="233"/>
            </a:xfrm>
            <a:prstGeom prst="rect">
              <a:avLst/>
            </a:prstGeom>
            <a:solidFill>
              <a:srgbClr val="0099FF"/>
            </a:solidFill>
            <a:ln w="9525">
              <a:solidFill>
                <a:schemeClr val="bg1"/>
              </a:solidFill>
              <a:miter lim="800000"/>
              <a:headEnd/>
              <a:tailEnd/>
            </a:ln>
            <a:effectLst>
              <a:outerShdw dist="107763" dir="2700000" algn="ctr" rotWithShape="0">
                <a:schemeClr val="bg2"/>
              </a:outerShdw>
            </a:effectLst>
          </p:spPr>
          <p:txBody>
            <a:bodyPr wrap="none" anchor="ctr">
              <a:spAutoFit/>
            </a:bodyPr>
            <a:lstStyle/>
            <a:p>
              <a:pPr algn="ctr">
                <a:spcBef>
                  <a:spcPct val="50000"/>
                </a:spcBef>
                <a:spcAft>
                  <a:spcPct val="0"/>
                </a:spcAft>
                <a:buClrTx/>
                <a:buFont typeface="Wingdings" pitchFamily="2" charset="2"/>
                <a:buNone/>
              </a:pPr>
              <a:r>
                <a:rPr kumimoji="1" lang="en-US" altLang="zh-CN" sz="1600">
                  <a:solidFill>
                    <a:schemeClr val="bg1"/>
                  </a:solidFill>
                  <a:latin typeface="黑体" pitchFamily="49" charset="-122"/>
                </a:rPr>
                <a:t>CAMCO</a:t>
              </a:r>
              <a:r>
                <a:rPr kumimoji="1" lang="zh-CN" altLang="en-US" sz="1600">
                  <a:solidFill>
                    <a:schemeClr val="bg1"/>
                  </a:solidFill>
                  <a:latin typeface="黑体" pitchFamily="49" charset="-122"/>
                </a:rPr>
                <a:t>经理</a:t>
              </a:r>
            </a:p>
          </p:txBody>
        </p:sp>
        <p:sp>
          <p:nvSpPr>
            <p:cNvPr id="67595" name="Line 10"/>
            <p:cNvSpPr>
              <a:spLocks noChangeShapeType="1"/>
            </p:cNvSpPr>
            <p:nvPr/>
          </p:nvSpPr>
          <p:spPr bwMode="auto">
            <a:xfrm>
              <a:off x="1241" y="2762"/>
              <a:ext cx="2629"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7596" name="Line 11"/>
            <p:cNvSpPr>
              <a:spLocks noChangeShapeType="1"/>
            </p:cNvSpPr>
            <p:nvPr/>
          </p:nvSpPr>
          <p:spPr bwMode="auto">
            <a:xfrm>
              <a:off x="1236" y="2762"/>
              <a:ext cx="0" cy="185"/>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7597" name="Line 12"/>
            <p:cNvSpPr>
              <a:spLocks noChangeShapeType="1"/>
            </p:cNvSpPr>
            <p:nvPr/>
          </p:nvSpPr>
          <p:spPr bwMode="auto">
            <a:xfrm>
              <a:off x="2411" y="2768"/>
              <a:ext cx="0" cy="1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7598" name="Line 13"/>
            <p:cNvSpPr>
              <a:spLocks noChangeShapeType="1"/>
            </p:cNvSpPr>
            <p:nvPr/>
          </p:nvSpPr>
          <p:spPr bwMode="auto">
            <a:xfrm>
              <a:off x="3874" y="2766"/>
              <a:ext cx="0" cy="1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7599" name="Rectangle 14"/>
            <p:cNvSpPr>
              <a:spLocks noChangeArrowheads="1"/>
            </p:cNvSpPr>
            <p:nvPr/>
          </p:nvSpPr>
          <p:spPr bwMode="auto">
            <a:xfrm>
              <a:off x="3327" y="2960"/>
              <a:ext cx="1126" cy="233"/>
            </a:xfrm>
            <a:prstGeom prst="rect">
              <a:avLst/>
            </a:prstGeom>
            <a:solidFill>
              <a:srgbClr val="0099FF"/>
            </a:solidFill>
            <a:ln w="9525">
              <a:solidFill>
                <a:schemeClr val="bg1"/>
              </a:solidFill>
              <a:miter lim="800000"/>
              <a:headEnd/>
              <a:tailEnd/>
            </a:ln>
            <a:effectLst>
              <a:outerShdw dist="107763" dir="2700000" algn="ctr" rotWithShape="0">
                <a:schemeClr val="bg2"/>
              </a:outerShdw>
            </a:effectLst>
          </p:spPr>
          <p:txBody>
            <a:bodyPr wrap="none" anchor="ctr">
              <a:spAutoFit/>
            </a:bodyPr>
            <a:lstStyle/>
            <a:p>
              <a:pPr algn="ctr">
                <a:spcBef>
                  <a:spcPct val="50000"/>
                </a:spcBef>
                <a:spcAft>
                  <a:spcPct val="0"/>
                </a:spcAft>
                <a:buClrTx/>
                <a:buFont typeface="Wingdings" pitchFamily="2" charset="2"/>
                <a:buNone/>
              </a:pPr>
              <a:r>
                <a:rPr kumimoji="1" lang="zh-CN" altLang="en-US" sz="1600">
                  <a:solidFill>
                    <a:schemeClr val="bg1"/>
                  </a:solidFill>
                  <a:latin typeface="黑体" pitchFamily="49" charset="-122"/>
                </a:rPr>
                <a:t>一次性相机经理</a:t>
              </a:r>
            </a:p>
          </p:txBody>
        </p:sp>
        <p:sp>
          <p:nvSpPr>
            <p:cNvPr id="67600" name="Rectangle 15"/>
            <p:cNvSpPr>
              <a:spLocks noChangeArrowheads="1"/>
            </p:cNvSpPr>
            <p:nvPr/>
          </p:nvSpPr>
          <p:spPr bwMode="auto">
            <a:xfrm>
              <a:off x="2040" y="2365"/>
              <a:ext cx="700" cy="233"/>
            </a:xfrm>
            <a:prstGeom prst="rect">
              <a:avLst/>
            </a:prstGeom>
            <a:solidFill>
              <a:srgbClr val="0099FF"/>
            </a:solidFill>
            <a:ln w="9525">
              <a:solidFill>
                <a:schemeClr val="bg1"/>
              </a:solidFill>
              <a:miter lim="800000"/>
              <a:headEnd/>
              <a:tailEnd/>
            </a:ln>
            <a:effectLst>
              <a:outerShdw dist="107763" dir="2700000" algn="ctr" rotWithShape="0">
                <a:schemeClr val="bg2"/>
              </a:outerShdw>
            </a:effectLst>
          </p:spPr>
          <p:txBody>
            <a:bodyPr wrap="none" anchor="ctr">
              <a:spAutoFit/>
            </a:bodyPr>
            <a:lstStyle/>
            <a:p>
              <a:pPr algn="ctr">
                <a:spcBef>
                  <a:spcPct val="50000"/>
                </a:spcBef>
                <a:spcAft>
                  <a:spcPct val="0"/>
                </a:spcAft>
                <a:buClrTx/>
                <a:buFont typeface="Wingdings" pitchFamily="2" charset="2"/>
                <a:buNone/>
              </a:pPr>
              <a:r>
                <a:rPr kumimoji="1" lang="zh-CN" altLang="en-US" sz="1600">
                  <a:solidFill>
                    <a:schemeClr val="bg1"/>
                  </a:solidFill>
                  <a:latin typeface="黑体" pitchFamily="49" charset="-122"/>
                </a:rPr>
                <a:t>执行经理</a:t>
              </a:r>
            </a:p>
          </p:txBody>
        </p:sp>
        <p:sp>
          <p:nvSpPr>
            <p:cNvPr id="67601" name="Rectangle 16"/>
            <p:cNvSpPr>
              <a:spLocks noChangeArrowheads="1"/>
            </p:cNvSpPr>
            <p:nvPr/>
          </p:nvSpPr>
          <p:spPr bwMode="auto">
            <a:xfrm>
              <a:off x="3634" y="2365"/>
              <a:ext cx="700" cy="233"/>
            </a:xfrm>
            <a:prstGeom prst="rect">
              <a:avLst/>
            </a:prstGeom>
            <a:solidFill>
              <a:srgbClr val="0099FF"/>
            </a:solidFill>
            <a:ln w="9525">
              <a:solidFill>
                <a:schemeClr val="bg1"/>
              </a:solidFill>
              <a:miter lim="800000"/>
              <a:headEnd/>
              <a:tailEnd/>
            </a:ln>
            <a:effectLst>
              <a:outerShdw dist="107763" dir="2700000" algn="ctr" rotWithShape="0">
                <a:schemeClr val="bg2"/>
              </a:outerShdw>
            </a:effectLst>
          </p:spPr>
          <p:txBody>
            <a:bodyPr wrap="none" anchor="ctr">
              <a:spAutoFit/>
            </a:bodyPr>
            <a:lstStyle/>
            <a:p>
              <a:pPr algn="ctr">
                <a:spcBef>
                  <a:spcPct val="50000"/>
                </a:spcBef>
                <a:spcAft>
                  <a:spcPct val="0"/>
                </a:spcAft>
                <a:buClrTx/>
                <a:buFont typeface="Wingdings" pitchFamily="2" charset="2"/>
                <a:buNone/>
              </a:pPr>
              <a:r>
                <a:rPr kumimoji="1" lang="zh-CN" altLang="en-US" sz="1600">
                  <a:solidFill>
                    <a:schemeClr val="bg1"/>
                  </a:solidFill>
                  <a:latin typeface="黑体" pitchFamily="49" charset="-122"/>
                </a:rPr>
                <a:t>人事经理</a:t>
              </a:r>
            </a:p>
          </p:txBody>
        </p:sp>
        <p:sp>
          <p:nvSpPr>
            <p:cNvPr id="67602" name="Line 17"/>
            <p:cNvSpPr>
              <a:spLocks noChangeShapeType="1"/>
            </p:cNvSpPr>
            <p:nvPr/>
          </p:nvSpPr>
          <p:spPr bwMode="auto">
            <a:xfrm>
              <a:off x="2411" y="2191"/>
              <a:ext cx="236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7603" name="Line 18"/>
            <p:cNvSpPr>
              <a:spLocks noChangeShapeType="1"/>
            </p:cNvSpPr>
            <p:nvPr/>
          </p:nvSpPr>
          <p:spPr bwMode="auto">
            <a:xfrm>
              <a:off x="4797" y="2178"/>
              <a:ext cx="0" cy="1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7604" name="Rectangle 19"/>
            <p:cNvSpPr>
              <a:spLocks noChangeArrowheads="1"/>
            </p:cNvSpPr>
            <p:nvPr/>
          </p:nvSpPr>
          <p:spPr bwMode="auto">
            <a:xfrm>
              <a:off x="4425" y="2365"/>
              <a:ext cx="701" cy="233"/>
            </a:xfrm>
            <a:prstGeom prst="rect">
              <a:avLst/>
            </a:prstGeom>
            <a:solidFill>
              <a:srgbClr val="0099FF"/>
            </a:solidFill>
            <a:ln w="9525">
              <a:solidFill>
                <a:schemeClr val="bg1"/>
              </a:solidFill>
              <a:miter lim="800000"/>
              <a:headEnd/>
              <a:tailEnd/>
            </a:ln>
            <a:effectLst>
              <a:outerShdw dist="107763" dir="2700000" algn="ctr" rotWithShape="0">
                <a:schemeClr val="bg2"/>
              </a:outerShdw>
            </a:effectLst>
          </p:spPr>
          <p:txBody>
            <a:bodyPr wrap="none" anchor="ctr">
              <a:spAutoFit/>
            </a:bodyPr>
            <a:lstStyle/>
            <a:p>
              <a:pPr algn="ctr">
                <a:spcBef>
                  <a:spcPct val="50000"/>
                </a:spcBef>
                <a:spcAft>
                  <a:spcPct val="0"/>
                </a:spcAft>
                <a:buClrTx/>
                <a:buFont typeface="Wingdings" pitchFamily="2" charset="2"/>
                <a:buNone/>
              </a:pPr>
              <a:r>
                <a:rPr kumimoji="1" lang="zh-CN" altLang="en-US" sz="1600" dirty="0">
                  <a:solidFill>
                    <a:schemeClr val="bg1"/>
                  </a:solidFill>
                  <a:latin typeface="黑体" pitchFamily="49" charset="-122"/>
                </a:rPr>
                <a:t>财务经理</a:t>
              </a:r>
            </a:p>
          </p:txBody>
        </p:sp>
        <p:sp>
          <p:nvSpPr>
            <p:cNvPr id="67605" name="Line 20"/>
            <p:cNvSpPr>
              <a:spLocks noChangeShapeType="1"/>
            </p:cNvSpPr>
            <p:nvPr/>
          </p:nvSpPr>
          <p:spPr bwMode="auto">
            <a:xfrm>
              <a:off x="3163" y="2191"/>
              <a:ext cx="0" cy="213"/>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7606" name="Line 21"/>
            <p:cNvSpPr>
              <a:spLocks noChangeShapeType="1"/>
            </p:cNvSpPr>
            <p:nvPr/>
          </p:nvSpPr>
          <p:spPr bwMode="auto">
            <a:xfrm>
              <a:off x="3976" y="2199"/>
              <a:ext cx="0" cy="1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7607" name="Rectangle 22"/>
            <p:cNvSpPr>
              <a:spLocks noChangeArrowheads="1"/>
            </p:cNvSpPr>
            <p:nvPr/>
          </p:nvSpPr>
          <p:spPr bwMode="auto">
            <a:xfrm>
              <a:off x="2812" y="2362"/>
              <a:ext cx="701" cy="233"/>
            </a:xfrm>
            <a:prstGeom prst="rect">
              <a:avLst/>
            </a:prstGeom>
            <a:solidFill>
              <a:srgbClr val="0099FF"/>
            </a:solidFill>
            <a:ln w="9525">
              <a:solidFill>
                <a:schemeClr val="bg1"/>
              </a:solidFill>
              <a:miter lim="800000"/>
              <a:headEnd/>
              <a:tailEnd/>
            </a:ln>
            <a:effectLst>
              <a:outerShdw dist="107763" dir="2700000" algn="ctr" rotWithShape="0">
                <a:schemeClr val="bg2"/>
              </a:outerShdw>
            </a:effectLst>
          </p:spPr>
          <p:txBody>
            <a:bodyPr wrap="none" anchor="ctr">
              <a:spAutoFit/>
            </a:bodyPr>
            <a:lstStyle/>
            <a:p>
              <a:pPr algn="ctr">
                <a:spcBef>
                  <a:spcPct val="50000"/>
                </a:spcBef>
                <a:spcAft>
                  <a:spcPct val="0"/>
                </a:spcAft>
                <a:buClrTx/>
                <a:buFont typeface="Wingdings" pitchFamily="2" charset="2"/>
                <a:buNone/>
              </a:pPr>
              <a:r>
                <a:rPr kumimoji="1" lang="zh-CN" altLang="en-US" sz="1600">
                  <a:solidFill>
                    <a:schemeClr val="bg1"/>
                  </a:solidFill>
                  <a:latin typeface="黑体" pitchFamily="49" charset="-122"/>
                </a:rPr>
                <a:t>发展经理</a:t>
              </a:r>
            </a:p>
          </p:txBody>
        </p:sp>
        <p:sp>
          <p:nvSpPr>
            <p:cNvPr id="67608" name="Line 23"/>
            <p:cNvSpPr>
              <a:spLocks noChangeShapeType="1"/>
            </p:cNvSpPr>
            <p:nvPr/>
          </p:nvSpPr>
          <p:spPr bwMode="auto">
            <a:xfrm>
              <a:off x="1108" y="3450"/>
              <a:ext cx="0" cy="37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09" name="Line 24"/>
            <p:cNvSpPr>
              <a:spLocks noChangeShapeType="1"/>
            </p:cNvSpPr>
            <p:nvPr/>
          </p:nvSpPr>
          <p:spPr bwMode="auto">
            <a:xfrm>
              <a:off x="1890" y="3450"/>
              <a:ext cx="0" cy="58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10" name="Rectangle 25"/>
            <p:cNvSpPr>
              <a:spLocks noChangeArrowheads="1"/>
            </p:cNvSpPr>
            <p:nvPr/>
          </p:nvSpPr>
          <p:spPr bwMode="auto">
            <a:xfrm>
              <a:off x="859" y="3795"/>
              <a:ext cx="420" cy="233"/>
            </a:xfrm>
            <a:prstGeom prst="rect">
              <a:avLst/>
            </a:prstGeom>
            <a:solidFill>
              <a:srgbClr val="0099FF"/>
            </a:solidFill>
            <a:ln w="9525">
              <a:solidFill>
                <a:schemeClr val="bg1"/>
              </a:solidFill>
              <a:miter lim="800000"/>
              <a:headEnd/>
              <a:tailEnd/>
            </a:ln>
            <a:effectLst>
              <a:outerShdw dist="107763" dir="2700000" algn="ctr" rotWithShape="0">
                <a:schemeClr val="bg2"/>
              </a:outerShdw>
            </a:effectLst>
          </p:spPr>
          <p:txBody>
            <a:bodyPr wrap="none" anchor="ctr">
              <a:spAutoFit/>
            </a:bodyPr>
            <a:lstStyle/>
            <a:p>
              <a:pPr algn="ctr">
                <a:spcBef>
                  <a:spcPct val="50000"/>
                </a:spcBef>
                <a:spcAft>
                  <a:spcPct val="0"/>
                </a:spcAft>
                <a:buClrTx/>
                <a:buFont typeface="Wingdings" pitchFamily="2" charset="2"/>
                <a:buNone/>
              </a:pPr>
              <a:r>
                <a:rPr kumimoji="1" lang="zh-CN" altLang="en-US" sz="1600">
                  <a:solidFill>
                    <a:schemeClr val="bg1"/>
                  </a:solidFill>
                  <a:latin typeface="黑体" pitchFamily="49" charset="-122"/>
                </a:rPr>
                <a:t>线长</a:t>
              </a:r>
            </a:p>
          </p:txBody>
        </p:sp>
        <p:sp>
          <p:nvSpPr>
            <p:cNvPr id="67611" name="Rectangle 26"/>
            <p:cNvSpPr>
              <a:spLocks noChangeArrowheads="1"/>
            </p:cNvSpPr>
            <p:nvPr/>
          </p:nvSpPr>
          <p:spPr bwMode="auto">
            <a:xfrm>
              <a:off x="1617" y="3795"/>
              <a:ext cx="574" cy="233"/>
            </a:xfrm>
            <a:prstGeom prst="rect">
              <a:avLst/>
            </a:prstGeom>
            <a:solidFill>
              <a:srgbClr val="0099FF"/>
            </a:solidFill>
            <a:ln w="9525">
              <a:solidFill>
                <a:schemeClr val="bg1"/>
              </a:solidFill>
              <a:miter lim="800000"/>
              <a:headEnd/>
              <a:tailEnd/>
            </a:ln>
            <a:effectLst>
              <a:outerShdw dist="107763" dir="2700000" algn="ctr" rotWithShape="0">
                <a:schemeClr val="bg2"/>
              </a:outerShdw>
            </a:effectLst>
          </p:spPr>
          <p:txBody>
            <a:bodyPr anchor="ctr">
              <a:spAutoFit/>
            </a:bodyPr>
            <a:lstStyle/>
            <a:p>
              <a:pPr algn="ctr">
                <a:spcBef>
                  <a:spcPct val="50000"/>
                </a:spcBef>
                <a:spcAft>
                  <a:spcPct val="0"/>
                </a:spcAft>
                <a:buClrTx/>
                <a:buFont typeface="Wingdings" pitchFamily="2" charset="2"/>
                <a:buNone/>
              </a:pPr>
              <a:r>
                <a:rPr kumimoji="1" lang="zh-CN" altLang="en-US" sz="1600">
                  <a:solidFill>
                    <a:schemeClr val="bg1"/>
                  </a:solidFill>
                  <a:latin typeface="黑体" pitchFamily="49" charset="-122"/>
                </a:rPr>
                <a:t>工程</a:t>
              </a:r>
            </a:p>
          </p:txBody>
        </p:sp>
        <p:sp>
          <p:nvSpPr>
            <p:cNvPr id="67612" name="Rectangle 27"/>
            <p:cNvSpPr>
              <a:spLocks noChangeArrowheads="1"/>
            </p:cNvSpPr>
            <p:nvPr/>
          </p:nvSpPr>
          <p:spPr bwMode="auto">
            <a:xfrm>
              <a:off x="3453" y="3770"/>
              <a:ext cx="833" cy="233"/>
            </a:xfrm>
            <a:prstGeom prst="rect">
              <a:avLst/>
            </a:prstGeom>
            <a:solidFill>
              <a:srgbClr val="0099FF"/>
            </a:solidFill>
            <a:ln w="9525">
              <a:solidFill>
                <a:schemeClr val="bg1"/>
              </a:solidFill>
              <a:miter lim="800000"/>
              <a:headEnd/>
              <a:tailEnd/>
            </a:ln>
            <a:effectLst>
              <a:outerShdw dist="107763" dir="2700000" algn="ctr" rotWithShape="0">
                <a:schemeClr val="bg2"/>
              </a:outerShdw>
            </a:effectLst>
          </p:spPr>
          <p:txBody>
            <a:bodyPr anchor="ctr">
              <a:spAutoFit/>
            </a:bodyPr>
            <a:lstStyle/>
            <a:p>
              <a:pPr algn="ctr">
                <a:spcBef>
                  <a:spcPct val="50000"/>
                </a:spcBef>
                <a:spcAft>
                  <a:spcPct val="0"/>
                </a:spcAft>
                <a:buClrTx/>
                <a:buFont typeface="Wingdings" pitchFamily="2" charset="2"/>
                <a:buNone/>
              </a:pPr>
              <a:r>
                <a:rPr kumimoji="1" lang="zh-CN" altLang="en-US" sz="1600">
                  <a:solidFill>
                    <a:schemeClr val="bg1"/>
                  </a:solidFill>
                  <a:latin typeface="黑体" pitchFamily="49" charset="-122"/>
                </a:rPr>
                <a:t>物料</a:t>
              </a:r>
            </a:p>
          </p:txBody>
        </p:sp>
        <p:sp>
          <p:nvSpPr>
            <p:cNvPr id="67613" name="Line 28"/>
            <p:cNvSpPr>
              <a:spLocks noChangeShapeType="1"/>
            </p:cNvSpPr>
            <p:nvPr/>
          </p:nvSpPr>
          <p:spPr bwMode="auto">
            <a:xfrm>
              <a:off x="2827" y="3450"/>
              <a:ext cx="0" cy="37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14" name="Line 29"/>
            <p:cNvSpPr>
              <a:spLocks noChangeShapeType="1"/>
            </p:cNvSpPr>
            <p:nvPr/>
          </p:nvSpPr>
          <p:spPr bwMode="auto">
            <a:xfrm>
              <a:off x="1108" y="3450"/>
              <a:ext cx="2814"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15" name="Line 30"/>
            <p:cNvSpPr>
              <a:spLocks noChangeShapeType="1"/>
            </p:cNvSpPr>
            <p:nvPr/>
          </p:nvSpPr>
          <p:spPr bwMode="auto">
            <a:xfrm>
              <a:off x="1264" y="3292"/>
              <a:ext cx="2606"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16" name="Line 31"/>
            <p:cNvSpPr>
              <a:spLocks noChangeShapeType="1"/>
            </p:cNvSpPr>
            <p:nvPr/>
          </p:nvSpPr>
          <p:spPr bwMode="auto">
            <a:xfrm flipV="1">
              <a:off x="1264" y="3185"/>
              <a:ext cx="0" cy="10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17" name="Line 32"/>
            <p:cNvSpPr>
              <a:spLocks noChangeShapeType="1"/>
            </p:cNvSpPr>
            <p:nvPr/>
          </p:nvSpPr>
          <p:spPr bwMode="auto">
            <a:xfrm flipV="1">
              <a:off x="3870" y="3185"/>
              <a:ext cx="0" cy="10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618" name="Rectangle 33"/>
            <p:cNvSpPr>
              <a:spLocks noChangeArrowheads="1"/>
            </p:cNvSpPr>
            <p:nvPr/>
          </p:nvSpPr>
          <p:spPr bwMode="auto">
            <a:xfrm>
              <a:off x="2535" y="3770"/>
              <a:ext cx="574" cy="233"/>
            </a:xfrm>
            <a:prstGeom prst="rect">
              <a:avLst/>
            </a:prstGeom>
            <a:solidFill>
              <a:srgbClr val="0099FF"/>
            </a:solidFill>
            <a:ln w="9525">
              <a:solidFill>
                <a:schemeClr val="bg1"/>
              </a:solidFill>
              <a:miter lim="800000"/>
              <a:headEnd/>
              <a:tailEnd/>
            </a:ln>
            <a:effectLst>
              <a:outerShdw dist="107763" dir="2700000" algn="ctr" rotWithShape="0">
                <a:schemeClr val="bg2"/>
              </a:outerShdw>
            </a:effectLst>
          </p:spPr>
          <p:txBody>
            <a:bodyPr anchor="ctr">
              <a:spAutoFit/>
            </a:bodyPr>
            <a:lstStyle/>
            <a:p>
              <a:pPr algn="ctr">
                <a:spcBef>
                  <a:spcPct val="50000"/>
                </a:spcBef>
                <a:spcAft>
                  <a:spcPct val="0"/>
                </a:spcAft>
                <a:buClrTx/>
                <a:buFont typeface="Wingdings" pitchFamily="2" charset="2"/>
                <a:buNone/>
              </a:pPr>
              <a:r>
                <a:rPr kumimoji="1" lang="zh-CN" altLang="en-US" sz="1600">
                  <a:solidFill>
                    <a:schemeClr val="bg1"/>
                  </a:solidFill>
                  <a:latin typeface="黑体" pitchFamily="49" charset="-122"/>
                </a:rPr>
                <a:t>品管</a:t>
              </a:r>
            </a:p>
          </p:txBody>
        </p:sp>
        <p:sp>
          <p:nvSpPr>
            <p:cNvPr id="67619" name="Line 34"/>
            <p:cNvSpPr>
              <a:spLocks noChangeShapeType="1"/>
            </p:cNvSpPr>
            <p:nvPr/>
          </p:nvSpPr>
          <p:spPr bwMode="auto">
            <a:xfrm>
              <a:off x="2400" y="3216"/>
              <a:ext cx="0" cy="24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13921324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a:spLocks noGrp="1"/>
          </p:cNvSpPr>
          <p:nvPr>
            <p:ph type="sldNum" sz="quarter" idx="10"/>
          </p:nvPr>
        </p:nvSpPr>
        <p:spPr>
          <a:noFill/>
        </p:spPr>
        <p:txBody>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A83FADC9-F612-407D-AB7E-1D890C33BB05}" type="slidenum">
              <a:rPr lang="ar-SA" altLang="en-US" sz="1000">
                <a:solidFill>
                  <a:schemeClr val="bg1"/>
                </a:solidFill>
              </a:rPr>
              <a:pPr eaLnBrk="1" hangingPunct="1"/>
              <a:t>109</a:t>
            </a:fld>
            <a:endParaRPr lang="en-US" altLang="en-US" sz="1000">
              <a:solidFill>
                <a:schemeClr val="bg1"/>
              </a:solidFill>
            </a:endParaRPr>
          </a:p>
        </p:txBody>
      </p:sp>
      <p:sp>
        <p:nvSpPr>
          <p:cNvPr id="68611" name="Rectangle 2"/>
          <p:cNvSpPr>
            <a:spLocks noGrp="1" noChangeArrowheads="1"/>
          </p:cNvSpPr>
          <p:nvPr>
            <p:ph type="title"/>
          </p:nvPr>
        </p:nvSpPr>
        <p:spPr/>
        <p:txBody>
          <a:bodyPr/>
          <a:lstStyle/>
          <a:p>
            <a:pPr eaLnBrk="1" hangingPunct="1"/>
            <a:r>
              <a:rPr lang="zh-CN" altLang="en-US" smtClean="0"/>
              <a:t>业务流程重组</a:t>
            </a:r>
          </a:p>
        </p:txBody>
      </p:sp>
      <p:sp>
        <p:nvSpPr>
          <p:cNvPr id="68612" name="Rectangle 3"/>
          <p:cNvSpPr>
            <a:spLocks noGrp="1" noChangeArrowheads="1"/>
          </p:cNvSpPr>
          <p:nvPr>
            <p:ph type="body" idx="1"/>
          </p:nvPr>
        </p:nvSpPr>
        <p:spPr>
          <a:xfrm>
            <a:off x="457200" y="1052513"/>
            <a:ext cx="8229600" cy="5544839"/>
          </a:xfrm>
        </p:spPr>
        <p:txBody>
          <a:bodyPr/>
          <a:lstStyle/>
          <a:p>
            <a:pPr eaLnBrk="1" hangingPunct="1">
              <a:lnSpc>
                <a:spcPct val="100000"/>
              </a:lnSpc>
            </a:pPr>
            <a:r>
              <a:rPr lang="zh-CN" altLang="en-US" sz="2400" dirty="0" smtClean="0">
                <a:solidFill>
                  <a:srgbClr val="0000FF"/>
                </a:solidFill>
              </a:rPr>
              <a:t>再造流程给柯达（电子）带来的变化</a:t>
            </a:r>
          </a:p>
          <a:p>
            <a:pPr lvl="1" eaLnBrk="1" hangingPunct="1">
              <a:lnSpc>
                <a:spcPct val="100000"/>
              </a:lnSpc>
            </a:pPr>
            <a:r>
              <a:rPr kumimoji="1" lang="zh-CN" altLang="en-US" dirty="0" smtClean="0">
                <a:solidFill>
                  <a:srgbClr val="0033CC"/>
                </a:solidFill>
                <a:latin typeface="黑体" pitchFamily="49" charset="-122"/>
              </a:rPr>
              <a:t>将</a:t>
            </a:r>
            <a:r>
              <a:rPr kumimoji="1" lang="en-US" altLang="zh-CN" dirty="0" smtClean="0">
                <a:solidFill>
                  <a:srgbClr val="0033CC"/>
                </a:solidFill>
                <a:latin typeface="黑体" pitchFamily="49" charset="-122"/>
              </a:rPr>
              <a:t>35</a:t>
            </a:r>
            <a:r>
              <a:rPr kumimoji="1" lang="zh-CN" altLang="en-US" dirty="0" smtClean="0">
                <a:solidFill>
                  <a:srgbClr val="0033CC"/>
                </a:solidFill>
                <a:latin typeface="黑体" pitchFamily="49" charset="-122"/>
              </a:rPr>
              <a:t>毫米焦距一次性照像机从产品概念到产品生产所需要的开发时间一个子缩减了</a:t>
            </a:r>
            <a:r>
              <a:rPr kumimoji="1" lang="en-US" altLang="zh-CN" dirty="0" smtClean="0">
                <a:solidFill>
                  <a:srgbClr val="0033CC"/>
                </a:solidFill>
                <a:latin typeface="黑体" pitchFamily="49" charset="-122"/>
              </a:rPr>
              <a:t>50%</a:t>
            </a:r>
            <a:r>
              <a:rPr kumimoji="1" lang="zh-CN" altLang="en-US" dirty="0" smtClean="0">
                <a:solidFill>
                  <a:srgbClr val="0033CC"/>
                </a:solidFill>
                <a:latin typeface="黑体" pitchFamily="49" charset="-122"/>
              </a:rPr>
              <a:t>，从原来的</a:t>
            </a:r>
            <a:r>
              <a:rPr kumimoji="1" lang="en-US" altLang="zh-CN" dirty="0" smtClean="0">
                <a:solidFill>
                  <a:schemeClr val="accent2"/>
                </a:solidFill>
                <a:latin typeface="黑体" pitchFamily="49" charset="-122"/>
              </a:rPr>
              <a:t>38</a:t>
            </a:r>
            <a:r>
              <a:rPr kumimoji="1" lang="zh-CN" altLang="en-US" dirty="0" smtClean="0">
                <a:solidFill>
                  <a:schemeClr val="accent2"/>
                </a:solidFill>
                <a:latin typeface="黑体" pitchFamily="49" charset="-122"/>
              </a:rPr>
              <a:t>周降低到</a:t>
            </a:r>
            <a:r>
              <a:rPr kumimoji="1" lang="en-US" altLang="zh-CN" dirty="0" smtClean="0">
                <a:solidFill>
                  <a:schemeClr val="accent2"/>
                </a:solidFill>
                <a:latin typeface="黑体" pitchFamily="49" charset="-122"/>
              </a:rPr>
              <a:t>19</a:t>
            </a:r>
            <a:r>
              <a:rPr kumimoji="1" lang="zh-CN" altLang="en-US" dirty="0" smtClean="0">
                <a:solidFill>
                  <a:schemeClr val="accent2"/>
                </a:solidFill>
                <a:latin typeface="黑体" pitchFamily="49" charset="-122"/>
              </a:rPr>
              <a:t>周</a:t>
            </a:r>
            <a:r>
              <a:rPr kumimoji="1" lang="zh-CN" altLang="en-US" dirty="0" smtClean="0">
                <a:solidFill>
                  <a:srgbClr val="0033CC"/>
                </a:solidFill>
                <a:latin typeface="黑体" pitchFamily="49" charset="-122"/>
              </a:rPr>
              <a:t>；</a:t>
            </a:r>
            <a:endParaRPr lang="zh-CN" altLang="en-US" dirty="0" smtClean="0"/>
          </a:p>
          <a:p>
            <a:pPr lvl="1" eaLnBrk="1" hangingPunct="1">
              <a:lnSpc>
                <a:spcPct val="100000"/>
              </a:lnSpc>
            </a:pPr>
            <a:r>
              <a:rPr lang="zh-CN" altLang="en-US" dirty="0" smtClean="0"/>
              <a:t>责任扩大，权力扩大，工作强度提高。  </a:t>
            </a:r>
          </a:p>
          <a:p>
            <a:pPr lvl="1" eaLnBrk="1" hangingPunct="1">
              <a:lnSpc>
                <a:spcPct val="100000"/>
              </a:lnSpc>
            </a:pPr>
            <a:r>
              <a:rPr lang="zh-CN" altLang="en-US" dirty="0" smtClean="0"/>
              <a:t>避免了经理人员之间的矛盾，部门间的摩擦消除。 </a:t>
            </a:r>
          </a:p>
          <a:p>
            <a:pPr lvl="1" eaLnBrk="1" hangingPunct="1">
              <a:lnSpc>
                <a:spcPct val="100000"/>
              </a:lnSpc>
            </a:pPr>
            <a:r>
              <a:rPr lang="zh-CN" altLang="en-US" dirty="0" smtClean="0"/>
              <a:t>工作效率提高。 </a:t>
            </a:r>
          </a:p>
          <a:p>
            <a:pPr lvl="1" eaLnBrk="1" hangingPunct="1">
              <a:lnSpc>
                <a:spcPct val="100000"/>
              </a:lnSpc>
            </a:pPr>
            <a:r>
              <a:rPr lang="zh-CN" altLang="en-US" dirty="0" smtClean="0"/>
              <a:t>顾客成为第一服务对象。</a:t>
            </a:r>
          </a:p>
          <a:p>
            <a:pPr lvl="1" eaLnBrk="1" hangingPunct="1">
              <a:lnSpc>
                <a:spcPct val="100000"/>
              </a:lnSpc>
            </a:pPr>
            <a:endParaRPr lang="en-US" altLang="zh-CN" dirty="0" smtClean="0"/>
          </a:p>
          <a:p>
            <a:pPr lvl="1" eaLnBrk="1" hangingPunct="1">
              <a:lnSpc>
                <a:spcPct val="100000"/>
              </a:lnSpc>
            </a:pPr>
            <a:endParaRPr lang="en-US" altLang="zh-CN" dirty="0"/>
          </a:p>
          <a:p>
            <a:pPr lvl="1" eaLnBrk="1" hangingPunct="1">
              <a:lnSpc>
                <a:spcPct val="100000"/>
              </a:lnSpc>
            </a:pPr>
            <a:endParaRPr lang="zh-CN" altLang="en-US" dirty="0" smtClean="0"/>
          </a:p>
          <a:p>
            <a:pPr lvl="1" eaLnBrk="1" hangingPunct="1">
              <a:lnSpc>
                <a:spcPct val="100000"/>
              </a:lnSpc>
            </a:pPr>
            <a:endParaRPr lang="zh-CN" altLang="en-US" dirty="0" smtClean="0"/>
          </a:p>
          <a:p>
            <a:pPr lvl="1" eaLnBrk="1" hangingPunct="1">
              <a:lnSpc>
                <a:spcPct val="100000"/>
              </a:lnSpc>
            </a:pPr>
            <a:r>
              <a:rPr kumimoji="1" lang="en-US" altLang="zh-CN" dirty="0" smtClean="0">
                <a:solidFill>
                  <a:srgbClr val="0033CC"/>
                </a:solidFill>
                <a:latin typeface="黑体" pitchFamily="49" charset="-122"/>
              </a:rPr>
              <a:t>IBM</a:t>
            </a:r>
            <a:r>
              <a:rPr kumimoji="1" lang="zh-CN" altLang="en-US" dirty="0" smtClean="0">
                <a:solidFill>
                  <a:srgbClr val="0033CC"/>
                </a:solidFill>
                <a:latin typeface="黑体" pitchFamily="49" charset="-122"/>
              </a:rPr>
              <a:t>信用卡公司通过业务流程重组工程，使信用卡发放周期由原来的</a:t>
            </a:r>
            <a:r>
              <a:rPr kumimoji="1" lang="zh-CN" altLang="en-US" dirty="0" smtClean="0">
                <a:solidFill>
                  <a:schemeClr val="accent2"/>
                </a:solidFill>
                <a:latin typeface="黑体" pitchFamily="49" charset="-122"/>
              </a:rPr>
              <a:t>七天缩减到四个小时</a:t>
            </a:r>
            <a:r>
              <a:rPr kumimoji="1" lang="zh-CN" altLang="en-US" dirty="0" smtClean="0">
                <a:solidFill>
                  <a:srgbClr val="0033CC"/>
                </a:solidFill>
                <a:latin typeface="黑体" pitchFamily="49" charset="-122"/>
              </a:rPr>
              <a:t>，即提高生产能力</a:t>
            </a:r>
            <a:r>
              <a:rPr kumimoji="1" lang="en-US" altLang="zh-CN" dirty="0" smtClean="0">
                <a:solidFill>
                  <a:srgbClr val="0033CC"/>
                </a:solidFill>
                <a:latin typeface="黑体" pitchFamily="49" charset="-122"/>
              </a:rPr>
              <a:t>100</a:t>
            </a:r>
            <a:r>
              <a:rPr kumimoji="1" lang="zh-CN" altLang="en-US" dirty="0" smtClean="0">
                <a:solidFill>
                  <a:srgbClr val="0033CC"/>
                </a:solidFill>
                <a:latin typeface="黑体" pitchFamily="49" charset="-122"/>
              </a:rPr>
              <a:t>倍；</a:t>
            </a:r>
            <a:r>
              <a:rPr lang="zh-CN" altLang="en-US" dirty="0" smtClean="0"/>
              <a:t> </a:t>
            </a:r>
          </a:p>
        </p:txBody>
      </p:sp>
      <p:grpSp>
        <p:nvGrpSpPr>
          <p:cNvPr id="68613" name="Group 5"/>
          <p:cNvGrpSpPr>
            <a:grpSpLocks/>
          </p:cNvGrpSpPr>
          <p:nvPr/>
        </p:nvGrpSpPr>
        <p:grpSpPr bwMode="auto">
          <a:xfrm>
            <a:off x="292100" y="4071938"/>
            <a:ext cx="993775" cy="601662"/>
            <a:chOff x="2897" y="2725"/>
            <a:chExt cx="784" cy="448"/>
          </a:xfrm>
        </p:grpSpPr>
        <p:pic>
          <p:nvPicPr>
            <p:cNvPr id="68615" name="Picture 6" descr="MCj0186184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7" y="2725"/>
              <a:ext cx="449"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6" name="WordArt 7"/>
            <p:cNvSpPr>
              <a:spLocks noChangeArrowheads="1" noChangeShapeType="1" noTextEdit="1"/>
            </p:cNvSpPr>
            <p:nvPr/>
          </p:nvSpPr>
          <p:spPr bwMode="auto">
            <a:xfrm>
              <a:off x="3345" y="3007"/>
              <a:ext cx="336" cy="162"/>
            </a:xfrm>
            <a:prstGeom prst="rect">
              <a:avLst/>
            </a:prstGeom>
          </p:spPr>
          <p:txBody>
            <a:bodyPr wrap="none" fromWordArt="1">
              <a:prstTxWarp prst="textPlain">
                <a:avLst>
                  <a:gd name="adj" fmla="val 50000"/>
                </a:avLst>
              </a:prstTxWarp>
            </a:bodyPr>
            <a:lstStyle/>
            <a:p>
              <a:pPr algn="ctr"/>
              <a:r>
                <a:rPr lang="zh-CN" altLang="en-US" kern="10">
                  <a:ln w="9525">
                    <a:solidFill>
                      <a:srgbClr val="00CC66"/>
                    </a:solidFill>
                    <a:round/>
                    <a:headEnd/>
                    <a:tailEnd/>
                  </a:ln>
                  <a:solidFill>
                    <a:srgbClr val="00CC66"/>
                  </a:solidFill>
                  <a:effectLst>
                    <a:outerShdw dist="35921" dir="2700000" algn="ctr" rotWithShape="0">
                      <a:srgbClr val="808080">
                        <a:alpha val="79999"/>
                      </a:srgbClr>
                    </a:outerShdw>
                  </a:effectLst>
                  <a:latin typeface="隶书"/>
                  <a:ea typeface="隶书"/>
                </a:rPr>
                <a:t>案例</a:t>
              </a:r>
            </a:p>
          </p:txBody>
        </p:sp>
      </p:grpSp>
      <p:sp>
        <p:nvSpPr>
          <p:cNvPr id="68614" name="Text Box 8"/>
          <p:cNvSpPr txBox="1">
            <a:spLocks noChangeArrowheads="1"/>
          </p:cNvSpPr>
          <p:nvPr/>
        </p:nvSpPr>
        <p:spPr bwMode="auto">
          <a:xfrm>
            <a:off x="1331640" y="4071938"/>
            <a:ext cx="37306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r>
              <a:rPr lang="en-US" altLang="zh-CN" sz="2200" b="1" dirty="0">
                <a:solidFill>
                  <a:srgbClr val="0000FF"/>
                </a:solidFill>
                <a:effectLst>
                  <a:outerShdw blurRad="38100" dist="38100" dir="2700000" algn="tl">
                    <a:srgbClr val="000000">
                      <a:alpha val="43137"/>
                    </a:srgbClr>
                  </a:outerShdw>
                </a:effectLst>
              </a:rPr>
              <a:t>IBM</a:t>
            </a:r>
            <a:r>
              <a:rPr lang="zh-CN" altLang="en-US" sz="2200" b="1" dirty="0">
                <a:solidFill>
                  <a:srgbClr val="0000FF"/>
                </a:solidFill>
                <a:effectLst>
                  <a:outerShdw blurRad="38100" dist="38100" dir="2700000" algn="tl">
                    <a:srgbClr val="000000">
                      <a:alpha val="43137"/>
                    </a:srgbClr>
                  </a:outerShdw>
                </a:effectLst>
              </a:rPr>
              <a:t>信贷部门信用卡申请</a:t>
            </a:r>
          </a:p>
        </p:txBody>
      </p:sp>
    </p:spTree>
    <p:extLst>
      <p:ext uri="{BB962C8B-B14F-4D97-AF65-F5344CB8AC3E}">
        <p14:creationId xmlns:p14="http://schemas.microsoft.com/office/powerpoint/2010/main" val="3844739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15775" y="1470298"/>
            <a:ext cx="8748713" cy="5199062"/>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eaLnBrk="1" hangingPunct="1">
              <a:lnSpc>
                <a:spcPct val="90000"/>
              </a:lnSpc>
            </a:pPr>
            <a:r>
              <a:rPr lang="zh-CN" altLang="en-US" dirty="0" smtClean="0"/>
              <a:t>信息技术</a:t>
            </a:r>
          </a:p>
          <a:p>
            <a:pPr lvl="1" eaLnBrk="1" hangingPunct="1">
              <a:lnSpc>
                <a:spcPct val="90000"/>
              </a:lnSpc>
            </a:pPr>
            <a:r>
              <a:rPr lang="zh-CN" altLang="en-US" dirty="0" smtClean="0"/>
              <a:t>信息技术（</a:t>
            </a:r>
            <a:r>
              <a:rPr lang="en-US" altLang="zh-CN" dirty="0" smtClean="0"/>
              <a:t>IT</a:t>
            </a:r>
            <a:r>
              <a:rPr lang="zh-CN" altLang="en-US" dirty="0" smtClean="0"/>
              <a:t>）指获取、传递、处理、存储、利用信息的技术。</a:t>
            </a:r>
          </a:p>
          <a:p>
            <a:pPr eaLnBrk="1" hangingPunct="1">
              <a:lnSpc>
                <a:spcPct val="90000"/>
              </a:lnSpc>
            </a:pPr>
            <a:r>
              <a:rPr lang="zh-CN" altLang="en-US" dirty="0" smtClean="0"/>
              <a:t>信息技术影响</a:t>
            </a:r>
          </a:p>
          <a:p>
            <a:pPr lvl="1" eaLnBrk="1" hangingPunct="1">
              <a:lnSpc>
                <a:spcPct val="90000"/>
              </a:lnSpc>
            </a:pPr>
            <a:r>
              <a:rPr lang="zh-CN" altLang="en-US" dirty="0" smtClean="0"/>
              <a:t>以信息技术为代表的新技术革命对世界经济产生了深刻影响，出现了世界经济全球化趋势</a:t>
            </a:r>
          </a:p>
          <a:p>
            <a:pPr lvl="1" eaLnBrk="1" hangingPunct="1">
              <a:lnSpc>
                <a:spcPct val="90000"/>
              </a:lnSpc>
            </a:pPr>
            <a:r>
              <a:rPr lang="zh-CN" altLang="en-US" dirty="0" smtClean="0"/>
              <a:t>信息技术对企业的组织和管理产生了重要影响</a:t>
            </a:r>
          </a:p>
          <a:p>
            <a:pPr eaLnBrk="1" hangingPunct="1">
              <a:lnSpc>
                <a:spcPct val="90000"/>
              </a:lnSpc>
            </a:pPr>
            <a:r>
              <a:rPr lang="zh-CN" altLang="en-US" dirty="0" smtClean="0"/>
              <a:t>企业经营战略的调整</a:t>
            </a:r>
          </a:p>
          <a:p>
            <a:pPr lvl="1" eaLnBrk="1" hangingPunct="1">
              <a:lnSpc>
                <a:spcPct val="90000"/>
              </a:lnSpc>
            </a:pPr>
            <a:r>
              <a:rPr lang="zh-CN" altLang="en-US" dirty="0" smtClean="0"/>
              <a:t>企业在制定和调整经营战略的时候，必须充分考虑信息技术的作用与发展，指定或调整适当的</a:t>
            </a:r>
            <a:r>
              <a:rPr lang="en-US" altLang="zh-CN" dirty="0" smtClean="0">
                <a:solidFill>
                  <a:srgbClr val="FF0000"/>
                </a:solidFill>
              </a:rPr>
              <a:t>IT</a:t>
            </a:r>
            <a:r>
              <a:rPr lang="zh-CN" altLang="en-US" dirty="0" smtClean="0">
                <a:solidFill>
                  <a:srgbClr val="FF0000"/>
                </a:solidFill>
              </a:rPr>
              <a:t>战略</a:t>
            </a:r>
            <a:r>
              <a:rPr lang="zh-CN" altLang="en-US" dirty="0" smtClean="0"/>
              <a:t>，以有利于企业的发展。</a:t>
            </a:r>
          </a:p>
          <a:p>
            <a:pPr lvl="1" eaLnBrk="1" hangingPunct="1">
              <a:lnSpc>
                <a:spcPct val="90000"/>
              </a:lnSpc>
            </a:pPr>
            <a:r>
              <a:rPr lang="en-US" altLang="zh-CN" dirty="0" smtClean="0"/>
              <a:t>IT</a:t>
            </a:r>
            <a:r>
              <a:rPr lang="zh-CN" altLang="en-US" dirty="0" smtClean="0"/>
              <a:t>战略成为了与财务战略、人力资源战略同等重要的职能战略，成为企业有机战略的组成部分。</a:t>
            </a:r>
          </a:p>
          <a:p>
            <a:pPr eaLnBrk="1" hangingPunct="1">
              <a:lnSpc>
                <a:spcPct val="90000"/>
              </a:lnSpc>
            </a:pPr>
            <a:r>
              <a:rPr lang="en-US" altLang="zh-CN" dirty="0" smtClean="0">
                <a:solidFill>
                  <a:srgbClr val="FF0000"/>
                </a:solidFill>
              </a:rPr>
              <a:t>IT</a:t>
            </a:r>
            <a:r>
              <a:rPr lang="zh-CN" altLang="en-US" dirty="0" smtClean="0">
                <a:solidFill>
                  <a:srgbClr val="FF0000"/>
                </a:solidFill>
              </a:rPr>
              <a:t>战略</a:t>
            </a:r>
          </a:p>
          <a:p>
            <a:pPr lvl="1" eaLnBrk="1" hangingPunct="1">
              <a:lnSpc>
                <a:spcPct val="90000"/>
              </a:lnSpc>
            </a:pPr>
            <a:r>
              <a:rPr lang="en-US" altLang="zh-CN" dirty="0" smtClean="0"/>
              <a:t>IT</a:t>
            </a:r>
            <a:r>
              <a:rPr lang="zh-CN" altLang="en-US" dirty="0" smtClean="0"/>
              <a:t>战略是关于信息功能的目标及其实现的总体规划</a:t>
            </a:r>
          </a:p>
          <a:p>
            <a:pPr lvl="1" eaLnBrk="1" hangingPunct="1">
              <a:lnSpc>
                <a:spcPct val="90000"/>
              </a:lnSpc>
            </a:pPr>
            <a:r>
              <a:rPr lang="zh-CN" altLang="en-US" dirty="0" smtClean="0"/>
              <a:t>从功能划分的角度，</a:t>
            </a:r>
            <a:r>
              <a:rPr lang="en-US" altLang="zh-CN" dirty="0" smtClean="0"/>
              <a:t>IT</a:t>
            </a:r>
            <a:r>
              <a:rPr lang="zh-CN" altLang="en-US" dirty="0" smtClean="0"/>
              <a:t>战略是一类独立的战略</a:t>
            </a:r>
          </a:p>
          <a:p>
            <a:pPr lvl="1" eaLnBrk="1" hangingPunct="1">
              <a:lnSpc>
                <a:spcPct val="90000"/>
              </a:lnSpc>
            </a:pPr>
            <a:r>
              <a:rPr lang="en-US" altLang="zh-CN" dirty="0" smtClean="0"/>
              <a:t>IT</a:t>
            </a:r>
            <a:r>
              <a:rPr lang="zh-CN" altLang="en-US" dirty="0" smtClean="0"/>
              <a:t>战略目标必须与企业战略目标相匹配，与业务战略整合。</a:t>
            </a:r>
            <a:endParaRPr lang="en-US" altLang="zh-CN" dirty="0" smtClean="0"/>
          </a:p>
        </p:txBody>
      </p:sp>
      <p:sp>
        <p:nvSpPr>
          <p:cNvPr id="4" name="Rectangle 7"/>
          <p:cNvSpPr>
            <a:spLocks noChangeArrowheads="1"/>
          </p:cNvSpPr>
          <p:nvPr/>
        </p:nvSpPr>
        <p:spPr bwMode="auto">
          <a:xfrm>
            <a:off x="111561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一</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、系统规划概论</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5" name="Text Box 3"/>
          <p:cNvSpPr txBox="1">
            <a:spLocks noChangeArrowheads="1"/>
          </p:cNvSpPr>
          <p:nvPr/>
        </p:nvSpPr>
        <p:spPr bwMode="auto">
          <a:xfrm>
            <a:off x="2517540" y="828001"/>
            <a:ext cx="4968552"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r>
              <a:rPr lang="en-US" altLang="zh-CN" dirty="0"/>
              <a:t>  </a:t>
            </a:r>
            <a:r>
              <a:rPr lang="en-US" altLang="zh-CN" dirty="0" smtClean="0"/>
              <a:t>1</a:t>
            </a:r>
            <a:r>
              <a:rPr lang="zh-CN" altLang="en-US" dirty="0" smtClean="0"/>
              <a:t>、企业</a:t>
            </a:r>
            <a:r>
              <a:rPr lang="en-US" altLang="zh-CN" dirty="0" smtClean="0"/>
              <a:t>IT</a:t>
            </a:r>
            <a:r>
              <a:rPr lang="zh-CN" altLang="en-US" dirty="0" smtClean="0"/>
              <a:t>战略</a:t>
            </a:r>
            <a:endParaRPr lang="zh-CN" altLang="en-US" dirty="0"/>
          </a:p>
        </p:txBody>
      </p:sp>
    </p:spTree>
    <p:extLst>
      <p:ext uri="{BB962C8B-B14F-4D97-AF65-F5344CB8AC3E}">
        <p14:creationId xmlns:p14="http://schemas.microsoft.com/office/powerpoint/2010/main" val="59445250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p:cNvSpPr>
            <a:spLocks noGrp="1"/>
          </p:cNvSpPr>
          <p:nvPr>
            <p:ph type="sldNum" sz="quarter" idx="10"/>
          </p:nvPr>
        </p:nvSpPr>
        <p:spPr>
          <a:noFill/>
        </p:spPr>
        <p:txBody>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7E165E5B-9075-4A75-BCF6-60E1E40FC04D}" type="slidenum">
              <a:rPr lang="ar-SA" altLang="en-US" sz="1000">
                <a:solidFill>
                  <a:schemeClr val="bg1"/>
                </a:solidFill>
              </a:rPr>
              <a:pPr eaLnBrk="1" hangingPunct="1"/>
              <a:t>110</a:t>
            </a:fld>
            <a:endParaRPr lang="en-US" altLang="en-US" sz="1000">
              <a:solidFill>
                <a:schemeClr val="bg1"/>
              </a:solidFill>
            </a:endParaRPr>
          </a:p>
        </p:txBody>
      </p:sp>
      <p:sp>
        <p:nvSpPr>
          <p:cNvPr id="69635" name="Rectangle 2"/>
          <p:cNvSpPr>
            <a:spLocks noGrp="1" noChangeArrowheads="1"/>
          </p:cNvSpPr>
          <p:nvPr>
            <p:ph type="title"/>
          </p:nvPr>
        </p:nvSpPr>
        <p:spPr/>
        <p:txBody>
          <a:bodyPr/>
          <a:lstStyle/>
          <a:p>
            <a:pPr eaLnBrk="1" hangingPunct="1"/>
            <a:r>
              <a:rPr lang="zh-CN" altLang="en-US" smtClean="0"/>
              <a:t>业务流程重组</a:t>
            </a:r>
          </a:p>
        </p:txBody>
      </p:sp>
      <p:sp>
        <p:nvSpPr>
          <p:cNvPr id="69636" name="Rectangle 4"/>
          <p:cNvSpPr>
            <a:spLocks noGrp="1" noChangeArrowheads="1"/>
          </p:cNvSpPr>
          <p:nvPr>
            <p:ph type="body" idx="1"/>
          </p:nvPr>
        </p:nvSpPr>
        <p:spPr>
          <a:xfrm>
            <a:off x="174625" y="935038"/>
            <a:ext cx="8748713" cy="2844800"/>
          </a:xfrm>
        </p:spPr>
        <p:txBody>
          <a:bodyPr/>
          <a:lstStyle/>
          <a:p>
            <a:pPr eaLnBrk="1" hangingPunct="1">
              <a:buFont typeface="Wingdings 2" pitchFamily="18" charset="2"/>
              <a:buNone/>
            </a:pPr>
            <a:r>
              <a:rPr lang="zh-CN" altLang="en-US" b="1" dirty="0" smtClean="0">
                <a:ea typeface="黑体" pitchFamily="49" charset="-122"/>
              </a:rPr>
              <a:t>          业务流程重组强调以</a:t>
            </a:r>
            <a:r>
              <a:rPr lang="zh-CN" altLang="en-US" b="1" dirty="0" smtClean="0">
                <a:solidFill>
                  <a:srgbClr val="FF0000"/>
                </a:solidFill>
                <a:ea typeface="黑体" pitchFamily="49" charset="-122"/>
              </a:rPr>
              <a:t>业务流程</a:t>
            </a:r>
            <a:r>
              <a:rPr lang="zh-CN" altLang="en-US" b="1" dirty="0" smtClean="0">
                <a:ea typeface="黑体" pitchFamily="49" charset="-122"/>
              </a:rPr>
              <a:t>为改造对象，以关心</a:t>
            </a:r>
            <a:r>
              <a:rPr lang="zh-CN" altLang="en-US" b="1" dirty="0" smtClean="0">
                <a:solidFill>
                  <a:srgbClr val="FF0000"/>
                </a:solidFill>
                <a:ea typeface="黑体" pitchFamily="49" charset="-122"/>
              </a:rPr>
              <a:t>客户满意度</a:t>
            </a:r>
            <a:r>
              <a:rPr lang="zh-CN" altLang="en-US" b="1" dirty="0" smtClean="0">
                <a:ea typeface="黑体" pitchFamily="49" charset="-122"/>
              </a:rPr>
              <a:t>为目标，对企业现有的业务流程进行根本的再思考和彻底的再设计，并利用先进</a:t>
            </a:r>
            <a:r>
              <a:rPr lang="zh-CN" altLang="en-US" b="1" dirty="0" smtClean="0">
                <a:solidFill>
                  <a:srgbClr val="FF0000"/>
                </a:solidFill>
                <a:ea typeface="黑体" pitchFamily="49" charset="-122"/>
              </a:rPr>
              <a:t>信息技术</a:t>
            </a:r>
            <a:r>
              <a:rPr lang="zh-CN" altLang="en-US" b="1" dirty="0" smtClean="0">
                <a:ea typeface="黑体" pitchFamily="49" charset="-122"/>
              </a:rPr>
              <a:t>，实现管理</a:t>
            </a:r>
            <a:r>
              <a:rPr lang="zh-CN" altLang="en-US" b="1" dirty="0" smtClean="0">
                <a:solidFill>
                  <a:srgbClr val="FF0000"/>
                </a:solidFill>
                <a:ea typeface="黑体" pitchFamily="49" charset="-122"/>
              </a:rPr>
              <a:t>组织结构扁平化</a:t>
            </a:r>
            <a:r>
              <a:rPr lang="zh-CN" altLang="en-US" b="1" dirty="0" smtClean="0">
                <a:ea typeface="黑体" pitchFamily="49" charset="-122"/>
              </a:rPr>
              <a:t>，最终实现企业经营在成本、质量、服务和速度等方面“巨大”的改善。</a:t>
            </a:r>
          </a:p>
        </p:txBody>
      </p:sp>
      <p:grpSp>
        <p:nvGrpSpPr>
          <p:cNvPr id="69637" name="Group 5"/>
          <p:cNvGrpSpPr>
            <a:grpSpLocks/>
          </p:cNvGrpSpPr>
          <p:nvPr/>
        </p:nvGrpSpPr>
        <p:grpSpPr bwMode="auto">
          <a:xfrm>
            <a:off x="889000" y="3475038"/>
            <a:ext cx="7239000" cy="2719387"/>
            <a:chOff x="545" y="1797"/>
            <a:chExt cx="4355" cy="1540"/>
          </a:xfrm>
        </p:grpSpPr>
        <p:sp>
          <p:nvSpPr>
            <p:cNvPr id="69644" name="Oval 6"/>
            <p:cNvSpPr>
              <a:spLocks noChangeArrowheads="1"/>
            </p:cNvSpPr>
            <p:nvPr/>
          </p:nvSpPr>
          <p:spPr bwMode="blackWhite">
            <a:xfrm>
              <a:off x="1712" y="1797"/>
              <a:ext cx="2135" cy="795"/>
            </a:xfrm>
            <a:prstGeom prst="ellipse">
              <a:avLst/>
            </a:prstGeom>
            <a:gradFill rotWithShape="0">
              <a:gsLst>
                <a:gs pos="0">
                  <a:srgbClr val="3399FF"/>
                </a:gs>
                <a:gs pos="100000">
                  <a:srgbClr val="184776"/>
                </a:gs>
              </a:gsLst>
              <a:path path="shape">
                <a:fillToRect l="50000" t="50000" r="50000" b="50000"/>
              </a:path>
            </a:gradFill>
            <a:ln w="1270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Aft>
                  <a:spcPct val="0"/>
                </a:spcAft>
                <a:buClrTx/>
                <a:buFontTx/>
                <a:buNone/>
              </a:pPr>
              <a:r>
                <a:rPr lang="en-US" altLang="zh-CN" sz="1600">
                  <a:solidFill>
                    <a:srgbClr val="FFFFFF"/>
                  </a:solidFill>
                  <a:latin typeface="黑体" pitchFamily="49" charset="-122"/>
                </a:rPr>
                <a:t>BPR </a:t>
              </a:r>
              <a:r>
                <a:rPr lang="zh-CN" altLang="en-US" sz="1600">
                  <a:solidFill>
                    <a:srgbClr val="FFFFFF"/>
                  </a:solidFill>
                  <a:latin typeface="黑体" pitchFamily="49" charset="-122"/>
                </a:rPr>
                <a:t>彻底改变观念， 以最大限度满足顾客需求为核心， 员工成为主动的服务创造者</a:t>
              </a:r>
            </a:p>
          </p:txBody>
        </p:sp>
        <p:sp>
          <p:nvSpPr>
            <p:cNvPr id="69645" name="Oval 7"/>
            <p:cNvSpPr>
              <a:spLocks noChangeArrowheads="1"/>
            </p:cNvSpPr>
            <p:nvPr/>
          </p:nvSpPr>
          <p:spPr bwMode="blackWhite">
            <a:xfrm>
              <a:off x="545" y="2542"/>
              <a:ext cx="2135" cy="795"/>
            </a:xfrm>
            <a:prstGeom prst="ellipse">
              <a:avLst/>
            </a:prstGeom>
            <a:gradFill rotWithShape="0">
              <a:gsLst>
                <a:gs pos="0">
                  <a:srgbClr val="3399FF"/>
                </a:gs>
                <a:gs pos="100000">
                  <a:srgbClr val="184776"/>
                </a:gs>
              </a:gsLst>
              <a:path path="shape">
                <a:fillToRect l="50000" t="50000" r="50000" b="50000"/>
              </a:path>
            </a:gradFill>
            <a:ln w="1270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Aft>
                  <a:spcPct val="0"/>
                </a:spcAft>
                <a:buClrTx/>
                <a:buFontTx/>
                <a:buNone/>
              </a:pPr>
              <a:r>
                <a:rPr lang="en-US" altLang="zh-CN" sz="1800">
                  <a:solidFill>
                    <a:srgbClr val="FFFFFF"/>
                  </a:solidFill>
                  <a:latin typeface="黑体" pitchFamily="49" charset="-122"/>
                </a:rPr>
                <a:t>BPR</a:t>
              </a:r>
              <a:r>
                <a:rPr lang="zh-CN" altLang="en-US" sz="1800">
                  <a:solidFill>
                    <a:srgbClr val="FFFFFF"/>
                  </a:solidFill>
                  <a:ea typeface="宋体" charset="-122"/>
                </a:rPr>
                <a:t>摒弃了职能导向</a:t>
              </a:r>
              <a:r>
                <a:rPr lang="zh-CN" altLang="en-US" sz="1800">
                  <a:solidFill>
                    <a:srgbClr val="FFFFFF"/>
                  </a:solidFill>
                  <a:latin typeface="黑体" pitchFamily="49" charset="-122"/>
                </a:rPr>
                <a:t>压缩了管理层级，缩短了管理者和员工、顾客的距离</a:t>
              </a:r>
            </a:p>
          </p:txBody>
        </p:sp>
        <p:sp>
          <p:nvSpPr>
            <p:cNvPr id="69646" name="Oval 8"/>
            <p:cNvSpPr>
              <a:spLocks noChangeArrowheads="1"/>
            </p:cNvSpPr>
            <p:nvPr/>
          </p:nvSpPr>
          <p:spPr bwMode="blackWhite">
            <a:xfrm>
              <a:off x="2765" y="2542"/>
              <a:ext cx="2135" cy="795"/>
            </a:xfrm>
            <a:prstGeom prst="ellipse">
              <a:avLst/>
            </a:prstGeom>
            <a:gradFill rotWithShape="0">
              <a:gsLst>
                <a:gs pos="0">
                  <a:srgbClr val="3399FF"/>
                </a:gs>
                <a:gs pos="100000">
                  <a:srgbClr val="184776"/>
                </a:gs>
              </a:gsLst>
              <a:path path="shape">
                <a:fillToRect l="50000" t="50000" r="50000" b="50000"/>
              </a:path>
            </a:gradFill>
            <a:ln w="12700">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Aft>
                  <a:spcPct val="0"/>
                </a:spcAft>
                <a:buClrTx/>
                <a:buFontTx/>
                <a:buNone/>
              </a:pPr>
              <a:r>
                <a:rPr lang="en-US" altLang="zh-CN" sz="1600">
                  <a:solidFill>
                    <a:srgbClr val="FFFFFF"/>
                  </a:solidFill>
                  <a:latin typeface="黑体" pitchFamily="49" charset="-122"/>
                </a:rPr>
                <a:t>BPR </a:t>
              </a:r>
              <a:r>
                <a:rPr lang="zh-CN" altLang="en-US" sz="1600">
                  <a:solidFill>
                    <a:srgbClr val="FFFFFF"/>
                  </a:solidFill>
                  <a:latin typeface="黑体" pitchFamily="49" charset="-122"/>
                </a:rPr>
                <a:t>运用先进的管理技术，消除了传统模式的成本风险，最大限度地保证质量</a:t>
              </a:r>
            </a:p>
          </p:txBody>
        </p:sp>
      </p:grpSp>
      <p:sp>
        <p:nvSpPr>
          <p:cNvPr id="69638" name="AutoShape 9"/>
          <p:cNvSpPr>
            <a:spLocks noChangeArrowheads="1"/>
          </p:cNvSpPr>
          <p:nvPr/>
        </p:nvSpPr>
        <p:spPr bwMode="auto">
          <a:xfrm>
            <a:off x="6705600" y="3448050"/>
            <a:ext cx="1522413" cy="539750"/>
          </a:xfrm>
          <a:prstGeom prst="wedgeRoundRectCallout">
            <a:avLst>
              <a:gd name="adj1" fmla="val -70333"/>
              <a:gd name="adj2" fmla="val 72648"/>
              <a:gd name="adj3" fmla="val 16667"/>
            </a:avLst>
          </a:prstGeom>
          <a:noFill/>
          <a:ln w="9525" algn="ctr">
            <a:solidFill>
              <a:srgbClr val="FF9900"/>
            </a:solidFill>
            <a:miter lim="800000"/>
            <a:headEnd/>
            <a:tailE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400050" indent="-400050"/>
            <a:r>
              <a:rPr lang="zh-CN" altLang="en-US" b="1" dirty="0">
                <a:solidFill>
                  <a:srgbClr val="002060"/>
                </a:solidFill>
                <a:effectLst>
                  <a:outerShdw blurRad="38100" dist="38100" dir="2700000" algn="tl">
                    <a:srgbClr val="000000">
                      <a:alpha val="43137"/>
                    </a:srgbClr>
                  </a:outerShdw>
                </a:effectLst>
                <a:latin typeface="黑体" pitchFamily="49" charset="-122"/>
                <a:ea typeface="黑体" pitchFamily="49" charset="-122"/>
              </a:rPr>
              <a:t>观念变革</a:t>
            </a:r>
          </a:p>
        </p:txBody>
      </p:sp>
      <p:sp>
        <p:nvSpPr>
          <p:cNvPr id="69639" name="AutoShape 10"/>
          <p:cNvSpPr>
            <a:spLocks noChangeArrowheads="1"/>
          </p:cNvSpPr>
          <p:nvPr/>
        </p:nvSpPr>
        <p:spPr bwMode="auto">
          <a:xfrm>
            <a:off x="179388" y="4113213"/>
            <a:ext cx="1371600" cy="539750"/>
          </a:xfrm>
          <a:prstGeom prst="wedgeRoundRectCallout">
            <a:avLst>
              <a:gd name="adj1" fmla="val 91088"/>
              <a:gd name="adj2" fmla="val 80296"/>
              <a:gd name="adj3" fmla="val 16667"/>
            </a:avLst>
          </a:prstGeom>
          <a:noFill/>
          <a:ln w="9525" algn="ctr">
            <a:solidFill>
              <a:srgbClr val="FF9900"/>
            </a:solidFill>
            <a:miter lim="800000"/>
            <a:headEnd/>
            <a:tailE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400050" indent="-400050" algn="ctr"/>
            <a:r>
              <a:rPr lang="zh-CN" altLang="en-US" b="1" dirty="0">
                <a:solidFill>
                  <a:srgbClr val="002060"/>
                </a:solidFill>
                <a:effectLst>
                  <a:outerShdw blurRad="38100" dist="38100" dir="2700000" algn="tl">
                    <a:srgbClr val="000000">
                      <a:alpha val="43137"/>
                    </a:srgbClr>
                  </a:outerShdw>
                </a:effectLst>
                <a:latin typeface="黑体" pitchFamily="49" charset="-122"/>
                <a:ea typeface="黑体" pitchFamily="49" charset="-122"/>
              </a:rPr>
              <a:t>组织变革</a:t>
            </a:r>
          </a:p>
        </p:txBody>
      </p:sp>
      <p:sp>
        <p:nvSpPr>
          <p:cNvPr id="69640" name="AutoShape 11"/>
          <p:cNvSpPr>
            <a:spLocks noChangeArrowheads="1"/>
          </p:cNvSpPr>
          <p:nvPr/>
        </p:nvSpPr>
        <p:spPr bwMode="auto">
          <a:xfrm>
            <a:off x="7300913" y="4249738"/>
            <a:ext cx="1579562" cy="539750"/>
          </a:xfrm>
          <a:prstGeom prst="wedgeRoundRectCallout">
            <a:avLst>
              <a:gd name="adj1" fmla="val -16935"/>
              <a:gd name="adj2" fmla="val 108824"/>
              <a:gd name="adj3" fmla="val 16667"/>
            </a:avLst>
          </a:prstGeom>
          <a:noFill/>
          <a:ln w="9525" algn="ctr">
            <a:solidFill>
              <a:srgbClr val="FF9900"/>
            </a:solidFill>
            <a:miter lim="800000"/>
            <a:headEnd/>
            <a:tailE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400050" indent="-400050"/>
            <a:r>
              <a:rPr lang="zh-CN" altLang="en-US" b="1" dirty="0">
                <a:solidFill>
                  <a:srgbClr val="002060"/>
                </a:solidFill>
                <a:effectLst>
                  <a:outerShdw blurRad="38100" dist="38100" dir="2700000" algn="tl">
                    <a:srgbClr val="000000">
                      <a:alpha val="43137"/>
                    </a:srgbClr>
                  </a:outerShdw>
                </a:effectLst>
                <a:latin typeface="黑体" pitchFamily="49" charset="-122"/>
                <a:ea typeface="黑体" pitchFamily="49" charset="-122"/>
              </a:rPr>
              <a:t>技术支撑</a:t>
            </a:r>
          </a:p>
        </p:txBody>
      </p:sp>
      <p:sp>
        <p:nvSpPr>
          <p:cNvPr id="69641" name="Line 12"/>
          <p:cNvSpPr>
            <a:spLocks noChangeShapeType="1"/>
          </p:cNvSpPr>
          <p:nvPr/>
        </p:nvSpPr>
        <p:spPr bwMode="auto">
          <a:xfrm flipV="1">
            <a:off x="4197350" y="4876800"/>
            <a:ext cx="236538" cy="234950"/>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9642" name="Line 13"/>
          <p:cNvSpPr>
            <a:spLocks noChangeShapeType="1"/>
          </p:cNvSpPr>
          <p:nvPr/>
        </p:nvSpPr>
        <p:spPr bwMode="auto">
          <a:xfrm>
            <a:off x="4197350" y="5126038"/>
            <a:ext cx="568325" cy="0"/>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69643" name="Line 14"/>
          <p:cNvSpPr>
            <a:spLocks noChangeShapeType="1"/>
          </p:cNvSpPr>
          <p:nvPr/>
        </p:nvSpPr>
        <p:spPr bwMode="auto">
          <a:xfrm flipH="1" flipV="1">
            <a:off x="4460875" y="4876800"/>
            <a:ext cx="304800" cy="249238"/>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extLst>
      <p:ext uri="{BB962C8B-B14F-4D97-AF65-F5344CB8AC3E}">
        <p14:creationId xmlns:p14="http://schemas.microsoft.com/office/powerpoint/2010/main" val="201087773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pPr eaLnBrk="1" hangingPunct="1"/>
            <a:r>
              <a:rPr lang="zh-CN" altLang="en-US" smtClean="0">
                <a:latin typeface="Times New Roman" pitchFamily="18" charset="0"/>
                <a:ea typeface="+mn-ea"/>
              </a:rPr>
              <a:t>业务流程重组</a:t>
            </a:r>
          </a:p>
        </p:txBody>
      </p:sp>
      <p:sp>
        <p:nvSpPr>
          <p:cNvPr id="73732" name="Rectangle 3"/>
          <p:cNvSpPr>
            <a:spLocks noGrp="1" noChangeArrowheads="1"/>
          </p:cNvSpPr>
          <p:nvPr>
            <p:ph type="body" idx="1"/>
          </p:nvPr>
        </p:nvSpPr>
        <p:spPr>
          <a:xfrm>
            <a:off x="174625" y="935038"/>
            <a:ext cx="8748713" cy="3551237"/>
          </a:xfrm>
        </p:spPr>
        <p:txBody>
          <a:bodyPr/>
          <a:lstStyle/>
          <a:p>
            <a:pPr eaLnBrk="1" hangingPunct="1"/>
            <a:r>
              <a:rPr lang="en-US" altLang="zh-CN" dirty="0"/>
              <a:t>BPR</a:t>
            </a:r>
            <a:r>
              <a:rPr lang="zh-CN" altLang="en-US" dirty="0" smtClean="0"/>
              <a:t>与</a:t>
            </a:r>
            <a:r>
              <a:rPr lang="en-US" altLang="zh-CN" dirty="0" smtClean="0"/>
              <a:t>BPI</a:t>
            </a:r>
            <a:r>
              <a:rPr lang="zh-CN" altLang="en-US" dirty="0" smtClean="0"/>
              <a:t>关系</a:t>
            </a:r>
            <a:endParaRPr lang="zh-CN" altLang="en-US" dirty="0"/>
          </a:p>
          <a:p>
            <a:pPr eaLnBrk="1" hangingPunct="1"/>
            <a:r>
              <a:rPr lang="zh-CN" altLang="en-US" sz="2400" dirty="0" smtClean="0"/>
              <a:t>业务</a:t>
            </a:r>
            <a:r>
              <a:rPr lang="zh-CN" altLang="en-US" sz="2400" dirty="0" smtClean="0"/>
              <a:t>流程改善（</a:t>
            </a:r>
            <a:r>
              <a:rPr lang="en-US" altLang="zh-CN" sz="2400" dirty="0" smtClean="0"/>
              <a:t>Business Process Improvement</a:t>
            </a:r>
            <a:r>
              <a:rPr lang="zh-CN" altLang="en-US" sz="2400" dirty="0" smtClean="0"/>
              <a:t>，</a:t>
            </a:r>
            <a:r>
              <a:rPr lang="en-US" altLang="zh-CN" sz="2400" dirty="0" smtClean="0"/>
              <a:t>BPI</a:t>
            </a:r>
            <a:r>
              <a:rPr lang="zh-CN" altLang="en-US" sz="2400" dirty="0" smtClean="0"/>
              <a:t>）</a:t>
            </a:r>
          </a:p>
          <a:p>
            <a:pPr lvl="1" eaLnBrk="1" hangingPunct="1"/>
            <a:endParaRPr lang="en-US" altLang="zh-CN" dirty="0" smtClean="0"/>
          </a:p>
          <a:p>
            <a:pPr lvl="1" eaLnBrk="1" hangingPunct="1"/>
            <a:r>
              <a:rPr lang="en-US" altLang="zh-CN" dirty="0" smtClean="0"/>
              <a:t>BPI</a:t>
            </a:r>
            <a:r>
              <a:rPr lang="zh-CN" altLang="en-US" dirty="0" smtClean="0"/>
              <a:t>指对企业的业务流程的连续、渐进的</a:t>
            </a:r>
            <a:r>
              <a:rPr lang="zh-CN" altLang="en-US" dirty="0" smtClean="0"/>
              <a:t>改善，然而许多</a:t>
            </a:r>
            <a:r>
              <a:rPr lang="zh-CN" altLang="en-US" dirty="0" smtClean="0"/>
              <a:t>企业发现渐进的改善不能从根本上解决企业面临的挑战问题</a:t>
            </a:r>
            <a:r>
              <a:rPr lang="zh-CN" altLang="en-US" dirty="0" smtClean="0"/>
              <a:t>。</a:t>
            </a:r>
            <a:endParaRPr lang="en-US" altLang="zh-CN" dirty="0" smtClean="0"/>
          </a:p>
          <a:p>
            <a:pPr lvl="1" eaLnBrk="1" hangingPunct="1"/>
            <a:endParaRPr lang="en-US" altLang="zh-CN" dirty="0"/>
          </a:p>
          <a:p>
            <a:pPr lvl="1" eaLnBrk="1" hangingPunct="1"/>
            <a:r>
              <a:rPr lang="zh-CN" altLang="en-US" dirty="0"/>
              <a:t>业务流程重组并非是神丹妙药，有高收益的机会，但伴随着巨大的风险。据统计有</a:t>
            </a:r>
            <a:r>
              <a:rPr lang="en-US" altLang="zh-CN" dirty="0"/>
              <a:t>70%</a:t>
            </a:r>
            <a:r>
              <a:rPr lang="zh-CN" altLang="en-US" dirty="0"/>
              <a:t>的企业在重组中失败。</a:t>
            </a:r>
          </a:p>
          <a:p>
            <a:pPr lvl="1" eaLnBrk="1" hangingPunct="1"/>
            <a:endParaRPr lang="zh-CN" altLang="en-US" dirty="0" smtClean="0"/>
          </a:p>
        </p:txBody>
      </p:sp>
      <p:sp>
        <p:nvSpPr>
          <p:cNvPr id="73734" name="Rectangle 7"/>
          <p:cNvSpPr>
            <a:spLocks noChangeArrowheads="1"/>
          </p:cNvSpPr>
          <p:nvPr/>
        </p:nvSpPr>
        <p:spPr bwMode="black">
          <a:xfrm>
            <a:off x="3072554" y="5084035"/>
            <a:ext cx="31257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00050" indent="-400050">
              <a:buClr>
                <a:schemeClr val="hlink"/>
              </a:buClr>
            </a:pPr>
            <a: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BPR</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400" b="1" i="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VS</a:t>
            </a:r>
            <a: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4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BPI </a:t>
            </a: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endParaRPr lang="en-US" altLang="zh-CN"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nvGrpSpPr>
          <p:cNvPr id="73736" name="Group 10"/>
          <p:cNvGrpSpPr>
            <a:grpSpLocks/>
          </p:cNvGrpSpPr>
          <p:nvPr/>
        </p:nvGrpSpPr>
        <p:grpSpPr bwMode="auto">
          <a:xfrm>
            <a:off x="6198342" y="4498247"/>
            <a:ext cx="717550" cy="1873250"/>
            <a:chOff x="4274" y="1586"/>
            <a:chExt cx="1167" cy="2515"/>
          </a:xfrm>
        </p:grpSpPr>
        <p:grpSp>
          <p:nvGrpSpPr>
            <p:cNvPr id="73738" name="Group 11"/>
            <p:cNvGrpSpPr>
              <a:grpSpLocks/>
            </p:cNvGrpSpPr>
            <p:nvPr/>
          </p:nvGrpSpPr>
          <p:grpSpPr bwMode="auto">
            <a:xfrm flipH="1">
              <a:off x="4274" y="1779"/>
              <a:ext cx="1167" cy="2322"/>
              <a:chOff x="4274" y="1779"/>
              <a:chExt cx="1167" cy="2322"/>
            </a:xfrm>
          </p:grpSpPr>
          <p:sp>
            <p:nvSpPr>
              <p:cNvPr id="73742" name="Freeform 12"/>
              <p:cNvSpPr>
                <a:spLocks/>
              </p:cNvSpPr>
              <p:nvPr/>
            </p:nvSpPr>
            <p:spPr bwMode="auto">
              <a:xfrm>
                <a:off x="4646" y="1909"/>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0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73743" name="Freeform 13"/>
              <p:cNvSpPr>
                <a:spLocks/>
              </p:cNvSpPr>
              <p:nvPr/>
            </p:nvSpPr>
            <p:spPr bwMode="auto">
              <a:xfrm>
                <a:off x="4274" y="1779"/>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0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73744" name="Freeform 14"/>
              <p:cNvSpPr>
                <a:spLocks/>
              </p:cNvSpPr>
              <p:nvPr/>
            </p:nvSpPr>
            <p:spPr bwMode="auto">
              <a:xfrm>
                <a:off x="4770" y="2453"/>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0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73745" name="Freeform 15"/>
              <p:cNvSpPr>
                <a:spLocks/>
              </p:cNvSpPr>
              <p:nvPr/>
            </p:nvSpPr>
            <p:spPr bwMode="auto">
              <a:xfrm>
                <a:off x="4897" y="2474"/>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0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73746" name="Freeform 16"/>
              <p:cNvSpPr>
                <a:spLocks/>
              </p:cNvSpPr>
              <p:nvPr/>
            </p:nvSpPr>
            <p:spPr bwMode="auto">
              <a:xfrm>
                <a:off x="4930" y="3138"/>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0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73747" name="Freeform 17"/>
              <p:cNvSpPr>
                <a:spLocks/>
              </p:cNvSpPr>
              <p:nvPr/>
            </p:nvSpPr>
            <p:spPr bwMode="auto">
              <a:xfrm>
                <a:off x="4609" y="3136"/>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0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grpSp>
          <p:nvGrpSpPr>
            <p:cNvPr id="73739" name="Group 18"/>
            <p:cNvGrpSpPr>
              <a:grpSpLocks/>
            </p:cNvGrpSpPr>
            <p:nvPr/>
          </p:nvGrpSpPr>
          <p:grpSpPr bwMode="auto">
            <a:xfrm flipH="1">
              <a:off x="4977" y="1586"/>
              <a:ext cx="211" cy="285"/>
              <a:chOff x="4977" y="1586"/>
              <a:chExt cx="211" cy="285"/>
            </a:xfrm>
          </p:grpSpPr>
          <p:sp>
            <p:nvSpPr>
              <p:cNvPr id="73740" name="Freeform 19"/>
              <p:cNvSpPr>
                <a:spLocks/>
              </p:cNvSpPr>
              <p:nvPr/>
            </p:nvSpPr>
            <p:spPr bwMode="auto">
              <a:xfrm>
                <a:off x="5018" y="1586"/>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0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73741" name="Freeform 20"/>
              <p:cNvSpPr>
                <a:spLocks/>
              </p:cNvSpPr>
              <p:nvPr/>
            </p:nvSpPr>
            <p:spPr bwMode="auto">
              <a:xfrm>
                <a:off x="4977" y="1817"/>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54">
                    <a:moveTo>
                      <a:pt x="53" y="3"/>
                    </a:moveTo>
                    <a:lnTo>
                      <a:pt x="26" y="0"/>
                    </a:lnTo>
                    <a:lnTo>
                      <a:pt x="8" y="20"/>
                    </a:lnTo>
                    <a:lnTo>
                      <a:pt x="0" y="51"/>
                    </a:lnTo>
                    <a:lnTo>
                      <a:pt x="26" y="54"/>
                    </a:lnTo>
                    <a:lnTo>
                      <a:pt x="48" y="40"/>
                    </a:lnTo>
                    <a:lnTo>
                      <a:pt x="53" y="3"/>
                    </a:lnTo>
                    <a:close/>
                  </a:path>
                </a:pathLst>
              </a:custGeom>
              <a:solidFill>
                <a:srgbClr val="00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grpSp>
    </p:spTree>
    <p:extLst>
      <p:ext uri="{BB962C8B-B14F-4D97-AF65-F5344CB8AC3E}">
        <p14:creationId xmlns:p14="http://schemas.microsoft.com/office/powerpoint/2010/main" val="19044079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p:cNvSpPr>
            <a:spLocks noGrp="1"/>
          </p:cNvSpPr>
          <p:nvPr>
            <p:ph type="sldNum" sz="quarter" idx="10"/>
          </p:nvPr>
        </p:nvSpPr>
        <p:spPr>
          <a:noFill/>
        </p:spPr>
        <p:txBody>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65E0F95D-F337-4653-9024-6D46ECF5B045}" type="slidenum">
              <a:rPr lang="ar-SA" altLang="en-US" sz="1000">
                <a:solidFill>
                  <a:schemeClr val="bg1"/>
                </a:solidFill>
              </a:rPr>
              <a:pPr eaLnBrk="1" hangingPunct="1"/>
              <a:t>112</a:t>
            </a:fld>
            <a:endParaRPr lang="en-US" altLang="en-US" sz="1000">
              <a:solidFill>
                <a:schemeClr val="bg1"/>
              </a:solidFill>
            </a:endParaRPr>
          </a:p>
        </p:txBody>
      </p:sp>
      <p:sp>
        <p:nvSpPr>
          <p:cNvPr id="75779" name="Rectangle 2"/>
          <p:cNvSpPr>
            <a:spLocks noGrp="1" noChangeArrowheads="1"/>
          </p:cNvSpPr>
          <p:nvPr>
            <p:ph type="title"/>
          </p:nvPr>
        </p:nvSpPr>
        <p:spPr/>
        <p:txBody>
          <a:bodyPr/>
          <a:lstStyle/>
          <a:p>
            <a:pPr eaLnBrk="1" hangingPunct="1"/>
            <a:r>
              <a:rPr lang="zh-CN" altLang="en-US" smtClean="0"/>
              <a:t>业务流程重组</a:t>
            </a:r>
            <a:endParaRPr lang="en-US" altLang="zh-CN" smtClean="0"/>
          </a:p>
        </p:txBody>
      </p:sp>
      <p:sp>
        <p:nvSpPr>
          <p:cNvPr id="75780" name="Rectangle 3"/>
          <p:cNvSpPr>
            <a:spLocks noGrp="1" noChangeArrowheads="1"/>
          </p:cNvSpPr>
          <p:nvPr>
            <p:ph type="body" idx="1"/>
          </p:nvPr>
        </p:nvSpPr>
        <p:spPr>
          <a:xfrm>
            <a:off x="457200" y="908720"/>
            <a:ext cx="8229600" cy="5400675"/>
          </a:xfrm>
        </p:spPr>
        <p:txBody>
          <a:bodyPr/>
          <a:lstStyle/>
          <a:p>
            <a:pPr eaLnBrk="1" hangingPunct="1"/>
            <a:r>
              <a:rPr lang="en-US" altLang="zh-CN" dirty="0" smtClean="0"/>
              <a:t>BPR</a:t>
            </a:r>
            <a:r>
              <a:rPr lang="zh-CN" altLang="en-US" dirty="0" smtClean="0"/>
              <a:t>与</a:t>
            </a:r>
            <a:r>
              <a:rPr lang="en-US" altLang="zh-CN" dirty="0" smtClean="0"/>
              <a:t>ISP</a:t>
            </a:r>
            <a:r>
              <a:rPr lang="zh-CN" altLang="en-US" dirty="0" smtClean="0"/>
              <a:t>关系</a:t>
            </a:r>
          </a:p>
          <a:p>
            <a:pPr lvl="1" eaLnBrk="1" hangingPunct="1"/>
            <a:r>
              <a:rPr lang="zh-CN" altLang="en-US" sz="2000" dirty="0" smtClean="0"/>
              <a:t>企业流程重组是一种管理思想，一种经营变革的理念。</a:t>
            </a:r>
          </a:p>
          <a:p>
            <a:pPr lvl="1" eaLnBrk="1" hangingPunct="1"/>
            <a:endParaRPr lang="zh-CN" altLang="en-US" sz="2000" dirty="0" smtClean="0"/>
          </a:p>
          <a:p>
            <a:pPr lvl="1" eaLnBrk="1" hangingPunct="1"/>
            <a:r>
              <a:rPr lang="zh-CN" altLang="en-US" sz="2000" dirty="0" smtClean="0"/>
              <a:t>从管理信息系统的角度来认识，</a:t>
            </a:r>
            <a:r>
              <a:rPr lang="en-US" altLang="zh-CN" sz="2000" dirty="0" smtClean="0"/>
              <a:t>BPR</a:t>
            </a:r>
            <a:r>
              <a:rPr lang="zh-CN" altLang="en-US" sz="2000" dirty="0" smtClean="0"/>
              <a:t>主要是指利用信息技术，对组织内或组织之间的工作流和业务过程进行分析和再设计，主要用于减少业务的成本、缩短完成时间和提高质量的一系列技术。</a:t>
            </a:r>
          </a:p>
          <a:p>
            <a:pPr lvl="1" eaLnBrk="1" hangingPunct="1"/>
            <a:endParaRPr lang="zh-CN" altLang="en-US" sz="2000" dirty="0" smtClean="0"/>
          </a:p>
          <a:p>
            <a:pPr lvl="1" eaLnBrk="1" hangingPunct="1"/>
            <a:r>
              <a:rPr lang="zh-CN" altLang="en-US" sz="2000" dirty="0" smtClean="0"/>
              <a:t>信息技术是一种技术，</a:t>
            </a:r>
            <a:r>
              <a:rPr lang="en-US" altLang="zh-CN" sz="2000" dirty="0" smtClean="0"/>
              <a:t>BPR</a:t>
            </a:r>
            <a:r>
              <a:rPr lang="zh-CN" altLang="en-US" sz="2000" dirty="0" smtClean="0"/>
              <a:t>可以独立于信息技术而存在。这种独立是相对的，在</a:t>
            </a:r>
            <a:r>
              <a:rPr lang="en-US" altLang="zh-CN" sz="2000" dirty="0" smtClean="0"/>
              <a:t>BPR</a:t>
            </a:r>
            <a:r>
              <a:rPr lang="zh-CN" altLang="en-US" sz="2000" dirty="0" smtClean="0"/>
              <a:t>由思想到现实的转变中，信息技术起到良好的催化剂作用。</a:t>
            </a:r>
          </a:p>
          <a:p>
            <a:pPr lvl="1" eaLnBrk="1" hangingPunct="1"/>
            <a:endParaRPr lang="zh-CN" altLang="en-US" sz="2000" dirty="0" smtClean="0"/>
          </a:p>
          <a:p>
            <a:pPr lvl="1" eaLnBrk="1" hangingPunct="1"/>
            <a:r>
              <a:rPr lang="zh-CN" altLang="en-US" sz="2000" dirty="0" smtClean="0"/>
              <a:t>企业在实现信息化的过程中，首先要实施</a:t>
            </a:r>
            <a:r>
              <a:rPr lang="en-US" altLang="zh-CN" sz="2000" dirty="0" smtClean="0"/>
              <a:t>BPR,</a:t>
            </a:r>
            <a:r>
              <a:rPr lang="zh-CN" altLang="en-US" sz="2000" dirty="0" smtClean="0"/>
              <a:t>再利用信息技术促进</a:t>
            </a:r>
            <a:r>
              <a:rPr lang="en-US" altLang="zh-CN" sz="2000" dirty="0" smtClean="0"/>
              <a:t>BPR</a:t>
            </a:r>
            <a:r>
              <a:rPr lang="zh-CN" altLang="en-US" sz="2000" dirty="0" smtClean="0"/>
              <a:t>的实现。</a:t>
            </a:r>
          </a:p>
        </p:txBody>
      </p:sp>
    </p:spTree>
    <p:extLst>
      <p:ext uri="{BB962C8B-B14F-4D97-AF65-F5344CB8AC3E}">
        <p14:creationId xmlns:p14="http://schemas.microsoft.com/office/powerpoint/2010/main" val="1690490976"/>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5" name="Rectangle 7"/>
          <p:cNvSpPr>
            <a:spLocks noChangeArrowheads="1"/>
          </p:cNvSpPr>
          <p:nvPr/>
        </p:nvSpPr>
        <p:spPr bwMode="auto">
          <a:xfrm>
            <a:off x="126409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三</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、系统规划阶段</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2" name="TextBox 1"/>
          <p:cNvSpPr txBox="1"/>
          <p:nvPr/>
        </p:nvSpPr>
        <p:spPr bwMode="auto">
          <a:xfrm>
            <a:off x="2972282" y="1556792"/>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smtClean="0">
                <a:solidFill>
                  <a:srgbClr val="969696"/>
                </a:solidFill>
              </a:rPr>
              <a:t> 1</a:t>
            </a:r>
            <a:r>
              <a:rPr lang="zh-CN" altLang="en-US" dirty="0" smtClean="0">
                <a:solidFill>
                  <a:srgbClr val="969696"/>
                </a:solidFill>
              </a:rPr>
              <a:t>、系统战略规划</a:t>
            </a:r>
            <a:endParaRPr lang="zh-CN" altLang="en-US" dirty="0">
              <a:solidFill>
                <a:srgbClr val="969696"/>
              </a:solidFill>
            </a:endParaRPr>
          </a:p>
        </p:txBody>
      </p:sp>
      <p:sp>
        <p:nvSpPr>
          <p:cNvPr id="6" name="TextBox 5"/>
          <p:cNvSpPr txBox="1"/>
          <p:nvPr/>
        </p:nvSpPr>
        <p:spPr bwMode="auto">
          <a:xfrm>
            <a:off x="2972282" y="2419963"/>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smtClean="0">
                <a:solidFill>
                  <a:srgbClr val="969696"/>
                </a:solidFill>
              </a:rPr>
              <a:t> 2</a:t>
            </a:r>
            <a:r>
              <a:rPr lang="zh-CN" altLang="en-US" dirty="0" smtClean="0">
                <a:solidFill>
                  <a:srgbClr val="969696"/>
                </a:solidFill>
              </a:rPr>
              <a:t>、系统流程规划</a:t>
            </a:r>
            <a:endParaRPr lang="zh-CN" altLang="en-US" dirty="0">
              <a:solidFill>
                <a:srgbClr val="969696"/>
              </a:solidFill>
            </a:endParaRPr>
          </a:p>
        </p:txBody>
      </p:sp>
      <p:sp>
        <p:nvSpPr>
          <p:cNvPr id="11" name="Rectangle 3"/>
          <p:cNvSpPr txBox="1">
            <a:spLocks noChangeArrowheads="1"/>
          </p:cNvSpPr>
          <p:nvPr/>
        </p:nvSpPr>
        <p:spPr bwMode="auto">
          <a:xfrm>
            <a:off x="1286810" y="1134616"/>
            <a:ext cx="2061054" cy="710208"/>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3"/>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r>
              <a:rPr lang="zh-CN" altLang="en-US" sz="2800" dirty="0" smtClean="0">
                <a:solidFill>
                  <a:srgbClr val="FF0000"/>
                </a:solidFill>
                <a:effectLst>
                  <a:outerShdw blurRad="38100" dist="38100" dir="2700000" algn="tl">
                    <a:srgbClr val="000000">
                      <a:alpha val="43137"/>
                    </a:srgbClr>
                  </a:outerShdw>
                </a:effectLst>
              </a:rPr>
              <a:t>要点</a:t>
            </a:r>
          </a:p>
        </p:txBody>
      </p:sp>
      <p:sp>
        <p:nvSpPr>
          <p:cNvPr id="7" name="Text Box 3"/>
          <p:cNvSpPr txBox="1">
            <a:spLocks noChangeArrowheads="1"/>
          </p:cNvSpPr>
          <p:nvPr/>
        </p:nvSpPr>
        <p:spPr bwMode="auto">
          <a:xfrm>
            <a:off x="2972282" y="3283134"/>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smtClean="0"/>
              <a:t> 3</a:t>
            </a:r>
            <a:r>
              <a:rPr lang="zh-CN" altLang="en-US" dirty="0" smtClean="0"/>
              <a:t>、系统数据规划</a:t>
            </a:r>
            <a:endParaRPr lang="zh-CN" altLang="en-US" dirty="0"/>
          </a:p>
        </p:txBody>
      </p:sp>
      <p:sp>
        <p:nvSpPr>
          <p:cNvPr id="8" name="Text Box 3"/>
          <p:cNvSpPr txBox="1">
            <a:spLocks noChangeArrowheads="1"/>
          </p:cNvSpPr>
          <p:nvPr/>
        </p:nvSpPr>
        <p:spPr bwMode="auto">
          <a:xfrm>
            <a:off x="2972282" y="4146305"/>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smtClean="0">
                <a:solidFill>
                  <a:schemeClr val="bg1"/>
                </a:solidFill>
              </a:rPr>
              <a:t> 4</a:t>
            </a:r>
            <a:r>
              <a:rPr lang="zh-CN" altLang="en-US" dirty="0" smtClean="0">
                <a:solidFill>
                  <a:schemeClr val="bg1"/>
                </a:solidFill>
              </a:rPr>
              <a:t>、系统功能规划</a:t>
            </a:r>
            <a:endParaRPr lang="zh-CN" altLang="en-US" dirty="0">
              <a:solidFill>
                <a:schemeClr val="bg1"/>
              </a:solidFill>
            </a:endParaRPr>
          </a:p>
        </p:txBody>
      </p:sp>
      <p:sp>
        <p:nvSpPr>
          <p:cNvPr id="9" name="Text Box 3"/>
          <p:cNvSpPr txBox="1">
            <a:spLocks noChangeArrowheads="1"/>
          </p:cNvSpPr>
          <p:nvPr/>
        </p:nvSpPr>
        <p:spPr bwMode="auto">
          <a:xfrm>
            <a:off x="2972282" y="5009475"/>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solidFill>
                  <a:schemeClr val="bg1"/>
                </a:solidFill>
              </a:rPr>
              <a:t> </a:t>
            </a:r>
            <a:r>
              <a:rPr lang="en-US" altLang="zh-CN" dirty="0" smtClean="0">
                <a:solidFill>
                  <a:schemeClr val="bg1"/>
                </a:solidFill>
              </a:rPr>
              <a:t>5</a:t>
            </a:r>
            <a:r>
              <a:rPr lang="zh-CN" altLang="en-US" dirty="0" smtClean="0">
                <a:solidFill>
                  <a:schemeClr val="bg1"/>
                </a:solidFill>
              </a:rPr>
              <a:t>、系统资源规划</a:t>
            </a:r>
            <a:endParaRPr lang="zh-CN" altLang="en-US" dirty="0">
              <a:solidFill>
                <a:schemeClr val="bg1"/>
              </a:solidFill>
            </a:endParaRPr>
          </a:p>
        </p:txBody>
      </p:sp>
      <p:sp>
        <p:nvSpPr>
          <p:cNvPr id="10" name="Text Box 3"/>
          <p:cNvSpPr txBox="1">
            <a:spLocks noChangeArrowheads="1"/>
          </p:cNvSpPr>
          <p:nvPr/>
        </p:nvSpPr>
        <p:spPr bwMode="auto">
          <a:xfrm>
            <a:off x="2987824" y="5796553"/>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solidFill>
                  <a:schemeClr val="bg1"/>
                </a:solidFill>
              </a:rPr>
              <a:t> </a:t>
            </a:r>
            <a:r>
              <a:rPr lang="en-US" altLang="zh-CN" dirty="0" smtClean="0">
                <a:solidFill>
                  <a:schemeClr val="bg1"/>
                </a:solidFill>
              </a:rPr>
              <a:t>6</a:t>
            </a:r>
            <a:r>
              <a:rPr lang="zh-CN" altLang="en-US" dirty="0" smtClean="0">
                <a:solidFill>
                  <a:schemeClr val="bg1"/>
                </a:solidFill>
              </a:rPr>
              <a:t>、系统实施计划</a:t>
            </a:r>
            <a:endParaRPr lang="zh-CN" altLang="en-US" dirty="0">
              <a:solidFill>
                <a:schemeClr val="bg1"/>
              </a:solidFill>
            </a:endParaRPr>
          </a:p>
        </p:txBody>
      </p:sp>
    </p:spTree>
    <p:extLst>
      <p:ext uri="{BB962C8B-B14F-4D97-AF65-F5344CB8AC3E}">
        <p14:creationId xmlns:p14="http://schemas.microsoft.com/office/powerpoint/2010/main" val="968422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7"/>
          <p:cNvSpPr>
            <a:spLocks noChangeArrowheads="1"/>
          </p:cNvSpPr>
          <p:nvPr/>
        </p:nvSpPr>
        <p:spPr bwMode="auto">
          <a:xfrm>
            <a:off x="111561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三</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、系统规划阶段</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35" name="TextBox 34"/>
          <p:cNvSpPr txBox="1"/>
          <p:nvPr/>
        </p:nvSpPr>
        <p:spPr bwMode="auto">
          <a:xfrm>
            <a:off x="1448478" y="972017"/>
            <a:ext cx="629187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latin typeface="Times New Roman" pitchFamily="18" charset="0"/>
                <a:ea typeface="+mn-ea"/>
                <a:cs typeface="Times New Roman" pitchFamily="18" charset="0"/>
              </a:rPr>
              <a:t>2</a:t>
            </a:r>
            <a:r>
              <a:rPr lang="zh-CN" altLang="en-US" dirty="0" smtClean="0">
                <a:latin typeface="Times New Roman" pitchFamily="18" charset="0"/>
                <a:ea typeface="+mn-ea"/>
                <a:cs typeface="Times New Roman" pitchFamily="18" charset="0"/>
              </a:rPr>
              <a:t>、系统</a:t>
            </a:r>
            <a:r>
              <a:rPr lang="zh-CN" altLang="en-US" dirty="0">
                <a:latin typeface="Times New Roman" pitchFamily="18" charset="0"/>
                <a:ea typeface="+mn-ea"/>
                <a:cs typeface="Times New Roman" pitchFamily="18" charset="0"/>
              </a:rPr>
              <a:t>数据</a:t>
            </a:r>
            <a:r>
              <a:rPr lang="zh-CN" altLang="en-US" dirty="0" smtClean="0">
                <a:latin typeface="Times New Roman" pitchFamily="18" charset="0"/>
                <a:ea typeface="+mn-ea"/>
                <a:cs typeface="Times New Roman" pitchFamily="18" charset="0"/>
              </a:rPr>
              <a:t>规划</a:t>
            </a:r>
            <a:endParaRPr lang="zh-CN" altLang="en-US" dirty="0">
              <a:latin typeface="Times New Roman" pitchFamily="18" charset="0"/>
              <a:ea typeface="+mn-ea"/>
              <a:cs typeface="Times New Roman" pitchFamily="18" charset="0"/>
            </a:endParaRPr>
          </a:p>
        </p:txBody>
      </p:sp>
      <p:sp>
        <p:nvSpPr>
          <p:cNvPr id="36" name="Text Box 3"/>
          <p:cNvSpPr txBox="1">
            <a:spLocks noChangeArrowheads="1"/>
          </p:cNvSpPr>
          <p:nvPr/>
        </p:nvSpPr>
        <p:spPr bwMode="auto">
          <a:xfrm>
            <a:off x="2483767" y="3068731"/>
            <a:ext cx="4032449"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algn="l"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2)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数据规划任务</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1" name="Text Box 3"/>
          <p:cNvSpPr txBox="1">
            <a:spLocks noChangeArrowheads="1"/>
          </p:cNvSpPr>
          <p:nvPr/>
        </p:nvSpPr>
        <p:spPr bwMode="auto">
          <a:xfrm>
            <a:off x="2483767" y="4004835"/>
            <a:ext cx="4032449"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algn="l"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3)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主题数据类型</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2" name="Text Box 3"/>
          <p:cNvSpPr txBox="1">
            <a:spLocks noChangeArrowheads="1"/>
          </p:cNvSpPr>
          <p:nvPr/>
        </p:nvSpPr>
        <p:spPr bwMode="auto">
          <a:xfrm>
            <a:off x="2483767" y="4940939"/>
            <a:ext cx="4032449"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algn="l"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4)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识别主题数据</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8" name="Text Box 3"/>
          <p:cNvSpPr txBox="1">
            <a:spLocks noChangeArrowheads="1"/>
          </p:cNvSpPr>
          <p:nvPr/>
        </p:nvSpPr>
        <p:spPr bwMode="auto">
          <a:xfrm>
            <a:off x="2483768" y="2132627"/>
            <a:ext cx="4032448"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algn="l" eaLnBrk="0" hangingPunct="0">
              <a:spcBef>
                <a:spcPct val="50000"/>
              </a:spcBef>
            </a:pPr>
            <a:r>
              <a:rPr lang="en-US" altLang="zh-CN" sz="2800" b="1"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b="1" dirty="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1</a:t>
            </a:r>
            <a:r>
              <a:rPr lang="en-US" altLang="zh-CN" sz="2800" b="1"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数据需求分析</a:t>
            </a:r>
            <a:endParaRPr kumimoji="1" lang="zh-CN" altLang="en-US" sz="2800" b="1" dirty="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custDataLst>
      <p:tags r:id="rId1"/>
    </p:custDataLst>
    <p:extLst>
      <p:ext uri="{BB962C8B-B14F-4D97-AF65-F5344CB8AC3E}">
        <p14:creationId xmlns:p14="http://schemas.microsoft.com/office/powerpoint/2010/main" val="2316230045"/>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ltLang="zh-CN" sz="2800" dirty="0" smtClean="0">
                <a:latin typeface="隶书" pitchFamily="49" charset="-122"/>
              </a:rPr>
              <a:t>3</a:t>
            </a:r>
            <a:r>
              <a:rPr lang="zh-CN" altLang="en-US" sz="2800" dirty="0" smtClean="0">
                <a:latin typeface="隶书" pitchFamily="49" charset="-122"/>
              </a:rPr>
              <a:t>、系统数据规划</a:t>
            </a:r>
            <a:r>
              <a:rPr lang="zh-CN" altLang="en-US" sz="2800" dirty="0" smtClean="0"/>
              <a:t> </a:t>
            </a:r>
            <a:endParaRPr lang="zh-CN" altLang="en-US" sz="2800" dirty="0"/>
          </a:p>
        </p:txBody>
      </p:sp>
      <p:sp>
        <p:nvSpPr>
          <p:cNvPr id="5" name="Text Box 3"/>
          <p:cNvSpPr txBox="1">
            <a:spLocks noChangeArrowheads="1"/>
          </p:cNvSpPr>
          <p:nvPr/>
        </p:nvSpPr>
        <p:spPr bwMode="auto">
          <a:xfrm>
            <a:off x="2267744" y="836712"/>
            <a:ext cx="468052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1</a:t>
            </a: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信息需求分析</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9" name="Rectangle 3"/>
          <p:cNvSpPr txBox="1">
            <a:spLocks noChangeArrowheads="1"/>
          </p:cNvSpPr>
          <p:nvPr/>
        </p:nvSpPr>
        <p:spPr bwMode="auto">
          <a:xfrm>
            <a:off x="685800" y="1504528"/>
            <a:ext cx="7558608" cy="48768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3"/>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r>
              <a:rPr lang="zh-CN" altLang="en-US" dirty="0" smtClean="0">
                <a:solidFill>
                  <a:srgbClr val="0000FF"/>
                </a:solidFill>
                <a:effectLst>
                  <a:outerShdw blurRad="38100" dist="38100" dir="2700000" algn="tl">
                    <a:srgbClr val="000000">
                      <a:alpha val="43137"/>
                    </a:srgbClr>
                  </a:outerShdw>
                </a:effectLst>
              </a:rPr>
              <a:t>工作内容：</a:t>
            </a:r>
          </a:p>
          <a:p>
            <a:pPr lvl="1">
              <a:buFont typeface="Wingdings" pitchFamily="2" charset="2"/>
              <a:buChar char="Ø"/>
            </a:pPr>
            <a:r>
              <a:rPr lang="zh-CN" altLang="en-US" sz="2400" dirty="0" smtClean="0">
                <a:solidFill>
                  <a:srgbClr val="002060"/>
                </a:solidFill>
                <a:effectLst>
                  <a:outerShdw blurRad="38100" dist="38100" dir="2700000" algn="tl">
                    <a:srgbClr val="000000">
                      <a:alpha val="43137"/>
                    </a:srgbClr>
                  </a:outerShdw>
                </a:effectLst>
              </a:rPr>
              <a:t>分析与确定信息系统对每个业务流程必须提供的信息，明确所需信息的来源；</a:t>
            </a:r>
          </a:p>
          <a:p>
            <a:pPr lvl="1">
              <a:buFont typeface="Wingdings" pitchFamily="2" charset="2"/>
              <a:buChar char="Ø"/>
            </a:pPr>
            <a:r>
              <a:rPr lang="zh-CN" altLang="en-US" sz="2400" dirty="0" smtClean="0">
                <a:solidFill>
                  <a:srgbClr val="002060"/>
                </a:solidFill>
                <a:effectLst>
                  <a:outerShdw blurRad="38100" dist="38100" dir="2700000" algn="tl">
                    <a:srgbClr val="000000">
                      <a:alpha val="43137"/>
                    </a:srgbClr>
                  </a:outerShdw>
                </a:effectLst>
              </a:rPr>
              <a:t>分析与确定每个业务流程在运作中产生、信息系统必须加以收集的数据，明确收集的信息的去向；</a:t>
            </a:r>
          </a:p>
          <a:p>
            <a:pPr lvl="1">
              <a:buFont typeface="Wingdings" pitchFamily="2" charset="2"/>
              <a:buChar char="Ø"/>
            </a:pPr>
            <a:r>
              <a:rPr lang="zh-CN" altLang="en-US" sz="2400" dirty="0" smtClean="0">
                <a:solidFill>
                  <a:srgbClr val="002060"/>
                </a:solidFill>
                <a:effectLst>
                  <a:outerShdw blurRad="38100" dist="38100" dir="2700000" algn="tl">
                    <a:srgbClr val="000000">
                      <a:alpha val="43137"/>
                    </a:srgbClr>
                  </a:outerShdw>
                </a:effectLst>
              </a:rPr>
              <a:t>分析信息系统为提供与收集上述信息应具备的主要功能；</a:t>
            </a:r>
          </a:p>
          <a:p>
            <a:pPr lvl="1">
              <a:buFont typeface="Wingdings" pitchFamily="2" charset="2"/>
              <a:buChar char="Ø"/>
            </a:pPr>
            <a:r>
              <a:rPr lang="zh-CN" altLang="en-US" sz="2400" dirty="0" smtClean="0">
                <a:solidFill>
                  <a:srgbClr val="002060"/>
                </a:solidFill>
                <a:effectLst>
                  <a:outerShdw blurRad="38100" dist="38100" dir="2700000" algn="tl">
                    <a:srgbClr val="000000">
                      <a:alpha val="43137"/>
                    </a:srgbClr>
                  </a:outerShdw>
                </a:effectLst>
              </a:rPr>
              <a:t>分析现有系统提供、收集与处理有关信息的情况，明确与规划中的系统的差距与改进方向。</a:t>
            </a:r>
            <a:endParaRPr lang="zh-CN" altLang="en-US" sz="2400"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8869521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3" name="Rectangle 3"/>
          <p:cNvSpPr>
            <a:spLocks noGrp="1" noChangeArrowheads="1"/>
          </p:cNvSpPr>
          <p:nvPr>
            <p:ph type="body" sz="half" idx="1"/>
          </p:nvPr>
        </p:nvSpPr>
        <p:spPr>
          <a:xfrm>
            <a:off x="684213" y="1556593"/>
            <a:ext cx="7775575" cy="576263"/>
          </a:xfrm>
        </p:spPr>
        <p:txBody>
          <a:bodyPr/>
          <a:lstStyle/>
          <a:p>
            <a:r>
              <a:rPr lang="zh-CN" altLang="en-US" sz="2000" dirty="0" smtClean="0"/>
              <a:t>举例：说明</a:t>
            </a:r>
            <a:r>
              <a:rPr lang="zh-CN" altLang="en-US" sz="2000" dirty="0"/>
              <a:t>组织的信息需求分析中部分业务流程的</a:t>
            </a:r>
            <a:r>
              <a:rPr lang="zh-CN" altLang="en-US" sz="2000" dirty="0" smtClean="0"/>
              <a:t>信息需求</a:t>
            </a:r>
            <a:endParaRPr lang="zh-CN" altLang="en-US" sz="2000" dirty="0"/>
          </a:p>
          <a:p>
            <a:pPr>
              <a:buFont typeface="Wingdings" pitchFamily="2" charset="2"/>
              <a:buNone/>
            </a:pPr>
            <a:endParaRPr lang="en-US" altLang="zh-CN" sz="2000" dirty="0"/>
          </a:p>
        </p:txBody>
      </p:sp>
      <p:graphicFrame>
        <p:nvGraphicFramePr>
          <p:cNvPr id="240786" name="Group 146"/>
          <p:cNvGraphicFramePr>
            <a:graphicFrameLocks noGrp="1"/>
          </p:cNvGraphicFramePr>
          <p:nvPr>
            <p:ph sz="quarter" idx="3"/>
            <p:extLst>
              <p:ext uri="{D42A27DB-BD31-4B8C-83A1-F6EECF244321}">
                <p14:modId xmlns:p14="http://schemas.microsoft.com/office/powerpoint/2010/main" val="133319641"/>
              </p:ext>
            </p:extLst>
          </p:nvPr>
        </p:nvGraphicFramePr>
        <p:xfrm>
          <a:off x="1187450" y="2205038"/>
          <a:ext cx="7270750" cy="4141789"/>
        </p:xfrm>
        <a:graphic>
          <a:graphicData uri="http://schemas.openxmlformats.org/drawingml/2006/table">
            <a:tbl>
              <a:tblPr/>
              <a:tblGrid>
                <a:gridCol w="1144588">
                  <a:extLst>
                    <a:ext uri="{9D8B030D-6E8A-4147-A177-3AD203B41FA5}">
                      <a16:colId xmlns:a16="http://schemas.microsoft.com/office/drawing/2014/main" val="20000"/>
                    </a:ext>
                  </a:extLst>
                </a:gridCol>
                <a:gridCol w="2722562">
                  <a:extLst>
                    <a:ext uri="{9D8B030D-6E8A-4147-A177-3AD203B41FA5}">
                      <a16:colId xmlns:a16="http://schemas.microsoft.com/office/drawing/2014/main" val="20001"/>
                    </a:ext>
                  </a:extLst>
                </a:gridCol>
                <a:gridCol w="3403600">
                  <a:extLst>
                    <a:ext uri="{9D8B030D-6E8A-4147-A177-3AD203B41FA5}">
                      <a16:colId xmlns:a16="http://schemas.microsoft.com/office/drawing/2014/main" val="20002"/>
                    </a:ext>
                  </a:extLst>
                </a:gridCol>
              </a:tblGrid>
              <a:tr h="5080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rgbClr val="0000FF"/>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rPr>
                        <a:t>业务流程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rgbClr val="0000FF"/>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rPr>
                        <a:t>产生的信息（输出）</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rgbClr val="0000FF"/>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rPr>
                        <a:t>使用的信息（输入）</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350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66"/>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rPr>
                        <a:t>库存控制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66"/>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rPr>
                        <a:t>原料库存；产品库存</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rgbClr val="000066"/>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rPr>
                        <a:t>部件目录；材料清单；在进行的工作</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429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66"/>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rPr>
                        <a:t>工序设计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66"/>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rPr>
                        <a:t>设备</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66"/>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rPr>
                        <a:t>产品；部件目录；材料清单；工序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9017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66"/>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rPr>
                        <a:t>调  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66"/>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rPr>
                        <a:t>在进行的工作</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rgbClr val="000066"/>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rPr>
                        <a:t>产品；部件目录；材料清单；供应商；设备；机器负荷；定货单；待购材料；</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095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66"/>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rPr>
                        <a:t>能力计划</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66"/>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rPr>
                        <a:t>机器负荷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66"/>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rPr>
                        <a:t>材料清单；供应商；设备；工序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095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66"/>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rPr>
                        <a:t>材料需求</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66"/>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rPr>
                        <a:t>待购材料</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66"/>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rPr>
                        <a:t>产品；材料清单；供应商；定货单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6350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66"/>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rPr>
                        <a:t>生产作业</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rgbClr val="000066"/>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rPr>
                        <a:t>工序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rgbClr val="000066"/>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rPr>
                        <a:t>在进行的工作；机器负荷；待购材料</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8" name="Text Box 3"/>
          <p:cNvSpPr txBox="1">
            <a:spLocks noChangeArrowheads="1"/>
          </p:cNvSpPr>
          <p:nvPr/>
        </p:nvSpPr>
        <p:spPr bwMode="auto">
          <a:xfrm>
            <a:off x="2267744" y="836712"/>
            <a:ext cx="468052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1</a:t>
            </a: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信息需求分析</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0" name="Rectangle 2"/>
          <p:cNvSpPr>
            <a:spLocks noGrp="1" noChangeArrowheads="1"/>
          </p:cNvSpPr>
          <p:nvPr>
            <p:ph type="title"/>
          </p:nvPr>
        </p:nvSpPr>
        <p:spPr>
          <a:xfrm>
            <a:off x="0" y="77317"/>
            <a:ext cx="8892480" cy="687387"/>
          </a:xfrm>
        </p:spPr>
        <p:txBody>
          <a:bodyPr/>
          <a:lstStyle/>
          <a:p>
            <a:pPr algn="r"/>
            <a:r>
              <a:rPr lang="en-US" altLang="zh-CN" sz="2800" dirty="0">
                <a:solidFill>
                  <a:srgbClr val="002060"/>
                </a:solidFill>
                <a:latin typeface="隶书" pitchFamily="49" charset="-122"/>
              </a:rPr>
              <a:t>2</a:t>
            </a:r>
            <a:r>
              <a:rPr lang="zh-CN" altLang="en-US" sz="2800" dirty="0" smtClean="0">
                <a:solidFill>
                  <a:srgbClr val="002060"/>
                </a:solidFill>
                <a:latin typeface="隶书" pitchFamily="49" charset="-122"/>
              </a:rPr>
              <a:t>、系统流程规划</a:t>
            </a:r>
            <a:r>
              <a:rPr lang="zh-CN" altLang="en-US" sz="2800" dirty="0" smtClean="0">
                <a:solidFill>
                  <a:srgbClr val="002060"/>
                </a:solidFill>
              </a:rPr>
              <a:t> </a:t>
            </a:r>
            <a:endParaRPr lang="zh-CN" altLang="en-US" sz="2800" dirty="0">
              <a:solidFill>
                <a:srgbClr val="002060"/>
              </a:solidFill>
            </a:endParaRPr>
          </a:p>
        </p:txBody>
      </p:sp>
    </p:spTree>
    <p:extLst>
      <p:ext uri="{BB962C8B-B14F-4D97-AF65-F5344CB8AC3E}">
        <p14:creationId xmlns:p14="http://schemas.microsoft.com/office/powerpoint/2010/main" val="414939116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20" name="Text Box 8"/>
          <p:cNvSpPr txBox="1">
            <a:spLocks noChangeArrowheads="1"/>
          </p:cNvSpPr>
          <p:nvPr/>
        </p:nvSpPr>
        <p:spPr bwMode="auto">
          <a:xfrm>
            <a:off x="2057400" y="3059246"/>
            <a:ext cx="1604963"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20000"/>
              </a:spcBef>
            </a:pPr>
            <a:r>
              <a:rPr lang="zh-CN" altLang="en-US" sz="1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输入信息</a:t>
            </a:r>
            <a:endParaRPr lang="zh-CN" altLang="en-US" sz="1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43721" name="Text Box 9"/>
          <p:cNvSpPr txBox="1">
            <a:spLocks noChangeArrowheads="1"/>
          </p:cNvSpPr>
          <p:nvPr/>
        </p:nvSpPr>
        <p:spPr bwMode="auto">
          <a:xfrm>
            <a:off x="5514975" y="3059246"/>
            <a:ext cx="2208213"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20000"/>
              </a:spcBef>
            </a:pPr>
            <a:r>
              <a:rPr lang="zh-CN" altLang="en-US" sz="1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输出信息</a:t>
            </a:r>
            <a:endParaRPr lang="zh-CN" altLang="en-US" sz="1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43730" name="Text Box 18"/>
          <p:cNvSpPr txBox="1">
            <a:spLocks noChangeArrowheads="1"/>
          </p:cNvSpPr>
          <p:nvPr/>
        </p:nvSpPr>
        <p:spPr bwMode="auto">
          <a:xfrm>
            <a:off x="1116013" y="5115058"/>
            <a:ext cx="16398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20000"/>
              </a:spcBef>
            </a:pPr>
            <a:r>
              <a:rPr lang="zh-CN" altLang="en-US" sz="18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在进行的工作</a:t>
            </a:r>
          </a:p>
        </p:txBody>
      </p:sp>
      <p:grpSp>
        <p:nvGrpSpPr>
          <p:cNvPr id="243738" name="Group 26"/>
          <p:cNvGrpSpPr>
            <a:grpSpLocks/>
          </p:cNvGrpSpPr>
          <p:nvPr/>
        </p:nvGrpSpPr>
        <p:grpSpPr bwMode="auto">
          <a:xfrm>
            <a:off x="1350963" y="3216408"/>
            <a:ext cx="6821487" cy="2235200"/>
            <a:chOff x="851" y="1756"/>
            <a:chExt cx="4297" cy="1408"/>
          </a:xfrm>
        </p:grpSpPr>
        <p:sp>
          <p:nvSpPr>
            <p:cNvPr id="243717" name="Text Box 5"/>
            <p:cNvSpPr txBox="1">
              <a:spLocks noChangeArrowheads="1"/>
            </p:cNvSpPr>
            <p:nvPr/>
          </p:nvSpPr>
          <p:spPr bwMode="auto">
            <a:xfrm>
              <a:off x="2210" y="1756"/>
              <a:ext cx="1138" cy="495"/>
            </a:xfrm>
            <a:prstGeom prst="rect">
              <a:avLst/>
            </a:prstGeom>
            <a:solidFill>
              <a:schemeClr val="accent2"/>
            </a:solidFill>
            <a:ln w="9525">
              <a:solidFill>
                <a:srgbClr val="000000"/>
              </a:solidFill>
              <a:miter lim="800000"/>
              <a:headEnd/>
              <a:tailEnd/>
            </a:ln>
          </p:spPr>
          <p:txBody>
            <a:bodyPr/>
            <a:lstStyle/>
            <a:p>
              <a:pPr>
                <a:spcBef>
                  <a:spcPct val="20000"/>
                </a:spcBef>
              </a:pPr>
              <a:r>
                <a:rPr lang="zh-CN" altLang="en-US" sz="1800" b="1" dirty="0">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rPr>
                <a:t>流程</a:t>
              </a:r>
            </a:p>
            <a:p>
              <a:pPr>
                <a:spcBef>
                  <a:spcPct val="20000"/>
                </a:spcBef>
              </a:pPr>
              <a:r>
                <a:rPr lang="zh-CN" altLang="en-US" sz="900" b="1" dirty="0">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1800" b="1" dirty="0">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rPr>
                <a:t>子流程</a:t>
              </a:r>
            </a:p>
          </p:txBody>
        </p:sp>
        <p:sp>
          <p:nvSpPr>
            <p:cNvPr id="243718" name="Line 6"/>
            <p:cNvSpPr>
              <a:spLocks noChangeShapeType="1"/>
            </p:cNvSpPr>
            <p:nvPr/>
          </p:nvSpPr>
          <p:spPr bwMode="auto">
            <a:xfrm>
              <a:off x="1072" y="1956"/>
              <a:ext cx="1138" cy="0"/>
            </a:xfrm>
            <a:prstGeom prst="line">
              <a:avLst/>
            </a:prstGeom>
            <a:noFill/>
            <a:ln w="57150">
              <a:solidFill>
                <a:srgbClr val="00206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43719" name="Line 7"/>
            <p:cNvSpPr>
              <a:spLocks noChangeShapeType="1"/>
            </p:cNvSpPr>
            <p:nvPr/>
          </p:nvSpPr>
          <p:spPr bwMode="auto">
            <a:xfrm>
              <a:off x="3348" y="1956"/>
              <a:ext cx="1264" cy="0"/>
            </a:xfrm>
            <a:prstGeom prst="line">
              <a:avLst/>
            </a:prstGeom>
            <a:noFill/>
            <a:ln w="57150">
              <a:solidFill>
                <a:srgbClr val="00206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43722" name="Text Box 10"/>
            <p:cNvSpPr txBox="1">
              <a:spLocks noChangeArrowheads="1"/>
            </p:cNvSpPr>
            <p:nvPr/>
          </p:nvSpPr>
          <p:spPr bwMode="auto">
            <a:xfrm>
              <a:off x="2131" y="2410"/>
              <a:ext cx="1265" cy="754"/>
            </a:xfrm>
            <a:prstGeom prst="rect">
              <a:avLst/>
            </a:prstGeom>
            <a:solidFill>
              <a:schemeClr val="accent2"/>
            </a:solidFill>
            <a:ln w="9525">
              <a:solidFill>
                <a:srgbClr val="000000"/>
              </a:solidFill>
              <a:miter lim="800000"/>
              <a:headEnd/>
              <a:tailEnd/>
            </a:ln>
          </p:spPr>
          <p:txBody>
            <a:bodyPr/>
            <a:lstStyle/>
            <a:p>
              <a:pPr>
                <a:spcBef>
                  <a:spcPct val="20000"/>
                </a:spcBef>
              </a:pPr>
              <a:endParaRPr lang="en-US" altLang="zh-CN" sz="1000" b="1" dirty="0">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a:p>
              <a:pPr>
                <a:spcBef>
                  <a:spcPct val="20000"/>
                </a:spcBef>
              </a:pPr>
              <a:r>
                <a:rPr lang="zh-CN" altLang="en-US" sz="1800" b="1" dirty="0">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rPr>
                <a:t>库存控制</a:t>
              </a:r>
            </a:p>
          </p:txBody>
        </p:sp>
        <p:sp>
          <p:nvSpPr>
            <p:cNvPr id="243723" name="Line 11"/>
            <p:cNvSpPr>
              <a:spLocks noChangeShapeType="1"/>
            </p:cNvSpPr>
            <p:nvPr/>
          </p:nvSpPr>
          <p:spPr bwMode="auto">
            <a:xfrm>
              <a:off x="3379" y="2633"/>
              <a:ext cx="464" cy="0"/>
            </a:xfrm>
            <a:prstGeom prst="line">
              <a:avLst/>
            </a:prstGeom>
            <a:noFill/>
            <a:ln w="57150">
              <a:solidFill>
                <a:srgbClr val="00206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43724" name="Line 12"/>
            <p:cNvSpPr>
              <a:spLocks noChangeShapeType="1"/>
            </p:cNvSpPr>
            <p:nvPr/>
          </p:nvSpPr>
          <p:spPr bwMode="auto">
            <a:xfrm>
              <a:off x="1652" y="2595"/>
              <a:ext cx="463" cy="0"/>
            </a:xfrm>
            <a:prstGeom prst="line">
              <a:avLst/>
            </a:prstGeom>
            <a:noFill/>
            <a:ln w="57150">
              <a:solidFill>
                <a:srgbClr val="00206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43725" name="Line 13"/>
            <p:cNvSpPr>
              <a:spLocks noChangeShapeType="1"/>
            </p:cNvSpPr>
            <p:nvPr/>
          </p:nvSpPr>
          <p:spPr bwMode="auto">
            <a:xfrm>
              <a:off x="1652" y="2846"/>
              <a:ext cx="463" cy="0"/>
            </a:xfrm>
            <a:prstGeom prst="line">
              <a:avLst/>
            </a:prstGeom>
            <a:noFill/>
            <a:ln w="57150">
              <a:solidFill>
                <a:srgbClr val="00206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43726" name="Line 14"/>
            <p:cNvSpPr>
              <a:spLocks noChangeShapeType="1"/>
            </p:cNvSpPr>
            <p:nvPr/>
          </p:nvSpPr>
          <p:spPr bwMode="auto">
            <a:xfrm>
              <a:off x="1652" y="3089"/>
              <a:ext cx="463" cy="0"/>
            </a:xfrm>
            <a:prstGeom prst="line">
              <a:avLst/>
            </a:prstGeom>
            <a:noFill/>
            <a:ln w="57150">
              <a:solidFill>
                <a:srgbClr val="00206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43727" name="Text Box 15"/>
            <p:cNvSpPr txBox="1">
              <a:spLocks noChangeArrowheads="1"/>
            </p:cNvSpPr>
            <p:nvPr/>
          </p:nvSpPr>
          <p:spPr bwMode="auto">
            <a:xfrm>
              <a:off x="3878" y="2428"/>
              <a:ext cx="1270"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20000"/>
                </a:spcBef>
              </a:pPr>
              <a:r>
                <a:rPr lang="zh-CN" altLang="en-US" sz="18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原料库存；产品库存部件库存量</a:t>
              </a:r>
            </a:p>
          </p:txBody>
        </p:sp>
        <p:sp>
          <p:nvSpPr>
            <p:cNvPr id="243728" name="Text Box 16"/>
            <p:cNvSpPr txBox="1">
              <a:spLocks noChangeArrowheads="1"/>
            </p:cNvSpPr>
            <p:nvPr/>
          </p:nvSpPr>
          <p:spPr bwMode="auto">
            <a:xfrm>
              <a:off x="851" y="2454"/>
              <a:ext cx="113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20000"/>
                </a:spcBef>
              </a:pPr>
              <a:r>
                <a:rPr lang="zh-CN" altLang="en-US" sz="18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部件目录</a:t>
              </a:r>
            </a:p>
          </p:txBody>
        </p:sp>
        <p:sp>
          <p:nvSpPr>
            <p:cNvPr id="243729" name="Text Box 17"/>
            <p:cNvSpPr txBox="1">
              <a:spLocks noChangeArrowheads="1"/>
            </p:cNvSpPr>
            <p:nvPr/>
          </p:nvSpPr>
          <p:spPr bwMode="auto">
            <a:xfrm>
              <a:off x="851" y="2713"/>
              <a:ext cx="1011"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20000"/>
                </a:spcBef>
              </a:pPr>
              <a:r>
                <a:rPr lang="zh-CN" altLang="en-US" sz="18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材料清单</a:t>
              </a:r>
            </a:p>
          </p:txBody>
        </p:sp>
        <p:sp>
          <p:nvSpPr>
            <p:cNvPr id="243731" name="Line 19"/>
            <p:cNvSpPr>
              <a:spLocks noChangeShapeType="1"/>
            </p:cNvSpPr>
            <p:nvPr/>
          </p:nvSpPr>
          <p:spPr bwMode="auto">
            <a:xfrm>
              <a:off x="3379" y="2892"/>
              <a:ext cx="464" cy="0"/>
            </a:xfrm>
            <a:prstGeom prst="line">
              <a:avLst/>
            </a:prstGeom>
            <a:noFill/>
            <a:ln w="57150">
              <a:solidFill>
                <a:srgbClr val="00206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43732" name="Text Box 20"/>
            <p:cNvSpPr txBox="1">
              <a:spLocks noChangeArrowheads="1"/>
            </p:cNvSpPr>
            <p:nvPr/>
          </p:nvSpPr>
          <p:spPr bwMode="auto">
            <a:xfrm>
              <a:off x="3924" y="2836"/>
              <a:ext cx="1011"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20000"/>
                </a:spcBef>
              </a:pPr>
              <a:r>
                <a:rPr lang="zh-CN" altLang="en-US" sz="18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产品库存</a:t>
              </a:r>
            </a:p>
          </p:txBody>
        </p:sp>
      </p:grpSp>
      <p:sp>
        <p:nvSpPr>
          <p:cNvPr id="243734" name="Rectangle 22"/>
          <p:cNvSpPr>
            <a:spLocks noChangeArrowheads="1"/>
          </p:cNvSpPr>
          <p:nvPr/>
        </p:nvSpPr>
        <p:spPr bwMode="auto">
          <a:xfrm>
            <a:off x="3432021" y="6011996"/>
            <a:ext cx="20040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pPr>
            <a:r>
              <a:rPr lang="zh-CN" altLang="en-US" sz="1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输入</a:t>
            </a:r>
            <a:r>
              <a:rPr lang="en-US" altLang="zh-CN" sz="1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a:t>
            </a:r>
            <a:r>
              <a:rPr lang="zh-CN" altLang="en-US" sz="1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流程</a:t>
            </a:r>
            <a:r>
              <a:rPr lang="en-US" altLang="zh-CN" sz="1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a:t>
            </a:r>
            <a:r>
              <a:rPr lang="zh-CN" altLang="en-US" sz="1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输出图</a:t>
            </a:r>
          </a:p>
        </p:txBody>
      </p:sp>
      <p:sp>
        <p:nvSpPr>
          <p:cNvPr id="243737" name="Text Box 25"/>
          <p:cNvSpPr txBox="1">
            <a:spLocks noChangeArrowheads="1"/>
          </p:cNvSpPr>
          <p:nvPr/>
        </p:nvSpPr>
        <p:spPr bwMode="auto">
          <a:xfrm>
            <a:off x="1143000" y="1800358"/>
            <a:ext cx="7416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确定业务</a:t>
            </a: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流程信息需求</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的一种有效方法是选定一些企业业务流程作样本来制作输入</a:t>
            </a:r>
            <a: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流程</a:t>
            </a:r>
            <a: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输出</a:t>
            </a: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图</a:t>
            </a:r>
            <a:endParaRPr lang="zh-CN" altLang="en-US"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4" name="Rectangle 2"/>
          <p:cNvSpPr>
            <a:spLocks noGrp="1" noChangeArrowheads="1"/>
          </p:cNvSpPr>
          <p:nvPr>
            <p:ph type="title"/>
          </p:nvPr>
        </p:nvSpPr>
        <p:spPr>
          <a:xfrm>
            <a:off x="0" y="77317"/>
            <a:ext cx="8892480" cy="687387"/>
          </a:xfrm>
        </p:spPr>
        <p:txBody>
          <a:bodyPr/>
          <a:lstStyle/>
          <a:p>
            <a:r>
              <a:rPr lang="en-US" altLang="zh-CN" sz="2800" dirty="0" smtClean="0">
                <a:latin typeface="隶书" pitchFamily="49" charset="-122"/>
              </a:rPr>
              <a:t>2</a:t>
            </a:r>
            <a:r>
              <a:rPr lang="zh-CN" altLang="en-US" sz="2800" dirty="0" smtClean="0">
                <a:latin typeface="隶书" pitchFamily="49" charset="-122"/>
              </a:rPr>
              <a:t>、系统流程规划</a:t>
            </a:r>
            <a:r>
              <a:rPr lang="zh-CN" altLang="en-US" sz="2800" dirty="0" smtClean="0"/>
              <a:t> </a:t>
            </a:r>
            <a:endParaRPr lang="zh-CN" altLang="en-US" sz="2800" dirty="0"/>
          </a:p>
        </p:txBody>
      </p:sp>
      <p:sp>
        <p:nvSpPr>
          <p:cNvPr id="25" name="Text Box 3"/>
          <p:cNvSpPr txBox="1">
            <a:spLocks noChangeArrowheads="1"/>
          </p:cNvSpPr>
          <p:nvPr/>
        </p:nvSpPr>
        <p:spPr bwMode="auto">
          <a:xfrm>
            <a:off x="2267744" y="908491"/>
            <a:ext cx="468052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1</a:t>
            </a: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信息需求分析</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35388669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Grp="1" noChangeArrowheads="1"/>
          </p:cNvSpPr>
          <p:nvPr>
            <p:ph type="body" idx="1"/>
          </p:nvPr>
        </p:nvSpPr>
        <p:spPr>
          <a:xfrm>
            <a:off x="683568" y="1844824"/>
            <a:ext cx="8134350" cy="4031853"/>
          </a:xfrm>
        </p:spPr>
        <p:txBody>
          <a:bodyPr/>
          <a:lstStyle/>
          <a:p>
            <a:pPr marL="449263" lvl="1" indent="-449263">
              <a:buClrTx/>
              <a:buSzPct val="120000"/>
              <a:buBlip>
                <a:blip r:embed="rId2"/>
              </a:buBlip>
            </a:pPr>
            <a:r>
              <a:rPr lang="zh-CN" altLang="en-US" sz="2400" dirty="0">
                <a:latin typeface="楷体_GB2312" pitchFamily="49" charset="-122"/>
              </a:rPr>
              <a:t>定义企业过程之后，下一步就是要识别和分类这些过程所产生、控制和使用</a:t>
            </a:r>
            <a:r>
              <a:rPr lang="zh-CN" altLang="en-US" sz="2400" dirty="0" smtClean="0">
                <a:latin typeface="楷体_GB2312" pitchFamily="49" charset="-122"/>
              </a:rPr>
              <a:t>的信息；</a:t>
            </a:r>
            <a:endParaRPr lang="zh-CN" altLang="en-US" sz="2400" dirty="0">
              <a:latin typeface="楷体_GB2312" pitchFamily="49" charset="-122"/>
            </a:endParaRPr>
          </a:p>
          <a:p>
            <a:r>
              <a:rPr lang="zh-CN" altLang="en-US" dirty="0" smtClean="0">
                <a:latin typeface="楷体_GB2312" pitchFamily="49" charset="-122"/>
              </a:rPr>
              <a:t>根据信息需求分析的结果，对规划中体现</a:t>
            </a:r>
            <a:r>
              <a:rPr lang="zh-CN" altLang="en-US" dirty="0" smtClean="0">
                <a:solidFill>
                  <a:srgbClr val="FF0000"/>
                </a:solidFill>
                <a:latin typeface="楷体_GB2312" pitchFamily="49" charset="-122"/>
              </a:rPr>
              <a:t>信息需求</a:t>
            </a:r>
            <a:r>
              <a:rPr lang="zh-CN" altLang="en-US" dirty="0" smtClean="0">
                <a:latin typeface="楷体_GB2312" pitchFamily="49" charset="-122"/>
              </a:rPr>
              <a:t>的</a:t>
            </a:r>
            <a:r>
              <a:rPr lang="zh-CN" altLang="en-US" dirty="0" smtClean="0">
                <a:solidFill>
                  <a:srgbClr val="0000FF"/>
                </a:solidFill>
                <a:latin typeface="楷体_GB2312" pitchFamily="49" charset="-122"/>
              </a:rPr>
              <a:t>数据资源</a:t>
            </a:r>
            <a:r>
              <a:rPr lang="zh-CN" altLang="en-US" dirty="0" smtClean="0">
                <a:latin typeface="楷体_GB2312" pitchFamily="49" charset="-122"/>
              </a:rPr>
              <a:t>进行严格的定义、科学的分类和合理的组织，为信息系统功能与目标的实现打好数据基础。 </a:t>
            </a:r>
          </a:p>
        </p:txBody>
      </p:sp>
      <p:sp>
        <p:nvSpPr>
          <p:cNvPr id="6" name="Rectangle 2"/>
          <p:cNvSpPr>
            <a:spLocks noGrp="1" noChangeArrowheads="1"/>
          </p:cNvSpPr>
          <p:nvPr>
            <p:ph type="title"/>
          </p:nvPr>
        </p:nvSpPr>
        <p:spPr>
          <a:xfrm>
            <a:off x="0" y="77317"/>
            <a:ext cx="8892480" cy="687387"/>
          </a:xfrm>
        </p:spPr>
        <p:txBody>
          <a:bodyPr/>
          <a:lstStyle/>
          <a:p>
            <a:r>
              <a:rPr lang="en-US" altLang="zh-CN" sz="2800" dirty="0">
                <a:latin typeface="隶书" pitchFamily="49" charset="-122"/>
              </a:rPr>
              <a:t>3</a:t>
            </a:r>
            <a:r>
              <a:rPr lang="zh-CN" altLang="en-US" sz="2800" dirty="0" smtClean="0">
                <a:latin typeface="隶书" pitchFamily="49" charset="-122"/>
              </a:rPr>
              <a:t>、系统数据规划</a:t>
            </a:r>
            <a:r>
              <a:rPr lang="zh-CN" altLang="en-US" sz="2800" dirty="0" smtClean="0"/>
              <a:t> </a:t>
            </a:r>
            <a:endParaRPr lang="zh-CN" altLang="en-US" sz="2800" dirty="0"/>
          </a:p>
        </p:txBody>
      </p:sp>
      <p:sp>
        <p:nvSpPr>
          <p:cNvPr id="7" name="Text Box 3"/>
          <p:cNvSpPr txBox="1">
            <a:spLocks noChangeArrowheads="1"/>
          </p:cNvSpPr>
          <p:nvPr/>
        </p:nvSpPr>
        <p:spPr bwMode="auto">
          <a:xfrm>
            <a:off x="2267744" y="836712"/>
            <a:ext cx="468052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2</a:t>
            </a: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数据规划任务</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5" name="Rectangle 3"/>
          <p:cNvSpPr txBox="1">
            <a:spLocks noChangeArrowheads="1"/>
          </p:cNvSpPr>
          <p:nvPr/>
        </p:nvSpPr>
        <p:spPr bwMode="auto">
          <a:xfrm>
            <a:off x="734888" y="4365104"/>
            <a:ext cx="8229600" cy="165640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eaLnBrk="1" hangingPunct="1">
              <a:lnSpc>
                <a:spcPct val="90000"/>
              </a:lnSpc>
            </a:pPr>
            <a:r>
              <a:rPr lang="zh-CN" altLang="en-US" dirty="0" smtClean="0"/>
              <a:t>定义数据类</a:t>
            </a:r>
          </a:p>
          <a:p>
            <a:pPr lvl="1" eaLnBrk="1" hangingPunct="1">
              <a:lnSpc>
                <a:spcPct val="90000"/>
              </a:lnSpc>
            </a:pPr>
            <a:r>
              <a:rPr lang="zh-CN" altLang="en-US" dirty="0" smtClean="0"/>
              <a:t>识别主题数据</a:t>
            </a:r>
          </a:p>
          <a:p>
            <a:pPr lvl="1" eaLnBrk="1" hangingPunct="1">
              <a:lnSpc>
                <a:spcPct val="90000"/>
              </a:lnSpc>
            </a:pPr>
            <a:r>
              <a:rPr lang="zh-CN" altLang="en-US" dirty="0" smtClean="0"/>
              <a:t>构造企业资源</a:t>
            </a:r>
            <a:r>
              <a:rPr lang="en-US" altLang="zh-CN" dirty="0" smtClean="0"/>
              <a:t>/</a:t>
            </a:r>
            <a:r>
              <a:rPr lang="zh-CN" altLang="en-US" dirty="0" smtClean="0"/>
              <a:t>主题数据类矩阵</a:t>
            </a:r>
          </a:p>
          <a:p>
            <a:pPr lvl="1" eaLnBrk="1" hangingPunct="1">
              <a:lnSpc>
                <a:spcPct val="90000"/>
              </a:lnSpc>
            </a:pPr>
            <a:r>
              <a:rPr lang="zh-CN" altLang="en-US" dirty="0" smtClean="0"/>
              <a:t>构造输入数据－过程－输出数据对数据类进行分析</a:t>
            </a:r>
          </a:p>
        </p:txBody>
      </p:sp>
    </p:spTree>
    <p:extLst>
      <p:ext uri="{BB962C8B-B14F-4D97-AF65-F5344CB8AC3E}">
        <p14:creationId xmlns:p14="http://schemas.microsoft.com/office/powerpoint/2010/main" val="7590085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8746172-4879-4684-BD60-85F328B07FFE}" type="slidenum">
              <a:rPr lang="en-US" altLang="zh-CN"/>
              <a:pPr/>
              <a:t>119</a:t>
            </a:fld>
            <a:endParaRPr lang="en-US" altLang="zh-CN"/>
          </a:p>
        </p:txBody>
      </p:sp>
      <p:sp>
        <p:nvSpPr>
          <p:cNvPr id="245763" name="Rectangle 3"/>
          <p:cNvSpPr>
            <a:spLocks noGrp="1" noChangeArrowheads="1"/>
          </p:cNvSpPr>
          <p:nvPr>
            <p:ph type="body" idx="1"/>
          </p:nvPr>
        </p:nvSpPr>
        <p:spPr>
          <a:xfrm>
            <a:off x="971600" y="1700808"/>
            <a:ext cx="6768752" cy="4441825"/>
          </a:xfrm>
        </p:spPr>
        <p:txBody>
          <a:bodyPr/>
          <a:lstStyle/>
          <a:p>
            <a:pPr marL="449263" lvl="2" indent="-449263">
              <a:buClrTx/>
              <a:buSzPct val="120000"/>
              <a:buNone/>
            </a:pPr>
            <a:r>
              <a:rPr lang="en-US" altLang="zh-CN" sz="2800" dirty="0">
                <a:effectLst>
                  <a:outerShdw blurRad="38100" dist="38100" dir="2700000" algn="tl">
                    <a:srgbClr val="000000">
                      <a:alpha val="43137"/>
                    </a:srgbClr>
                  </a:outerShdw>
                </a:effectLst>
              </a:rPr>
              <a:t>	</a:t>
            </a:r>
            <a:r>
              <a:rPr lang="zh-CN" altLang="en-US" sz="2800" dirty="0">
                <a:solidFill>
                  <a:srgbClr val="0000FF"/>
                </a:solidFill>
                <a:effectLst>
                  <a:outerShdw blurRad="38100" dist="38100" dir="2700000" algn="tl">
                    <a:srgbClr val="000000">
                      <a:alpha val="43137"/>
                    </a:srgbClr>
                  </a:outerShdw>
                </a:effectLst>
              </a:rPr>
              <a:t>主题</a:t>
            </a:r>
            <a:r>
              <a:rPr lang="zh-CN" altLang="en-US" sz="2800" dirty="0" smtClean="0">
                <a:solidFill>
                  <a:srgbClr val="0000FF"/>
                </a:solidFill>
                <a:effectLst>
                  <a:outerShdw blurRad="38100" dist="38100" dir="2700000" algn="tl">
                    <a:srgbClr val="000000">
                      <a:alpha val="43137"/>
                    </a:srgbClr>
                  </a:outerShdw>
                </a:effectLst>
              </a:rPr>
              <a:t>数据</a:t>
            </a:r>
            <a:r>
              <a:rPr lang="zh-CN" altLang="en-US" sz="2800" dirty="0" smtClean="0">
                <a:latin typeface="楷体_GB2312" pitchFamily="49" charset="-122"/>
              </a:rPr>
              <a:t>指</a:t>
            </a:r>
            <a:r>
              <a:rPr lang="zh-CN" altLang="en-US" sz="2800" dirty="0">
                <a:latin typeface="楷体_GB2312" pitchFamily="49" charset="-122"/>
              </a:rPr>
              <a:t>支持业务流程所必须的逻辑上相关的数据，一个主题数据指满足一个或多个业务流程信息需求的一大类数据</a:t>
            </a:r>
            <a:r>
              <a:rPr lang="zh-CN" altLang="en-US" sz="2800" dirty="0" smtClean="0">
                <a:latin typeface="楷体_GB2312" pitchFamily="49" charset="-122"/>
              </a:rPr>
              <a:t>。</a:t>
            </a:r>
            <a:r>
              <a:rPr lang="zh-CN" altLang="en-US" sz="2800" dirty="0" smtClean="0">
                <a:effectLst>
                  <a:outerShdw blurRad="38100" dist="38100" dir="2700000" algn="tl">
                    <a:srgbClr val="000000">
                      <a:alpha val="43137"/>
                    </a:srgbClr>
                  </a:outerShdw>
                </a:effectLst>
              </a:rPr>
              <a:t>和</a:t>
            </a:r>
            <a:r>
              <a:rPr lang="zh-CN" altLang="en-US" sz="2800" dirty="0">
                <a:effectLst>
                  <a:outerShdw blurRad="38100" dist="38100" dir="2700000" algn="tl">
                    <a:srgbClr val="000000">
                      <a:alpha val="43137"/>
                    </a:srgbClr>
                  </a:outerShdw>
                </a:effectLst>
              </a:rPr>
              <a:t>被定义的生命周期的各个阶段</a:t>
            </a:r>
            <a:r>
              <a:rPr lang="zh-CN" altLang="en-US" sz="2800" dirty="0" smtClean="0">
                <a:effectLst>
                  <a:outerShdw blurRad="38100" dist="38100" dir="2700000" algn="tl">
                    <a:srgbClr val="000000">
                      <a:alpha val="43137"/>
                    </a:srgbClr>
                  </a:outerShdw>
                </a:effectLst>
              </a:rPr>
              <a:t>有关</a:t>
            </a:r>
            <a:r>
              <a:rPr lang="zh-CN" altLang="en-US" sz="2800" dirty="0"/>
              <a:t>。</a:t>
            </a:r>
            <a:endParaRPr lang="en-US" altLang="zh-CN" sz="2800" dirty="0" smtClean="0">
              <a:effectLst>
                <a:outerShdw blurRad="38100" dist="38100" dir="2700000" algn="tl">
                  <a:srgbClr val="000000">
                    <a:alpha val="43137"/>
                  </a:srgbClr>
                </a:outerShdw>
              </a:effectLst>
            </a:endParaRPr>
          </a:p>
          <a:p>
            <a:pPr marL="449263" lvl="2" indent="-449263">
              <a:buClrTx/>
              <a:buSzPct val="120000"/>
              <a:buNone/>
            </a:pPr>
            <a:endParaRPr lang="en-US" altLang="zh-CN" sz="2800" dirty="0">
              <a:effectLst>
                <a:outerShdw blurRad="38100" dist="38100" dir="2700000" algn="tl">
                  <a:srgbClr val="000000">
                    <a:alpha val="43137"/>
                  </a:srgbClr>
                </a:outerShdw>
              </a:effectLst>
            </a:endParaRPr>
          </a:p>
        </p:txBody>
      </p:sp>
      <p:sp>
        <p:nvSpPr>
          <p:cNvPr id="7" name="Text Box 3"/>
          <p:cNvSpPr txBox="1">
            <a:spLocks noChangeArrowheads="1"/>
          </p:cNvSpPr>
          <p:nvPr/>
        </p:nvSpPr>
        <p:spPr bwMode="auto">
          <a:xfrm>
            <a:off x="2267744" y="836712"/>
            <a:ext cx="468052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3</a:t>
            </a: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主题</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数据类型</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9" name="Rectangle 2"/>
          <p:cNvSpPr>
            <a:spLocks noGrp="1" noChangeArrowheads="1"/>
          </p:cNvSpPr>
          <p:nvPr>
            <p:ph type="title"/>
          </p:nvPr>
        </p:nvSpPr>
        <p:spPr>
          <a:xfrm>
            <a:off x="0" y="77317"/>
            <a:ext cx="8892480" cy="687387"/>
          </a:xfrm>
        </p:spPr>
        <p:txBody>
          <a:bodyPr/>
          <a:lstStyle/>
          <a:p>
            <a:r>
              <a:rPr lang="en-US" altLang="zh-CN" sz="2800" dirty="0">
                <a:latin typeface="隶书" pitchFamily="49" charset="-122"/>
              </a:rPr>
              <a:t>3</a:t>
            </a:r>
            <a:r>
              <a:rPr lang="zh-CN" altLang="en-US" sz="2800" dirty="0" smtClean="0">
                <a:latin typeface="隶书" pitchFamily="49" charset="-122"/>
              </a:rPr>
              <a:t>、系统数据规划</a:t>
            </a:r>
            <a:r>
              <a:rPr lang="zh-CN" altLang="en-US" sz="2800" dirty="0" smtClean="0"/>
              <a:t> </a:t>
            </a:r>
            <a:endParaRPr lang="zh-CN" altLang="en-US" sz="2800" dirty="0"/>
          </a:p>
        </p:txBody>
      </p:sp>
    </p:spTree>
    <p:extLst>
      <p:ext uri="{BB962C8B-B14F-4D97-AF65-F5344CB8AC3E}">
        <p14:creationId xmlns:p14="http://schemas.microsoft.com/office/powerpoint/2010/main" val="13021340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359791" y="1542306"/>
            <a:ext cx="8748713" cy="5199062"/>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eaLnBrk="1" hangingPunct="1">
              <a:lnSpc>
                <a:spcPct val="90000"/>
              </a:lnSpc>
            </a:pPr>
            <a:r>
              <a:rPr lang="zh-CN" altLang="en-US" dirty="0" smtClean="0"/>
              <a:t>信息技术与企业竞争优势</a:t>
            </a:r>
          </a:p>
          <a:p>
            <a:pPr lvl="1" eaLnBrk="1" hangingPunct="1">
              <a:lnSpc>
                <a:spcPct val="90000"/>
              </a:lnSpc>
            </a:pPr>
            <a:r>
              <a:rPr lang="zh-CN" altLang="en-US" dirty="0" smtClean="0"/>
              <a:t>运用</a:t>
            </a:r>
            <a:r>
              <a:rPr lang="en-US" altLang="zh-CN" dirty="0" smtClean="0"/>
              <a:t>IT</a:t>
            </a:r>
            <a:r>
              <a:rPr lang="zh-CN" altLang="en-US" dirty="0" smtClean="0"/>
              <a:t>有助于改变</a:t>
            </a:r>
            <a:r>
              <a:rPr lang="en-US" altLang="zh-CN" dirty="0" smtClean="0"/>
              <a:t>5</a:t>
            </a:r>
            <a:r>
              <a:rPr lang="zh-CN" altLang="en-US" dirty="0" smtClean="0"/>
              <a:t>种竞争作用力的态势和强弱对比</a:t>
            </a:r>
          </a:p>
          <a:p>
            <a:pPr lvl="2" eaLnBrk="1" hangingPunct="1">
              <a:lnSpc>
                <a:spcPct val="90000"/>
              </a:lnSpc>
            </a:pPr>
            <a:r>
              <a:rPr lang="en-US" altLang="zh-CN" sz="1800" dirty="0" smtClean="0"/>
              <a:t>IT</a:t>
            </a:r>
            <a:r>
              <a:rPr lang="zh-CN" altLang="en-US" sz="1800" dirty="0" smtClean="0"/>
              <a:t>应用战略增加买方的转换成本</a:t>
            </a:r>
          </a:p>
          <a:p>
            <a:pPr lvl="2" eaLnBrk="1" hangingPunct="1">
              <a:lnSpc>
                <a:spcPct val="90000"/>
              </a:lnSpc>
            </a:pPr>
            <a:r>
              <a:rPr lang="en-US" altLang="zh-CN" sz="1800" dirty="0" smtClean="0"/>
              <a:t>IT</a:t>
            </a:r>
            <a:r>
              <a:rPr lang="zh-CN" altLang="en-US" sz="1800" dirty="0" smtClean="0"/>
              <a:t>应用能降低寻找潜在供应商的成本</a:t>
            </a:r>
          </a:p>
          <a:p>
            <a:pPr lvl="2" eaLnBrk="1" hangingPunct="1">
              <a:lnSpc>
                <a:spcPct val="90000"/>
              </a:lnSpc>
            </a:pPr>
            <a:r>
              <a:rPr lang="zh-CN" altLang="en-US" sz="1800" dirty="0" smtClean="0"/>
              <a:t>利用</a:t>
            </a:r>
            <a:r>
              <a:rPr lang="en-US" altLang="zh-CN" sz="1800" dirty="0" smtClean="0"/>
              <a:t>IT</a:t>
            </a:r>
            <a:r>
              <a:rPr lang="zh-CN" altLang="en-US" sz="1800" dirty="0" smtClean="0"/>
              <a:t>改进产品或服务性能</a:t>
            </a:r>
            <a:r>
              <a:rPr lang="en-US" altLang="zh-CN" sz="1800" dirty="0" smtClean="0"/>
              <a:t>,</a:t>
            </a:r>
            <a:r>
              <a:rPr lang="zh-CN" altLang="en-US" sz="1800" dirty="0" smtClean="0"/>
              <a:t>形成针对替代品的优势</a:t>
            </a:r>
          </a:p>
          <a:p>
            <a:pPr lvl="2" eaLnBrk="1" hangingPunct="1">
              <a:lnSpc>
                <a:spcPct val="90000"/>
              </a:lnSpc>
            </a:pPr>
            <a:r>
              <a:rPr lang="zh-CN" altLang="en-US" sz="1800" dirty="0" smtClean="0"/>
              <a:t>提高潜在进入者的</a:t>
            </a:r>
            <a:r>
              <a:rPr lang="en-US" altLang="zh-CN" sz="1800" dirty="0" smtClean="0"/>
              <a:t>”</a:t>
            </a:r>
            <a:r>
              <a:rPr lang="zh-CN" altLang="en-US" sz="1800" dirty="0" smtClean="0"/>
              <a:t>进入壁垒</a:t>
            </a:r>
            <a:r>
              <a:rPr lang="en-US" altLang="zh-CN" sz="1800" dirty="0" smtClean="0"/>
              <a:t>”</a:t>
            </a:r>
          </a:p>
          <a:p>
            <a:pPr lvl="2" eaLnBrk="1" hangingPunct="1">
              <a:lnSpc>
                <a:spcPct val="90000"/>
              </a:lnSpc>
            </a:pPr>
            <a:r>
              <a:rPr lang="zh-CN" altLang="en-US" sz="1800" dirty="0" smtClean="0"/>
              <a:t>改变竞争对手间的力量差异</a:t>
            </a:r>
          </a:p>
          <a:p>
            <a:pPr lvl="1" eaLnBrk="1" hangingPunct="1">
              <a:lnSpc>
                <a:spcPct val="90000"/>
              </a:lnSpc>
            </a:pPr>
            <a:r>
              <a:rPr lang="zh-CN" altLang="en-US" dirty="0" smtClean="0"/>
              <a:t>竞争策略</a:t>
            </a:r>
          </a:p>
          <a:p>
            <a:pPr lvl="2" eaLnBrk="1" hangingPunct="1">
              <a:lnSpc>
                <a:spcPct val="90000"/>
              </a:lnSpc>
            </a:pPr>
            <a:r>
              <a:rPr lang="zh-CN" altLang="en-US" sz="1800" dirty="0" smtClean="0"/>
              <a:t>降低总成本</a:t>
            </a:r>
          </a:p>
          <a:p>
            <a:pPr lvl="2" eaLnBrk="1" hangingPunct="1">
              <a:lnSpc>
                <a:spcPct val="90000"/>
              </a:lnSpc>
            </a:pPr>
            <a:r>
              <a:rPr lang="zh-CN" altLang="en-US" sz="1800" dirty="0" smtClean="0"/>
              <a:t>差异化</a:t>
            </a:r>
          </a:p>
          <a:p>
            <a:pPr eaLnBrk="1" hangingPunct="1">
              <a:lnSpc>
                <a:spcPct val="90000"/>
              </a:lnSpc>
            </a:pPr>
            <a:r>
              <a:rPr lang="zh-CN" altLang="en-US" dirty="0" smtClean="0"/>
              <a:t>信息技术与企业核心能力</a:t>
            </a:r>
          </a:p>
          <a:p>
            <a:pPr lvl="1" eaLnBrk="1" hangingPunct="1">
              <a:lnSpc>
                <a:spcPct val="90000"/>
              </a:lnSpc>
            </a:pPr>
            <a:r>
              <a:rPr lang="zh-CN" altLang="en-US" dirty="0" smtClean="0"/>
              <a:t>寻求能够形成稀缺能力的信息技术应用</a:t>
            </a:r>
          </a:p>
          <a:p>
            <a:pPr lvl="1" eaLnBrk="1" hangingPunct="1">
              <a:lnSpc>
                <a:spcPct val="90000"/>
              </a:lnSpc>
            </a:pPr>
            <a:r>
              <a:rPr lang="zh-CN" altLang="en-US" dirty="0" smtClean="0"/>
              <a:t>关注能够使能力增值的信息技术应用</a:t>
            </a:r>
          </a:p>
          <a:p>
            <a:pPr lvl="1" eaLnBrk="1" hangingPunct="1">
              <a:lnSpc>
                <a:spcPct val="90000"/>
              </a:lnSpc>
            </a:pPr>
            <a:r>
              <a:rPr lang="zh-CN" altLang="en-US" dirty="0" smtClean="0"/>
              <a:t>识别那些难于模仿的信息技术应用</a:t>
            </a:r>
          </a:p>
          <a:p>
            <a:pPr lvl="1" eaLnBrk="1" hangingPunct="1">
              <a:lnSpc>
                <a:spcPct val="90000"/>
              </a:lnSpc>
            </a:pPr>
            <a:r>
              <a:rPr lang="zh-CN" altLang="en-US" dirty="0" smtClean="0"/>
              <a:t>追踪那些没有战略替代物的信息技术应用</a:t>
            </a:r>
          </a:p>
        </p:txBody>
      </p:sp>
      <p:sp>
        <p:nvSpPr>
          <p:cNvPr id="4" name="Rectangle 7"/>
          <p:cNvSpPr>
            <a:spLocks noChangeArrowheads="1"/>
          </p:cNvSpPr>
          <p:nvPr/>
        </p:nvSpPr>
        <p:spPr bwMode="auto">
          <a:xfrm>
            <a:off x="111561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一</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、系统规划概论</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5" name="Text Box 3"/>
          <p:cNvSpPr txBox="1">
            <a:spLocks noChangeArrowheads="1"/>
          </p:cNvSpPr>
          <p:nvPr/>
        </p:nvSpPr>
        <p:spPr bwMode="auto">
          <a:xfrm>
            <a:off x="2517540" y="828001"/>
            <a:ext cx="4968552"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r>
              <a:rPr lang="en-US" altLang="zh-CN" dirty="0"/>
              <a:t>  </a:t>
            </a:r>
            <a:r>
              <a:rPr lang="en-US" altLang="zh-CN" dirty="0" smtClean="0"/>
              <a:t>1</a:t>
            </a:r>
            <a:r>
              <a:rPr lang="zh-CN" altLang="en-US" dirty="0" smtClean="0"/>
              <a:t>、企业</a:t>
            </a:r>
            <a:r>
              <a:rPr lang="en-US" altLang="zh-CN" dirty="0" smtClean="0"/>
              <a:t>IT</a:t>
            </a:r>
            <a:r>
              <a:rPr lang="zh-CN" altLang="en-US" dirty="0" smtClean="0"/>
              <a:t>战略</a:t>
            </a:r>
            <a:endParaRPr lang="zh-CN" altLang="en-US" dirty="0"/>
          </a:p>
        </p:txBody>
      </p:sp>
    </p:spTree>
    <p:extLst>
      <p:ext uri="{BB962C8B-B14F-4D97-AF65-F5344CB8AC3E}">
        <p14:creationId xmlns:p14="http://schemas.microsoft.com/office/powerpoint/2010/main" val="172829174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22" name="Text Box 1038"/>
          <p:cNvSpPr txBox="1">
            <a:spLocks noChangeArrowheads="1"/>
          </p:cNvSpPr>
          <p:nvPr/>
        </p:nvSpPr>
        <p:spPr bwMode="auto">
          <a:xfrm>
            <a:off x="2339975" y="5688013"/>
            <a:ext cx="45148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zh-CN" altLang="en-US" sz="1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资源</a:t>
            </a:r>
            <a:r>
              <a:rPr lang="zh-CN" altLang="en-US" sz="1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生命周期</a:t>
            </a:r>
          </a:p>
        </p:txBody>
      </p:sp>
      <p:sp>
        <p:nvSpPr>
          <p:cNvPr id="247813" name="Text Box 1029"/>
          <p:cNvSpPr txBox="1">
            <a:spLocks noChangeArrowheads="1"/>
          </p:cNvSpPr>
          <p:nvPr/>
        </p:nvSpPr>
        <p:spPr bwMode="auto">
          <a:xfrm>
            <a:off x="3805238" y="2492375"/>
            <a:ext cx="1231900" cy="471488"/>
          </a:xfrm>
          <a:prstGeom prst="rect">
            <a:avLst/>
          </a:prstGeom>
          <a:solidFill>
            <a:schemeClr val="accent2"/>
          </a:solidFill>
          <a:ln w="9525">
            <a:solidFill>
              <a:srgbClr val="000000"/>
            </a:solidFill>
            <a:miter lim="800000"/>
            <a:headEnd/>
            <a:tailEnd/>
          </a:ln>
        </p:spPr>
        <p:txBody>
          <a:bodyPr/>
          <a:lstStyle/>
          <a:p>
            <a:pPr>
              <a:spcBef>
                <a:spcPct val="20000"/>
              </a:spcBef>
            </a:pPr>
            <a:r>
              <a:rPr lang="zh-CN" altLang="en-US" sz="1800" b="1" dirty="0">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rPr>
              <a:t>需  求</a:t>
            </a:r>
          </a:p>
        </p:txBody>
      </p:sp>
      <p:sp>
        <p:nvSpPr>
          <p:cNvPr id="247814" name="Text Box 1030"/>
          <p:cNvSpPr txBox="1">
            <a:spLocks noChangeArrowheads="1"/>
          </p:cNvSpPr>
          <p:nvPr/>
        </p:nvSpPr>
        <p:spPr bwMode="auto">
          <a:xfrm>
            <a:off x="1187450" y="3436938"/>
            <a:ext cx="1231900" cy="471487"/>
          </a:xfrm>
          <a:prstGeom prst="rect">
            <a:avLst/>
          </a:prstGeom>
          <a:solidFill>
            <a:schemeClr val="accent2"/>
          </a:solidFill>
          <a:ln w="9525">
            <a:solidFill>
              <a:srgbClr val="000000"/>
            </a:solidFill>
            <a:miter lim="800000"/>
            <a:headEnd/>
            <a:tailEnd/>
          </a:ln>
        </p:spPr>
        <p:txBody>
          <a:bodyPr/>
          <a:lstStyle/>
          <a:p>
            <a:pPr>
              <a:spcBef>
                <a:spcPct val="20000"/>
              </a:spcBef>
            </a:pPr>
            <a:r>
              <a:rPr lang="zh-CN" altLang="en-US" sz="1800"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rPr>
              <a:t>获  取</a:t>
            </a:r>
          </a:p>
        </p:txBody>
      </p:sp>
      <p:sp>
        <p:nvSpPr>
          <p:cNvPr id="247815" name="Text Box 1031"/>
          <p:cNvSpPr txBox="1">
            <a:spLocks noChangeArrowheads="1"/>
          </p:cNvSpPr>
          <p:nvPr/>
        </p:nvSpPr>
        <p:spPr bwMode="auto">
          <a:xfrm>
            <a:off x="3805238" y="4381500"/>
            <a:ext cx="1271587" cy="703263"/>
          </a:xfrm>
          <a:prstGeom prst="rect">
            <a:avLst/>
          </a:prstGeom>
          <a:solidFill>
            <a:schemeClr val="accent2"/>
          </a:solidFill>
          <a:ln w="9525">
            <a:solidFill>
              <a:srgbClr val="000000"/>
            </a:solidFill>
            <a:miter lim="800000"/>
            <a:headEnd/>
            <a:tailEnd/>
          </a:ln>
        </p:spPr>
        <p:txBody>
          <a:bodyPr/>
          <a:lstStyle/>
          <a:p>
            <a:pPr>
              <a:spcBef>
                <a:spcPct val="20000"/>
              </a:spcBef>
            </a:pPr>
            <a:r>
              <a:rPr lang="zh-CN" altLang="en-US" sz="1800"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rPr>
              <a:t>经  营</a:t>
            </a:r>
          </a:p>
          <a:p>
            <a:pPr>
              <a:spcBef>
                <a:spcPct val="20000"/>
              </a:spcBef>
            </a:pPr>
            <a:r>
              <a:rPr lang="zh-CN" altLang="en-US" sz="1800"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rPr>
              <a:t>管  理</a:t>
            </a:r>
          </a:p>
        </p:txBody>
      </p:sp>
      <p:sp>
        <p:nvSpPr>
          <p:cNvPr id="247816" name="Text Box 1032"/>
          <p:cNvSpPr txBox="1">
            <a:spLocks noChangeArrowheads="1"/>
          </p:cNvSpPr>
          <p:nvPr/>
        </p:nvSpPr>
        <p:spPr bwMode="auto">
          <a:xfrm>
            <a:off x="5842000" y="3436938"/>
            <a:ext cx="1454150" cy="471487"/>
          </a:xfrm>
          <a:prstGeom prst="rect">
            <a:avLst/>
          </a:prstGeom>
          <a:solidFill>
            <a:schemeClr val="accent2"/>
          </a:solidFill>
          <a:ln w="9525">
            <a:solidFill>
              <a:srgbClr val="000000"/>
            </a:solidFill>
            <a:miter lim="800000"/>
            <a:headEnd/>
            <a:tailEnd/>
          </a:ln>
        </p:spPr>
        <p:txBody>
          <a:bodyPr/>
          <a:lstStyle/>
          <a:p>
            <a:pPr>
              <a:spcBef>
                <a:spcPct val="20000"/>
              </a:spcBef>
            </a:pPr>
            <a:r>
              <a:rPr lang="zh-CN" altLang="en-US" sz="1800" b="1" dirty="0">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rPr>
              <a:t>分  配</a:t>
            </a:r>
          </a:p>
        </p:txBody>
      </p:sp>
      <p:sp>
        <p:nvSpPr>
          <p:cNvPr id="247821" name="Text Box 1037"/>
          <p:cNvSpPr txBox="1">
            <a:spLocks noChangeArrowheads="1"/>
          </p:cNvSpPr>
          <p:nvPr/>
        </p:nvSpPr>
        <p:spPr bwMode="auto">
          <a:xfrm>
            <a:off x="3779838" y="5192713"/>
            <a:ext cx="143668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zh-CN" altLang="en-US" sz="1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存档数据</a:t>
            </a:r>
          </a:p>
        </p:txBody>
      </p:sp>
      <p:sp>
        <p:nvSpPr>
          <p:cNvPr id="247823" name="Line 1039"/>
          <p:cNvSpPr>
            <a:spLocks noChangeShapeType="1"/>
          </p:cNvSpPr>
          <p:nvPr/>
        </p:nvSpPr>
        <p:spPr bwMode="auto">
          <a:xfrm flipH="1">
            <a:off x="1768475" y="2728913"/>
            <a:ext cx="2036763" cy="708025"/>
          </a:xfrm>
          <a:prstGeom prst="line">
            <a:avLst/>
          </a:prstGeom>
          <a:noFill/>
          <a:ln w="57150" cap="rnd">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47824" name="Line 1040"/>
          <p:cNvSpPr>
            <a:spLocks noChangeShapeType="1"/>
          </p:cNvSpPr>
          <p:nvPr/>
        </p:nvSpPr>
        <p:spPr bwMode="auto">
          <a:xfrm>
            <a:off x="2060575" y="3908425"/>
            <a:ext cx="1744663" cy="708025"/>
          </a:xfrm>
          <a:prstGeom prst="line">
            <a:avLst/>
          </a:prstGeom>
          <a:noFill/>
          <a:ln w="5715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47825" name="Line 1041"/>
          <p:cNvSpPr>
            <a:spLocks noChangeShapeType="1"/>
          </p:cNvSpPr>
          <p:nvPr/>
        </p:nvSpPr>
        <p:spPr bwMode="auto">
          <a:xfrm>
            <a:off x="4387850" y="2963863"/>
            <a:ext cx="0" cy="1417637"/>
          </a:xfrm>
          <a:prstGeom prst="line">
            <a:avLst/>
          </a:prstGeom>
          <a:noFill/>
          <a:ln w="5715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47826" name="Line 1042"/>
          <p:cNvSpPr>
            <a:spLocks noChangeShapeType="1"/>
          </p:cNvSpPr>
          <p:nvPr/>
        </p:nvSpPr>
        <p:spPr bwMode="auto">
          <a:xfrm>
            <a:off x="5002213" y="2681288"/>
            <a:ext cx="1627187" cy="747712"/>
          </a:xfrm>
          <a:prstGeom prst="line">
            <a:avLst/>
          </a:prstGeom>
          <a:noFill/>
          <a:ln w="5715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47827" name="Line 1043"/>
          <p:cNvSpPr>
            <a:spLocks noChangeShapeType="1"/>
          </p:cNvSpPr>
          <p:nvPr/>
        </p:nvSpPr>
        <p:spPr bwMode="auto">
          <a:xfrm flipH="1">
            <a:off x="4968875" y="3908425"/>
            <a:ext cx="1454150" cy="708025"/>
          </a:xfrm>
          <a:prstGeom prst="line">
            <a:avLst/>
          </a:prstGeom>
          <a:noFill/>
          <a:ln w="57150" cap="rnd">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47829" name="Text Box 1045"/>
          <p:cNvSpPr txBox="1">
            <a:spLocks noChangeArrowheads="1"/>
          </p:cNvSpPr>
          <p:nvPr/>
        </p:nvSpPr>
        <p:spPr bwMode="auto">
          <a:xfrm>
            <a:off x="6011863" y="2636838"/>
            <a:ext cx="2089150"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18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统计、综合数据</a:t>
            </a:r>
          </a:p>
          <a:p>
            <a:pPr algn="l">
              <a:spcBef>
                <a:spcPct val="50000"/>
              </a:spcBef>
            </a:pPr>
            <a:endParaRPr lang="en-US" altLang="zh-CN" sz="18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47830" name="Text Box 1046"/>
          <p:cNvSpPr txBox="1">
            <a:spLocks noChangeArrowheads="1"/>
          </p:cNvSpPr>
          <p:nvPr/>
        </p:nvSpPr>
        <p:spPr bwMode="auto">
          <a:xfrm>
            <a:off x="1835150" y="2565400"/>
            <a:ext cx="1152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18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计划数据</a:t>
            </a:r>
          </a:p>
        </p:txBody>
      </p:sp>
      <p:sp>
        <p:nvSpPr>
          <p:cNvPr id="247831" name="Text Box 1047"/>
          <p:cNvSpPr txBox="1">
            <a:spLocks noChangeArrowheads="1"/>
          </p:cNvSpPr>
          <p:nvPr/>
        </p:nvSpPr>
        <p:spPr bwMode="auto">
          <a:xfrm>
            <a:off x="755650" y="4365625"/>
            <a:ext cx="208915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18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事务数据</a:t>
            </a:r>
          </a:p>
          <a:p>
            <a:pPr algn="l">
              <a:spcBef>
                <a:spcPct val="50000"/>
              </a:spcBef>
            </a:pPr>
            <a:endParaRPr lang="en-US" altLang="zh-CN" sz="18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47832" name="Text Box 1048"/>
          <p:cNvSpPr txBox="1">
            <a:spLocks noChangeArrowheads="1"/>
          </p:cNvSpPr>
          <p:nvPr/>
        </p:nvSpPr>
        <p:spPr bwMode="auto">
          <a:xfrm>
            <a:off x="5724525" y="4437063"/>
            <a:ext cx="2089150"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18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事务数据</a:t>
            </a:r>
          </a:p>
          <a:p>
            <a:pPr algn="l">
              <a:spcBef>
                <a:spcPct val="50000"/>
              </a:spcBef>
            </a:pPr>
            <a:endParaRPr lang="en-US" altLang="zh-CN" sz="18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2" name="Text Box 3"/>
          <p:cNvSpPr txBox="1">
            <a:spLocks noChangeArrowheads="1"/>
          </p:cNvSpPr>
          <p:nvPr/>
        </p:nvSpPr>
        <p:spPr bwMode="auto">
          <a:xfrm>
            <a:off x="2267744" y="836712"/>
            <a:ext cx="468052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3</a:t>
            </a: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主题数据类型</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5" name="Rectangle 2"/>
          <p:cNvSpPr>
            <a:spLocks noGrp="1" noChangeArrowheads="1"/>
          </p:cNvSpPr>
          <p:nvPr>
            <p:ph type="title"/>
          </p:nvPr>
        </p:nvSpPr>
        <p:spPr>
          <a:xfrm>
            <a:off x="0" y="77317"/>
            <a:ext cx="8892480" cy="687387"/>
          </a:xfrm>
        </p:spPr>
        <p:txBody>
          <a:bodyPr/>
          <a:lstStyle/>
          <a:p>
            <a:r>
              <a:rPr lang="en-US" altLang="zh-CN" sz="2800" dirty="0">
                <a:latin typeface="隶书" pitchFamily="49" charset="-122"/>
              </a:rPr>
              <a:t>3</a:t>
            </a:r>
            <a:r>
              <a:rPr lang="zh-CN" altLang="en-US" sz="2800" dirty="0" smtClean="0">
                <a:latin typeface="隶书" pitchFamily="49" charset="-122"/>
              </a:rPr>
              <a:t>、系统数据规划</a:t>
            </a:r>
            <a:r>
              <a:rPr lang="zh-CN" altLang="en-US" sz="2800" dirty="0" smtClean="0"/>
              <a:t> </a:t>
            </a:r>
            <a:endParaRPr lang="zh-CN" altLang="en-US" sz="2800" dirty="0"/>
          </a:p>
        </p:txBody>
      </p:sp>
    </p:spTree>
    <p:extLst>
      <p:ext uri="{BB962C8B-B14F-4D97-AF65-F5344CB8AC3E}">
        <p14:creationId xmlns:p14="http://schemas.microsoft.com/office/powerpoint/2010/main" val="416622336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8746172-4879-4684-BD60-85F328B07FFE}" type="slidenum">
              <a:rPr lang="en-US" altLang="zh-CN"/>
              <a:pPr/>
              <a:t>121</a:t>
            </a:fld>
            <a:endParaRPr lang="en-US" altLang="zh-CN"/>
          </a:p>
        </p:txBody>
      </p:sp>
      <p:sp>
        <p:nvSpPr>
          <p:cNvPr id="245763" name="Rectangle 3"/>
          <p:cNvSpPr>
            <a:spLocks noGrp="1" noChangeArrowheads="1"/>
          </p:cNvSpPr>
          <p:nvPr>
            <p:ph type="body" idx="1"/>
          </p:nvPr>
        </p:nvSpPr>
        <p:spPr>
          <a:xfrm>
            <a:off x="684213" y="1557338"/>
            <a:ext cx="7772400" cy="4441825"/>
          </a:xfrm>
        </p:spPr>
        <p:txBody>
          <a:bodyPr/>
          <a:lstStyle/>
          <a:p>
            <a:pPr marL="449263" lvl="2" indent="-449263">
              <a:buClrTx/>
              <a:buSzPct val="120000"/>
              <a:buNone/>
            </a:pPr>
            <a:r>
              <a:rPr lang="en-US" altLang="zh-CN" dirty="0">
                <a:effectLst>
                  <a:outerShdw blurRad="38100" dist="38100" dir="2700000" algn="tl">
                    <a:srgbClr val="000000">
                      <a:alpha val="43137"/>
                    </a:srgbClr>
                  </a:outerShdw>
                </a:effectLst>
              </a:rPr>
              <a:t>	</a:t>
            </a:r>
            <a:r>
              <a:rPr lang="zh-CN" altLang="en-US" dirty="0" smtClean="0">
                <a:effectLst>
                  <a:outerShdw blurRad="38100" dist="38100" dir="2700000" algn="tl">
                    <a:srgbClr val="000000">
                      <a:alpha val="43137"/>
                    </a:srgbClr>
                  </a:outerShdw>
                </a:effectLst>
              </a:rPr>
              <a:t>主题</a:t>
            </a:r>
            <a:r>
              <a:rPr lang="zh-CN" altLang="en-US" dirty="0">
                <a:effectLst>
                  <a:outerShdw blurRad="38100" dist="38100" dir="2700000" algn="tl">
                    <a:srgbClr val="000000">
                      <a:alpha val="43137"/>
                    </a:srgbClr>
                  </a:outerShdw>
                </a:effectLst>
              </a:rPr>
              <a:t>数据的类型 </a:t>
            </a:r>
            <a:r>
              <a:rPr lang="en-US" altLang="zh-CN" dirty="0">
                <a:effectLst>
                  <a:outerShdw blurRad="38100" dist="38100" dir="2700000" algn="tl">
                    <a:srgbClr val="000000">
                      <a:alpha val="43137"/>
                    </a:srgbClr>
                  </a:outerShdw>
                </a:effectLst>
              </a:rPr>
              <a:t>:</a:t>
            </a:r>
          </a:p>
          <a:p>
            <a:endParaRPr lang="en-US" altLang="zh-CN" sz="800" dirty="0">
              <a:effectLst>
                <a:outerShdw blurRad="38100" dist="38100" dir="2700000" algn="tl">
                  <a:srgbClr val="000000">
                    <a:alpha val="43137"/>
                  </a:srgbClr>
                </a:outerShdw>
              </a:effectLst>
            </a:endParaRPr>
          </a:p>
          <a:p>
            <a:r>
              <a:rPr lang="zh-CN" altLang="en-US" dirty="0">
                <a:solidFill>
                  <a:srgbClr val="FF0000"/>
                </a:solidFill>
                <a:effectLst>
                  <a:outerShdw blurRad="38100" dist="38100" dir="2700000" algn="tl">
                    <a:srgbClr val="000000">
                      <a:alpha val="43137"/>
                    </a:srgbClr>
                  </a:outerShdw>
                </a:effectLst>
              </a:rPr>
              <a:t>存档类数据 </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记录资源的状况，支持经营管理活动，仅和一个资源直接有关。</a:t>
            </a:r>
          </a:p>
          <a:p>
            <a:r>
              <a:rPr lang="zh-CN" altLang="en-US" dirty="0">
                <a:solidFill>
                  <a:srgbClr val="FF0000"/>
                </a:solidFill>
                <a:effectLst>
                  <a:outerShdw blurRad="38100" dist="38100" dir="2700000" algn="tl">
                    <a:srgbClr val="000000">
                      <a:alpha val="43137"/>
                    </a:srgbClr>
                  </a:outerShdw>
                </a:effectLst>
              </a:rPr>
              <a:t>事务类数据 </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反映由于获取或分配活动引起的存档类数据的变更。</a:t>
            </a:r>
          </a:p>
          <a:p>
            <a:r>
              <a:rPr lang="zh-CN" altLang="en-US" dirty="0">
                <a:solidFill>
                  <a:srgbClr val="FF0000"/>
                </a:solidFill>
                <a:effectLst>
                  <a:outerShdw blurRad="38100" dist="38100" dir="2700000" algn="tl">
                    <a:srgbClr val="000000">
                      <a:alpha val="43137"/>
                    </a:srgbClr>
                  </a:outerShdw>
                </a:effectLst>
              </a:rPr>
              <a:t>计划类数据 </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包括战略计划、预测、操作日程、预算和模型，可以是数据，也可以是文本。</a:t>
            </a:r>
          </a:p>
          <a:p>
            <a:r>
              <a:rPr lang="zh-CN" altLang="en-US" dirty="0">
                <a:solidFill>
                  <a:srgbClr val="FF0000"/>
                </a:solidFill>
                <a:effectLst>
                  <a:outerShdw blurRad="38100" dist="38100" dir="2700000" algn="tl">
                    <a:srgbClr val="000000">
                      <a:alpha val="43137"/>
                    </a:srgbClr>
                  </a:outerShdw>
                </a:effectLst>
              </a:rPr>
              <a:t>统计类数据 </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历史的和综合的数据，用作对企业的度量和控制。</a:t>
            </a:r>
          </a:p>
        </p:txBody>
      </p:sp>
      <p:sp>
        <p:nvSpPr>
          <p:cNvPr id="7" name="Text Box 3"/>
          <p:cNvSpPr txBox="1">
            <a:spLocks noChangeArrowheads="1"/>
          </p:cNvSpPr>
          <p:nvPr/>
        </p:nvSpPr>
        <p:spPr bwMode="auto">
          <a:xfrm>
            <a:off x="2267744" y="836712"/>
            <a:ext cx="468052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3</a:t>
            </a: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主题数据类型</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9" name="Rectangle 2"/>
          <p:cNvSpPr>
            <a:spLocks noGrp="1" noChangeArrowheads="1"/>
          </p:cNvSpPr>
          <p:nvPr>
            <p:ph type="title"/>
          </p:nvPr>
        </p:nvSpPr>
        <p:spPr>
          <a:xfrm>
            <a:off x="0" y="77317"/>
            <a:ext cx="8892480" cy="687387"/>
          </a:xfrm>
        </p:spPr>
        <p:txBody>
          <a:bodyPr/>
          <a:lstStyle/>
          <a:p>
            <a:r>
              <a:rPr lang="en-US" altLang="zh-CN" sz="2800" dirty="0">
                <a:latin typeface="隶书" pitchFamily="49" charset="-122"/>
              </a:rPr>
              <a:t>3</a:t>
            </a:r>
            <a:r>
              <a:rPr lang="zh-CN" altLang="en-US" sz="2800" dirty="0" smtClean="0">
                <a:latin typeface="隶书" pitchFamily="49" charset="-122"/>
              </a:rPr>
              <a:t>、系统数据规划</a:t>
            </a:r>
            <a:r>
              <a:rPr lang="zh-CN" altLang="en-US" sz="2800" dirty="0" smtClean="0"/>
              <a:t> </a:t>
            </a:r>
            <a:endParaRPr lang="zh-CN" altLang="en-US" sz="2800" dirty="0"/>
          </a:p>
        </p:txBody>
      </p:sp>
    </p:spTree>
    <p:extLst>
      <p:ext uri="{BB962C8B-B14F-4D97-AF65-F5344CB8AC3E}">
        <p14:creationId xmlns:p14="http://schemas.microsoft.com/office/powerpoint/2010/main" val="328734063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Grp="1" noChangeArrowheads="1"/>
          </p:cNvSpPr>
          <p:nvPr>
            <p:ph type="body" idx="1"/>
          </p:nvPr>
        </p:nvSpPr>
        <p:spPr>
          <a:xfrm>
            <a:off x="685800" y="1413005"/>
            <a:ext cx="8134350" cy="4895720"/>
          </a:xfrm>
        </p:spPr>
        <p:txBody>
          <a:bodyPr/>
          <a:lstStyle/>
          <a:p>
            <a:endParaRPr lang="en-US" altLang="zh-CN" sz="2000" dirty="0">
              <a:latin typeface="楷体_GB2312" pitchFamily="49" charset="-122"/>
            </a:endParaRPr>
          </a:p>
          <a:p>
            <a:r>
              <a:rPr lang="zh-CN" altLang="en-US" dirty="0" smtClean="0">
                <a:solidFill>
                  <a:srgbClr val="0000FF"/>
                </a:solidFill>
                <a:latin typeface="楷体_GB2312" pitchFamily="49" charset="-122"/>
              </a:rPr>
              <a:t>识别</a:t>
            </a:r>
            <a:r>
              <a:rPr lang="zh-CN" altLang="en-US" dirty="0">
                <a:solidFill>
                  <a:srgbClr val="0000FF"/>
                </a:solidFill>
                <a:latin typeface="楷体_GB2312" pitchFamily="49" charset="-122"/>
              </a:rPr>
              <a:t>主题数据（数据类）的目的 ：</a:t>
            </a:r>
          </a:p>
          <a:p>
            <a:pPr>
              <a:buFont typeface="Wingdings" pitchFamily="2" charset="2"/>
              <a:buNone/>
            </a:pPr>
            <a:r>
              <a:rPr lang="zh-CN" altLang="en-US" sz="2000" dirty="0">
                <a:latin typeface="楷体_GB2312" pitchFamily="49" charset="-122"/>
              </a:rPr>
              <a:t>	识别主题数据的目的在于解决下列问题：</a:t>
            </a:r>
          </a:p>
          <a:p>
            <a:pPr>
              <a:buFont typeface="Wingdings" pitchFamily="2" charset="2"/>
              <a:buNone/>
            </a:pPr>
            <a:r>
              <a:rPr lang="zh-CN" altLang="en-US" sz="2000" dirty="0">
                <a:latin typeface="楷体_GB2312" pitchFamily="49" charset="-122"/>
              </a:rPr>
              <a:t>	    ①目前支持企业流程数据的准确度，及时性和可靠性。</a:t>
            </a:r>
          </a:p>
          <a:p>
            <a:pPr>
              <a:buFont typeface="Wingdings" pitchFamily="2" charset="2"/>
              <a:buNone/>
            </a:pPr>
            <a:r>
              <a:rPr lang="zh-CN" altLang="en-US" sz="2000" dirty="0">
                <a:latin typeface="楷体_GB2312" pitchFamily="49" charset="-122"/>
              </a:rPr>
              <a:t>	    ②建立信息系统总体结构中所使用的主题数据。</a:t>
            </a:r>
          </a:p>
          <a:p>
            <a:pPr>
              <a:buFont typeface="Wingdings" pitchFamily="2" charset="2"/>
              <a:buNone/>
            </a:pPr>
            <a:r>
              <a:rPr lang="zh-CN" altLang="en-US" sz="2000" dirty="0">
                <a:latin typeface="楷体_GB2312" pitchFamily="49" charset="-122"/>
              </a:rPr>
              <a:t>	    ③流程之间目前和潜在的数据共享。</a:t>
            </a:r>
          </a:p>
          <a:p>
            <a:pPr>
              <a:buFont typeface="Wingdings" pitchFamily="2" charset="2"/>
              <a:buNone/>
            </a:pPr>
            <a:r>
              <a:rPr lang="zh-CN" altLang="en-US" sz="2000" dirty="0">
                <a:latin typeface="楷体_GB2312" pitchFamily="49" charset="-122"/>
              </a:rPr>
              <a:t>	    ④各个流程产生和使用什么样的数据。</a:t>
            </a:r>
          </a:p>
          <a:p>
            <a:pPr>
              <a:buFont typeface="Wingdings" pitchFamily="2" charset="2"/>
              <a:buNone/>
            </a:pPr>
            <a:r>
              <a:rPr lang="zh-CN" altLang="en-US" sz="2000" dirty="0">
                <a:latin typeface="楷体_GB2312" pitchFamily="49" charset="-122"/>
              </a:rPr>
              <a:t>	    ⑤数据政策的确定。</a:t>
            </a:r>
          </a:p>
          <a:p>
            <a:pPr>
              <a:buFont typeface="Wingdings" pitchFamily="2" charset="2"/>
              <a:buNone/>
            </a:pPr>
            <a:r>
              <a:rPr lang="zh-CN" altLang="en-US" sz="2000" dirty="0">
                <a:latin typeface="楷体_GB2312" pitchFamily="49" charset="-122"/>
              </a:rPr>
              <a:t>	    ⑥目前不可缺少的数据。</a:t>
            </a:r>
          </a:p>
          <a:p>
            <a:pPr>
              <a:buFont typeface="Wingdings" pitchFamily="2" charset="2"/>
              <a:buNone/>
            </a:pPr>
            <a:r>
              <a:rPr lang="zh-CN" altLang="en-US" sz="2000" dirty="0">
                <a:latin typeface="楷体_GB2312" pitchFamily="49" charset="-122"/>
              </a:rPr>
              <a:t>	    ⑦发现需要改进的系统。 </a:t>
            </a:r>
          </a:p>
        </p:txBody>
      </p:sp>
      <p:sp>
        <p:nvSpPr>
          <p:cNvPr id="6" name="Rectangle 2"/>
          <p:cNvSpPr>
            <a:spLocks noGrp="1" noChangeArrowheads="1"/>
          </p:cNvSpPr>
          <p:nvPr>
            <p:ph type="title"/>
          </p:nvPr>
        </p:nvSpPr>
        <p:spPr>
          <a:xfrm>
            <a:off x="0" y="77317"/>
            <a:ext cx="8892480" cy="687387"/>
          </a:xfrm>
        </p:spPr>
        <p:txBody>
          <a:bodyPr/>
          <a:lstStyle/>
          <a:p>
            <a:r>
              <a:rPr lang="en-US" altLang="zh-CN" sz="2800" dirty="0">
                <a:latin typeface="隶书" pitchFamily="49" charset="-122"/>
              </a:rPr>
              <a:t>3</a:t>
            </a:r>
            <a:r>
              <a:rPr lang="zh-CN" altLang="en-US" sz="2800" dirty="0" smtClean="0">
                <a:latin typeface="隶书" pitchFamily="49" charset="-122"/>
              </a:rPr>
              <a:t>、系统数据规划</a:t>
            </a:r>
            <a:r>
              <a:rPr lang="zh-CN" altLang="en-US" sz="2800" dirty="0" smtClean="0"/>
              <a:t> </a:t>
            </a:r>
            <a:endParaRPr lang="zh-CN" altLang="en-US" sz="2800" dirty="0"/>
          </a:p>
        </p:txBody>
      </p:sp>
      <p:sp>
        <p:nvSpPr>
          <p:cNvPr id="7" name="Text Box 3"/>
          <p:cNvSpPr txBox="1">
            <a:spLocks noChangeArrowheads="1"/>
          </p:cNvSpPr>
          <p:nvPr/>
        </p:nvSpPr>
        <p:spPr bwMode="auto">
          <a:xfrm>
            <a:off x="2267744" y="836712"/>
            <a:ext cx="468052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4)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识别主题数据</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5182453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p:cNvSpPr>
            <a:spLocks noGrp="1" noChangeArrowheads="1"/>
          </p:cNvSpPr>
          <p:nvPr>
            <p:ph type="body" idx="1"/>
          </p:nvPr>
        </p:nvSpPr>
        <p:spPr>
          <a:xfrm>
            <a:off x="647700" y="1628800"/>
            <a:ext cx="7848600" cy="864096"/>
          </a:xfrm>
        </p:spPr>
        <p:txBody>
          <a:bodyPr/>
          <a:lstStyle/>
          <a:p>
            <a:pPr>
              <a:lnSpc>
                <a:spcPct val="100000"/>
              </a:lnSpc>
            </a:pPr>
            <a:r>
              <a:rPr lang="zh-CN" altLang="en-US" dirty="0">
                <a:solidFill>
                  <a:srgbClr val="0000FF"/>
                </a:solidFill>
                <a:effectLst>
                  <a:outerShdw blurRad="38100" dist="38100" dir="2700000" algn="tl">
                    <a:srgbClr val="000000">
                      <a:alpha val="43137"/>
                    </a:srgbClr>
                  </a:outerShdw>
                </a:effectLst>
              </a:rPr>
              <a:t>识别和这些企业资源有关的主题数据：</a:t>
            </a:r>
          </a:p>
          <a:p>
            <a:pPr>
              <a:lnSpc>
                <a:spcPct val="100000"/>
              </a:lnSpc>
              <a:buFont typeface="Wingdings" pitchFamily="2" charset="2"/>
              <a:buNone/>
            </a:pPr>
            <a:r>
              <a:rPr lang="zh-CN" altLang="en-US" dirty="0" smtClean="0">
                <a:effectLst>
                  <a:outerShdw blurRad="38100" dist="38100" dir="2700000" algn="tl">
                    <a:srgbClr val="000000">
                      <a:alpha val="43137"/>
                    </a:srgbClr>
                  </a:outerShdw>
                </a:effectLst>
              </a:rPr>
              <a:t>    （</a:t>
            </a:r>
            <a:r>
              <a:rPr lang="en-US" altLang="zh-CN" dirty="0" smtClean="0">
                <a:effectLst>
                  <a:outerShdw blurRad="38100" dist="38100" dir="2700000" algn="tl">
                    <a:srgbClr val="000000">
                      <a:alpha val="43137"/>
                    </a:srgbClr>
                  </a:outerShdw>
                </a:effectLst>
              </a:rPr>
              <a:t>1</a:t>
            </a:r>
            <a:r>
              <a:rPr lang="zh-CN" altLang="en-US" dirty="0" smtClean="0">
                <a:effectLst>
                  <a:outerShdw blurRad="38100" dist="38100" dir="2700000" algn="tl">
                    <a:srgbClr val="000000">
                      <a:alpha val="43137"/>
                    </a:srgbClr>
                  </a:outerShdw>
                </a:effectLst>
              </a:rPr>
              <a:t>）构造</a:t>
            </a:r>
            <a:r>
              <a:rPr lang="zh-CN" altLang="en-US" dirty="0">
                <a:effectLst>
                  <a:outerShdw blurRad="38100" dist="38100" dir="2700000" algn="tl">
                    <a:srgbClr val="000000">
                      <a:alpha val="43137"/>
                    </a:srgbClr>
                  </a:outerShdw>
                </a:effectLst>
              </a:rPr>
              <a:t>一个企业资源</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主题数据类</a:t>
            </a:r>
            <a:r>
              <a:rPr lang="zh-CN" altLang="en-US" dirty="0" smtClean="0">
                <a:effectLst>
                  <a:outerShdw blurRad="38100" dist="38100" dir="2700000" algn="tl">
                    <a:srgbClr val="000000">
                      <a:alpha val="43137"/>
                    </a:srgbClr>
                  </a:outerShdw>
                </a:effectLst>
              </a:rPr>
              <a:t>矩阵</a:t>
            </a:r>
            <a:endParaRPr lang="zh-CN" altLang="en-US" dirty="0">
              <a:effectLst>
                <a:outerShdw blurRad="38100" dist="38100" dir="2700000" algn="tl">
                  <a:srgbClr val="000000">
                    <a:alpha val="43137"/>
                  </a:srgbClr>
                </a:outerShdw>
              </a:effectLst>
            </a:endParaRPr>
          </a:p>
          <a:p>
            <a:pPr>
              <a:lnSpc>
                <a:spcPct val="100000"/>
              </a:lnSpc>
              <a:buFont typeface="Wingdings" pitchFamily="2" charset="2"/>
              <a:buNone/>
            </a:pPr>
            <a:endParaRPr lang="zh-CN" altLang="en-US" dirty="0">
              <a:effectLst>
                <a:outerShdw blurRad="38100" dist="38100" dir="2700000" algn="tl">
                  <a:srgbClr val="000000">
                    <a:alpha val="43137"/>
                  </a:srgbClr>
                </a:outerShdw>
              </a:effectLst>
            </a:endParaRPr>
          </a:p>
          <a:p>
            <a:pPr>
              <a:lnSpc>
                <a:spcPct val="100000"/>
              </a:lnSpc>
              <a:buFont typeface="Wingdings" pitchFamily="2" charset="2"/>
              <a:buNone/>
            </a:pPr>
            <a:r>
              <a:rPr lang="zh-CN" altLang="en-US" dirty="0">
                <a:effectLst>
                  <a:outerShdw blurRad="38100" dist="38100" dir="2700000" algn="tl">
                    <a:srgbClr val="000000">
                      <a:alpha val="43137"/>
                    </a:srgbClr>
                  </a:outerShdw>
                </a:effectLst>
              </a:rPr>
              <a:t>    </a:t>
            </a:r>
          </a:p>
        </p:txBody>
      </p:sp>
      <p:sp>
        <p:nvSpPr>
          <p:cNvPr id="247083" name="Rectangle 299"/>
          <p:cNvSpPr>
            <a:spLocks noChangeArrowheads="1"/>
          </p:cNvSpPr>
          <p:nvPr/>
        </p:nvSpPr>
        <p:spPr bwMode="auto">
          <a:xfrm>
            <a:off x="0" y="5135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zh-CN" sz="2400">
              <a:latin typeface="Times New Roman" pitchFamily="18" charset="0"/>
            </a:endParaRPr>
          </a:p>
        </p:txBody>
      </p:sp>
      <p:graphicFrame>
        <p:nvGraphicFramePr>
          <p:cNvPr id="9" name="Group 66"/>
          <p:cNvGraphicFramePr>
            <a:graphicFrameLocks noGrp="1"/>
          </p:cNvGraphicFramePr>
          <p:nvPr>
            <p:extLst>
              <p:ext uri="{D42A27DB-BD31-4B8C-83A1-F6EECF244321}">
                <p14:modId xmlns:p14="http://schemas.microsoft.com/office/powerpoint/2010/main" val="3929209529"/>
              </p:ext>
            </p:extLst>
          </p:nvPr>
        </p:nvGraphicFramePr>
        <p:xfrm>
          <a:off x="611188" y="2558181"/>
          <a:ext cx="8075612" cy="3967163"/>
        </p:xfrm>
        <a:graphic>
          <a:graphicData uri="http://schemas.openxmlformats.org/drawingml/2006/table">
            <a:tbl>
              <a:tblPr/>
              <a:tblGrid>
                <a:gridCol w="860425">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gridCol w="1047750">
                  <a:extLst>
                    <a:ext uri="{9D8B030D-6E8A-4147-A177-3AD203B41FA5}">
                      <a16:colId xmlns:a16="http://schemas.microsoft.com/office/drawing/2014/main" val="20002"/>
                    </a:ext>
                  </a:extLst>
                </a:gridCol>
                <a:gridCol w="1047750">
                  <a:extLst>
                    <a:ext uri="{9D8B030D-6E8A-4147-A177-3AD203B41FA5}">
                      <a16:colId xmlns:a16="http://schemas.microsoft.com/office/drawing/2014/main" val="20003"/>
                    </a:ext>
                  </a:extLst>
                </a:gridCol>
                <a:gridCol w="1241425">
                  <a:extLst>
                    <a:ext uri="{9D8B030D-6E8A-4147-A177-3AD203B41FA5}">
                      <a16:colId xmlns:a16="http://schemas.microsoft.com/office/drawing/2014/main" val="20004"/>
                    </a:ext>
                  </a:extLst>
                </a:gridCol>
                <a:gridCol w="630237">
                  <a:extLst>
                    <a:ext uri="{9D8B030D-6E8A-4147-A177-3AD203B41FA5}">
                      <a16:colId xmlns:a16="http://schemas.microsoft.com/office/drawing/2014/main" val="20005"/>
                    </a:ext>
                  </a:extLst>
                </a:gridCol>
                <a:gridCol w="282575">
                  <a:extLst>
                    <a:ext uri="{9D8B030D-6E8A-4147-A177-3AD203B41FA5}">
                      <a16:colId xmlns:a16="http://schemas.microsoft.com/office/drawing/2014/main" val="20006"/>
                    </a:ext>
                  </a:extLst>
                </a:gridCol>
                <a:gridCol w="973138">
                  <a:extLst>
                    <a:ext uri="{9D8B030D-6E8A-4147-A177-3AD203B41FA5}">
                      <a16:colId xmlns:a16="http://schemas.microsoft.com/office/drawing/2014/main" val="20007"/>
                    </a:ext>
                  </a:extLst>
                </a:gridCol>
                <a:gridCol w="1058862">
                  <a:extLst>
                    <a:ext uri="{9D8B030D-6E8A-4147-A177-3AD203B41FA5}">
                      <a16:colId xmlns:a16="http://schemas.microsoft.com/office/drawing/2014/main" val="20008"/>
                    </a:ext>
                  </a:extLst>
                </a:gridCol>
              </a:tblGrid>
              <a:tr h="1138238">
                <a:tc>
                  <a:txBody>
                    <a:bodyPr/>
                    <a:lstStyle/>
                    <a:p>
                      <a:pPr marL="0" marR="0" lvl="0" indent="11430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企业</a:t>
                      </a:r>
                    </a:p>
                    <a:p>
                      <a:pPr marL="0" marR="0" lvl="0" indent="114300" algn="ctr"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dirty="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资源</a:t>
                      </a:r>
                    </a:p>
                    <a:p>
                      <a:pPr marL="0" marR="0" lvl="0" indent="114300" algn="ctr"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dirty="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数据</a:t>
                      </a:r>
                    </a:p>
                    <a:p>
                      <a:pPr marL="0" marR="0" lvl="0" indent="114300" algn="ctr"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dirty="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类型</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产品</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顾客</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设备</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材料</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厂商</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资金</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人事</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8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存档</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产品、完成的商品零部件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客户</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设备</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dirty="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机器负荷</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dirty="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工艺规程</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原材料费用材料付款单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厂家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财务</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普通分类</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会计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职工</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工资</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技能</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24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事务</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订购</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运输</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采购</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订购</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材料接收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收款</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付款</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8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计划</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产品计划</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销售区域市场计划</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设备计划</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能力计划</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材料需求</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生产</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安排表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预算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人员计划</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88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统计</a:t>
                      </a:r>
                      <a:r>
                        <a:rPr kumimoji="1" lang="en-US" altLang="zh-CN" sz="2000" b="1"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a:t>
                      </a:r>
                      <a:r>
                        <a:rPr kumimoji="1" lang="zh-CN" altLang="en-US" sz="2000" b="1" i="0" u="none" strike="noStrike" cap="none" normalizeH="0" baseline="0" dirty="0" smtClean="0">
                          <a:ln>
                            <a:noFill/>
                          </a:ln>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综合</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产品要求</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销售历史</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工作进程</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设备</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利用率</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外部需求</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厂家信誉</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财务统计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生产力</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dirty="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效  益</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400" b="1" i="0" u="none" strike="noStrike" cap="none" normalizeH="0" baseline="0" dirty="0" smtClean="0">
                          <a:ln>
                            <a:noFill/>
                          </a:ln>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历  史</a:t>
                      </a: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1" name="Rectangle 2"/>
          <p:cNvSpPr>
            <a:spLocks noGrp="1" noChangeArrowheads="1"/>
          </p:cNvSpPr>
          <p:nvPr>
            <p:ph type="title"/>
          </p:nvPr>
        </p:nvSpPr>
        <p:spPr>
          <a:xfrm>
            <a:off x="0" y="77317"/>
            <a:ext cx="8892480" cy="687387"/>
          </a:xfrm>
        </p:spPr>
        <p:txBody>
          <a:bodyPr/>
          <a:lstStyle/>
          <a:p>
            <a:r>
              <a:rPr lang="en-US" altLang="zh-CN" sz="2800" dirty="0">
                <a:latin typeface="隶书" pitchFamily="49" charset="-122"/>
              </a:rPr>
              <a:t>3</a:t>
            </a:r>
            <a:r>
              <a:rPr lang="zh-CN" altLang="en-US" sz="2800" dirty="0" smtClean="0">
                <a:latin typeface="隶书" pitchFamily="49" charset="-122"/>
              </a:rPr>
              <a:t>、系统数据规划</a:t>
            </a:r>
            <a:r>
              <a:rPr lang="zh-CN" altLang="en-US" sz="2800" dirty="0" smtClean="0"/>
              <a:t> </a:t>
            </a:r>
            <a:endParaRPr lang="zh-CN" altLang="en-US" sz="2800" dirty="0"/>
          </a:p>
        </p:txBody>
      </p:sp>
      <p:sp>
        <p:nvSpPr>
          <p:cNvPr id="7" name="Text Box 3"/>
          <p:cNvSpPr txBox="1">
            <a:spLocks noChangeArrowheads="1"/>
          </p:cNvSpPr>
          <p:nvPr/>
        </p:nvSpPr>
        <p:spPr bwMode="auto">
          <a:xfrm>
            <a:off x="2267744" y="836712"/>
            <a:ext cx="468052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4</a:t>
            </a: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识别主题数据</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04328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p:cNvSpPr>
            <a:spLocks noGrp="1" noChangeArrowheads="1"/>
          </p:cNvSpPr>
          <p:nvPr>
            <p:ph type="body" idx="1"/>
          </p:nvPr>
        </p:nvSpPr>
        <p:spPr>
          <a:xfrm>
            <a:off x="647700" y="1772816"/>
            <a:ext cx="7848600" cy="3886200"/>
          </a:xfrm>
        </p:spPr>
        <p:txBody>
          <a:bodyPr/>
          <a:lstStyle/>
          <a:p>
            <a:pPr>
              <a:lnSpc>
                <a:spcPct val="100000"/>
              </a:lnSpc>
            </a:pPr>
            <a:r>
              <a:rPr lang="zh-CN" altLang="en-US" dirty="0">
                <a:solidFill>
                  <a:srgbClr val="0000FF"/>
                </a:solidFill>
              </a:rPr>
              <a:t>识别和这些企业资源有关的主题数据：</a:t>
            </a:r>
          </a:p>
          <a:p>
            <a:pPr>
              <a:lnSpc>
                <a:spcPct val="100000"/>
              </a:lnSpc>
              <a:buFont typeface="Wingdings" pitchFamily="2" charset="2"/>
              <a:buNone/>
            </a:pPr>
            <a:r>
              <a:rPr lang="zh-CN" altLang="en-US" dirty="0" smtClean="0"/>
              <a:t>    （</a:t>
            </a:r>
            <a:r>
              <a:rPr lang="en-US" altLang="zh-CN" dirty="0" smtClean="0"/>
              <a:t>1</a:t>
            </a:r>
            <a:r>
              <a:rPr lang="zh-CN" altLang="en-US" dirty="0" smtClean="0"/>
              <a:t>）构造</a:t>
            </a:r>
            <a:r>
              <a:rPr lang="zh-CN" altLang="en-US" dirty="0"/>
              <a:t>一个企业资源</a:t>
            </a:r>
            <a:r>
              <a:rPr lang="en-US" altLang="zh-CN" dirty="0"/>
              <a:t>/ </a:t>
            </a:r>
            <a:r>
              <a:rPr lang="zh-CN" altLang="en-US" dirty="0"/>
              <a:t>主题数据类矩阵</a:t>
            </a:r>
            <a:r>
              <a:rPr lang="zh-CN" altLang="en-US" dirty="0" smtClean="0"/>
              <a:t>。</a:t>
            </a:r>
            <a:endParaRPr lang="zh-CN" altLang="en-US" dirty="0"/>
          </a:p>
          <a:p>
            <a:pPr>
              <a:lnSpc>
                <a:spcPct val="100000"/>
              </a:lnSpc>
              <a:buFont typeface="Wingdings" pitchFamily="2" charset="2"/>
              <a:buNone/>
            </a:pPr>
            <a:endParaRPr lang="zh-CN" altLang="en-US" dirty="0"/>
          </a:p>
          <a:p>
            <a:pPr>
              <a:lnSpc>
                <a:spcPct val="100000"/>
              </a:lnSpc>
              <a:buFont typeface="Wingdings" pitchFamily="2" charset="2"/>
              <a:buNone/>
            </a:pPr>
            <a:r>
              <a:rPr lang="zh-CN" altLang="en-US" dirty="0"/>
              <a:t>    </a:t>
            </a:r>
            <a:r>
              <a:rPr lang="zh-CN" altLang="en-US" dirty="0" smtClean="0"/>
              <a:t>（</a:t>
            </a:r>
            <a:r>
              <a:rPr lang="en-US" altLang="zh-CN" dirty="0" smtClean="0"/>
              <a:t>2</a:t>
            </a:r>
            <a:r>
              <a:rPr lang="zh-CN" altLang="en-US" dirty="0" smtClean="0"/>
              <a:t>）辅</a:t>
            </a:r>
            <a:r>
              <a:rPr lang="zh-CN" altLang="en-US" dirty="0"/>
              <a:t>之以对企业关键成功因素的调查， 并提出度量和控制的主题数据。 </a:t>
            </a:r>
          </a:p>
          <a:p>
            <a:pPr>
              <a:lnSpc>
                <a:spcPct val="100000"/>
              </a:lnSpc>
              <a:buFont typeface="Wingdings" pitchFamily="2" charset="2"/>
              <a:buNone/>
            </a:pPr>
            <a:endParaRPr lang="zh-CN" altLang="en-US" dirty="0"/>
          </a:p>
          <a:p>
            <a:pPr>
              <a:lnSpc>
                <a:spcPct val="100000"/>
              </a:lnSpc>
              <a:buFont typeface="Wingdings" pitchFamily="2" charset="2"/>
              <a:buNone/>
            </a:pPr>
            <a:r>
              <a:rPr lang="zh-CN" altLang="en-US" dirty="0"/>
              <a:t>	</a:t>
            </a:r>
            <a:r>
              <a:rPr lang="zh-CN" altLang="en-US" dirty="0" smtClean="0"/>
              <a:t>（</a:t>
            </a:r>
            <a:r>
              <a:rPr lang="en-US" altLang="zh-CN" dirty="0" smtClean="0"/>
              <a:t>3</a:t>
            </a:r>
            <a:r>
              <a:rPr lang="zh-CN" altLang="en-US" dirty="0" smtClean="0"/>
              <a:t>）写出</a:t>
            </a:r>
            <a:r>
              <a:rPr lang="zh-CN" altLang="en-US" dirty="0"/>
              <a:t>每一个主题数据的定义，并且说明它包含什么样的数据，以供定义信息总体结构时使用。</a:t>
            </a:r>
          </a:p>
        </p:txBody>
      </p:sp>
      <p:sp>
        <p:nvSpPr>
          <p:cNvPr id="247083" name="Rectangle 299"/>
          <p:cNvSpPr>
            <a:spLocks noChangeArrowheads="1"/>
          </p:cNvSpPr>
          <p:nvPr/>
        </p:nvSpPr>
        <p:spPr bwMode="auto">
          <a:xfrm>
            <a:off x="0" y="5135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zh-CN" sz="2400">
              <a:latin typeface="Times New Roman" pitchFamily="18" charset="0"/>
            </a:endParaRPr>
          </a:p>
        </p:txBody>
      </p:sp>
      <p:sp>
        <p:nvSpPr>
          <p:cNvPr id="8" name="Text Box 3"/>
          <p:cNvSpPr txBox="1">
            <a:spLocks noChangeArrowheads="1"/>
          </p:cNvSpPr>
          <p:nvPr/>
        </p:nvSpPr>
        <p:spPr bwMode="auto">
          <a:xfrm>
            <a:off x="2267744" y="836712"/>
            <a:ext cx="468052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4</a:t>
            </a: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识别主题数据</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9" name="Rectangle 2"/>
          <p:cNvSpPr>
            <a:spLocks noGrp="1" noChangeArrowheads="1"/>
          </p:cNvSpPr>
          <p:nvPr>
            <p:ph type="title"/>
          </p:nvPr>
        </p:nvSpPr>
        <p:spPr>
          <a:xfrm>
            <a:off x="0" y="77317"/>
            <a:ext cx="8892480" cy="687387"/>
          </a:xfrm>
        </p:spPr>
        <p:txBody>
          <a:bodyPr/>
          <a:lstStyle/>
          <a:p>
            <a:r>
              <a:rPr lang="en-US" altLang="zh-CN" sz="2800" dirty="0">
                <a:latin typeface="隶书" pitchFamily="49" charset="-122"/>
              </a:rPr>
              <a:t>3</a:t>
            </a:r>
            <a:r>
              <a:rPr lang="zh-CN" altLang="en-US" sz="2800" dirty="0" smtClean="0">
                <a:latin typeface="隶书" pitchFamily="49" charset="-122"/>
              </a:rPr>
              <a:t>、系统数据规划</a:t>
            </a:r>
            <a:r>
              <a:rPr lang="zh-CN" altLang="en-US" sz="2800" dirty="0" smtClean="0"/>
              <a:t> </a:t>
            </a:r>
            <a:endParaRPr lang="zh-CN" altLang="en-US" sz="2800" dirty="0"/>
          </a:p>
        </p:txBody>
      </p:sp>
    </p:spTree>
    <p:extLst>
      <p:ext uri="{BB962C8B-B14F-4D97-AF65-F5344CB8AC3E}">
        <p14:creationId xmlns:p14="http://schemas.microsoft.com/office/powerpoint/2010/main" val="227012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7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5" name="Rectangle 7"/>
          <p:cNvSpPr>
            <a:spLocks noChangeArrowheads="1"/>
          </p:cNvSpPr>
          <p:nvPr/>
        </p:nvSpPr>
        <p:spPr bwMode="auto">
          <a:xfrm>
            <a:off x="126409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三</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、系统规划阶段</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2" name="TextBox 1"/>
          <p:cNvSpPr txBox="1"/>
          <p:nvPr/>
        </p:nvSpPr>
        <p:spPr bwMode="auto">
          <a:xfrm>
            <a:off x="2972282" y="1628800"/>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smtClean="0">
                <a:solidFill>
                  <a:srgbClr val="969696"/>
                </a:solidFill>
              </a:rPr>
              <a:t> 1</a:t>
            </a:r>
            <a:r>
              <a:rPr lang="zh-CN" altLang="en-US" dirty="0" smtClean="0">
                <a:solidFill>
                  <a:srgbClr val="969696"/>
                </a:solidFill>
              </a:rPr>
              <a:t>、系统战略规划</a:t>
            </a:r>
            <a:endParaRPr lang="zh-CN" altLang="en-US" dirty="0">
              <a:solidFill>
                <a:srgbClr val="969696"/>
              </a:solidFill>
            </a:endParaRPr>
          </a:p>
        </p:txBody>
      </p:sp>
      <p:sp>
        <p:nvSpPr>
          <p:cNvPr id="6" name="TextBox 5"/>
          <p:cNvSpPr txBox="1"/>
          <p:nvPr/>
        </p:nvSpPr>
        <p:spPr bwMode="auto">
          <a:xfrm>
            <a:off x="2972282" y="2491971"/>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smtClean="0">
                <a:solidFill>
                  <a:srgbClr val="969696"/>
                </a:solidFill>
              </a:rPr>
              <a:t> 2</a:t>
            </a:r>
            <a:r>
              <a:rPr lang="zh-CN" altLang="en-US" dirty="0" smtClean="0">
                <a:solidFill>
                  <a:srgbClr val="969696"/>
                </a:solidFill>
              </a:rPr>
              <a:t>、系统流程规划</a:t>
            </a:r>
            <a:endParaRPr lang="zh-CN" altLang="en-US" dirty="0">
              <a:solidFill>
                <a:srgbClr val="969696"/>
              </a:solidFill>
            </a:endParaRPr>
          </a:p>
        </p:txBody>
      </p:sp>
      <p:sp>
        <p:nvSpPr>
          <p:cNvPr id="11" name="Rectangle 3"/>
          <p:cNvSpPr txBox="1">
            <a:spLocks noChangeArrowheads="1"/>
          </p:cNvSpPr>
          <p:nvPr/>
        </p:nvSpPr>
        <p:spPr bwMode="auto">
          <a:xfrm>
            <a:off x="1286810" y="1134616"/>
            <a:ext cx="2061054" cy="710208"/>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r>
              <a:rPr lang="zh-CN" altLang="en-US" sz="2800" dirty="0" smtClean="0">
                <a:solidFill>
                  <a:srgbClr val="FF0000"/>
                </a:solidFill>
                <a:effectLst>
                  <a:outerShdw blurRad="38100" dist="38100" dir="2700000" algn="tl">
                    <a:srgbClr val="000000">
                      <a:alpha val="43137"/>
                    </a:srgbClr>
                  </a:outerShdw>
                </a:effectLst>
              </a:rPr>
              <a:t>要点</a:t>
            </a:r>
          </a:p>
        </p:txBody>
      </p:sp>
      <p:sp>
        <p:nvSpPr>
          <p:cNvPr id="7" name="Text Box 3"/>
          <p:cNvSpPr txBox="1">
            <a:spLocks noChangeArrowheads="1"/>
          </p:cNvSpPr>
          <p:nvPr/>
        </p:nvSpPr>
        <p:spPr bwMode="auto">
          <a:xfrm>
            <a:off x="2972282" y="3355142"/>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smtClean="0">
                <a:solidFill>
                  <a:srgbClr val="969696"/>
                </a:solidFill>
              </a:rPr>
              <a:t> 3</a:t>
            </a:r>
            <a:r>
              <a:rPr lang="zh-CN" altLang="en-US" dirty="0" smtClean="0">
                <a:solidFill>
                  <a:srgbClr val="969696"/>
                </a:solidFill>
              </a:rPr>
              <a:t>、系统数据规划</a:t>
            </a:r>
            <a:endParaRPr lang="zh-CN" altLang="en-US" dirty="0">
              <a:solidFill>
                <a:srgbClr val="969696"/>
              </a:solidFill>
            </a:endParaRPr>
          </a:p>
        </p:txBody>
      </p:sp>
      <p:sp>
        <p:nvSpPr>
          <p:cNvPr id="8" name="Text Box 3"/>
          <p:cNvSpPr txBox="1">
            <a:spLocks noChangeArrowheads="1"/>
          </p:cNvSpPr>
          <p:nvPr/>
        </p:nvSpPr>
        <p:spPr bwMode="auto">
          <a:xfrm>
            <a:off x="2972282" y="4218313"/>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smtClean="0"/>
              <a:t> 4</a:t>
            </a:r>
            <a:r>
              <a:rPr lang="zh-CN" altLang="en-US" dirty="0" smtClean="0"/>
              <a:t>、系统功能规划</a:t>
            </a:r>
            <a:endParaRPr lang="zh-CN" altLang="en-US" dirty="0"/>
          </a:p>
        </p:txBody>
      </p:sp>
      <p:sp>
        <p:nvSpPr>
          <p:cNvPr id="9" name="Text Box 3"/>
          <p:cNvSpPr txBox="1">
            <a:spLocks noChangeArrowheads="1"/>
          </p:cNvSpPr>
          <p:nvPr/>
        </p:nvSpPr>
        <p:spPr bwMode="auto">
          <a:xfrm>
            <a:off x="2972282" y="5081483"/>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solidFill>
                  <a:schemeClr val="bg1"/>
                </a:solidFill>
              </a:rPr>
              <a:t> </a:t>
            </a:r>
            <a:r>
              <a:rPr lang="en-US" altLang="zh-CN" dirty="0" smtClean="0">
                <a:solidFill>
                  <a:schemeClr val="bg1"/>
                </a:solidFill>
              </a:rPr>
              <a:t>5</a:t>
            </a:r>
            <a:r>
              <a:rPr lang="zh-CN" altLang="en-US" dirty="0" smtClean="0">
                <a:solidFill>
                  <a:schemeClr val="bg1"/>
                </a:solidFill>
              </a:rPr>
              <a:t>、系统资源规划</a:t>
            </a:r>
            <a:endParaRPr lang="zh-CN" altLang="en-US" dirty="0">
              <a:solidFill>
                <a:schemeClr val="bg1"/>
              </a:solidFill>
            </a:endParaRPr>
          </a:p>
        </p:txBody>
      </p:sp>
      <p:sp>
        <p:nvSpPr>
          <p:cNvPr id="10" name="Text Box 3"/>
          <p:cNvSpPr txBox="1">
            <a:spLocks noChangeArrowheads="1"/>
          </p:cNvSpPr>
          <p:nvPr/>
        </p:nvSpPr>
        <p:spPr bwMode="auto">
          <a:xfrm>
            <a:off x="2987824" y="5868561"/>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solidFill>
                  <a:schemeClr val="bg1"/>
                </a:solidFill>
              </a:rPr>
              <a:t> </a:t>
            </a:r>
            <a:r>
              <a:rPr lang="en-US" altLang="zh-CN" dirty="0" smtClean="0">
                <a:solidFill>
                  <a:schemeClr val="bg1"/>
                </a:solidFill>
              </a:rPr>
              <a:t>6</a:t>
            </a:r>
            <a:r>
              <a:rPr lang="zh-CN" altLang="en-US" dirty="0" smtClean="0">
                <a:solidFill>
                  <a:schemeClr val="bg1"/>
                </a:solidFill>
              </a:rPr>
              <a:t>、系统实施计划</a:t>
            </a:r>
            <a:endParaRPr lang="zh-CN" altLang="en-US" dirty="0">
              <a:solidFill>
                <a:schemeClr val="bg1"/>
              </a:solidFill>
            </a:endParaRPr>
          </a:p>
        </p:txBody>
      </p:sp>
    </p:spTree>
    <p:extLst>
      <p:ext uri="{BB962C8B-B14F-4D97-AF65-F5344CB8AC3E}">
        <p14:creationId xmlns:p14="http://schemas.microsoft.com/office/powerpoint/2010/main" val="2069107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7"/>
          <p:cNvSpPr>
            <a:spLocks noChangeArrowheads="1"/>
          </p:cNvSpPr>
          <p:nvPr/>
        </p:nvSpPr>
        <p:spPr bwMode="auto">
          <a:xfrm>
            <a:off x="111561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三</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、系统规划阶段</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35" name="TextBox 34"/>
          <p:cNvSpPr txBox="1"/>
          <p:nvPr/>
        </p:nvSpPr>
        <p:spPr bwMode="auto">
          <a:xfrm>
            <a:off x="1448478" y="972017"/>
            <a:ext cx="629187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latin typeface="Times New Roman" pitchFamily="18" charset="0"/>
                <a:ea typeface="+mn-ea"/>
                <a:cs typeface="Times New Roman" pitchFamily="18" charset="0"/>
              </a:rPr>
              <a:t>4</a:t>
            </a:r>
            <a:r>
              <a:rPr lang="zh-CN" altLang="en-US" dirty="0" smtClean="0">
                <a:latin typeface="Times New Roman" pitchFamily="18" charset="0"/>
                <a:ea typeface="+mn-ea"/>
                <a:cs typeface="Times New Roman" pitchFamily="18" charset="0"/>
              </a:rPr>
              <a:t>、系统功能规划</a:t>
            </a:r>
            <a:endParaRPr lang="zh-CN" altLang="en-US" dirty="0">
              <a:latin typeface="Times New Roman" pitchFamily="18" charset="0"/>
              <a:ea typeface="+mn-ea"/>
              <a:cs typeface="Times New Roman" pitchFamily="18" charset="0"/>
            </a:endParaRPr>
          </a:p>
        </p:txBody>
      </p:sp>
      <p:sp>
        <p:nvSpPr>
          <p:cNvPr id="36" name="Text Box 3"/>
          <p:cNvSpPr txBox="1">
            <a:spLocks noChangeArrowheads="1"/>
          </p:cNvSpPr>
          <p:nvPr/>
        </p:nvSpPr>
        <p:spPr bwMode="auto">
          <a:xfrm>
            <a:off x="1835696" y="2060848"/>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algn="l" eaLnBrk="0" hangingPunct="0">
              <a:spcBef>
                <a:spcPct val="50000"/>
              </a:spcBef>
            </a:pPr>
            <a:r>
              <a:rPr lang="en-US" altLang="zh-CN" sz="2800" b="1"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  1) </a:t>
            </a: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功能规划方法</a:t>
            </a:r>
            <a:endParaRPr kumimoji="1" lang="zh-CN" altLang="en-US" sz="2800" b="1" dirty="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1" name="Text Box 3"/>
          <p:cNvSpPr txBox="1">
            <a:spLocks noChangeArrowheads="1"/>
          </p:cNvSpPr>
          <p:nvPr/>
        </p:nvSpPr>
        <p:spPr bwMode="auto">
          <a:xfrm>
            <a:off x="1835696" y="3092886"/>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algn="l"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2) U/C</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矩阵定义</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2" name="Text Box 3"/>
          <p:cNvSpPr txBox="1">
            <a:spLocks noChangeArrowheads="1"/>
          </p:cNvSpPr>
          <p:nvPr/>
        </p:nvSpPr>
        <p:spPr bwMode="auto">
          <a:xfrm>
            <a:off x="1835696" y="4124924"/>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algn="l"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3) U/C</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矩阵建立</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0" name="Text Box 3"/>
          <p:cNvSpPr txBox="1">
            <a:spLocks noChangeArrowheads="1"/>
          </p:cNvSpPr>
          <p:nvPr/>
        </p:nvSpPr>
        <p:spPr bwMode="auto">
          <a:xfrm>
            <a:off x="1835696" y="5156963"/>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algn="l"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4</a:t>
            </a: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系统功能划分</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custDataLst>
      <p:tags r:id="rId1"/>
    </p:custDataLst>
    <p:extLst>
      <p:ext uri="{BB962C8B-B14F-4D97-AF65-F5344CB8AC3E}">
        <p14:creationId xmlns:p14="http://schemas.microsoft.com/office/powerpoint/2010/main" val="3975637166"/>
      </p:ext>
    </p:extLst>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type="body" idx="1"/>
          </p:nvPr>
        </p:nvSpPr>
        <p:spPr>
          <a:xfrm>
            <a:off x="479615" y="2780705"/>
            <a:ext cx="8229600" cy="3024559"/>
          </a:xfrm>
        </p:spPr>
        <p:txBody>
          <a:bodyPr/>
          <a:lstStyle/>
          <a:p>
            <a:pPr lvl="1"/>
            <a:r>
              <a:rPr lang="zh-CN" altLang="en-US" sz="24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系统功能规划：</a:t>
            </a:r>
            <a:r>
              <a:rPr lang="zh-CN" altLang="en-US" sz="2400" dirty="0" smtClean="0">
                <a:effectLst>
                  <a:outerShdw blurRad="38100" dist="38100" dir="2700000" algn="tl">
                    <a:srgbClr val="000000">
                      <a:alpha val="43137"/>
                    </a:srgbClr>
                  </a:outerShdw>
                </a:effectLst>
                <a:latin typeface="Times New Roman" pitchFamily="18" charset="0"/>
                <a:cs typeface="Times New Roman" pitchFamily="18" charset="0"/>
              </a:rPr>
              <a:t>是</a:t>
            </a:r>
            <a:r>
              <a:rPr lang="zh-CN" altLang="en-US" sz="2400" dirty="0">
                <a:effectLst>
                  <a:outerShdw blurRad="38100" dist="38100" dir="2700000" algn="tl">
                    <a:srgbClr val="000000">
                      <a:alpha val="43137"/>
                    </a:srgbClr>
                  </a:outerShdw>
                </a:effectLst>
                <a:latin typeface="Times New Roman" pitchFamily="18" charset="0"/>
                <a:cs typeface="Times New Roman" pitchFamily="18" charset="0"/>
              </a:rPr>
              <a:t>在业务流程、数据流程及数据分析的基础上，为了整体地考虑新系统的功能子系统和数据资源的合理分布而进行的系统化的</a:t>
            </a:r>
            <a:r>
              <a:rPr lang="zh-CN" altLang="en-US" sz="2400" dirty="0" smtClean="0">
                <a:effectLst>
                  <a:outerShdw blurRad="38100" dist="38100" dir="2700000" algn="tl">
                    <a:srgbClr val="000000">
                      <a:alpha val="43137"/>
                    </a:srgbClr>
                  </a:outerShdw>
                </a:effectLst>
                <a:latin typeface="Times New Roman" pitchFamily="18" charset="0"/>
                <a:cs typeface="Times New Roman" pitchFamily="18" charset="0"/>
              </a:rPr>
              <a:t>分析，确定</a:t>
            </a:r>
            <a:r>
              <a:rPr lang="zh-CN" altLang="en-US" sz="2400" dirty="0" smtClean="0"/>
              <a:t>信息系统</a:t>
            </a:r>
            <a:r>
              <a:rPr lang="zh-CN" altLang="en-US" sz="2400" dirty="0"/>
              <a:t>的功能规划确定系统</a:t>
            </a:r>
            <a:r>
              <a:rPr lang="zh-CN" altLang="en-US" sz="2400" dirty="0" smtClean="0"/>
              <a:t>结构。</a:t>
            </a:r>
            <a:endParaRPr lang="zh-CN" altLang="en-US" sz="2400" dirty="0">
              <a:effectLst>
                <a:outerShdw blurRad="38100" dist="38100" dir="2700000" algn="tl">
                  <a:srgbClr val="000000">
                    <a:alpha val="43137"/>
                  </a:srgbClr>
                </a:outerShdw>
              </a:effectLst>
              <a:latin typeface="Times New Roman" pitchFamily="18" charset="0"/>
              <a:cs typeface="Times New Roman" pitchFamily="18" charset="0"/>
            </a:endParaRPr>
          </a:p>
          <a:p>
            <a:pPr lvl="1"/>
            <a:r>
              <a:rPr lang="en-US" altLang="zh-CN" sz="2400" dirty="0" smtClean="0"/>
              <a:t> </a:t>
            </a:r>
            <a:r>
              <a:rPr lang="zh-CN" altLang="en-US" sz="2400" dirty="0" smtClean="0">
                <a:solidFill>
                  <a:srgbClr val="0000FF"/>
                </a:solidFill>
              </a:rPr>
              <a:t>规划方法：</a:t>
            </a:r>
            <a:r>
              <a:rPr lang="zh-CN" altLang="en-US" sz="2400" dirty="0" smtClean="0"/>
              <a:t>通过</a:t>
            </a:r>
            <a:r>
              <a:rPr lang="en-US" altLang="zh-CN" sz="2400" dirty="0"/>
              <a:t>U</a:t>
            </a:r>
            <a:r>
              <a:rPr lang="zh-CN" altLang="en-US" sz="2400" dirty="0"/>
              <a:t>／</a:t>
            </a:r>
            <a:r>
              <a:rPr lang="en-US" altLang="zh-CN" sz="2400" dirty="0"/>
              <a:t>C</a:t>
            </a:r>
            <a:r>
              <a:rPr lang="zh-CN" altLang="en-US" sz="2400" dirty="0"/>
              <a:t>矩阵的</a:t>
            </a:r>
            <a:r>
              <a:rPr lang="zh-CN" altLang="en-US" sz="2400" dirty="0" smtClean="0"/>
              <a:t>建立，以确定主题</a:t>
            </a:r>
            <a:r>
              <a:rPr lang="zh-CN" altLang="en-US" sz="2400" dirty="0"/>
              <a:t>数据与流程的</a:t>
            </a:r>
            <a:r>
              <a:rPr lang="zh-CN" altLang="en-US" sz="2400" dirty="0" smtClean="0"/>
              <a:t>关系，和通过对</a:t>
            </a:r>
            <a:r>
              <a:rPr lang="en-US" altLang="zh-CN" sz="2400" dirty="0" smtClean="0"/>
              <a:t>U/C</a:t>
            </a:r>
            <a:r>
              <a:rPr lang="zh-CN" altLang="en-US" sz="2400" dirty="0" smtClean="0"/>
              <a:t>分析</a:t>
            </a:r>
            <a:r>
              <a:rPr lang="zh-CN" altLang="en-US" sz="2400" dirty="0"/>
              <a:t>来实现</a:t>
            </a:r>
            <a:r>
              <a:rPr lang="zh-CN" altLang="en-US" sz="2400" dirty="0" smtClean="0"/>
              <a:t>的，划分</a:t>
            </a:r>
            <a:r>
              <a:rPr lang="zh-CN" altLang="en-US" sz="2400" dirty="0"/>
              <a:t>系统功能和子系统。</a:t>
            </a:r>
            <a:endParaRPr lang="zh-CN" altLang="en-US" sz="2400" dirty="0">
              <a:effectLst>
                <a:outerShdw blurRad="38100" dist="38100" dir="2700000" algn="tl">
                  <a:srgbClr val="000000">
                    <a:alpha val="43137"/>
                  </a:srgbClr>
                </a:outerShdw>
              </a:effectLst>
              <a:latin typeface="Times New Roman" pitchFamily="18" charset="0"/>
              <a:cs typeface="Times New Roman" pitchFamily="18" charset="0"/>
            </a:endParaRPr>
          </a:p>
          <a:p>
            <a:pPr lvl="1"/>
            <a:endParaRPr lang="zh-CN" altLang="en-US" sz="2400" dirty="0">
              <a:effectLst>
                <a:outerShdw blurRad="38100" dist="38100" dir="2700000" algn="tl">
                  <a:srgbClr val="000000">
                    <a:alpha val="43137"/>
                  </a:srgbClr>
                </a:outerShdw>
              </a:effectLst>
              <a:latin typeface="Times New Roman" pitchFamily="18" charset="0"/>
              <a:cs typeface="Times New Roman" pitchFamily="18" charset="0"/>
            </a:endParaRPr>
          </a:p>
          <a:p>
            <a:endParaRPr lang="zh-CN" altLang="en-US" sz="28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Rectangle 7"/>
          <p:cNvSpPr>
            <a:spLocks noChangeArrowheads="1"/>
          </p:cNvSpPr>
          <p:nvPr/>
        </p:nvSpPr>
        <p:spPr bwMode="auto">
          <a:xfrm>
            <a:off x="111561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三</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、系统规划阶段</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7" name="TextBox 6"/>
          <p:cNvSpPr txBox="1"/>
          <p:nvPr/>
        </p:nvSpPr>
        <p:spPr bwMode="auto">
          <a:xfrm>
            <a:off x="1448478" y="972017"/>
            <a:ext cx="629187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latin typeface="Times New Roman" pitchFamily="18" charset="0"/>
                <a:ea typeface="+mn-ea"/>
                <a:cs typeface="Times New Roman" pitchFamily="18" charset="0"/>
              </a:rPr>
              <a:t>4</a:t>
            </a:r>
            <a:r>
              <a:rPr lang="zh-CN" altLang="en-US" dirty="0" smtClean="0">
                <a:latin typeface="Times New Roman" pitchFamily="18" charset="0"/>
                <a:ea typeface="+mn-ea"/>
                <a:cs typeface="Times New Roman" pitchFamily="18" charset="0"/>
              </a:rPr>
              <a:t>、系统功能规划</a:t>
            </a:r>
            <a:endParaRPr lang="zh-CN" altLang="en-US" dirty="0">
              <a:latin typeface="Times New Roman" pitchFamily="18" charset="0"/>
              <a:ea typeface="+mn-ea"/>
              <a:cs typeface="Times New Roman" pitchFamily="18" charset="0"/>
            </a:endParaRPr>
          </a:p>
        </p:txBody>
      </p:sp>
      <p:sp>
        <p:nvSpPr>
          <p:cNvPr id="8" name="Text Box 3"/>
          <p:cNvSpPr txBox="1">
            <a:spLocks noChangeArrowheads="1"/>
          </p:cNvSpPr>
          <p:nvPr/>
        </p:nvSpPr>
        <p:spPr bwMode="auto">
          <a:xfrm>
            <a:off x="1835696" y="2060848"/>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  1) </a:t>
            </a: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功能规划方法</a:t>
            </a:r>
            <a:endParaRPr kumimoji="1" lang="zh-CN" altLang="en-US" sz="2800" b="1" dirty="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4142111427"/>
      </p:ext>
    </p:extLst>
  </p:cSld>
  <p:clrMapOvr>
    <a:masterClrMapping/>
  </p:clrMapOvr>
  <p:transition>
    <p:random/>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7" name="Rectangle 3"/>
          <p:cNvSpPr>
            <a:spLocks noGrp="1" noChangeArrowheads="1"/>
          </p:cNvSpPr>
          <p:nvPr>
            <p:ph type="body" idx="1"/>
          </p:nvPr>
        </p:nvSpPr>
        <p:spPr>
          <a:xfrm>
            <a:off x="611560" y="1628800"/>
            <a:ext cx="8229600" cy="4680595"/>
          </a:xfrm>
        </p:spPr>
        <p:txBody>
          <a:bodyPr/>
          <a:lstStyle/>
          <a:p>
            <a:pPr lvl="1"/>
            <a:r>
              <a:rPr lang="zh-CN" altLang="en-US" dirty="0" smtClean="0">
                <a:solidFill>
                  <a:srgbClr val="002060"/>
                </a:solidFill>
                <a:effectLst>
                  <a:outerShdw blurRad="38100" dist="38100" dir="2700000" algn="tl">
                    <a:srgbClr val="000000">
                      <a:alpha val="43137"/>
                    </a:srgbClr>
                  </a:outerShdw>
                </a:effectLst>
              </a:rPr>
              <a:t>是</a:t>
            </a:r>
            <a:r>
              <a:rPr lang="zh-CN" altLang="en-US" dirty="0">
                <a:solidFill>
                  <a:srgbClr val="002060"/>
                </a:solidFill>
                <a:effectLst>
                  <a:outerShdw blurRad="38100" dist="38100" dir="2700000" algn="tl">
                    <a:srgbClr val="000000">
                      <a:alpha val="43137"/>
                    </a:srgbClr>
                  </a:outerShdw>
                </a:effectLst>
              </a:rPr>
              <a:t>通过一个普通的二维表来分析汇总数据</a:t>
            </a:r>
          </a:p>
          <a:p>
            <a:pPr lvl="1"/>
            <a:r>
              <a:rPr lang="zh-CN" altLang="en-US" dirty="0">
                <a:solidFill>
                  <a:srgbClr val="002060"/>
                </a:solidFill>
                <a:effectLst>
                  <a:outerShdw blurRad="38100" dist="38100" dir="2700000" algn="tl">
                    <a:srgbClr val="000000">
                      <a:alpha val="43137"/>
                    </a:srgbClr>
                  </a:outerShdw>
                </a:effectLst>
              </a:rPr>
              <a:t>表的纵坐标</a:t>
            </a:r>
          </a:p>
          <a:p>
            <a:pPr lvl="2"/>
            <a:r>
              <a:rPr lang="zh-CN" altLang="en-US" sz="2000" dirty="0">
                <a:solidFill>
                  <a:srgbClr val="002060"/>
                </a:solidFill>
                <a:effectLst>
                  <a:outerShdw blurRad="38100" dist="38100" dir="2700000" algn="tl">
                    <a:srgbClr val="000000">
                      <a:alpha val="43137"/>
                    </a:srgbClr>
                  </a:outerShdw>
                </a:effectLst>
              </a:rPr>
              <a:t>定义为数据类变量（</a:t>
            </a:r>
            <a:r>
              <a:rPr lang="en-US" altLang="zh-CN" sz="2000" i="1" dirty="0">
                <a:solidFill>
                  <a:srgbClr val="002060"/>
                </a:solidFill>
                <a:effectLst>
                  <a:outerShdw blurRad="38100" dist="38100" dir="2700000" algn="tl">
                    <a:srgbClr val="000000">
                      <a:alpha val="43137"/>
                    </a:srgbClr>
                  </a:outerShdw>
                </a:effectLst>
              </a:rPr>
              <a:t>Xi</a:t>
            </a:r>
            <a:r>
              <a:rPr lang="zh-CN" altLang="en-US" sz="2000" dirty="0">
                <a:solidFill>
                  <a:srgbClr val="002060"/>
                </a:solidFill>
                <a:effectLst>
                  <a:outerShdw blurRad="38100" dist="38100" dir="2700000" algn="tl">
                    <a:srgbClr val="000000">
                      <a:alpha val="43137"/>
                    </a:srgbClr>
                  </a:outerShdw>
                </a:effectLst>
              </a:rPr>
              <a:t>）</a:t>
            </a:r>
          </a:p>
          <a:p>
            <a:pPr lvl="1"/>
            <a:r>
              <a:rPr lang="zh-CN" altLang="en-US" dirty="0">
                <a:solidFill>
                  <a:srgbClr val="002060"/>
                </a:solidFill>
                <a:effectLst>
                  <a:outerShdw blurRad="38100" dist="38100" dir="2700000" algn="tl">
                    <a:srgbClr val="000000">
                      <a:alpha val="43137"/>
                    </a:srgbClr>
                  </a:outerShdw>
                </a:effectLst>
              </a:rPr>
              <a:t>表的横坐标</a:t>
            </a:r>
          </a:p>
          <a:p>
            <a:pPr lvl="2"/>
            <a:r>
              <a:rPr lang="zh-CN" altLang="en-US" sz="2000" dirty="0">
                <a:solidFill>
                  <a:srgbClr val="002060"/>
                </a:solidFill>
                <a:effectLst>
                  <a:outerShdw blurRad="38100" dist="38100" dir="2700000" algn="tl">
                    <a:srgbClr val="000000">
                      <a:alpha val="43137"/>
                    </a:srgbClr>
                  </a:outerShdw>
                </a:effectLst>
              </a:rPr>
              <a:t>定义为业务过程类变量（</a:t>
            </a:r>
            <a:r>
              <a:rPr lang="en-US" altLang="zh-CN" sz="2000" i="1" dirty="0">
                <a:solidFill>
                  <a:srgbClr val="002060"/>
                </a:solidFill>
                <a:effectLst>
                  <a:outerShdw blurRad="38100" dist="38100" dir="2700000" algn="tl">
                    <a:srgbClr val="000000">
                      <a:alpha val="43137"/>
                    </a:srgbClr>
                  </a:outerShdw>
                </a:effectLst>
              </a:rPr>
              <a:t>Yi</a:t>
            </a:r>
            <a:r>
              <a:rPr lang="zh-CN" altLang="en-US" sz="2000" dirty="0">
                <a:solidFill>
                  <a:srgbClr val="002060"/>
                </a:solidFill>
                <a:effectLst>
                  <a:outerShdw blurRad="38100" dist="38100" dir="2700000" algn="tl">
                    <a:srgbClr val="000000">
                      <a:alpha val="43137"/>
                    </a:srgbClr>
                  </a:outerShdw>
                </a:effectLst>
              </a:rPr>
              <a:t>）</a:t>
            </a:r>
          </a:p>
          <a:p>
            <a:pPr lvl="1"/>
            <a:r>
              <a:rPr lang="zh-CN" altLang="en-US" dirty="0">
                <a:solidFill>
                  <a:srgbClr val="002060"/>
                </a:solidFill>
                <a:effectLst>
                  <a:outerShdw blurRad="38100" dist="38100" dir="2700000" algn="tl">
                    <a:srgbClr val="000000">
                      <a:alpha val="43137"/>
                    </a:srgbClr>
                  </a:outerShdw>
                </a:effectLst>
              </a:rPr>
              <a:t>数据与业务过程（即</a:t>
            </a:r>
            <a:r>
              <a:rPr lang="en-US" altLang="zh-CN" dirty="0">
                <a:solidFill>
                  <a:srgbClr val="002060"/>
                </a:solidFill>
                <a:effectLst>
                  <a:outerShdw blurRad="38100" dist="38100" dir="2700000" algn="tl">
                    <a:srgbClr val="000000">
                      <a:alpha val="43137"/>
                    </a:srgbClr>
                  </a:outerShdw>
                </a:effectLst>
              </a:rPr>
              <a:t>Xi</a:t>
            </a:r>
            <a:r>
              <a:rPr lang="zh-CN" altLang="en-US" dirty="0">
                <a:solidFill>
                  <a:srgbClr val="002060"/>
                </a:solidFill>
                <a:effectLst>
                  <a:outerShdw blurRad="38100" dist="38100" dir="2700000" algn="tl">
                    <a:srgbClr val="000000">
                      <a:alpha val="43137"/>
                    </a:srgbClr>
                  </a:outerShdw>
                </a:effectLst>
              </a:rPr>
              <a:t>与</a:t>
            </a:r>
            <a:r>
              <a:rPr lang="en-US" altLang="zh-CN" dirty="0">
                <a:solidFill>
                  <a:srgbClr val="002060"/>
                </a:solidFill>
                <a:effectLst>
                  <a:outerShdw blurRad="38100" dist="38100" dir="2700000" algn="tl">
                    <a:srgbClr val="000000">
                      <a:alpha val="43137"/>
                    </a:srgbClr>
                  </a:outerShdw>
                </a:effectLst>
              </a:rPr>
              <a:t>Yi</a:t>
            </a:r>
            <a:r>
              <a:rPr lang="zh-CN" altLang="en-US" dirty="0">
                <a:solidFill>
                  <a:srgbClr val="002060"/>
                </a:solidFill>
                <a:effectLst>
                  <a:outerShdw blurRad="38100" dist="38100" dir="2700000" algn="tl">
                    <a:srgbClr val="000000">
                      <a:alpha val="43137"/>
                    </a:srgbClr>
                  </a:outerShdw>
                </a:effectLst>
              </a:rPr>
              <a:t>）之间的关系</a:t>
            </a:r>
          </a:p>
          <a:p>
            <a:pPr lvl="2"/>
            <a:r>
              <a:rPr lang="en-US" altLang="zh-CN" sz="2000" dirty="0">
                <a:solidFill>
                  <a:srgbClr val="002060"/>
                </a:solidFill>
                <a:effectLst>
                  <a:outerShdw blurRad="38100" dist="38100" dir="2700000" algn="tl">
                    <a:srgbClr val="000000">
                      <a:alpha val="43137"/>
                    </a:srgbClr>
                  </a:outerShdw>
                </a:effectLst>
              </a:rPr>
              <a:t>U —— </a:t>
            </a:r>
            <a:r>
              <a:rPr lang="zh-CN" altLang="en-US" sz="2000" dirty="0">
                <a:solidFill>
                  <a:srgbClr val="002060"/>
                </a:solidFill>
                <a:effectLst>
                  <a:outerShdw blurRad="38100" dist="38100" dir="2700000" algn="tl">
                    <a:srgbClr val="000000">
                      <a:alpha val="43137"/>
                    </a:srgbClr>
                  </a:outerShdw>
                </a:effectLst>
              </a:rPr>
              <a:t>使用</a:t>
            </a:r>
            <a:r>
              <a:rPr lang="en-US" altLang="zh-CN" sz="2000" dirty="0">
                <a:solidFill>
                  <a:srgbClr val="002060"/>
                </a:solidFill>
                <a:effectLst>
                  <a:outerShdw blurRad="38100" dist="38100" dir="2700000" algn="tl">
                    <a:srgbClr val="000000">
                      <a:alpha val="43137"/>
                    </a:srgbClr>
                  </a:outerShdw>
                </a:effectLst>
              </a:rPr>
              <a:t>use</a:t>
            </a:r>
          </a:p>
          <a:p>
            <a:pPr lvl="2"/>
            <a:r>
              <a:rPr lang="en-US" altLang="zh-CN" sz="2000" dirty="0">
                <a:solidFill>
                  <a:srgbClr val="002060"/>
                </a:solidFill>
                <a:effectLst>
                  <a:outerShdw blurRad="38100" dist="38100" dir="2700000" algn="tl">
                    <a:srgbClr val="000000">
                      <a:alpha val="43137"/>
                    </a:srgbClr>
                  </a:outerShdw>
                </a:effectLst>
              </a:rPr>
              <a:t>C —— </a:t>
            </a:r>
            <a:r>
              <a:rPr lang="zh-CN" altLang="en-US" sz="2000" dirty="0">
                <a:solidFill>
                  <a:srgbClr val="002060"/>
                </a:solidFill>
                <a:effectLst>
                  <a:outerShdw blurRad="38100" dist="38100" dir="2700000" algn="tl">
                    <a:srgbClr val="000000">
                      <a:alpha val="43137"/>
                    </a:srgbClr>
                  </a:outerShdw>
                </a:effectLst>
              </a:rPr>
              <a:t>建立</a:t>
            </a:r>
            <a:r>
              <a:rPr lang="en-US" altLang="zh-CN" sz="2000" dirty="0">
                <a:solidFill>
                  <a:srgbClr val="002060"/>
                </a:solidFill>
                <a:effectLst>
                  <a:outerShdw blurRad="38100" dist="38100" dir="2700000" algn="tl">
                    <a:srgbClr val="000000">
                      <a:alpha val="43137"/>
                    </a:srgbClr>
                  </a:outerShdw>
                </a:effectLst>
              </a:rPr>
              <a:t>create</a:t>
            </a:r>
          </a:p>
          <a:p>
            <a:endParaRPr lang="zh-CN" altLang="en-US" sz="2000" dirty="0"/>
          </a:p>
        </p:txBody>
      </p:sp>
      <p:sp>
        <p:nvSpPr>
          <p:cNvPr id="6" name="Rectangle 2"/>
          <p:cNvSpPr>
            <a:spLocks noGrp="1" noChangeArrowheads="1"/>
          </p:cNvSpPr>
          <p:nvPr>
            <p:ph type="title"/>
          </p:nvPr>
        </p:nvSpPr>
        <p:spPr>
          <a:xfrm>
            <a:off x="0" y="77317"/>
            <a:ext cx="8892480" cy="687387"/>
          </a:xfrm>
        </p:spPr>
        <p:txBody>
          <a:bodyPr/>
          <a:lstStyle/>
          <a:p>
            <a:r>
              <a:rPr lang="en-US" altLang="zh-CN" sz="2800" dirty="0" smtClean="0">
                <a:latin typeface="隶书" pitchFamily="49" charset="-122"/>
              </a:rPr>
              <a:t>4</a:t>
            </a:r>
            <a:r>
              <a:rPr lang="zh-CN" altLang="en-US" sz="2800" dirty="0" smtClean="0">
                <a:latin typeface="隶书" pitchFamily="49" charset="-122"/>
              </a:rPr>
              <a:t>、系统功能规划</a:t>
            </a:r>
            <a:r>
              <a:rPr lang="zh-CN" altLang="en-US" sz="2800" dirty="0" smtClean="0"/>
              <a:t> </a:t>
            </a:r>
            <a:endParaRPr lang="zh-CN" altLang="en-US" sz="2800" dirty="0"/>
          </a:p>
        </p:txBody>
      </p:sp>
      <p:sp>
        <p:nvSpPr>
          <p:cNvPr id="3" name="矩形 2"/>
          <p:cNvSpPr/>
          <p:nvPr/>
        </p:nvSpPr>
        <p:spPr>
          <a:xfrm>
            <a:off x="611560" y="4941168"/>
            <a:ext cx="7704856" cy="1569660"/>
          </a:xfrm>
          <a:prstGeom prst="rect">
            <a:avLst/>
          </a:prstGeom>
        </p:spPr>
        <p:txBody>
          <a:bodyPr wrap="square">
            <a:spAutoFit/>
          </a:bodyPr>
          <a:lstStyle/>
          <a:p>
            <a:pPr marL="1023938" lvl="1" indent="-395288" algn="l" eaLnBrk="0" hangingPunct="0">
              <a:lnSpc>
                <a:spcPct val="120000"/>
              </a:lnSpc>
              <a:spcBef>
                <a:spcPct val="20000"/>
              </a:spcBef>
              <a:buClr>
                <a:srgbClr val="CC0000"/>
              </a:buClr>
              <a:buFont typeface="Arial" charset="0"/>
              <a:buChar char="―"/>
            </a:pPr>
            <a:r>
              <a:rPr lang="zh-CN" altLang="en-US" sz="20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在矩阵中，按关键资源的生命周期顺序放置流程，即计划流程、度量和控制流程、直接涉及产品的流程、管理支持性资源的流程，同时根据流程产生数据的顺序将主题数据排在另一轴。</a:t>
            </a:r>
          </a:p>
        </p:txBody>
      </p:sp>
      <p:sp>
        <p:nvSpPr>
          <p:cNvPr id="7" name="Text Box 3"/>
          <p:cNvSpPr txBox="1">
            <a:spLocks noChangeArrowheads="1"/>
          </p:cNvSpPr>
          <p:nvPr/>
        </p:nvSpPr>
        <p:spPr bwMode="auto">
          <a:xfrm>
            <a:off x="1803877" y="908720"/>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2)  U/C</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矩阵定义</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32530030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ChangeArrowheads="1"/>
          </p:cNvSpPr>
          <p:nvPr/>
        </p:nvSpPr>
        <p:spPr bwMode="auto">
          <a:xfrm>
            <a:off x="762000" y="1123950"/>
            <a:ext cx="7924800" cy="6096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98691" name="Object 3"/>
          <p:cNvGraphicFramePr>
            <a:graphicFrameLocks noChangeAspect="1"/>
          </p:cNvGraphicFramePr>
          <p:nvPr/>
        </p:nvGraphicFramePr>
        <p:xfrm>
          <a:off x="1219200" y="1047750"/>
          <a:ext cx="9163050" cy="6267450"/>
        </p:xfrm>
        <a:graphic>
          <a:graphicData uri="http://schemas.openxmlformats.org/presentationml/2006/ole">
            <mc:AlternateContent xmlns:mc="http://schemas.openxmlformats.org/markup-compatibility/2006">
              <mc:Choice xmlns:v="urn:schemas-microsoft-com:vml" Requires="v">
                <p:oleObj spid="_x0000_s86084" name="Document" r:id="rId3" imgW="8042400" imgH="5510160" progId="Word.Document.8">
                  <p:embed/>
                </p:oleObj>
              </mc:Choice>
              <mc:Fallback>
                <p:oleObj name="Document" r:id="rId3" imgW="8042400" imgH="55101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047750"/>
                        <a:ext cx="9163050" cy="626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8693" name="Text Box 5"/>
          <p:cNvSpPr txBox="1">
            <a:spLocks noChangeArrowheads="1"/>
          </p:cNvSpPr>
          <p:nvPr/>
        </p:nvSpPr>
        <p:spPr bwMode="auto">
          <a:xfrm>
            <a:off x="3962400" y="879475"/>
            <a:ext cx="15986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defRPr>
                <a:solidFill>
                  <a:schemeClr val="tx1"/>
                </a:solidFill>
                <a:latin typeface="Arial" charset="0"/>
              </a:defRPr>
            </a:lvl1pPr>
            <a:lvl2pPr marL="571500" algn="l">
              <a:defRPr>
                <a:solidFill>
                  <a:schemeClr val="tx1"/>
                </a:solidFill>
                <a:latin typeface="Arial" charset="0"/>
              </a:defRPr>
            </a:lvl2pPr>
            <a:lvl3pPr marL="1143000" algn="l">
              <a:defRPr>
                <a:solidFill>
                  <a:schemeClr val="tx1"/>
                </a:solidFill>
                <a:latin typeface="Arial" charset="0"/>
              </a:defRPr>
            </a:lvl3pPr>
            <a:lvl4pPr marL="1714500" algn="l">
              <a:defRPr>
                <a:solidFill>
                  <a:schemeClr val="tx1"/>
                </a:solidFill>
                <a:latin typeface="Arial" charset="0"/>
              </a:defRPr>
            </a:lvl4pPr>
            <a:lvl5pPr marL="2286000" algn="l">
              <a:defRPr>
                <a:solidFill>
                  <a:schemeClr val="tx1"/>
                </a:solidFill>
                <a:latin typeface="Arial" charset="0"/>
              </a:defRPr>
            </a:lvl5pPr>
            <a:lvl6pPr marL="2743200" fontAlgn="base">
              <a:spcBef>
                <a:spcPct val="0"/>
              </a:spcBef>
              <a:spcAft>
                <a:spcPct val="0"/>
              </a:spcAft>
              <a:defRPr>
                <a:solidFill>
                  <a:schemeClr val="tx1"/>
                </a:solidFill>
                <a:latin typeface="Arial" charset="0"/>
              </a:defRPr>
            </a:lvl6pPr>
            <a:lvl7pPr marL="3200400" fontAlgn="base">
              <a:spcBef>
                <a:spcPct val="0"/>
              </a:spcBef>
              <a:spcAft>
                <a:spcPct val="0"/>
              </a:spcAft>
              <a:defRPr>
                <a:solidFill>
                  <a:schemeClr val="tx1"/>
                </a:solidFill>
                <a:latin typeface="Arial" charset="0"/>
              </a:defRPr>
            </a:lvl7pPr>
            <a:lvl8pPr marL="3657600" fontAlgn="base">
              <a:spcBef>
                <a:spcPct val="0"/>
              </a:spcBef>
              <a:spcAft>
                <a:spcPct val="0"/>
              </a:spcAft>
              <a:defRPr>
                <a:solidFill>
                  <a:schemeClr val="tx1"/>
                </a:solidFill>
                <a:latin typeface="Arial" charset="0"/>
              </a:defRPr>
            </a:lvl8pPr>
            <a:lvl9pPr marL="4114800" fontAlgn="base">
              <a:spcBef>
                <a:spcPct val="0"/>
              </a:spcBef>
              <a:spcAft>
                <a:spcPct val="0"/>
              </a:spcAft>
              <a:defRPr>
                <a:solidFill>
                  <a:schemeClr val="tx1"/>
                </a:solidFill>
                <a:latin typeface="Arial" charset="0"/>
              </a:defRPr>
            </a:lvl9pPr>
          </a:lstStyle>
          <a:p>
            <a:pPr algn="ctr" eaLnBrk="1" hangingPunct="1"/>
            <a:r>
              <a:rPr kumimoji="1" lang="en-US" altLang="zh-CN" sz="2000" b="1">
                <a:solidFill>
                  <a:srgbClr val="FF0000"/>
                </a:solidFill>
                <a:ea typeface="楷体_GB2312" pitchFamily="49" charset="-122"/>
              </a:rPr>
              <a:t>U</a:t>
            </a:r>
            <a:r>
              <a:rPr kumimoji="1" lang="zh-CN" altLang="en-US" sz="2000" b="1">
                <a:solidFill>
                  <a:srgbClr val="FF0000"/>
                </a:solidFill>
                <a:ea typeface="楷体_GB2312" pitchFamily="49" charset="-122"/>
              </a:rPr>
              <a:t>／</a:t>
            </a:r>
            <a:r>
              <a:rPr kumimoji="1" lang="en-US" altLang="zh-CN" sz="2000" b="1">
                <a:solidFill>
                  <a:srgbClr val="FF0000"/>
                </a:solidFill>
                <a:ea typeface="楷体_GB2312" pitchFamily="49" charset="-122"/>
              </a:rPr>
              <a:t>C  </a:t>
            </a:r>
            <a:r>
              <a:rPr kumimoji="1" lang="zh-CN" altLang="en-US" sz="2000" b="1">
                <a:solidFill>
                  <a:srgbClr val="FF0000"/>
                </a:solidFill>
                <a:ea typeface="楷体_GB2312" pitchFamily="49" charset="-122"/>
              </a:rPr>
              <a:t>矩  阵</a:t>
            </a:r>
          </a:p>
        </p:txBody>
      </p:sp>
      <p:sp>
        <p:nvSpPr>
          <p:cNvPr id="498694" name="AutoShape 6"/>
          <p:cNvSpPr>
            <a:spLocks noChangeArrowheads="1"/>
          </p:cNvSpPr>
          <p:nvPr/>
        </p:nvSpPr>
        <p:spPr bwMode="auto">
          <a:xfrm>
            <a:off x="2438400" y="6229350"/>
            <a:ext cx="152400" cy="152400"/>
          </a:xfrm>
          <a:prstGeom prst="upArrow">
            <a:avLst>
              <a:gd name="adj1" fmla="val 50000"/>
              <a:gd name="adj2" fmla="val 25000"/>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98695" name="AutoShape 7"/>
          <p:cNvSpPr>
            <a:spLocks noChangeArrowheads="1"/>
          </p:cNvSpPr>
          <p:nvPr/>
        </p:nvSpPr>
        <p:spPr bwMode="auto">
          <a:xfrm>
            <a:off x="3581400" y="6229350"/>
            <a:ext cx="152400" cy="152400"/>
          </a:xfrm>
          <a:prstGeom prst="upArrow">
            <a:avLst>
              <a:gd name="adj1" fmla="val 50000"/>
              <a:gd name="adj2" fmla="val 25000"/>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98696" name="AutoShape 8"/>
          <p:cNvSpPr>
            <a:spLocks noChangeArrowheads="1"/>
          </p:cNvSpPr>
          <p:nvPr/>
        </p:nvSpPr>
        <p:spPr bwMode="auto">
          <a:xfrm>
            <a:off x="3886200" y="6229350"/>
            <a:ext cx="152400" cy="152400"/>
          </a:xfrm>
          <a:prstGeom prst="upArrow">
            <a:avLst>
              <a:gd name="adj1" fmla="val 50000"/>
              <a:gd name="adj2" fmla="val 25000"/>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98697" name="AutoShape 9"/>
          <p:cNvSpPr>
            <a:spLocks noChangeArrowheads="1"/>
          </p:cNvSpPr>
          <p:nvPr/>
        </p:nvSpPr>
        <p:spPr bwMode="auto">
          <a:xfrm>
            <a:off x="4191000" y="6229350"/>
            <a:ext cx="152400" cy="152400"/>
          </a:xfrm>
          <a:prstGeom prst="upArrow">
            <a:avLst>
              <a:gd name="adj1" fmla="val 50000"/>
              <a:gd name="adj2" fmla="val 25000"/>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98698" name="AutoShape 10"/>
          <p:cNvSpPr>
            <a:spLocks noChangeArrowheads="1"/>
          </p:cNvSpPr>
          <p:nvPr/>
        </p:nvSpPr>
        <p:spPr bwMode="auto">
          <a:xfrm>
            <a:off x="4800600" y="6229350"/>
            <a:ext cx="152400" cy="152400"/>
          </a:xfrm>
          <a:prstGeom prst="upArrow">
            <a:avLst>
              <a:gd name="adj1" fmla="val 50000"/>
              <a:gd name="adj2" fmla="val 25000"/>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98699" name="AutoShape 11"/>
          <p:cNvSpPr>
            <a:spLocks noChangeArrowheads="1"/>
          </p:cNvSpPr>
          <p:nvPr/>
        </p:nvSpPr>
        <p:spPr bwMode="auto">
          <a:xfrm>
            <a:off x="6172200" y="6229350"/>
            <a:ext cx="152400" cy="152400"/>
          </a:xfrm>
          <a:prstGeom prst="upArrow">
            <a:avLst>
              <a:gd name="adj1" fmla="val 50000"/>
              <a:gd name="adj2" fmla="val 25000"/>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98700" name="AutoShape 12"/>
          <p:cNvSpPr>
            <a:spLocks noChangeArrowheads="1"/>
          </p:cNvSpPr>
          <p:nvPr/>
        </p:nvSpPr>
        <p:spPr bwMode="auto">
          <a:xfrm>
            <a:off x="7010400" y="6229350"/>
            <a:ext cx="152400" cy="152400"/>
          </a:xfrm>
          <a:prstGeom prst="upArrow">
            <a:avLst>
              <a:gd name="adj1" fmla="val 50000"/>
              <a:gd name="adj2" fmla="val 25000"/>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498701" name="AutoShape 13"/>
          <p:cNvSpPr>
            <a:spLocks noChangeArrowheads="1"/>
          </p:cNvSpPr>
          <p:nvPr/>
        </p:nvSpPr>
        <p:spPr bwMode="auto">
          <a:xfrm>
            <a:off x="7391400" y="6229350"/>
            <a:ext cx="152400" cy="152400"/>
          </a:xfrm>
          <a:prstGeom prst="upArrow">
            <a:avLst>
              <a:gd name="adj1" fmla="val 50000"/>
              <a:gd name="adj2" fmla="val 25000"/>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5" name="Rectangle 2"/>
          <p:cNvSpPr txBox="1">
            <a:spLocks noChangeArrowheads="1"/>
          </p:cNvSpPr>
          <p:nvPr/>
        </p:nvSpPr>
        <p:spPr>
          <a:xfrm>
            <a:off x="0" y="77317"/>
            <a:ext cx="8892480" cy="687387"/>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r"/>
            <a:r>
              <a:rPr lang="en-US" altLang="zh-CN" sz="2800" dirty="0" smtClean="0">
                <a:latin typeface="隶书" pitchFamily="49" charset="-122"/>
              </a:rPr>
              <a:t>4</a:t>
            </a:r>
            <a:r>
              <a:rPr lang="zh-CN" altLang="en-US" sz="2800" dirty="0" smtClean="0">
                <a:latin typeface="隶书" pitchFamily="49" charset="-122"/>
              </a:rPr>
              <a:t>、系统功能规划</a:t>
            </a:r>
            <a:r>
              <a:rPr lang="zh-CN" altLang="en-US" sz="2800" dirty="0" smtClean="0"/>
              <a:t> </a:t>
            </a:r>
            <a:endParaRPr lang="zh-CN" altLang="en-US" sz="2800" dirty="0"/>
          </a:p>
        </p:txBody>
      </p:sp>
    </p:spTree>
    <p:extLst>
      <p:ext uri="{BB962C8B-B14F-4D97-AF65-F5344CB8AC3E}">
        <p14:creationId xmlns:p14="http://schemas.microsoft.com/office/powerpoint/2010/main" val="3920105436"/>
      </p:ext>
    </p:extLst>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74625" y="1632917"/>
            <a:ext cx="9077895" cy="5324475"/>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eaLnBrk="1" hangingPunct="1">
              <a:lnSpc>
                <a:spcPct val="100000"/>
              </a:lnSpc>
            </a:pPr>
            <a:r>
              <a:rPr lang="en-US" altLang="zh-CN" sz="2800" dirty="0" smtClean="0">
                <a:solidFill>
                  <a:srgbClr val="0000FF"/>
                </a:solidFill>
              </a:rPr>
              <a:t>IT</a:t>
            </a:r>
            <a:r>
              <a:rPr lang="zh-CN" altLang="en-US" sz="2800" dirty="0" smtClean="0">
                <a:solidFill>
                  <a:srgbClr val="0000FF"/>
                </a:solidFill>
              </a:rPr>
              <a:t>战略的内容</a:t>
            </a:r>
          </a:p>
          <a:p>
            <a:pPr lvl="1" eaLnBrk="1" hangingPunct="1">
              <a:lnSpc>
                <a:spcPct val="100000"/>
              </a:lnSpc>
            </a:pPr>
            <a:r>
              <a:rPr lang="zh-CN" altLang="en-US" sz="2400" dirty="0" smtClean="0"/>
              <a:t>企业要对</a:t>
            </a:r>
            <a:r>
              <a:rPr lang="en-US" altLang="zh-CN" sz="2400" dirty="0" smtClean="0"/>
              <a:t>IT</a:t>
            </a:r>
            <a:r>
              <a:rPr lang="zh-CN" altLang="en-US" sz="2400" dirty="0" smtClean="0"/>
              <a:t>投以怎样的关注</a:t>
            </a:r>
          </a:p>
          <a:p>
            <a:pPr lvl="1" eaLnBrk="1" hangingPunct="1">
              <a:lnSpc>
                <a:spcPct val="100000"/>
              </a:lnSpc>
            </a:pPr>
            <a:r>
              <a:rPr lang="zh-CN" altLang="en-US" sz="2400" dirty="0" smtClean="0"/>
              <a:t>对</a:t>
            </a:r>
            <a:r>
              <a:rPr lang="en-US" altLang="zh-CN" sz="2400" dirty="0" smtClean="0"/>
              <a:t>IT</a:t>
            </a:r>
            <a:r>
              <a:rPr lang="zh-CN" altLang="en-US" sz="2400" dirty="0" smtClean="0"/>
              <a:t>技术是采取“前卫的”还是“保守”或者“追随同业者”的态度</a:t>
            </a:r>
          </a:p>
          <a:p>
            <a:pPr lvl="1" eaLnBrk="1" hangingPunct="1">
              <a:lnSpc>
                <a:spcPct val="100000"/>
              </a:lnSpc>
            </a:pPr>
            <a:r>
              <a:rPr lang="zh-CN" altLang="en-US" sz="2400" dirty="0" smtClean="0"/>
              <a:t>企业</a:t>
            </a:r>
            <a:r>
              <a:rPr lang="en-US" altLang="zh-CN" sz="2400" dirty="0" smtClean="0"/>
              <a:t>IT</a:t>
            </a:r>
            <a:r>
              <a:rPr lang="zh-CN" altLang="en-US" sz="2400" dirty="0" smtClean="0"/>
              <a:t>信息的来源是什么？</a:t>
            </a:r>
          </a:p>
          <a:p>
            <a:pPr lvl="1" eaLnBrk="1" hangingPunct="1">
              <a:lnSpc>
                <a:spcPct val="100000"/>
              </a:lnSpc>
            </a:pPr>
            <a:r>
              <a:rPr lang="zh-CN" altLang="en-US" sz="2400" dirty="0" smtClean="0"/>
              <a:t>决策者、高层领导需要学习</a:t>
            </a:r>
            <a:r>
              <a:rPr lang="en-US" altLang="zh-CN" sz="2400" dirty="0" smtClean="0"/>
              <a:t>IT</a:t>
            </a:r>
            <a:r>
              <a:rPr lang="zh-CN" altLang="en-US" sz="2400" dirty="0" smtClean="0"/>
              <a:t>吗？他们需要掌握到什么程度？</a:t>
            </a:r>
          </a:p>
          <a:p>
            <a:pPr lvl="1" eaLnBrk="1" hangingPunct="1">
              <a:lnSpc>
                <a:spcPct val="100000"/>
              </a:lnSpc>
            </a:pPr>
            <a:r>
              <a:rPr lang="en-US" altLang="zh-CN" sz="2400" dirty="0" smtClean="0"/>
              <a:t>IT</a:t>
            </a:r>
            <a:r>
              <a:rPr lang="zh-CN" altLang="en-US" sz="2400" dirty="0" smtClean="0"/>
              <a:t>在员工的素质中占什么位置？</a:t>
            </a:r>
          </a:p>
          <a:p>
            <a:pPr lvl="1" eaLnBrk="1" hangingPunct="1">
              <a:lnSpc>
                <a:spcPct val="100000"/>
              </a:lnSpc>
            </a:pPr>
            <a:r>
              <a:rPr lang="en-US" altLang="zh-CN" sz="2400" dirty="0" smtClean="0"/>
              <a:t>IT</a:t>
            </a:r>
            <a:r>
              <a:rPr lang="zh-CN" altLang="en-US" sz="2400" dirty="0" smtClean="0"/>
              <a:t>现在能做什么？将来能做什么？</a:t>
            </a:r>
          </a:p>
          <a:p>
            <a:pPr lvl="1" eaLnBrk="1" hangingPunct="1">
              <a:lnSpc>
                <a:spcPct val="100000"/>
              </a:lnSpc>
            </a:pPr>
            <a:r>
              <a:rPr lang="zh-CN" altLang="en-US" sz="2400" dirty="0" smtClean="0"/>
              <a:t>需要什么样的条件、资源才能应用</a:t>
            </a:r>
            <a:r>
              <a:rPr lang="en-US" altLang="zh-CN" sz="2400" dirty="0" smtClean="0"/>
              <a:t>IT</a:t>
            </a:r>
            <a:r>
              <a:rPr lang="zh-CN" altLang="en-US" sz="2400" dirty="0" smtClean="0"/>
              <a:t>？</a:t>
            </a:r>
          </a:p>
          <a:p>
            <a:pPr lvl="1" eaLnBrk="1" hangingPunct="1">
              <a:lnSpc>
                <a:spcPct val="100000"/>
              </a:lnSpc>
            </a:pPr>
            <a:r>
              <a:rPr lang="en-US" altLang="zh-CN" sz="2400" dirty="0" smtClean="0"/>
              <a:t>IT</a:t>
            </a:r>
            <a:r>
              <a:rPr lang="zh-CN" altLang="en-US" sz="2400" dirty="0" smtClean="0"/>
              <a:t>对企业的生存环境有什么样的影响？</a:t>
            </a:r>
          </a:p>
        </p:txBody>
      </p:sp>
      <p:sp>
        <p:nvSpPr>
          <p:cNvPr id="4" name="Rectangle 7"/>
          <p:cNvSpPr>
            <a:spLocks noChangeArrowheads="1"/>
          </p:cNvSpPr>
          <p:nvPr/>
        </p:nvSpPr>
        <p:spPr bwMode="auto">
          <a:xfrm>
            <a:off x="111561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一</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、系统规划概论</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5" name="Text Box 3"/>
          <p:cNvSpPr txBox="1">
            <a:spLocks noChangeArrowheads="1"/>
          </p:cNvSpPr>
          <p:nvPr/>
        </p:nvSpPr>
        <p:spPr bwMode="auto">
          <a:xfrm>
            <a:off x="2517540" y="828001"/>
            <a:ext cx="4968552"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r>
              <a:rPr lang="en-US" altLang="zh-CN" dirty="0"/>
              <a:t>  </a:t>
            </a:r>
            <a:r>
              <a:rPr lang="en-US" altLang="zh-CN" dirty="0" smtClean="0"/>
              <a:t>1</a:t>
            </a:r>
            <a:r>
              <a:rPr lang="zh-CN" altLang="en-US" dirty="0" smtClean="0"/>
              <a:t>、企业</a:t>
            </a:r>
            <a:r>
              <a:rPr lang="en-US" altLang="zh-CN" dirty="0" smtClean="0"/>
              <a:t>IT</a:t>
            </a:r>
            <a:r>
              <a:rPr lang="zh-CN" altLang="en-US" dirty="0" smtClean="0"/>
              <a:t>战略</a:t>
            </a:r>
            <a:endParaRPr lang="zh-CN" altLang="en-US" dirty="0"/>
          </a:p>
        </p:txBody>
      </p:sp>
    </p:spTree>
    <p:extLst>
      <p:ext uri="{BB962C8B-B14F-4D97-AF65-F5344CB8AC3E}">
        <p14:creationId xmlns:p14="http://schemas.microsoft.com/office/powerpoint/2010/main" val="314312603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5" name="Rectangle 3"/>
          <p:cNvSpPr>
            <a:spLocks noGrp="1" noChangeArrowheads="1"/>
          </p:cNvSpPr>
          <p:nvPr>
            <p:ph type="body" idx="1"/>
          </p:nvPr>
        </p:nvSpPr>
        <p:spPr>
          <a:xfrm>
            <a:off x="457200" y="1700808"/>
            <a:ext cx="8229600" cy="4752380"/>
          </a:xfrm>
        </p:spPr>
        <p:txBody>
          <a:bodyPr/>
          <a:lstStyle/>
          <a:p>
            <a:r>
              <a:rPr lang="en-US" altLang="zh-CN" sz="28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U</a:t>
            </a:r>
            <a:r>
              <a:rPr lang="zh-CN" altLang="en-US" sz="28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8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C  </a:t>
            </a:r>
            <a:r>
              <a:rPr lang="zh-CN" altLang="en-US" sz="28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矩阵的主要功能</a:t>
            </a:r>
          </a:p>
          <a:p>
            <a:pPr lvl="1">
              <a:lnSpc>
                <a:spcPct val="130000"/>
              </a:lnSpc>
            </a:pPr>
            <a:r>
              <a:rPr lang="zh-CN" altLang="en-US"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通过</a:t>
            </a:r>
            <a:r>
              <a:rPr lang="en-US" altLang="zh-CN"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U</a:t>
            </a:r>
            <a:r>
              <a:rPr lang="zh-CN" altLang="en-US"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C </a:t>
            </a:r>
            <a:r>
              <a:rPr lang="zh-CN" altLang="en-US"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矩阵的正确性检验及时发现前段分析和调查工作的疏漏和错误；</a:t>
            </a:r>
          </a:p>
          <a:p>
            <a:pPr lvl="1">
              <a:lnSpc>
                <a:spcPct val="130000"/>
              </a:lnSpc>
            </a:pPr>
            <a:r>
              <a:rPr lang="zh-CN" altLang="en-US"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通过</a:t>
            </a:r>
            <a:r>
              <a:rPr lang="en-US" altLang="zh-CN"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U</a:t>
            </a:r>
            <a:r>
              <a:rPr lang="zh-CN" altLang="en-US"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C </a:t>
            </a:r>
            <a:r>
              <a:rPr lang="zh-CN" altLang="en-US"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矩阵的正确性检验分析数据的正确性和完整性；</a:t>
            </a:r>
          </a:p>
          <a:p>
            <a:pPr lvl="1">
              <a:lnSpc>
                <a:spcPct val="130000"/>
              </a:lnSpc>
            </a:pPr>
            <a:r>
              <a:rPr lang="zh-CN" altLang="en-US"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通过对</a:t>
            </a:r>
            <a:r>
              <a:rPr lang="en-US" altLang="zh-CN"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U</a:t>
            </a:r>
            <a:r>
              <a:rPr lang="zh-CN" altLang="en-US"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C </a:t>
            </a:r>
            <a:r>
              <a:rPr lang="zh-CN" altLang="en-US"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矩阵的求解过程最终得到子系统的划分</a:t>
            </a:r>
          </a:p>
          <a:p>
            <a:pPr lvl="1">
              <a:lnSpc>
                <a:spcPct val="130000"/>
              </a:lnSpc>
            </a:pPr>
            <a:r>
              <a:rPr lang="zh-CN" altLang="en-US"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通过对子系统之间的联系（“</a:t>
            </a:r>
            <a:r>
              <a:rPr lang="en-US" altLang="zh-CN"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U”</a:t>
            </a:r>
            <a:r>
              <a:rPr lang="zh-CN" altLang="en-US"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）可以确定子系统之间的共享数据。</a:t>
            </a:r>
          </a:p>
          <a:p>
            <a:pPr lvl="1">
              <a:lnSpc>
                <a:spcPct val="130000"/>
              </a:lnSpc>
            </a:pPr>
            <a:endParaRPr lang="zh-CN" altLang="en-US"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Rectangle 2"/>
          <p:cNvSpPr>
            <a:spLocks noGrp="1" noChangeArrowheads="1"/>
          </p:cNvSpPr>
          <p:nvPr>
            <p:ph type="title"/>
          </p:nvPr>
        </p:nvSpPr>
        <p:spPr>
          <a:xfrm>
            <a:off x="0" y="77317"/>
            <a:ext cx="8892480" cy="687387"/>
          </a:xfrm>
        </p:spPr>
        <p:txBody>
          <a:bodyPr/>
          <a:lstStyle/>
          <a:p>
            <a:r>
              <a:rPr lang="en-US" altLang="zh-CN" sz="2800" dirty="0" smtClean="0">
                <a:latin typeface="隶书" pitchFamily="49" charset="-122"/>
              </a:rPr>
              <a:t>4</a:t>
            </a:r>
            <a:r>
              <a:rPr lang="zh-CN" altLang="en-US" sz="2800" dirty="0" smtClean="0">
                <a:latin typeface="隶书" pitchFamily="49" charset="-122"/>
              </a:rPr>
              <a:t>、系统功能规划</a:t>
            </a:r>
            <a:r>
              <a:rPr lang="zh-CN" altLang="en-US" sz="2800" dirty="0" smtClean="0"/>
              <a:t> </a:t>
            </a:r>
            <a:endParaRPr lang="zh-CN" altLang="en-US" sz="2800" dirty="0"/>
          </a:p>
        </p:txBody>
      </p:sp>
      <p:sp>
        <p:nvSpPr>
          <p:cNvPr id="8" name="Text Box 3"/>
          <p:cNvSpPr txBox="1">
            <a:spLocks noChangeArrowheads="1"/>
          </p:cNvSpPr>
          <p:nvPr/>
        </p:nvSpPr>
        <p:spPr bwMode="auto">
          <a:xfrm>
            <a:off x="1803877" y="908720"/>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2)  U/C</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矩阵定义</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211654348"/>
      </p:ext>
    </p:extLst>
  </p:cSld>
  <p:clrMapOvr>
    <a:masterClrMapping/>
  </p:clrMapOvr>
  <p:transition>
    <p:random/>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type="body" idx="1"/>
          </p:nvPr>
        </p:nvSpPr>
        <p:spPr>
          <a:xfrm>
            <a:off x="457200" y="1700808"/>
            <a:ext cx="8229600" cy="4752380"/>
          </a:xfrm>
        </p:spPr>
        <p:txBody>
          <a:bodyPr/>
          <a:lstStyle/>
          <a:p>
            <a:pPr marL="0" indent="0">
              <a:lnSpc>
                <a:spcPct val="130000"/>
              </a:lnSpc>
              <a:buNone/>
            </a:pPr>
            <a:r>
              <a:rPr lang="zh-CN" altLang="en-US" sz="2800" dirty="0" smtClean="0">
                <a:solidFill>
                  <a:srgbClr val="0000FF"/>
                </a:solidFill>
                <a:effectLst>
                  <a:outerShdw blurRad="38100" dist="38100" dir="2700000" algn="tl">
                    <a:srgbClr val="000000">
                      <a:alpha val="43137"/>
                    </a:srgbClr>
                  </a:outerShdw>
                </a:effectLst>
              </a:rPr>
              <a:t>（</a:t>
            </a:r>
            <a:r>
              <a:rPr lang="en-US" altLang="zh-CN" sz="2800" dirty="0" smtClean="0">
                <a:solidFill>
                  <a:srgbClr val="0000FF"/>
                </a:solidFill>
                <a:effectLst>
                  <a:outerShdw blurRad="38100" dist="38100" dir="2700000" algn="tl">
                    <a:srgbClr val="000000">
                      <a:alpha val="43137"/>
                    </a:srgbClr>
                  </a:outerShdw>
                </a:effectLst>
              </a:rPr>
              <a:t>1</a:t>
            </a:r>
            <a:r>
              <a:rPr lang="zh-CN" altLang="en-US" sz="2800" dirty="0" smtClean="0">
                <a:solidFill>
                  <a:srgbClr val="0000FF"/>
                </a:solidFill>
                <a:effectLst>
                  <a:outerShdw blurRad="38100" dist="38100" dir="2700000" algn="tl">
                    <a:srgbClr val="000000">
                      <a:alpha val="43137"/>
                    </a:srgbClr>
                  </a:outerShdw>
                </a:effectLst>
              </a:rPr>
              <a:t>）建立</a:t>
            </a:r>
            <a:r>
              <a:rPr lang="en-US" altLang="zh-CN" sz="2800" dirty="0" smtClean="0">
                <a:solidFill>
                  <a:srgbClr val="0000FF"/>
                </a:solidFill>
                <a:effectLst>
                  <a:outerShdw blurRad="38100" dist="38100" dir="2700000" algn="tl">
                    <a:srgbClr val="000000">
                      <a:alpha val="43137"/>
                    </a:srgbClr>
                  </a:outerShdw>
                </a:effectLst>
              </a:rPr>
              <a:t>U</a:t>
            </a:r>
            <a:r>
              <a:rPr lang="en-US" altLang="zh-CN" sz="2800" dirty="0" smtClean="0">
                <a:solidFill>
                  <a:srgbClr val="0000FF"/>
                </a:solidFill>
              </a:rPr>
              <a:t>/C</a:t>
            </a:r>
            <a:r>
              <a:rPr lang="zh-CN" altLang="en-US" sz="2800" dirty="0">
                <a:solidFill>
                  <a:srgbClr val="0000FF"/>
                </a:solidFill>
              </a:rPr>
              <a:t>矩阵</a:t>
            </a:r>
            <a:endParaRPr lang="zh-CN" altLang="en-US" sz="2800" dirty="0">
              <a:solidFill>
                <a:srgbClr val="0000FF"/>
              </a:solidFill>
              <a:effectLst>
                <a:outerShdw blurRad="38100" dist="38100" dir="2700000" algn="tl">
                  <a:srgbClr val="000000">
                    <a:alpha val="43137"/>
                  </a:srgbClr>
                </a:outerShdw>
              </a:effectLst>
            </a:endParaRPr>
          </a:p>
          <a:p>
            <a:pPr lvl="1">
              <a:lnSpc>
                <a:spcPct val="130000"/>
              </a:lnSpc>
            </a:pPr>
            <a:r>
              <a:rPr lang="zh-CN" altLang="en-US" sz="2400" dirty="0">
                <a:solidFill>
                  <a:srgbClr val="002060"/>
                </a:solidFill>
                <a:effectLst>
                  <a:outerShdw blurRad="38100" dist="38100" dir="2700000" algn="tl">
                    <a:srgbClr val="000000">
                      <a:alpha val="43137"/>
                    </a:srgbClr>
                  </a:outerShdw>
                </a:effectLst>
              </a:rPr>
              <a:t>首先进行系统化，自顶向下地划分；</a:t>
            </a:r>
          </a:p>
          <a:p>
            <a:pPr lvl="1">
              <a:lnSpc>
                <a:spcPct val="130000"/>
              </a:lnSpc>
            </a:pPr>
            <a:r>
              <a:rPr lang="zh-CN" altLang="en-US" sz="2400" dirty="0">
                <a:solidFill>
                  <a:srgbClr val="002060"/>
                </a:solidFill>
                <a:effectLst>
                  <a:outerShdw blurRad="38100" dist="38100" dir="2700000" algn="tl">
                    <a:srgbClr val="000000">
                      <a:alpha val="43137"/>
                    </a:srgbClr>
                  </a:outerShdw>
                </a:effectLst>
              </a:rPr>
              <a:t>逐个确定其具体的功能（或功能类）和数据（或数据类）；</a:t>
            </a:r>
          </a:p>
          <a:p>
            <a:pPr lvl="1">
              <a:lnSpc>
                <a:spcPct val="130000"/>
              </a:lnSpc>
            </a:pPr>
            <a:r>
              <a:rPr lang="zh-CN" altLang="en-US" sz="2400" dirty="0">
                <a:solidFill>
                  <a:srgbClr val="002060"/>
                </a:solidFill>
                <a:effectLst>
                  <a:outerShdw blurRad="38100" dist="38100" dir="2700000" algn="tl">
                    <a:srgbClr val="000000">
                      <a:alpha val="43137"/>
                    </a:srgbClr>
                  </a:outerShdw>
                </a:effectLst>
              </a:rPr>
              <a:t>填上功能</a:t>
            </a:r>
            <a:r>
              <a:rPr lang="en-US" altLang="zh-CN" sz="2400" dirty="0">
                <a:solidFill>
                  <a:srgbClr val="002060"/>
                </a:solidFill>
                <a:effectLst>
                  <a:outerShdw blurRad="38100" dist="38100" dir="2700000" algn="tl">
                    <a:srgbClr val="000000">
                      <a:alpha val="43137"/>
                    </a:srgbClr>
                  </a:outerShdw>
                </a:effectLst>
              </a:rPr>
              <a:t>/</a:t>
            </a:r>
            <a:r>
              <a:rPr lang="zh-CN" altLang="en-US" sz="2400" dirty="0">
                <a:solidFill>
                  <a:srgbClr val="002060"/>
                </a:solidFill>
                <a:effectLst>
                  <a:outerShdw blurRad="38100" dist="38100" dir="2700000" algn="tl">
                    <a:srgbClr val="000000">
                      <a:alpha val="43137"/>
                    </a:srgbClr>
                  </a:outerShdw>
                </a:effectLst>
              </a:rPr>
              <a:t>数据之间的关系，即完成了</a:t>
            </a:r>
            <a:r>
              <a:rPr lang="en-US" altLang="zh-CN" sz="2400" dirty="0">
                <a:solidFill>
                  <a:srgbClr val="002060"/>
                </a:solidFill>
                <a:effectLst>
                  <a:outerShdw blurRad="38100" dist="38100" dir="2700000" algn="tl">
                    <a:srgbClr val="000000">
                      <a:alpha val="43137"/>
                    </a:srgbClr>
                  </a:outerShdw>
                </a:effectLst>
              </a:rPr>
              <a:t>U/C</a:t>
            </a:r>
            <a:r>
              <a:rPr lang="zh-CN" altLang="en-US" sz="2400" dirty="0">
                <a:solidFill>
                  <a:srgbClr val="002060"/>
                </a:solidFill>
                <a:effectLst>
                  <a:outerShdw blurRad="38100" dist="38100" dir="2700000" algn="tl">
                    <a:srgbClr val="000000">
                      <a:alpha val="43137"/>
                    </a:srgbClr>
                  </a:outerShdw>
                </a:effectLst>
              </a:rPr>
              <a:t>矩阵的建立过程。</a:t>
            </a:r>
          </a:p>
        </p:txBody>
      </p:sp>
      <p:sp>
        <p:nvSpPr>
          <p:cNvPr id="6" name="Rectangle 2"/>
          <p:cNvSpPr>
            <a:spLocks noGrp="1" noChangeArrowheads="1"/>
          </p:cNvSpPr>
          <p:nvPr>
            <p:ph type="title"/>
          </p:nvPr>
        </p:nvSpPr>
        <p:spPr>
          <a:xfrm>
            <a:off x="0" y="77317"/>
            <a:ext cx="8892480" cy="687387"/>
          </a:xfrm>
        </p:spPr>
        <p:txBody>
          <a:bodyPr/>
          <a:lstStyle/>
          <a:p>
            <a:r>
              <a:rPr lang="en-US" altLang="zh-CN" sz="2800" dirty="0" smtClean="0">
                <a:latin typeface="隶书" pitchFamily="49" charset="-122"/>
              </a:rPr>
              <a:t>4</a:t>
            </a:r>
            <a:r>
              <a:rPr lang="zh-CN" altLang="en-US" sz="2800" dirty="0" smtClean="0">
                <a:latin typeface="隶书" pitchFamily="49" charset="-122"/>
              </a:rPr>
              <a:t>、系统功能规划</a:t>
            </a:r>
            <a:r>
              <a:rPr lang="zh-CN" altLang="en-US" sz="2800" dirty="0" smtClean="0"/>
              <a:t> </a:t>
            </a:r>
            <a:endParaRPr lang="zh-CN" altLang="en-US" sz="2800" dirty="0"/>
          </a:p>
        </p:txBody>
      </p:sp>
      <p:sp>
        <p:nvSpPr>
          <p:cNvPr id="7" name="Text Box 3"/>
          <p:cNvSpPr txBox="1">
            <a:spLocks noChangeArrowheads="1"/>
          </p:cNvSpPr>
          <p:nvPr/>
        </p:nvSpPr>
        <p:spPr bwMode="auto">
          <a:xfrm>
            <a:off x="1803877" y="908720"/>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3)  U/C</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矩阵建立</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736012610"/>
      </p:ext>
    </p:extLst>
  </p:cSld>
  <p:clrMapOvr>
    <a:masterClrMapping/>
  </p:clrMapOvr>
  <p:transition>
    <p:random/>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Text Box 3"/>
          <p:cNvSpPr txBox="1">
            <a:spLocks noChangeArrowheads="1"/>
          </p:cNvSpPr>
          <p:nvPr/>
        </p:nvSpPr>
        <p:spPr bwMode="auto">
          <a:xfrm>
            <a:off x="3895024" y="685800"/>
            <a:ext cx="22461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defRPr>
                <a:solidFill>
                  <a:schemeClr val="tx1"/>
                </a:solidFill>
                <a:latin typeface="Arial" charset="0"/>
              </a:defRPr>
            </a:lvl1pPr>
            <a:lvl2pPr marL="571500" algn="l">
              <a:defRPr>
                <a:solidFill>
                  <a:schemeClr val="tx1"/>
                </a:solidFill>
                <a:latin typeface="Arial" charset="0"/>
              </a:defRPr>
            </a:lvl2pPr>
            <a:lvl3pPr marL="1143000" algn="l">
              <a:defRPr>
                <a:solidFill>
                  <a:schemeClr val="tx1"/>
                </a:solidFill>
                <a:latin typeface="Arial" charset="0"/>
              </a:defRPr>
            </a:lvl3pPr>
            <a:lvl4pPr marL="1714500" algn="l">
              <a:defRPr>
                <a:solidFill>
                  <a:schemeClr val="tx1"/>
                </a:solidFill>
                <a:latin typeface="Arial" charset="0"/>
              </a:defRPr>
            </a:lvl4pPr>
            <a:lvl5pPr marL="2286000" algn="l">
              <a:defRPr>
                <a:solidFill>
                  <a:schemeClr val="tx1"/>
                </a:solidFill>
                <a:latin typeface="Arial" charset="0"/>
              </a:defRPr>
            </a:lvl5pPr>
            <a:lvl6pPr marL="2743200" fontAlgn="base">
              <a:spcBef>
                <a:spcPct val="0"/>
              </a:spcBef>
              <a:spcAft>
                <a:spcPct val="0"/>
              </a:spcAft>
              <a:defRPr>
                <a:solidFill>
                  <a:schemeClr val="tx1"/>
                </a:solidFill>
                <a:latin typeface="Arial" charset="0"/>
              </a:defRPr>
            </a:lvl6pPr>
            <a:lvl7pPr marL="3200400" fontAlgn="base">
              <a:spcBef>
                <a:spcPct val="0"/>
              </a:spcBef>
              <a:spcAft>
                <a:spcPct val="0"/>
              </a:spcAft>
              <a:defRPr>
                <a:solidFill>
                  <a:schemeClr val="tx1"/>
                </a:solidFill>
                <a:latin typeface="Arial" charset="0"/>
              </a:defRPr>
            </a:lvl7pPr>
            <a:lvl8pPr marL="3657600" fontAlgn="base">
              <a:spcBef>
                <a:spcPct val="0"/>
              </a:spcBef>
              <a:spcAft>
                <a:spcPct val="0"/>
              </a:spcAft>
              <a:defRPr>
                <a:solidFill>
                  <a:schemeClr val="tx1"/>
                </a:solidFill>
                <a:latin typeface="Arial" charset="0"/>
              </a:defRPr>
            </a:lvl8pPr>
            <a:lvl9pPr marL="4114800" fontAlgn="base">
              <a:spcBef>
                <a:spcPct val="0"/>
              </a:spcBef>
              <a:spcAft>
                <a:spcPct val="0"/>
              </a:spcAft>
              <a:defRPr>
                <a:solidFill>
                  <a:schemeClr val="tx1"/>
                </a:solidFill>
                <a:latin typeface="Arial" charset="0"/>
              </a:defRPr>
            </a:lvl9pPr>
          </a:lstStyle>
          <a:p>
            <a:pPr algn="ctr" eaLnBrk="1" hangingPunct="1"/>
            <a:r>
              <a:rPr kumimoji="1" lang="en-US" altLang="zh-CN" sz="2000" b="1" dirty="0">
                <a:solidFill>
                  <a:srgbClr val="002060"/>
                </a:solidFill>
                <a:effectLst>
                  <a:outerShdw blurRad="38100" dist="38100" dir="2700000" algn="tl">
                    <a:srgbClr val="C0C0C0"/>
                  </a:outerShdw>
                </a:effectLst>
                <a:ea typeface="楷体_GB2312" pitchFamily="49" charset="-122"/>
              </a:rPr>
              <a:t>U</a:t>
            </a:r>
            <a:r>
              <a:rPr kumimoji="1" lang="zh-CN" altLang="en-US" sz="2000" b="1" dirty="0">
                <a:solidFill>
                  <a:srgbClr val="002060"/>
                </a:solidFill>
                <a:effectLst>
                  <a:outerShdw blurRad="38100" dist="38100" dir="2700000" algn="tl">
                    <a:srgbClr val="C0C0C0"/>
                  </a:outerShdw>
                </a:effectLst>
                <a:ea typeface="楷体_GB2312" pitchFamily="49" charset="-122"/>
              </a:rPr>
              <a:t>／</a:t>
            </a:r>
            <a:r>
              <a:rPr kumimoji="1" lang="en-US" altLang="zh-CN" sz="2000" b="1" dirty="0">
                <a:solidFill>
                  <a:srgbClr val="002060"/>
                </a:solidFill>
                <a:effectLst>
                  <a:outerShdw blurRad="38100" dist="38100" dir="2700000" algn="tl">
                    <a:srgbClr val="C0C0C0"/>
                  </a:outerShdw>
                </a:effectLst>
                <a:ea typeface="楷体_GB2312" pitchFamily="49" charset="-122"/>
              </a:rPr>
              <a:t>C  </a:t>
            </a:r>
            <a:r>
              <a:rPr kumimoji="1" lang="zh-CN" altLang="en-US" sz="2000" b="1" dirty="0">
                <a:solidFill>
                  <a:srgbClr val="002060"/>
                </a:solidFill>
                <a:effectLst>
                  <a:outerShdw blurRad="38100" dist="38100" dir="2700000" algn="tl">
                    <a:srgbClr val="C0C0C0"/>
                  </a:outerShdw>
                </a:effectLst>
                <a:ea typeface="楷体_GB2312" pitchFamily="49" charset="-122"/>
              </a:rPr>
              <a:t>矩阵的建立</a:t>
            </a:r>
          </a:p>
        </p:txBody>
      </p:sp>
      <p:sp>
        <p:nvSpPr>
          <p:cNvPr id="504836" name="AutoShape 4"/>
          <p:cNvSpPr>
            <a:spLocks noChangeArrowheads="1"/>
          </p:cNvSpPr>
          <p:nvPr/>
        </p:nvSpPr>
        <p:spPr bwMode="auto">
          <a:xfrm>
            <a:off x="2546350" y="6629400"/>
            <a:ext cx="152400" cy="152400"/>
          </a:xfrm>
          <a:prstGeom prst="upArrow">
            <a:avLst>
              <a:gd name="adj1" fmla="val 50000"/>
              <a:gd name="adj2" fmla="val 25000"/>
            </a:avLst>
          </a:prstGeom>
          <a:solidFill>
            <a:srgbClr val="CC33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04837" name="AutoShape 5"/>
          <p:cNvSpPr>
            <a:spLocks noChangeArrowheads="1"/>
          </p:cNvSpPr>
          <p:nvPr/>
        </p:nvSpPr>
        <p:spPr bwMode="auto">
          <a:xfrm>
            <a:off x="3765550" y="6629400"/>
            <a:ext cx="152400" cy="152400"/>
          </a:xfrm>
          <a:prstGeom prst="upArrow">
            <a:avLst>
              <a:gd name="adj1" fmla="val 50000"/>
              <a:gd name="adj2" fmla="val 25000"/>
            </a:avLst>
          </a:prstGeom>
          <a:solidFill>
            <a:srgbClr val="CC33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04838" name="AutoShape 6"/>
          <p:cNvSpPr>
            <a:spLocks noChangeArrowheads="1"/>
          </p:cNvSpPr>
          <p:nvPr/>
        </p:nvSpPr>
        <p:spPr bwMode="auto">
          <a:xfrm>
            <a:off x="4070350" y="6629400"/>
            <a:ext cx="152400" cy="152400"/>
          </a:xfrm>
          <a:prstGeom prst="upArrow">
            <a:avLst>
              <a:gd name="adj1" fmla="val 50000"/>
              <a:gd name="adj2" fmla="val 25000"/>
            </a:avLst>
          </a:prstGeom>
          <a:solidFill>
            <a:srgbClr val="CC33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04839" name="AutoShape 7"/>
          <p:cNvSpPr>
            <a:spLocks noChangeArrowheads="1"/>
          </p:cNvSpPr>
          <p:nvPr/>
        </p:nvSpPr>
        <p:spPr bwMode="auto">
          <a:xfrm>
            <a:off x="4375150" y="6629400"/>
            <a:ext cx="152400" cy="152400"/>
          </a:xfrm>
          <a:prstGeom prst="upArrow">
            <a:avLst>
              <a:gd name="adj1" fmla="val 50000"/>
              <a:gd name="adj2" fmla="val 25000"/>
            </a:avLst>
          </a:prstGeom>
          <a:solidFill>
            <a:srgbClr val="CC33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04840" name="AutoShape 8"/>
          <p:cNvSpPr>
            <a:spLocks noChangeArrowheads="1"/>
          </p:cNvSpPr>
          <p:nvPr/>
        </p:nvSpPr>
        <p:spPr bwMode="auto">
          <a:xfrm>
            <a:off x="4908550" y="6629400"/>
            <a:ext cx="152400" cy="152400"/>
          </a:xfrm>
          <a:prstGeom prst="upArrow">
            <a:avLst>
              <a:gd name="adj1" fmla="val 50000"/>
              <a:gd name="adj2" fmla="val 25000"/>
            </a:avLst>
          </a:prstGeom>
          <a:solidFill>
            <a:srgbClr val="CC33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04841" name="AutoShape 9"/>
          <p:cNvSpPr>
            <a:spLocks noChangeArrowheads="1"/>
          </p:cNvSpPr>
          <p:nvPr/>
        </p:nvSpPr>
        <p:spPr bwMode="auto">
          <a:xfrm>
            <a:off x="6432550" y="6629400"/>
            <a:ext cx="152400" cy="152400"/>
          </a:xfrm>
          <a:prstGeom prst="upArrow">
            <a:avLst>
              <a:gd name="adj1" fmla="val 50000"/>
              <a:gd name="adj2" fmla="val 25000"/>
            </a:avLst>
          </a:prstGeom>
          <a:solidFill>
            <a:srgbClr val="CC33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04842" name="AutoShape 10"/>
          <p:cNvSpPr>
            <a:spLocks noChangeArrowheads="1"/>
          </p:cNvSpPr>
          <p:nvPr/>
        </p:nvSpPr>
        <p:spPr bwMode="auto">
          <a:xfrm>
            <a:off x="7194550" y="6629400"/>
            <a:ext cx="152400" cy="152400"/>
          </a:xfrm>
          <a:prstGeom prst="upArrow">
            <a:avLst>
              <a:gd name="adj1" fmla="val 50000"/>
              <a:gd name="adj2" fmla="val 25000"/>
            </a:avLst>
          </a:prstGeom>
          <a:solidFill>
            <a:srgbClr val="CC33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04843" name="AutoShape 11"/>
          <p:cNvSpPr>
            <a:spLocks noChangeArrowheads="1"/>
          </p:cNvSpPr>
          <p:nvPr/>
        </p:nvSpPr>
        <p:spPr bwMode="auto">
          <a:xfrm>
            <a:off x="7575550" y="6629400"/>
            <a:ext cx="152400" cy="152400"/>
          </a:xfrm>
          <a:prstGeom prst="upArrow">
            <a:avLst>
              <a:gd name="adj1" fmla="val 50000"/>
              <a:gd name="adj2" fmla="val 25000"/>
            </a:avLst>
          </a:prstGeom>
          <a:solidFill>
            <a:srgbClr val="CC33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594778258"/>
              </p:ext>
            </p:extLst>
          </p:nvPr>
        </p:nvGraphicFramePr>
        <p:xfrm>
          <a:off x="1284014" y="764704"/>
          <a:ext cx="9264650" cy="7086600"/>
        </p:xfrm>
        <a:graphic>
          <a:graphicData uri="http://schemas.openxmlformats.org/presentationml/2006/ole">
            <mc:AlternateContent xmlns:mc="http://schemas.openxmlformats.org/markup-compatibility/2006">
              <mc:Choice xmlns:v="urn:schemas-microsoft-com:vml" Requires="v">
                <p:oleObj spid="_x0000_s92221" name="Document" r:id="rId3" imgW="8042148" imgH="5509260" progId="Word.Document.8">
                  <p:embed/>
                </p:oleObj>
              </mc:Choice>
              <mc:Fallback>
                <p:oleObj name="Document" r:id="rId3" imgW="8042148" imgH="55092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4014" y="764704"/>
                        <a:ext cx="9264650" cy="708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2"/>
          <p:cNvSpPr txBox="1">
            <a:spLocks noChangeArrowheads="1"/>
          </p:cNvSpPr>
          <p:nvPr/>
        </p:nvSpPr>
        <p:spPr>
          <a:xfrm>
            <a:off x="0" y="77317"/>
            <a:ext cx="8892480" cy="687387"/>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r"/>
            <a:r>
              <a:rPr lang="en-US" altLang="zh-CN" sz="2800" smtClean="0">
                <a:latin typeface="隶书" pitchFamily="49" charset="-122"/>
              </a:rPr>
              <a:t>4</a:t>
            </a:r>
            <a:r>
              <a:rPr lang="zh-CN" altLang="en-US" sz="2800" smtClean="0">
                <a:latin typeface="隶书" pitchFamily="49" charset="-122"/>
              </a:rPr>
              <a:t>、系统功能规划</a:t>
            </a:r>
            <a:r>
              <a:rPr lang="zh-CN" altLang="en-US" sz="2800" smtClean="0"/>
              <a:t> </a:t>
            </a:r>
            <a:endParaRPr lang="zh-CN" altLang="en-US" sz="2800" dirty="0"/>
          </a:p>
        </p:txBody>
      </p:sp>
    </p:spTree>
    <p:extLst>
      <p:ext uri="{BB962C8B-B14F-4D97-AF65-F5344CB8AC3E}">
        <p14:creationId xmlns:p14="http://schemas.microsoft.com/office/powerpoint/2010/main" val="2811641790"/>
      </p:ext>
    </p:extLst>
  </p:cSld>
  <p:clrMapOvr>
    <a:masterClrMapping/>
  </p:clrMapOvr>
  <p:transition>
    <p:random/>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0" y="77317"/>
            <a:ext cx="8892480" cy="687387"/>
          </a:xfrm>
        </p:spPr>
        <p:txBody>
          <a:bodyPr/>
          <a:lstStyle/>
          <a:p>
            <a:r>
              <a:rPr lang="en-US" altLang="zh-CN" sz="2800" dirty="0" smtClean="0">
                <a:latin typeface="隶书" pitchFamily="49" charset="-122"/>
              </a:rPr>
              <a:t>4</a:t>
            </a:r>
            <a:r>
              <a:rPr lang="zh-CN" altLang="en-US" sz="2800" dirty="0" smtClean="0">
                <a:latin typeface="隶书" pitchFamily="49" charset="-122"/>
              </a:rPr>
              <a:t>、系统功能规划</a:t>
            </a:r>
            <a:r>
              <a:rPr lang="zh-CN" altLang="en-US" sz="2800" dirty="0" smtClean="0"/>
              <a:t> </a:t>
            </a:r>
            <a:endParaRPr lang="zh-CN" altLang="en-US" sz="2800" dirty="0"/>
          </a:p>
        </p:txBody>
      </p:sp>
      <p:sp>
        <p:nvSpPr>
          <p:cNvPr id="7" name="Text Box 3"/>
          <p:cNvSpPr txBox="1">
            <a:spLocks noChangeArrowheads="1"/>
          </p:cNvSpPr>
          <p:nvPr/>
        </p:nvSpPr>
        <p:spPr bwMode="auto">
          <a:xfrm>
            <a:off x="1803877" y="908720"/>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3)  U/C</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矩阵建立</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8" name="Rectangle 3"/>
          <p:cNvSpPr txBox="1">
            <a:spLocks noChangeArrowheads="1"/>
          </p:cNvSpPr>
          <p:nvPr/>
        </p:nvSpPr>
        <p:spPr bwMode="auto">
          <a:xfrm>
            <a:off x="609600" y="1997224"/>
            <a:ext cx="8229600" cy="4608364"/>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marL="0" indent="0">
              <a:lnSpc>
                <a:spcPct val="130000"/>
              </a:lnSpc>
              <a:buFontTx/>
              <a:buNone/>
            </a:pPr>
            <a:r>
              <a:rPr lang="zh-CN" altLang="en-US" sz="2800" dirty="0" smtClean="0">
                <a:solidFill>
                  <a:srgbClr val="0000FF"/>
                </a:solidFill>
              </a:rPr>
              <a:t>（</a:t>
            </a:r>
            <a:r>
              <a:rPr lang="en-US" altLang="zh-CN" sz="2800" dirty="0" smtClean="0">
                <a:solidFill>
                  <a:srgbClr val="0000FF"/>
                </a:solidFill>
              </a:rPr>
              <a:t>2</a:t>
            </a:r>
            <a:r>
              <a:rPr lang="zh-CN" altLang="en-US" sz="2800" dirty="0" smtClean="0">
                <a:solidFill>
                  <a:srgbClr val="0000FF"/>
                </a:solidFill>
              </a:rPr>
              <a:t>）数据正确性分析</a:t>
            </a:r>
          </a:p>
          <a:p>
            <a:pPr lvl="1"/>
            <a:r>
              <a:rPr lang="zh-CN" altLang="en-US" dirty="0" smtClean="0"/>
              <a:t>数据守恒原理（</a:t>
            </a:r>
            <a:r>
              <a:rPr lang="en-US" altLang="zh-CN" dirty="0" smtClean="0"/>
              <a:t>Principle  of  Data  Conservation):</a:t>
            </a:r>
          </a:p>
          <a:p>
            <a:pPr lvl="2"/>
            <a:r>
              <a:rPr lang="zh-CN" altLang="en-US" dirty="0" smtClean="0"/>
              <a:t>数据必定有一个产生的源，而且必定有一个或多个用途。</a:t>
            </a:r>
          </a:p>
          <a:p>
            <a:pPr lvl="1"/>
            <a:r>
              <a:rPr lang="zh-CN" altLang="en-US" dirty="0" smtClean="0"/>
              <a:t>每一个列只能有一个</a:t>
            </a:r>
            <a:r>
              <a:rPr lang="en-US" altLang="zh-CN" dirty="0" smtClean="0"/>
              <a:t>C</a:t>
            </a:r>
            <a:r>
              <a:rPr lang="zh-CN" altLang="en-US" dirty="0" smtClean="0"/>
              <a:t>；</a:t>
            </a:r>
          </a:p>
          <a:p>
            <a:pPr lvl="1"/>
            <a:r>
              <a:rPr lang="zh-CN" altLang="en-US" dirty="0" smtClean="0"/>
              <a:t>每一个列至少有一个</a:t>
            </a:r>
            <a:r>
              <a:rPr lang="en-US" altLang="zh-CN" dirty="0" smtClean="0"/>
              <a:t>U</a:t>
            </a:r>
            <a:r>
              <a:rPr lang="zh-CN" altLang="en-US" dirty="0" smtClean="0"/>
              <a:t>；</a:t>
            </a:r>
          </a:p>
          <a:p>
            <a:pPr lvl="1"/>
            <a:r>
              <a:rPr lang="zh-CN" altLang="en-US" dirty="0" smtClean="0"/>
              <a:t>不能出现空行或空列。</a:t>
            </a:r>
            <a:endParaRPr lang="zh-CN" altLang="en-US" dirty="0"/>
          </a:p>
        </p:txBody>
      </p:sp>
    </p:spTree>
    <p:extLst>
      <p:ext uri="{BB962C8B-B14F-4D97-AF65-F5344CB8AC3E}">
        <p14:creationId xmlns:p14="http://schemas.microsoft.com/office/powerpoint/2010/main" val="136810651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type="body" idx="1"/>
          </p:nvPr>
        </p:nvSpPr>
        <p:spPr>
          <a:xfrm>
            <a:off x="457200" y="1844824"/>
            <a:ext cx="8229600" cy="4968552"/>
          </a:xfrm>
        </p:spPr>
        <p:txBody>
          <a:bodyPr/>
          <a:lstStyle/>
          <a:p>
            <a:pPr marL="0" lvl="1" indent="0">
              <a:lnSpc>
                <a:spcPct val="130000"/>
              </a:lnSpc>
              <a:buSzPct val="120000"/>
              <a:buNone/>
            </a:pPr>
            <a:r>
              <a:rPr lang="zh-CN" altLang="en-US" sz="2800" kern="1200" dirty="0" smtClean="0">
                <a:solidFill>
                  <a:srgbClr val="0000FF"/>
                </a:solidFill>
              </a:rPr>
              <a:t>（</a:t>
            </a:r>
            <a:r>
              <a:rPr lang="en-US" altLang="zh-CN" sz="2800" kern="1200" dirty="0" smtClean="0">
                <a:solidFill>
                  <a:srgbClr val="0000FF"/>
                </a:solidFill>
              </a:rPr>
              <a:t>3</a:t>
            </a:r>
            <a:r>
              <a:rPr lang="zh-CN" altLang="en-US" sz="2800" kern="1200" dirty="0" smtClean="0">
                <a:solidFill>
                  <a:srgbClr val="0000FF"/>
                </a:solidFill>
              </a:rPr>
              <a:t>）正确性</a:t>
            </a:r>
            <a:r>
              <a:rPr lang="zh-CN" altLang="en-US" sz="2800" kern="1200" dirty="0">
                <a:solidFill>
                  <a:srgbClr val="0000FF"/>
                </a:solidFill>
              </a:rPr>
              <a:t>检验</a:t>
            </a:r>
          </a:p>
        </p:txBody>
      </p:sp>
      <p:sp>
        <p:nvSpPr>
          <p:cNvPr id="502788" name="Text Box 4"/>
          <p:cNvSpPr txBox="1">
            <a:spLocks noChangeArrowheads="1"/>
          </p:cNvSpPr>
          <p:nvPr/>
        </p:nvSpPr>
        <p:spPr bwMode="auto">
          <a:xfrm>
            <a:off x="544513" y="2708920"/>
            <a:ext cx="8131175" cy="1200150"/>
          </a:xfrm>
          <a:prstGeom prst="rect">
            <a:avLst/>
          </a:prstGeom>
          <a:solidFill>
            <a:schemeClr val="accent1">
              <a:alpha val="67999"/>
            </a:schemeClr>
          </a:solidFill>
          <a:ln w="12700">
            <a:solidFill>
              <a:schemeClr val="tx2"/>
            </a:solidFill>
            <a:miter lim="800000"/>
            <a:headEnd type="none" w="sm" len="sm"/>
            <a:tailEnd type="none" w="sm" len="sm"/>
          </a:ln>
          <a:effectLst>
            <a:outerShdw dist="107763" dir="2700000" algn="ctr" rotWithShape="0">
              <a:schemeClr val="bg2"/>
            </a:outerShdw>
          </a:effectLst>
        </p:spPr>
        <p:txBody>
          <a:bodyPr>
            <a:spAutoFit/>
          </a:bodyPr>
          <a:lstStyle>
            <a:lvl1pPr algn="l">
              <a:defRPr>
                <a:solidFill>
                  <a:schemeClr val="tx1"/>
                </a:solidFill>
                <a:latin typeface="Arial" charset="0"/>
              </a:defRPr>
            </a:lvl1pPr>
            <a:lvl2pPr marL="571500" algn="l">
              <a:defRPr>
                <a:solidFill>
                  <a:schemeClr val="tx1"/>
                </a:solidFill>
                <a:latin typeface="Arial" charset="0"/>
              </a:defRPr>
            </a:lvl2pPr>
            <a:lvl3pPr marL="1143000" algn="l">
              <a:defRPr>
                <a:solidFill>
                  <a:schemeClr val="tx1"/>
                </a:solidFill>
                <a:latin typeface="Arial" charset="0"/>
              </a:defRPr>
            </a:lvl3pPr>
            <a:lvl4pPr marL="1714500" algn="l">
              <a:defRPr>
                <a:solidFill>
                  <a:schemeClr val="tx1"/>
                </a:solidFill>
                <a:latin typeface="Arial" charset="0"/>
              </a:defRPr>
            </a:lvl4pPr>
            <a:lvl5pPr marL="2286000" algn="l">
              <a:defRPr>
                <a:solidFill>
                  <a:schemeClr val="tx1"/>
                </a:solidFill>
                <a:latin typeface="Arial" charset="0"/>
              </a:defRPr>
            </a:lvl5pPr>
            <a:lvl6pPr marL="2743200" fontAlgn="base">
              <a:spcBef>
                <a:spcPct val="0"/>
              </a:spcBef>
              <a:spcAft>
                <a:spcPct val="0"/>
              </a:spcAft>
              <a:defRPr>
                <a:solidFill>
                  <a:schemeClr val="tx1"/>
                </a:solidFill>
                <a:latin typeface="Arial" charset="0"/>
              </a:defRPr>
            </a:lvl6pPr>
            <a:lvl7pPr marL="3200400" fontAlgn="base">
              <a:spcBef>
                <a:spcPct val="0"/>
              </a:spcBef>
              <a:spcAft>
                <a:spcPct val="0"/>
              </a:spcAft>
              <a:defRPr>
                <a:solidFill>
                  <a:schemeClr val="tx1"/>
                </a:solidFill>
                <a:latin typeface="Arial" charset="0"/>
              </a:defRPr>
            </a:lvl7pPr>
            <a:lvl8pPr marL="3657600" fontAlgn="base">
              <a:spcBef>
                <a:spcPct val="0"/>
              </a:spcBef>
              <a:spcAft>
                <a:spcPct val="0"/>
              </a:spcAft>
              <a:defRPr>
                <a:solidFill>
                  <a:schemeClr val="tx1"/>
                </a:solidFill>
                <a:latin typeface="Arial" charset="0"/>
              </a:defRPr>
            </a:lvl8pPr>
            <a:lvl9pPr marL="4114800" fontAlgn="base">
              <a:spcBef>
                <a:spcPct val="0"/>
              </a:spcBef>
              <a:spcAft>
                <a:spcPct val="0"/>
              </a:spcAft>
              <a:defRPr>
                <a:solidFill>
                  <a:schemeClr val="tx1"/>
                </a:solidFill>
                <a:latin typeface="Arial" charset="0"/>
              </a:defRPr>
            </a:lvl9pPr>
          </a:lstStyle>
          <a:p>
            <a:pPr eaLnBrk="1" hangingPunct="1"/>
            <a:r>
              <a:rPr kumimoji="1" lang="zh-CN" altLang="en-US" sz="2400">
                <a:solidFill>
                  <a:srgbClr val="CC3300"/>
                </a:solidFill>
                <a:latin typeface="黑体" pitchFamily="49" charset="-122"/>
                <a:ea typeface="黑体" pitchFamily="49" charset="-122"/>
              </a:rPr>
              <a:t>（</a:t>
            </a:r>
            <a:r>
              <a:rPr kumimoji="1" lang="en-US" altLang="zh-CN" sz="2400">
                <a:solidFill>
                  <a:srgbClr val="CC3300"/>
                </a:solidFill>
                <a:latin typeface="黑体" pitchFamily="49" charset="-122"/>
                <a:ea typeface="黑体" pitchFamily="49" charset="-122"/>
              </a:rPr>
              <a:t>1</a:t>
            </a:r>
            <a:r>
              <a:rPr kumimoji="1" lang="zh-CN" altLang="en-US" sz="2400">
                <a:solidFill>
                  <a:srgbClr val="CC3300"/>
                </a:solidFill>
                <a:latin typeface="黑体" pitchFamily="49" charset="-122"/>
                <a:ea typeface="黑体" pitchFamily="49" charset="-122"/>
              </a:rPr>
              <a:t>）完备性（</a:t>
            </a:r>
            <a:r>
              <a:rPr kumimoji="1" lang="en-US" altLang="zh-CN" sz="2400">
                <a:solidFill>
                  <a:srgbClr val="CC3300"/>
                </a:solidFill>
                <a:latin typeface="黑体" pitchFamily="49" charset="-122"/>
                <a:ea typeface="黑体" pitchFamily="49" charset="-122"/>
              </a:rPr>
              <a:t>completeness</a:t>
            </a:r>
            <a:r>
              <a:rPr kumimoji="1" lang="zh-CN" altLang="en-US" sz="2400">
                <a:solidFill>
                  <a:srgbClr val="CC3300"/>
                </a:solidFill>
                <a:latin typeface="黑体" pitchFamily="49" charset="-122"/>
                <a:ea typeface="黑体" pitchFamily="49" charset="-122"/>
              </a:rPr>
              <a:t>）检验</a:t>
            </a:r>
            <a:r>
              <a:rPr kumimoji="1" lang="zh-CN" altLang="en-US" sz="2400">
                <a:solidFill>
                  <a:srgbClr val="CC3399"/>
                </a:solidFill>
                <a:latin typeface="黑体" pitchFamily="49" charset="-122"/>
                <a:ea typeface="黑体" pitchFamily="49" charset="-122"/>
              </a:rPr>
              <a:t>：</a:t>
            </a:r>
            <a:r>
              <a:rPr kumimoji="1" lang="zh-CN" altLang="en-US" sz="2400">
                <a:ea typeface="楷体_GB2312" pitchFamily="49" charset="-122"/>
              </a:rPr>
              <a:t>指对具体的数据项必须有一个产生者（</a:t>
            </a:r>
            <a:r>
              <a:rPr kumimoji="1" lang="en-US" altLang="zh-CN" sz="2400">
                <a:ea typeface="楷体_GB2312" pitchFamily="49" charset="-122"/>
              </a:rPr>
              <a:t>C</a:t>
            </a:r>
            <a:r>
              <a:rPr kumimoji="1" lang="zh-CN" altLang="en-US" sz="2400">
                <a:ea typeface="楷体_GB2312" pitchFamily="49" charset="-122"/>
              </a:rPr>
              <a:t>）和至少一个使用者（</a:t>
            </a:r>
            <a:r>
              <a:rPr kumimoji="1" lang="en-US" altLang="zh-CN" sz="2400">
                <a:ea typeface="楷体_GB2312" pitchFamily="49" charset="-122"/>
              </a:rPr>
              <a:t>U</a:t>
            </a:r>
            <a:r>
              <a:rPr kumimoji="1" lang="zh-CN" altLang="en-US" sz="2400">
                <a:ea typeface="楷体_GB2312" pitchFamily="49" charset="-122"/>
              </a:rPr>
              <a:t>），功能则必须有产生或使用（</a:t>
            </a:r>
            <a:r>
              <a:rPr kumimoji="1" lang="en-US" altLang="zh-CN" sz="2400">
                <a:ea typeface="楷体_GB2312" pitchFamily="49" charset="-122"/>
              </a:rPr>
              <a:t>U</a:t>
            </a:r>
            <a:r>
              <a:rPr kumimoji="1" lang="zh-CN" altLang="en-US" sz="2400">
                <a:ea typeface="楷体_GB2312" pitchFamily="49" charset="-122"/>
              </a:rPr>
              <a:t>或</a:t>
            </a:r>
            <a:r>
              <a:rPr kumimoji="1" lang="en-US" altLang="zh-CN" sz="2400">
                <a:ea typeface="楷体_GB2312" pitchFamily="49" charset="-122"/>
              </a:rPr>
              <a:t>C</a:t>
            </a:r>
            <a:r>
              <a:rPr kumimoji="1" lang="zh-CN" altLang="en-US" sz="2400">
                <a:ea typeface="楷体_GB2312" pitchFamily="49" charset="-122"/>
              </a:rPr>
              <a:t>）发生。</a:t>
            </a:r>
          </a:p>
        </p:txBody>
      </p:sp>
      <p:sp>
        <p:nvSpPr>
          <p:cNvPr id="502789" name="Text Box 5"/>
          <p:cNvSpPr txBox="1">
            <a:spLocks noChangeArrowheads="1"/>
          </p:cNvSpPr>
          <p:nvPr/>
        </p:nvSpPr>
        <p:spPr bwMode="auto">
          <a:xfrm>
            <a:off x="539750" y="4337695"/>
            <a:ext cx="8210550" cy="835025"/>
          </a:xfrm>
          <a:prstGeom prst="rect">
            <a:avLst/>
          </a:prstGeom>
          <a:solidFill>
            <a:schemeClr val="accent1">
              <a:alpha val="67999"/>
            </a:schemeClr>
          </a:solidFill>
          <a:ln w="12700">
            <a:solidFill>
              <a:schemeClr val="tx2"/>
            </a:solidFill>
            <a:miter lim="800000"/>
            <a:headEnd type="none" w="sm" len="sm"/>
            <a:tailEnd type="none" w="sm" len="sm"/>
          </a:ln>
          <a:effectLst>
            <a:outerShdw dist="107763" dir="2700000" algn="ctr" rotWithShape="0">
              <a:schemeClr val="bg2"/>
            </a:outerShdw>
          </a:effectLst>
        </p:spPr>
        <p:txBody>
          <a:bodyPr>
            <a:spAutoFit/>
          </a:bodyPr>
          <a:lstStyle>
            <a:lvl1pPr algn="l">
              <a:defRPr>
                <a:solidFill>
                  <a:schemeClr val="tx1"/>
                </a:solidFill>
                <a:latin typeface="Arial" charset="0"/>
              </a:defRPr>
            </a:lvl1pPr>
            <a:lvl2pPr marL="571500" algn="l">
              <a:defRPr>
                <a:solidFill>
                  <a:schemeClr val="tx1"/>
                </a:solidFill>
                <a:latin typeface="Arial" charset="0"/>
              </a:defRPr>
            </a:lvl2pPr>
            <a:lvl3pPr marL="1143000" algn="l">
              <a:defRPr>
                <a:solidFill>
                  <a:schemeClr val="tx1"/>
                </a:solidFill>
                <a:latin typeface="Arial" charset="0"/>
              </a:defRPr>
            </a:lvl3pPr>
            <a:lvl4pPr marL="1714500" algn="l">
              <a:defRPr>
                <a:solidFill>
                  <a:schemeClr val="tx1"/>
                </a:solidFill>
                <a:latin typeface="Arial" charset="0"/>
              </a:defRPr>
            </a:lvl4pPr>
            <a:lvl5pPr marL="2286000" algn="l">
              <a:defRPr>
                <a:solidFill>
                  <a:schemeClr val="tx1"/>
                </a:solidFill>
                <a:latin typeface="Arial" charset="0"/>
              </a:defRPr>
            </a:lvl5pPr>
            <a:lvl6pPr marL="2743200" fontAlgn="base">
              <a:spcBef>
                <a:spcPct val="0"/>
              </a:spcBef>
              <a:spcAft>
                <a:spcPct val="0"/>
              </a:spcAft>
              <a:defRPr>
                <a:solidFill>
                  <a:schemeClr val="tx1"/>
                </a:solidFill>
                <a:latin typeface="Arial" charset="0"/>
              </a:defRPr>
            </a:lvl6pPr>
            <a:lvl7pPr marL="3200400" fontAlgn="base">
              <a:spcBef>
                <a:spcPct val="0"/>
              </a:spcBef>
              <a:spcAft>
                <a:spcPct val="0"/>
              </a:spcAft>
              <a:defRPr>
                <a:solidFill>
                  <a:schemeClr val="tx1"/>
                </a:solidFill>
                <a:latin typeface="Arial" charset="0"/>
              </a:defRPr>
            </a:lvl7pPr>
            <a:lvl8pPr marL="3657600" fontAlgn="base">
              <a:spcBef>
                <a:spcPct val="0"/>
              </a:spcBef>
              <a:spcAft>
                <a:spcPct val="0"/>
              </a:spcAft>
              <a:defRPr>
                <a:solidFill>
                  <a:schemeClr val="tx1"/>
                </a:solidFill>
                <a:latin typeface="Arial" charset="0"/>
              </a:defRPr>
            </a:lvl8pPr>
            <a:lvl9pPr marL="4114800" fontAlgn="base">
              <a:spcBef>
                <a:spcPct val="0"/>
              </a:spcBef>
              <a:spcAft>
                <a:spcPct val="0"/>
              </a:spcAft>
              <a:defRPr>
                <a:solidFill>
                  <a:schemeClr val="tx1"/>
                </a:solidFill>
                <a:latin typeface="Arial" charset="0"/>
              </a:defRPr>
            </a:lvl9pPr>
          </a:lstStyle>
          <a:p>
            <a:pPr eaLnBrk="1" hangingPunct="1"/>
            <a:r>
              <a:rPr kumimoji="1" lang="zh-CN" altLang="en-US" sz="2400">
                <a:solidFill>
                  <a:srgbClr val="CC3300"/>
                </a:solidFill>
                <a:latin typeface="黑体" pitchFamily="49" charset="-122"/>
                <a:ea typeface="黑体" pitchFamily="49" charset="-122"/>
              </a:rPr>
              <a:t>（</a:t>
            </a:r>
            <a:r>
              <a:rPr kumimoji="1" lang="en-US" altLang="zh-CN" sz="2400">
                <a:solidFill>
                  <a:srgbClr val="CC3300"/>
                </a:solidFill>
                <a:latin typeface="黑体" pitchFamily="49" charset="-122"/>
                <a:ea typeface="黑体" pitchFamily="49" charset="-122"/>
              </a:rPr>
              <a:t>2</a:t>
            </a:r>
            <a:r>
              <a:rPr kumimoji="1" lang="zh-CN" altLang="en-US" sz="2400">
                <a:solidFill>
                  <a:srgbClr val="CC3300"/>
                </a:solidFill>
                <a:latin typeface="黑体" pitchFamily="49" charset="-122"/>
                <a:ea typeface="黑体" pitchFamily="49" charset="-122"/>
              </a:rPr>
              <a:t>）一致性（</a:t>
            </a:r>
            <a:r>
              <a:rPr kumimoji="1" lang="en-US" altLang="zh-CN" sz="2400">
                <a:solidFill>
                  <a:srgbClr val="CC3300"/>
                </a:solidFill>
                <a:latin typeface="黑体" pitchFamily="49" charset="-122"/>
                <a:ea typeface="黑体" pitchFamily="49" charset="-122"/>
              </a:rPr>
              <a:t>uniformity</a:t>
            </a:r>
            <a:r>
              <a:rPr kumimoji="1" lang="zh-CN" altLang="en-US" sz="2400">
                <a:solidFill>
                  <a:srgbClr val="CC3300"/>
                </a:solidFill>
                <a:latin typeface="黑体" pitchFamily="49" charset="-122"/>
                <a:ea typeface="黑体" pitchFamily="49" charset="-122"/>
              </a:rPr>
              <a:t>）检验</a:t>
            </a:r>
            <a:r>
              <a:rPr kumimoji="1" lang="zh-CN" altLang="en-US" sz="2400">
                <a:solidFill>
                  <a:srgbClr val="66FFFF"/>
                </a:solidFill>
                <a:ea typeface="楷体_GB2312" pitchFamily="49" charset="-122"/>
              </a:rPr>
              <a:t>：</a:t>
            </a:r>
            <a:r>
              <a:rPr kumimoji="1" lang="zh-CN" altLang="en-US" sz="2400">
                <a:ea typeface="楷体_GB2312" pitchFamily="49" charset="-122"/>
              </a:rPr>
              <a:t>指对具体的数据项必须有且仅有一个产生者（</a:t>
            </a:r>
            <a:r>
              <a:rPr kumimoji="1" lang="en-US" altLang="zh-CN" sz="2400">
                <a:ea typeface="楷体_GB2312" pitchFamily="49" charset="-122"/>
              </a:rPr>
              <a:t>C</a:t>
            </a:r>
            <a:r>
              <a:rPr kumimoji="1" lang="zh-CN" altLang="en-US" sz="2400">
                <a:ea typeface="楷体_GB2312" pitchFamily="49" charset="-122"/>
              </a:rPr>
              <a:t>）。</a:t>
            </a:r>
          </a:p>
        </p:txBody>
      </p:sp>
      <p:sp>
        <p:nvSpPr>
          <p:cNvPr id="502790" name="Text Box 6"/>
          <p:cNvSpPr txBox="1">
            <a:spLocks noChangeArrowheads="1"/>
          </p:cNvSpPr>
          <p:nvPr/>
        </p:nvSpPr>
        <p:spPr bwMode="auto">
          <a:xfrm>
            <a:off x="539750" y="5602933"/>
            <a:ext cx="8210550" cy="835025"/>
          </a:xfrm>
          <a:prstGeom prst="rect">
            <a:avLst/>
          </a:prstGeom>
          <a:solidFill>
            <a:schemeClr val="accent1">
              <a:alpha val="67999"/>
            </a:schemeClr>
          </a:solidFill>
          <a:ln w="12700">
            <a:solidFill>
              <a:schemeClr val="tx2"/>
            </a:solidFill>
            <a:miter lim="800000"/>
            <a:headEnd type="none" w="sm" len="sm"/>
            <a:tailEnd type="none" w="sm" len="sm"/>
          </a:ln>
          <a:effectLst>
            <a:outerShdw dist="107763" dir="2700000" algn="ctr" rotWithShape="0">
              <a:schemeClr val="bg2"/>
            </a:outerShdw>
          </a:effectLst>
        </p:spPr>
        <p:txBody>
          <a:bodyPr>
            <a:spAutoFit/>
          </a:bodyPr>
          <a:lstStyle>
            <a:lvl1pPr algn="l">
              <a:defRPr>
                <a:solidFill>
                  <a:schemeClr val="tx1"/>
                </a:solidFill>
                <a:latin typeface="Arial" charset="0"/>
              </a:defRPr>
            </a:lvl1pPr>
            <a:lvl2pPr marL="571500" algn="l">
              <a:defRPr>
                <a:solidFill>
                  <a:schemeClr val="tx1"/>
                </a:solidFill>
                <a:latin typeface="Arial" charset="0"/>
              </a:defRPr>
            </a:lvl2pPr>
            <a:lvl3pPr marL="1143000" algn="l">
              <a:defRPr>
                <a:solidFill>
                  <a:schemeClr val="tx1"/>
                </a:solidFill>
                <a:latin typeface="Arial" charset="0"/>
              </a:defRPr>
            </a:lvl3pPr>
            <a:lvl4pPr marL="1714500" algn="l">
              <a:defRPr>
                <a:solidFill>
                  <a:schemeClr val="tx1"/>
                </a:solidFill>
                <a:latin typeface="Arial" charset="0"/>
              </a:defRPr>
            </a:lvl4pPr>
            <a:lvl5pPr marL="2286000" algn="l">
              <a:defRPr>
                <a:solidFill>
                  <a:schemeClr val="tx1"/>
                </a:solidFill>
                <a:latin typeface="Arial" charset="0"/>
              </a:defRPr>
            </a:lvl5pPr>
            <a:lvl6pPr marL="2743200" fontAlgn="base">
              <a:spcBef>
                <a:spcPct val="0"/>
              </a:spcBef>
              <a:spcAft>
                <a:spcPct val="0"/>
              </a:spcAft>
              <a:defRPr>
                <a:solidFill>
                  <a:schemeClr val="tx1"/>
                </a:solidFill>
                <a:latin typeface="Arial" charset="0"/>
              </a:defRPr>
            </a:lvl6pPr>
            <a:lvl7pPr marL="3200400" fontAlgn="base">
              <a:spcBef>
                <a:spcPct val="0"/>
              </a:spcBef>
              <a:spcAft>
                <a:spcPct val="0"/>
              </a:spcAft>
              <a:defRPr>
                <a:solidFill>
                  <a:schemeClr val="tx1"/>
                </a:solidFill>
                <a:latin typeface="Arial" charset="0"/>
              </a:defRPr>
            </a:lvl7pPr>
            <a:lvl8pPr marL="3657600" fontAlgn="base">
              <a:spcBef>
                <a:spcPct val="0"/>
              </a:spcBef>
              <a:spcAft>
                <a:spcPct val="0"/>
              </a:spcAft>
              <a:defRPr>
                <a:solidFill>
                  <a:schemeClr val="tx1"/>
                </a:solidFill>
                <a:latin typeface="Arial" charset="0"/>
              </a:defRPr>
            </a:lvl8pPr>
            <a:lvl9pPr marL="4114800" fontAlgn="base">
              <a:spcBef>
                <a:spcPct val="0"/>
              </a:spcBef>
              <a:spcAft>
                <a:spcPct val="0"/>
              </a:spcAft>
              <a:defRPr>
                <a:solidFill>
                  <a:schemeClr val="tx1"/>
                </a:solidFill>
                <a:latin typeface="Arial" charset="0"/>
              </a:defRPr>
            </a:lvl9pPr>
          </a:lstStyle>
          <a:p>
            <a:pPr eaLnBrk="1" hangingPunct="1"/>
            <a:r>
              <a:rPr kumimoji="1" lang="zh-CN" altLang="en-US" sz="2400">
                <a:solidFill>
                  <a:srgbClr val="CC3300"/>
                </a:solidFill>
                <a:latin typeface="黑体" pitchFamily="49" charset="-122"/>
                <a:ea typeface="黑体" pitchFamily="49" charset="-122"/>
              </a:rPr>
              <a:t>（</a:t>
            </a:r>
            <a:r>
              <a:rPr kumimoji="1" lang="en-US" altLang="zh-CN" sz="2400">
                <a:solidFill>
                  <a:srgbClr val="CC3300"/>
                </a:solidFill>
                <a:latin typeface="黑体" pitchFamily="49" charset="-122"/>
                <a:ea typeface="黑体" pitchFamily="49" charset="-122"/>
              </a:rPr>
              <a:t>3</a:t>
            </a:r>
            <a:r>
              <a:rPr kumimoji="1" lang="zh-CN" altLang="en-US" sz="2400">
                <a:solidFill>
                  <a:srgbClr val="CC3300"/>
                </a:solidFill>
                <a:latin typeface="黑体" pitchFamily="49" charset="-122"/>
                <a:ea typeface="黑体" pitchFamily="49" charset="-122"/>
              </a:rPr>
              <a:t>）无冗余性（</a:t>
            </a:r>
            <a:r>
              <a:rPr kumimoji="1" lang="en-US" altLang="zh-CN" sz="2400">
                <a:solidFill>
                  <a:srgbClr val="CC3300"/>
                </a:solidFill>
                <a:latin typeface="黑体" pitchFamily="49" charset="-122"/>
                <a:ea typeface="黑体" pitchFamily="49" charset="-122"/>
              </a:rPr>
              <a:t>non-verbosity</a:t>
            </a:r>
            <a:r>
              <a:rPr kumimoji="1" lang="zh-CN" altLang="en-US" sz="2400">
                <a:solidFill>
                  <a:srgbClr val="CC3300"/>
                </a:solidFill>
                <a:latin typeface="黑体" pitchFamily="49" charset="-122"/>
                <a:ea typeface="黑体" pitchFamily="49" charset="-122"/>
              </a:rPr>
              <a:t>）检验：</a:t>
            </a:r>
            <a:r>
              <a:rPr kumimoji="1" lang="zh-CN" altLang="en-US" sz="2400">
                <a:ea typeface="楷体_GB2312" pitchFamily="49" charset="-122"/>
              </a:rPr>
              <a:t>指 </a:t>
            </a:r>
            <a:r>
              <a:rPr kumimoji="1" lang="en-US" altLang="zh-CN" sz="2400">
                <a:ea typeface="楷体_GB2312" pitchFamily="49" charset="-122"/>
              </a:rPr>
              <a:t>U</a:t>
            </a:r>
            <a:r>
              <a:rPr kumimoji="1" lang="zh-CN" altLang="en-US" sz="2400">
                <a:ea typeface="楷体_GB2312" pitchFamily="49" charset="-122"/>
              </a:rPr>
              <a:t>／</a:t>
            </a:r>
            <a:r>
              <a:rPr kumimoji="1" lang="en-US" altLang="zh-CN" sz="2400">
                <a:ea typeface="楷体_GB2312" pitchFamily="49" charset="-122"/>
              </a:rPr>
              <a:t>C</a:t>
            </a:r>
            <a:r>
              <a:rPr kumimoji="1" lang="zh-CN" altLang="en-US" sz="2400">
                <a:ea typeface="楷体_GB2312" pitchFamily="49" charset="-122"/>
              </a:rPr>
              <a:t>矩阵中</a:t>
            </a:r>
          </a:p>
          <a:p>
            <a:pPr eaLnBrk="1" hangingPunct="1"/>
            <a:r>
              <a:rPr kumimoji="1" lang="zh-CN" altLang="en-US" sz="2400">
                <a:ea typeface="楷体_GB2312" pitchFamily="49" charset="-122"/>
              </a:rPr>
              <a:t>         不允许有空行和空列。</a:t>
            </a:r>
          </a:p>
        </p:txBody>
      </p:sp>
      <p:sp>
        <p:nvSpPr>
          <p:cNvPr id="9" name="Rectangle 2"/>
          <p:cNvSpPr>
            <a:spLocks noGrp="1" noChangeArrowheads="1"/>
          </p:cNvSpPr>
          <p:nvPr>
            <p:ph type="title"/>
          </p:nvPr>
        </p:nvSpPr>
        <p:spPr>
          <a:xfrm>
            <a:off x="0" y="77317"/>
            <a:ext cx="8892480" cy="687387"/>
          </a:xfrm>
        </p:spPr>
        <p:txBody>
          <a:bodyPr/>
          <a:lstStyle/>
          <a:p>
            <a:r>
              <a:rPr lang="en-US" altLang="zh-CN" sz="2800" dirty="0" smtClean="0">
                <a:latin typeface="隶书" pitchFamily="49" charset="-122"/>
              </a:rPr>
              <a:t>4</a:t>
            </a:r>
            <a:r>
              <a:rPr lang="zh-CN" altLang="en-US" sz="2800" dirty="0" smtClean="0">
                <a:latin typeface="隶书" pitchFamily="49" charset="-122"/>
              </a:rPr>
              <a:t>、系统功能规划</a:t>
            </a:r>
            <a:r>
              <a:rPr lang="zh-CN" altLang="en-US" sz="2800" dirty="0" smtClean="0"/>
              <a:t> </a:t>
            </a:r>
            <a:endParaRPr lang="zh-CN" altLang="en-US" sz="2800" dirty="0"/>
          </a:p>
        </p:txBody>
      </p:sp>
      <p:sp>
        <p:nvSpPr>
          <p:cNvPr id="11" name="Text Box 3"/>
          <p:cNvSpPr txBox="1">
            <a:spLocks noChangeArrowheads="1"/>
          </p:cNvSpPr>
          <p:nvPr/>
        </p:nvSpPr>
        <p:spPr bwMode="auto">
          <a:xfrm>
            <a:off x="1803877" y="908720"/>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3)  U/C</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矩阵建立</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30703885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02788"/>
                                        </p:tgtEl>
                                        <p:attrNameLst>
                                          <p:attrName>style.visibility</p:attrName>
                                        </p:attrNameLst>
                                      </p:cBhvr>
                                      <p:to>
                                        <p:strVal val="visible"/>
                                      </p:to>
                                    </p:set>
                                    <p:animEffect transition="in" filter="box(out)">
                                      <p:cBhvr>
                                        <p:cTn id="7" dur="500"/>
                                        <p:tgtEl>
                                          <p:spTgt spid="5027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2789"/>
                                        </p:tgtEl>
                                        <p:attrNameLst>
                                          <p:attrName>style.visibility</p:attrName>
                                        </p:attrNameLst>
                                      </p:cBhvr>
                                      <p:to>
                                        <p:strVal val="visible"/>
                                      </p:to>
                                    </p:set>
                                    <p:animEffect transition="in" filter="wipe(left)">
                                      <p:cBhvr>
                                        <p:cTn id="12" dur="500"/>
                                        <p:tgtEl>
                                          <p:spTgt spid="5027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02790"/>
                                        </p:tgtEl>
                                        <p:attrNameLst>
                                          <p:attrName>style.visibility</p:attrName>
                                        </p:attrNameLst>
                                      </p:cBhvr>
                                      <p:to>
                                        <p:strVal val="visible"/>
                                      </p:to>
                                    </p:set>
                                    <p:animEffect transition="in" filter="dissolve">
                                      <p:cBhvr>
                                        <p:cTn id="17" dur="500"/>
                                        <p:tgtEl>
                                          <p:spTgt spid="502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8" grpId="0" animBg="1" autoUpdateAnimBg="0"/>
      <p:bldP spid="502789" grpId="0" animBg="1" autoUpdateAnimBg="0"/>
      <p:bldP spid="502790" grpId="0" animBg="1"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1" name="Rectangle 3"/>
          <p:cNvSpPr>
            <a:spLocks noGrp="1" noChangeArrowheads="1"/>
          </p:cNvSpPr>
          <p:nvPr>
            <p:ph type="body" idx="1"/>
          </p:nvPr>
        </p:nvSpPr>
        <p:spPr>
          <a:xfrm>
            <a:off x="179388" y="1629519"/>
            <a:ext cx="8785225" cy="5111849"/>
          </a:xfrm>
        </p:spPr>
        <p:txBody>
          <a:bodyPr/>
          <a:lstStyle/>
          <a:p>
            <a:pPr marL="0" indent="0">
              <a:lnSpc>
                <a:spcPct val="130000"/>
              </a:lnSpc>
              <a:buNone/>
            </a:pPr>
            <a:r>
              <a:rPr lang="zh-CN" altLang="en-US" sz="2800" dirty="0" smtClean="0">
                <a:solidFill>
                  <a:srgbClr val="0000FF"/>
                </a:solidFill>
              </a:rPr>
              <a:t>（</a:t>
            </a:r>
            <a:r>
              <a:rPr lang="en-US" altLang="zh-CN" sz="2800" dirty="0" smtClean="0">
                <a:solidFill>
                  <a:srgbClr val="0000FF"/>
                </a:solidFill>
              </a:rPr>
              <a:t>4</a:t>
            </a:r>
            <a:r>
              <a:rPr lang="zh-CN" altLang="en-US" sz="2800" dirty="0" smtClean="0">
                <a:solidFill>
                  <a:srgbClr val="0000FF"/>
                </a:solidFill>
              </a:rPr>
              <a:t>）</a:t>
            </a:r>
            <a:r>
              <a:rPr lang="en-US" altLang="zh-CN" sz="2800" dirty="0" smtClean="0">
                <a:solidFill>
                  <a:srgbClr val="0000FF"/>
                </a:solidFill>
              </a:rPr>
              <a:t>U</a:t>
            </a:r>
            <a:r>
              <a:rPr lang="zh-CN" altLang="en-US" sz="2800" dirty="0">
                <a:solidFill>
                  <a:srgbClr val="0000FF"/>
                </a:solidFill>
              </a:rPr>
              <a:t>／</a:t>
            </a:r>
            <a:r>
              <a:rPr lang="en-US" altLang="zh-CN" sz="2800" dirty="0">
                <a:solidFill>
                  <a:srgbClr val="0000FF"/>
                </a:solidFill>
              </a:rPr>
              <a:t>C </a:t>
            </a:r>
            <a:r>
              <a:rPr lang="zh-CN" altLang="en-US" sz="2800" dirty="0">
                <a:solidFill>
                  <a:srgbClr val="0000FF"/>
                </a:solidFill>
              </a:rPr>
              <a:t>矩阵的求解</a:t>
            </a:r>
          </a:p>
          <a:p>
            <a:pPr lvl="1">
              <a:lnSpc>
                <a:spcPct val="130000"/>
              </a:lnSpc>
            </a:pPr>
            <a:r>
              <a:rPr lang="zh-CN" altLang="en-US" dirty="0"/>
              <a:t>就是对系统结构划分的优化过程。</a:t>
            </a:r>
          </a:p>
          <a:p>
            <a:pPr lvl="1">
              <a:lnSpc>
                <a:spcPct val="130000"/>
              </a:lnSpc>
            </a:pPr>
            <a:r>
              <a:rPr lang="zh-CN" altLang="en-US" dirty="0"/>
              <a:t>基于子系统划分应</a:t>
            </a:r>
            <a:r>
              <a:rPr lang="zh-CN" altLang="en-US" dirty="0">
                <a:solidFill>
                  <a:srgbClr val="CC3399"/>
                </a:solidFill>
              </a:rPr>
              <a:t>相互相对独立</a:t>
            </a:r>
            <a:r>
              <a:rPr lang="zh-CN" altLang="en-US" dirty="0"/>
              <a:t>，且</a:t>
            </a:r>
            <a:r>
              <a:rPr lang="zh-CN" altLang="en-US" dirty="0">
                <a:solidFill>
                  <a:srgbClr val="CC3399"/>
                </a:solidFill>
              </a:rPr>
              <a:t>内部凝聚性高</a:t>
            </a:r>
            <a:r>
              <a:rPr lang="zh-CN" altLang="en-US" dirty="0"/>
              <a:t>这一原则之上的一种聚类操作</a:t>
            </a:r>
            <a:r>
              <a:rPr lang="zh-CN" altLang="en-US" dirty="0" smtClean="0"/>
              <a:t>。</a:t>
            </a:r>
            <a:endParaRPr lang="en-US" altLang="zh-CN" dirty="0"/>
          </a:p>
          <a:p>
            <a:pPr lvl="1">
              <a:lnSpc>
                <a:spcPct val="130000"/>
              </a:lnSpc>
            </a:pPr>
            <a:r>
              <a:rPr lang="en-US" altLang="zh-CN" dirty="0" smtClean="0"/>
              <a:t>U</a:t>
            </a:r>
            <a:r>
              <a:rPr lang="zh-CN" altLang="en-US" dirty="0" smtClean="0"/>
              <a:t>／</a:t>
            </a:r>
            <a:r>
              <a:rPr lang="en-US" altLang="zh-CN" dirty="0"/>
              <a:t>C </a:t>
            </a:r>
            <a:r>
              <a:rPr lang="zh-CN" altLang="en-US" dirty="0"/>
              <a:t>矩阵的求解过程常通过</a:t>
            </a:r>
            <a:r>
              <a:rPr lang="zh-CN" altLang="en-US" dirty="0">
                <a:solidFill>
                  <a:srgbClr val="FF0000"/>
                </a:solidFill>
              </a:rPr>
              <a:t>表上作业法</a:t>
            </a:r>
            <a:r>
              <a:rPr lang="zh-CN" altLang="en-US" dirty="0"/>
              <a:t>来完成</a:t>
            </a:r>
            <a:r>
              <a:rPr lang="zh-CN" altLang="en-US" dirty="0" smtClean="0"/>
              <a:t>。其</a:t>
            </a:r>
            <a:r>
              <a:rPr lang="zh-CN" altLang="en-US" dirty="0"/>
              <a:t>具体操作方法是</a:t>
            </a:r>
            <a:r>
              <a:rPr lang="zh-CN" altLang="en-US" dirty="0" smtClean="0"/>
              <a:t>：调整</a:t>
            </a:r>
            <a:r>
              <a:rPr lang="zh-CN" altLang="en-US" dirty="0"/>
              <a:t>表中的行变量或列变量，</a:t>
            </a:r>
          </a:p>
          <a:p>
            <a:pPr lvl="2">
              <a:lnSpc>
                <a:spcPct val="130000"/>
              </a:lnSpc>
            </a:pPr>
            <a:r>
              <a:rPr lang="zh-CN" altLang="en-US" dirty="0"/>
              <a:t>使得“</a:t>
            </a:r>
            <a:r>
              <a:rPr lang="en-US" altLang="zh-CN" dirty="0"/>
              <a:t>C”</a:t>
            </a:r>
            <a:r>
              <a:rPr lang="zh-CN" altLang="en-US" dirty="0"/>
              <a:t>元素尽量地朝对角线靠近，</a:t>
            </a:r>
          </a:p>
          <a:p>
            <a:pPr lvl="2">
              <a:lnSpc>
                <a:spcPct val="130000"/>
              </a:lnSpc>
            </a:pPr>
            <a:r>
              <a:rPr lang="zh-CN" altLang="en-US" dirty="0"/>
              <a:t>然后再以“</a:t>
            </a:r>
            <a:r>
              <a:rPr lang="en-US" altLang="zh-CN" dirty="0"/>
              <a:t>C”</a:t>
            </a:r>
            <a:r>
              <a:rPr lang="zh-CN" altLang="en-US" dirty="0"/>
              <a:t>元素为标准，划分子系统。</a:t>
            </a:r>
          </a:p>
        </p:txBody>
      </p:sp>
      <p:sp>
        <p:nvSpPr>
          <p:cNvPr id="3" name="Rectangle 2"/>
          <p:cNvSpPr>
            <a:spLocks noGrp="1" noChangeArrowheads="1"/>
          </p:cNvSpPr>
          <p:nvPr>
            <p:ph type="title"/>
          </p:nvPr>
        </p:nvSpPr>
        <p:spPr>
          <a:xfrm>
            <a:off x="0" y="77317"/>
            <a:ext cx="8892480" cy="687387"/>
          </a:xfrm>
        </p:spPr>
        <p:txBody>
          <a:bodyPr/>
          <a:lstStyle/>
          <a:p>
            <a:r>
              <a:rPr lang="en-US" altLang="zh-CN" sz="2800" dirty="0" smtClean="0">
                <a:latin typeface="隶书" pitchFamily="49" charset="-122"/>
              </a:rPr>
              <a:t>4</a:t>
            </a:r>
            <a:r>
              <a:rPr lang="zh-CN" altLang="en-US" sz="2800" dirty="0" smtClean="0">
                <a:latin typeface="隶书" pitchFamily="49" charset="-122"/>
              </a:rPr>
              <a:t>、系统功能规划</a:t>
            </a:r>
            <a:r>
              <a:rPr lang="zh-CN" altLang="en-US" sz="2800" dirty="0" smtClean="0"/>
              <a:t> </a:t>
            </a:r>
            <a:endParaRPr lang="zh-CN" altLang="en-US" sz="2800" dirty="0"/>
          </a:p>
        </p:txBody>
      </p:sp>
      <p:sp>
        <p:nvSpPr>
          <p:cNvPr id="4" name="Text Box 3"/>
          <p:cNvSpPr txBox="1">
            <a:spLocks noChangeArrowheads="1"/>
          </p:cNvSpPr>
          <p:nvPr/>
        </p:nvSpPr>
        <p:spPr bwMode="auto">
          <a:xfrm>
            <a:off x="1803877" y="908720"/>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3)  U/C</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矩阵建立</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110047558"/>
      </p:ext>
    </p:extLst>
  </p:cSld>
  <p:clrMapOvr>
    <a:masterClrMapping/>
  </p:clrMapOvr>
  <p:transition>
    <p:random/>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5858" name="Object 2"/>
          <p:cNvGraphicFramePr>
            <a:graphicFrameLocks noChangeAspect="1"/>
          </p:cNvGraphicFramePr>
          <p:nvPr/>
        </p:nvGraphicFramePr>
        <p:xfrm>
          <a:off x="1143000" y="990600"/>
          <a:ext cx="7239000" cy="5943600"/>
        </p:xfrm>
        <a:graphic>
          <a:graphicData uri="http://schemas.openxmlformats.org/presentationml/2006/ole">
            <mc:AlternateContent xmlns:mc="http://schemas.openxmlformats.org/markup-compatibility/2006">
              <mc:Choice xmlns:v="urn:schemas-microsoft-com:vml" Requires="v">
                <p:oleObj spid="_x0000_s88132" name="文档" r:id="rId3" imgW="5417640" imgH="4716360" progId="Word.Document.8">
                  <p:embed/>
                </p:oleObj>
              </mc:Choice>
              <mc:Fallback>
                <p:oleObj name="文档" r:id="rId3" imgW="5417640" imgH="47163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990600"/>
                        <a:ext cx="72390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5859" name="Text Box 3"/>
          <p:cNvSpPr txBox="1">
            <a:spLocks noChangeArrowheads="1"/>
          </p:cNvSpPr>
          <p:nvPr/>
        </p:nvSpPr>
        <p:spPr bwMode="auto">
          <a:xfrm>
            <a:off x="2840055" y="808038"/>
            <a:ext cx="40671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defRPr>
                <a:solidFill>
                  <a:schemeClr val="tx1"/>
                </a:solidFill>
                <a:latin typeface="Arial" charset="0"/>
              </a:defRPr>
            </a:lvl1pPr>
            <a:lvl2pPr marL="571500" algn="l">
              <a:defRPr>
                <a:solidFill>
                  <a:schemeClr val="tx1"/>
                </a:solidFill>
                <a:latin typeface="Arial" charset="0"/>
              </a:defRPr>
            </a:lvl2pPr>
            <a:lvl3pPr marL="1143000" algn="l">
              <a:defRPr>
                <a:solidFill>
                  <a:schemeClr val="tx1"/>
                </a:solidFill>
                <a:latin typeface="Arial" charset="0"/>
              </a:defRPr>
            </a:lvl3pPr>
            <a:lvl4pPr marL="1714500" algn="l">
              <a:defRPr>
                <a:solidFill>
                  <a:schemeClr val="tx1"/>
                </a:solidFill>
                <a:latin typeface="Arial" charset="0"/>
              </a:defRPr>
            </a:lvl4pPr>
            <a:lvl5pPr marL="2286000" algn="l">
              <a:defRPr>
                <a:solidFill>
                  <a:schemeClr val="tx1"/>
                </a:solidFill>
                <a:latin typeface="Arial" charset="0"/>
              </a:defRPr>
            </a:lvl5pPr>
            <a:lvl6pPr marL="2743200" fontAlgn="base">
              <a:spcBef>
                <a:spcPct val="0"/>
              </a:spcBef>
              <a:spcAft>
                <a:spcPct val="0"/>
              </a:spcAft>
              <a:defRPr>
                <a:solidFill>
                  <a:schemeClr val="tx1"/>
                </a:solidFill>
                <a:latin typeface="Arial" charset="0"/>
              </a:defRPr>
            </a:lvl6pPr>
            <a:lvl7pPr marL="3200400" fontAlgn="base">
              <a:spcBef>
                <a:spcPct val="0"/>
              </a:spcBef>
              <a:spcAft>
                <a:spcPct val="0"/>
              </a:spcAft>
              <a:defRPr>
                <a:solidFill>
                  <a:schemeClr val="tx1"/>
                </a:solidFill>
                <a:latin typeface="Arial" charset="0"/>
              </a:defRPr>
            </a:lvl7pPr>
            <a:lvl8pPr marL="3657600" fontAlgn="base">
              <a:spcBef>
                <a:spcPct val="0"/>
              </a:spcBef>
              <a:spcAft>
                <a:spcPct val="0"/>
              </a:spcAft>
              <a:defRPr>
                <a:solidFill>
                  <a:schemeClr val="tx1"/>
                </a:solidFill>
                <a:latin typeface="Arial" charset="0"/>
              </a:defRPr>
            </a:lvl8pPr>
            <a:lvl9pPr marL="4114800" fontAlgn="base">
              <a:spcBef>
                <a:spcPct val="0"/>
              </a:spcBef>
              <a:spcAft>
                <a:spcPct val="0"/>
              </a:spcAft>
              <a:defRPr>
                <a:solidFill>
                  <a:schemeClr val="tx1"/>
                </a:solidFill>
                <a:latin typeface="Arial" charset="0"/>
              </a:defRPr>
            </a:lvl9pPr>
          </a:lstStyle>
          <a:p>
            <a:pPr algn="ctr" eaLnBrk="1" hangingPunct="1"/>
            <a:r>
              <a:rPr kumimoji="1" lang="zh-CN" altLang="en-US" sz="2000" b="1" dirty="0">
                <a:solidFill>
                  <a:srgbClr val="002060"/>
                </a:solidFill>
                <a:effectLst>
                  <a:outerShdw blurRad="38100" dist="38100" dir="2700000" algn="tl">
                    <a:srgbClr val="C0C0C0"/>
                  </a:outerShdw>
                </a:effectLst>
                <a:latin typeface="楷体_GB2312" pitchFamily="49" charset="-122"/>
                <a:ea typeface="楷体_GB2312" pitchFamily="49" charset="-122"/>
              </a:rPr>
              <a:t>表  上  移  动  作  业  过  程</a:t>
            </a:r>
          </a:p>
        </p:txBody>
      </p:sp>
      <p:sp>
        <p:nvSpPr>
          <p:cNvPr id="4" name="Rectangle 2"/>
          <p:cNvSpPr txBox="1">
            <a:spLocks noChangeArrowheads="1"/>
          </p:cNvSpPr>
          <p:nvPr/>
        </p:nvSpPr>
        <p:spPr>
          <a:xfrm>
            <a:off x="0" y="77317"/>
            <a:ext cx="8892480" cy="687387"/>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r"/>
            <a:r>
              <a:rPr lang="en-US" altLang="zh-CN" sz="2800" smtClean="0">
                <a:latin typeface="隶书" pitchFamily="49" charset="-122"/>
              </a:rPr>
              <a:t>4</a:t>
            </a:r>
            <a:r>
              <a:rPr lang="zh-CN" altLang="en-US" sz="2800" smtClean="0">
                <a:latin typeface="隶书" pitchFamily="49" charset="-122"/>
              </a:rPr>
              <a:t>、系统功能规划</a:t>
            </a:r>
            <a:r>
              <a:rPr lang="zh-CN" altLang="en-US" sz="2800" smtClean="0"/>
              <a:t> </a:t>
            </a:r>
            <a:endParaRPr lang="zh-CN" altLang="en-US" sz="2800" dirty="0"/>
          </a:p>
        </p:txBody>
      </p:sp>
    </p:spTree>
    <p:extLst>
      <p:ext uri="{BB962C8B-B14F-4D97-AF65-F5344CB8AC3E}">
        <p14:creationId xmlns:p14="http://schemas.microsoft.com/office/powerpoint/2010/main" val="1050895469"/>
      </p:ext>
    </p:extLst>
  </p:cSld>
  <p:clrMapOvr>
    <a:masterClrMapping/>
  </p:clrMapOvr>
  <p:transition>
    <p:random/>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3" name="Rectangle 3"/>
          <p:cNvSpPr>
            <a:spLocks noGrp="1" noChangeArrowheads="1"/>
          </p:cNvSpPr>
          <p:nvPr>
            <p:ph type="body" idx="1"/>
          </p:nvPr>
        </p:nvSpPr>
        <p:spPr>
          <a:xfrm>
            <a:off x="466581" y="2421036"/>
            <a:ext cx="8229600" cy="4896396"/>
          </a:xfrm>
        </p:spPr>
        <p:txBody>
          <a:bodyPr/>
          <a:lstStyle/>
          <a:p>
            <a:pPr lvl="1"/>
            <a:r>
              <a:rPr lang="zh-CN" altLang="en-US" sz="2400" dirty="0" smtClean="0">
                <a:solidFill>
                  <a:srgbClr val="0000FF"/>
                </a:solidFill>
                <a:effectLst>
                  <a:outerShdw blurRad="38100" dist="38100" dir="2700000" algn="tl">
                    <a:srgbClr val="000000">
                      <a:alpha val="43137"/>
                    </a:srgbClr>
                  </a:outerShdw>
                </a:effectLst>
              </a:rPr>
              <a:t>系统</a:t>
            </a:r>
            <a:r>
              <a:rPr lang="zh-CN" altLang="en-US" sz="2400" dirty="0">
                <a:solidFill>
                  <a:srgbClr val="0000FF"/>
                </a:solidFill>
                <a:effectLst>
                  <a:outerShdw blurRad="38100" dist="38100" dir="2700000" algn="tl">
                    <a:srgbClr val="000000">
                      <a:alpha val="43137"/>
                    </a:srgbClr>
                  </a:outerShdw>
                </a:effectLst>
              </a:rPr>
              <a:t>逻辑功能的划分：</a:t>
            </a:r>
          </a:p>
          <a:p>
            <a:pPr lvl="2"/>
            <a:r>
              <a:rPr lang="zh-CN" altLang="en-US" dirty="0">
                <a:solidFill>
                  <a:srgbClr val="002060"/>
                </a:solidFill>
                <a:effectLst>
                  <a:outerShdw blurRad="38100" dist="38100" dir="2700000" algn="tl">
                    <a:srgbClr val="000000">
                      <a:alpha val="43137"/>
                    </a:srgbClr>
                  </a:outerShdw>
                </a:effectLst>
              </a:rPr>
              <a:t>在求解后的</a:t>
            </a:r>
            <a:r>
              <a:rPr lang="en-US" altLang="zh-CN" dirty="0">
                <a:solidFill>
                  <a:srgbClr val="002060"/>
                </a:solidFill>
                <a:effectLst>
                  <a:outerShdw blurRad="38100" dist="38100" dir="2700000" algn="tl">
                    <a:srgbClr val="000000">
                      <a:alpha val="43137"/>
                    </a:srgbClr>
                  </a:outerShdw>
                </a:effectLst>
              </a:rPr>
              <a:t>U</a:t>
            </a:r>
            <a:r>
              <a:rPr lang="zh-CN" altLang="en-US" dirty="0">
                <a:solidFill>
                  <a:srgbClr val="002060"/>
                </a:solidFill>
                <a:effectLst>
                  <a:outerShdw blurRad="38100" dist="38100" dir="2700000" algn="tl">
                    <a:srgbClr val="000000">
                      <a:alpha val="43137"/>
                    </a:srgbClr>
                  </a:outerShdw>
                </a:effectLst>
              </a:rPr>
              <a:t>／</a:t>
            </a:r>
            <a:r>
              <a:rPr lang="en-US" altLang="zh-CN" dirty="0">
                <a:solidFill>
                  <a:srgbClr val="002060"/>
                </a:solidFill>
                <a:effectLst>
                  <a:outerShdw blurRad="38100" dist="38100" dir="2700000" algn="tl">
                    <a:srgbClr val="000000">
                      <a:alpha val="43137"/>
                    </a:srgbClr>
                  </a:outerShdw>
                </a:effectLst>
              </a:rPr>
              <a:t>C </a:t>
            </a:r>
            <a:r>
              <a:rPr lang="zh-CN" altLang="en-US" dirty="0">
                <a:solidFill>
                  <a:srgbClr val="002060"/>
                </a:solidFill>
                <a:effectLst>
                  <a:outerShdw blurRad="38100" dist="38100" dir="2700000" algn="tl">
                    <a:srgbClr val="000000">
                      <a:alpha val="43137"/>
                    </a:srgbClr>
                  </a:outerShdw>
                </a:effectLst>
              </a:rPr>
              <a:t>矩阵中划出一个个的方块，</a:t>
            </a:r>
          </a:p>
          <a:p>
            <a:pPr lvl="2"/>
            <a:r>
              <a:rPr lang="zh-CN" altLang="en-US" dirty="0">
                <a:solidFill>
                  <a:srgbClr val="002060"/>
                </a:solidFill>
                <a:effectLst>
                  <a:outerShdw blurRad="38100" dist="38100" dir="2700000" algn="tl">
                    <a:srgbClr val="000000">
                      <a:alpha val="43137"/>
                    </a:srgbClr>
                  </a:outerShdw>
                </a:effectLst>
              </a:rPr>
              <a:t>每一个小方块即为一个子系统。</a:t>
            </a:r>
          </a:p>
          <a:p>
            <a:pPr lvl="1"/>
            <a:r>
              <a:rPr lang="zh-CN" altLang="en-US" sz="2400" dirty="0">
                <a:solidFill>
                  <a:srgbClr val="0000FF"/>
                </a:solidFill>
                <a:effectLst>
                  <a:outerShdw blurRad="38100" dist="38100" dir="2700000" algn="tl">
                    <a:srgbClr val="000000">
                      <a:alpha val="43137"/>
                    </a:srgbClr>
                  </a:outerShdw>
                </a:effectLst>
              </a:rPr>
              <a:t>划分时应注意：</a:t>
            </a:r>
          </a:p>
          <a:p>
            <a:pPr lvl="2"/>
            <a:r>
              <a:rPr lang="zh-CN" altLang="en-US" dirty="0">
                <a:solidFill>
                  <a:srgbClr val="002060"/>
                </a:solidFill>
                <a:effectLst>
                  <a:outerShdw blurRad="38100" dist="38100" dir="2700000" algn="tl">
                    <a:srgbClr val="000000">
                      <a:alpha val="43137"/>
                    </a:srgbClr>
                  </a:outerShdw>
                </a:effectLst>
              </a:rPr>
              <a:t>沿对角线一个接一个地画，既不能重叠，又不能漏掉任何一个数据和功能；</a:t>
            </a:r>
          </a:p>
          <a:p>
            <a:pPr lvl="2"/>
            <a:r>
              <a:rPr lang="zh-CN" altLang="en-US" dirty="0">
                <a:solidFill>
                  <a:srgbClr val="002060"/>
                </a:solidFill>
                <a:effectLst>
                  <a:outerShdw blurRad="38100" dist="38100" dir="2700000" algn="tl">
                    <a:srgbClr val="000000">
                      <a:alpha val="43137"/>
                    </a:srgbClr>
                  </a:outerShdw>
                </a:effectLst>
              </a:rPr>
              <a:t>小方块的划分是任意的，但必须将所有的 “</a:t>
            </a:r>
            <a:r>
              <a:rPr lang="en-US" altLang="zh-CN" dirty="0">
                <a:solidFill>
                  <a:srgbClr val="002060"/>
                </a:solidFill>
                <a:effectLst>
                  <a:outerShdw blurRad="38100" dist="38100" dir="2700000" algn="tl">
                    <a:srgbClr val="000000">
                      <a:alpha val="43137"/>
                    </a:srgbClr>
                  </a:outerShdw>
                </a:effectLst>
              </a:rPr>
              <a:t>C” </a:t>
            </a:r>
            <a:r>
              <a:rPr lang="zh-CN" altLang="en-US" dirty="0">
                <a:solidFill>
                  <a:srgbClr val="002060"/>
                </a:solidFill>
                <a:effectLst>
                  <a:outerShdw blurRad="38100" dist="38100" dir="2700000" algn="tl">
                    <a:srgbClr val="000000">
                      <a:alpha val="43137"/>
                    </a:srgbClr>
                  </a:outerShdw>
                </a:effectLst>
              </a:rPr>
              <a:t>元素都包含在小方块内。</a:t>
            </a:r>
          </a:p>
          <a:p>
            <a:pPr lvl="1"/>
            <a:endParaRPr lang="zh-CN" altLang="en-US" dirty="0">
              <a:solidFill>
                <a:srgbClr val="002060"/>
              </a:solidFill>
              <a:effectLst>
                <a:outerShdw blurRad="38100" dist="38100" dir="2700000" algn="tl">
                  <a:srgbClr val="000000">
                    <a:alpha val="43137"/>
                  </a:srgbClr>
                </a:outerShdw>
              </a:effectLst>
            </a:endParaRPr>
          </a:p>
          <a:p>
            <a:pPr lvl="1"/>
            <a:endParaRPr lang="zh-CN" altLang="en-US" dirty="0">
              <a:solidFill>
                <a:srgbClr val="002060"/>
              </a:solidFill>
              <a:effectLst>
                <a:outerShdw blurRad="38100" dist="38100" dir="2700000" algn="tl">
                  <a:srgbClr val="000000">
                    <a:alpha val="43137"/>
                  </a:srgbClr>
                </a:outerShdw>
              </a:effectLst>
            </a:endParaRPr>
          </a:p>
        </p:txBody>
      </p:sp>
      <p:sp>
        <p:nvSpPr>
          <p:cNvPr id="5" name="Rectangle 2"/>
          <p:cNvSpPr>
            <a:spLocks noGrp="1" noChangeArrowheads="1"/>
          </p:cNvSpPr>
          <p:nvPr>
            <p:ph type="title"/>
          </p:nvPr>
        </p:nvSpPr>
        <p:spPr>
          <a:xfrm>
            <a:off x="0" y="77317"/>
            <a:ext cx="8892480" cy="687387"/>
          </a:xfrm>
        </p:spPr>
        <p:txBody>
          <a:bodyPr/>
          <a:lstStyle/>
          <a:p>
            <a:r>
              <a:rPr lang="en-US" altLang="zh-CN" sz="2800" dirty="0" smtClean="0">
                <a:latin typeface="隶书" pitchFamily="49" charset="-122"/>
              </a:rPr>
              <a:t>4</a:t>
            </a:r>
            <a:r>
              <a:rPr lang="zh-CN" altLang="en-US" sz="2800" dirty="0" smtClean="0">
                <a:latin typeface="隶书" pitchFamily="49" charset="-122"/>
              </a:rPr>
              <a:t>、系统功能规划</a:t>
            </a:r>
            <a:r>
              <a:rPr lang="zh-CN" altLang="en-US" sz="2800" dirty="0" smtClean="0"/>
              <a:t> </a:t>
            </a:r>
            <a:endParaRPr lang="zh-CN" altLang="en-US" sz="2800" dirty="0"/>
          </a:p>
        </p:txBody>
      </p:sp>
      <p:sp>
        <p:nvSpPr>
          <p:cNvPr id="6" name="Rectangle 2"/>
          <p:cNvSpPr txBox="1">
            <a:spLocks noChangeArrowheads="1"/>
          </p:cNvSpPr>
          <p:nvPr/>
        </p:nvSpPr>
        <p:spPr bwMode="auto">
          <a:xfrm>
            <a:off x="0" y="77317"/>
            <a:ext cx="8892480" cy="687387"/>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r>
              <a:rPr lang="en-US" altLang="zh-CN" sz="2800" smtClean="0">
                <a:latin typeface="隶书" pitchFamily="49" charset="-122"/>
              </a:rPr>
              <a:t>4</a:t>
            </a:r>
            <a:r>
              <a:rPr lang="zh-CN" altLang="en-US" sz="2800" smtClean="0">
                <a:latin typeface="隶书" pitchFamily="49" charset="-122"/>
              </a:rPr>
              <a:t>、系统功能规划</a:t>
            </a:r>
            <a:r>
              <a:rPr lang="zh-CN" altLang="en-US" sz="2800" smtClean="0"/>
              <a:t> </a:t>
            </a:r>
            <a:endParaRPr lang="zh-CN" altLang="en-US" sz="2800" dirty="0"/>
          </a:p>
        </p:txBody>
      </p:sp>
      <p:sp>
        <p:nvSpPr>
          <p:cNvPr id="8" name="Rectangle 3"/>
          <p:cNvSpPr txBox="1">
            <a:spLocks noChangeArrowheads="1"/>
          </p:cNvSpPr>
          <p:nvPr/>
        </p:nvSpPr>
        <p:spPr bwMode="auto">
          <a:xfrm>
            <a:off x="466581" y="1800200"/>
            <a:ext cx="8229600" cy="792088"/>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marL="0" lvl="1" indent="0">
              <a:lnSpc>
                <a:spcPct val="130000"/>
              </a:lnSpc>
              <a:buSzPct val="120000"/>
              <a:buFont typeface="Arial" charset="0"/>
              <a:buNone/>
            </a:pPr>
            <a:r>
              <a:rPr lang="zh-CN" altLang="en-US" sz="2800" kern="1200" dirty="0" smtClean="0">
                <a:solidFill>
                  <a:srgbClr val="0000FF"/>
                </a:solidFill>
              </a:rPr>
              <a:t>（</a:t>
            </a:r>
            <a:r>
              <a:rPr lang="en-US" altLang="zh-CN" sz="2800" dirty="0">
                <a:solidFill>
                  <a:srgbClr val="0000FF"/>
                </a:solidFill>
              </a:rPr>
              <a:t>5</a:t>
            </a:r>
            <a:r>
              <a:rPr lang="zh-CN" altLang="en-US" sz="2800" kern="1200" dirty="0" smtClean="0">
                <a:solidFill>
                  <a:srgbClr val="0000FF"/>
                </a:solidFill>
              </a:rPr>
              <a:t>）功能划分</a:t>
            </a:r>
            <a:endParaRPr lang="zh-CN" altLang="en-US" sz="2800" kern="1200" dirty="0">
              <a:solidFill>
                <a:srgbClr val="0000FF"/>
              </a:solidFill>
            </a:endParaRPr>
          </a:p>
        </p:txBody>
      </p:sp>
      <p:sp>
        <p:nvSpPr>
          <p:cNvPr id="9" name="Text Box 3"/>
          <p:cNvSpPr txBox="1">
            <a:spLocks noChangeArrowheads="1"/>
          </p:cNvSpPr>
          <p:nvPr/>
        </p:nvSpPr>
        <p:spPr bwMode="auto">
          <a:xfrm>
            <a:off x="1803877" y="908720"/>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3)  U/C</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矩阵建立</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381547719"/>
      </p:ext>
    </p:extLst>
  </p:cSld>
  <p:clrMapOvr>
    <a:masterClrMapping/>
  </p:clrMapOvr>
  <p:transition>
    <p:random/>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7906" name="Object 2"/>
          <p:cNvGraphicFramePr>
            <a:graphicFrameLocks noChangeAspect="1"/>
          </p:cNvGraphicFramePr>
          <p:nvPr/>
        </p:nvGraphicFramePr>
        <p:xfrm>
          <a:off x="685800" y="914400"/>
          <a:ext cx="7848600" cy="6477000"/>
        </p:xfrm>
        <a:graphic>
          <a:graphicData uri="http://schemas.openxmlformats.org/presentationml/2006/ole">
            <mc:AlternateContent xmlns:mc="http://schemas.openxmlformats.org/markup-compatibility/2006">
              <mc:Choice xmlns:v="urn:schemas-microsoft-com:vml" Requires="v">
                <p:oleObj spid="_x0000_s89156" name="Document" r:id="rId3" imgW="5428800" imgH="5108400" progId="Word.Document.8">
                  <p:embed/>
                </p:oleObj>
              </mc:Choice>
              <mc:Fallback>
                <p:oleObj name="Document" r:id="rId3" imgW="5428800" imgH="51084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914400"/>
                        <a:ext cx="78486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7907" name="Text Box 3"/>
          <p:cNvSpPr txBox="1">
            <a:spLocks noChangeArrowheads="1"/>
          </p:cNvSpPr>
          <p:nvPr/>
        </p:nvSpPr>
        <p:spPr bwMode="auto">
          <a:xfrm>
            <a:off x="3393667" y="746125"/>
            <a:ext cx="25138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defRPr>
                <a:solidFill>
                  <a:schemeClr val="tx1"/>
                </a:solidFill>
                <a:latin typeface="Arial" charset="0"/>
              </a:defRPr>
            </a:lvl1pPr>
            <a:lvl2pPr marL="571500" algn="l">
              <a:defRPr>
                <a:solidFill>
                  <a:schemeClr val="tx1"/>
                </a:solidFill>
                <a:latin typeface="Arial" charset="0"/>
              </a:defRPr>
            </a:lvl2pPr>
            <a:lvl3pPr marL="1143000" algn="l">
              <a:defRPr>
                <a:solidFill>
                  <a:schemeClr val="tx1"/>
                </a:solidFill>
                <a:latin typeface="Arial" charset="0"/>
              </a:defRPr>
            </a:lvl3pPr>
            <a:lvl4pPr marL="1714500" algn="l">
              <a:defRPr>
                <a:solidFill>
                  <a:schemeClr val="tx1"/>
                </a:solidFill>
                <a:latin typeface="Arial" charset="0"/>
              </a:defRPr>
            </a:lvl4pPr>
            <a:lvl5pPr marL="2286000" algn="l">
              <a:defRPr>
                <a:solidFill>
                  <a:schemeClr val="tx1"/>
                </a:solidFill>
                <a:latin typeface="Arial" charset="0"/>
              </a:defRPr>
            </a:lvl5pPr>
            <a:lvl6pPr marL="2743200" fontAlgn="base">
              <a:spcBef>
                <a:spcPct val="0"/>
              </a:spcBef>
              <a:spcAft>
                <a:spcPct val="0"/>
              </a:spcAft>
              <a:defRPr>
                <a:solidFill>
                  <a:schemeClr val="tx1"/>
                </a:solidFill>
                <a:latin typeface="Arial" charset="0"/>
              </a:defRPr>
            </a:lvl6pPr>
            <a:lvl7pPr marL="3200400" fontAlgn="base">
              <a:spcBef>
                <a:spcPct val="0"/>
              </a:spcBef>
              <a:spcAft>
                <a:spcPct val="0"/>
              </a:spcAft>
              <a:defRPr>
                <a:solidFill>
                  <a:schemeClr val="tx1"/>
                </a:solidFill>
                <a:latin typeface="Arial" charset="0"/>
              </a:defRPr>
            </a:lvl7pPr>
            <a:lvl8pPr marL="3657600" fontAlgn="base">
              <a:spcBef>
                <a:spcPct val="0"/>
              </a:spcBef>
              <a:spcAft>
                <a:spcPct val="0"/>
              </a:spcAft>
              <a:defRPr>
                <a:solidFill>
                  <a:schemeClr val="tx1"/>
                </a:solidFill>
                <a:latin typeface="Arial" charset="0"/>
              </a:defRPr>
            </a:lvl8pPr>
            <a:lvl9pPr marL="4114800" fontAlgn="base">
              <a:spcBef>
                <a:spcPct val="0"/>
              </a:spcBef>
              <a:spcAft>
                <a:spcPct val="0"/>
              </a:spcAft>
              <a:defRPr>
                <a:solidFill>
                  <a:schemeClr val="tx1"/>
                </a:solidFill>
                <a:latin typeface="Arial" charset="0"/>
              </a:defRPr>
            </a:lvl9pPr>
          </a:lstStyle>
          <a:p>
            <a:pPr algn="ctr" eaLnBrk="1" hangingPunct="1"/>
            <a:r>
              <a:rPr kumimoji="1" lang="zh-CN" altLang="en-US" sz="2000" b="1" dirty="0">
                <a:solidFill>
                  <a:srgbClr val="002060"/>
                </a:solidFill>
                <a:effectLst>
                  <a:outerShdw blurRad="38100" dist="38100" dir="2700000" algn="tl">
                    <a:srgbClr val="C0C0C0"/>
                  </a:outerShdw>
                </a:effectLst>
                <a:latin typeface="黑体" pitchFamily="49" charset="-122"/>
                <a:ea typeface="黑体" pitchFamily="49" charset="-122"/>
              </a:rPr>
              <a:t>子  系  统  划  分</a:t>
            </a:r>
          </a:p>
        </p:txBody>
      </p:sp>
      <p:sp>
        <p:nvSpPr>
          <p:cNvPr id="507908" name="Rectangle 4"/>
          <p:cNvSpPr>
            <a:spLocks noChangeArrowheads="1"/>
          </p:cNvSpPr>
          <p:nvPr/>
        </p:nvSpPr>
        <p:spPr bwMode="auto">
          <a:xfrm>
            <a:off x="3452813" y="2060575"/>
            <a:ext cx="576262" cy="720725"/>
          </a:xfrm>
          <a:prstGeom prst="rect">
            <a:avLst/>
          </a:prstGeom>
          <a:solidFill>
            <a:srgbClr val="CCCC00">
              <a:alpha val="28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09" name="Rectangle 5"/>
          <p:cNvSpPr>
            <a:spLocks noChangeArrowheads="1"/>
          </p:cNvSpPr>
          <p:nvPr/>
        </p:nvSpPr>
        <p:spPr bwMode="auto">
          <a:xfrm>
            <a:off x="4067175" y="2781300"/>
            <a:ext cx="865188" cy="720725"/>
          </a:xfrm>
          <a:prstGeom prst="rect">
            <a:avLst/>
          </a:prstGeom>
          <a:solidFill>
            <a:srgbClr val="CCCC00">
              <a:alpha val="28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10" name="Rectangle 6"/>
          <p:cNvSpPr>
            <a:spLocks noChangeArrowheads="1"/>
          </p:cNvSpPr>
          <p:nvPr/>
        </p:nvSpPr>
        <p:spPr bwMode="auto">
          <a:xfrm>
            <a:off x="4932363" y="3500438"/>
            <a:ext cx="1800225" cy="1152525"/>
          </a:xfrm>
          <a:prstGeom prst="rect">
            <a:avLst/>
          </a:prstGeom>
          <a:solidFill>
            <a:srgbClr val="CCCC00">
              <a:alpha val="28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11" name="Rectangle 7"/>
          <p:cNvSpPr>
            <a:spLocks noChangeArrowheads="1"/>
          </p:cNvSpPr>
          <p:nvPr/>
        </p:nvSpPr>
        <p:spPr bwMode="auto">
          <a:xfrm>
            <a:off x="6732588" y="4724400"/>
            <a:ext cx="1008062" cy="936625"/>
          </a:xfrm>
          <a:prstGeom prst="rect">
            <a:avLst/>
          </a:prstGeom>
          <a:solidFill>
            <a:srgbClr val="CCCC00">
              <a:alpha val="28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12" name="Rectangle 8"/>
          <p:cNvSpPr>
            <a:spLocks noChangeArrowheads="1"/>
          </p:cNvSpPr>
          <p:nvPr/>
        </p:nvSpPr>
        <p:spPr bwMode="auto">
          <a:xfrm>
            <a:off x="7740650" y="5661025"/>
            <a:ext cx="287338" cy="431800"/>
          </a:xfrm>
          <a:prstGeom prst="rect">
            <a:avLst/>
          </a:prstGeom>
          <a:solidFill>
            <a:srgbClr val="CCCC00">
              <a:alpha val="28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13" name="Rectangle 9"/>
          <p:cNvSpPr>
            <a:spLocks noChangeArrowheads="1"/>
          </p:cNvSpPr>
          <p:nvPr/>
        </p:nvSpPr>
        <p:spPr bwMode="auto">
          <a:xfrm>
            <a:off x="8101013" y="6165850"/>
            <a:ext cx="287337" cy="431800"/>
          </a:xfrm>
          <a:prstGeom prst="rect">
            <a:avLst/>
          </a:prstGeom>
          <a:solidFill>
            <a:srgbClr val="CCCC00">
              <a:alpha val="28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2"/>
          <p:cNvSpPr txBox="1">
            <a:spLocks noChangeArrowheads="1"/>
          </p:cNvSpPr>
          <p:nvPr/>
        </p:nvSpPr>
        <p:spPr>
          <a:xfrm>
            <a:off x="0" y="77317"/>
            <a:ext cx="8892480" cy="687387"/>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r"/>
            <a:r>
              <a:rPr lang="en-US" altLang="zh-CN" sz="2800" smtClean="0">
                <a:latin typeface="隶书" pitchFamily="49" charset="-122"/>
              </a:rPr>
              <a:t>4</a:t>
            </a:r>
            <a:r>
              <a:rPr lang="zh-CN" altLang="en-US" sz="2800" smtClean="0">
                <a:latin typeface="隶书" pitchFamily="49" charset="-122"/>
              </a:rPr>
              <a:t>、系统功能规划</a:t>
            </a:r>
            <a:r>
              <a:rPr lang="zh-CN" altLang="en-US" sz="2800" smtClean="0"/>
              <a:t> </a:t>
            </a:r>
            <a:endParaRPr lang="zh-CN" altLang="en-US" sz="2800" dirty="0"/>
          </a:p>
        </p:txBody>
      </p:sp>
    </p:spTree>
    <p:extLst>
      <p:ext uri="{BB962C8B-B14F-4D97-AF65-F5344CB8AC3E}">
        <p14:creationId xmlns:p14="http://schemas.microsoft.com/office/powerpoint/2010/main" val="2216039666"/>
      </p:ext>
    </p:extLst>
  </p:cSld>
  <p:clrMapOvr>
    <a:masterClrMapping/>
  </p:clrMapOvr>
  <p:transition>
    <p:random/>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1" name="Rectangle 3"/>
          <p:cNvSpPr>
            <a:spLocks noGrp="1" noChangeArrowheads="1"/>
          </p:cNvSpPr>
          <p:nvPr>
            <p:ph type="body" idx="1"/>
          </p:nvPr>
        </p:nvSpPr>
        <p:spPr>
          <a:xfrm>
            <a:off x="457200" y="2420888"/>
            <a:ext cx="8229600" cy="3816276"/>
          </a:xfrm>
        </p:spPr>
        <p:txBody>
          <a:bodyPr/>
          <a:lstStyle/>
          <a:p>
            <a:pPr lvl="1"/>
            <a:r>
              <a:rPr lang="zh-CN" altLang="en-US" dirty="0" smtClean="0"/>
              <a:t>所有</a:t>
            </a:r>
            <a:r>
              <a:rPr lang="zh-CN" altLang="en-US" dirty="0"/>
              <a:t>数据的使用关系都被小方块分隔成了两类：</a:t>
            </a:r>
          </a:p>
          <a:p>
            <a:pPr lvl="2"/>
            <a:r>
              <a:rPr lang="zh-CN" altLang="en-US" dirty="0"/>
              <a:t>一类在小方块以内；</a:t>
            </a:r>
          </a:p>
          <a:p>
            <a:pPr lvl="2"/>
            <a:r>
              <a:rPr lang="zh-CN" altLang="en-US" dirty="0"/>
              <a:t>一类在小方块以外。</a:t>
            </a:r>
          </a:p>
          <a:p>
            <a:pPr lvl="1"/>
            <a:r>
              <a:rPr lang="zh-CN" altLang="en-US" dirty="0" smtClean="0"/>
              <a:t>在</a:t>
            </a:r>
            <a:r>
              <a:rPr lang="zh-CN" altLang="en-US" dirty="0"/>
              <a:t>小方块以内所产生和使用的数据，则今后主要放在本系统的计算机设备上处理；</a:t>
            </a:r>
          </a:p>
          <a:p>
            <a:pPr lvl="1"/>
            <a:r>
              <a:rPr lang="zh-CN" altLang="en-US" dirty="0" smtClean="0"/>
              <a:t>而</a:t>
            </a:r>
            <a:r>
              <a:rPr lang="zh-CN" altLang="en-US" dirty="0"/>
              <a:t>在</a:t>
            </a:r>
            <a:r>
              <a:rPr lang="zh-CN" altLang="en-US" dirty="0">
                <a:solidFill>
                  <a:srgbClr val="FF0000"/>
                </a:solidFill>
              </a:rPr>
              <a:t>小方块以外的 “</a:t>
            </a:r>
            <a:r>
              <a:rPr lang="en-US" altLang="zh-CN" dirty="0">
                <a:solidFill>
                  <a:srgbClr val="FF0000"/>
                </a:solidFill>
              </a:rPr>
              <a:t>U</a:t>
            </a:r>
            <a:r>
              <a:rPr lang="en-US" altLang="zh-CN" dirty="0"/>
              <a:t>” </a:t>
            </a:r>
            <a:r>
              <a:rPr lang="zh-CN" altLang="en-US" dirty="0"/>
              <a:t>，则表示了各子系统之间的数据联系，这些数据资源今后应考虑放在网络服务器上供各子系统共享或通过网络来相互传递数据。</a:t>
            </a:r>
          </a:p>
          <a:p>
            <a:pPr lvl="1"/>
            <a:endParaRPr lang="zh-CN" altLang="en-US" dirty="0"/>
          </a:p>
        </p:txBody>
      </p:sp>
      <p:sp>
        <p:nvSpPr>
          <p:cNvPr id="5" name="Rectangle 2"/>
          <p:cNvSpPr>
            <a:spLocks noGrp="1" noChangeArrowheads="1"/>
          </p:cNvSpPr>
          <p:nvPr>
            <p:ph type="title"/>
          </p:nvPr>
        </p:nvSpPr>
        <p:spPr>
          <a:xfrm>
            <a:off x="0" y="77317"/>
            <a:ext cx="8892480" cy="687387"/>
          </a:xfrm>
        </p:spPr>
        <p:txBody>
          <a:bodyPr/>
          <a:lstStyle/>
          <a:p>
            <a:r>
              <a:rPr lang="en-US" altLang="zh-CN" sz="2800" dirty="0" smtClean="0">
                <a:latin typeface="隶书" pitchFamily="49" charset="-122"/>
              </a:rPr>
              <a:t>4</a:t>
            </a:r>
            <a:r>
              <a:rPr lang="zh-CN" altLang="en-US" sz="2800" dirty="0" smtClean="0">
                <a:latin typeface="隶书" pitchFamily="49" charset="-122"/>
              </a:rPr>
              <a:t>、系统功能规划</a:t>
            </a:r>
            <a:r>
              <a:rPr lang="zh-CN" altLang="en-US" sz="2800" dirty="0" smtClean="0"/>
              <a:t> </a:t>
            </a:r>
            <a:endParaRPr lang="zh-CN" altLang="en-US" sz="2800" dirty="0"/>
          </a:p>
        </p:txBody>
      </p:sp>
      <p:sp>
        <p:nvSpPr>
          <p:cNvPr id="6" name="Rectangle 2"/>
          <p:cNvSpPr txBox="1">
            <a:spLocks noChangeArrowheads="1"/>
          </p:cNvSpPr>
          <p:nvPr/>
        </p:nvSpPr>
        <p:spPr bwMode="auto">
          <a:xfrm>
            <a:off x="0" y="77317"/>
            <a:ext cx="8892480" cy="687387"/>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r>
              <a:rPr lang="en-US" altLang="zh-CN" sz="2800" smtClean="0">
                <a:latin typeface="隶书" pitchFamily="49" charset="-122"/>
              </a:rPr>
              <a:t>4</a:t>
            </a:r>
            <a:r>
              <a:rPr lang="zh-CN" altLang="en-US" sz="2800" smtClean="0">
                <a:latin typeface="隶书" pitchFamily="49" charset="-122"/>
              </a:rPr>
              <a:t>、系统功能规划</a:t>
            </a:r>
            <a:r>
              <a:rPr lang="zh-CN" altLang="en-US" sz="2800" smtClean="0"/>
              <a:t> </a:t>
            </a:r>
            <a:endParaRPr lang="zh-CN" altLang="en-US" sz="2800" dirty="0"/>
          </a:p>
        </p:txBody>
      </p:sp>
      <p:sp>
        <p:nvSpPr>
          <p:cNvPr id="8" name="Rectangle 3"/>
          <p:cNvSpPr txBox="1">
            <a:spLocks noChangeArrowheads="1"/>
          </p:cNvSpPr>
          <p:nvPr/>
        </p:nvSpPr>
        <p:spPr bwMode="auto">
          <a:xfrm>
            <a:off x="466581" y="1772816"/>
            <a:ext cx="8229600" cy="792088"/>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marL="0" lvl="1" indent="0">
              <a:lnSpc>
                <a:spcPct val="130000"/>
              </a:lnSpc>
              <a:buSzPct val="120000"/>
              <a:buFont typeface="Arial" charset="0"/>
              <a:buNone/>
            </a:pPr>
            <a:r>
              <a:rPr lang="zh-CN" altLang="en-US" sz="2800" kern="1200" dirty="0" smtClean="0">
                <a:solidFill>
                  <a:srgbClr val="0000FF"/>
                </a:solidFill>
              </a:rPr>
              <a:t>（</a:t>
            </a:r>
            <a:r>
              <a:rPr lang="en-US" altLang="zh-CN" sz="2800" dirty="0" smtClean="0">
                <a:solidFill>
                  <a:srgbClr val="0000FF"/>
                </a:solidFill>
              </a:rPr>
              <a:t>6</a:t>
            </a:r>
            <a:r>
              <a:rPr lang="zh-CN" altLang="en-US" sz="2800" kern="1200" dirty="0" smtClean="0">
                <a:solidFill>
                  <a:srgbClr val="0000FF"/>
                </a:solidFill>
              </a:rPr>
              <a:t>）数据资源分布</a:t>
            </a:r>
            <a:endParaRPr lang="zh-CN" altLang="en-US" sz="2800" kern="1200" dirty="0">
              <a:solidFill>
                <a:srgbClr val="0000FF"/>
              </a:solidFill>
            </a:endParaRPr>
          </a:p>
        </p:txBody>
      </p:sp>
      <p:sp>
        <p:nvSpPr>
          <p:cNvPr id="9" name="Text Box 3"/>
          <p:cNvSpPr txBox="1">
            <a:spLocks noChangeArrowheads="1"/>
          </p:cNvSpPr>
          <p:nvPr/>
        </p:nvSpPr>
        <p:spPr bwMode="auto">
          <a:xfrm>
            <a:off x="1803877" y="908720"/>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3)  U/C</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矩阵建立</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87239428"/>
      </p:ext>
    </p:extLst>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74625" y="1412776"/>
            <a:ext cx="9077895" cy="5324475"/>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eaLnBrk="1" hangingPunct="1">
              <a:lnSpc>
                <a:spcPct val="100000"/>
              </a:lnSpc>
            </a:pPr>
            <a:r>
              <a:rPr lang="en-US" altLang="zh-CN" sz="2800" dirty="0">
                <a:solidFill>
                  <a:srgbClr val="0000FF"/>
                </a:solidFill>
              </a:rPr>
              <a:t>IT</a:t>
            </a:r>
            <a:r>
              <a:rPr lang="zh-CN" altLang="en-US" sz="2800" dirty="0">
                <a:solidFill>
                  <a:srgbClr val="0000FF"/>
                </a:solidFill>
              </a:rPr>
              <a:t>战略的内容</a:t>
            </a:r>
          </a:p>
          <a:p>
            <a:pPr lvl="1" eaLnBrk="1" hangingPunct="1">
              <a:lnSpc>
                <a:spcPct val="100000"/>
              </a:lnSpc>
            </a:pPr>
            <a:r>
              <a:rPr lang="zh-CN" altLang="en-US" sz="2400" dirty="0"/>
              <a:t>其他竞争者是怎样看待和应用</a:t>
            </a:r>
            <a:r>
              <a:rPr lang="en-US" altLang="zh-CN" sz="2400" dirty="0"/>
              <a:t>IT</a:t>
            </a:r>
            <a:r>
              <a:rPr lang="zh-CN" altLang="en-US" sz="2400" dirty="0"/>
              <a:t>的，</a:t>
            </a:r>
            <a:r>
              <a:rPr lang="en-US" altLang="zh-CN" sz="2400" dirty="0"/>
              <a:t>IT</a:t>
            </a:r>
            <a:r>
              <a:rPr lang="zh-CN" altLang="en-US" sz="2400" dirty="0"/>
              <a:t>给他们带来了什么优势？</a:t>
            </a:r>
          </a:p>
          <a:p>
            <a:pPr lvl="1" eaLnBrk="1" hangingPunct="1">
              <a:lnSpc>
                <a:spcPct val="100000"/>
              </a:lnSpc>
            </a:pPr>
            <a:r>
              <a:rPr lang="zh-CN" altLang="en-US" sz="2400" dirty="0"/>
              <a:t>如果我掌握了</a:t>
            </a:r>
            <a:r>
              <a:rPr lang="en-US" altLang="zh-CN" sz="2400" dirty="0"/>
              <a:t>IT</a:t>
            </a:r>
            <a:r>
              <a:rPr lang="zh-CN" altLang="en-US" sz="2400" dirty="0"/>
              <a:t>，可以拥有什么样的经营战略？</a:t>
            </a:r>
          </a:p>
          <a:p>
            <a:pPr lvl="1" eaLnBrk="1" hangingPunct="1">
              <a:lnSpc>
                <a:spcPct val="100000"/>
              </a:lnSpc>
            </a:pPr>
            <a:r>
              <a:rPr lang="zh-CN" altLang="en-US" sz="2400" dirty="0"/>
              <a:t>我们日常的业务对</a:t>
            </a:r>
            <a:r>
              <a:rPr lang="en-US" altLang="zh-CN" sz="2400" dirty="0"/>
              <a:t>IT</a:t>
            </a:r>
            <a:r>
              <a:rPr lang="zh-CN" altLang="en-US" sz="2400" dirty="0"/>
              <a:t>系统依赖有多大？</a:t>
            </a:r>
          </a:p>
          <a:p>
            <a:pPr lvl="1" eaLnBrk="1" hangingPunct="1">
              <a:lnSpc>
                <a:spcPct val="100000"/>
              </a:lnSpc>
            </a:pPr>
            <a:r>
              <a:rPr lang="zh-CN" altLang="en-US" sz="2400" dirty="0"/>
              <a:t>我们</a:t>
            </a:r>
            <a:r>
              <a:rPr lang="en-US" altLang="zh-CN" sz="2400" dirty="0"/>
              <a:t>IT</a:t>
            </a:r>
            <a:r>
              <a:rPr lang="zh-CN" altLang="en-US" sz="2400" dirty="0"/>
              <a:t>系统可能会发生什么样的故障，风险和成本有多大？</a:t>
            </a:r>
          </a:p>
          <a:p>
            <a:pPr lvl="1" eaLnBrk="1" hangingPunct="1">
              <a:lnSpc>
                <a:spcPct val="100000"/>
              </a:lnSpc>
            </a:pPr>
            <a:r>
              <a:rPr lang="zh-CN" altLang="en-US" sz="2400" dirty="0"/>
              <a:t>我们对各种可能的故障的容忍程度如何，怎样评估它？</a:t>
            </a:r>
          </a:p>
          <a:p>
            <a:pPr lvl="1" eaLnBrk="1" hangingPunct="1">
              <a:lnSpc>
                <a:spcPct val="100000"/>
              </a:lnSpc>
            </a:pPr>
            <a:r>
              <a:rPr lang="zh-CN" altLang="en-US" sz="2400" dirty="0"/>
              <a:t>怎样衡量我们的</a:t>
            </a:r>
            <a:r>
              <a:rPr lang="en-US" altLang="zh-CN" sz="2400" dirty="0"/>
              <a:t>IT</a:t>
            </a:r>
            <a:r>
              <a:rPr lang="zh-CN" altLang="en-US" sz="2400" dirty="0"/>
              <a:t>系统运作状况？</a:t>
            </a:r>
          </a:p>
          <a:p>
            <a:pPr lvl="1" eaLnBrk="1" hangingPunct="1">
              <a:lnSpc>
                <a:spcPct val="100000"/>
              </a:lnSpc>
            </a:pPr>
            <a:r>
              <a:rPr lang="zh-CN" altLang="en-US" sz="2400" dirty="0"/>
              <a:t>我们的技术和资源能够保证到什么程度？</a:t>
            </a:r>
          </a:p>
          <a:p>
            <a:pPr lvl="1" eaLnBrk="1" hangingPunct="1">
              <a:lnSpc>
                <a:spcPct val="100000"/>
              </a:lnSpc>
            </a:pPr>
            <a:r>
              <a:rPr lang="zh-CN" altLang="en-US" sz="2400" dirty="0"/>
              <a:t>我们有哪些途径得到维护所需的技术、资源或直接得到维护的服务</a:t>
            </a:r>
          </a:p>
        </p:txBody>
      </p:sp>
      <p:sp>
        <p:nvSpPr>
          <p:cNvPr id="4" name="Rectangle 7"/>
          <p:cNvSpPr>
            <a:spLocks noChangeArrowheads="1"/>
          </p:cNvSpPr>
          <p:nvPr/>
        </p:nvSpPr>
        <p:spPr bwMode="auto">
          <a:xfrm>
            <a:off x="111561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一</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、系统规划概论</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5" name="Text Box 3"/>
          <p:cNvSpPr txBox="1">
            <a:spLocks noChangeArrowheads="1"/>
          </p:cNvSpPr>
          <p:nvPr/>
        </p:nvSpPr>
        <p:spPr bwMode="auto">
          <a:xfrm>
            <a:off x="2517540" y="828001"/>
            <a:ext cx="4968552"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r>
              <a:rPr lang="en-US" altLang="zh-CN" dirty="0"/>
              <a:t>  </a:t>
            </a:r>
            <a:r>
              <a:rPr lang="en-US" altLang="zh-CN" dirty="0" smtClean="0"/>
              <a:t>1</a:t>
            </a:r>
            <a:r>
              <a:rPr lang="zh-CN" altLang="en-US" dirty="0" smtClean="0"/>
              <a:t>、企业</a:t>
            </a:r>
            <a:r>
              <a:rPr lang="en-US" altLang="zh-CN" dirty="0" smtClean="0"/>
              <a:t>IT</a:t>
            </a:r>
            <a:r>
              <a:rPr lang="zh-CN" altLang="en-US" dirty="0" smtClean="0"/>
              <a:t>战略</a:t>
            </a:r>
            <a:endParaRPr lang="zh-CN" altLang="en-US" dirty="0"/>
          </a:p>
        </p:txBody>
      </p:sp>
    </p:spTree>
    <p:extLst>
      <p:ext uri="{BB962C8B-B14F-4D97-AF65-F5344CB8AC3E}">
        <p14:creationId xmlns:p14="http://schemas.microsoft.com/office/powerpoint/2010/main" val="399880519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5" name="Text Box 3"/>
          <p:cNvSpPr txBox="1">
            <a:spLocks noChangeArrowheads="1"/>
          </p:cNvSpPr>
          <p:nvPr/>
        </p:nvSpPr>
        <p:spPr bwMode="auto">
          <a:xfrm>
            <a:off x="1643621" y="716613"/>
            <a:ext cx="51847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a:solidFill>
                  <a:schemeClr val="tx1"/>
                </a:solidFill>
                <a:latin typeface="Arial" charset="0"/>
              </a:defRPr>
            </a:lvl1pPr>
            <a:lvl2pPr marL="571500" algn="l">
              <a:defRPr>
                <a:solidFill>
                  <a:schemeClr val="tx1"/>
                </a:solidFill>
                <a:latin typeface="Arial" charset="0"/>
              </a:defRPr>
            </a:lvl2pPr>
            <a:lvl3pPr marL="1143000" algn="l">
              <a:defRPr>
                <a:solidFill>
                  <a:schemeClr val="tx1"/>
                </a:solidFill>
                <a:latin typeface="Arial" charset="0"/>
              </a:defRPr>
            </a:lvl3pPr>
            <a:lvl4pPr marL="1714500" algn="l">
              <a:defRPr>
                <a:solidFill>
                  <a:schemeClr val="tx1"/>
                </a:solidFill>
                <a:latin typeface="Arial" charset="0"/>
              </a:defRPr>
            </a:lvl4pPr>
            <a:lvl5pPr marL="2286000" algn="l">
              <a:defRPr>
                <a:solidFill>
                  <a:schemeClr val="tx1"/>
                </a:solidFill>
                <a:latin typeface="Arial" charset="0"/>
              </a:defRPr>
            </a:lvl5pPr>
            <a:lvl6pPr marL="2743200" fontAlgn="base">
              <a:spcBef>
                <a:spcPct val="0"/>
              </a:spcBef>
              <a:spcAft>
                <a:spcPct val="0"/>
              </a:spcAft>
              <a:defRPr>
                <a:solidFill>
                  <a:schemeClr val="tx1"/>
                </a:solidFill>
                <a:latin typeface="Arial" charset="0"/>
              </a:defRPr>
            </a:lvl6pPr>
            <a:lvl7pPr marL="3200400" fontAlgn="base">
              <a:spcBef>
                <a:spcPct val="0"/>
              </a:spcBef>
              <a:spcAft>
                <a:spcPct val="0"/>
              </a:spcAft>
              <a:defRPr>
                <a:solidFill>
                  <a:schemeClr val="tx1"/>
                </a:solidFill>
                <a:latin typeface="Arial" charset="0"/>
              </a:defRPr>
            </a:lvl7pPr>
            <a:lvl8pPr marL="3657600" fontAlgn="base">
              <a:spcBef>
                <a:spcPct val="0"/>
              </a:spcBef>
              <a:spcAft>
                <a:spcPct val="0"/>
              </a:spcAft>
              <a:defRPr>
                <a:solidFill>
                  <a:schemeClr val="tx1"/>
                </a:solidFill>
                <a:latin typeface="Arial" charset="0"/>
              </a:defRPr>
            </a:lvl8pPr>
            <a:lvl9pPr marL="4114800" fontAlgn="base">
              <a:spcBef>
                <a:spcPct val="0"/>
              </a:spcBef>
              <a:spcAft>
                <a:spcPct val="0"/>
              </a:spcAft>
              <a:defRPr>
                <a:solidFill>
                  <a:schemeClr val="tx1"/>
                </a:solidFill>
                <a:latin typeface="Arial" charset="0"/>
              </a:defRPr>
            </a:lvl9pPr>
          </a:lstStyle>
          <a:p>
            <a:pPr algn="ctr" eaLnBrk="1" hangingPunct="1"/>
            <a:r>
              <a:rPr lang="zh-CN" altLang="en-US" sz="2400" b="1" dirty="0">
                <a:solidFill>
                  <a:srgbClr val="002060"/>
                </a:solidFill>
                <a:latin typeface="黑体" pitchFamily="49" charset="-122"/>
                <a:ea typeface="黑体" pitchFamily="49" charset="-122"/>
              </a:rPr>
              <a:t>数  据  联  系</a:t>
            </a:r>
          </a:p>
        </p:txBody>
      </p:sp>
      <p:sp>
        <p:nvSpPr>
          <p:cNvPr id="509957" name="Rectangle 5"/>
          <p:cNvSpPr>
            <a:spLocks noChangeArrowheads="1"/>
          </p:cNvSpPr>
          <p:nvPr/>
        </p:nvSpPr>
        <p:spPr bwMode="auto">
          <a:xfrm>
            <a:off x="3482975" y="1989138"/>
            <a:ext cx="503238" cy="863600"/>
          </a:xfrm>
          <a:prstGeom prst="rect">
            <a:avLst/>
          </a:prstGeom>
          <a:solidFill>
            <a:srgbClr val="CCCC00">
              <a:alpha val="28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9958" name="Rectangle 6"/>
          <p:cNvSpPr>
            <a:spLocks noChangeArrowheads="1"/>
          </p:cNvSpPr>
          <p:nvPr/>
        </p:nvSpPr>
        <p:spPr bwMode="auto">
          <a:xfrm>
            <a:off x="4057650" y="2852738"/>
            <a:ext cx="792163" cy="647700"/>
          </a:xfrm>
          <a:prstGeom prst="rect">
            <a:avLst/>
          </a:prstGeom>
          <a:solidFill>
            <a:srgbClr val="CCCC00">
              <a:alpha val="28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9959" name="Rectangle 7"/>
          <p:cNvSpPr>
            <a:spLocks noChangeArrowheads="1"/>
          </p:cNvSpPr>
          <p:nvPr/>
        </p:nvSpPr>
        <p:spPr bwMode="auto">
          <a:xfrm>
            <a:off x="4859338" y="3573463"/>
            <a:ext cx="1728787" cy="1079500"/>
          </a:xfrm>
          <a:prstGeom prst="rect">
            <a:avLst/>
          </a:prstGeom>
          <a:solidFill>
            <a:srgbClr val="CCCC00">
              <a:alpha val="28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9960" name="Rectangle 8"/>
          <p:cNvSpPr>
            <a:spLocks noChangeArrowheads="1"/>
          </p:cNvSpPr>
          <p:nvPr/>
        </p:nvSpPr>
        <p:spPr bwMode="auto">
          <a:xfrm>
            <a:off x="6659563" y="4652963"/>
            <a:ext cx="936625" cy="863600"/>
          </a:xfrm>
          <a:prstGeom prst="rect">
            <a:avLst/>
          </a:prstGeom>
          <a:solidFill>
            <a:srgbClr val="CCCC00">
              <a:alpha val="28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9961" name="Rectangle 9"/>
          <p:cNvSpPr>
            <a:spLocks noChangeArrowheads="1"/>
          </p:cNvSpPr>
          <p:nvPr/>
        </p:nvSpPr>
        <p:spPr bwMode="auto">
          <a:xfrm>
            <a:off x="7667625" y="5516563"/>
            <a:ext cx="217488" cy="433387"/>
          </a:xfrm>
          <a:prstGeom prst="rect">
            <a:avLst/>
          </a:prstGeom>
          <a:solidFill>
            <a:srgbClr val="CCCC00">
              <a:alpha val="28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9962" name="Rectangle 10"/>
          <p:cNvSpPr>
            <a:spLocks noChangeArrowheads="1"/>
          </p:cNvSpPr>
          <p:nvPr/>
        </p:nvSpPr>
        <p:spPr bwMode="auto">
          <a:xfrm>
            <a:off x="7947025" y="6002338"/>
            <a:ext cx="287338" cy="431800"/>
          </a:xfrm>
          <a:prstGeom prst="rect">
            <a:avLst/>
          </a:prstGeom>
          <a:solidFill>
            <a:srgbClr val="CCCC00">
              <a:alpha val="28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 name="对象 1"/>
          <p:cNvGraphicFramePr>
            <a:graphicFrameLocks noChangeAspect="1"/>
          </p:cNvGraphicFramePr>
          <p:nvPr/>
        </p:nvGraphicFramePr>
        <p:xfrm>
          <a:off x="782638" y="914400"/>
          <a:ext cx="7599362" cy="6477000"/>
        </p:xfrm>
        <a:graphic>
          <a:graphicData uri="http://schemas.openxmlformats.org/presentationml/2006/ole">
            <mc:AlternateContent xmlns:mc="http://schemas.openxmlformats.org/markup-compatibility/2006">
              <mc:Choice xmlns:v="urn:schemas-microsoft-com:vml" Requires="v">
                <p:oleObj spid="_x0000_s90180" name="文档" r:id="rId3" imgW="5426964" imgH="5458968" progId="Word.Document.8">
                  <p:embed/>
                </p:oleObj>
              </mc:Choice>
              <mc:Fallback>
                <p:oleObj name="文档" r:id="rId3" imgW="5426964" imgH="5458968"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638" y="914400"/>
                        <a:ext cx="7599362"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2"/>
          <p:cNvSpPr txBox="1">
            <a:spLocks noChangeArrowheads="1"/>
          </p:cNvSpPr>
          <p:nvPr/>
        </p:nvSpPr>
        <p:spPr>
          <a:xfrm>
            <a:off x="0" y="77317"/>
            <a:ext cx="8892480" cy="687387"/>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r"/>
            <a:r>
              <a:rPr lang="en-US" altLang="zh-CN" sz="2800" smtClean="0">
                <a:latin typeface="隶书" pitchFamily="49" charset="-122"/>
              </a:rPr>
              <a:t>4</a:t>
            </a:r>
            <a:r>
              <a:rPr lang="zh-CN" altLang="en-US" sz="2800" smtClean="0">
                <a:latin typeface="隶书" pitchFamily="49" charset="-122"/>
              </a:rPr>
              <a:t>、系统功能规划</a:t>
            </a:r>
            <a:r>
              <a:rPr lang="zh-CN" altLang="en-US" sz="2800" smtClean="0"/>
              <a:t> </a:t>
            </a:r>
            <a:endParaRPr lang="zh-CN" altLang="en-US" sz="2800" dirty="0"/>
          </a:p>
        </p:txBody>
      </p:sp>
    </p:spTree>
    <p:extLst>
      <p:ext uri="{BB962C8B-B14F-4D97-AF65-F5344CB8AC3E}">
        <p14:creationId xmlns:p14="http://schemas.microsoft.com/office/powerpoint/2010/main" val="3530616537"/>
      </p:ext>
    </p:extLst>
  </p:cSld>
  <p:clrMapOvr>
    <a:masterClrMapping/>
  </p:clrMapOvr>
  <p:transition>
    <p:random/>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083" name="Rectangle 299"/>
          <p:cNvSpPr>
            <a:spLocks noChangeArrowheads="1"/>
          </p:cNvSpPr>
          <p:nvPr/>
        </p:nvSpPr>
        <p:spPr bwMode="auto">
          <a:xfrm>
            <a:off x="0" y="5135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zh-CN" sz="2400">
              <a:latin typeface="Times New Roman" pitchFamily="18" charset="0"/>
            </a:endParaRPr>
          </a:p>
        </p:txBody>
      </p:sp>
      <p:sp>
        <p:nvSpPr>
          <p:cNvPr id="7" name="Rectangle 2"/>
          <p:cNvSpPr>
            <a:spLocks noGrp="1" noChangeArrowheads="1"/>
          </p:cNvSpPr>
          <p:nvPr>
            <p:ph type="title"/>
          </p:nvPr>
        </p:nvSpPr>
        <p:spPr>
          <a:xfrm>
            <a:off x="0" y="77317"/>
            <a:ext cx="8892480" cy="687387"/>
          </a:xfrm>
        </p:spPr>
        <p:txBody>
          <a:bodyPr/>
          <a:lstStyle/>
          <a:p>
            <a:r>
              <a:rPr lang="en-US" altLang="zh-CN" sz="2800" dirty="0" smtClean="0">
                <a:latin typeface="隶书" pitchFamily="49" charset="-122"/>
              </a:rPr>
              <a:t>4</a:t>
            </a:r>
            <a:r>
              <a:rPr lang="zh-CN" altLang="en-US" sz="2800" dirty="0" smtClean="0">
                <a:latin typeface="隶书" pitchFamily="49" charset="-122"/>
              </a:rPr>
              <a:t>、系统功能规划</a:t>
            </a:r>
            <a:r>
              <a:rPr lang="zh-CN" altLang="en-US" sz="2800" dirty="0" smtClean="0"/>
              <a:t> </a:t>
            </a:r>
            <a:endParaRPr lang="zh-CN" altLang="en-US" sz="2800" dirty="0"/>
          </a:p>
        </p:txBody>
      </p:sp>
      <p:sp>
        <p:nvSpPr>
          <p:cNvPr id="9" name="Rectangle 3"/>
          <p:cNvSpPr txBox="1">
            <a:spLocks noChangeArrowheads="1"/>
          </p:cNvSpPr>
          <p:nvPr/>
        </p:nvSpPr>
        <p:spPr bwMode="auto">
          <a:xfrm>
            <a:off x="395536" y="1844824"/>
            <a:ext cx="8640960" cy="4251176"/>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buFont typeface="Wingdings" pitchFamily="2" charset="2"/>
              <a:buNone/>
            </a:pPr>
            <a:r>
              <a:rPr lang="zh-CN" altLang="en-US" dirty="0" smtClean="0">
                <a:solidFill>
                  <a:srgbClr val="0000FF"/>
                </a:solidFill>
              </a:rPr>
              <a:t>功能规划步骤如下：</a:t>
            </a:r>
          </a:p>
          <a:p>
            <a:pPr marL="0" indent="0">
              <a:buNone/>
            </a:pPr>
            <a:r>
              <a:rPr lang="zh-CN" altLang="en-US" dirty="0" smtClean="0"/>
              <a:t>（</a:t>
            </a:r>
            <a:r>
              <a:rPr lang="en-US" altLang="zh-CN" dirty="0" smtClean="0"/>
              <a:t>1</a:t>
            </a:r>
            <a:r>
              <a:rPr lang="zh-CN" altLang="en-US" dirty="0" smtClean="0"/>
              <a:t>）</a:t>
            </a:r>
            <a:r>
              <a:rPr lang="en-US" altLang="zh-CN" dirty="0" smtClean="0"/>
              <a:t> </a:t>
            </a:r>
            <a:r>
              <a:rPr lang="zh-CN" altLang="en-US" dirty="0" smtClean="0"/>
              <a:t>建立主题数据与流程的关系矩阵</a:t>
            </a:r>
            <a:r>
              <a:rPr lang="en-US" altLang="zh-CN" dirty="0" smtClean="0"/>
              <a:t>(U/C</a:t>
            </a:r>
            <a:r>
              <a:rPr lang="zh-CN" altLang="en-US" dirty="0" smtClean="0"/>
              <a:t>矩阵</a:t>
            </a:r>
            <a:r>
              <a:rPr lang="en-US" altLang="zh-CN" dirty="0" smtClean="0"/>
              <a:t>)</a:t>
            </a:r>
          </a:p>
          <a:p>
            <a:pPr marL="0" indent="0">
              <a:buNone/>
            </a:pPr>
            <a:r>
              <a:rPr lang="zh-CN" altLang="en-US" dirty="0" smtClean="0"/>
              <a:t>（</a:t>
            </a:r>
            <a:r>
              <a:rPr lang="en-US" altLang="zh-CN" dirty="0" smtClean="0"/>
              <a:t>2</a:t>
            </a:r>
            <a:r>
              <a:rPr lang="zh-CN" altLang="en-US" dirty="0" smtClean="0"/>
              <a:t>） 确定基本功能模块（子系统）</a:t>
            </a:r>
            <a:r>
              <a:rPr lang="en-US" altLang="zh-CN" dirty="0" smtClean="0"/>
              <a:t>--</a:t>
            </a:r>
            <a:r>
              <a:rPr lang="zh-CN" altLang="en-US" dirty="0" smtClean="0"/>
              <a:t>功能规划，业务</a:t>
            </a:r>
            <a:r>
              <a:rPr lang="zh-CN" altLang="en-US" dirty="0"/>
              <a:t>流程和主题数据依据其管理的资源而划分成若干</a:t>
            </a:r>
            <a:r>
              <a:rPr lang="zh-CN" altLang="en-US" dirty="0" smtClean="0"/>
              <a:t>组</a:t>
            </a:r>
            <a:endParaRPr lang="en-US" altLang="zh-CN" dirty="0" smtClean="0"/>
          </a:p>
          <a:p>
            <a:pPr>
              <a:buNone/>
            </a:pPr>
            <a:r>
              <a:rPr lang="zh-CN" altLang="en-US" dirty="0" smtClean="0"/>
              <a:t>（</a:t>
            </a:r>
            <a:r>
              <a:rPr lang="en-US" altLang="zh-CN" dirty="0" smtClean="0"/>
              <a:t>3</a:t>
            </a:r>
            <a:r>
              <a:rPr lang="zh-CN" altLang="en-US" dirty="0" smtClean="0"/>
              <a:t>）数据流向与基本功能子系统之间的关系</a:t>
            </a:r>
            <a:endParaRPr lang="en-US" altLang="zh-CN" dirty="0" smtClean="0"/>
          </a:p>
          <a:p>
            <a:pPr>
              <a:buNone/>
            </a:pPr>
            <a:r>
              <a:rPr lang="zh-CN" altLang="en-US" dirty="0" smtClean="0"/>
              <a:t>（</a:t>
            </a:r>
            <a:r>
              <a:rPr lang="en-US" altLang="zh-CN" dirty="0" smtClean="0"/>
              <a:t>4</a:t>
            </a:r>
            <a:r>
              <a:rPr lang="zh-CN" altLang="en-US" dirty="0" smtClean="0"/>
              <a:t>）基本功</a:t>
            </a:r>
            <a:r>
              <a:rPr lang="zh-CN" altLang="en-US" dirty="0"/>
              <a:t>能子系统结构方案的</a:t>
            </a:r>
            <a:r>
              <a:rPr lang="zh-CN" altLang="en-US" dirty="0" smtClean="0"/>
              <a:t>形成</a:t>
            </a:r>
            <a:endParaRPr lang="en-US" altLang="zh-CN" dirty="0" smtClean="0"/>
          </a:p>
          <a:p>
            <a:pPr>
              <a:buNone/>
            </a:pPr>
            <a:r>
              <a:rPr lang="zh-CN" altLang="en-US" dirty="0"/>
              <a:t>（</a:t>
            </a:r>
            <a:r>
              <a:rPr lang="en-US" altLang="zh-CN" dirty="0"/>
              <a:t>5</a:t>
            </a:r>
            <a:r>
              <a:rPr lang="zh-CN" altLang="en-US" dirty="0"/>
              <a:t>）</a:t>
            </a:r>
            <a:r>
              <a:rPr lang="en-US" altLang="zh-CN" dirty="0"/>
              <a:t> </a:t>
            </a:r>
            <a:r>
              <a:rPr lang="zh-CN" altLang="en-US" dirty="0"/>
              <a:t>信息集成结构规划</a:t>
            </a:r>
          </a:p>
          <a:p>
            <a:pPr>
              <a:buNone/>
            </a:pPr>
            <a:endParaRPr lang="en-US" altLang="zh-CN" dirty="0" smtClean="0"/>
          </a:p>
          <a:p>
            <a:pPr>
              <a:buNone/>
            </a:pPr>
            <a:endParaRPr lang="zh-CN" altLang="en-US" dirty="0"/>
          </a:p>
          <a:p>
            <a:pPr>
              <a:buNone/>
            </a:pPr>
            <a:endParaRPr lang="en-US" altLang="zh-CN" dirty="0" smtClean="0"/>
          </a:p>
          <a:p>
            <a:pPr>
              <a:buNone/>
            </a:pPr>
            <a:endParaRPr lang="zh-CN" altLang="en-US" dirty="0"/>
          </a:p>
          <a:p>
            <a:pPr>
              <a:buFont typeface="Wingdings" pitchFamily="2" charset="2"/>
              <a:buNone/>
            </a:pPr>
            <a:endParaRPr lang="en-US" altLang="zh-CN" dirty="0" smtClean="0"/>
          </a:p>
          <a:p>
            <a:pPr marL="0" indent="0">
              <a:buNone/>
            </a:pPr>
            <a:endParaRPr lang="en-US" altLang="zh-CN" dirty="0" smtClean="0"/>
          </a:p>
          <a:p>
            <a:pPr marL="0" indent="0">
              <a:buNone/>
            </a:pPr>
            <a:endParaRPr lang="en-US" altLang="zh-CN" dirty="0" smtClean="0"/>
          </a:p>
          <a:p>
            <a:endParaRPr lang="en-US" altLang="zh-CN" dirty="0" smtClean="0"/>
          </a:p>
          <a:p>
            <a:endParaRPr lang="en-US" altLang="zh-CN" dirty="0" smtClean="0"/>
          </a:p>
          <a:p>
            <a:pPr>
              <a:buFont typeface="Wingdings" pitchFamily="2" charset="2"/>
              <a:buNone/>
            </a:pPr>
            <a:r>
              <a:rPr lang="en-US" altLang="zh-CN" dirty="0" smtClean="0"/>
              <a:t>	</a:t>
            </a:r>
            <a:endParaRPr lang="zh-CN" altLang="en-US" dirty="0"/>
          </a:p>
        </p:txBody>
      </p:sp>
      <p:sp>
        <p:nvSpPr>
          <p:cNvPr id="5" name="Text Box 3"/>
          <p:cNvSpPr txBox="1">
            <a:spLocks noChangeArrowheads="1"/>
          </p:cNvSpPr>
          <p:nvPr/>
        </p:nvSpPr>
        <p:spPr bwMode="auto">
          <a:xfrm>
            <a:off x="1803877" y="908720"/>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4</a:t>
            </a: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功能规划步骤</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417277713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654" name="Picture 3774" descr="u-c图"/>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13000" y="1578818"/>
            <a:ext cx="5759450" cy="5162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4657" name="Text Box 3777"/>
          <p:cNvSpPr txBox="1">
            <a:spLocks noChangeArrowheads="1"/>
          </p:cNvSpPr>
          <p:nvPr/>
        </p:nvSpPr>
        <p:spPr bwMode="auto">
          <a:xfrm>
            <a:off x="250825" y="2565400"/>
            <a:ext cx="20177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1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1</a:t>
            </a:r>
            <a:r>
              <a:rPr lang="zh-CN" altLang="en-US" sz="1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）流程</a:t>
            </a:r>
            <a:r>
              <a:rPr lang="en-US" altLang="zh-CN" sz="1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a:t>
            </a:r>
            <a:r>
              <a:rPr lang="zh-CN" altLang="en-US" sz="1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主题数据矩阵（</a:t>
            </a:r>
            <a:r>
              <a:rPr lang="en-US" altLang="zh-CN" sz="1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U/C</a:t>
            </a:r>
            <a:r>
              <a:rPr lang="zh-CN" altLang="en-US" sz="1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矩阵） </a:t>
            </a:r>
          </a:p>
        </p:txBody>
      </p:sp>
      <p:sp>
        <p:nvSpPr>
          <p:cNvPr id="7" name="Rectangle 2"/>
          <p:cNvSpPr>
            <a:spLocks noGrp="1" noChangeArrowheads="1"/>
          </p:cNvSpPr>
          <p:nvPr>
            <p:ph type="title"/>
          </p:nvPr>
        </p:nvSpPr>
        <p:spPr>
          <a:xfrm>
            <a:off x="0" y="77317"/>
            <a:ext cx="8892480" cy="687387"/>
          </a:xfrm>
        </p:spPr>
        <p:txBody>
          <a:bodyPr/>
          <a:lstStyle/>
          <a:p>
            <a:r>
              <a:rPr lang="en-US" altLang="zh-CN" sz="2800" dirty="0" smtClean="0">
                <a:latin typeface="隶书" pitchFamily="49" charset="-122"/>
              </a:rPr>
              <a:t>4</a:t>
            </a:r>
            <a:r>
              <a:rPr lang="zh-CN" altLang="en-US" sz="2800" dirty="0" smtClean="0">
                <a:latin typeface="隶书" pitchFamily="49" charset="-122"/>
              </a:rPr>
              <a:t>、系统功能规划</a:t>
            </a:r>
            <a:r>
              <a:rPr lang="zh-CN" altLang="en-US" sz="2800" dirty="0" smtClean="0"/>
              <a:t> </a:t>
            </a:r>
            <a:endParaRPr lang="zh-CN" altLang="en-US" sz="2800" dirty="0"/>
          </a:p>
        </p:txBody>
      </p:sp>
      <p:sp>
        <p:nvSpPr>
          <p:cNvPr id="6" name="Text Box 3"/>
          <p:cNvSpPr txBox="1">
            <a:spLocks noChangeArrowheads="1"/>
          </p:cNvSpPr>
          <p:nvPr/>
        </p:nvSpPr>
        <p:spPr bwMode="auto">
          <a:xfrm>
            <a:off x="1803877" y="908720"/>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4</a:t>
            </a: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功能规划步骤</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96933499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7635" name="Group 611"/>
          <p:cNvGraphicFramePr>
            <a:graphicFrameLocks noGrp="1"/>
          </p:cNvGraphicFramePr>
          <p:nvPr>
            <p:ph idx="1"/>
            <p:extLst>
              <p:ext uri="{D42A27DB-BD31-4B8C-83A1-F6EECF244321}">
                <p14:modId xmlns:p14="http://schemas.microsoft.com/office/powerpoint/2010/main" val="446502871"/>
              </p:ext>
            </p:extLst>
          </p:nvPr>
        </p:nvGraphicFramePr>
        <p:xfrm>
          <a:off x="762000" y="1143000"/>
          <a:ext cx="7772400" cy="5057778"/>
        </p:xfrm>
        <a:graphic>
          <a:graphicData uri="http://schemas.openxmlformats.org/drawingml/2006/table">
            <a:tbl>
              <a:tblPr/>
              <a:tblGrid>
                <a:gridCol w="2306638">
                  <a:extLst>
                    <a:ext uri="{9D8B030D-6E8A-4147-A177-3AD203B41FA5}">
                      <a16:colId xmlns:a16="http://schemas.microsoft.com/office/drawing/2014/main" val="20000"/>
                    </a:ext>
                  </a:extLst>
                </a:gridCol>
                <a:gridCol w="682625">
                  <a:extLst>
                    <a:ext uri="{9D8B030D-6E8A-4147-A177-3AD203B41FA5}">
                      <a16:colId xmlns:a16="http://schemas.microsoft.com/office/drawing/2014/main" val="20001"/>
                    </a:ext>
                  </a:extLst>
                </a:gridCol>
                <a:gridCol w="684212">
                  <a:extLst>
                    <a:ext uri="{9D8B030D-6E8A-4147-A177-3AD203B41FA5}">
                      <a16:colId xmlns:a16="http://schemas.microsoft.com/office/drawing/2014/main" val="20002"/>
                    </a:ext>
                  </a:extLst>
                </a:gridCol>
                <a:gridCol w="682625">
                  <a:extLst>
                    <a:ext uri="{9D8B030D-6E8A-4147-A177-3AD203B41FA5}">
                      <a16:colId xmlns:a16="http://schemas.microsoft.com/office/drawing/2014/main" val="20003"/>
                    </a:ext>
                  </a:extLst>
                </a:gridCol>
                <a:gridCol w="684213">
                  <a:extLst>
                    <a:ext uri="{9D8B030D-6E8A-4147-A177-3AD203B41FA5}">
                      <a16:colId xmlns:a16="http://schemas.microsoft.com/office/drawing/2014/main" val="20004"/>
                    </a:ext>
                  </a:extLst>
                </a:gridCol>
                <a:gridCol w="682625">
                  <a:extLst>
                    <a:ext uri="{9D8B030D-6E8A-4147-A177-3AD203B41FA5}">
                      <a16:colId xmlns:a16="http://schemas.microsoft.com/office/drawing/2014/main" val="20005"/>
                    </a:ext>
                  </a:extLst>
                </a:gridCol>
                <a:gridCol w="682625">
                  <a:extLst>
                    <a:ext uri="{9D8B030D-6E8A-4147-A177-3AD203B41FA5}">
                      <a16:colId xmlns:a16="http://schemas.microsoft.com/office/drawing/2014/main" val="20006"/>
                    </a:ext>
                  </a:extLst>
                </a:gridCol>
                <a:gridCol w="684212">
                  <a:extLst>
                    <a:ext uri="{9D8B030D-6E8A-4147-A177-3AD203B41FA5}">
                      <a16:colId xmlns:a16="http://schemas.microsoft.com/office/drawing/2014/main" val="20007"/>
                    </a:ext>
                  </a:extLst>
                </a:gridCol>
                <a:gridCol w="682625">
                  <a:extLst>
                    <a:ext uri="{9D8B030D-6E8A-4147-A177-3AD203B41FA5}">
                      <a16:colId xmlns:a16="http://schemas.microsoft.com/office/drawing/2014/main" val="20008"/>
                    </a:ext>
                  </a:extLst>
                </a:gridCol>
              </a:tblGrid>
              <a:tr h="908050">
                <a:tc>
                  <a:txBody>
                    <a:bodyPr/>
                    <a:lstStyle/>
                    <a:p>
                      <a:pPr marL="342900" marR="0" lvl="0" indent="-2286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rgbClr val="000066"/>
                          </a:solidFill>
                          <a:effectLst/>
                          <a:latin typeface="宋体" pitchFamily="2" charset="-122"/>
                          <a:ea typeface="宋体" pitchFamily="2" charset="-122"/>
                          <a:cs typeface="Times New Roman" pitchFamily="18" charset="0"/>
                        </a:rPr>
                        <a:t>               </a:t>
                      </a:r>
                      <a:r>
                        <a:rPr kumimoji="1" lang="zh-CN" altLang="en-US" sz="1600" b="0" i="0" u="none" strike="noStrike" cap="none" normalizeH="0" baseline="0" dirty="0" smtClean="0">
                          <a:ln>
                            <a:noFill/>
                          </a:ln>
                          <a:solidFill>
                            <a:srgbClr val="000066"/>
                          </a:solidFill>
                          <a:effectLst/>
                          <a:latin typeface="宋体" pitchFamily="2" charset="-122"/>
                          <a:ea typeface="宋体" pitchFamily="2" charset="-122"/>
                          <a:cs typeface="Times New Roman" pitchFamily="18" charset="0"/>
                        </a:rPr>
                        <a:t>主题</a:t>
                      </a:r>
                      <a:endParaRPr kumimoji="1" lang="zh-CN" altLang="en-US" sz="1600" b="0" i="0" u="none" strike="noStrike" cap="none" normalizeH="0" baseline="0" dirty="0" smtClean="0">
                        <a:ln>
                          <a:noFill/>
                        </a:ln>
                        <a:solidFill>
                          <a:srgbClr val="000066"/>
                        </a:solidFill>
                        <a:effectLst/>
                        <a:latin typeface="Times New Roman" pitchFamily="18" charset="0"/>
                        <a:ea typeface="宋体" pitchFamily="2" charset="-122"/>
                        <a:cs typeface="Times New Roman" pitchFamily="18" charset="0"/>
                      </a:endParaRPr>
                    </a:p>
                    <a:p>
                      <a:pPr marL="34290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rgbClr val="000066"/>
                          </a:solidFill>
                          <a:effectLst/>
                          <a:latin typeface="宋体" pitchFamily="2" charset="-122"/>
                          <a:ea typeface="宋体" pitchFamily="2" charset="-122"/>
                          <a:cs typeface="Times New Roman" pitchFamily="18" charset="0"/>
                        </a:rPr>
                        <a:t>            数据</a:t>
                      </a:r>
                      <a:endParaRPr kumimoji="1" lang="zh-CN" altLang="en-US" sz="1600" b="0" i="0" u="none" strike="noStrike" cap="none" normalizeH="0" baseline="0" dirty="0" smtClean="0">
                        <a:ln>
                          <a:noFill/>
                        </a:ln>
                        <a:solidFill>
                          <a:srgbClr val="000066"/>
                        </a:solidFill>
                        <a:effectLst/>
                        <a:latin typeface="Times New Roman" pitchFamily="18" charset="0"/>
                        <a:ea typeface="宋体" pitchFamily="2" charset="-122"/>
                        <a:cs typeface="Times New Roman" pitchFamily="18" charset="0"/>
                      </a:endParaRPr>
                    </a:p>
                    <a:p>
                      <a:pPr marL="342900" marR="0" lvl="0" indent="-228600" algn="l"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rgbClr val="000066"/>
                          </a:solidFill>
                          <a:effectLst/>
                          <a:latin typeface="宋体" pitchFamily="2" charset="-122"/>
                          <a:ea typeface="宋体" pitchFamily="2" charset="-122"/>
                          <a:cs typeface="Times New Roman" pitchFamily="18" charset="0"/>
                        </a:rPr>
                        <a:t>流程</a:t>
                      </a:r>
                      <a:endParaRPr kumimoji="1" lang="zh-CN" altLang="en-US" sz="1600" b="0" i="0" u="none" strike="noStrike" cap="none" normalizeH="0" baseline="0" dirty="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计</a:t>
                      </a:r>
                      <a:endParaRPr kumimoji="1" lang="zh-CN" altLang="en-US"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划</a:t>
                      </a:r>
                      <a:endParaRPr kumimoji="1" lang="zh-CN" altLang="en-US"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rgbClr val="000066"/>
                          </a:solidFill>
                          <a:effectLst/>
                          <a:latin typeface="宋体" pitchFamily="2" charset="-122"/>
                          <a:ea typeface="宋体" pitchFamily="2" charset="-122"/>
                          <a:cs typeface="Times New Roman" pitchFamily="18" charset="0"/>
                        </a:rPr>
                        <a:t>财</a:t>
                      </a:r>
                      <a:endParaRPr kumimoji="1" lang="zh-CN" altLang="en-US" sz="1600" b="0" i="0" u="none" strike="noStrike" cap="none" normalizeH="0" baseline="0" dirty="0" smtClean="0">
                        <a:ln>
                          <a:noFill/>
                        </a:ln>
                        <a:solidFill>
                          <a:srgbClr val="000066"/>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rgbClr val="000066"/>
                          </a:solidFill>
                          <a:effectLst/>
                          <a:latin typeface="宋体" pitchFamily="2" charset="-122"/>
                          <a:ea typeface="宋体" pitchFamily="2" charset="-122"/>
                          <a:cs typeface="Times New Roman" pitchFamily="18" charset="0"/>
                        </a:rPr>
                        <a:t>务</a:t>
                      </a:r>
                      <a:endParaRPr kumimoji="1" lang="zh-CN" altLang="en-US" sz="1600" b="0" i="0" u="none" strike="noStrike" cap="none" normalizeH="0" baseline="0" dirty="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产</a:t>
                      </a:r>
                      <a:endParaRPr kumimoji="1" lang="zh-CN" altLang="en-US"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品</a:t>
                      </a:r>
                      <a:endParaRPr kumimoji="1" lang="zh-CN" altLang="en-US"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部件目录</a:t>
                      </a:r>
                      <a:endParaRPr kumimoji="1" lang="zh-CN" altLang="en-US"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材</a:t>
                      </a:r>
                      <a:endParaRPr kumimoji="1" lang="zh-CN" altLang="en-US"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料</a:t>
                      </a:r>
                      <a:endParaRPr kumimoji="1" lang="zh-CN" altLang="en-US"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清</a:t>
                      </a:r>
                      <a:endParaRPr kumimoji="1" lang="zh-CN" altLang="en-US"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单</a:t>
                      </a:r>
                      <a:endParaRPr kumimoji="1" lang="zh-CN" altLang="en-US"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供</a:t>
                      </a:r>
                      <a:endParaRPr kumimoji="1" lang="zh-CN" altLang="en-US"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应</a:t>
                      </a:r>
                      <a:endParaRPr kumimoji="1" lang="zh-CN" altLang="en-US"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商</a:t>
                      </a:r>
                      <a:endParaRPr kumimoji="1" lang="zh-CN" altLang="en-US"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原料库存</a:t>
                      </a:r>
                      <a:endParaRPr kumimoji="1" lang="zh-CN" altLang="en-US"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产品库存</a:t>
                      </a:r>
                      <a:endParaRPr kumimoji="1" lang="zh-CN" altLang="en-US"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29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企 业  计 划</a:t>
                      </a:r>
                      <a:endParaRPr kumimoji="1" lang="zh-CN" altLang="en-US"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C</a:t>
                      </a:r>
                      <a:endParaRPr kumimoji="1" lang="en-US" altLang="zh-CN"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U</a:t>
                      </a:r>
                      <a:endParaRPr kumimoji="1" lang="en-US" altLang="zh-CN"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U</a:t>
                      </a:r>
                      <a:endParaRPr kumimoji="1" lang="en-US" altLang="zh-CN"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29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组 织  分 析</a:t>
                      </a:r>
                      <a:endParaRPr kumimoji="1" lang="zh-CN" altLang="en-US"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U</a:t>
                      </a:r>
                      <a:endParaRPr kumimoji="1" lang="en-US" altLang="zh-CN"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5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审查及控制</a:t>
                      </a:r>
                      <a:endParaRPr kumimoji="1" lang="zh-CN" altLang="en-US"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U</a:t>
                      </a:r>
                      <a:endParaRPr kumimoji="1" lang="en-US" altLang="zh-CN"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U</a:t>
                      </a:r>
                      <a:endParaRPr kumimoji="1" lang="en-US" altLang="zh-CN"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29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财 务 计 划</a:t>
                      </a:r>
                      <a:endParaRPr kumimoji="1" lang="zh-CN" altLang="en-US"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C</a:t>
                      </a:r>
                      <a:endParaRPr kumimoji="1" lang="en-US" altLang="zh-CN"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U</a:t>
                      </a:r>
                      <a:endParaRPr kumimoji="1" lang="en-US" altLang="zh-CN"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45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资  本 获 取</a:t>
                      </a:r>
                      <a:endParaRPr kumimoji="1" lang="zh-CN" altLang="en-US"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C</a:t>
                      </a:r>
                      <a:endParaRPr kumimoji="1" lang="en-US" altLang="zh-CN"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29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研        究</a:t>
                      </a:r>
                      <a:endParaRPr kumimoji="1" lang="zh-CN" altLang="en-US"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U</a:t>
                      </a:r>
                      <a:endParaRPr kumimoji="1" lang="en-US" altLang="zh-CN"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29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预        测</a:t>
                      </a:r>
                      <a:endParaRPr kumimoji="1" lang="zh-CN" altLang="en-US"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U</a:t>
                      </a:r>
                      <a:endParaRPr kumimoji="1" lang="en-US" altLang="zh-CN"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U</a:t>
                      </a:r>
                      <a:endParaRPr kumimoji="1" lang="en-US" altLang="zh-CN"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445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设  计 开 发</a:t>
                      </a:r>
                      <a:endParaRPr kumimoji="1" lang="zh-CN" altLang="en-US"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C</a:t>
                      </a:r>
                      <a:endParaRPr kumimoji="1" lang="en-US" altLang="zh-CN"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C</a:t>
                      </a:r>
                      <a:endParaRPr kumimoji="1" lang="en-US" altLang="zh-CN"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U</a:t>
                      </a:r>
                      <a:endParaRPr kumimoji="1" lang="en-US" altLang="zh-CN"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429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rgbClr val="000066"/>
                          </a:solidFill>
                          <a:effectLst/>
                          <a:latin typeface="宋体" pitchFamily="2" charset="-122"/>
                          <a:ea typeface="宋体" pitchFamily="2" charset="-122"/>
                          <a:cs typeface="Times New Roman" pitchFamily="18" charset="0"/>
                        </a:rPr>
                        <a:t>产品规格及维护</a:t>
                      </a:r>
                      <a:endParaRPr kumimoji="1" lang="zh-CN" altLang="en-US" sz="1600" b="0" i="0" u="none" strike="noStrike" cap="none" normalizeH="0" baseline="0" dirty="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U</a:t>
                      </a:r>
                      <a:endParaRPr kumimoji="1" lang="en-US" altLang="zh-CN"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C</a:t>
                      </a:r>
                      <a:endParaRPr kumimoji="1" lang="en-US" altLang="zh-CN"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C</a:t>
                      </a:r>
                      <a:endParaRPr kumimoji="1" lang="en-US" altLang="zh-CN"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rgbClr val="000066"/>
                          </a:solidFill>
                          <a:effectLst/>
                          <a:latin typeface="宋体" pitchFamily="2" charset="-122"/>
                          <a:ea typeface="宋体" pitchFamily="2" charset="-122"/>
                          <a:cs typeface="Times New Roman" pitchFamily="18" charset="0"/>
                        </a:rPr>
                        <a:t>U</a:t>
                      </a:r>
                      <a:endParaRPr kumimoji="1" lang="en-US" altLang="zh-CN" sz="1600" b="0" i="0" u="none" strike="noStrike" cap="none" normalizeH="0" baseline="0" smtClean="0">
                        <a:ln>
                          <a:noFill/>
                        </a:ln>
                        <a:solidFill>
                          <a:srgbClr val="000066"/>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zh-CN" sz="1600" b="1" i="0" u="none" strike="noStrike" cap="none" normalizeH="0" baseline="0" dirty="0" smtClean="0">
                        <a:ln>
                          <a:noFill/>
                        </a:ln>
                        <a:solidFill>
                          <a:srgbClr val="000066"/>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57630" name="Line 606"/>
          <p:cNvSpPr>
            <a:spLocks noChangeShapeType="1"/>
          </p:cNvSpPr>
          <p:nvPr/>
        </p:nvSpPr>
        <p:spPr bwMode="auto">
          <a:xfrm>
            <a:off x="762000" y="1196975"/>
            <a:ext cx="2232025" cy="4318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57631" name="Line 607"/>
          <p:cNvSpPr>
            <a:spLocks noChangeShapeType="1"/>
          </p:cNvSpPr>
          <p:nvPr/>
        </p:nvSpPr>
        <p:spPr bwMode="auto">
          <a:xfrm>
            <a:off x="762000" y="1219200"/>
            <a:ext cx="2159000" cy="93503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57633" name="Text Box 609"/>
          <p:cNvSpPr txBox="1">
            <a:spLocks noChangeArrowheads="1"/>
          </p:cNvSpPr>
          <p:nvPr/>
        </p:nvSpPr>
        <p:spPr bwMode="auto">
          <a:xfrm>
            <a:off x="581323" y="1557338"/>
            <a:ext cx="461665" cy="251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l">
              <a:spcBef>
                <a:spcPct val="50000"/>
              </a:spcBef>
            </a:pPr>
            <a:endParaRPr lang="zh-CN" altLang="zh-CN" sz="18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57634" name="Text Box 610"/>
          <p:cNvSpPr txBox="1">
            <a:spLocks noChangeArrowheads="1"/>
          </p:cNvSpPr>
          <p:nvPr/>
        </p:nvSpPr>
        <p:spPr bwMode="auto">
          <a:xfrm>
            <a:off x="1258888" y="6237288"/>
            <a:ext cx="2808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U/C</a:t>
            </a:r>
            <a:r>
              <a:rPr lang="zh-CN" altLang="en-US" sz="1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矩阵（放大图）</a:t>
            </a:r>
          </a:p>
        </p:txBody>
      </p:sp>
      <p:sp>
        <p:nvSpPr>
          <p:cNvPr id="8" name="Rectangle 2"/>
          <p:cNvSpPr>
            <a:spLocks noGrp="1" noChangeArrowheads="1"/>
          </p:cNvSpPr>
          <p:nvPr>
            <p:ph type="title"/>
          </p:nvPr>
        </p:nvSpPr>
        <p:spPr/>
        <p:txBody>
          <a:bodyPr/>
          <a:lstStyle/>
          <a:p>
            <a:pPr algn="r"/>
            <a:r>
              <a:rPr lang="en-US" altLang="zh-CN" sz="2800" dirty="0" smtClean="0">
                <a:latin typeface="隶书" pitchFamily="49" charset="-122"/>
              </a:rPr>
              <a:t>4</a:t>
            </a:r>
            <a:r>
              <a:rPr lang="zh-CN" altLang="en-US" sz="2800" dirty="0" smtClean="0">
                <a:latin typeface="隶书" pitchFamily="49" charset="-122"/>
              </a:rPr>
              <a:t>、系统功能规划</a:t>
            </a:r>
            <a:r>
              <a:rPr lang="zh-CN" altLang="en-US" sz="2800" dirty="0" smtClean="0"/>
              <a:t> </a:t>
            </a:r>
            <a:endParaRPr lang="zh-CN" altLang="en-US" sz="2800" dirty="0"/>
          </a:p>
        </p:txBody>
      </p:sp>
    </p:spTree>
    <p:extLst>
      <p:ext uri="{BB962C8B-B14F-4D97-AF65-F5344CB8AC3E}">
        <p14:creationId xmlns:p14="http://schemas.microsoft.com/office/powerpoint/2010/main" val="14299976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0"/>
          </p:nvPr>
        </p:nvSpPr>
        <p:spPr/>
        <p:txBody>
          <a:bodyPr/>
          <a:lstStyle/>
          <a:p>
            <a:fld id="{84991AB1-EFFF-4E36-B819-085A231AA2CE}" type="slidenum">
              <a:rPr lang="en-US" altLang="zh-CN"/>
              <a:pPr/>
              <a:t>144</a:t>
            </a:fld>
            <a:endParaRPr lang="en-US" altLang="zh-CN"/>
          </a:p>
        </p:txBody>
      </p:sp>
      <p:sp>
        <p:nvSpPr>
          <p:cNvPr id="259075" name="Rectangle 3"/>
          <p:cNvSpPr>
            <a:spLocks noGrp="1" noChangeArrowheads="1"/>
          </p:cNvSpPr>
          <p:nvPr>
            <p:ph type="body" sz="half" idx="1"/>
          </p:nvPr>
        </p:nvSpPr>
        <p:spPr>
          <a:xfrm>
            <a:off x="611188" y="1773238"/>
            <a:ext cx="3810000" cy="4032250"/>
          </a:xfrm>
        </p:spPr>
        <p:txBody>
          <a:bodyPr/>
          <a:lstStyle/>
          <a:p>
            <a:r>
              <a:rPr lang="zh-CN" altLang="en-US" dirty="0" smtClean="0"/>
              <a:t>（</a:t>
            </a:r>
            <a:r>
              <a:rPr lang="en-US" altLang="zh-CN" dirty="0" smtClean="0"/>
              <a:t>2</a:t>
            </a:r>
            <a:r>
              <a:rPr lang="zh-CN" altLang="en-US" dirty="0" smtClean="0"/>
              <a:t>）</a:t>
            </a:r>
            <a:r>
              <a:rPr lang="en-US" altLang="zh-CN" dirty="0" smtClean="0"/>
              <a:t> </a:t>
            </a:r>
            <a:r>
              <a:rPr lang="zh-CN" altLang="en-US" dirty="0"/>
              <a:t>确定基本功能模块（子系统）</a:t>
            </a:r>
            <a:r>
              <a:rPr lang="en-US" altLang="zh-CN" dirty="0"/>
              <a:t>--</a:t>
            </a:r>
            <a:r>
              <a:rPr lang="zh-CN" altLang="en-US" dirty="0"/>
              <a:t>功能规划</a:t>
            </a:r>
          </a:p>
          <a:p>
            <a:pPr>
              <a:buFont typeface="Wingdings" pitchFamily="2" charset="2"/>
              <a:buNone/>
            </a:pPr>
            <a:r>
              <a:rPr lang="zh-CN" altLang="en-US" dirty="0"/>
              <a:t>	将业务流程和主题数据依据其管理的资源而划分成若干组，并用方框框</a:t>
            </a:r>
            <a:r>
              <a:rPr lang="zh-CN" altLang="en-US" dirty="0" smtClean="0"/>
              <a:t>起来</a:t>
            </a:r>
            <a:endParaRPr lang="zh-CN" altLang="en-US" dirty="0"/>
          </a:p>
        </p:txBody>
      </p:sp>
      <p:pic>
        <p:nvPicPr>
          <p:cNvPr id="259076" name="Picture 4" descr="数据组合"/>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500563" y="1916956"/>
            <a:ext cx="4248150" cy="48244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9078" name="Text Box 6"/>
          <p:cNvSpPr txBox="1">
            <a:spLocks noChangeArrowheads="1"/>
          </p:cNvSpPr>
          <p:nvPr/>
        </p:nvSpPr>
        <p:spPr bwMode="auto">
          <a:xfrm>
            <a:off x="1042988" y="5734050"/>
            <a:ext cx="3384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表 </a:t>
            </a: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流程</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主题数据组合 </a:t>
            </a:r>
          </a:p>
        </p:txBody>
      </p:sp>
      <p:sp>
        <p:nvSpPr>
          <p:cNvPr id="8" name="Rectangle 2"/>
          <p:cNvSpPr>
            <a:spLocks noGrp="1" noChangeArrowheads="1"/>
          </p:cNvSpPr>
          <p:nvPr>
            <p:ph type="title"/>
          </p:nvPr>
        </p:nvSpPr>
        <p:spPr>
          <a:xfrm>
            <a:off x="0" y="77317"/>
            <a:ext cx="8892480" cy="687387"/>
          </a:xfrm>
        </p:spPr>
        <p:txBody>
          <a:bodyPr/>
          <a:lstStyle/>
          <a:p>
            <a:pPr algn="r"/>
            <a:r>
              <a:rPr lang="en-US" altLang="zh-CN" sz="2800" dirty="0" smtClean="0">
                <a:latin typeface="隶书" pitchFamily="49" charset="-122"/>
              </a:rPr>
              <a:t>4</a:t>
            </a:r>
            <a:r>
              <a:rPr lang="zh-CN" altLang="en-US" sz="2800" dirty="0" smtClean="0">
                <a:latin typeface="隶书" pitchFamily="49" charset="-122"/>
              </a:rPr>
              <a:t>、系统功能规划</a:t>
            </a:r>
            <a:r>
              <a:rPr lang="zh-CN" altLang="en-US" sz="2800" dirty="0" smtClean="0"/>
              <a:t> </a:t>
            </a:r>
            <a:endParaRPr lang="zh-CN" altLang="en-US" sz="2800" dirty="0"/>
          </a:p>
        </p:txBody>
      </p:sp>
      <p:sp>
        <p:nvSpPr>
          <p:cNvPr id="10" name="Text Box 3"/>
          <p:cNvSpPr txBox="1">
            <a:spLocks noChangeArrowheads="1"/>
          </p:cNvSpPr>
          <p:nvPr/>
        </p:nvSpPr>
        <p:spPr bwMode="auto">
          <a:xfrm>
            <a:off x="1803877" y="908720"/>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4</a:t>
            </a: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功能规划步骤</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77825742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2C023D7E-F6FD-4617-B819-BA5AF70C3F0C}" type="slidenum">
              <a:rPr lang="en-US" altLang="zh-CN"/>
              <a:pPr/>
              <a:t>145</a:t>
            </a:fld>
            <a:endParaRPr lang="en-US" altLang="zh-CN"/>
          </a:p>
        </p:txBody>
      </p:sp>
      <p:sp>
        <p:nvSpPr>
          <p:cNvPr id="261158" name="Rectangle 38"/>
          <p:cNvSpPr>
            <a:spLocks noChangeArrowheads="1"/>
          </p:cNvSpPr>
          <p:nvPr/>
        </p:nvSpPr>
        <p:spPr bwMode="auto">
          <a:xfrm>
            <a:off x="1795463" y="871538"/>
            <a:ext cx="8683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pic>
        <p:nvPicPr>
          <p:cNvPr id="261555" name="Picture 435" descr="组合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41563" y="1699865"/>
            <a:ext cx="4894733" cy="455973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61556" name="Text Box 436"/>
          <p:cNvSpPr txBox="1">
            <a:spLocks noChangeArrowheads="1"/>
          </p:cNvSpPr>
          <p:nvPr/>
        </p:nvSpPr>
        <p:spPr bwMode="auto">
          <a:xfrm>
            <a:off x="1042988" y="1268413"/>
            <a:ext cx="63373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zh-CN" altLang="zh-CN" sz="1800">
              <a:solidFill>
                <a:srgbClr val="FFFF66"/>
              </a:solidFill>
              <a:latin typeface="Times New Roman" pitchFamily="18" charset="0"/>
            </a:endParaRPr>
          </a:p>
        </p:txBody>
      </p:sp>
      <p:sp>
        <p:nvSpPr>
          <p:cNvPr id="261557" name="Text Box 437"/>
          <p:cNvSpPr txBox="1">
            <a:spLocks noChangeArrowheads="1"/>
          </p:cNvSpPr>
          <p:nvPr/>
        </p:nvSpPr>
        <p:spPr bwMode="auto">
          <a:xfrm>
            <a:off x="2268538" y="6279703"/>
            <a:ext cx="53277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表 </a:t>
            </a: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流程</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主题数据组合（局部放大图）</a:t>
            </a:r>
          </a:p>
        </p:txBody>
      </p:sp>
      <p:sp>
        <p:nvSpPr>
          <p:cNvPr id="9" name="Rectangle 2"/>
          <p:cNvSpPr>
            <a:spLocks noGrp="1" noChangeArrowheads="1"/>
          </p:cNvSpPr>
          <p:nvPr>
            <p:ph type="title"/>
          </p:nvPr>
        </p:nvSpPr>
        <p:spPr>
          <a:xfrm>
            <a:off x="0" y="77317"/>
            <a:ext cx="8892480" cy="687387"/>
          </a:xfrm>
        </p:spPr>
        <p:txBody>
          <a:bodyPr/>
          <a:lstStyle/>
          <a:p>
            <a:r>
              <a:rPr lang="en-US" altLang="zh-CN" sz="2800" dirty="0" smtClean="0">
                <a:latin typeface="隶书" pitchFamily="49" charset="-122"/>
              </a:rPr>
              <a:t>4</a:t>
            </a:r>
            <a:r>
              <a:rPr lang="zh-CN" altLang="en-US" sz="2800" dirty="0" smtClean="0">
                <a:latin typeface="隶书" pitchFamily="49" charset="-122"/>
              </a:rPr>
              <a:t>、系统功能规划</a:t>
            </a:r>
            <a:r>
              <a:rPr lang="zh-CN" altLang="en-US" sz="2800" dirty="0" smtClean="0"/>
              <a:t> </a:t>
            </a:r>
            <a:endParaRPr lang="zh-CN" altLang="en-US" sz="2800" dirty="0"/>
          </a:p>
        </p:txBody>
      </p:sp>
      <p:sp>
        <p:nvSpPr>
          <p:cNvPr id="11" name="Text Box 3"/>
          <p:cNvSpPr txBox="1">
            <a:spLocks noChangeArrowheads="1"/>
          </p:cNvSpPr>
          <p:nvPr/>
        </p:nvSpPr>
        <p:spPr bwMode="auto">
          <a:xfrm>
            <a:off x="1803877" y="908720"/>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4</a:t>
            </a: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功能规划步骤</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98182343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0"/>
          </p:nvPr>
        </p:nvSpPr>
        <p:spPr/>
        <p:txBody>
          <a:bodyPr/>
          <a:lstStyle/>
          <a:p>
            <a:fld id="{D32A513A-3D3B-4543-81FA-A0BC5D48745E}" type="slidenum">
              <a:rPr lang="en-US" altLang="zh-CN"/>
              <a:pPr/>
              <a:t>146</a:t>
            </a:fld>
            <a:endParaRPr lang="en-US" altLang="zh-CN"/>
          </a:p>
        </p:txBody>
      </p:sp>
      <p:sp>
        <p:nvSpPr>
          <p:cNvPr id="263171" name="Rectangle 3"/>
          <p:cNvSpPr>
            <a:spLocks noGrp="1" noChangeArrowheads="1"/>
          </p:cNvSpPr>
          <p:nvPr>
            <p:ph type="body" sz="half" idx="1"/>
          </p:nvPr>
        </p:nvSpPr>
        <p:spPr>
          <a:xfrm>
            <a:off x="685800" y="1720552"/>
            <a:ext cx="3810000" cy="4876800"/>
          </a:xfrm>
        </p:spPr>
        <p:txBody>
          <a:bodyPr/>
          <a:lstStyle/>
          <a:p>
            <a:r>
              <a:rPr lang="zh-CN" altLang="en-US" sz="2000" dirty="0" smtClean="0"/>
              <a:t>（</a:t>
            </a:r>
            <a:r>
              <a:rPr lang="en-US" altLang="zh-CN" sz="2000" dirty="0" smtClean="0"/>
              <a:t>3</a:t>
            </a:r>
            <a:r>
              <a:rPr lang="zh-CN" altLang="en-US" sz="2000" dirty="0" smtClean="0"/>
              <a:t>）数据流</a:t>
            </a:r>
            <a:r>
              <a:rPr lang="zh-CN" altLang="en-US" sz="2000" dirty="0"/>
              <a:t>向与基本功能子系统之间的关系</a:t>
            </a:r>
          </a:p>
          <a:p>
            <a:endParaRPr lang="en-US" altLang="zh-CN" sz="2000" dirty="0"/>
          </a:p>
        </p:txBody>
      </p:sp>
      <p:pic>
        <p:nvPicPr>
          <p:cNvPr id="263172" name="Picture 4" descr="数据流向图"/>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48200" y="1803358"/>
            <a:ext cx="4244280" cy="501001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63174" name="Text Box 6"/>
          <p:cNvSpPr txBox="1">
            <a:spLocks noChangeArrowheads="1"/>
          </p:cNvSpPr>
          <p:nvPr/>
        </p:nvSpPr>
        <p:spPr bwMode="auto">
          <a:xfrm>
            <a:off x="1403350" y="4941888"/>
            <a:ext cx="26638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表 数据流</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向图</a:t>
            </a:r>
          </a:p>
        </p:txBody>
      </p:sp>
      <p:sp>
        <p:nvSpPr>
          <p:cNvPr id="8" name="Rectangle 2"/>
          <p:cNvSpPr>
            <a:spLocks noGrp="1" noChangeArrowheads="1"/>
          </p:cNvSpPr>
          <p:nvPr>
            <p:ph type="title"/>
          </p:nvPr>
        </p:nvSpPr>
        <p:spPr>
          <a:xfrm>
            <a:off x="0" y="77317"/>
            <a:ext cx="8892480" cy="687387"/>
          </a:xfrm>
        </p:spPr>
        <p:txBody>
          <a:bodyPr/>
          <a:lstStyle/>
          <a:p>
            <a:pPr algn="r"/>
            <a:r>
              <a:rPr lang="en-US" altLang="zh-CN" sz="2800" dirty="0" smtClean="0">
                <a:solidFill>
                  <a:srgbClr val="002060"/>
                </a:solidFill>
                <a:latin typeface="隶书" pitchFamily="49" charset="-122"/>
              </a:rPr>
              <a:t>4</a:t>
            </a:r>
            <a:r>
              <a:rPr lang="zh-CN" altLang="en-US" sz="2800" dirty="0" smtClean="0">
                <a:solidFill>
                  <a:srgbClr val="002060"/>
                </a:solidFill>
                <a:latin typeface="隶书" pitchFamily="49" charset="-122"/>
              </a:rPr>
              <a:t>、系统功能规划</a:t>
            </a:r>
            <a:r>
              <a:rPr lang="zh-CN" altLang="en-US" sz="2800" dirty="0" smtClean="0">
                <a:solidFill>
                  <a:srgbClr val="002060"/>
                </a:solidFill>
              </a:rPr>
              <a:t> </a:t>
            </a:r>
            <a:endParaRPr lang="zh-CN" altLang="en-US" sz="2800" dirty="0">
              <a:solidFill>
                <a:srgbClr val="002060"/>
              </a:solidFill>
            </a:endParaRPr>
          </a:p>
        </p:txBody>
      </p:sp>
      <p:sp>
        <p:nvSpPr>
          <p:cNvPr id="10" name="Text Box 3"/>
          <p:cNvSpPr txBox="1">
            <a:spLocks noChangeArrowheads="1"/>
          </p:cNvSpPr>
          <p:nvPr/>
        </p:nvSpPr>
        <p:spPr bwMode="auto">
          <a:xfrm>
            <a:off x="1803877" y="908720"/>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4</a:t>
            </a: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功能规划步骤</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236917100"/>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ChangeArrowheads="1"/>
          </p:cNvSpPr>
          <p:nvPr>
            <p:ph type="body" sz="half" idx="1"/>
          </p:nvPr>
        </p:nvSpPr>
        <p:spPr>
          <a:xfrm>
            <a:off x="107950" y="1491077"/>
            <a:ext cx="5328766" cy="2930525"/>
          </a:xfrm>
        </p:spPr>
        <p:txBody>
          <a:bodyPr/>
          <a:lstStyle/>
          <a:p>
            <a:r>
              <a:rPr lang="zh-CN" altLang="en-US" sz="2000" dirty="0" smtClean="0"/>
              <a:t>（</a:t>
            </a:r>
            <a:r>
              <a:rPr lang="en-US" altLang="zh-CN" sz="2000" dirty="0" smtClean="0"/>
              <a:t>4</a:t>
            </a:r>
            <a:r>
              <a:rPr lang="zh-CN" altLang="en-US" sz="2000" dirty="0" smtClean="0"/>
              <a:t>）基本功</a:t>
            </a:r>
            <a:r>
              <a:rPr lang="zh-CN" altLang="en-US" sz="2000" dirty="0"/>
              <a:t>能子系统结构方案的形成</a:t>
            </a:r>
          </a:p>
          <a:p>
            <a:endParaRPr lang="en-US" altLang="zh-CN" sz="2000" dirty="0"/>
          </a:p>
        </p:txBody>
      </p:sp>
      <p:sp>
        <p:nvSpPr>
          <p:cNvPr id="265261" name="Rectangle 45"/>
          <p:cNvSpPr>
            <a:spLocks noChangeArrowheads="1"/>
          </p:cNvSpPr>
          <p:nvPr/>
        </p:nvSpPr>
        <p:spPr bwMode="auto">
          <a:xfrm>
            <a:off x="1724025" y="1265238"/>
            <a:ext cx="49577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pic>
        <p:nvPicPr>
          <p:cNvPr id="265393" name="Picture 177" descr="系统结构"/>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403648" y="1965345"/>
            <a:ext cx="5616624" cy="448799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65395" name="Text Box 179"/>
          <p:cNvSpPr txBox="1">
            <a:spLocks noChangeArrowheads="1"/>
          </p:cNvSpPr>
          <p:nvPr/>
        </p:nvSpPr>
        <p:spPr bwMode="auto">
          <a:xfrm>
            <a:off x="2699792" y="6279703"/>
            <a:ext cx="27369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图</a:t>
            </a: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系统</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结构重排</a:t>
            </a:r>
          </a:p>
        </p:txBody>
      </p:sp>
      <p:sp>
        <p:nvSpPr>
          <p:cNvPr id="9" name="Rectangle 2"/>
          <p:cNvSpPr>
            <a:spLocks noGrp="1" noChangeArrowheads="1"/>
          </p:cNvSpPr>
          <p:nvPr>
            <p:ph type="title"/>
          </p:nvPr>
        </p:nvSpPr>
        <p:spPr>
          <a:xfrm>
            <a:off x="0" y="77317"/>
            <a:ext cx="8892480" cy="687387"/>
          </a:xfrm>
        </p:spPr>
        <p:txBody>
          <a:bodyPr/>
          <a:lstStyle/>
          <a:p>
            <a:pPr algn="r"/>
            <a:r>
              <a:rPr lang="en-US" altLang="zh-CN" sz="2800" dirty="0" smtClean="0">
                <a:solidFill>
                  <a:srgbClr val="002060"/>
                </a:solidFill>
                <a:latin typeface="隶书" pitchFamily="49" charset="-122"/>
              </a:rPr>
              <a:t>4</a:t>
            </a:r>
            <a:r>
              <a:rPr lang="zh-CN" altLang="en-US" sz="2800" dirty="0" smtClean="0">
                <a:solidFill>
                  <a:srgbClr val="002060"/>
                </a:solidFill>
                <a:latin typeface="隶书" pitchFamily="49" charset="-122"/>
              </a:rPr>
              <a:t>、系统功能规划</a:t>
            </a:r>
            <a:r>
              <a:rPr lang="zh-CN" altLang="en-US" sz="2800" dirty="0" smtClean="0">
                <a:solidFill>
                  <a:srgbClr val="002060"/>
                </a:solidFill>
              </a:rPr>
              <a:t> </a:t>
            </a:r>
            <a:endParaRPr lang="zh-CN" altLang="en-US" sz="2800" dirty="0">
              <a:solidFill>
                <a:srgbClr val="002060"/>
              </a:solidFill>
            </a:endParaRPr>
          </a:p>
        </p:txBody>
      </p:sp>
      <p:sp>
        <p:nvSpPr>
          <p:cNvPr id="8" name="Text Box 3"/>
          <p:cNvSpPr txBox="1">
            <a:spLocks noChangeArrowheads="1"/>
          </p:cNvSpPr>
          <p:nvPr/>
        </p:nvSpPr>
        <p:spPr bwMode="auto">
          <a:xfrm>
            <a:off x="1803877" y="908720"/>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4</a:t>
            </a: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功能规划步骤</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67824569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794BB23-6F2A-40DC-8AEF-71516BEBE6A7}" type="slidenum">
              <a:rPr lang="en-US" altLang="zh-CN" smtClean="0"/>
              <a:pPr>
                <a:defRPr/>
              </a:pPr>
              <a:t>148</a:t>
            </a:fld>
            <a:endParaRPr lang="en-US" altLang="zh-CN" dirty="0"/>
          </a:p>
        </p:txBody>
      </p:sp>
      <p:sp>
        <p:nvSpPr>
          <p:cNvPr id="3" name="Rectangle 2"/>
          <p:cNvSpPr txBox="1">
            <a:spLocks noChangeArrowheads="1"/>
          </p:cNvSpPr>
          <p:nvPr/>
        </p:nvSpPr>
        <p:spPr>
          <a:xfrm>
            <a:off x="0" y="77317"/>
            <a:ext cx="8892480" cy="687387"/>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r"/>
            <a:r>
              <a:rPr lang="en-US" altLang="zh-CN" sz="2800" dirty="0" smtClean="0">
                <a:solidFill>
                  <a:srgbClr val="002060"/>
                </a:solidFill>
                <a:latin typeface="隶书" pitchFamily="49" charset="-122"/>
              </a:rPr>
              <a:t>4</a:t>
            </a:r>
            <a:r>
              <a:rPr lang="zh-CN" altLang="en-US" sz="2800" dirty="0" smtClean="0">
                <a:solidFill>
                  <a:srgbClr val="002060"/>
                </a:solidFill>
                <a:latin typeface="隶书" pitchFamily="49" charset="-122"/>
              </a:rPr>
              <a:t>、系统功能规划</a:t>
            </a:r>
            <a:r>
              <a:rPr lang="zh-CN" altLang="en-US" sz="2800" dirty="0" smtClean="0">
                <a:solidFill>
                  <a:srgbClr val="002060"/>
                </a:solidFill>
              </a:rPr>
              <a:t> </a:t>
            </a:r>
            <a:endParaRPr lang="zh-CN" altLang="en-US" sz="2800" dirty="0">
              <a:solidFill>
                <a:srgbClr val="002060"/>
              </a:solidFill>
            </a:endParaRPr>
          </a:p>
        </p:txBody>
      </p:sp>
      <p:sp>
        <p:nvSpPr>
          <p:cNvPr id="5" name="Rectangle 3"/>
          <p:cNvSpPr txBox="1">
            <a:spLocks noChangeArrowheads="1"/>
          </p:cNvSpPr>
          <p:nvPr/>
        </p:nvSpPr>
        <p:spPr>
          <a:xfrm>
            <a:off x="684213" y="2060848"/>
            <a:ext cx="7772400" cy="4157390"/>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r>
              <a:rPr lang="zh-CN" altLang="en-US" dirty="0" smtClean="0"/>
              <a:t>（</a:t>
            </a:r>
            <a:r>
              <a:rPr lang="en-US" altLang="zh-CN" dirty="0" smtClean="0"/>
              <a:t>5</a:t>
            </a:r>
            <a:r>
              <a:rPr lang="zh-CN" altLang="en-US" dirty="0" smtClean="0"/>
              <a:t>）</a:t>
            </a:r>
            <a:r>
              <a:rPr lang="en-US" altLang="zh-CN" dirty="0" smtClean="0"/>
              <a:t> </a:t>
            </a:r>
            <a:r>
              <a:rPr lang="zh-CN" altLang="en-US" dirty="0" smtClean="0"/>
              <a:t>信息集成结构规划</a:t>
            </a:r>
          </a:p>
          <a:p>
            <a:endParaRPr lang="zh-CN" altLang="en-US" dirty="0" smtClean="0"/>
          </a:p>
          <a:p>
            <a:pPr>
              <a:buFont typeface="Wingdings" pitchFamily="2" charset="2"/>
              <a:buNone/>
            </a:pPr>
            <a:r>
              <a:rPr lang="zh-CN" altLang="en-US" dirty="0" smtClean="0"/>
              <a:t>	在基本功能子系统划分的基础上，信息集成结构和管理与业务工作的需要，对信息采集点、综合信息管理系统与高层决策支持系统进行功能规划。</a:t>
            </a:r>
            <a:endParaRPr lang="zh-CN" altLang="en-US" dirty="0"/>
          </a:p>
        </p:txBody>
      </p:sp>
      <p:sp>
        <p:nvSpPr>
          <p:cNvPr id="6" name="Text Box 3"/>
          <p:cNvSpPr txBox="1">
            <a:spLocks noChangeArrowheads="1"/>
          </p:cNvSpPr>
          <p:nvPr/>
        </p:nvSpPr>
        <p:spPr bwMode="auto">
          <a:xfrm>
            <a:off x="1803877" y="908720"/>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4</a:t>
            </a: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功能规划步骤</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91917440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5" name="Rectangle 7"/>
          <p:cNvSpPr>
            <a:spLocks noChangeArrowheads="1"/>
          </p:cNvSpPr>
          <p:nvPr/>
        </p:nvSpPr>
        <p:spPr bwMode="auto">
          <a:xfrm>
            <a:off x="126409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三</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、系统规划阶段</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2" name="TextBox 1"/>
          <p:cNvSpPr txBox="1"/>
          <p:nvPr/>
        </p:nvSpPr>
        <p:spPr bwMode="auto">
          <a:xfrm>
            <a:off x="2972282" y="1628800"/>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smtClean="0">
                <a:solidFill>
                  <a:srgbClr val="969696"/>
                </a:solidFill>
              </a:rPr>
              <a:t> 1</a:t>
            </a:r>
            <a:r>
              <a:rPr lang="zh-CN" altLang="en-US" dirty="0" smtClean="0">
                <a:solidFill>
                  <a:srgbClr val="969696"/>
                </a:solidFill>
              </a:rPr>
              <a:t>、系统战略规划</a:t>
            </a:r>
            <a:endParaRPr lang="zh-CN" altLang="en-US" dirty="0">
              <a:solidFill>
                <a:srgbClr val="969696"/>
              </a:solidFill>
            </a:endParaRPr>
          </a:p>
        </p:txBody>
      </p:sp>
      <p:sp>
        <p:nvSpPr>
          <p:cNvPr id="6" name="TextBox 5"/>
          <p:cNvSpPr txBox="1"/>
          <p:nvPr/>
        </p:nvSpPr>
        <p:spPr bwMode="auto">
          <a:xfrm>
            <a:off x="2972282" y="2491971"/>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smtClean="0">
                <a:solidFill>
                  <a:srgbClr val="969696"/>
                </a:solidFill>
              </a:rPr>
              <a:t> 2</a:t>
            </a:r>
            <a:r>
              <a:rPr lang="zh-CN" altLang="en-US" dirty="0" smtClean="0">
                <a:solidFill>
                  <a:srgbClr val="969696"/>
                </a:solidFill>
              </a:rPr>
              <a:t>、系统流程规划</a:t>
            </a:r>
            <a:endParaRPr lang="zh-CN" altLang="en-US" dirty="0">
              <a:solidFill>
                <a:srgbClr val="969696"/>
              </a:solidFill>
            </a:endParaRPr>
          </a:p>
        </p:txBody>
      </p:sp>
      <p:sp>
        <p:nvSpPr>
          <p:cNvPr id="11" name="Rectangle 3"/>
          <p:cNvSpPr txBox="1">
            <a:spLocks noChangeArrowheads="1"/>
          </p:cNvSpPr>
          <p:nvPr/>
        </p:nvSpPr>
        <p:spPr bwMode="auto">
          <a:xfrm>
            <a:off x="1286810" y="1134616"/>
            <a:ext cx="2061054" cy="710208"/>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r>
              <a:rPr lang="zh-CN" altLang="en-US" sz="2800" dirty="0" smtClean="0">
                <a:solidFill>
                  <a:srgbClr val="FF0000"/>
                </a:solidFill>
                <a:effectLst>
                  <a:outerShdw blurRad="38100" dist="38100" dir="2700000" algn="tl">
                    <a:srgbClr val="000000">
                      <a:alpha val="43137"/>
                    </a:srgbClr>
                  </a:outerShdw>
                </a:effectLst>
              </a:rPr>
              <a:t>要点</a:t>
            </a:r>
          </a:p>
        </p:txBody>
      </p:sp>
      <p:sp>
        <p:nvSpPr>
          <p:cNvPr id="7" name="Text Box 3"/>
          <p:cNvSpPr txBox="1">
            <a:spLocks noChangeArrowheads="1"/>
          </p:cNvSpPr>
          <p:nvPr/>
        </p:nvSpPr>
        <p:spPr bwMode="auto">
          <a:xfrm>
            <a:off x="2972282" y="3355142"/>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smtClean="0">
                <a:solidFill>
                  <a:srgbClr val="969696"/>
                </a:solidFill>
              </a:rPr>
              <a:t> 3</a:t>
            </a:r>
            <a:r>
              <a:rPr lang="zh-CN" altLang="en-US" dirty="0" smtClean="0">
                <a:solidFill>
                  <a:srgbClr val="969696"/>
                </a:solidFill>
              </a:rPr>
              <a:t>、系统数据规划</a:t>
            </a:r>
            <a:endParaRPr lang="zh-CN" altLang="en-US" dirty="0">
              <a:solidFill>
                <a:srgbClr val="969696"/>
              </a:solidFill>
            </a:endParaRPr>
          </a:p>
        </p:txBody>
      </p:sp>
      <p:sp>
        <p:nvSpPr>
          <p:cNvPr id="8" name="Text Box 3"/>
          <p:cNvSpPr txBox="1">
            <a:spLocks noChangeArrowheads="1"/>
          </p:cNvSpPr>
          <p:nvPr/>
        </p:nvSpPr>
        <p:spPr bwMode="auto">
          <a:xfrm>
            <a:off x="2972282" y="4218313"/>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smtClean="0">
                <a:solidFill>
                  <a:srgbClr val="969696"/>
                </a:solidFill>
              </a:rPr>
              <a:t> 4</a:t>
            </a:r>
            <a:r>
              <a:rPr lang="zh-CN" altLang="en-US" dirty="0" smtClean="0">
                <a:solidFill>
                  <a:srgbClr val="969696"/>
                </a:solidFill>
              </a:rPr>
              <a:t>、系统功能规划</a:t>
            </a:r>
            <a:endParaRPr lang="zh-CN" altLang="en-US" dirty="0">
              <a:solidFill>
                <a:srgbClr val="969696"/>
              </a:solidFill>
            </a:endParaRPr>
          </a:p>
        </p:txBody>
      </p:sp>
      <p:sp>
        <p:nvSpPr>
          <p:cNvPr id="9" name="Text Box 3"/>
          <p:cNvSpPr txBox="1">
            <a:spLocks noChangeArrowheads="1"/>
          </p:cNvSpPr>
          <p:nvPr/>
        </p:nvSpPr>
        <p:spPr bwMode="auto">
          <a:xfrm>
            <a:off x="2972282" y="5081483"/>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t> </a:t>
            </a:r>
            <a:r>
              <a:rPr lang="en-US" altLang="zh-CN" dirty="0" smtClean="0"/>
              <a:t>5</a:t>
            </a:r>
            <a:r>
              <a:rPr lang="zh-CN" altLang="en-US" dirty="0" smtClean="0"/>
              <a:t>、系统资源规划</a:t>
            </a:r>
            <a:endParaRPr lang="zh-CN" altLang="en-US" dirty="0"/>
          </a:p>
        </p:txBody>
      </p:sp>
      <p:sp>
        <p:nvSpPr>
          <p:cNvPr id="10" name="Text Box 3"/>
          <p:cNvSpPr txBox="1">
            <a:spLocks noChangeArrowheads="1"/>
          </p:cNvSpPr>
          <p:nvPr/>
        </p:nvSpPr>
        <p:spPr bwMode="auto">
          <a:xfrm>
            <a:off x="2987824" y="5868561"/>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solidFill>
                  <a:schemeClr val="bg1"/>
                </a:solidFill>
              </a:rPr>
              <a:t> </a:t>
            </a:r>
            <a:r>
              <a:rPr lang="en-US" altLang="zh-CN" dirty="0" smtClean="0">
                <a:solidFill>
                  <a:schemeClr val="bg1"/>
                </a:solidFill>
              </a:rPr>
              <a:t>6</a:t>
            </a:r>
            <a:r>
              <a:rPr lang="zh-CN" altLang="en-US" dirty="0" smtClean="0">
                <a:solidFill>
                  <a:schemeClr val="bg1"/>
                </a:solidFill>
              </a:rPr>
              <a:t>、系统实施计划</a:t>
            </a:r>
            <a:endParaRPr lang="zh-CN" altLang="en-US" dirty="0">
              <a:solidFill>
                <a:schemeClr val="bg1"/>
              </a:solidFill>
            </a:endParaRPr>
          </a:p>
        </p:txBody>
      </p:sp>
    </p:spTree>
    <p:extLst>
      <p:ext uri="{BB962C8B-B14F-4D97-AF65-F5344CB8AC3E}">
        <p14:creationId xmlns:p14="http://schemas.microsoft.com/office/powerpoint/2010/main" val="2613619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794BB23-6F2A-40DC-8AEF-71516BEBE6A7}" type="slidenum">
              <a:rPr lang="en-US" altLang="zh-CN" smtClean="0"/>
              <a:pPr>
                <a:defRPr/>
              </a:pPr>
              <a:t>15</a:t>
            </a:fld>
            <a:endParaRPr lang="en-US" altLang="zh-CN" dirty="0"/>
          </a:p>
        </p:txBody>
      </p:sp>
      <p:sp>
        <p:nvSpPr>
          <p:cNvPr id="3" name="Rectangle 3"/>
          <p:cNvSpPr txBox="1">
            <a:spLocks noChangeArrowheads="1"/>
          </p:cNvSpPr>
          <p:nvPr/>
        </p:nvSpPr>
        <p:spPr>
          <a:xfrm>
            <a:off x="549275" y="1917700"/>
            <a:ext cx="8221663" cy="4216400"/>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eaLnBrk="1" hangingPunct="1">
              <a:buFont typeface="Wingdings 2" pitchFamily="18" charset="2"/>
              <a:buNone/>
            </a:pPr>
            <a:r>
              <a:rPr lang="en-US" altLang="zh-CN" dirty="0" smtClean="0"/>
              <a:t>           Wall-Mart</a:t>
            </a:r>
            <a:r>
              <a:rPr lang="zh-CN" altLang="en-US" dirty="0" smtClean="0"/>
              <a:t>是近</a:t>
            </a:r>
            <a:r>
              <a:rPr lang="en-US" altLang="zh-CN" dirty="0" smtClean="0"/>
              <a:t>20</a:t>
            </a:r>
            <a:r>
              <a:rPr lang="zh-CN" altLang="en-US" dirty="0" smtClean="0"/>
              <a:t>年来美国发展最快的零售商。</a:t>
            </a:r>
            <a:r>
              <a:rPr lang="en-US" altLang="zh-CN" dirty="0" smtClean="0"/>
              <a:t>70</a:t>
            </a:r>
            <a:r>
              <a:rPr lang="zh-CN" altLang="en-US" dirty="0" smtClean="0"/>
              <a:t>年代公司年销售额只有</a:t>
            </a:r>
            <a:r>
              <a:rPr lang="en-US" altLang="zh-CN" dirty="0" smtClean="0"/>
              <a:t>4000</a:t>
            </a:r>
            <a:r>
              <a:rPr lang="zh-CN" altLang="en-US" dirty="0" smtClean="0"/>
              <a:t>万美元。</a:t>
            </a:r>
            <a:r>
              <a:rPr lang="en-US" altLang="zh-CN" dirty="0" smtClean="0"/>
              <a:t>1995</a:t>
            </a:r>
            <a:r>
              <a:rPr lang="zh-CN" altLang="en-US" dirty="0" smtClean="0"/>
              <a:t>年销售额已达</a:t>
            </a:r>
            <a:r>
              <a:rPr lang="en-US" altLang="zh-CN" dirty="0" smtClean="0"/>
              <a:t>936</a:t>
            </a:r>
            <a:r>
              <a:rPr lang="zh-CN" altLang="en-US" dirty="0" smtClean="0"/>
              <a:t>亿美元，列美国最大企业排名第四位， </a:t>
            </a:r>
            <a:r>
              <a:rPr lang="en-US" altLang="zh-CN" dirty="0" smtClean="0"/>
              <a:t>2000</a:t>
            </a:r>
            <a:r>
              <a:rPr lang="zh-CN" altLang="en-US" dirty="0" smtClean="0"/>
              <a:t>年市值</a:t>
            </a:r>
            <a:r>
              <a:rPr lang="en-US" altLang="zh-CN" dirty="0" smtClean="0"/>
              <a:t>2567</a:t>
            </a:r>
            <a:r>
              <a:rPr lang="zh-CN" altLang="en-US" dirty="0" smtClean="0"/>
              <a:t>亿美元，列世界第</a:t>
            </a:r>
            <a:r>
              <a:rPr lang="en-US" altLang="zh-CN" dirty="0" smtClean="0"/>
              <a:t>7</a:t>
            </a:r>
            <a:r>
              <a:rPr lang="zh-CN" altLang="en-US" dirty="0" smtClean="0"/>
              <a:t>位， </a:t>
            </a:r>
            <a:r>
              <a:rPr lang="en-US" altLang="zh-CN" dirty="0" smtClean="0"/>
              <a:t>2002</a:t>
            </a:r>
            <a:r>
              <a:rPr lang="zh-CN" altLang="en-US" dirty="0" smtClean="0"/>
              <a:t>年世界</a:t>
            </a:r>
            <a:r>
              <a:rPr lang="en-US" altLang="zh-CN" dirty="0" smtClean="0"/>
              <a:t>500</a:t>
            </a:r>
            <a:r>
              <a:rPr lang="zh-CN" altLang="en-US" dirty="0" smtClean="0"/>
              <a:t>强名列第一。</a:t>
            </a:r>
            <a:r>
              <a:rPr lang="zh-CN" altLang="en-US" dirty="0" smtClean="0"/>
              <a:t>至今，</a:t>
            </a:r>
            <a:r>
              <a:rPr lang="zh-CN" altLang="en-US" dirty="0" smtClean="0"/>
              <a:t>公司已拥有</a:t>
            </a:r>
            <a:r>
              <a:rPr lang="en-US" altLang="zh-CN" dirty="0" smtClean="0"/>
              <a:t>2133</a:t>
            </a:r>
            <a:r>
              <a:rPr lang="zh-CN" altLang="en-US" dirty="0" smtClean="0"/>
              <a:t>商店、</a:t>
            </a:r>
            <a:r>
              <a:rPr lang="en-US" altLang="zh-CN" dirty="0" smtClean="0"/>
              <a:t>469</a:t>
            </a:r>
            <a:r>
              <a:rPr lang="zh-CN" altLang="en-US" dirty="0" smtClean="0"/>
              <a:t>家山姆会员商店和</a:t>
            </a:r>
            <a:r>
              <a:rPr lang="en-US" altLang="zh-CN" dirty="0" smtClean="0"/>
              <a:t>248</a:t>
            </a:r>
            <a:r>
              <a:rPr lang="zh-CN" altLang="en-US" dirty="0" smtClean="0"/>
              <a:t>家购物广场，遍布美国、墨西哥、加拿大、巴西、阿根廷、南非、印尼、中国等地。</a:t>
            </a:r>
          </a:p>
          <a:p>
            <a:pPr eaLnBrk="1" hangingPunct="1"/>
            <a:endParaRPr lang="zh-CN" altLang="en-US" dirty="0" smtClean="0"/>
          </a:p>
        </p:txBody>
      </p:sp>
      <p:sp>
        <p:nvSpPr>
          <p:cNvPr id="4" name="Text Box 4"/>
          <p:cNvSpPr txBox="1">
            <a:spLocks noChangeArrowheads="1"/>
          </p:cNvSpPr>
          <p:nvPr/>
        </p:nvSpPr>
        <p:spPr bwMode="auto">
          <a:xfrm>
            <a:off x="2068513" y="1119188"/>
            <a:ext cx="459171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00050" indent="-400050"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buClr>
                <a:schemeClr val="hlink"/>
              </a:buClr>
            </a:pPr>
            <a:r>
              <a:rPr lang="en-US" altLang="zh-CN" sz="3200" b="1" dirty="0">
                <a:solidFill>
                  <a:srgbClr val="051AB3"/>
                </a:solidFill>
                <a:effectLst>
                  <a:outerShdw blurRad="38100" dist="38100" dir="2700000" algn="tl">
                    <a:srgbClr val="000000">
                      <a:alpha val="43137"/>
                    </a:srgbClr>
                  </a:outerShdw>
                </a:effectLst>
                <a:latin typeface="Times New Roman" pitchFamily="18" charset="0"/>
                <a:ea typeface="+mn-ea"/>
                <a:cs typeface="Times New Roman" pitchFamily="18" charset="0"/>
              </a:rPr>
              <a:t>Wall-Mart</a:t>
            </a:r>
            <a:r>
              <a:rPr lang="zh-CN" altLang="en-US" sz="3200" b="1" dirty="0">
                <a:solidFill>
                  <a:srgbClr val="051AB3"/>
                </a:solidFill>
                <a:effectLst>
                  <a:outerShdw blurRad="38100" dist="38100" dir="2700000" algn="tl">
                    <a:srgbClr val="000000">
                      <a:alpha val="43137"/>
                    </a:srgbClr>
                  </a:outerShdw>
                </a:effectLst>
                <a:latin typeface="Times New Roman" pitchFamily="18" charset="0"/>
                <a:ea typeface="+mn-ea"/>
                <a:cs typeface="Times New Roman" pitchFamily="18" charset="0"/>
              </a:rPr>
              <a:t>的</a:t>
            </a:r>
            <a:r>
              <a:rPr lang="en-US" altLang="zh-CN" sz="3200" b="1" dirty="0">
                <a:solidFill>
                  <a:srgbClr val="051AB3"/>
                </a:solidFill>
                <a:effectLst>
                  <a:outerShdw blurRad="38100" dist="38100" dir="2700000" algn="tl">
                    <a:srgbClr val="000000">
                      <a:alpha val="43137"/>
                    </a:srgbClr>
                  </a:outerShdw>
                </a:effectLst>
                <a:latin typeface="Times New Roman" pitchFamily="18" charset="0"/>
                <a:ea typeface="+mn-ea"/>
                <a:cs typeface="Times New Roman" pitchFamily="18" charset="0"/>
              </a:rPr>
              <a:t>IT</a:t>
            </a:r>
            <a:r>
              <a:rPr lang="zh-CN" altLang="en-US" sz="3200" b="1" dirty="0">
                <a:solidFill>
                  <a:srgbClr val="051AB3"/>
                </a:solidFill>
                <a:effectLst>
                  <a:outerShdw blurRad="38100" dist="38100" dir="2700000" algn="tl">
                    <a:srgbClr val="000000">
                      <a:alpha val="43137"/>
                    </a:srgbClr>
                  </a:outerShdw>
                </a:effectLst>
                <a:latin typeface="Times New Roman" pitchFamily="18" charset="0"/>
                <a:ea typeface="+mn-ea"/>
                <a:cs typeface="Times New Roman" pitchFamily="18" charset="0"/>
              </a:rPr>
              <a:t>战略</a:t>
            </a:r>
            <a:endParaRPr lang="zh-CN" altLang="en-US" sz="3200" b="1" dirty="0">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nvGrpSpPr>
          <p:cNvPr id="5" name="Group 5"/>
          <p:cNvGrpSpPr>
            <a:grpSpLocks/>
          </p:cNvGrpSpPr>
          <p:nvPr/>
        </p:nvGrpSpPr>
        <p:grpSpPr bwMode="auto">
          <a:xfrm>
            <a:off x="460375" y="871538"/>
            <a:ext cx="1244600" cy="711200"/>
            <a:chOff x="2897" y="2725"/>
            <a:chExt cx="784" cy="448"/>
          </a:xfrm>
        </p:grpSpPr>
        <p:pic>
          <p:nvPicPr>
            <p:cNvPr id="6" name="Picture 6" descr="MCj0186184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7" y="2725"/>
              <a:ext cx="449"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7"/>
            <p:cNvSpPr>
              <a:spLocks noChangeArrowheads="1" noChangeShapeType="1" noTextEdit="1"/>
            </p:cNvSpPr>
            <p:nvPr/>
          </p:nvSpPr>
          <p:spPr bwMode="auto">
            <a:xfrm>
              <a:off x="3345" y="3007"/>
              <a:ext cx="336" cy="162"/>
            </a:xfrm>
            <a:prstGeom prst="rect">
              <a:avLst/>
            </a:prstGeom>
          </p:spPr>
          <p:txBody>
            <a:bodyPr wrap="none" fromWordArt="1">
              <a:prstTxWarp prst="textPlain">
                <a:avLst>
                  <a:gd name="adj" fmla="val 50000"/>
                </a:avLst>
              </a:prstTxWarp>
            </a:bodyPr>
            <a:lstStyle/>
            <a:p>
              <a:pPr algn="ctr"/>
              <a:r>
                <a:rPr lang="zh-CN" altLang="en-US" b="1" kern="10" dirty="0">
                  <a:ln w="9525">
                    <a:solidFill>
                      <a:srgbClr val="00CC66"/>
                    </a:solidFill>
                    <a:round/>
                    <a:headEnd/>
                    <a:tailEnd/>
                  </a:ln>
                  <a:solidFill>
                    <a:srgbClr val="002060"/>
                  </a:solidFill>
                  <a:effectLst>
                    <a:outerShdw dist="35921" dir="2700000" algn="ctr" rotWithShape="0">
                      <a:srgbClr val="808080">
                        <a:alpha val="79999"/>
                      </a:srgbClr>
                    </a:outerShdw>
                  </a:effectLst>
                  <a:latin typeface="隶书"/>
                  <a:ea typeface="隶书"/>
                </a:rPr>
                <a:t>案例</a:t>
              </a:r>
            </a:p>
          </p:txBody>
        </p:sp>
      </p:grpSp>
    </p:spTree>
    <p:extLst>
      <p:ext uri="{BB962C8B-B14F-4D97-AF65-F5344CB8AC3E}">
        <p14:creationId xmlns:p14="http://schemas.microsoft.com/office/powerpoint/2010/main" val="52898395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083" name="Rectangle 299"/>
          <p:cNvSpPr>
            <a:spLocks noChangeArrowheads="1"/>
          </p:cNvSpPr>
          <p:nvPr/>
        </p:nvSpPr>
        <p:spPr bwMode="auto">
          <a:xfrm>
            <a:off x="0" y="5135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zh-CN" sz="2400">
              <a:latin typeface="Times New Roman" pitchFamily="18" charset="0"/>
            </a:endParaRPr>
          </a:p>
        </p:txBody>
      </p:sp>
      <p:sp>
        <p:nvSpPr>
          <p:cNvPr id="6" name="Rectangle 3"/>
          <p:cNvSpPr txBox="1">
            <a:spLocks noChangeArrowheads="1"/>
          </p:cNvSpPr>
          <p:nvPr/>
        </p:nvSpPr>
        <p:spPr bwMode="auto">
          <a:xfrm>
            <a:off x="685800" y="1556792"/>
            <a:ext cx="8062664" cy="439519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r>
              <a:rPr lang="zh-CN" altLang="en-US" dirty="0" smtClean="0">
                <a:solidFill>
                  <a:srgbClr val="0000FF"/>
                </a:solidFill>
              </a:rPr>
              <a:t>内容</a:t>
            </a:r>
          </a:p>
          <a:p>
            <a:endParaRPr lang="zh-CN" altLang="en-US" sz="800" dirty="0" smtClean="0"/>
          </a:p>
          <a:p>
            <a:pPr>
              <a:buFont typeface="Wingdings" pitchFamily="2" charset="2"/>
              <a:buNone/>
            </a:pPr>
            <a:r>
              <a:rPr lang="zh-CN" altLang="en-US" sz="2000" dirty="0" smtClean="0"/>
              <a:t>	</a:t>
            </a:r>
            <a:r>
              <a:rPr lang="zh-CN" altLang="en-US" dirty="0" smtClean="0">
                <a:solidFill>
                  <a:srgbClr val="FF0000"/>
                </a:solidFill>
              </a:rPr>
              <a:t>（</a:t>
            </a:r>
            <a:r>
              <a:rPr lang="en-US" altLang="zh-CN" dirty="0" smtClean="0">
                <a:solidFill>
                  <a:srgbClr val="FF0000"/>
                </a:solidFill>
              </a:rPr>
              <a:t>1</a:t>
            </a:r>
            <a:r>
              <a:rPr lang="zh-CN" altLang="en-US" dirty="0" smtClean="0">
                <a:solidFill>
                  <a:srgbClr val="FF0000"/>
                </a:solidFill>
              </a:rPr>
              <a:t>）计算机软、硬件配置方案的规划。</a:t>
            </a:r>
            <a:r>
              <a:rPr lang="zh-CN" altLang="en-US" dirty="0" smtClean="0"/>
              <a:t>根据功能规划和使用要求以及技术发展趋势，规划计算机硬件的数量与性能的基本要求，系统与应用软件规模的初步设计和自行开发与采购的初步选择。</a:t>
            </a:r>
          </a:p>
          <a:p>
            <a:pPr>
              <a:buFont typeface="Wingdings" pitchFamily="2" charset="2"/>
              <a:buNone/>
            </a:pPr>
            <a:r>
              <a:rPr lang="zh-CN" altLang="en-US" dirty="0" smtClean="0"/>
              <a:t> 	</a:t>
            </a:r>
            <a:r>
              <a:rPr lang="zh-CN" altLang="en-US" dirty="0" smtClean="0">
                <a:solidFill>
                  <a:srgbClr val="FF0000"/>
                </a:solidFill>
              </a:rPr>
              <a:t>（</a:t>
            </a:r>
            <a:r>
              <a:rPr lang="en-US" altLang="zh-CN" dirty="0" smtClean="0">
                <a:solidFill>
                  <a:srgbClr val="FF0000"/>
                </a:solidFill>
              </a:rPr>
              <a:t>2</a:t>
            </a:r>
            <a:r>
              <a:rPr lang="zh-CN" altLang="en-US" dirty="0" smtClean="0">
                <a:solidFill>
                  <a:srgbClr val="FF0000"/>
                </a:solidFill>
              </a:rPr>
              <a:t>）网络系统方案的规划。</a:t>
            </a:r>
            <a:r>
              <a:rPr lang="zh-CN" altLang="en-US" dirty="0" smtClean="0"/>
              <a:t>根据组织资源的空间分布情况规划网络系统方案，对网络系统的拓扑结构、计算模式（</a:t>
            </a:r>
            <a:r>
              <a:rPr lang="en-US" altLang="zh-CN" dirty="0" smtClean="0"/>
              <a:t>B/S,C/S</a:t>
            </a:r>
            <a:r>
              <a:rPr lang="zh-CN" altLang="en-US" dirty="0" smtClean="0"/>
              <a:t>）和网络安全方案的应用进行评估和选择。</a:t>
            </a:r>
          </a:p>
          <a:p>
            <a:pPr>
              <a:buFont typeface="Wingdings" pitchFamily="2" charset="2"/>
              <a:buNone/>
            </a:pPr>
            <a:r>
              <a:rPr lang="zh-CN" altLang="en-US" dirty="0" smtClean="0"/>
              <a:t>	</a:t>
            </a:r>
            <a:endParaRPr lang="zh-CN" altLang="en-US" dirty="0"/>
          </a:p>
        </p:txBody>
      </p:sp>
      <p:sp>
        <p:nvSpPr>
          <p:cNvPr id="9" name="Rectangle 7"/>
          <p:cNvSpPr>
            <a:spLocks noChangeArrowheads="1"/>
          </p:cNvSpPr>
          <p:nvPr/>
        </p:nvSpPr>
        <p:spPr bwMode="auto">
          <a:xfrm>
            <a:off x="126409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三</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、系统规划阶段</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11" name="Text Box 3"/>
          <p:cNvSpPr txBox="1">
            <a:spLocks noChangeArrowheads="1"/>
          </p:cNvSpPr>
          <p:nvPr/>
        </p:nvSpPr>
        <p:spPr bwMode="auto">
          <a:xfrm>
            <a:off x="2585125" y="972017"/>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pPr algn="ctr"/>
            <a:r>
              <a:rPr lang="en-US" altLang="zh-CN" dirty="0">
                <a:solidFill>
                  <a:schemeClr val="bg1"/>
                </a:solidFill>
              </a:rPr>
              <a:t> </a:t>
            </a:r>
            <a:r>
              <a:rPr lang="en-US" altLang="zh-CN" dirty="0" smtClean="0">
                <a:solidFill>
                  <a:schemeClr val="bg1"/>
                </a:solidFill>
              </a:rPr>
              <a:t>5</a:t>
            </a:r>
            <a:r>
              <a:rPr lang="zh-CN" altLang="en-US" dirty="0" smtClean="0">
                <a:solidFill>
                  <a:schemeClr val="bg1"/>
                </a:solidFill>
              </a:rPr>
              <a:t>、系统资源规划</a:t>
            </a:r>
            <a:endParaRPr lang="zh-CN" altLang="en-US" dirty="0">
              <a:solidFill>
                <a:schemeClr val="bg1"/>
              </a:solidFill>
            </a:endParaRPr>
          </a:p>
        </p:txBody>
      </p:sp>
    </p:spTree>
    <p:extLst>
      <p:ext uri="{BB962C8B-B14F-4D97-AF65-F5344CB8AC3E}">
        <p14:creationId xmlns:p14="http://schemas.microsoft.com/office/powerpoint/2010/main" val="334036273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5" name="Rectangle 3"/>
          <p:cNvSpPr>
            <a:spLocks noGrp="1" noChangeArrowheads="1"/>
          </p:cNvSpPr>
          <p:nvPr>
            <p:ph type="body" sz="half" idx="1"/>
          </p:nvPr>
        </p:nvSpPr>
        <p:spPr>
          <a:xfrm>
            <a:off x="323850" y="1989138"/>
            <a:ext cx="8208963" cy="4235450"/>
          </a:xfrm>
        </p:spPr>
        <p:txBody>
          <a:bodyPr/>
          <a:lstStyle/>
          <a:p>
            <a:pPr marL="0" indent="376238" algn="just">
              <a:buFontTx/>
              <a:buNone/>
            </a:pPr>
            <a:r>
              <a:rPr lang="zh-CN" altLang="en-US" sz="2800" dirty="0">
                <a:ea typeface="黑体" pitchFamily="49" charset="-122"/>
              </a:rPr>
              <a:t>配置方案设计从以下几个方面考虑：</a:t>
            </a:r>
          </a:p>
          <a:p>
            <a:pPr marL="0" indent="376238" algn="just">
              <a:buFontTx/>
              <a:buNone/>
            </a:pPr>
            <a:endParaRPr lang="zh-CN" altLang="en-US" sz="2800" dirty="0">
              <a:ea typeface="黑体" pitchFamily="49" charset="-122"/>
            </a:endParaRPr>
          </a:p>
          <a:p>
            <a:pPr marL="0" indent="376238" algn="just">
              <a:buClr>
                <a:srgbClr val="FF0000"/>
              </a:buClr>
              <a:buFont typeface="Wingdings" pitchFamily="2" charset="2"/>
              <a:buAutoNum type="arabicParenBoth"/>
            </a:pPr>
            <a:r>
              <a:rPr lang="zh-CN" altLang="en-US" sz="2400" b="1" dirty="0">
                <a:ea typeface="黑体" pitchFamily="49" charset="-122"/>
              </a:rPr>
              <a:t>客观条件约束：资金、原有计算机系统、技术力量。</a:t>
            </a:r>
          </a:p>
          <a:p>
            <a:pPr marL="0" indent="376238" algn="just">
              <a:buClr>
                <a:srgbClr val="FF0000"/>
              </a:buClr>
              <a:buFont typeface="Wingdings" pitchFamily="2" charset="2"/>
              <a:buAutoNum type="arabicParenBoth"/>
            </a:pPr>
            <a:r>
              <a:rPr lang="zh-CN" altLang="en-US" sz="2400" b="1" dirty="0">
                <a:ea typeface="黑体" pitchFamily="49" charset="-122"/>
              </a:rPr>
              <a:t>处理方式：实时处理还是批处理。</a:t>
            </a:r>
          </a:p>
          <a:p>
            <a:pPr marL="0" indent="376238" algn="just">
              <a:buClr>
                <a:srgbClr val="FF0000"/>
              </a:buClr>
              <a:buFont typeface="Wingdings" pitchFamily="2" charset="2"/>
              <a:buAutoNum type="arabicParenBoth"/>
            </a:pPr>
            <a:r>
              <a:rPr lang="zh-CN" altLang="en-US" sz="2400" b="1" dirty="0">
                <a:ea typeface="黑体" pitchFamily="49" charset="-122"/>
              </a:rPr>
              <a:t>联机存储量：软件存储容量、数据存储容量。</a:t>
            </a:r>
          </a:p>
          <a:p>
            <a:pPr marL="0" indent="376238" algn="just">
              <a:buClr>
                <a:srgbClr val="FF0000"/>
              </a:buClr>
              <a:buFont typeface="Wingdings" pitchFamily="2" charset="2"/>
              <a:buAutoNum type="arabicParenBoth"/>
            </a:pPr>
            <a:r>
              <a:rPr lang="zh-CN" altLang="en-US" sz="2400" b="1" dirty="0">
                <a:ea typeface="黑体" pitchFamily="49" charset="-122"/>
              </a:rPr>
              <a:t>设备：终端和各种外设数量。</a:t>
            </a:r>
          </a:p>
          <a:p>
            <a:pPr marL="0" indent="376238" algn="just">
              <a:buClr>
                <a:srgbClr val="FF0000"/>
              </a:buClr>
              <a:buFont typeface="Wingdings" pitchFamily="2" charset="2"/>
              <a:buAutoNum type="arabicParenBoth"/>
            </a:pPr>
            <a:r>
              <a:rPr lang="zh-CN" altLang="en-US" sz="2400" b="1" dirty="0">
                <a:ea typeface="黑体" pitchFamily="49" charset="-122"/>
              </a:rPr>
              <a:t>软件：操作系统、数据库管理系统、语言、应用软件包。</a:t>
            </a:r>
          </a:p>
        </p:txBody>
      </p:sp>
      <p:sp>
        <p:nvSpPr>
          <p:cNvPr id="5" name="Rectangle 2"/>
          <p:cNvSpPr>
            <a:spLocks noGrp="1" noChangeArrowheads="1"/>
          </p:cNvSpPr>
          <p:nvPr>
            <p:ph type="title"/>
          </p:nvPr>
        </p:nvSpPr>
        <p:spPr>
          <a:xfrm>
            <a:off x="0" y="77317"/>
            <a:ext cx="8892480" cy="687387"/>
          </a:xfrm>
        </p:spPr>
        <p:txBody>
          <a:bodyPr/>
          <a:lstStyle/>
          <a:p>
            <a:pPr algn="r"/>
            <a:r>
              <a:rPr lang="en-US" altLang="zh-CN" sz="2800" dirty="0" smtClean="0">
                <a:latin typeface="隶书" pitchFamily="49" charset="-122"/>
              </a:rPr>
              <a:t>5</a:t>
            </a:r>
            <a:r>
              <a:rPr lang="zh-CN" altLang="en-US" sz="2800" dirty="0" smtClean="0">
                <a:latin typeface="隶书" pitchFamily="49" charset="-122"/>
              </a:rPr>
              <a:t>、系统资源规划</a:t>
            </a:r>
            <a:r>
              <a:rPr lang="zh-CN" altLang="en-US" sz="2800" dirty="0" smtClean="0"/>
              <a:t> </a:t>
            </a:r>
            <a:endParaRPr lang="zh-CN" altLang="en-US" sz="2800" dirty="0"/>
          </a:p>
        </p:txBody>
      </p:sp>
    </p:spTree>
    <p:extLst>
      <p:ext uri="{BB962C8B-B14F-4D97-AF65-F5344CB8AC3E}">
        <p14:creationId xmlns:p14="http://schemas.microsoft.com/office/powerpoint/2010/main" val="3781615182"/>
      </p:ext>
    </p:extLst>
  </p:cSld>
  <p:clrMapOvr>
    <a:masterClrMapping/>
  </p:clrMapOvr>
  <p:transition>
    <p:fade thruBlk="1"/>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08520" y="6093296"/>
            <a:ext cx="8001000" cy="762000"/>
          </a:xfrm>
          <a:noFill/>
          <a:ln/>
          <a:extLst>
            <a:ext uri="{AF507438-7753-43E0-B8FC-AC1667EBCBE1}">
              <a14:hiddenEffects xmlns:a14="http://schemas.microsoft.com/office/drawing/2010/main">
                <a:effectLst>
                  <a:outerShdw dist="102391" dir="3615307" algn="ctr" rotWithShape="0">
                    <a:schemeClr val="bg2"/>
                  </a:outerShdw>
                </a:effectLst>
              </a14:hiddenEffects>
            </a:ext>
          </a:extLst>
        </p:spPr>
        <p:txBody>
          <a:bodyPr/>
          <a:lstStyle/>
          <a:p>
            <a:r>
              <a:rPr lang="zh-CN" altLang="en-US" sz="3200">
                <a:solidFill>
                  <a:srgbClr val="0000FF"/>
                </a:solidFill>
                <a:latin typeface="黑体" pitchFamily="49" charset="-122"/>
                <a:ea typeface="黑体" pitchFamily="49" charset="-122"/>
              </a:rPr>
              <a:t>图 计算机逻辑配置方案示例</a:t>
            </a:r>
            <a:endParaRPr lang="zh-CN" altLang="en-US" sz="4000">
              <a:solidFill>
                <a:srgbClr val="0000FF"/>
              </a:solidFill>
              <a:latin typeface="黑体" pitchFamily="49" charset="-122"/>
              <a:ea typeface="黑体" pitchFamily="49" charset="-122"/>
            </a:endParaRPr>
          </a:p>
        </p:txBody>
      </p:sp>
      <p:pic>
        <p:nvPicPr>
          <p:cNvPr id="55299" name="Picture 3" descr="Intra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6600825"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4" name="Rectangle 2"/>
          <p:cNvSpPr txBox="1">
            <a:spLocks noChangeArrowheads="1"/>
          </p:cNvSpPr>
          <p:nvPr/>
        </p:nvSpPr>
        <p:spPr bwMode="auto">
          <a:xfrm>
            <a:off x="0" y="77317"/>
            <a:ext cx="8892480" cy="687387"/>
          </a:xfrm>
          <a:prstGeom prst="rect">
            <a:avLst/>
          </a:prstGeom>
          <a:noFill/>
          <a:ln w="9525" algn="ctr">
            <a:noFill/>
            <a:miter lim="800000"/>
            <a:headEnd/>
            <a:tailEnd/>
          </a:ln>
        </p:spPr>
        <p:txBody>
          <a:bodyPr vert="horz" wrap="square" lIns="1800000" tIns="36000" rIns="360000" bIns="45720" numCol="1" anchor="t" anchorCtr="0" compatLnSpc="1">
            <a:prstTxWarp prst="textNoShape">
              <a:avLst/>
            </a:prstTxWarp>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r"/>
            <a:r>
              <a:rPr lang="en-US" altLang="zh-CN" sz="2800" smtClean="0">
                <a:latin typeface="隶书" pitchFamily="49" charset="-122"/>
              </a:rPr>
              <a:t>5</a:t>
            </a:r>
            <a:r>
              <a:rPr lang="zh-CN" altLang="en-US" sz="2800" smtClean="0">
                <a:latin typeface="隶书" pitchFamily="49" charset="-122"/>
              </a:rPr>
              <a:t>、系统资源规划</a:t>
            </a:r>
            <a:r>
              <a:rPr lang="zh-CN" altLang="en-US" sz="2800" smtClean="0"/>
              <a:t> </a:t>
            </a:r>
            <a:endParaRPr lang="zh-CN" altLang="en-US" sz="2800" dirty="0"/>
          </a:p>
        </p:txBody>
      </p:sp>
    </p:spTree>
    <p:extLst>
      <p:ext uri="{BB962C8B-B14F-4D97-AF65-F5344CB8AC3E}">
        <p14:creationId xmlns:p14="http://schemas.microsoft.com/office/powerpoint/2010/main" val="3314286641"/>
      </p:ext>
    </p:extLst>
  </p:cSld>
  <p:clrMapOvr>
    <a:masterClrMapping/>
  </p:clrMapOvr>
  <p:transition>
    <p:fade thruBlk="1"/>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083" name="Rectangle 299"/>
          <p:cNvSpPr>
            <a:spLocks noChangeArrowheads="1"/>
          </p:cNvSpPr>
          <p:nvPr/>
        </p:nvSpPr>
        <p:spPr bwMode="auto">
          <a:xfrm>
            <a:off x="0" y="5135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endParaRPr lang="zh-CN" altLang="zh-CN" sz="2400">
              <a:latin typeface="Times New Roman" pitchFamily="18" charset="0"/>
            </a:endParaRPr>
          </a:p>
        </p:txBody>
      </p:sp>
      <p:sp>
        <p:nvSpPr>
          <p:cNvPr id="7" name="Rectangle 2"/>
          <p:cNvSpPr>
            <a:spLocks noGrp="1" noChangeArrowheads="1"/>
          </p:cNvSpPr>
          <p:nvPr>
            <p:ph type="title"/>
          </p:nvPr>
        </p:nvSpPr>
        <p:spPr>
          <a:xfrm>
            <a:off x="0" y="77317"/>
            <a:ext cx="8892480" cy="687387"/>
          </a:xfrm>
        </p:spPr>
        <p:txBody>
          <a:bodyPr/>
          <a:lstStyle/>
          <a:p>
            <a:r>
              <a:rPr lang="en-US" altLang="zh-CN" sz="2800" dirty="0">
                <a:latin typeface="隶书" pitchFamily="49" charset="-122"/>
              </a:rPr>
              <a:t>5</a:t>
            </a:r>
            <a:r>
              <a:rPr lang="zh-CN" altLang="en-US" sz="2800" dirty="0" smtClean="0">
                <a:latin typeface="隶书" pitchFamily="49" charset="-122"/>
              </a:rPr>
              <a:t>、系统资源规划</a:t>
            </a:r>
            <a:r>
              <a:rPr lang="zh-CN" altLang="en-US" sz="2800" dirty="0" smtClean="0"/>
              <a:t> </a:t>
            </a:r>
            <a:endParaRPr lang="zh-CN" altLang="en-US" sz="2800" dirty="0"/>
          </a:p>
        </p:txBody>
      </p:sp>
      <p:sp>
        <p:nvSpPr>
          <p:cNvPr id="6" name="Rectangle 3"/>
          <p:cNvSpPr txBox="1">
            <a:spLocks noChangeArrowheads="1"/>
          </p:cNvSpPr>
          <p:nvPr/>
        </p:nvSpPr>
        <p:spPr bwMode="auto">
          <a:xfrm>
            <a:off x="685800" y="1556792"/>
            <a:ext cx="8062664" cy="439519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r>
              <a:rPr lang="zh-CN" altLang="en-US" dirty="0" smtClean="0">
                <a:solidFill>
                  <a:srgbClr val="0000FF"/>
                </a:solidFill>
              </a:rPr>
              <a:t>内容</a:t>
            </a:r>
          </a:p>
          <a:p>
            <a:endParaRPr lang="zh-CN" altLang="en-US" sz="800" dirty="0" smtClean="0"/>
          </a:p>
          <a:p>
            <a:pPr>
              <a:buFont typeface="Wingdings" pitchFamily="2" charset="2"/>
              <a:buNone/>
            </a:pPr>
            <a:r>
              <a:rPr lang="zh-CN" altLang="en-US" sz="2000" dirty="0" smtClean="0"/>
              <a:t>	</a:t>
            </a:r>
            <a:r>
              <a:rPr lang="zh-CN" altLang="en-US" sz="2000" dirty="0" smtClean="0">
                <a:solidFill>
                  <a:srgbClr val="FF0000"/>
                </a:solidFill>
              </a:rPr>
              <a:t>（</a:t>
            </a:r>
            <a:r>
              <a:rPr lang="en-US" altLang="zh-CN" dirty="0" smtClean="0">
                <a:solidFill>
                  <a:srgbClr val="FF0000"/>
                </a:solidFill>
              </a:rPr>
              <a:t>3</a:t>
            </a:r>
            <a:r>
              <a:rPr lang="zh-CN" altLang="en-US" dirty="0" smtClean="0">
                <a:solidFill>
                  <a:srgbClr val="FF0000"/>
                </a:solidFill>
              </a:rPr>
              <a:t>）数据存储总体方案规划。</a:t>
            </a:r>
            <a:r>
              <a:rPr lang="zh-CN" altLang="en-US" dirty="0" smtClean="0"/>
              <a:t>在数据规划的基础上规划企业数据库的规模和内容以及数据资源的集中与分散相结合的配置方案。</a:t>
            </a:r>
          </a:p>
          <a:p>
            <a:pPr>
              <a:buFont typeface="Wingdings" pitchFamily="2" charset="2"/>
              <a:buNone/>
            </a:pPr>
            <a:r>
              <a:rPr lang="zh-CN" altLang="en-US" dirty="0" smtClean="0"/>
              <a:t>	（</a:t>
            </a:r>
            <a:r>
              <a:rPr lang="en-US" altLang="zh-CN" dirty="0" smtClean="0"/>
              <a:t>4</a:t>
            </a:r>
            <a:r>
              <a:rPr lang="zh-CN" altLang="en-US" dirty="0" smtClean="0"/>
              <a:t>）  </a:t>
            </a:r>
            <a:r>
              <a:rPr lang="zh-CN" altLang="en-US" dirty="0" smtClean="0">
                <a:solidFill>
                  <a:srgbClr val="FF0000"/>
                </a:solidFill>
              </a:rPr>
              <a:t>对规划中系统的信息管理与人员总体方案进行规划。</a:t>
            </a:r>
            <a:endParaRPr lang="zh-CN" altLang="en-US" dirty="0">
              <a:solidFill>
                <a:srgbClr val="FF0000"/>
              </a:solidFill>
            </a:endParaRPr>
          </a:p>
        </p:txBody>
      </p:sp>
    </p:spTree>
    <p:extLst>
      <p:ext uri="{BB962C8B-B14F-4D97-AF65-F5344CB8AC3E}">
        <p14:creationId xmlns:p14="http://schemas.microsoft.com/office/powerpoint/2010/main" val="54723470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5" name="Rectangle 7"/>
          <p:cNvSpPr>
            <a:spLocks noChangeArrowheads="1"/>
          </p:cNvSpPr>
          <p:nvPr/>
        </p:nvSpPr>
        <p:spPr bwMode="auto">
          <a:xfrm>
            <a:off x="126409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三</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、系统规划阶段</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2" name="TextBox 1"/>
          <p:cNvSpPr txBox="1"/>
          <p:nvPr/>
        </p:nvSpPr>
        <p:spPr bwMode="auto">
          <a:xfrm>
            <a:off x="2972282" y="1628800"/>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smtClean="0">
                <a:solidFill>
                  <a:srgbClr val="969696"/>
                </a:solidFill>
              </a:rPr>
              <a:t> 1</a:t>
            </a:r>
            <a:r>
              <a:rPr lang="zh-CN" altLang="en-US" dirty="0" smtClean="0">
                <a:solidFill>
                  <a:srgbClr val="969696"/>
                </a:solidFill>
              </a:rPr>
              <a:t>、系统战略规划</a:t>
            </a:r>
            <a:endParaRPr lang="zh-CN" altLang="en-US" dirty="0">
              <a:solidFill>
                <a:srgbClr val="969696"/>
              </a:solidFill>
            </a:endParaRPr>
          </a:p>
        </p:txBody>
      </p:sp>
      <p:sp>
        <p:nvSpPr>
          <p:cNvPr id="6" name="TextBox 5"/>
          <p:cNvSpPr txBox="1"/>
          <p:nvPr/>
        </p:nvSpPr>
        <p:spPr bwMode="auto">
          <a:xfrm>
            <a:off x="2972282" y="2491971"/>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smtClean="0">
                <a:solidFill>
                  <a:srgbClr val="969696"/>
                </a:solidFill>
              </a:rPr>
              <a:t> 2</a:t>
            </a:r>
            <a:r>
              <a:rPr lang="zh-CN" altLang="en-US" dirty="0" smtClean="0">
                <a:solidFill>
                  <a:srgbClr val="969696"/>
                </a:solidFill>
              </a:rPr>
              <a:t>、系统流程规划</a:t>
            </a:r>
            <a:endParaRPr lang="zh-CN" altLang="en-US" dirty="0">
              <a:solidFill>
                <a:srgbClr val="969696"/>
              </a:solidFill>
            </a:endParaRPr>
          </a:p>
        </p:txBody>
      </p:sp>
      <p:sp>
        <p:nvSpPr>
          <p:cNvPr id="11" name="Rectangle 3"/>
          <p:cNvSpPr txBox="1">
            <a:spLocks noChangeArrowheads="1"/>
          </p:cNvSpPr>
          <p:nvPr/>
        </p:nvSpPr>
        <p:spPr bwMode="auto">
          <a:xfrm>
            <a:off x="1286810" y="1134616"/>
            <a:ext cx="2061054" cy="710208"/>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r>
              <a:rPr lang="zh-CN" altLang="en-US" sz="2800" dirty="0" smtClean="0">
                <a:solidFill>
                  <a:srgbClr val="FF0000"/>
                </a:solidFill>
                <a:effectLst>
                  <a:outerShdw blurRad="38100" dist="38100" dir="2700000" algn="tl">
                    <a:srgbClr val="000000">
                      <a:alpha val="43137"/>
                    </a:srgbClr>
                  </a:outerShdw>
                </a:effectLst>
              </a:rPr>
              <a:t>要点</a:t>
            </a:r>
          </a:p>
        </p:txBody>
      </p:sp>
      <p:sp>
        <p:nvSpPr>
          <p:cNvPr id="7" name="Text Box 3"/>
          <p:cNvSpPr txBox="1">
            <a:spLocks noChangeArrowheads="1"/>
          </p:cNvSpPr>
          <p:nvPr/>
        </p:nvSpPr>
        <p:spPr bwMode="auto">
          <a:xfrm>
            <a:off x="2972282" y="3355142"/>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smtClean="0">
                <a:solidFill>
                  <a:srgbClr val="969696"/>
                </a:solidFill>
              </a:rPr>
              <a:t> 3</a:t>
            </a:r>
            <a:r>
              <a:rPr lang="zh-CN" altLang="en-US" dirty="0" smtClean="0">
                <a:solidFill>
                  <a:srgbClr val="969696"/>
                </a:solidFill>
              </a:rPr>
              <a:t>、系统数据规划</a:t>
            </a:r>
            <a:endParaRPr lang="zh-CN" altLang="en-US" dirty="0">
              <a:solidFill>
                <a:srgbClr val="969696"/>
              </a:solidFill>
            </a:endParaRPr>
          </a:p>
        </p:txBody>
      </p:sp>
      <p:sp>
        <p:nvSpPr>
          <p:cNvPr id="8" name="Text Box 3"/>
          <p:cNvSpPr txBox="1">
            <a:spLocks noChangeArrowheads="1"/>
          </p:cNvSpPr>
          <p:nvPr/>
        </p:nvSpPr>
        <p:spPr bwMode="auto">
          <a:xfrm>
            <a:off x="2972282" y="4218313"/>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smtClean="0">
                <a:solidFill>
                  <a:srgbClr val="969696"/>
                </a:solidFill>
              </a:rPr>
              <a:t> 4</a:t>
            </a:r>
            <a:r>
              <a:rPr lang="zh-CN" altLang="en-US" dirty="0" smtClean="0">
                <a:solidFill>
                  <a:srgbClr val="969696"/>
                </a:solidFill>
              </a:rPr>
              <a:t>、系统功能规划</a:t>
            </a:r>
            <a:endParaRPr lang="zh-CN" altLang="en-US" dirty="0">
              <a:solidFill>
                <a:srgbClr val="969696"/>
              </a:solidFill>
            </a:endParaRPr>
          </a:p>
        </p:txBody>
      </p:sp>
      <p:sp>
        <p:nvSpPr>
          <p:cNvPr id="9" name="Text Box 3"/>
          <p:cNvSpPr txBox="1">
            <a:spLocks noChangeArrowheads="1"/>
          </p:cNvSpPr>
          <p:nvPr/>
        </p:nvSpPr>
        <p:spPr bwMode="auto">
          <a:xfrm>
            <a:off x="2972282" y="5081483"/>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solidFill>
                  <a:srgbClr val="969696"/>
                </a:solidFill>
              </a:rPr>
              <a:t> </a:t>
            </a:r>
            <a:r>
              <a:rPr lang="en-US" altLang="zh-CN" dirty="0" smtClean="0">
                <a:solidFill>
                  <a:srgbClr val="969696"/>
                </a:solidFill>
              </a:rPr>
              <a:t>5</a:t>
            </a:r>
            <a:r>
              <a:rPr lang="zh-CN" altLang="en-US" dirty="0" smtClean="0">
                <a:solidFill>
                  <a:srgbClr val="969696"/>
                </a:solidFill>
              </a:rPr>
              <a:t>、系统资源规划</a:t>
            </a:r>
            <a:endParaRPr lang="zh-CN" altLang="en-US" dirty="0">
              <a:solidFill>
                <a:srgbClr val="969696"/>
              </a:solidFill>
            </a:endParaRPr>
          </a:p>
        </p:txBody>
      </p:sp>
      <p:sp>
        <p:nvSpPr>
          <p:cNvPr id="10" name="Text Box 3"/>
          <p:cNvSpPr txBox="1">
            <a:spLocks noChangeArrowheads="1"/>
          </p:cNvSpPr>
          <p:nvPr/>
        </p:nvSpPr>
        <p:spPr bwMode="auto">
          <a:xfrm>
            <a:off x="2987824" y="5868561"/>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solidFill>
                  <a:schemeClr val="bg1"/>
                </a:solidFill>
              </a:rPr>
              <a:t> </a:t>
            </a:r>
            <a:r>
              <a:rPr lang="en-US" altLang="zh-CN" dirty="0" smtClean="0">
                <a:solidFill>
                  <a:schemeClr val="bg1"/>
                </a:solidFill>
              </a:rPr>
              <a:t>6</a:t>
            </a:r>
            <a:r>
              <a:rPr lang="zh-CN" altLang="en-US" dirty="0" smtClean="0">
                <a:solidFill>
                  <a:schemeClr val="bg1"/>
                </a:solidFill>
              </a:rPr>
              <a:t>、系统实施计划</a:t>
            </a:r>
            <a:endParaRPr lang="zh-CN" altLang="en-US" dirty="0">
              <a:solidFill>
                <a:schemeClr val="bg1"/>
              </a:solidFill>
            </a:endParaRPr>
          </a:p>
        </p:txBody>
      </p:sp>
    </p:spTree>
    <p:extLst>
      <p:ext uri="{BB962C8B-B14F-4D97-AF65-F5344CB8AC3E}">
        <p14:creationId xmlns:p14="http://schemas.microsoft.com/office/powerpoint/2010/main" val="3355373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B2B9B81-436F-41CD-8B7F-31CF316486BA}" type="slidenum">
              <a:rPr lang="en-US" altLang="zh-CN"/>
              <a:pPr/>
              <a:t>155</a:t>
            </a:fld>
            <a:endParaRPr lang="en-US" altLang="zh-CN"/>
          </a:p>
        </p:txBody>
      </p:sp>
      <p:sp>
        <p:nvSpPr>
          <p:cNvPr id="226307" name="Rectangle 3"/>
          <p:cNvSpPr>
            <a:spLocks noGrp="1" noChangeArrowheads="1"/>
          </p:cNvSpPr>
          <p:nvPr>
            <p:ph type="body" idx="1"/>
          </p:nvPr>
        </p:nvSpPr>
        <p:spPr>
          <a:xfrm>
            <a:off x="323528" y="2492896"/>
            <a:ext cx="3456384" cy="3816276"/>
          </a:xfrm>
        </p:spPr>
        <p:txBody>
          <a:bodyPr/>
          <a:lstStyle/>
          <a:p>
            <a:r>
              <a:rPr lang="zh-CN" altLang="en-US" dirty="0" smtClean="0">
                <a:solidFill>
                  <a:srgbClr val="002060"/>
                </a:solidFill>
                <a:effectLst>
                  <a:outerShdw blurRad="38100" dist="38100" dir="2700000" algn="tl">
                    <a:srgbClr val="000000">
                      <a:alpha val="43137"/>
                    </a:srgbClr>
                  </a:outerShdw>
                </a:effectLst>
                <a:latin typeface="楷体_GB2312" pitchFamily="49" charset="-122"/>
              </a:rPr>
              <a:t>信息需求分析</a:t>
            </a:r>
            <a:endParaRPr lang="en-US" altLang="zh-CN" dirty="0" smtClean="0">
              <a:solidFill>
                <a:srgbClr val="002060"/>
              </a:solidFill>
              <a:effectLst>
                <a:outerShdw blurRad="38100" dist="38100" dir="2700000" algn="tl">
                  <a:srgbClr val="000000">
                    <a:alpha val="43137"/>
                  </a:srgbClr>
                </a:outerShdw>
              </a:effectLst>
              <a:latin typeface="楷体_GB2312" pitchFamily="49" charset="-122"/>
            </a:endParaRPr>
          </a:p>
          <a:p>
            <a:r>
              <a:rPr lang="zh-CN" altLang="en-US" dirty="0" smtClean="0">
                <a:solidFill>
                  <a:srgbClr val="002060"/>
                </a:solidFill>
                <a:effectLst>
                  <a:outerShdw blurRad="38100" dist="38100" dir="2700000" algn="tl">
                    <a:srgbClr val="000000">
                      <a:alpha val="43137"/>
                    </a:srgbClr>
                  </a:outerShdw>
                </a:effectLst>
                <a:latin typeface="楷体_GB2312" pitchFamily="49" charset="-122"/>
              </a:rPr>
              <a:t>数据规划</a:t>
            </a:r>
            <a:endParaRPr lang="zh-CN" altLang="en-US" dirty="0">
              <a:solidFill>
                <a:srgbClr val="002060"/>
              </a:solidFill>
              <a:effectLst>
                <a:outerShdw blurRad="38100" dist="38100" dir="2700000" algn="tl">
                  <a:srgbClr val="000000">
                    <a:alpha val="43137"/>
                  </a:srgbClr>
                </a:outerShdw>
              </a:effectLst>
              <a:latin typeface="楷体_GB2312" pitchFamily="49" charset="-122"/>
            </a:endParaRPr>
          </a:p>
          <a:p>
            <a:r>
              <a:rPr lang="zh-CN" altLang="en-US" dirty="0" smtClean="0">
                <a:solidFill>
                  <a:srgbClr val="002060"/>
                </a:solidFill>
                <a:effectLst>
                  <a:outerShdw blurRad="38100" dist="38100" dir="2700000" algn="tl">
                    <a:srgbClr val="000000">
                      <a:alpha val="43137"/>
                    </a:srgbClr>
                  </a:outerShdw>
                </a:effectLst>
                <a:latin typeface="楷体_GB2312" pitchFamily="49" charset="-122"/>
              </a:rPr>
              <a:t>功能规划</a:t>
            </a:r>
            <a:endParaRPr lang="en-US" altLang="zh-CN" dirty="0" smtClean="0">
              <a:solidFill>
                <a:srgbClr val="002060"/>
              </a:solidFill>
              <a:effectLst>
                <a:outerShdw blurRad="38100" dist="38100" dir="2700000" algn="tl">
                  <a:srgbClr val="000000">
                    <a:alpha val="43137"/>
                  </a:srgbClr>
                </a:outerShdw>
              </a:effectLst>
              <a:latin typeface="楷体_GB2312" pitchFamily="49" charset="-122"/>
            </a:endParaRPr>
          </a:p>
          <a:p>
            <a:r>
              <a:rPr lang="zh-CN" altLang="en-US" dirty="0" smtClean="0">
                <a:solidFill>
                  <a:srgbClr val="002060"/>
                </a:solidFill>
                <a:effectLst>
                  <a:outerShdw blurRad="38100" dist="38100" dir="2700000" algn="tl">
                    <a:srgbClr val="000000">
                      <a:alpha val="43137"/>
                    </a:srgbClr>
                  </a:outerShdw>
                </a:effectLst>
                <a:latin typeface="楷体_GB2312" pitchFamily="49" charset="-122"/>
              </a:rPr>
              <a:t>信息资源</a:t>
            </a:r>
            <a:r>
              <a:rPr lang="zh-CN" altLang="en-US" dirty="0">
                <a:solidFill>
                  <a:srgbClr val="002060"/>
                </a:solidFill>
                <a:effectLst>
                  <a:outerShdw blurRad="38100" dist="38100" dir="2700000" algn="tl">
                    <a:srgbClr val="000000">
                      <a:alpha val="43137"/>
                    </a:srgbClr>
                  </a:outerShdw>
                </a:effectLst>
                <a:latin typeface="楷体_GB2312" pitchFamily="49" charset="-122"/>
              </a:rPr>
              <a:t>配置规划 </a:t>
            </a:r>
          </a:p>
          <a:p>
            <a:pPr>
              <a:buFont typeface="Wingdings" pitchFamily="2" charset="2"/>
              <a:buNone/>
            </a:pPr>
            <a:r>
              <a:rPr lang="zh-CN" altLang="en-US" dirty="0">
                <a:solidFill>
                  <a:srgbClr val="002060"/>
                </a:solidFill>
                <a:effectLst>
                  <a:outerShdw blurRad="38100" dist="38100" dir="2700000" algn="tl">
                    <a:srgbClr val="000000">
                      <a:alpha val="43137"/>
                    </a:srgbClr>
                  </a:outerShdw>
                </a:effectLst>
                <a:latin typeface="楷体_GB2312" pitchFamily="49" charset="-122"/>
              </a:rPr>
              <a:t>	</a:t>
            </a:r>
            <a:endParaRPr lang="en-US" altLang="zh-CN" dirty="0">
              <a:solidFill>
                <a:srgbClr val="002060"/>
              </a:solidFill>
              <a:effectLst>
                <a:outerShdw blurRad="38100" dist="38100" dir="2700000" algn="tl">
                  <a:srgbClr val="000000">
                    <a:alpha val="43137"/>
                  </a:srgbClr>
                </a:outerShdw>
              </a:effectLst>
              <a:latin typeface="楷体_GB2312" pitchFamily="49" charset="-122"/>
            </a:endParaRPr>
          </a:p>
        </p:txBody>
      </p:sp>
      <p:sp>
        <p:nvSpPr>
          <p:cNvPr id="5" name="Text Box 3"/>
          <p:cNvSpPr txBox="1">
            <a:spLocks noChangeArrowheads="1"/>
          </p:cNvSpPr>
          <p:nvPr/>
        </p:nvSpPr>
        <p:spPr bwMode="auto">
          <a:xfrm>
            <a:off x="2267744" y="836712"/>
            <a:ext cx="468052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总体规划的内容</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 name="Rectangle 3"/>
          <p:cNvSpPr txBox="1">
            <a:spLocks noChangeArrowheads="1"/>
          </p:cNvSpPr>
          <p:nvPr/>
        </p:nvSpPr>
        <p:spPr bwMode="auto">
          <a:xfrm>
            <a:off x="3779912" y="2492896"/>
            <a:ext cx="5760640" cy="2232248"/>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3"/>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r>
              <a:rPr lang="zh-CN" altLang="en-US" dirty="0" smtClean="0">
                <a:solidFill>
                  <a:srgbClr val="002060"/>
                </a:solidFill>
                <a:effectLst>
                  <a:outerShdw blurRad="38100" dist="38100" dir="2700000" algn="tl">
                    <a:srgbClr val="000000">
                      <a:alpha val="43137"/>
                    </a:srgbClr>
                  </a:outerShdw>
                </a:effectLst>
                <a:latin typeface="楷体_GB2312" pitchFamily="49" charset="-122"/>
              </a:rPr>
              <a:t>这一环节的</a:t>
            </a:r>
            <a:r>
              <a:rPr lang="zh-CN" altLang="en-US" dirty="0" smtClean="0">
                <a:solidFill>
                  <a:srgbClr val="FF0000"/>
                </a:solidFill>
                <a:effectLst>
                  <a:outerShdw blurRad="38100" dist="38100" dir="2700000" algn="tl">
                    <a:srgbClr val="000000">
                      <a:alpha val="43137"/>
                    </a:srgbClr>
                  </a:outerShdw>
                </a:effectLst>
                <a:latin typeface="楷体_GB2312" pitchFamily="49" charset="-122"/>
              </a:rPr>
              <a:t>基础工作</a:t>
            </a:r>
          </a:p>
          <a:p>
            <a:r>
              <a:rPr lang="zh-CN" altLang="en-US" dirty="0" smtClean="0">
                <a:solidFill>
                  <a:srgbClr val="002060"/>
                </a:solidFill>
                <a:effectLst>
                  <a:outerShdw blurRad="38100" dist="38100" dir="2700000" algn="tl">
                    <a:srgbClr val="000000">
                      <a:alpha val="43137"/>
                    </a:srgbClr>
                  </a:outerShdw>
                </a:effectLst>
                <a:latin typeface="楷体_GB2312" pitchFamily="49" charset="-122"/>
              </a:rPr>
              <a:t>信息系统成功的</a:t>
            </a:r>
            <a:r>
              <a:rPr lang="zh-CN" altLang="en-US" dirty="0" smtClean="0">
                <a:solidFill>
                  <a:srgbClr val="FF0000"/>
                </a:solidFill>
                <a:effectLst>
                  <a:outerShdw blurRad="38100" dist="38100" dir="2700000" algn="tl">
                    <a:srgbClr val="000000">
                      <a:alpha val="43137"/>
                    </a:srgbClr>
                  </a:outerShdw>
                </a:effectLst>
                <a:latin typeface="楷体_GB2312" pitchFamily="49" charset="-122"/>
              </a:rPr>
              <a:t>基本条件 </a:t>
            </a:r>
            <a:endParaRPr lang="en-US" altLang="zh-CN" dirty="0" smtClean="0">
              <a:solidFill>
                <a:srgbClr val="FF0000"/>
              </a:solidFill>
              <a:effectLst>
                <a:outerShdw blurRad="38100" dist="38100" dir="2700000" algn="tl">
                  <a:srgbClr val="000000">
                    <a:alpha val="43137"/>
                  </a:srgbClr>
                </a:outerShdw>
              </a:effectLst>
              <a:latin typeface="楷体_GB2312" pitchFamily="49" charset="-122"/>
            </a:endParaRPr>
          </a:p>
          <a:p>
            <a:r>
              <a:rPr lang="zh-CN" altLang="en-US" dirty="0" smtClean="0">
                <a:solidFill>
                  <a:srgbClr val="002060"/>
                </a:solidFill>
                <a:effectLst>
                  <a:outerShdw blurRad="38100" dist="38100" dir="2700000" algn="tl">
                    <a:srgbClr val="000000">
                      <a:alpha val="43137"/>
                    </a:srgbClr>
                  </a:outerShdw>
                </a:effectLst>
                <a:latin typeface="楷体_GB2312" pitchFamily="49" charset="-122"/>
              </a:rPr>
              <a:t>总体结构规划的</a:t>
            </a:r>
            <a:r>
              <a:rPr lang="zh-CN" altLang="en-US" dirty="0" smtClean="0">
                <a:solidFill>
                  <a:srgbClr val="FF0000"/>
                </a:solidFill>
                <a:effectLst>
                  <a:outerShdw blurRad="38100" dist="38100" dir="2700000" algn="tl">
                    <a:srgbClr val="000000">
                      <a:alpha val="43137"/>
                    </a:srgbClr>
                  </a:outerShdw>
                </a:effectLst>
                <a:latin typeface="楷体_GB2312" pitchFamily="49" charset="-122"/>
              </a:rPr>
              <a:t>核心与关键</a:t>
            </a:r>
            <a:r>
              <a:rPr lang="zh-CN" altLang="en-US" dirty="0" smtClean="0">
                <a:solidFill>
                  <a:srgbClr val="002060"/>
                </a:solidFill>
                <a:effectLst>
                  <a:outerShdw blurRad="38100" dist="38100" dir="2700000" algn="tl">
                    <a:srgbClr val="000000">
                      <a:alpha val="43137"/>
                    </a:srgbClr>
                  </a:outerShdw>
                </a:effectLst>
                <a:latin typeface="楷体_GB2312" pitchFamily="49" charset="-122"/>
              </a:rPr>
              <a:t> </a:t>
            </a:r>
            <a:endParaRPr lang="en-US" altLang="zh-CN" dirty="0" smtClean="0">
              <a:solidFill>
                <a:srgbClr val="002060"/>
              </a:solidFill>
              <a:effectLst>
                <a:outerShdw blurRad="38100" dist="38100" dir="2700000" algn="tl">
                  <a:srgbClr val="000000">
                    <a:alpha val="43137"/>
                  </a:srgbClr>
                </a:outerShdw>
              </a:effectLst>
              <a:latin typeface="楷体_GB2312" pitchFamily="49" charset="-122"/>
            </a:endParaRPr>
          </a:p>
          <a:p>
            <a:r>
              <a:rPr lang="zh-CN" altLang="en-US" dirty="0" smtClean="0">
                <a:solidFill>
                  <a:srgbClr val="002060"/>
                </a:solidFill>
                <a:effectLst>
                  <a:outerShdw blurRad="38100" dist="38100" dir="2700000" algn="tl">
                    <a:srgbClr val="000000">
                      <a:alpha val="43137"/>
                    </a:srgbClr>
                  </a:outerShdw>
                </a:effectLst>
                <a:latin typeface="楷体_GB2312" pitchFamily="49" charset="-122"/>
              </a:rPr>
              <a:t>项目成功的实施</a:t>
            </a:r>
            <a:r>
              <a:rPr lang="zh-CN" altLang="en-US" dirty="0" smtClean="0">
                <a:solidFill>
                  <a:srgbClr val="FF0000"/>
                </a:solidFill>
                <a:effectLst>
                  <a:outerShdw blurRad="38100" dist="38100" dir="2700000" algn="tl">
                    <a:srgbClr val="000000">
                      <a:alpha val="43137"/>
                    </a:srgbClr>
                  </a:outerShdw>
                </a:effectLst>
                <a:latin typeface="楷体_GB2312" pitchFamily="49" charset="-122"/>
              </a:rPr>
              <a:t>打下基础</a:t>
            </a:r>
          </a:p>
          <a:p>
            <a:endParaRPr lang="en-US" altLang="zh-CN" dirty="0">
              <a:solidFill>
                <a:srgbClr val="002060"/>
              </a:solidFill>
              <a:effectLst>
                <a:outerShdw blurRad="38100" dist="38100" dir="2700000" algn="tl">
                  <a:srgbClr val="000000">
                    <a:alpha val="43137"/>
                  </a:srgbClr>
                </a:outerShdw>
              </a:effectLst>
              <a:latin typeface="楷体_GB2312" pitchFamily="49" charset="-122"/>
            </a:endParaRPr>
          </a:p>
        </p:txBody>
      </p:sp>
      <p:sp>
        <p:nvSpPr>
          <p:cNvPr id="7" name="Rectangle 3"/>
          <p:cNvSpPr txBox="1">
            <a:spLocks noChangeArrowheads="1"/>
          </p:cNvSpPr>
          <p:nvPr/>
        </p:nvSpPr>
        <p:spPr bwMode="auto">
          <a:xfrm>
            <a:off x="1259632" y="1577863"/>
            <a:ext cx="7488832" cy="699009"/>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3"/>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marL="0" indent="0">
              <a:buNone/>
            </a:pPr>
            <a:r>
              <a:rPr lang="zh-CN" altLang="en-US" dirty="0" smtClean="0">
                <a:solidFill>
                  <a:srgbClr val="0000FF"/>
                </a:solidFill>
                <a:effectLst>
                  <a:outerShdw blurRad="38100" dist="38100" dir="2700000" algn="tl">
                    <a:srgbClr val="000000">
                      <a:alpha val="43137"/>
                    </a:srgbClr>
                  </a:outerShdw>
                </a:effectLst>
                <a:latin typeface="楷体_GB2312" pitchFamily="49" charset="-122"/>
              </a:rPr>
              <a:t>信息系统总体结构规划是信息系统规划的中心环节</a:t>
            </a:r>
          </a:p>
        </p:txBody>
      </p:sp>
    </p:spTree>
    <p:extLst>
      <p:ext uri="{BB962C8B-B14F-4D97-AF65-F5344CB8AC3E}">
        <p14:creationId xmlns:p14="http://schemas.microsoft.com/office/powerpoint/2010/main" val="73388896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5" name="Rectangle 7"/>
          <p:cNvSpPr>
            <a:spLocks noChangeArrowheads="1"/>
          </p:cNvSpPr>
          <p:nvPr/>
        </p:nvSpPr>
        <p:spPr bwMode="auto">
          <a:xfrm>
            <a:off x="126409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三</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、系统规划阶段</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2" name="TextBox 1"/>
          <p:cNvSpPr txBox="1"/>
          <p:nvPr/>
        </p:nvSpPr>
        <p:spPr bwMode="auto">
          <a:xfrm>
            <a:off x="2972282" y="1628800"/>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smtClean="0">
                <a:solidFill>
                  <a:srgbClr val="969696"/>
                </a:solidFill>
              </a:rPr>
              <a:t> 1</a:t>
            </a:r>
            <a:r>
              <a:rPr lang="zh-CN" altLang="en-US" dirty="0" smtClean="0">
                <a:solidFill>
                  <a:srgbClr val="969696"/>
                </a:solidFill>
              </a:rPr>
              <a:t>、系统战略规划</a:t>
            </a:r>
            <a:endParaRPr lang="zh-CN" altLang="en-US" dirty="0">
              <a:solidFill>
                <a:srgbClr val="969696"/>
              </a:solidFill>
            </a:endParaRPr>
          </a:p>
        </p:txBody>
      </p:sp>
      <p:sp>
        <p:nvSpPr>
          <p:cNvPr id="6" name="TextBox 5"/>
          <p:cNvSpPr txBox="1"/>
          <p:nvPr/>
        </p:nvSpPr>
        <p:spPr bwMode="auto">
          <a:xfrm>
            <a:off x="2972282" y="2491971"/>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smtClean="0">
                <a:solidFill>
                  <a:srgbClr val="969696"/>
                </a:solidFill>
              </a:rPr>
              <a:t> 2</a:t>
            </a:r>
            <a:r>
              <a:rPr lang="zh-CN" altLang="en-US" dirty="0" smtClean="0">
                <a:solidFill>
                  <a:srgbClr val="969696"/>
                </a:solidFill>
              </a:rPr>
              <a:t>、系统流程规划</a:t>
            </a:r>
            <a:endParaRPr lang="zh-CN" altLang="en-US" dirty="0">
              <a:solidFill>
                <a:srgbClr val="969696"/>
              </a:solidFill>
            </a:endParaRPr>
          </a:p>
        </p:txBody>
      </p:sp>
      <p:sp>
        <p:nvSpPr>
          <p:cNvPr id="11" name="Rectangle 3"/>
          <p:cNvSpPr txBox="1">
            <a:spLocks noChangeArrowheads="1"/>
          </p:cNvSpPr>
          <p:nvPr/>
        </p:nvSpPr>
        <p:spPr bwMode="auto">
          <a:xfrm>
            <a:off x="1286810" y="1134616"/>
            <a:ext cx="2061054" cy="710208"/>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r>
              <a:rPr lang="zh-CN" altLang="en-US" sz="2800" dirty="0" smtClean="0">
                <a:solidFill>
                  <a:srgbClr val="FF0000"/>
                </a:solidFill>
                <a:effectLst>
                  <a:outerShdw blurRad="38100" dist="38100" dir="2700000" algn="tl">
                    <a:srgbClr val="000000">
                      <a:alpha val="43137"/>
                    </a:srgbClr>
                  </a:outerShdw>
                </a:effectLst>
              </a:rPr>
              <a:t>要点</a:t>
            </a:r>
          </a:p>
        </p:txBody>
      </p:sp>
      <p:sp>
        <p:nvSpPr>
          <p:cNvPr id="7" name="Text Box 3"/>
          <p:cNvSpPr txBox="1">
            <a:spLocks noChangeArrowheads="1"/>
          </p:cNvSpPr>
          <p:nvPr/>
        </p:nvSpPr>
        <p:spPr bwMode="auto">
          <a:xfrm>
            <a:off x="2972282" y="3355142"/>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smtClean="0">
                <a:solidFill>
                  <a:srgbClr val="969696"/>
                </a:solidFill>
              </a:rPr>
              <a:t> 3</a:t>
            </a:r>
            <a:r>
              <a:rPr lang="zh-CN" altLang="en-US" dirty="0" smtClean="0">
                <a:solidFill>
                  <a:srgbClr val="969696"/>
                </a:solidFill>
              </a:rPr>
              <a:t>、系统数据规划</a:t>
            </a:r>
            <a:endParaRPr lang="zh-CN" altLang="en-US" dirty="0">
              <a:solidFill>
                <a:srgbClr val="969696"/>
              </a:solidFill>
            </a:endParaRPr>
          </a:p>
        </p:txBody>
      </p:sp>
      <p:sp>
        <p:nvSpPr>
          <p:cNvPr id="8" name="Text Box 3"/>
          <p:cNvSpPr txBox="1">
            <a:spLocks noChangeArrowheads="1"/>
          </p:cNvSpPr>
          <p:nvPr/>
        </p:nvSpPr>
        <p:spPr bwMode="auto">
          <a:xfrm>
            <a:off x="2972282" y="4218313"/>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smtClean="0">
                <a:solidFill>
                  <a:srgbClr val="969696"/>
                </a:solidFill>
              </a:rPr>
              <a:t> 4</a:t>
            </a:r>
            <a:r>
              <a:rPr lang="zh-CN" altLang="en-US" dirty="0" smtClean="0">
                <a:solidFill>
                  <a:srgbClr val="969696"/>
                </a:solidFill>
              </a:rPr>
              <a:t>、系统功能规划</a:t>
            </a:r>
            <a:endParaRPr lang="zh-CN" altLang="en-US" dirty="0">
              <a:solidFill>
                <a:srgbClr val="969696"/>
              </a:solidFill>
            </a:endParaRPr>
          </a:p>
        </p:txBody>
      </p:sp>
      <p:sp>
        <p:nvSpPr>
          <p:cNvPr id="9" name="Text Box 3"/>
          <p:cNvSpPr txBox="1">
            <a:spLocks noChangeArrowheads="1"/>
          </p:cNvSpPr>
          <p:nvPr/>
        </p:nvSpPr>
        <p:spPr bwMode="auto">
          <a:xfrm>
            <a:off x="2972282" y="5081483"/>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solidFill>
                  <a:srgbClr val="969696"/>
                </a:solidFill>
              </a:rPr>
              <a:t> </a:t>
            </a:r>
            <a:r>
              <a:rPr lang="en-US" altLang="zh-CN" dirty="0" smtClean="0">
                <a:solidFill>
                  <a:srgbClr val="969696"/>
                </a:solidFill>
              </a:rPr>
              <a:t>5</a:t>
            </a:r>
            <a:r>
              <a:rPr lang="zh-CN" altLang="en-US" dirty="0" smtClean="0">
                <a:solidFill>
                  <a:srgbClr val="969696"/>
                </a:solidFill>
              </a:rPr>
              <a:t>、系统资源规划</a:t>
            </a:r>
            <a:endParaRPr lang="zh-CN" altLang="en-US" dirty="0">
              <a:solidFill>
                <a:srgbClr val="969696"/>
              </a:solidFill>
            </a:endParaRPr>
          </a:p>
        </p:txBody>
      </p:sp>
      <p:sp>
        <p:nvSpPr>
          <p:cNvPr id="10" name="Text Box 3"/>
          <p:cNvSpPr txBox="1">
            <a:spLocks noChangeArrowheads="1"/>
          </p:cNvSpPr>
          <p:nvPr/>
        </p:nvSpPr>
        <p:spPr bwMode="auto">
          <a:xfrm>
            <a:off x="2987824" y="5868561"/>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t> </a:t>
            </a:r>
            <a:r>
              <a:rPr lang="en-US" altLang="zh-CN" dirty="0" smtClean="0"/>
              <a:t>6</a:t>
            </a:r>
            <a:r>
              <a:rPr lang="zh-CN" altLang="en-US" dirty="0" smtClean="0"/>
              <a:t>、系统实施计划</a:t>
            </a:r>
            <a:endParaRPr lang="zh-CN" altLang="en-US" dirty="0"/>
          </a:p>
        </p:txBody>
      </p:sp>
    </p:spTree>
    <p:extLst>
      <p:ext uri="{BB962C8B-B14F-4D97-AF65-F5344CB8AC3E}">
        <p14:creationId xmlns:p14="http://schemas.microsoft.com/office/powerpoint/2010/main" val="1631534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7"/>
          <p:cNvSpPr>
            <a:spLocks noChangeArrowheads="1"/>
          </p:cNvSpPr>
          <p:nvPr/>
        </p:nvSpPr>
        <p:spPr bwMode="auto">
          <a:xfrm>
            <a:off x="111561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三</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、系统规划阶段</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35" name="TextBox 34"/>
          <p:cNvSpPr txBox="1"/>
          <p:nvPr/>
        </p:nvSpPr>
        <p:spPr bwMode="auto">
          <a:xfrm>
            <a:off x="1448478" y="972017"/>
            <a:ext cx="629187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latin typeface="Times New Roman" pitchFamily="18" charset="0"/>
                <a:ea typeface="+mn-ea"/>
                <a:cs typeface="Times New Roman" pitchFamily="18" charset="0"/>
              </a:rPr>
              <a:t>6</a:t>
            </a:r>
            <a:r>
              <a:rPr lang="zh-CN" altLang="en-US" dirty="0" smtClean="0">
                <a:latin typeface="Times New Roman" pitchFamily="18" charset="0"/>
                <a:ea typeface="+mn-ea"/>
                <a:cs typeface="Times New Roman" pitchFamily="18" charset="0"/>
              </a:rPr>
              <a:t>、项目实施计划</a:t>
            </a:r>
            <a:endParaRPr lang="zh-CN" altLang="en-US" dirty="0">
              <a:latin typeface="Times New Roman" pitchFamily="18" charset="0"/>
              <a:ea typeface="+mn-ea"/>
              <a:cs typeface="Times New Roman" pitchFamily="18" charset="0"/>
            </a:endParaRPr>
          </a:p>
        </p:txBody>
      </p:sp>
      <p:sp>
        <p:nvSpPr>
          <p:cNvPr id="36" name="Text Box 3"/>
          <p:cNvSpPr txBox="1">
            <a:spLocks noChangeArrowheads="1"/>
          </p:cNvSpPr>
          <p:nvPr/>
        </p:nvSpPr>
        <p:spPr bwMode="auto">
          <a:xfrm>
            <a:off x="2267744" y="1988840"/>
            <a:ext cx="468052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algn="l" eaLnBrk="0" hangingPunct="0">
              <a:spcBef>
                <a:spcPct val="50000"/>
              </a:spcBef>
            </a:pPr>
            <a:r>
              <a:rPr lang="en-US" altLang="zh-CN" sz="2800" b="1"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  1) </a:t>
            </a: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制定项目实施计划</a:t>
            </a:r>
            <a:endParaRPr kumimoji="1" lang="zh-CN" altLang="en-US" sz="2800" b="1" dirty="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1" name="Text Box 3"/>
          <p:cNvSpPr txBox="1">
            <a:spLocks noChangeArrowheads="1"/>
          </p:cNvSpPr>
          <p:nvPr/>
        </p:nvSpPr>
        <p:spPr bwMode="auto">
          <a:xfrm>
            <a:off x="2267744" y="2924944"/>
            <a:ext cx="468052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algn="l"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2)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制定资源分配方案</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custDataLst>
      <p:tags r:id="rId1"/>
    </p:custDataLst>
    <p:extLst>
      <p:ext uri="{BB962C8B-B14F-4D97-AF65-F5344CB8AC3E}">
        <p14:creationId xmlns:p14="http://schemas.microsoft.com/office/powerpoint/2010/main" val="2461085395"/>
      </p:ext>
    </p:extLst>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ltLang="zh-CN" sz="2800" dirty="0"/>
              <a:t>6</a:t>
            </a:r>
            <a:r>
              <a:rPr lang="zh-CN" altLang="en-US" sz="2800" dirty="0" smtClean="0"/>
              <a:t>、项目实施计划 </a:t>
            </a:r>
            <a:endParaRPr lang="zh-CN" altLang="en-US" sz="2800" dirty="0"/>
          </a:p>
        </p:txBody>
      </p:sp>
      <p:sp>
        <p:nvSpPr>
          <p:cNvPr id="227331" name="Rectangle 3"/>
          <p:cNvSpPr>
            <a:spLocks noGrp="1" noChangeArrowheads="1"/>
          </p:cNvSpPr>
          <p:nvPr>
            <p:ph type="body" idx="1"/>
          </p:nvPr>
        </p:nvSpPr>
        <p:spPr>
          <a:xfrm>
            <a:off x="467544" y="2132857"/>
            <a:ext cx="8424936" cy="3096343"/>
          </a:xfrm>
        </p:spPr>
        <p:txBody>
          <a:bodyPr/>
          <a:lstStyle/>
          <a:p>
            <a:r>
              <a:rPr lang="zh-CN" altLang="en-US" sz="2000" dirty="0" smtClean="0"/>
              <a:t>在</a:t>
            </a:r>
            <a:r>
              <a:rPr lang="zh-CN" altLang="en-US" sz="2000" dirty="0"/>
              <a:t>确定一个应用项目的优先顺序时应该依据以下五个方面进行分析：</a:t>
            </a:r>
          </a:p>
          <a:p>
            <a:pPr>
              <a:buFont typeface="Wingdings" pitchFamily="2" charset="2"/>
              <a:buNone/>
            </a:pPr>
            <a:r>
              <a:rPr lang="zh-CN" altLang="en-US" sz="2000" dirty="0"/>
              <a:t>	（</a:t>
            </a:r>
            <a:r>
              <a:rPr lang="en-US" altLang="zh-CN" sz="2000" dirty="0"/>
              <a:t>1</a:t>
            </a:r>
            <a:r>
              <a:rPr lang="zh-CN" altLang="en-US" sz="2000" dirty="0"/>
              <a:t>）该项目的实施对组织的改革与发展有显著的推动作用</a:t>
            </a:r>
          </a:p>
          <a:p>
            <a:pPr>
              <a:buFont typeface="Wingdings" pitchFamily="2" charset="2"/>
              <a:buNone/>
            </a:pPr>
            <a:r>
              <a:rPr lang="zh-CN" altLang="en-US" sz="2000" dirty="0"/>
              <a:t>	（</a:t>
            </a:r>
            <a:r>
              <a:rPr lang="en-US" altLang="zh-CN" sz="2000" dirty="0"/>
              <a:t>2</a:t>
            </a:r>
            <a:r>
              <a:rPr lang="zh-CN" altLang="en-US" sz="2000" dirty="0"/>
              <a:t>）该项目的实施预计可明显节省费用或增加利润</a:t>
            </a:r>
          </a:p>
          <a:p>
            <a:pPr>
              <a:buFont typeface="Wingdings" pitchFamily="2" charset="2"/>
              <a:buNone/>
            </a:pPr>
            <a:r>
              <a:rPr lang="zh-CN" altLang="en-US" sz="2000" dirty="0"/>
              <a:t>     （</a:t>
            </a:r>
            <a:r>
              <a:rPr lang="en-US" altLang="zh-CN" sz="2000" dirty="0"/>
              <a:t>3</a:t>
            </a:r>
            <a:r>
              <a:rPr lang="zh-CN" altLang="en-US" sz="2000" dirty="0"/>
              <a:t>）无法定量分析其实施效果的项目，例如提高职工工资，往往可以激发职工的工作积极性。</a:t>
            </a:r>
          </a:p>
          <a:p>
            <a:pPr>
              <a:buFont typeface="Wingdings" pitchFamily="2" charset="2"/>
              <a:buNone/>
            </a:pPr>
            <a:r>
              <a:rPr lang="zh-CN" altLang="en-US" sz="2000" dirty="0"/>
              <a:t>     （</a:t>
            </a:r>
            <a:r>
              <a:rPr lang="en-US" altLang="zh-CN" sz="2000" dirty="0"/>
              <a:t>4</a:t>
            </a:r>
            <a:r>
              <a:rPr lang="zh-CN" altLang="en-US" sz="2000" dirty="0"/>
              <a:t>）制度上的因素 </a:t>
            </a:r>
          </a:p>
          <a:p>
            <a:pPr>
              <a:buFont typeface="Wingdings" pitchFamily="2" charset="2"/>
              <a:buNone/>
            </a:pPr>
            <a:r>
              <a:rPr lang="zh-CN" altLang="en-US" sz="2000" dirty="0"/>
              <a:t>     （</a:t>
            </a:r>
            <a:r>
              <a:rPr lang="en-US" altLang="zh-CN" sz="2000" dirty="0"/>
              <a:t>5</a:t>
            </a:r>
            <a:r>
              <a:rPr lang="zh-CN" altLang="en-US" sz="2000" dirty="0"/>
              <a:t>）系统管理方面的需要</a:t>
            </a:r>
          </a:p>
          <a:p>
            <a:pPr>
              <a:buFont typeface="Wingdings" pitchFamily="2" charset="2"/>
              <a:buNone/>
            </a:pPr>
            <a:r>
              <a:rPr lang="zh-CN" altLang="en-US" sz="2000" dirty="0"/>
              <a:t>  </a:t>
            </a:r>
            <a:endParaRPr lang="en-US" altLang="zh-CN" sz="2000" dirty="0"/>
          </a:p>
        </p:txBody>
      </p:sp>
      <p:sp>
        <p:nvSpPr>
          <p:cNvPr id="5" name="Text Box 3"/>
          <p:cNvSpPr txBox="1">
            <a:spLocks noChangeArrowheads="1"/>
          </p:cNvSpPr>
          <p:nvPr/>
        </p:nvSpPr>
        <p:spPr bwMode="auto">
          <a:xfrm>
            <a:off x="2237488" y="1052736"/>
            <a:ext cx="468052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1)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制定项目实施计划</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767784319"/>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437F452-565F-48A8-99A0-FEECDF43B15B}" type="slidenum">
              <a:rPr lang="en-US" altLang="zh-CN"/>
              <a:pPr/>
              <a:t>159</a:t>
            </a:fld>
            <a:endParaRPr lang="en-US" altLang="zh-CN"/>
          </a:p>
        </p:txBody>
      </p:sp>
      <p:sp>
        <p:nvSpPr>
          <p:cNvPr id="227330" name="Rectangle 2"/>
          <p:cNvSpPr>
            <a:spLocks noGrp="1" noChangeArrowheads="1"/>
          </p:cNvSpPr>
          <p:nvPr>
            <p:ph type="title"/>
          </p:nvPr>
        </p:nvSpPr>
        <p:spPr/>
        <p:txBody>
          <a:bodyPr/>
          <a:lstStyle/>
          <a:p>
            <a:r>
              <a:rPr lang="en-US" altLang="zh-CN" sz="2800" dirty="0"/>
              <a:t>6</a:t>
            </a:r>
            <a:r>
              <a:rPr lang="zh-CN" altLang="en-US" sz="2800" dirty="0" smtClean="0"/>
              <a:t>、项目实施计划 </a:t>
            </a:r>
            <a:endParaRPr lang="zh-CN" altLang="en-US" sz="2800" dirty="0"/>
          </a:p>
        </p:txBody>
      </p:sp>
      <p:sp>
        <p:nvSpPr>
          <p:cNvPr id="227331" name="Rectangle 3"/>
          <p:cNvSpPr>
            <a:spLocks noGrp="1" noChangeArrowheads="1"/>
          </p:cNvSpPr>
          <p:nvPr>
            <p:ph type="body" idx="1"/>
          </p:nvPr>
        </p:nvSpPr>
        <p:spPr>
          <a:xfrm>
            <a:off x="467544" y="2132857"/>
            <a:ext cx="8424936" cy="4176464"/>
          </a:xfrm>
        </p:spPr>
        <p:txBody>
          <a:bodyPr/>
          <a:lstStyle/>
          <a:p>
            <a:r>
              <a:rPr lang="zh-CN" altLang="en-US" dirty="0" smtClean="0">
                <a:solidFill>
                  <a:srgbClr val="002060"/>
                </a:solidFill>
                <a:effectLst>
                  <a:outerShdw blurRad="38100" dist="38100" dir="2700000" algn="tl">
                    <a:srgbClr val="000000">
                      <a:alpha val="43137"/>
                    </a:srgbClr>
                  </a:outerShdw>
                </a:effectLst>
              </a:rPr>
              <a:t>为</a:t>
            </a:r>
            <a:r>
              <a:rPr lang="zh-CN" altLang="en-US" dirty="0">
                <a:solidFill>
                  <a:srgbClr val="002060"/>
                </a:solidFill>
                <a:effectLst>
                  <a:outerShdw blurRad="38100" dist="38100" dir="2700000" algn="tl">
                    <a:srgbClr val="000000">
                      <a:alpha val="43137"/>
                    </a:srgbClr>
                  </a:outerShdw>
                </a:effectLst>
              </a:rPr>
              <a:t>规划中的每个项目实施而需要的硬、软件资源、数据通讯设备、人员、技术、服务、资金等进行估计，提出整个系统的建设的概算。</a:t>
            </a:r>
          </a:p>
          <a:p>
            <a:pPr>
              <a:buFont typeface="Wingdings" pitchFamily="2" charset="2"/>
              <a:buNone/>
            </a:pPr>
            <a:endParaRPr lang="en-US" altLang="zh-CN" dirty="0">
              <a:solidFill>
                <a:srgbClr val="002060"/>
              </a:solidFill>
              <a:effectLst>
                <a:outerShdw blurRad="38100" dist="38100" dir="2700000" algn="tl">
                  <a:srgbClr val="000000">
                    <a:alpha val="43137"/>
                  </a:srgbClr>
                </a:outerShdw>
              </a:effectLst>
            </a:endParaRPr>
          </a:p>
        </p:txBody>
      </p:sp>
      <p:sp>
        <p:nvSpPr>
          <p:cNvPr id="5" name="Text Box 3"/>
          <p:cNvSpPr txBox="1">
            <a:spLocks noChangeArrowheads="1"/>
          </p:cNvSpPr>
          <p:nvPr/>
        </p:nvSpPr>
        <p:spPr bwMode="auto">
          <a:xfrm>
            <a:off x="2237488" y="1052736"/>
            <a:ext cx="468052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2)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制定资源分配方案</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4894409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794BB23-6F2A-40DC-8AEF-71516BEBE6A7}" type="slidenum">
              <a:rPr lang="en-US" altLang="zh-CN" smtClean="0"/>
              <a:pPr>
                <a:defRPr/>
              </a:pPr>
              <a:t>16</a:t>
            </a:fld>
            <a:endParaRPr lang="en-US" altLang="zh-CN" dirty="0"/>
          </a:p>
        </p:txBody>
      </p:sp>
      <p:sp>
        <p:nvSpPr>
          <p:cNvPr id="3" name="Rectangle 3"/>
          <p:cNvSpPr txBox="1">
            <a:spLocks noChangeArrowheads="1"/>
          </p:cNvSpPr>
          <p:nvPr/>
        </p:nvSpPr>
        <p:spPr>
          <a:xfrm>
            <a:off x="174625" y="1830338"/>
            <a:ext cx="8748713" cy="4406974"/>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3"/>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eaLnBrk="1" hangingPunct="1"/>
            <a:r>
              <a:rPr lang="zh-CN" altLang="en-US" dirty="0" smtClean="0"/>
              <a:t>成功之道：在于理念和手段</a:t>
            </a:r>
            <a:endParaRPr lang="en-US" altLang="zh-CN" dirty="0" smtClean="0"/>
          </a:p>
          <a:p>
            <a:pPr lvl="1" eaLnBrk="1" hangingPunct="1">
              <a:buFont typeface="Wingdings 2" pitchFamily="18" charset="2"/>
              <a:buNone/>
            </a:pPr>
            <a:r>
              <a:rPr lang="zh-CN" altLang="en-US" dirty="0" smtClean="0">
                <a:solidFill>
                  <a:srgbClr val="FF0000"/>
                </a:solidFill>
              </a:rPr>
              <a:t>理念：</a:t>
            </a:r>
            <a:r>
              <a:rPr lang="zh-CN" altLang="en-US" dirty="0" smtClean="0"/>
              <a:t>创始人沃尔顿先生倡导的尽量降低经营成本，实行低价销售。</a:t>
            </a:r>
          </a:p>
          <a:p>
            <a:pPr lvl="2" eaLnBrk="1" hangingPunct="1"/>
            <a:r>
              <a:rPr lang="zh-CN" altLang="en-US" dirty="0" smtClean="0"/>
              <a:t>宗旨：帮顾客节省每一分钱。</a:t>
            </a:r>
          </a:p>
          <a:p>
            <a:pPr lvl="2" eaLnBrk="1" hangingPunct="1"/>
            <a:r>
              <a:rPr lang="zh-CN" altLang="en-US" dirty="0" smtClean="0"/>
              <a:t>口号：天天平价，始终如一。</a:t>
            </a:r>
          </a:p>
          <a:p>
            <a:pPr lvl="2" eaLnBrk="1" hangingPunct="1"/>
            <a:r>
              <a:rPr lang="en-US" altLang="zh-CN" dirty="0" smtClean="0"/>
              <a:t>1995</a:t>
            </a:r>
            <a:r>
              <a:rPr lang="zh-CN" altLang="en-US" dirty="0" smtClean="0"/>
              <a:t>年经营成本占销售额的</a:t>
            </a:r>
            <a:r>
              <a:rPr lang="en-US" altLang="zh-CN" dirty="0" smtClean="0"/>
              <a:t>15.8%</a:t>
            </a:r>
            <a:r>
              <a:rPr lang="zh-CN" altLang="en-US" dirty="0" smtClean="0"/>
              <a:t>（世界上大多数零售商的经营成本在</a:t>
            </a:r>
            <a:r>
              <a:rPr lang="en-US" altLang="zh-CN" dirty="0" smtClean="0"/>
              <a:t>40%</a:t>
            </a:r>
            <a:r>
              <a:rPr lang="zh-CN" altLang="en-US" dirty="0" smtClean="0"/>
              <a:t>以上）</a:t>
            </a:r>
          </a:p>
          <a:p>
            <a:pPr lvl="1" eaLnBrk="1" hangingPunct="1">
              <a:buFont typeface="Wingdings 2" pitchFamily="18" charset="2"/>
              <a:buNone/>
            </a:pPr>
            <a:r>
              <a:rPr lang="zh-CN" altLang="en-US" dirty="0" smtClean="0">
                <a:solidFill>
                  <a:srgbClr val="FF0000"/>
                </a:solidFill>
              </a:rPr>
              <a:t>手段：</a:t>
            </a:r>
            <a:r>
              <a:rPr lang="zh-CN" altLang="en-US" dirty="0" smtClean="0"/>
              <a:t>拥有世界上最大的私有卫星系统，与</a:t>
            </a:r>
            <a:r>
              <a:rPr lang="en-US" altLang="zh-CN" dirty="0" smtClean="0"/>
              <a:t>3800</a:t>
            </a:r>
            <a:r>
              <a:rPr lang="zh-CN" altLang="en-US" dirty="0" smtClean="0"/>
              <a:t>家供货商实现计算机联网。总部的计算机系统与</a:t>
            </a:r>
            <a:r>
              <a:rPr lang="en-US" altLang="zh-CN" dirty="0" smtClean="0"/>
              <a:t>16</a:t>
            </a:r>
            <a:r>
              <a:rPr lang="zh-CN" altLang="en-US" dirty="0" smtClean="0"/>
              <a:t>个发货中心以及</a:t>
            </a:r>
            <a:r>
              <a:rPr lang="en-US" altLang="zh-CN" dirty="0" smtClean="0"/>
              <a:t>1000</a:t>
            </a:r>
            <a:r>
              <a:rPr lang="zh-CN" altLang="en-US" dirty="0" smtClean="0"/>
              <a:t>多家商店连接，做到即时销售，大大压缩产品时间成本，减少库存风险，加速资金周转。</a:t>
            </a:r>
          </a:p>
        </p:txBody>
      </p:sp>
      <p:sp>
        <p:nvSpPr>
          <p:cNvPr id="4" name="Text Box 4"/>
          <p:cNvSpPr txBox="1">
            <a:spLocks noChangeArrowheads="1"/>
          </p:cNvSpPr>
          <p:nvPr/>
        </p:nvSpPr>
        <p:spPr bwMode="auto">
          <a:xfrm>
            <a:off x="4067944" y="54886"/>
            <a:ext cx="459171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00050" indent="-400050"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buClr>
                <a:schemeClr val="hlink"/>
              </a:buClr>
            </a:pPr>
            <a:r>
              <a:rPr lang="en-US" altLang="zh-CN" sz="3200" b="1" dirty="0">
                <a:solidFill>
                  <a:srgbClr val="051AB3"/>
                </a:solidFill>
                <a:effectLst>
                  <a:outerShdw blurRad="38100" dist="38100" dir="2700000" algn="tl">
                    <a:srgbClr val="000000">
                      <a:alpha val="43137"/>
                    </a:srgbClr>
                  </a:outerShdw>
                </a:effectLst>
                <a:latin typeface="Times New Roman" pitchFamily="18" charset="0"/>
                <a:ea typeface="+mn-ea"/>
                <a:cs typeface="Times New Roman" pitchFamily="18" charset="0"/>
              </a:rPr>
              <a:t>Wall-Mart</a:t>
            </a:r>
            <a:r>
              <a:rPr lang="zh-CN" altLang="en-US" sz="3200" b="1" dirty="0">
                <a:solidFill>
                  <a:srgbClr val="051AB3"/>
                </a:solidFill>
                <a:effectLst>
                  <a:outerShdw blurRad="38100" dist="38100" dir="2700000" algn="tl">
                    <a:srgbClr val="000000">
                      <a:alpha val="43137"/>
                    </a:srgbClr>
                  </a:outerShdw>
                </a:effectLst>
                <a:latin typeface="Times New Roman" pitchFamily="18" charset="0"/>
                <a:ea typeface="+mn-ea"/>
                <a:cs typeface="Times New Roman" pitchFamily="18" charset="0"/>
              </a:rPr>
              <a:t>的</a:t>
            </a:r>
            <a:r>
              <a:rPr lang="en-US" altLang="zh-CN" sz="3200" b="1" dirty="0">
                <a:solidFill>
                  <a:srgbClr val="051AB3"/>
                </a:solidFill>
                <a:effectLst>
                  <a:outerShdw blurRad="38100" dist="38100" dir="2700000" algn="tl">
                    <a:srgbClr val="000000">
                      <a:alpha val="43137"/>
                    </a:srgbClr>
                  </a:outerShdw>
                </a:effectLst>
                <a:latin typeface="Times New Roman" pitchFamily="18" charset="0"/>
                <a:ea typeface="+mn-ea"/>
                <a:cs typeface="Times New Roman" pitchFamily="18" charset="0"/>
              </a:rPr>
              <a:t>IT</a:t>
            </a:r>
            <a:r>
              <a:rPr lang="zh-CN" altLang="en-US" sz="3200" b="1" dirty="0">
                <a:solidFill>
                  <a:srgbClr val="051AB3"/>
                </a:solidFill>
                <a:effectLst>
                  <a:outerShdw blurRad="38100" dist="38100" dir="2700000" algn="tl">
                    <a:srgbClr val="000000">
                      <a:alpha val="43137"/>
                    </a:srgbClr>
                  </a:outerShdw>
                </a:effectLst>
                <a:latin typeface="Times New Roman" pitchFamily="18" charset="0"/>
                <a:ea typeface="+mn-ea"/>
                <a:cs typeface="Times New Roman" pitchFamily="18" charset="0"/>
              </a:rPr>
              <a:t>战略</a:t>
            </a:r>
            <a:endParaRPr lang="zh-CN" altLang="en-US" sz="3200" b="1" dirty="0">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nvGrpSpPr>
          <p:cNvPr id="5" name="Group 5"/>
          <p:cNvGrpSpPr>
            <a:grpSpLocks/>
          </p:cNvGrpSpPr>
          <p:nvPr/>
        </p:nvGrpSpPr>
        <p:grpSpPr bwMode="auto">
          <a:xfrm>
            <a:off x="460375" y="871538"/>
            <a:ext cx="1244600" cy="711200"/>
            <a:chOff x="2897" y="2725"/>
            <a:chExt cx="784" cy="448"/>
          </a:xfrm>
        </p:grpSpPr>
        <p:pic>
          <p:nvPicPr>
            <p:cNvPr id="6" name="Picture 6" descr="MCj0186184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97" y="2725"/>
              <a:ext cx="449"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WordArt 7"/>
            <p:cNvSpPr>
              <a:spLocks noChangeArrowheads="1" noChangeShapeType="1" noTextEdit="1"/>
            </p:cNvSpPr>
            <p:nvPr/>
          </p:nvSpPr>
          <p:spPr bwMode="auto">
            <a:xfrm>
              <a:off x="3345" y="3007"/>
              <a:ext cx="336" cy="162"/>
            </a:xfrm>
            <a:prstGeom prst="rect">
              <a:avLst/>
            </a:prstGeom>
          </p:spPr>
          <p:txBody>
            <a:bodyPr wrap="none" fromWordArt="1">
              <a:prstTxWarp prst="textPlain">
                <a:avLst>
                  <a:gd name="adj" fmla="val 50000"/>
                </a:avLst>
              </a:prstTxWarp>
            </a:bodyPr>
            <a:lstStyle/>
            <a:p>
              <a:pPr algn="ctr"/>
              <a:r>
                <a:rPr lang="zh-CN" altLang="en-US" b="1" kern="10" dirty="0">
                  <a:ln w="9525">
                    <a:solidFill>
                      <a:srgbClr val="00CC66"/>
                    </a:solidFill>
                    <a:round/>
                    <a:headEnd/>
                    <a:tailEnd/>
                  </a:ln>
                  <a:solidFill>
                    <a:srgbClr val="002060"/>
                  </a:solidFill>
                  <a:effectLst>
                    <a:outerShdw dist="35921" dir="2700000" algn="ctr" rotWithShape="0">
                      <a:srgbClr val="808080">
                        <a:alpha val="79999"/>
                      </a:srgbClr>
                    </a:outerShdw>
                  </a:effectLst>
                  <a:latin typeface="隶书"/>
                  <a:ea typeface="隶书"/>
                </a:rPr>
                <a:t>案例</a:t>
              </a:r>
            </a:p>
          </p:txBody>
        </p:sp>
      </p:grpSp>
    </p:spTree>
    <p:extLst>
      <p:ext uri="{BB962C8B-B14F-4D97-AF65-F5344CB8AC3E}">
        <p14:creationId xmlns:p14="http://schemas.microsoft.com/office/powerpoint/2010/main" val="1989445590"/>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5" name="Rectangle 7"/>
          <p:cNvSpPr>
            <a:spLocks noChangeArrowheads="1"/>
          </p:cNvSpPr>
          <p:nvPr/>
        </p:nvSpPr>
        <p:spPr bwMode="auto">
          <a:xfrm>
            <a:off x="126409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三</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、系统规划阶段</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2" name="TextBox 1"/>
          <p:cNvSpPr txBox="1"/>
          <p:nvPr/>
        </p:nvSpPr>
        <p:spPr bwMode="auto">
          <a:xfrm>
            <a:off x="2972282" y="1628800"/>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smtClean="0">
                <a:solidFill>
                  <a:srgbClr val="969696"/>
                </a:solidFill>
              </a:rPr>
              <a:t> 1</a:t>
            </a:r>
            <a:r>
              <a:rPr lang="zh-CN" altLang="en-US" dirty="0" smtClean="0">
                <a:solidFill>
                  <a:srgbClr val="969696"/>
                </a:solidFill>
              </a:rPr>
              <a:t>、系统战略规划</a:t>
            </a:r>
            <a:endParaRPr lang="zh-CN" altLang="en-US" dirty="0">
              <a:solidFill>
                <a:srgbClr val="969696"/>
              </a:solidFill>
            </a:endParaRPr>
          </a:p>
        </p:txBody>
      </p:sp>
      <p:sp>
        <p:nvSpPr>
          <p:cNvPr id="6" name="TextBox 5"/>
          <p:cNvSpPr txBox="1"/>
          <p:nvPr/>
        </p:nvSpPr>
        <p:spPr bwMode="auto">
          <a:xfrm>
            <a:off x="2972282" y="2491971"/>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smtClean="0">
                <a:solidFill>
                  <a:srgbClr val="969696"/>
                </a:solidFill>
              </a:rPr>
              <a:t> 2</a:t>
            </a:r>
            <a:r>
              <a:rPr lang="zh-CN" altLang="en-US" dirty="0" smtClean="0">
                <a:solidFill>
                  <a:srgbClr val="969696"/>
                </a:solidFill>
              </a:rPr>
              <a:t>、系统流程规划</a:t>
            </a:r>
            <a:endParaRPr lang="zh-CN" altLang="en-US" dirty="0">
              <a:solidFill>
                <a:srgbClr val="969696"/>
              </a:solidFill>
            </a:endParaRPr>
          </a:p>
        </p:txBody>
      </p:sp>
      <p:sp>
        <p:nvSpPr>
          <p:cNvPr id="11" name="Rectangle 3"/>
          <p:cNvSpPr txBox="1">
            <a:spLocks noChangeArrowheads="1"/>
          </p:cNvSpPr>
          <p:nvPr/>
        </p:nvSpPr>
        <p:spPr bwMode="auto">
          <a:xfrm>
            <a:off x="1286810" y="1134616"/>
            <a:ext cx="2061054" cy="710208"/>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r>
              <a:rPr lang="zh-CN" altLang="en-US" sz="2800" dirty="0" smtClean="0">
                <a:solidFill>
                  <a:srgbClr val="FF0000"/>
                </a:solidFill>
                <a:effectLst>
                  <a:outerShdw blurRad="38100" dist="38100" dir="2700000" algn="tl">
                    <a:srgbClr val="000000">
                      <a:alpha val="43137"/>
                    </a:srgbClr>
                  </a:outerShdw>
                </a:effectLst>
              </a:rPr>
              <a:t>要点</a:t>
            </a:r>
          </a:p>
        </p:txBody>
      </p:sp>
      <p:sp>
        <p:nvSpPr>
          <p:cNvPr id="7" name="Text Box 3"/>
          <p:cNvSpPr txBox="1">
            <a:spLocks noChangeArrowheads="1"/>
          </p:cNvSpPr>
          <p:nvPr/>
        </p:nvSpPr>
        <p:spPr bwMode="auto">
          <a:xfrm>
            <a:off x="2972282" y="3355142"/>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smtClean="0">
                <a:solidFill>
                  <a:srgbClr val="969696"/>
                </a:solidFill>
              </a:rPr>
              <a:t> 3</a:t>
            </a:r>
            <a:r>
              <a:rPr lang="zh-CN" altLang="en-US" dirty="0" smtClean="0">
                <a:solidFill>
                  <a:srgbClr val="969696"/>
                </a:solidFill>
              </a:rPr>
              <a:t>、系统数据规划</a:t>
            </a:r>
            <a:endParaRPr lang="zh-CN" altLang="en-US" dirty="0">
              <a:solidFill>
                <a:srgbClr val="969696"/>
              </a:solidFill>
            </a:endParaRPr>
          </a:p>
        </p:txBody>
      </p:sp>
      <p:sp>
        <p:nvSpPr>
          <p:cNvPr id="8" name="Text Box 3"/>
          <p:cNvSpPr txBox="1">
            <a:spLocks noChangeArrowheads="1"/>
          </p:cNvSpPr>
          <p:nvPr/>
        </p:nvSpPr>
        <p:spPr bwMode="auto">
          <a:xfrm>
            <a:off x="2972282" y="4218313"/>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smtClean="0">
                <a:solidFill>
                  <a:srgbClr val="969696"/>
                </a:solidFill>
              </a:rPr>
              <a:t> 4</a:t>
            </a:r>
            <a:r>
              <a:rPr lang="zh-CN" altLang="en-US" dirty="0" smtClean="0">
                <a:solidFill>
                  <a:srgbClr val="969696"/>
                </a:solidFill>
              </a:rPr>
              <a:t>、系统功能规划</a:t>
            </a:r>
            <a:endParaRPr lang="zh-CN" altLang="en-US" dirty="0">
              <a:solidFill>
                <a:srgbClr val="969696"/>
              </a:solidFill>
            </a:endParaRPr>
          </a:p>
        </p:txBody>
      </p:sp>
      <p:sp>
        <p:nvSpPr>
          <p:cNvPr id="9" name="Text Box 3"/>
          <p:cNvSpPr txBox="1">
            <a:spLocks noChangeArrowheads="1"/>
          </p:cNvSpPr>
          <p:nvPr/>
        </p:nvSpPr>
        <p:spPr bwMode="auto">
          <a:xfrm>
            <a:off x="2972282" y="5081483"/>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solidFill>
                  <a:srgbClr val="969696"/>
                </a:solidFill>
              </a:rPr>
              <a:t> </a:t>
            </a:r>
            <a:r>
              <a:rPr lang="en-US" altLang="zh-CN" dirty="0" smtClean="0">
                <a:solidFill>
                  <a:srgbClr val="969696"/>
                </a:solidFill>
              </a:rPr>
              <a:t>5</a:t>
            </a:r>
            <a:r>
              <a:rPr lang="zh-CN" altLang="en-US" dirty="0" smtClean="0">
                <a:solidFill>
                  <a:srgbClr val="969696"/>
                </a:solidFill>
              </a:rPr>
              <a:t>、系统资源规划</a:t>
            </a:r>
            <a:endParaRPr lang="zh-CN" altLang="en-US" dirty="0">
              <a:solidFill>
                <a:srgbClr val="969696"/>
              </a:solidFill>
            </a:endParaRPr>
          </a:p>
        </p:txBody>
      </p:sp>
      <p:sp>
        <p:nvSpPr>
          <p:cNvPr id="10" name="Text Box 3"/>
          <p:cNvSpPr txBox="1">
            <a:spLocks noChangeArrowheads="1"/>
          </p:cNvSpPr>
          <p:nvPr/>
        </p:nvSpPr>
        <p:spPr bwMode="auto">
          <a:xfrm>
            <a:off x="2987824" y="5868561"/>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solidFill>
                  <a:srgbClr val="969696"/>
                </a:solidFill>
              </a:rPr>
              <a:t> </a:t>
            </a:r>
            <a:r>
              <a:rPr lang="en-US" altLang="zh-CN" dirty="0" smtClean="0">
                <a:solidFill>
                  <a:srgbClr val="969696"/>
                </a:solidFill>
              </a:rPr>
              <a:t>6</a:t>
            </a:r>
            <a:r>
              <a:rPr lang="zh-CN" altLang="en-US" dirty="0" smtClean="0">
                <a:solidFill>
                  <a:srgbClr val="969696"/>
                </a:solidFill>
              </a:rPr>
              <a:t>、系统实施计划</a:t>
            </a:r>
            <a:endParaRPr lang="zh-CN" altLang="en-US" dirty="0">
              <a:solidFill>
                <a:srgbClr val="969696"/>
              </a:solidFill>
            </a:endParaRPr>
          </a:p>
        </p:txBody>
      </p:sp>
    </p:spTree>
    <p:extLst>
      <p:ext uri="{BB962C8B-B14F-4D97-AF65-F5344CB8AC3E}">
        <p14:creationId xmlns:p14="http://schemas.microsoft.com/office/powerpoint/2010/main" val="2104006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2"/>
          <p:cNvSpPr>
            <a:spLocks noChangeShapeType="1"/>
          </p:cNvSpPr>
          <p:nvPr/>
        </p:nvSpPr>
        <p:spPr bwMode="auto">
          <a:xfrm flipV="1">
            <a:off x="2630363" y="1785392"/>
            <a:ext cx="625475" cy="420687"/>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Line 3"/>
          <p:cNvSpPr>
            <a:spLocks noChangeShapeType="1"/>
          </p:cNvSpPr>
          <p:nvPr/>
        </p:nvSpPr>
        <p:spPr bwMode="auto">
          <a:xfrm>
            <a:off x="2701800" y="4366394"/>
            <a:ext cx="554038" cy="347663"/>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Line 4"/>
          <p:cNvSpPr>
            <a:spLocks noChangeShapeType="1"/>
          </p:cNvSpPr>
          <p:nvPr/>
        </p:nvSpPr>
        <p:spPr bwMode="auto">
          <a:xfrm>
            <a:off x="3255838" y="1785392"/>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5"/>
          <p:cNvSpPr>
            <a:spLocks noChangeShapeType="1"/>
          </p:cNvSpPr>
          <p:nvPr/>
        </p:nvSpPr>
        <p:spPr bwMode="auto">
          <a:xfrm>
            <a:off x="3255838" y="4714057"/>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7"/>
          <p:cNvSpPr>
            <a:spLocks noChangeShapeType="1"/>
          </p:cNvSpPr>
          <p:nvPr/>
        </p:nvSpPr>
        <p:spPr bwMode="auto">
          <a:xfrm>
            <a:off x="3255838" y="2826841"/>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Oval 11"/>
          <p:cNvSpPr>
            <a:spLocks noChangeArrowheads="1"/>
          </p:cNvSpPr>
          <p:nvPr/>
        </p:nvSpPr>
        <p:spPr bwMode="gray">
          <a:xfrm>
            <a:off x="811088" y="1990229"/>
            <a:ext cx="2673350" cy="2671762"/>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fontAlgn="auto">
              <a:spcBef>
                <a:spcPts val="0"/>
              </a:spcBef>
              <a:spcAft>
                <a:spcPts val="0"/>
              </a:spcAft>
              <a:defRPr/>
            </a:pPr>
            <a:endParaRPr lang="zh-CN" altLang="en-US">
              <a:latin typeface="+mn-lt"/>
              <a:ea typeface="+mn-ea"/>
            </a:endParaRPr>
          </a:p>
        </p:txBody>
      </p:sp>
      <p:sp>
        <p:nvSpPr>
          <p:cNvPr id="9" name="Oval 12"/>
          <p:cNvSpPr>
            <a:spLocks noChangeArrowheads="1"/>
          </p:cNvSpPr>
          <p:nvPr/>
        </p:nvSpPr>
        <p:spPr bwMode="gray">
          <a:xfrm>
            <a:off x="987300" y="2163266"/>
            <a:ext cx="2319338" cy="232251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fontAlgn="auto">
              <a:spcBef>
                <a:spcPts val="0"/>
              </a:spcBef>
              <a:spcAft>
                <a:spcPts val="0"/>
              </a:spcAft>
              <a:defRPr/>
            </a:pPr>
            <a:endParaRPr lang="zh-CN" altLang="en-US">
              <a:latin typeface="+mn-lt"/>
              <a:ea typeface="+mn-ea"/>
            </a:endParaRPr>
          </a:p>
        </p:txBody>
      </p:sp>
      <p:sp>
        <p:nvSpPr>
          <p:cNvPr id="10" name="Oval 13"/>
          <p:cNvSpPr>
            <a:spLocks noChangeArrowheads="1"/>
          </p:cNvSpPr>
          <p:nvPr/>
        </p:nvSpPr>
        <p:spPr bwMode="gray">
          <a:xfrm>
            <a:off x="998413" y="2175966"/>
            <a:ext cx="2319337" cy="2320925"/>
          </a:xfrm>
          <a:prstGeom prst="ellipse">
            <a:avLst/>
          </a:prstGeom>
          <a:gradFill flip="none" rotWithShape="1">
            <a:gsLst>
              <a:gs pos="0">
                <a:srgbClr val="002060"/>
              </a:gs>
              <a:gs pos="16000">
                <a:srgbClr val="00CCCC"/>
              </a:gs>
              <a:gs pos="47000">
                <a:srgbClr val="9999FF"/>
              </a:gs>
              <a:gs pos="60001">
                <a:srgbClr val="2E6792"/>
              </a:gs>
              <a:gs pos="71001">
                <a:srgbClr val="3333CC"/>
              </a:gs>
              <a:gs pos="81000">
                <a:srgbClr val="1170FF"/>
              </a:gs>
              <a:gs pos="100000">
                <a:srgbClr val="006699"/>
              </a:gs>
            </a:gsLst>
            <a:lin ang="18900000" scaled="1"/>
            <a:tileRect/>
          </a:gradFill>
          <a:ln w="38100" algn="ctr">
            <a:noFill/>
            <a:round/>
            <a:headEnd/>
            <a:tailEnd/>
          </a:ln>
          <a:effectLst/>
        </p:spPr>
        <p:txBody>
          <a:bodyPr anchor="ctr">
            <a:spAutoFit/>
          </a:bodyPr>
          <a:lstStyle/>
          <a:p>
            <a:pPr fontAlgn="auto">
              <a:spcBef>
                <a:spcPts val="0"/>
              </a:spcBef>
              <a:spcAft>
                <a:spcPts val="0"/>
              </a:spcAft>
              <a:defRPr/>
            </a:pPr>
            <a:endParaRPr lang="zh-CN" altLang="en-US">
              <a:latin typeface="+mn-lt"/>
              <a:ea typeface="+mn-ea"/>
            </a:endParaRPr>
          </a:p>
        </p:txBody>
      </p:sp>
      <p:sp>
        <p:nvSpPr>
          <p:cNvPr id="11" name="Oval 14"/>
          <p:cNvSpPr>
            <a:spLocks noChangeArrowheads="1"/>
          </p:cNvSpPr>
          <p:nvPr/>
        </p:nvSpPr>
        <p:spPr bwMode="gray">
          <a:xfrm>
            <a:off x="1101600" y="2280741"/>
            <a:ext cx="2090738" cy="2089150"/>
          </a:xfrm>
          <a:prstGeom prst="ellipse">
            <a:avLst/>
          </a:prstGeom>
          <a:solidFill>
            <a:srgbClr val="000000"/>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endParaRPr lang="zh-CN" altLang="en-US">
              <a:latin typeface="Lucida Sans Unicode" pitchFamily="34" charset="0"/>
              <a:ea typeface="黑体" pitchFamily="2" charset="-122"/>
            </a:endParaRPr>
          </a:p>
        </p:txBody>
      </p:sp>
      <p:sp>
        <p:nvSpPr>
          <p:cNvPr id="12" name="Oval 15"/>
          <p:cNvSpPr>
            <a:spLocks noChangeArrowheads="1"/>
          </p:cNvSpPr>
          <p:nvPr/>
        </p:nvSpPr>
        <p:spPr bwMode="gray">
          <a:xfrm>
            <a:off x="1134938" y="2314079"/>
            <a:ext cx="2025650" cy="202723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13" name="Oval 16"/>
          <p:cNvSpPr>
            <a:spLocks noChangeArrowheads="1"/>
          </p:cNvSpPr>
          <p:nvPr/>
        </p:nvSpPr>
        <p:spPr bwMode="gray">
          <a:xfrm>
            <a:off x="1160338" y="2325191"/>
            <a:ext cx="1978025" cy="197802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14" name="Oval 17"/>
          <p:cNvSpPr>
            <a:spLocks noChangeArrowheads="1"/>
          </p:cNvSpPr>
          <p:nvPr/>
        </p:nvSpPr>
        <p:spPr bwMode="gray">
          <a:xfrm>
            <a:off x="1182563" y="2344241"/>
            <a:ext cx="1879600" cy="184785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15" name="Oval 18"/>
          <p:cNvSpPr>
            <a:spLocks noChangeArrowheads="1"/>
          </p:cNvSpPr>
          <p:nvPr/>
        </p:nvSpPr>
        <p:spPr bwMode="gray">
          <a:xfrm>
            <a:off x="1292100" y="2396629"/>
            <a:ext cx="1671638" cy="150018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16" name="AutoShape 20"/>
          <p:cNvSpPr>
            <a:spLocks noChangeArrowheads="1"/>
          </p:cNvSpPr>
          <p:nvPr/>
        </p:nvSpPr>
        <p:spPr bwMode="gray">
          <a:xfrm>
            <a:off x="3859088" y="1556792"/>
            <a:ext cx="4097288"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17" name="Rectangle 21"/>
          <p:cNvSpPr>
            <a:spLocks noChangeArrowheads="1"/>
          </p:cNvSpPr>
          <p:nvPr/>
        </p:nvSpPr>
        <p:spPr bwMode="auto">
          <a:xfrm>
            <a:off x="4339728" y="1557387"/>
            <a:ext cx="39604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400" b="1" dirty="0" smtClean="0">
                <a:solidFill>
                  <a:srgbClr val="969696"/>
                </a:solidFill>
                <a:effectLst>
                  <a:outerShdw blurRad="38100" dist="38100" dir="2700000" algn="tl">
                    <a:srgbClr val="000000">
                      <a:alpha val="43137"/>
                    </a:srgbClr>
                  </a:outerShdw>
                </a:effectLst>
                <a:latin typeface="+mn-ea"/>
                <a:ea typeface="+mn-ea"/>
              </a:rPr>
              <a:t>一、系统规划概论</a:t>
            </a:r>
            <a:endParaRPr lang="en-US" altLang="zh-CN" sz="2400" b="1" dirty="0">
              <a:solidFill>
                <a:srgbClr val="969696"/>
              </a:solidFill>
              <a:effectLst>
                <a:outerShdw blurRad="38100" dist="38100" dir="2700000" algn="tl">
                  <a:srgbClr val="000000">
                    <a:alpha val="43137"/>
                  </a:srgbClr>
                </a:outerShdw>
              </a:effectLst>
              <a:latin typeface="+mn-ea"/>
              <a:ea typeface="+mn-ea"/>
            </a:endParaRPr>
          </a:p>
        </p:txBody>
      </p:sp>
      <p:sp>
        <p:nvSpPr>
          <p:cNvPr id="18" name="AutoShape 22"/>
          <p:cNvSpPr>
            <a:spLocks noChangeArrowheads="1"/>
          </p:cNvSpPr>
          <p:nvPr/>
        </p:nvSpPr>
        <p:spPr bwMode="gray">
          <a:xfrm>
            <a:off x="3859088" y="2566491"/>
            <a:ext cx="4097288"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19" name="Rectangle 23"/>
          <p:cNvSpPr>
            <a:spLocks noChangeArrowheads="1"/>
          </p:cNvSpPr>
          <p:nvPr/>
        </p:nvSpPr>
        <p:spPr bwMode="auto">
          <a:xfrm>
            <a:off x="4411736" y="2566119"/>
            <a:ext cx="43751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dirty="0">
                <a:solidFill>
                  <a:srgbClr val="969696"/>
                </a:solidFill>
                <a:effectLst>
                  <a:outerShdw blurRad="38100" dist="38100" dir="2700000" algn="tl">
                    <a:srgbClr val="000000">
                      <a:alpha val="43137"/>
                    </a:srgbClr>
                  </a:outerShdw>
                </a:effectLst>
                <a:latin typeface="+mn-ea"/>
                <a:ea typeface="+mn-ea"/>
              </a:rPr>
              <a:t>二</a:t>
            </a:r>
            <a:r>
              <a:rPr lang="zh-CN" altLang="en-US" sz="2400" b="1" dirty="0" smtClean="0">
                <a:solidFill>
                  <a:srgbClr val="969696"/>
                </a:solidFill>
                <a:effectLst>
                  <a:outerShdw blurRad="38100" dist="38100" dir="2700000" algn="tl">
                    <a:srgbClr val="000000">
                      <a:alpha val="43137"/>
                    </a:srgbClr>
                  </a:outerShdw>
                </a:effectLst>
                <a:latin typeface="+mn-ea"/>
                <a:ea typeface="+mn-ea"/>
              </a:rPr>
              <a:t>、系统规划方法</a:t>
            </a:r>
            <a:endParaRPr lang="en-US" altLang="zh-CN" sz="2400" b="1" dirty="0">
              <a:solidFill>
                <a:srgbClr val="969696"/>
              </a:solidFill>
              <a:effectLst>
                <a:outerShdw blurRad="38100" dist="38100" dir="2700000" algn="tl">
                  <a:srgbClr val="000000">
                    <a:alpha val="43137"/>
                  </a:srgbClr>
                </a:outerShdw>
              </a:effectLst>
              <a:latin typeface="+mn-ea"/>
              <a:ea typeface="+mn-ea"/>
            </a:endParaRPr>
          </a:p>
        </p:txBody>
      </p:sp>
      <p:sp>
        <p:nvSpPr>
          <p:cNvPr id="20" name="AutoShape 24"/>
          <p:cNvSpPr>
            <a:spLocks noChangeArrowheads="1"/>
          </p:cNvSpPr>
          <p:nvPr/>
        </p:nvSpPr>
        <p:spPr bwMode="gray">
          <a:xfrm>
            <a:off x="3855913" y="4453707"/>
            <a:ext cx="4100463"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dirty="0">
              <a:latin typeface="+mn-lt"/>
              <a:ea typeface="+mn-ea"/>
            </a:endParaRPr>
          </a:p>
        </p:txBody>
      </p:sp>
      <p:sp>
        <p:nvSpPr>
          <p:cNvPr id="21" name="Rectangle 25"/>
          <p:cNvSpPr>
            <a:spLocks noChangeArrowheads="1"/>
          </p:cNvSpPr>
          <p:nvPr/>
        </p:nvSpPr>
        <p:spPr bwMode="auto">
          <a:xfrm>
            <a:off x="4412381" y="4481537"/>
            <a:ext cx="38877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dirty="0" smtClean="0">
                <a:solidFill>
                  <a:srgbClr val="FF0000"/>
                </a:solidFill>
                <a:effectLst>
                  <a:outerShdw blurRad="38100" dist="38100" dir="2700000" algn="tl">
                    <a:srgbClr val="000000">
                      <a:alpha val="43137"/>
                    </a:srgbClr>
                  </a:outerShdw>
                </a:effectLst>
                <a:latin typeface="+mn-ea"/>
                <a:ea typeface="+mn-ea"/>
              </a:rPr>
              <a:t>四、系统规划案例</a:t>
            </a:r>
            <a:endParaRPr lang="en-US" altLang="zh-CN" sz="2400" b="1" dirty="0">
              <a:solidFill>
                <a:srgbClr val="FF0000"/>
              </a:solidFill>
              <a:effectLst>
                <a:outerShdw blurRad="38100" dist="38100" dir="2700000" algn="tl">
                  <a:srgbClr val="000000">
                    <a:alpha val="43137"/>
                  </a:srgbClr>
                </a:outerShdw>
              </a:effectLst>
              <a:latin typeface="+mn-ea"/>
              <a:ea typeface="+mn-ea"/>
            </a:endParaRPr>
          </a:p>
        </p:txBody>
      </p:sp>
      <p:sp>
        <p:nvSpPr>
          <p:cNvPr id="22" name="Oval 26"/>
          <p:cNvSpPr>
            <a:spLocks noChangeArrowheads="1"/>
          </p:cNvSpPr>
          <p:nvPr/>
        </p:nvSpPr>
        <p:spPr bwMode="gray">
          <a:xfrm>
            <a:off x="3770188" y="1674267"/>
            <a:ext cx="303212" cy="303212"/>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3" name="Oval 27"/>
          <p:cNvSpPr>
            <a:spLocks noChangeArrowheads="1"/>
          </p:cNvSpPr>
          <p:nvPr/>
        </p:nvSpPr>
        <p:spPr bwMode="gray">
          <a:xfrm>
            <a:off x="3782888" y="2699841"/>
            <a:ext cx="303212" cy="301625"/>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pic>
        <p:nvPicPr>
          <p:cNvPr id="24" name="Picture 33" descr="worldmap_ani8"/>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gray">
          <a:xfrm>
            <a:off x="1333375" y="2537916"/>
            <a:ext cx="1609725"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Line 7"/>
          <p:cNvSpPr>
            <a:spLocks noChangeShapeType="1"/>
          </p:cNvSpPr>
          <p:nvPr/>
        </p:nvSpPr>
        <p:spPr bwMode="auto">
          <a:xfrm>
            <a:off x="3255838" y="3790330"/>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AutoShape 22"/>
          <p:cNvSpPr>
            <a:spLocks noChangeArrowheads="1"/>
          </p:cNvSpPr>
          <p:nvPr/>
        </p:nvSpPr>
        <p:spPr bwMode="gray">
          <a:xfrm>
            <a:off x="3859088" y="3517404"/>
            <a:ext cx="4097288"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7" name="Rectangle 23"/>
          <p:cNvSpPr>
            <a:spLocks noChangeArrowheads="1"/>
          </p:cNvSpPr>
          <p:nvPr/>
        </p:nvSpPr>
        <p:spPr bwMode="auto">
          <a:xfrm>
            <a:off x="4411736" y="3502223"/>
            <a:ext cx="453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dirty="0" smtClean="0">
                <a:solidFill>
                  <a:srgbClr val="969696"/>
                </a:solidFill>
                <a:effectLst>
                  <a:outerShdw blurRad="38100" dist="38100" dir="2700000" algn="tl">
                    <a:srgbClr val="000000">
                      <a:alpha val="43137"/>
                    </a:srgbClr>
                  </a:outerShdw>
                </a:effectLst>
                <a:latin typeface="+mn-ea"/>
                <a:ea typeface="+mn-ea"/>
              </a:rPr>
              <a:t>三、系统规划阶段</a:t>
            </a:r>
            <a:endParaRPr lang="en-US" altLang="zh-CN" sz="2400" b="1" dirty="0">
              <a:solidFill>
                <a:srgbClr val="969696"/>
              </a:solidFill>
              <a:effectLst>
                <a:outerShdw blurRad="38100" dist="38100" dir="2700000" algn="tl">
                  <a:srgbClr val="000000">
                    <a:alpha val="43137"/>
                  </a:srgbClr>
                </a:outerShdw>
              </a:effectLst>
              <a:latin typeface="+mn-ea"/>
              <a:ea typeface="+mn-ea"/>
            </a:endParaRPr>
          </a:p>
        </p:txBody>
      </p:sp>
      <p:sp>
        <p:nvSpPr>
          <p:cNvPr id="28" name="Oval 27"/>
          <p:cNvSpPr>
            <a:spLocks noChangeArrowheads="1"/>
          </p:cNvSpPr>
          <p:nvPr/>
        </p:nvSpPr>
        <p:spPr bwMode="gray">
          <a:xfrm>
            <a:off x="3782888" y="4568007"/>
            <a:ext cx="303212" cy="303212"/>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9" name="Oval 26"/>
          <p:cNvSpPr>
            <a:spLocks noChangeArrowheads="1"/>
          </p:cNvSpPr>
          <p:nvPr/>
        </p:nvSpPr>
        <p:spPr bwMode="gray">
          <a:xfrm>
            <a:off x="3763838" y="3631704"/>
            <a:ext cx="301625" cy="303212"/>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31" name="标题 1"/>
          <p:cNvSpPr>
            <a:spLocks noGrp="1"/>
          </p:cNvSpPr>
          <p:nvPr>
            <p:ph type="title"/>
          </p:nvPr>
        </p:nvSpPr>
        <p:spPr>
          <a:xfrm>
            <a:off x="-36512" y="77317"/>
            <a:ext cx="9144000" cy="687387"/>
          </a:xfrm>
        </p:spPr>
        <p:txBody>
          <a:bodyPr rIns="180000"/>
          <a:lstStyle/>
          <a:p>
            <a:r>
              <a:rPr lang="zh-CN" altLang="en-US" sz="3200" dirty="0">
                <a:solidFill>
                  <a:srgbClr val="0000FF"/>
                </a:solidFill>
                <a:latin typeface="黑体" pitchFamily="49" charset="-122"/>
                <a:ea typeface="黑体" pitchFamily="49" charset="-122"/>
              </a:rPr>
              <a:t>第五讲 </a:t>
            </a:r>
            <a:r>
              <a:rPr lang="zh-CN" altLang="en-US" sz="3200" dirty="0" smtClean="0">
                <a:solidFill>
                  <a:srgbClr val="0000FF"/>
                </a:solidFill>
                <a:effectLst>
                  <a:outerShdw blurRad="38100" dist="38100" dir="2700000" algn="tl">
                    <a:srgbClr val="000000">
                      <a:alpha val="43137"/>
                    </a:srgbClr>
                  </a:outerShdw>
                </a:effectLst>
                <a:latin typeface="黑体" pitchFamily="49" charset="-122"/>
                <a:ea typeface="黑体" pitchFamily="49" charset="-122"/>
              </a:rPr>
              <a:t>系统规划</a:t>
            </a:r>
            <a:endParaRPr lang="zh-CN" altLang="en-US" sz="3200" dirty="0">
              <a:solidFill>
                <a:srgbClr val="0000FF"/>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30" name="Line 3"/>
          <p:cNvSpPr>
            <a:spLocks noChangeShapeType="1"/>
          </p:cNvSpPr>
          <p:nvPr/>
        </p:nvSpPr>
        <p:spPr bwMode="auto">
          <a:xfrm>
            <a:off x="2267744" y="4661991"/>
            <a:ext cx="986086" cy="987351"/>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5"/>
          <p:cNvSpPr>
            <a:spLocks noChangeShapeType="1"/>
          </p:cNvSpPr>
          <p:nvPr/>
        </p:nvSpPr>
        <p:spPr bwMode="auto">
          <a:xfrm>
            <a:off x="3253830" y="5649342"/>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AutoShape 24"/>
          <p:cNvSpPr>
            <a:spLocks noChangeArrowheads="1"/>
          </p:cNvSpPr>
          <p:nvPr/>
        </p:nvSpPr>
        <p:spPr bwMode="gray">
          <a:xfrm>
            <a:off x="3853905" y="5388992"/>
            <a:ext cx="4100463"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dirty="0">
              <a:latin typeface="+mn-lt"/>
              <a:ea typeface="+mn-ea"/>
            </a:endParaRPr>
          </a:p>
        </p:txBody>
      </p:sp>
      <p:sp>
        <p:nvSpPr>
          <p:cNvPr id="34" name="Rectangle 25"/>
          <p:cNvSpPr>
            <a:spLocks noChangeArrowheads="1"/>
          </p:cNvSpPr>
          <p:nvPr/>
        </p:nvSpPr>
        <p:spPr bwMode="auto">
          <a:xfrm>
            <a:off x="4410373" y="5416822"/>
            <a:ext cx="38877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dirty="0">
                <a:effectLst>
                  <a:outerShdw blurRad="38100" dist="38100" dir="2700000" algn="tl">
                    <a:srgbClr val="000000">
                      <a:alpha val="43137"/>
                    </a:srgbClr>
                  </a:outerShdw>
                </a:effectLst>
                <a:latin typeface="+mn-ea"/>
                <a:ea typeface="+mn-ea"/>
              </a:rPr>
              <a:t>五</a:t>
            </a:r>
            <a:r>
              <a:rPr lang="zh-CN" altLang="en-US" sz="2400" b="1" dirty="0" smtClean="0">
                <a:effectLst>
                  <a:outerShdw blurRad="38100" dist="38100" dir="2700000" algn="tl">
                    <a:srgbClr val="000000">
                      <a:alpha val="43137"/>
                    </a:srgbClr>
                  </a:outerShdw>
                </a:effectLst>
                <a:latin typeface="+mn-ea"/>
                <a:ea typeface="+mn-ea"/>
              </a:rPr>
              <a:t>、规划的可行性</a:t>
            </a:r>
            <a:endParaRPr lang="en-US" altLang="zh-CN" sz="2400" b="1" dirty="0">
              <a:effectLst>
                <a:outerShdw blurRad="38100" dist="38100" dir="2700000" algn="tl">
                  <a:srgbClr val="000000">
                    <a:alpha val="43137"/>
                  </a:srgbClr>
                </a:outerShdw>
              </a:effectLst>
              <a:latin typeface="+mn-ea"/>
              <a:ea typeface="+mn-ea"/>
            </a:endParaRPr>
          </a:p>
        </p:txBody>
      </p:sp>
      <p:sp>
        <p:nvSpPr>
          <p:cNvPr id="35" name="Oval 27"/>
          <p:cNvSpPr>
            <a:spLocks noChangeArrowheads="1"/>
          </p:cNvSpPr>
          <p:nvPr/>
        </p:nvSpPr>
        <p:spPr bwMode="gray">
          <a:xfrm>
            <a:off x="3780880" y="5503292"/>
            <a:ext cx="303212" cy="303212"/>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spTree>
    <p:extLst>
      <p:ext uri="{BB962C8B-B14F-4D97-AF65-F5344CB8AC3E}">
        <p14:creationId xmlns:p14="http://schemas.microsoft.com/office/powerpoint/2010/main" val="1318569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3"/>
          <p:cNvSpPr>
            <a:spLocks noGrp="1"/>
          </p:cNvSpPr>
          <p:nvPr>
            <p:ph type="sldNum" sz="quarter" idx="10"/>
          </p:nvPr>
        </p:nvSpPr>
        <p:spPr>
          <a:xfrm>
            <a:off x="457200" y="6481142"/>
            <a:ext cx="2133600" cy="476250"/>
          </a:xfrm>
        </p:spPr>
        <p:txBody>
          <a:bodyPr/>
          <a:lstStyle/>
          <a:p>
            <a:fld id="{3BBE23F8-DC85-4A21-99B0-F045458D7FF3}" type="slidenum">
              <a:rPr lang="en-US" altLang="zh-CN"/>
              <a:pPr/>
              <a:t>162</a:t>
            </a:fld>
            <a:endParaRPr lang="en-US" altLang="zh-CN"/>
          </a:p>
        </p:txBody>
      </p:sp>
      <p:sp>
        <p:nvSpPr>
          <p:cNvPr id="278530" name="Rectangle 2"/>
          <p:cNvSpPr>
            <a:spLocks noGrp="1" noChangeArrowheads="1"/>
          </p:cNvSpPr>
          <p:nvPr>
            <p:ph type="title"/>
          </p:nvPr>
        </p:nvSpPr>
        <p:spPr/>
        <p:txBody>
          <a:bodyPr/>
          <a:lstStyle/>
          <a:p>
            <a:r>
              <a:rPr lang="zh-CN" altLang="en-US" sz="2800" dirty="0"/>
              <a:t>五</a:t>
            </a:r>
            <a:r>
              <a:rPr lang="zh-CN" altLang="en-US" sz="2800" dirty="0" smtClean="0"/>
              <a:t>、系统规划案例</a:t>
            </a:r>
            <a:endParaRPr lang="zh-CN" altLang="en-US" sz="2800" dirty="0"/>
          </a:p>
        </p:txBody>
      </p:sp>
      <p:grpSp>
        <p:nvGrpSpPr>
          <p:cNvPr id="278588" name="Group 60"/>
          <p:cNvGrpSpPr>
            <a:grpSpLocks/>
          </p:cNvGrpSpPr>
          <p:nvPr/>
        </p:nvGrpSpPr>
        <p:grpSpPr bwMode="auto">
          <a:xfrm>
            <a:off x="1258888" y="1768946"/>
            <a:ext cx="6900862" cy="4324350"/>
            <a:chOff x="793" y="799"/>
            <a:chExt cx="4347" cy="2724"/>
          </a:xfrm>
        </p:grpSpPr>
        <p:sp>
          <p:nvSpPr>
            <p:cNvPr id="278533" name="Rectangle 5"/>
            <p:cNvSpPr>
              <a:spLocks noChangeArrowheads="1"/>
            </p:cNvSpPr>
            <p:nvPr/>
          </p:nvSpPr>
          <p:spPr bwMode="auto">
            <a:xfrm>
              <a:off x="3642" y="799"/>
              <a:ext cx="666" cy="169"/>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34" name="Rectangle 6"/>
            <p:cNvSpPr>
              <a:spLocks noChangeArrowheads="1"/>
            </p:cNvSpPr>
            <p:nvPr/>
          </p:nvSpPr>
          <p:spPr bwMode="auto">
            <a:xfrm>
              <a:off x="3642" y="799"/>
              <a:ext cx="666" cy="169"/>
            </a:xfrm>
            <a:prstGeom prst="rect">
              <a:avLst/>
            </a:prstGeom>
            <a:solidFill>
              <a:schemeClr val="accent2"/>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ct val="20000"/>
                </a:spcBef>
              </a:pPr>
              <a:r>
                <a:rPr lang="en-US" altLang="zh-CN" sz="1600"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1600"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rPr>
                <a:t>监  事  会</a:t>
              </a:r>
              <a:endParaRPr lang="zh-CN" altLang="en-US" sz="1800"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35" name="Line 7"/>
            <p:cNvSpPr>
              <a:spLocks noChangeShapeType="1"/>
            </p:cNvSpPr>
            <p:nvPr/>
          </p:nvSpPr>
          <p:spPr bwMode="auto">
            <a:xfrm>
              <a:off x="3060" y="930"/>
              <a:ext cx="0" cy="16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36" name="Rectangle 8"/>
            <p:cNvSpPr>
              <a:spLocks noChangeArrowheads="1"/>
            </p:cNvSpPr>
            <p:nvPr/>
          </p:nvSpPr>
          <p:spPr bwMode="auto">
            <a:xfrm>
              <a:off x="2727" y="1107"/>
              <a:ext cx="666" cy="168"/>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37" name="Rectangle 9"/>
            <p:cNvSpPr>
              <a:spLocks noChangeArrowheads="1"/>
            </p:cNvSpPr>
            <p:nvPr/>
          </p:nvSpPr>
          <p:spPr bwMode="auto">
            <a:xfrm>
              <a:off x="2727" y="1107"/>
              <a:ext cx="666" cy="168"/>
            </a:xfrm>
            <a:prstGeom prst="rect">
              <a:avLst/>
            </a:prstGeom>
            <a:solidFill>
              <a:schemeClr val="accent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a:spcBef>
                  <a:spcPct val="20000"/>
                </a:spcBef>
              </a:pPr>
              <a:r>
                <a:rPr lang="en-US" altLang="zh-CN" sz="1000"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1600"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rPr>
                <a:t>总  经  理</a:t>
              </a:r>
            </a:p>
          </p:txBody>
        </p:sp>
        <p:sp>
          <p:nvSpPr>
            <p:cNvPr id="278538" name="Line 10"/>
            <p:cNvSpPr>
              <a:spLocks noChangeShapeType="1"/>
            </p:cNvSpPr>
            <p:nvPr/>
          </p:nvSpPr>
          <p:spPr bwMode="auto">
            <a:xfrm>
              <a:off x="3074" y="1279"/>
              <a:ext cx="0" cy="201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39" name="Line 11"/>
            <p:cNvSpPr>
              <a:spLocks noChangeShapeType="1"/>
            </p:cNvSpPr>
            <p:nvPr/>
          </p:nvSpPr>
          <p:spPr bwMode="auto">
            <a:xfrm>
              <a:off x="4813" y="1376"/>
              <a:ext cx="1" cy="16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40" name="Rectangle 12"/>
            <p:cNvSpPr>
              <a:spLocks noChangeArrowheads="1"/>
            </p:cNvSpPr>
            <p:nvPr/>
          </p:nvSpPr>
          <p:spPr bwMode="auto">
            <a:xfrm>
              <a:off x="4464" y="1536"/>
              <a:ext cx="666" cy="168"/>
            </a:xfrm>
            <a:prstGeom prst="rect">
              <a:avLst/>
            </a:prstGeom>
            <a:solidFill>
              <a:schemeClr val="accent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ct val="20000"/>
                </a:spcBef>
              </a:pPr>
              <a:r>
                <a:rPr lang="zh-CN" altLang="en-US" sz="1600"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rPr>
                <a:t>总 经 济 师</a:t>
              </a:r>
            </a:p>
          </p:txBody>
        </p:sp>
        <p:sp>
          <p:nvSpPr>
            <p:cNvPr id="278541" name="Line 13"/>
            <p:cNvSpPr>
              <a:spLocks noChangeShapeType="1"/>
            </p:cNvSpPr>
            <p:nvPr/>
          </p:nvSpPr>
          <p:spPr bwMode="auto">
            <a:xfrm>
              <a:off x="3802" y="1375"/>
              <a:ext cx="0" cy="16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42" name="Rectangle 14"/>
            <p:cNvSpPr>
              <a:spLocks noChangeArrowheads="1"/>
            </p:cNvSpPr>
            <p:nvPr/>
          </p:nvSpPr>
          <p:spPr bwMode="auto">
            <a:xfrm>
              <a:off x="3476" y="1549"/>
              <a:ext cx="666" cy="168"/>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43" name="Rectangle 15"/>
            <p:cNvSpPr>
              <a:spLocks noChangeArrowheads="1"/>
            </p:cNvSpPr>
            <p:nvPr/>
          </p:nvSpPr>
          <p:spPr bwMode="auto">
            <a:xfrm>
              <a:off x="3476" y="1549"/>
              <a:ext cx="666" cy="168"/>
            </a:xfrm>
            <a:prstGeom prst="rect">
              <a:avLst/>
            </a:prstGeom>
            <a:solidFill>
              <a:schemeClr val="accent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ct val="20000"/>
                </a:spcBef>
              </a:pPr>
              <a:r>
                <a:rPr lang="zh-CN" altLang="en-US" sz="1600"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rPr>
                <a:t>副 总 经 理</a:t>
              </a:r>
            </a:p>
          </p:txBody>
        </p:sp>
        <p:sp>
          <p:nvSpPr>
            <p:cNvPr id="278544" name="Line 16"/>
            <p:cNvSpPr>
              <a:spLocks noChangeShapeType="1"/>
            </p:cNvSpPr>
            <p:nvPr/>
          </p:nvSpPr>
          <p:spPr bwMode="auto">
            <a:xfrm>
              <a:off x="2297" y="1375"/>
              <a:ext cx="1" cy="16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45" name="Rectangle 17"/>
            <p:cNvSpPr>
              <a:spLocks noChangeArrowheads="1"/>
            </p:cNvSpPr>
            <p:nvPr/>
          </p:nvSpPr>
          <p:spPr bwMode="auto">
            <a:xfrm>
              <a:off x="1978" y="1549"/>
              <a:ext cx="666" cy="168"/>
            </a:xfrm>
            <a:prstGeom prst="rect">
              <a:avLst/>
            </a:prstGeom>
            <a:solidFill>
              <a:schemeClr val="accent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46" name="Rectangle 18"/>
            <p:cNvSpPr>
              <a:spLocks noChangeArrowheads="1"/>
            </p:cNvSpPr>
            <p:nvPr/>
          </p:nvSpPr>
          <p:spPr bwMode="auto">
            <a:xfrm>
              <a:off x="1978" y="1549"/>
              <a:ext cx="666" cy="168"/>
            </a:xfrm>
            <a:prstGeom prst="rect">
              <a:avLst/>
            </a:prstGeom>
            <a:solidFill>
              <a:schemeClr val="accent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ct val="20000"/>
                </a:spcBef>
              </a:pPr>
              <a:r>
                <a:rPr lang="zh-CN" altLang="en-US" sz="1600"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rPr>
                <a:t>总 会 计 师</a:t>
              </a:r>
            </a:p>
          </p:txBody>
        </p:sp>
        <p:sp>
          <p:nvSpPr>
            <p:cNvPr id="278547" name="Line 19"/>
            <p:cNvSpPr>
              <a:spLocks noChangeShapeType="1"/>
            </p:cNvSpPr>
            <p:nvPr/>
          </p:nvSpPr>
          <p:spPr bwMode="auto">
            <a:xfrm>
              <a:off x="1079" y="1382"/>
              <a:ext cx="0" cy="16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48" name="Rectangle 20"/>
            <p:cNvSpPr>
              <a:spLocks noChangeArrowheads="1"/>
            </p:cNvSpPr>
            <p:nvPr/>
          </p:nvSpPr>
          <p:spPr bwMode="auto">
            <a:xfrm>
              <a:off x="793" y="1549"/>
              <a:ext cx="666" cy="168"/>
            </a:xfrm>
            <a:prstGeom prst="rect">
              <a:avLst/>
            </a:prstGeom>
            <a:solidFill>
              <a:schemeClr val="accent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ct val="20000"/>
                </a:spcBef>
              </a:pPr>
              <a:r>
                <a:rPr lang="zh-CN" altLang="en-US" sz="1600"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rPr>
                <a:t>总经理助理</a:t>
              </a:r>
            </a:p>
          </p:txBody>
        </p:sp>
        <p:sp>
          <p:nvSpPr>
            <p:cNvPr id="278549" name="Line 21"/>
            <p:cNvSpPr>
              <a:spLocks noChangeShapeType="1"/>
            </p:cNvSpPr>
            <p:nvPr/>
          </p:nvSpPr>
          <p:spPr bwMode="auto">
            <a:xfrm>
              <a:off x="890" y="1811"/>
              <a:ext cx="4182"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50" name="Line 22"/>
            <p:cNvSpPr>
              <a:spLocks noChangeShapeType="1"/>
            </p:cNvSpPr>
            <p:nvPr/>
          </p:nvSpPr>
          <p:spPr bwMode="auto">
            <a:xfrm>
              <a:off x="5063" y="1803"/>
              <a:ext cx="1" cy="16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51" name="Rectangle 23"/>
            <p:cNvSpPr>
              <a:spLocks noChangeArrowheads="1"/>
            </p:cNvSpPr>
            <p:nvPr/>
          </p:nvSpPr>
          <p:spPr bwMode="auto">
            <a:xfrm>
              <a:off x="4973" y="1956"/>
              <a:ext cx="167" cy="84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52" name="Rectangle 24"/>
            <p:cNvSpPr>
              <a:spLocks noChangeArrowheads="1"/>
            </p:cNvSpPr>
            <p:nvPr/>
          </p:nvSpPr>
          <p:spPr bwMode="auto">
            <a:xfrm>
              <a:off x="4973" y="1956"/>
              <a:ext cx="167" cy="840"/>
            </a:xfrm>
            <a:prstGeom prst="rect">
              <a:avLst/>
            </a:prstGeom>
            <a:solidFill>
              <a:schemeClr val="accent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0" tIns="0" rIns="0" bIns="0"/>
            <a:lstStyle/>
            <a:p>
              <a:pPr algn="just">
                <a:spcBef>
                  <a:spcPct val="20000"/>
                </a:spcBef>
              </a:pPr>
              <a:r>
                <a:rPr lang="en-US" altLang="zh-CN" sz="1000"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1600"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rPr>
                <a:t>党  工  部</a:t>
              </a:r>
            </a:p>
          </p:txBody>
        </p:sp>
        <p:sp>
          <p:nvSpPr>
            <p:cNvPr id="278553" name="Line 25"/>
            <p:cNvSpPr>
              <a:spLocks noChangeShapeType="1"/>
            </p:cNvSpPr>
            <p:nvPr/>
          </p:nvSpPr>
          <p:spPr bwMode="auto">
            <a:xfrm>
              <a:off x="3975" y="1811"/>
              <a:ext cx="0" cy="153"/>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54" name="Rectangle 26"/>
            <p:cNvSpPr>
              <a:spLocks noChangeArrowheads="1"/>
            </p:cNvSpPr>
            <p:nvPr/>
          </p:nvSpPr>
          <p:spPr bwMode="auto">
            <a:xfrm>
              <a:off x="3892" y="1956"/>
              <a:ext cx="167" cy="840"/>
            </a:xfrm>
            <a:prstGeom prst="rect">
              <a:avLst/>
            </a:prstGeom>
            <a:solidFill>
              <a:schemeClr val="accent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55" name="Rectangle 27"/>
            <p:cNvSpPr>
              <a:spLocks noChangeArrowheads="1"/>
            </p:cNvSpPr>
            <p:nvPr/>
          </p:nvSpPr>
          <p:spPr bwMode="auto">
            <a:xfrm>
              <a:off x="3892" y="1956"/>
              <a:ext cx="167" cy="840"/>
            </a:xfrm>
            <a:prstGeom prst="rect">
              <a:avLst/>
            </a:prstGeom>
            <a:solidFill>
              <a:schemeClr val="accent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0" tIns="0" rIns="0" bIns="0"/>
            <a:lstStyle/>
            <a:p>
              <a:pPr algn="just">
                <a:spcBef>
                  <a:spcPct val="20000"/>
                </a:spcBef>
              </a:pPr>
              <a:r>
                <a:rPr lang="en-US" altLang="zh-CN" sz="1000"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1600"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rPr>
                <a:t>办  公  室</a:t>
              </a:r>
            </a:p>
          </p:txBody>
        </p:sp>
        <p:sp>
          <p:nvSpPr>
            <p:cNvPr id="278556" name="Line 28"/>
            <p:cNvSpPr>
              <a:spLocks noChangeShapeType="1"/>
            </p:cNvSpPr>
            <p:nvPr/>
          </p:nvSpPr>
          <p:spPr bwMode="auto">
            <a:xfrm>
              <a:off x="3975" y="2602"/>
              <a:ext cx="0" cy="84"/>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57" name="Rectangle 29"/>
            <p:cNvSpPr>
              <a:spLocks noChangeArrowheads="1"/>
            </p:cNvSpPr>
            <p:nvPr/>
          </p:nvSpPr>
          <p:spPr bwMode="auto">
            <a:xfrm>
              <a:off x="3171" y="2885"/>
              <a:ext cx="666" cy="169"/>
            </a:xfrm>
            <a:prstGeom prst="rect">
              <a:avLst/>
            </a:prstGeom>
            <a:solidFill>
              <a:schemeClr val="accent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ct val="20000"/>
                </a:spcBef>
              </a:pPr>
              <a:r>
                <a:rPr lang="zh-CN" altLang="en-US" sz="1600"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rPr>
                <a:t>法律顾问</a:t>
              </a:r>
            </a:p>
          </p:txBody>
        </p:sp>
        <p:sp>
          <p:nvSpPr>
            <p:cNvPr id="278558" name="Rectangle 30"/>
            <p:cNvSpPr>
              <a:spLocks noChangeArrowheads="1"/>
            </p:cNvSpPr>
            <p:nvPr/>
          </p:nvSpPr>
          <p:spPr bwMode="auto">
            <a:xfrm>
              <a:off x="4238" y="2885"/>
              <a:ext cx="666" cy="154"/>
            </a:xfrm>
            <a:prstGeom prst="rect">
              <a:avLst/>
            </a:prstGeom>
            <a:solidFill>
              <a:schemeClr val="accent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ct val="20000"/>
                </a:spcBef>
              </a:pPr>
              <a:r>
                <a:rPr lang="zh-CN" altLang="en-US" sz="1600"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rPr>
                <a:t>檔  案  室</a:t>
              </a:r>
            </a:p>
          </p:txBody>
        </p:sp>
        <p:sp>
          <p:nvSpPr>
            <p:cNvPr id="278559" name="Line 31"/>
            <p:cNvSpPr>
              <a:spLocks noChangeShapeType="1"/>
            </p:cNvSpPr>
            <p:nvPr/>
          </p:nvSpPr>
          <p:spPr bwMode="auto">
            <a:xfrm>
              <a:off x="2152" y="1803"/>
              <a:ext cx="0" cy="16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60" name="Rectangle 32"/>
            <p:cNvSpPr>
              <a:spLocks noChangeArrowheads="1"/>
            </p:cNvSpPr>
            <p:nvPr/>
          </p:nvSpPr>
          <p:spPr bwMode="auto">
            <a:xfrm>
              <a:off x="2062" y="1956"/>
              <a:ext cx="166" cy="840"/>
            </a:xfrm>
            <a:prstGeom prst="rect">
              <a:avLst/>
            </a:prstGeom>
            <a:solidFill>
              <a:schemeClr val="accent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61" name="Rectangle 33"/>
            <p:cNvSpPr>
              <a:spLocks noChangeArrowheads="1"/>
            </p:cNvSpPr>
            <p:nvPr/>
          </p:nvSpPr>
          <p:spPr bwMode="auto">
            <a:xfrm>
              <a:off x="2062" y="1956"/>
              <a:ext cx="166" cy="840"/>
            </a:xfrm>
            <a:prstGeom prst="rect">
              <a:avLst/>
            </a:prstGeom>
            <a:solidFill>
              <a:schemeClr val="accent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0" tIns="0" rIns="0" bIns="0"/>
            <a:lstStyle/>
            <a:p>
              <a:pPr>
                <a:spcBef>
                  <a:spcPct val="20000"/>
                </a:spcBef>
              </a:pPr>
              <a:r>
                <a:rPr lang="zh-CN" altLang="en-US" sz="1600"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rPr>
                <a:t>财务管理部</a:t>
              </a:r>
            </a:p>
          </p:txBody>
        </p:sp>
        <p:sp>
          <p:nvSpPr>
            <p:cNvPr id="278562" name="Line 34"/>
            <p:cNvSpPr>
              <a:spLocks noChangeShapeType="1"/>
            </p:cNvSpPr>
            <p:nvPr/>
          </p:nvSpPr>
          <p:spPr bwMode="auto">
            <a:xfrm>
              <a:off x="1479" y="1804"/>
              <a:ext cx="1" cy="16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63" name="Rectangle 35"/>
            <p:cNvSpPr>
              <a:spLocks noChangeArrowheads="1"/>
            </p:cNvSpPr>
            <p:nvPr/>
          </p:nvSpPr>
          <p:spPr bwMode="auto">
            <a:xfrm>
              <a:off x="1396" y="1956"/>
              <a:ext cx="167" cy="840"/>
            </a:xfrm>
            <a:prstGeom prst="rect">
              <a:avLst/>
            </a:prstGeom>
            <a:solidFill>
              <a:schemeClr val="accent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64" name="Rectangle 36"/>
            <p:cNvSpPr>
              <a:spLocks noChangeArrowheads="1"/>
            </p:cNvSpPr>
            <p:nvPr/>
          </p:nvSpPr>
          <p:spPr bwMode="auto">
            <a:xfrm>
              <a:off x="1396" y="1956"/>
              <a:ext cx="167" cy="840"/>
            </a:xfrm>
            <a:prstGeom prst="rect">
              <a:avLst/>
            </a:prstGeom>
            <a:solidFill>
              <a:schemeClr val="accent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0" tIns="0" rIns="0" bIns="0"/>
            <a:lstStyle/>
            <a:p>
              <a:pPr>
                <a:spcBef>
                  <a:spcPct val="20000"/>
                </a:spcBef>
              </a:pPr>
              <a:r>
                <a:rPr lang="zh-CN" altLang="en-US" sz="1600"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rPr>
                <a:t>资产管理部</a:t>
              </a:r>
            </a:p>
          </p:txBody>
        </p:sp>
        <p:sp>
          <p:nvSpPr>
            <p:cNvPr id="278565" name="Line 37"/>
            <p:cNvSpPr>
              <a:spLocks noChangeShapeType="1"/>
            </p:cNvSpPr>
            <p:nvPr/>
          </p:nvSpPr>
          <p:spPr bwMode="auto">
            <a:xfrm>
              <a:off x="890" y="1811"/>
              <a:ext cx="1" cy="16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66" name="Rectangle 38"/>
            <p:cNvSpPr>
              <a:spLocks noChangeArrowheads="1"/>
            </p:cNvSpPr>
            <p:nvPr/>
          </p:nvSpPr>
          <p:spPr bwMode="auto">
            <a:xfrm>
              <a:off x="814" y="1956"/>
              <a:ext cx="167" cy="840"/>
            </a:xfrm>
            <a:prstGeom prst="rect">
              <a:avLst/>
            </a:prstGeom>
            <a:solidFill>
              <a:schemeClr val="accent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67" name="Rectangle 39"/>
            <p:cNvSpPr>
              <a:spLocks noChangeArrowheads="1"/>
            </p:cNvSpPr>
            <p:nvPr/>
          </p:nvSpPr>
          <p:spPr bwMode="auto">
            <a:xfrm>
              <a:off x="814" y="1956"/>
              <a:ext cx="167" cy="840"/>
            </a:xfrm>
            <a:prstGeom prst="rect">
              <a:avLst/>
            </a:prstGeom>
            <a:solidFill>
              <a:schemeClr val="accent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0" tIns="0" rIns="0" bIns="0"/>
            <a:lstStyle/>
            <a:p>
              <a:pPr>
                <a:spcBef>
                  <a:spcPct val="20000"/>
                </a:spcBef>
              </a:pPr>
              <a:r>
                <a:rPr lang="zh-CN" altLang="en-US" sz="1600"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rPr>
                <a:t>投资发展部</a:t>
              </a:r>
            </a:p>
          </p:txBody>
        </p:sp>
        <p:sp>
          <p:nvSpPr>
            <p:cNvPr id="278568" name="Line 40"/>
            <p:cNvSpPr>
              <a:spLocks noChangeShapeType="1"/>
            </p:cNvSpPr>
            <p:nvPr/>
          </p:nvSpPr>
          <p:spPr bwMode="auto">
            <a:xfrm>
              <a:off x="4966" y="1811"/>
              <a:ext cx="84"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69" name="Line 41"/>
            <p:cNvSpPr>
              <a:spLocks noChangeShapeType="1"/>
            </p:cNvSpPr>
            <p:nvPr/>
          </p:nvSpPr>
          <p:spPr bwMode="auto">
            <a:xfrm>
              <a:off x="2145" y="2602"/>
              <a:ext cx="0" cy="84"/>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70" name="Line 42"/>
            <p:cNvSpPr>
              <a:spLocks noChangeShapeType="1"/>
            </p:cNvSpPr>
            <p:nvPr/>
          </p:nvSpPr>
          <p:spPr bwMode="auto">
            <a:xfrm>
              <a:off x="2152" y="2796"/>
              <a:ext cx="0" cy="16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71" name="Rectangle 43"/>
            <p:cNvSpPr>
              <a:spLocks noChangeArrowheads="1"/>
            </p:cNvSpPr>
            <p:nvPr/>
          </p:nvSpPr>
          <p:spPr bwMode="auto">
            <a:xfrm>
              <a:off x="1278" y="2885"/>
              <a:ext cx="666" cy="169"/>
            </a:xfrm>
            <a:prstGeom prst="rect">
              <a:avLst/>
            </a:prstGeom>
            <a:solidFill>
              <a:schemeClr val="accent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ct val="20000"/>
                </a:spcBef>
              </a:pPr>
              <a:r>
                <a:rPr lang="zh-CN" altLang="en-US" sz="1600"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rPr>
                <a:t>内 部 银 行</a:t>
              </a:r>
            </a:p>
          </p:txBody>
        </p:sp>
        <p:sp>
          <p:nvSpPr>
            <p:cNvPr id="278572" name="Line 44"/>
            <p:cNvSpPr>
              <a:spLocks noChangeShapeType="1"/>
            </p:cNvSpPr>
            <p:nvPr/>
          </p:nvSpPr>
          <p:spPr bwMode="auto">
            <a:xfrm>
              <a:off x="2644" y="2637"/>
              <a:ext cx="0" cy="1"/>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73" name="Rectangle 45"/>
            <p:cNvSpPr>
              <a:spLocks noChangeArrowheads="1"/>
            </p:cNvSpPr>
            <p:nvPr/>
          </p:nvSpPr>
          <p:spPr bwMode="auto">
            <a:xfrm>
              <a:off x="2346" y="2885"/>
              <a:ext cx="666" cy="169"/>
            </a:xfrm>
            <a:prstGeom prst="rect">
              <a:avLst/>
            </a:prstGeom>
            <a:solidFill>
              <a:schemeClr val="accent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ct val="20000"/>
                </a:spcBef>
              </a:pPr>
              <a:r>
                <a:rPr lang="zh-CN" altLang="en-US" sz="1600"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rPr>
                <a:t>保 险 办</a:t>
              </a:r>
            </a:p>
          </p:txBody>
        </p:sp>
        <p:sp>
          <p:nvSpPr>
            <p:cNvPr id="278574" name="Rectangle 46"/>
            <p:cNvSpPr>
              <a:spLocks noChangeArrowheads="1"/>
            </p:cNvSpPr>
            <p:nvPr/>
          </p:nvSpPr>
          <p:spPr bwMode="auto">
            <a:xfrm>
              <a:off x="2727" y="799"/>
              <a:ext cx="666" cy="169"/>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75" name="Rectangle 47"/>
            <p:cNvSpPr>
              <a:spLocks noChangeArrowheads="1"/>
            </p:cNvSpPr>
            <p:nvPr/>
          </p:nvSpPr>
          <p:spPr bwMode="auto">
            <a:xfrm>
              <a:off x="2727" y="799"/>
              <a:ext cx="666" cy="169"/>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spcBef>
                  <a:spcPct val="20000"/>
                </a:spcBef>
              </a:pPr>
              <a:r>
                <a:rPr lang="zh-CN" altLang="en-US" sz="1600"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rPr>
                <a:t>董  事  会</a:t>
              </a:r>
            </a:p>
          </p:txBody>
        </p:sp>
        <p:sp>
          <p:nvSpPr>
            <p:cNvPr id="278576" name="Line 48"/>
            <p:cNvSpPr>
              <a:spLocks noChangeShapeType="1"/>
            </p:cNvSpPr>
            <p:nvPr/>
          </p:nvSpPr>
          <p:spPr bwMode="auto">
            <a:xfrm>
              <a:off x="3309" y="1073"/>
              <a:ext cx="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77" name="Line 49"/>
            <p:cNvSpPr>
              <a:spLocks noChangeShapeType="1"/>
            </p:cNvSpPr>
            <p:nvPr/>
          </p:nvSpPr>
          <p:spPr bwMode="auto">
            <a:xfrm>
              <a:off x="3309" y="1108"/>
              <a:ext cx="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78" name="Line 50"/>
            <p:cNvSpPr>
              <a:spLocks noChangeShapeType="1"/>
            </p:cNvSpPr>
            <p:nvPr/>
          </p:nvSpPr>
          <p:spPr bwMode="auto">
            <a:xfrm>
              <a:off x="3393" y="883"/>
              <a:ext cx="249"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79" name="Rectangle 51"/>
            <p:cNvSpPr>
              <a:spLocks noChangeArrowheads="1"/>
            </p:cNvSpPr>
            <p:nvPr/>
          </p:nvSpPr>
          <p:spPr bwMode="auto">
            <a:xfrm>
              <a:off x="2680" y="1945"/>
              <a:ext cx="167" cy="841"/>
            </a:xfrm>
            <a:prstGeom prst="rect">
              <a:avLst/>
            </a:prstGeom>
            <a:solidFill>
              <a:schemeClr val="accent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0" tIns="0" rIns="0" bIns="0"/>
            <a:lstStyle/>
            <a:p>
              <a:pPr>
                <a:spcBef>
                  <a:spcPct val="20000"/>
                </a:spcBef>
              </a:pPr>
              <a:r>
                <a:rPr lang="zh-CN" altLang="en-US" sz="1600"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rPr>
                <a:t>基建管理部</a:t>
              </a:r>
            </a:p>
          </p:txBody>
        </p:sp>
        <p:sp>
          <p:nvSpPr>
            <p:cNvPr id="278580" name="Line 52"/>
            <p:cNvSpPr>
              <a:spLocks noChangeShapeType="1"/>
            </p:cNvSpPr>
            <p:nvPr/>
          </p:nvSpPr>
          <p:spPr bwMode="auto">
            <a:xfrm>
              <a:off x="2755" y="1803"/>
              <a:ext cx="0" cy="153"/>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81" name="Text Box 53"/>
            <p:cNvSpPr txBox="1">
              <a:spLocks noChangeArrowheads="1"/>
            </p:cNvSpPr>
            <p:nvPr/>
          </p:nvSpPr>
          <p:spPr bwMode="auto">
            <a:xfrm>
              <a:off x="2384" y="3216"/>
              <a:ext cx="1456" cy="307"/>
            </a:xfrm>
            <a:prstGeom prst="rect">
              <a:avLst/>
            </a:prstGeom>
            <a:solidFill>
              <a:schemeClr val="accent2"/>
            </a:solidFill>
            <a:ln w="9525">
              <a:solidFill>
                <a:srgbClr val="000000"/>
              </a:solidFill>
              <a:miter lim="800000"/>
              <a:headEnd/>
              <a:tailEnd/>
            </a:ln>
          </p:spPr>
          <p:txBody>
            <a:bodyPr/>
            <a:lstStyle/>
            <a:p>
              <a:pPr>
                <a:spcBef>
                  <a:spcPct val="20000"/>
                </a:spcBef>
              </a:pPr>
              <a:r>
                <a:rPr lang="en-US" altLang="zh-CN" sz="1600"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rPr>
                <a:t>9</a:t>
              </a:r>
              <a:r>
                <a:rPr lang="zh-CN" altLang="en-US" sz="1600"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rPr>
                <a:t>个子公司</a:t>
              </a:r>
            </a:p>
          </p:txBody>
        </p:sp>
        <p:sp>
          <p:nvSpPr>
            <p:cNvPr id="278582" name="Line 54"/>
            <p:cNvSpPr>
              <a:spLocks noChangeShapeType="1"/>
            </p:cNvSpPr>
            <p:nvPr/>
          </p:nvSpPr>
          <p:spPr bwMode="auto">
            <a:xfrm>
              <a:off x="1958" y="2966"/>
              <a:ext cx="388"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84" name="Line 56"/>
            <p:cNvSpPr>
              <a:spLocks noChangeShapeType="1"/>
            </p:cNvSpPr>
            <p:nvPr/>
          </p:nvSpPr>
          <p:spPr bwMode="auto">
            <a:xfrm>
              <a:off x="3983" y="2815"/>
              <a:ext cx="0" cy="128"/>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85" name="Line 57"/>
            <p:cNvSpPr>
              <a:spLocks noChangeShapeType="1"/>
            </p:cNvSpPr>
            <p:nvPr/>
          </p:nvSpPr>
          <p:spPr bwMode="auto">
            <a:xfrm>
              <a:off x="3837" y="2953"/>
              <a:ext cx="39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278586" name="Line 58"/>
            <p:cNvSpPr>
              <a:spLocks noChangeShapeType="1"/>
            </p:cNvSpPr>
            <p:nvPr/>
          </p:nvSpPr>
          <p:spPr bwMode="auto">
            <a:xfrm>
              <a:off x="1079" y="1374"/>
              <a:ext cx="3731"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sp>
        <p:nvSpPr>
          <p:cNvPr id="278589" name="Text Box 61"/>
          <p:cNvSpPr txBox="1">
            <a:spLocks noChangeArrowheads="1"/>
          </p:cNvSpPr>
          <p:nvPr/>
        </p:nvSpPr>
        <p:spPr bwMode="auto">
          <a:xfrm>
            <a:off x="2949575" y="6165304"/>
            <a:ext cx="366395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rIns="0">
            <a:spAutoFit/>
          </a:bodyPr>
          <a:lstStyle/>
          <a:p>
            <a:pPr>
              <a:spcBef>
                <a:spcPct val="50000"/>
              </a:spcBef>
            </a:pPr>
            <a:r>
              <a:rPr lang="zh-CN" altLang="en-US" sz="2400" b="1" dirty="0">
                <a:solidFill>
                  <a:srgbClr val="002060"/>
                </a:solidFill>
                <a:effectLst>
                  <a:outerShdw blurRad="38100" dist="38100" dir="2700000" algn="tl">
                    <a:srgbClr val="000000">
                      <a:alpha val="43137"/>
                    </a:srgbClr>
                  </a:outerShdw>
                </a:effectLst>
                <a:latin typeface="黑体" pitchFamily="49" charset="-122"/>
                <a:ea typeface="黑体" pitchFamily="49" charset="-122"/>
              </a:rPr>
              <a:t>集团公司的</a:t>
            </a:r>
            <a:r>
              <a:rPr lang="zh-CN" altLang="en-US" sz="2400" b="1" dirty="0" smtClean="0">
                <a:solidFill>
                  <a:srgbClr val="002060"/>
                </a:solidFill>
                <a:effectLst>
                  <a:outerShdw blurRad="38100" dist="38100" dir="2700000" algn="tl">
                    <a:srgbClr val="000000">
                      <a:alpha val="43137"/>
                    </a:srgbClr>
                  </a:outerShdw>
                </a:effectLst>
                <a:latin typeface="黑体" pitchFamily="49" charset="-122"/>
                <a:ea typeface="黑体" pitchFamily="49" charset="-122"/>
              </a:rPr>
              <a:t>组织机构图</a:t>
            </a:r>
            <a:endParaRPr lang="zh-CN" altLang="en-US" sz="2400" b="1" dirty="0">
              <a:solidFill>
                <a:srgbClr val="002060"/>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60" name="TextBox 59"/>
          <p:cNvSpPr txBox="1"/>
          <p:nvPr/>
        </p:nvSpPr>
        <p:spPr bwMode="auto">
          <a:xfrm>
            <a:off x="1448478" y="972017"/>
            <a:ext cx="629187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latin typeface="Times New Roman" pitchFamily="18" charset="0"/>
                <a:ea typeface="+mn-ea"/>
                <a:cs typeface="Times New Roman" pitchFamily="18" charset="0"/>
              </a:rPr>
              <a:t>1</a:t>
            </a:r>
            <a:r>
              <a:rPr lang="zh-CN" altLang="en-US" dirty="0" smtClean="0">
                <a:latin typeface="Times New Roman" pitchFamily="18" charset="0"/>
                <a:ea typeface="+mn-ea"/>
                <a:cs typeface="Times New Roman" pitchFamily="18" charset="0"/>
              </a:rPr>
              <a:t>、发展规划</a:t>
            </a:r>
            <a:endParaRPr lang="zh-CN" altLang="en-US" dirty="0">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292980028"/>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8A17411-64D7-4E4B-A654-B14AA95B9E30}" type="slidenum">
              <a:rPr lang="en-US" altLang="zh-CN"/>
              <a:pPr/>
              <a:t>163</a:t>
            </a:fld>
            <a:endParaRPr lang="en-US" altLang="zh-CN"/>
          </a:p>
        </p:txBody>
      </p:sp>
      <p:sp>
        <p:nvSpPr>
          <p:cNvPr id="279555" name="Rectangle 3"/>
          <p:cNvSpPr>
            <a:spLocks noGrp="1" noChangeArrowheads="1"/>
          </p:cNvSpPr>
          <p:nvPr>
            <p:ph type="body" idx="1"/>
          </p:nvPr>
        </p:nvSpPr>
        <p:spPr>
          <a:xfrm>
            <a:off x="457200" y="1700808"/>
            <a:ext cx="8229600" cy="4752380"/>
          </a:xfrm>
        </p:spPr>
        <p:txBody>
          <a:bodyPr/>
          <a:lstStyle/>
          <a:p>
            <a:pPr>
              <a:buFont typeface="Wingdings" pitchFamily="2" charset="2"/>
              <a:buNone/>
            </a:pPr>
            <a:endParaRPr lang="zh-CN" altLang="en-US" dirty="0">
              <a:latin typeface="楷体_GB2312" pitchFamily="49" charset="-122"/>
            </a:endParaRPr>
          </a:p>
          <a:p>
            <a:pPr>
              <a:buFont typeface="Wingdings" pitchFamily="2" charset="2"/>
              <a:buNone/>
            </a:pPr>
            <a:r>
              <a:rPr lang="zh-CN" altLang="en-US" dirty="0">
                <a:latin typeface="楷体_GB2312" pitchFamily="49" charset="-122"/>
              </a:rPr>
              <a:t>在进行业务流程规划时，可以从三个层次上对业务流程进行的改革与创新。</a:t>
            </a:r>
          </a:p>
          <a:p>
            <a:r>
              <a:rPr lang="en-US" altLang="zh-CN" dirty="0">
                <a:latin typeface="楷体_GB2312" pitchFamily="49" charset="-122"/>
              </a:rPr>
              <a:t>(1)</a:t>
            </a:r>
            <a:r>
              <a:rPr lang="zh-CN" altLang="en-US" dirty="0">
                <a:latin typeface="楷体_GB2312" pitchFamily="49" charset="-122"/>
              </a:rPr>
              <a:t>业务流程的改进</a:t>
            </a:r>
          </a:p>
          <a:p>
            <a:r>
              <a:rPr lang="en-US" altLang="zh-CN" dirty="0">
                <a:latin typeface="楷体_GB2312" pitchFamily="49" charset="-122"/>
              </a:rPr>
              <a:t>(2)</a:t>
            </a:r>
            <a:r>
              <a:rPr lang="zh-CN" altLang="en-US" dirty="0">
                <a:latin typeface="楷体_GB2312" pitchFamily="49" charset="-122"/>
              </a:rPr>
              <a:t>业务流程的再设计</a:t>
            </a:r>
          </a:p>
          <a:p>
            <a:r>
              <a:rPr lang="en-US" altLang="zh-CN" dirty="0">
                <a:latin typeface="楷体_GB2312" pitchFamily="49" charset="-122"/>
              </a:rPr>
              <a:t>(3)</a:t>
            </a:r>
            <a:r>
              <a:rPr lang="zh-CN" altLang="en-US" dirty="0">
                <a:latin typeface="楷体_GB2312" pitchFamily="49" charset="-122"/>
              </a:rPr>
              <a:t>业务流程创造</a:t>
            </a:r>
          </a:p>
        </p:txBody>
      </p:sp>
      <p:sp>
        <p:nvSpPr>
          <p:cNvPr id="6" name="Rectangle 2"/>
          <p:cNvSpPr>
            <a:spLocks noGrp="1" noChangeArrowheads="1"/>
          </p:cNvSpPr>
          <p:nvPr>
            <p:ph type="title"/>
          </p:nvPr>
        </p:nvSpPr>
        <p:spPr>
          <a:xfrm>
            <a:off x="0" y="77317"/>
            <a:ext cx="8892480" cy="687387"/>
          </a:xfrm>
        </p:spPr>
        <p:txBody>
          <a:bodyPr/>
          <a:lstStyle/>
          <a:p>
            <a:r>
              <a:rPr lang="zh-CN" altLang="en-US" sz="2800" dirty="0"/>
              <a:t>五</a:t>
            </a:r>
            <a:r>
              <a:rPr lang="zh-CN" altLang="en-US" sz="2800" dirty="0" smtClean="0"/>
              <a:t>、系统规划案例</a:t>
            </a:r>
            <a:endParaRPr lang="zh-CN" altLang="en-US" sz="2800" dirty="0"/>
          </a:p>
        </p:txBody>
      </p:sp>
      <p:sp>
        <p:nvSpPr>
          <p:cNvPr id="7" name="TextBox 6"/>
          <p:cNvSpPr txBox="1"/>
          <p:nvPr/>
        </p:nvSpPr>
        <p:spPr bwMode="auto">
          <a:xfrm>
            <a:off x="1448478" y="972017"/>
            <a:ext cx="629187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latin typeface="Times New Roman" pitchFamily="18" charset="0"/>
                <a:ea typeface="+mn-ea"/>
                <a:cs typeface="Times New Roman" pitchFamily="18" charset="0"/>
              </a:rPr>
              <a:t>2</a:t>
            </a:r>
            <a:r>
              <a:rPr lang="zh-CN" altLang="en-US" dirty="0" smtClean="0">
                <a:latin typeface="Times New Roman" pitchFamily="18" charset="0"/>
                <a:ea typeface="+mn-ea"/>
                <a:cs typeface="Times New Roman" pitchFamily="18" charset="0"/>
              </a:rPr>
              <a:t>、流程规划</a:t>
            </a:r>
            <a:endParaRPr lang="zh-CN" altLang="en-US" dirty="0">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71225799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13E6959-2800-4C61-B1BC-C6E103029398}" type="slidenum">
              <a:rPr lang="en-US" altLang="zh-CN"/>
              <a:pPr/>
              <a:t>164</a:t>
            </a:fld>
            <a:endParaRPr lang="en-US" altLang="zh-CN"/>
          </a:p>
        </p:txBody>
      </p:sp>
      <p:sp>
        <p:nvSpPr>
          <p:cNvPr id="280579" name="Rectangle 3"/>
          <p:cNvSpPr>
            <a:spLocks noGrp="1" noChangeArrowheads="1"/>
          </p:cNvSpPr>
          <p:nvPr>
            <p:ph type="body" idx="1"/>
          </p:nvPr>
        </p:nvSpPr>
        <p:spPr>
          <a:xfrm>
            <a:off x="457200" y="1988840"/>
            <a:ext cx="8229600" cy="4464348"/>
          </a:xfrm>
        </p:spPr>
        <p:txBody>
          <a:bodyPr/>
          <a:lstStyle/>
          <a:p>
            <a:pPr marL="0" indent="0">
              <a:buNone/>
            </a:pPr>
            <a:r>
              <a:rPr lang="zh-CN" altLang="en-US" dirty="0" smtClean="0">
                <a:solidFill>
                  <a:srgbClr val="0000FF"/>
                </a:solidFill>
                <a:latin typeface="楷体_GB2312" pitchFamily="49" charset="-122"/>
              </a:rPr>
              <a:t>业务</a:t>
            </a:r>
            <a:r>
              <a:rPr lang="zh-CN" altLang="en-US" dirty="0">
                <a:solidFill>
                  <a:srgbClr val="0000FF"/>
                </a:solidFill>
                <a:latin typeface="楷体_GB2312" pitchFamily="49" charset="-122"/>
              </a:rPr>
              <a:t>流程的识别与改革 </a:t>
            </a:r>
          </a:p>
          <a:p>
            <a:pPr algn="just"/>
            <a:r>
              <a:rPr lang="zh-CN" altLang="en-US" dirty="0" smtClean="0">
                <a:latin typeface="楷体_GB2312" pitchFamily="49" charset="-122"/>
              </a:rPr>
              <a:t>（</a:t>
            </a:r>
            <a:r>
              <a:rPr lang="en-US" altLang="zh-CN" dirty="0">
                <a:latin typeface="楷体_GB2312" pitchFamily="49" charset="-122"/>
              </a:rPr>
              <a:t>1</a:t>
            </a:r>
            <a:r>
              <a:rPr lang="zh-CN" altLang="en-US" dirty="0">
                <a:latin typeface="楷体_GB2312" pitchFamily="49" charset="-122"/>
              </a:rPr>
              <a:t>）战略计划与管理控制流程类</a:t>
            </a:r>
          </a:p>
          <a:p>
            <a:pPr algn="just"/>
            <a:r>
              <a:rPr lang="zh-CN" altLang="en-US" dirty="0">
                <a:latin typeface="楷体_GB2312" pitchFamily="49" charset="-122"/>
              </a:rPr>
              <a:t>（</a:t>
            </a:r>
            <a:r>
              <a:rPr lang="en-US" altLang="zh-CN" dirty="0">
                <a:latin typeface="楷体_GB2312" pitchFamily="49" charset="-122"/>
              </a:rPr>
              <a:t>2</a:t>
            </a:r>
            <a:r>
              <a:rPr lang="zh-CN" altLang="en-US" dirty="0">
                <a:latin typeface="楷体_GB2312" pitchFamily="49" charset="-122"/>
              </a:rPr>
              <a:t>）市场营销管理流程类</a:t>
            </a:r>
          </a:p>
          <a:p>
            <a:pPr algn="just"/>
            <a:r>
              <a:rPr lang="zh-CN" altLang="en-US" dirty="0">
                <a:latin typeface="楷体_GB2312" pitchFamily="49" charset="-122"/>
              </a:rPr>
              <a:t>（</a:t>
            </a:r>
            <a:r>
              <a:rPr lang="en-US" altLang="zh-CN" dirty="0">
                <a:latin typeface="楷体_GB2312" pitchFamily="49" charset="-122"/>
              </a:rPr>
              <a:t>3</a:t>
            </a:r>
            <a:r>
              <a:rPr lang="zh-CN" altLang="en-US" dirty="0">
                <a:latin typeface="楷体_GB2312" pitchFamily="49" charset="-122"/>
              </a:rPr>
              <a:t>）项目管理流程类</a:t>
            </a:r>
          </a:p>
          <a:p>
            <a:pPr algn="just"/>
            <a:r>
              <a:rPr lang="zh-CN" altLang="en-US" dirty="0">
                <a:latin typeface="楷体_GB2312" pitchFamily="49" charset="-122"/>
              </a:rPr>
              <a:t>（</a:t>
            </a:r>
            <a:r>
              <a:rPr lang="en-US" altLang="zh-CN" dirty="0">
                <a:latin typeface="楷体_GB2312" pitchFamily="49" charset="-122"/>
              </a:rPr>
              <a:t>4</a:t>
            </a:r>
            <a:r>
              <a:rPr lang="zh-CN" altLang="en-US" dirty="0">
                <a:latin typeface="楷体_GB2312" pitchFamily="49" charset="-122"/>
              </a:rPr>
              <a:t>）资产运营管理流程类</a:t>
            </a:r>
          </a:p>
          <a:p>
            <a:pPr algn="just"/>
            <a:r>
              <a:rPr lang="zh-CN" altLang="en-US" dirty="0">
                <a:latin typeface="楷体_GB2312" pitchFamily="49" charset="-122"/>
              </a:rPr>
              <a:t>（</a:t>
            </a:r>
            <a:r>
              <a:rPr lang="en-US" altLang="zh-CN" dirty="0">
                <a:latin typeface="楷体_GB2312" pitchFamily="49" charset="-122"/>
              </a:rPr>
              <a:t>5</a:t>
            </a:r>
            <a:r>
              <a:rPr lang="zh-CN" altLang="en-US" dirty="0">
                <a:latin typeface="楷体_GB2312" pitchFamily="49" charset="-122"/>
              </a:rPr>
              <a:t>）支持性资源管理流程 </a:t>
            </a:r>
            <a:r>
              <a:rPr lang="zh-CN" altLang="en-US" dirty="0">
                <a:latin typeface="Times New Roman"/>
              </a:rPr>
              <a:t>   </a:t>
            </a:r>
            <a:endParaRPr lang="zh-CN" altLang="en-US" dirty="0">
              <a:latin typeface="楷体_GB2312" pitchFamily="49" charset="-122"/>
            </a:endParaRPr>
          </a:p>
          <a:p>
            <a:pPr algn="just"/>
            <a:endParaRPr lang="en-US" altLang="zh-CN" dirty="0">
              <a:latin typeface="楷体_GB2312" pitchFamily="49" charset="-122"/>
            </a:endParaRPr>
          </a:p>
        </p:txBody>
      </p:sp>
      <p:sp>
        <p:nvSpPr>
          <p:cNvPr id="6" name="Rectangle 2"/>
          <p:cNvSpPr>
            <a:spLocks noGrp="1" noChangeArrowheads="1"/>
          </p:cNvSpPr>
          <p:nvPr>
            <p:ph type="title"/>
          </p:nvPr>
        </p:nvSpPr>
        <p:spPr>
          <a:xfrm>
            <a:off x="0" y="77317"/>
            <a:ext cx="8892480" cy="687387"/>
          </a:xfrm>
        </p:spPr>
        <p:txBody>
          <a:bodyPr/>
          <a:lstStyle/>
          <a:p>
            <a:r>
              <a:rPr lang="zh-CN" altLang="en-US" sz="2800" dirty="0"/>
              <a:t>五</a:t>
            </a:r>
            <a:r>
              <a:rPr lang="zh-CN" altLang="en-US" sz="2800" dirty="0" smtClean="0"/>
              <a:t>、系统规划案例</a:t>
            </a:r>
            <a:endParaRPr lang="zh-CN" altLang="en-US" sz="2800" dirty="0"/>
          </a:p>
        </p:txBody>
      </p:sp>
      <p:sp>
        <p:nvSpPr>
          <p:cNvPr id="7" name="TextBox 6"/>
          <p:cNvSpPr txBox="1"/>
          <p:nvPr/>
        </p:nvSpPr>
        <p:spPr bwMode="auto">
          <a:xfrm>
            <a:off x="1448478" y="972017"/>
            <a:ext cx="629187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smtClean="0">
                <a:latin typeface="Times New Roman" pitchFamily="18" charset="0"/>
                <a:ea typeface="+mn-ea"/>
                <a:cs typeface="Times New Roman" pitchFamily="18" charset="0"/>
              </a:rPr>
              <a:t>2</a:t>
            </a:r>
            <a:r>
              <a:rPr lang="zh-CN" altLang="en-US" dirty="0" smtClean="0">
                <a:latin typeface="Times New Roman" pitchFamily="18" charset="0"/>
                <a:ea typeface="+mn-ea"/>
                <a:cs typeface="Times New Roman" pitchFamily="18" charset="0"/>
              </a:rPr>
              <a:t>、流程规划</a:t>
            </a:r>
            <a:endParaRPr lang="zh-CN" altLang="en-US" dirty="0">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48460403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7" name="Rectangle 3"/>
          <p:cNvSpPr>
            <a:spLocks noGrp="1" noChangeArrowheads="1"/>
          </p:cNvSpPr>
          <p:nvPr>
            <p:ph type="body" idx="1"/>
          </p:nvPr>
        </p:nvSpPr>
        <p:spPr>
          <a:xfrm>
            <a:off x="685800" y="2060848"/>
            <a:ext cx="7772400" cy="701824"/>
          </a:xfrm>
        </p:spPr>
        <p:txBody>
          <a:bodyPr/>
          <a:lstStyle/>
          <a:p>
            <a:r>
              <a:rPr lang="zh-CN" altLang="en-US" dirty="0" smtClean="0">
                <a:solidFill>
                  <a:srgbClr val="0000FF"/>
                </a:solidFill>
                <a:latin typeface="楷体_GB2312" pitchFamily="49" charset="-122"/>
              </a:rPr>
              <a:t>业务流成改革举例： </a:t>
            </a:r>
            <a:endParaRPr lang="zh-CN" altLang="en-US" dirty="0">
              <a:solidFill>
                <a:srgbClr val="0000FF"/>
              </a:solidFill>
              <a:latin typeface="楷体_GB2312" pitchFamily="49" charset="-122"/>
            </a:endParaRPr>
          </a:p>
        </p:txBody>
      </p:sp>
      <p:grpSp>
        <p:nvGrpSpPr>
          <p:cNvPr id="282656" name="Group 32"/>
          <p:cNvGrpSpPr>
            <a:grpSpLocks/>
          </p:cNvGrpSpPr>
          <p:nvPr/>
        </p:nvGrpSpPr>
        <p:grpSpPr bwMode="auto">
          <a:xfrm>
            <a:off x="914400" y="2906688"/>
            <a:ext cx="7543800" cy="2895600"/>
            <a:chOff x="816" y="2160"/>
            <a:chExt cx="4752" cy="1824"/>
          </a:xfrm>
        </p:grpSpPr>
        <p:sp>
          <p:nvSpPr>
            <p:cNvPr id="282629" name="Text Box 5"/>
            <p:cNvSpPr txBox="1">
              <a:spLocks noChangeArrowheads="1"/>
            </p:cNvSpPr>
            <p:nvPr/>
          </p:nvSpPr>
          <p:spPr bwMode="auto">
            <a:xfrm>
              <a:off x="816" y="2160"/>
              <a:ext cx="758" cy="351"/>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sz="1600"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制定基建投资项目计划</a:t>
              </a:r>
            </a:p>
          </p:txBody>
        </p:sp>
        <p:grpSp>
          <p:nvGrpSpPr>
            <p:cNvPr id="282655" name="Group 31"/>
            <p:cNvGrpSpPr>
              <a:grpSpLocks/>
            </p:cNvGrpSpPr>
            <p:nvPr/>
          </p:nvGrpSpPr>
          <p:grpSpPr bwMode="auto">
            <a:xfrm>
              <a:off x="816" y="2208"/>
              <a:ext cx="4752" cy="1776"/>
              <a:chOff x="816" y="2454"/>
              <a:chExt cx="4656" cy="1255"/>
            </a:xfrm>
          </p:grpSpPr>
          <p:sp>
            <p:nvSpPr>
              <p:cNvPr id="282630" name="Text Box 6"/>
              <p:cNvSpPr txBox="1">
                <a:spLocks noChangeArrowheads="1"/>
              </p:cNvSpPr>
              <p:nvPr/>
            </p:nvSpPr>
            <p:spPr bwMode="auto">
              <a:xfrm>
                <a:off x="1845" y="2454"/>
                <a:ext cx="758" cy="175"/>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sz="1600"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拟项目建议书</a:t>
                </a:r>
              </a:p>
            </p:txBody>
          </p:sp>
          <p:sp>
            <p:nvSpPr>
              <p:cNvPr id="282631" name="Text Box 7"/>
              <p:cNvSpPr txBox="1">
                <a:spLocks noChangeArrowheads="1"/>
              </p:cNvSpPr>
              <p:nvPr/>
            </p:nvSpPr>
            <p:spPr bwMode="auto">
              <a:xfrm>
                <a:off x="3740" y="2454"/>
                <a:ext cx="757" cy="175"/>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sz="1600"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征地报批</a:t>
                </a:r>
              </a:p>
            </p:txBody>
          </p:sp>
          <p:sp>
            <p:nvSpPr>
              <p:cNvPr id="282632" name="Text Box 8"/>
              <p:cNvSpPr txBox="1">
                <a:spLocks noChangeArrowheads="1"/>
              </p:cNvSpPr>
              <p:nvPr/>
            </p:nvSpPr>
            <p:spPr bwMode="auto">
              <a:xfrm>
                <a:off x="1682" y="2980"/>
                <a:ext cx="658" cy="175"/>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sz="1600"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项目准备</a:t>
                </a:r>
              </a:p>
            </p:txBody>
          </p:sp>
          <p:sp>
            <p:nvSpPr>
              <p:cNvPr id="282633" name="Text Box 9"/>
              <p:cNvSpPr txBox="1">
                <a:spLocks noChangeArrowheads="1"/>
              </p:cNvSpPr>
              <p:nvPr/>
            </p:nvSpPr>
            <p:spPr bwMode="auto">
              <a:xfrm>
                <a:off x="3631" y="2897"/>
                <a:ext cx="596" cy="350"/>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sz="1600"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筹（融）资管理</a:t>
                </a:r>
              </a:p>
            </p:txBody>
          </p:sp>
          <p:sp>
            <p:nvSpPr>
              <p:cNvPr id="282634" name="Text Box 10"/>
              <p:cNvSpPr txBox="1">
                <a:spLocks noChangeArrowheads="1"/>
              </p:cNvSpPr>
              <p:nvPr/>
            </p:nvSpPr>
            <p:spPr bwMode="auto">
              <a:xfrm>
                <a:off x="2927" y="2454"/>
                <a:ext cx="488" cy="175"/>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sz="1600"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选址</a:t>
                </a:r>
              </a:p>
            </p:txBody>
          </p:sp>
          <p:sp>
            <p:nvSpPr>
              <p:cNvPr id="282635" name="Text Box 11"/>
              <p:cNvSpPr txBox="1">
                <a:spLocks noChangeArrowheads="1"/>
              </p:cNvSpPr>
              <p:nvPr/>
            </p:nvSpPr>
            <p:spPr bwMode="auto">
              <a:xfrm>
                <a:off x="816" y="3506"/>
                <a:ext cx="650" cy="175"/>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sz="1600"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竣工验收</a:t>
                </a:r>
              </a:p>
            </p:txBody>
          </p:sp>
          <p:sp>
            <p:nvSpPr>
              <p:cNvPr id="282636" name="Text Box 12"/>
              <p:cNvSpPr txBox="1">
                <a:spLocks noChangeArrowheads="1"/>
              </p:cNvSpPr>
              <p:nvPr/>
            </p:nvSpPr>
            <p:spPr bwMode="auto">
              <a:xfrm>
                <a:off x="4714" y="2980"/>
                <a:ext cx="758" cy="175"/>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sz="1600"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可行性研究</a:t>
                </a:r>
              </a:p>
            </p:txBody>
          </p:sp>
          <p:sp>
            <p:nvSpPr>
              <p:cNvPr id="282637" name="Text Box 13"/>
              <p:cNvSpPr txBox="1">
                <a:spLocks noChangeArrowheads="1"/>
              </p:cNvSpPr>
              <p:nvPr/>
            </p:nvSpPr>
            <p:spPr bwMode="auto">
              <a:xfrm>
                <a:off x="816" y="2980"/>
                <a:ext cx="650" cy="175"/>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sz="1600"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施工监管</a:t>
                </a:r>
              </a:p>
            </p:txBody>
          </p:sp>
          <p:sp>
            <p:nvSpPr>
              <p:cNvPr id="282638" name="Text Box 14"/>
              <p:cNvSpPr txBox="1">
                <a:spLocks noChangeArrowheads="1"/>
              </p:cNvSpPr>
              <p:nvPr/>
            </p:nvSpPr>
            <p:spPr bwMode="auto">
              <a:xfrm>
                <a:off x="2657" y="2980"/>
                <a:ext cx="704" cy="175"/>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sz="1600"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申报立项</a:t>
                </a:r>
              </a:p>
            </p:txBody>
          </p:sp>
          <p:sp>
            <p:nvSpPr>
              <p:cNvPr id="282639" name="Text Box 15"/>
              <p:cNvSpPr txBox="1">
                <a:spLocks noChangeArrowheads="1"/>
              </p:cNvSpPr>
              <p:nvPr/>
            </p:nvSpPr>
            <p:spPr bwMode="auto">
              <a:xfrm>
                <a:off x="4768" y="2454"/>
                <a:ext cx="650" cy="175"/>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sz="1600"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办土地证</a:t>
                </a:r>
              </a:p>
            </p:txBody>
          </p:sp>
          <p:sp>
            <p:nvSpPr>
              <p:cNvPr id="282640" name="Text Box 16"/>
              <p:cNvSpPr txBox="1">
                <a:spLocks noChangeArrowheads="1"/>
              </p:cNvSpPr>
              <p:nvPr/>
            </p:nvSpPr>
            <p:spPr bwMode="auto">
              <a:xfrm>
                <a:off x="1682" y="3506"/>
                <a:ext cx="650" cy="203"/>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sz="1600"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审计提交</a:t>
                </a:r>
              </a:p>
            </p:txBody>
          </p:sp>
          <p:sp>
            <p:nvSpPr>
              <p:cNvPr id="282641" name="Line 17"/>
              <p:cNvSpPr>
                <a:spLocks noChangeShapeType="1"/>
              </p:cNvSpPr>
              <p:nvPr/>
            </p:nvSpPr>
            <p:spPr bwMode="auto">
              <a:xfrm>
                <a:off x="1141" y="3155"/>
                <a:ext cx="0" cy="349"/>
              </a:xfrm>
              <a:prstGeom prst="line">
                <a:avLst/>
              </a:prstGeom>
              <a:noFill/>
              <a:ln w="952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82642" name="Line 18"/>
              <p:cNvSpPr>
                <a:spLocks noChangeShapeType="1"/>
              </p:cNvSpPr>
              <p:nvPr/>
            </p:nvSpPr>
            <p:spPr bwMode="auto">
              <a:xfrm>
                <a:off x="1574" y="2527"/>
                <a:ext cx="271" cy="0"/>
              </a:xfrm>
              <a:prstGeom prst="line">
                <a:avLst/>
              </a:prstGeom>
              <a:noFill/>
              <a:ln w="952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82643" name="Line 19"/>
              <p:cNvSpPr>
                <a:spLocks noChangeShapeType="1"/>
              </p:cNvSpPr>
              <p:nvPr/>
            </p:nvSpPr>
            <p:spPr bwMode="auto">
              <a:xfrm flipH="1">
                <a:off x="1412" y="3072"/>
                <a:ext cx="270" cy="0"/>
              </a:xfrm>
              <a:prstGeom prst="line">
                <a:avLst/>
              </a:prstGeom>
              <a:noFill/>
              <a:ln w="952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82644" name="Line 20"/>
              <p:cNvSpPr>
                <a:spLocks noChangeShapeType="1"/>
              </p:cNvSpPr>
              <p:nvPr/>
            </p:nvSpPr>
            <p:spPr bwMode="auto">
              <a:xfrm>
                <a:off x="1466" y="3598"/>
                <a:ext cx="216" cy="0"/>
              </a:xfrm>
              <a:prstGeom prst="line">
                <a:avLst/>
              </a:prstGeom>
              <a:noFill/>
              <a:ln w="952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82645" name="Line 21"/>
              <p:cNvSpPr>
                <a:spLocks noChangeShapeType="1"/>
              </p:cNvSpPr>
              <p:nvPr/>
            </p:nvSpPr>
            <p:spPr bwMode="auto">
              <a:xfrm flipH="1">
                <a:off x="2332" y="3063"/>
                <a:ext cx="325" cy="0"/>
              </a:xfrm>
              <a:prstGeom prst="line">
                <a:avLst/>
              </a:prstGeom>
              <a:noFill/>
              <a:ln w="952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82646" name="Line 22"/>
              <p:cNvSpPr>
                <a:spLocks noChangeShapeType="1"/>
              </p:cNvSpPr>
              <p:nvPr/>
            </p:nvSpPr>
            <p:spPr bwMode="auto">
              <a:xfrm flipH="1">
                <a:off x="4227" y="3072"/>
                <a:ext cx="487" cy="0"/>
              </a:xfrm>
              <a:prstGeom prst="line">
                <a:avLst/>
              </a:prstGeom>
              <a:noFill/>
              <a:ln w="952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82647" name="Line 23"/>
              <p:cNvSpPr>
                <a:spLocks noChangeShapeType="1"/>
              </p:cNvSpPr>
              <p:nvPr/>
            </p:nvSpPr>
            <p:spPr bwMode="auto">
              <a:xfrm>
                <a:off x="4497" y="2537"/>
                <a:ext cx="271" cy="0"/>
              </a:xfrm>
              <a:prstGeom prst="line">
                <a:avLst/>
              </a:prstGeom>
              <a:noFill/>
              <a:ln w="952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82648" name="Line 24"/>
              <p:cNvSpPr>
                <a:spLocks noChangeShapeType="1"/>
              </p:cNvSpPr>
              <p:nvPr/>
            </p:nvSpPr>
            <p:spPr bwMode="auto">
              <a:xfrm>
                <a:off x="3415" y="2537"/>
                <a:ext cx="325" cy="0"/>
              </a:xfrm>
              <a:prstGeom prst="line">
                <a:avLst/>
              </a:prstGeom>
              <a:noFill/>
              <a:ln w="952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82649" name="Line 25"/>
              <p:cNvSpPr>
                <a:spLocks noChangeShapeType="1"/>
              </p:cNvSpPr>
              <p:nvPr/>
            </p:nvSpPr>
            <p:spPr bwMode="auto">
              <a:xfrm>
                <a:off x="2603" y="2537"/>
                <a:ext cx="324" cy="0"/>
              </a:xfrm>
              <a:prstGeom prst="line">
                <a:avLst/>
              </a:prstGeom>
              <a:noFill/>
              <a:ln w="952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82650" name="Line 26"/>
              <p:cNvSpPr>
                <a:spLocks noChangeShapeType="1"/>
              </p:cNvSpPr>
              <p:nvPr/>
            </p:nvSpPr>
            <p:spPr bwMode="auto">
              <a:xfrm flipH="1">
                <a:off x="3361" y="3063"/>
                <a:ext cx="270" cy="0"/>
              </a:xfrm>
              <a:prstGeom prst="line">
                <a:avLst/>
              </a:prstGeom>
              <a:noFill/>
              <a:ln w="952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82651" name="Line 27"/>
              <p:cNvSpPr>
                <a:spLocks noChangeShapeType="1"/>
              </p:cNvSpPr>
              <p:nvPr/>
            </p:nvSpPr>
            <p:spPr bwMode="auto">
              <a:xfrm>
                <a:off x="5085" y="2629"/>
                <a:ext cx="0" cy="351"/>
              </a:xfrm>
              <a:prstGeom prst="line">
                <a:avLst/>
              </a:prstGeom>
              <a:noFill/>
              <a:ln w="9525">
                <a:solidFill>
                  <a:schemeClr val="tx2"/>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grpSp>
      </p:grpSp>
      <p:sp>
        <p:nvSpPr>
          <p:cNvPr id="282654" name="Text Box 30"/>
          <p:cNvSpPr txBox="1">
            <a:spLocks noChangeArrowheads="1"/>
          </p:cNvSpPr>
          <p:nvPr/>
        </p:nvSpPr>
        <p:spPr bwMode="auto">
          <a:xfrm>
            <a:off x="3323390" y="6029412"/>
            <a:ext cx="3429000" cy="877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p>
            <a:pPr algn="just" eaLnBrk="0" hangingPunct="0"/>
            <a:r>
              <a:rPr kumimoji="0" lang="zh-CN" altLang="en-US" sz="2400" b="1" dirty="0" smtClean="0">
                <a:solidFill>
                  <a:srgbClr val="002060"/>
                </a:solidFill>
                <a:effectLst>
                  <a:outerShdw blurRad="38100" dist="38100" dir="2700000" algn="tl">
                    <a:srgbClr val="000000">
                      <a:alpha val="43137"/>
                    </a:srgbClr>
                  </a:outerShdw>
                </a:effectLst>
                <a:latin typeface="黑体" pitchFamily="49" charset="-122"/>
                <a:ea typeface="黑体" pitchFamily="49" charset="-122"/>
              </a:rPr>
              <a:t>改造</a:t>
            </a:r>
            <a:r>
              <a:rPr kumimoji="0" lang="zh-CN" altLang="en-US" sz="2400" b="1" dirty="0">
                <a:solidFill>
                  <a:srgbClr val="002060"/>
                </a:solidFill>
                <a:effectLst>
                  <a:outerShdw blurRad="38100" dist="38100" dir="2700000" algn="tl">
                    <a:srgbClr val="000000">
                      <a:alpha val="43137"/>
                    </a:srgbClr>
                  </a:outerShdw>
                </a:effectLst>
                <a:latin typeface="黑体" pitchFamily="49" charset="-122"/>
                <a:ea typeface="黑体" pitchFamily="49" charset="-122"/>
              </a:rPr>
              <a:t>前的基建项目流程图</a:t>
            </a:r>
          </a:p>
          <a:p>
            <a:pPr>
              <a:spcBef>
                <a:spcPct val="50000"/>
              </a:spcBef>
            </a:pPr>
            <a:endParaRPr lang="en-US" altLang="zh-CN" b="1" dirty="0">
              <a:solidFill>
                <a:schemeClr val="tx2"/>
              </a:solidFill>
            </a:endParaRPr>
          </a:p>
        </p:txBody>
      </p:sp>
      <p:sp>
        <p:nvSpPr>
          <p:cNvPr id="32" name="Rectangle 2"/>
          <p:cNvSpPr>
            <a:spLocks noGrp="1" noChangeArrowheads="1"/>
          </p:cNvSpPr>
          <p:nvPr>
            <p:ph type="title"/>
          </p:nvPr>
        </p:nvSpPr>
        <p:spPr>
          <a:xfrm>
            <a:off x="0" y="77317"/>
            <a:ext cx="8892480" cy="687387"/>
          </a:xfrm>
        </p:spPr>
        <p:txBody>
          <a:bodyPr/>
          <a:lstStyle/>
          <a:p>
            <a:r>
              <a:rPr lang="zh-CN" altLang="en-US" sz="2800" dirty="0"/>
              <a:t>五</a:t>
            </a:r>
            <a:r>
              <a:rPr lang="zh-CN" altLang="en-US" sz="2800" dirty="0" smtClean="0"/>
              <a:t>、系统规划案例</a:t>
            </a:r>
            <a:endParaRPr lang="zh-CN" altLang="en-US" sz="2800" dirty="0"/>
          </a:p>
        </p:txBody>
      </p:sp>
      <p:sp>
        <p:nvSpPr>
          <p:cNvPr id="33" name="TextBox 32"/>
          <p:cNvSpPr txBox="1"/>
          <p:nvPr/>
        </p:nvSpPr>
        <p:spPr bwMode="auto">
          <a:xfrm>
            <a:off x="1448478" y="972017"/>
            <a:ext cx="629187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smtClean="0">
                <a:latin typeface="Times New Roman" pitchFamily="18" charset="0"/>
                <a:ea typeface="+mn-ea"/>
                <a:cs typeface="Times New Roman" pitchFamily="18" charset="0"/>
              </a:rPr>
              <a:t>2</a:t>
            </a:r>
            <a:r>
              <a:rPr lang="zh-CN" altLang="en-US" dirty="0" smtClean="0">
                <a:latin typeface="Times New Roman" pitchFamily="18" charset="0"/>
                <a:ea typeface="+mn-ea"/>
                <a:cs typeface="Times New Roman" pitchFamily="18" charset="0"/>
              </a:rPr>
              <a:t>、流程规划</a:t>
            </a:r>
            <a:endParaRPr lang="zh-CN" altLang="en-US" dirty="0">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79550967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3"/>
          <p:cNvSpPr>
            <a:spLocks noGrp="1" noChangeArrowheads="1"/>
          </p:cNvSpPr>
          <p:nvPr>
            <p:ph type="body" idx="1"/>
          </p:nvPr>
        </p:nvSpPr>
        <p:spPr>
          <a:xfrm>
            <a:off x="708215" y="2204864"/>
            <a:ext cx="7772400" cy="3086472"/>
          </a:xfrm>
        </p:spPr>
        <p:txBody>
          <a:bodyPr/>
          <a:lstStyle/>
          <a:p>
            <a:r>
              <a:rPr lang="zh-CN" altLang="en-US" dirty="0" smtClean="0">
                <a:latin typeface="楷体_GB2312" pitchFamily="49" charset="-122"/>
              </a:rPr>
              <a:t>根据</a:t>
            </a:r>
            <a:r>
              <a:rPr lang="zh-CN" altLang="en-US" dirty="0">
                <a:latin typeface="楷体_GB2312" pitchFamily="49" charset="-122"/>
              </a:rPr>
              <a:t>流程规范化设计的原则和方法，采取了以下措施对原流程进行了改革。 </a:t>
            </a:r>
          </a:p>
          <a:p>
            <a:pPr>
              <a:buFont typeface="Wingdings" pitchFamily="2" charset="2"/>
              <a:buNone/>
            </a:pPr>
            <a:r>
              <a:rPr lang="zh-CN" altLang="en-US" dirty="0" smtClean="0">
                <a:latin typeface="楷体_GB2312" pitchFamily="49" charset="-122"/>
              </a:rPr>
              <a:t>  </a:t>
            </a:r>
            <a:r>
              <a:rPr lang="en-US" altLang="zh-CN" dirty="0">
                <a:latin typeface="楷体_GB2312" pitchFamily="49" charset="-122"/>
              </a:rPr>
              <a:t>(1)</a:t>
            </a:r>
            <a:r>
              <a:rPr lang="zh-CN" altLang="en-US" dirty="0">
                <a:latin typeface="楷体_GB2312" pitchFamily="49" charset="-122"/>
              </a:rPr>
              <a:t>将原流程缺乏的活动，加进新流程。如下图所示：</a:t>
            </a:r>
          </a:p>
          <a:p>
            <a:pPr>
              <a:buFont typeface="Wingdings" pitchFamily="2" charset="2"/>
              <a:buNone/>
            </a:pPr>
            <a:r>
              <a:rPr lang="zh-CN" altLang="en-US" dirty="0">
                <a:latin typeface="楷体_GB2312" pitchFamily="49" charset="-122"/>
              </a:rPr>
              <a:t>  </a:t>
            </a:r>
            <a:r>
              <a:rPr lang="en-US" altLang="zh-CN" dirty="0">
                <a:latin typeface="楷体_GB2312" pitchFamily="49" charset="-122"/>
              </a:rPr>
              <a:t>(2)</a:t>
            </a:r>
            <a:r>
              <a:rPr lang="zh-CN" altLang="en-US" dirty="0">
                <a:latin typeface="楷体_GB2312" pitchFamily="49" charset="-122"/>
              </a:rPr>
              <a:t>将有关人员组成项目小组 </a:t>
            </a:r>
          </a:p>
          <a:p>
            <a:pPr>
              <a:buFont typeface="Wingdings" pitchFamily="2" charset="2"/>
              <a:buNone/>
            </a:pPr>
            <a:r>
              <a:rPr lang="zh-CN" altLang="en-US" dirty="0">
                <a:latin typeface="楷体_GB2312" pitchFamily="49" charset="-122"/>
              </a:rPr>
              <a:t>  </a:t>
            </a:r>
            <a:r>
              <a:rPr lang="en-US" altLang="zh-CN" dirty="0">
                <a:latin typeface="楷体_GB2312" pitchFamily="49" charset="-122"/>
              </a:rPr>
              <a:t>(3)</a:t>
            </a:r>
            <a:r>
              <a:rPr lang="zh-CN" altLang="en-US" dirty="0">
                <a:latin typeface="楷体_GB2312" pitchFamily="49" charset="-122"/>
              </a:rPr>
              <a:t>把一些串行工作改成并行工作。</a:t>
            </a:r>
          </a:p>
          <a:p>
            <a:pPr>
              <a:buFont typeface="Wingdings" pitchFamily="2" charset="2"/>
              <a:buNone/>
            </a:pPr>
            <a:r>
              <a:rPr lang="zh-CN" altLang="en-US" dirty="0">
                <a:latin typeface="楷体_GB2312" pitchFamily="49" charset="-122"/>
              </a:rPr>
              <a:t>  </a:t>
            </a:r>
          </a:p>
        </p:txBody>
      </p:sp>
      <p:sp>
        <p:nvSpPr>
          <p:cNvPr id="6" name="Rectangle 2"/>
          <p:cNvSpPr>
            <a:spLocks noGrp="1" noChangeArrowheads="1"/>
          </p:cNvSpPr>
          <p:nvPr>
            <p:ph type="title"/>
          </p:nvPr>
        </p:nvSpPr>
        <p:spPr>
          <a:xfrm>
            <a:off x="0" y="77317"/>
            <a:ext cx="8892480" cy="687387"/>
          </a:xfrm>
        </p:spPr>
        <p:txBody>
          <a:bodyPr/>
          <a:lstStyle/>
          <a:p>
            <a:r>
              <a:rPr lang="zh-CN" altLang="en-US" sz="2800" dirty="0"/>
              <a:t>五</a:t>
            </a:r>
            <a:r>
              <a:rPr lang="zh-CN" altLang="en-US" sz="2800" dirty="0" smtClean="0"/>
              <a:t>、系统规划案例</a:t>
            </a:r>
            <a:endParaRPr lang="zh-CN" altLang="en-US" sz="2800" dirty="0"/>
          </a:p>
        </p:txBody>
      </p:sp>
      <p:sp>
        <p:nvSpPr>
          <p:cNvPr id="7" name="TextBox 6"/>
          <p:cNvSpPr txBox="1"/>
          <p:nvPr/>
        </p:nvSpPr>
        <p:spPr bwMode="auto">
          <a:xfrm>
            <a:off x="1448478" y="972017"/>
            <a:ext cx="629187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smtClean="0">
                <a:latin typeface="Times New Roman" pitchFamily="18" charset="0"/>
                <a:ea typeface="+mn-ea"/>
                <a:cs typeface="Times New Roman" pitchFamily="18" charset="0"/>
              </a:rPr>
              <a:t>2</a:t>
            </a:r>
            <a:r>
              <a:rPr lang="zh-CN" altLang="en-US" dirty="0" smtClean="0">
                <a:latin typeface="Times New Roman" pitchFamily="18" charset="0"/>
                <a:ea typeface="+mn-ea"/>
                <a:cs typeface="Times New Roman" pitchFamily="18" charset="0"/>
              </a:rPr>
              <a:t>、流程规划</a:t>
            </a:r>
            <a:endParaRPr lang="zh-CN" altLang="en-US" dirty="0">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45011238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94" name="Rectangle 1034"/>
          <p:cNvSpPr>
            <a:spLocks noChangeArrowheads="1"/>
          </p:cNvSpPr>
          <p:nvPr/>
        </p:nvSpPr>
        <p:spPr bwMode="auto">
          <a:xfrm>
            <a:off x="6261869" y="6587951"/>
            <a:ext cx="1085850" cy="225425"/>
          </a:xfrm>
          <a:prstGeom prst="rect">
            <a:avLst/>
          </a:prstGeom>
          <a:solidFill>
            <a:schemeClr val="accent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投资追踪</a:t>
            </a:r>
          </a:p>
        </p:txBody>
      </p:sp>
      <p:grpSp>
        <p:nvGrpSpPr>
          <p:cNvPr id="297997" name="Group 1037"/>
          <p:cNvGrpSpPr>
            <a:grpSpLocks/>
          </p:cNvGrpSpPr>
          <p:nvPr/>
        </p:nvGrpSpPr>
        <p:grpSpPr bwMode="auto">
          <a:xfrm>
            <a:off x="3967931" y="1366392"/>
            <a:ext cx="1449388" cy="651147"/>
            <a:chOff x="0" y="0"/>
            <a:chExt cx="20000" cy="20000"/>
          </a:xfrm>
        </p:grpSpPr>
        <p:sp>
          <p:nvSpPr>
            <p:cNvPr id="297998" name="Rectangle 1038"/>
            <p:cNvSpPr>
              <a:spLocks noChangeArrowheads="1"/>
            </p:cNvSpPr>
            <p:nvPr/>
          </p:nvSpPr>
          <p:spPr bwMode="auto">
            <a:xfrm>
              <a:off x="0" y="0"/>
              <a:ext cx="20000" cy="20000"/>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7999" name="Rectangle 1039"/>
            <p:cNvSpPr>
              <a:spLocks noChangeArrowheads="1"/>
            </p:cNvSpPr>
            <p:nvPr/>
          </p:nvSpPr>
          <p:spPr bwMode="auto">
            <a:xfrm>
              <a:off x="0" y="0"/>
              <a:ext cx="20000" cy="20000"/>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b="1" dirty="0">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提出基建投资意向</a:t>
              </a:r>
            </a:p>
          </p:txBody>
        </p:sp>
      </p:grpSp>
      <p:grpSp>
        <p:nvGrpSpPr>
          <p:cNvPr id="298003" name="Group 1043"/>
          <p:cNvGrpSpPr>
            <a:grpSpLocks/>
          </p:cNvGrpSpPr>
          <p:nvPr/>
        </p:nvGrpSpPr>
        <p:grpSpPr bwMode="auto">
          <a:xfrm>
            <a:off x="1010419" y="1509636"/>
            <a:ext cx="1449387" cy="407196"/>
            <a:chOff x="0" y="0"/>
            <a:chExt cx="20000" cy="36127"/>
          </a:xfrm>
        </p:grpSpPr>
        <p:sp>
          <p:nvSpPr>
            <p:cNvPr id="298004" name="Rectangle 1044"/>
            <p:cNvSpPr>
              <a:spLocks noChangeArrowheads="1"/>
            </p:cNvSpPr>
            <p:nvPr/>
          </p:nvSpPr>
          <p:spPr bwMode="auto">
            <a:xfrm>
              <a:off x="0" y="0"/>
              <a:ext cx="20000" cy="20000"/>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05" name="Rectangle 1045"/>
            <p:cNvSpPr>
              <a:spLocks noChangeArrowheads="1"/>
            </p:cNvSpPr>
            <p:nvPr/>
          </p:nvSpPr>
          <p:spPr bwMode="auto">
            <a:xfrm>
              <a:off x="0" y="0"/>
              <a:ext cx="20000" cy="36127"/>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b="1" dirty="0">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项目市场分析</a:t>
              </a:r>
            </a:p>
          </p:txBody>
        </p:sp>
      </p:grpSp>
      <p:grpSp>
        <p:nvGrpSpPr>
          <p:cNvPr id="298072" name="Group 1112"/>
          <p:cNvGrpSpPr>
            <a:grpSpLocks/>
          </p:cNvGrpSpPr>
          <p:nvPr/>
        </p:nvGrpSpPr>
        <p:grpSpPr bwMode="auto">
          <a:xfrm>
            <a:off x="980256" y="1197323"/>
            <a:ext cx="7696200" cy="5424488"/>
            <a:chOff x="480" y="579"/>
            <a:chExt cx="4848" cy="3417"/>
          </a:xfrm>
        </p:grpSpPr>
        <p:sp>
          <p:nvSpPr>
            <p:cNvPr id="297989" name="Line 1029"/>
            <p:cNvSpPr>
              <a:spLocks noChangeShapeType="1"/>
            </p:cNvSpPr>
            <p:nvPr/>
          </p:nvSpPr>
          <p:spPr bwMode="auto">
            <a:xfrm>
              <a:off x="4900" y="2283"/>
              <a:ext cx="342" cy="0"/>
            </a:xfrm>
            <a:prstGeom prst="line">
              <a:avLst/>
            </a:prstGeom>
            <a:noFill/>
            <a:ln w="9525">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7990" name="Line 1030"/>
            <p:cNvSpPr>
              <a:spLocks noChangeShapeType="1"/>
            </p:cNvSpPr>
            <p:nvPr/>
          </p:nvSpPr>
          <p:spPr bwMode="auto">
            <a:xfrm>
              <a:off x="3760" y="1929"/>
              <a:ext cx="1482"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7991" name="Line 1031"/>
            <p:cNvSpPr>
              <a:spLocks noChangeShapeType="1"/>
            </p:cNvSpPr>
            <p:nvPr/>
          </p:nvSpPr>
          <p:spPr bwMode="auto">
            <a:xfrm>
              <a:off x="5241" y="1928"/>
              <a:ext cx="1" cy="874"/>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7992" name="Line 1032"/>
            <p:cNvSpPr>
              <a:spLocks noChangeShapeType="1"/>
            </p:cNvSpPr>
            <p:nvPr/>
          </p:nvSpPr>
          <p:spPr bwMode="auto">
            <a:xfrm flipH="1">
              <a:off x="4292" y="2800"/>
              <a:ext cx="95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7993" name="Rectangle 1033"/>
            <p:cNvSpPr>
              <a:spLocks noChangeArrowheads="1"/>
            </p:cNvSpPr>
            <p:nvPr/>
          </p:nvSpPr>
          <p:spPr bwMode="auto">
            <a:xfrm>
              <a:off x="4644" y="3691"/>
              <a:ext cx="684" cy="142"/>
            </a:xfrm>
            <a:prstGeom prst="rect">
              <a:avLst/>
            </a:prstGeom>
            <a:solidFill>
              <a:schemeClr val="accent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文檔管理</a:t>
              </a:r>
            </a:p>
          </p:txBody>
        </p:sp>
        <p:sp>
          <p:nvSpPr>
            <p:cNvPr id="297995" name="Line 1035"/>
            <p:cNvSpPr>
              <a:spLocks noChangeShapeType="1"/>
            </p:cNvSpPr>
            <p:nvPr/>
          </p:nvSpPr>
          <p:spPr bwMode="auto">
            <a:xfrm>
              <a:off x="965" y="579"/>
              <a:ext cx="0" cy="213"/>
            </a:xfrm>
            <a:prstGeom prst="line">
              <a:avLst/>
            </a:prstGeom>
            <a:noFill/>
            <a:ln w="9525">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7996" name="Line 1036"/>
            <p:cNvSpPr>
              <a:spLocks noChangeShapeType="1"/>
            </p:cNvSpPr>
            <p:nvPr/>
          </p:nvSpPr>
          <p:spPr bwMode="auto">
            <a:xfrm>
              <a:off x="2828" y="1402"/>
              <a:ext cx="0" cy="214"/>
            </a:xfrm>
            <a:prstGeom prst="line">
              <a:avLst/>
            </a:prstGeom>
            <a:noFill/>
            <a:ln w="9525">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grpSp>
          <p:nvGrpSpPr>
            <p:cNvPr id="298000" name="Group 1040"/>
            <p:cNvGrpSpPr>
              <a:grpSpLocks/>
            </p:cNvGrpSpPr>
            <p:nvPr/>
          </p:nvGrpSpPr>
          <p:grpSpPr bwMode="auto">
            <a:xfrm>
              <a:off x="499" y="1243"/>
              <a:ext cx="865" cy="368"/>
              <a:chOff x="0" y="0"/>
              <a:chExt cx="20000" cy="31186"/>
            </a:xfrm>
          </p:grpSpPr>
          <p:sp>
            <p:nvSpPr>
              <p:cNvPr id="298001" name="Rectangle 1041"/>
              <p:cNvSpPr>
                <a:spLocks noChangeArrowheads="1"/>
              </p:cNvSpPr>
              <p:nvPr/>
            </p:nvSpPr>
            <p:spPr bwMode="auto">
              <a:xfrm>
                <a:off x="0" y="0"/>
                <a:ext cx="20000" cy="20000"/>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02" name="Rectangle 1042"/>
              <p:cNvSpPr>
                <a:spLocks noChangeArrowheads="1"/>
              </p:cNvSpPr>
              <p:nvPr/>
            </p:nvSpPr>
            <p:spPr bwMode="auto">
              <a:xfrm>
                <a:off x="0" y="0"/>
                <a:ext cx="20000" cy="31186"/>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b="1" dirty="0">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制定基建投资项目计划</a:t>
                </a:r>
              </a:p>
            </p:txBody>
          </p:sp>
        </p:grpSp>
        <p:sp>
          <p:nvSpPr>
            <p:cNvPr id="298006" name="Rectangle 1046"/>
            <p:cNvSpPr>
              <a:spLocks noChangeArrowheads="1"/>
            </p:cNvSpPr>
            <p:nvPr/>
          </p:nvSpPr>
          <p:spPr bwMode="auto">
            <a:xfrm>
              <a:off x="2362" y="1264"/>
              <a:ext cx="913" cy="142"/>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b="1" dirty="0">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市场调查分析</a:t>
              </a:r>
            </a:p>
            <a:p>
              <a:pPr eaLnBrk="0" hangingPunct="0"/>
              <a:endParaRPr kumimoji="0" lang="en-US" altLang="zh-CN" b="1" dirty="0">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07" name="Line 1047"/>
            <p:cNvSpPr>
              <a:spLocks noChangeShapeType="1"/>
            </p:cNvSpPr>
            <p:nvPr/>
          </p:nvSpPr>
          <p:spPr bwMode="auto">
            <a:xfrm>
              <a:off x="898" y="2013"/>
              <a:ext cx="0" cy="188"/>
            </a:xfrm>
            <a:prstGeom prst="line">
              <a:avLst/>
            </a:prstGeom>
            <a:noFill/>
            <a:ln w="9525">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08" name="Rectangle 1048"/>
            <p:cNvSpPr>
              <a:spLocks noChangeArrowheads="1"/>
            </p:cNvSpPr>
            <p:nvPr/>
          </p:nvSpPr>
          <p:spPr bwMode="auto">
            <a:xfrm>
              <a:off x="499" y="2210"/>
              <a:ext cx="913" cy="271"/>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b="1" dirty="0">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拟项目建议书</a:t>
              </a:r>
            </a:p>
            <a:p>
              <a:pPr eaLnBrk="0" hangingPunct="0"/>
              <a:endParaRPr kumimoji="0" lang="en-US" altLang="zh-CN" b="1" dirty="0">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09" name="Line 1049"/>
            <p:cNvSpPr>
              <a:spLocks noChangeShapeType="1"/>
            </p:cNvSpPr>
            <p:nvPr/>
          </p:nvSpPr>
          <p:spPr bwMode="auto">
            <a:xfrm>
              <a:off x="1412" y="2278"/>
              <a:ext cx="342" cy="0"/>
            </a:xfrm>
            <a:prstGeom prst="line">
              <a:avLst/>
            </a:prstGeom>
            <a:noFill/>
            <a:ln w="9525">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10" name="Rectangle 1050"/>
            <p:cNvSpPr>
              <a:spLocks noChangeArrowheads="1"/>
            </p:cNvSpPr>
            <p:nvPr/>
          </p:nvSpPr>
          <p:spPr bwMode="auto">
            <a:xfrm>
              <a:off x="1763" y="2210"/>
              <a:ext cx="457" cy="201"/>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b="1" dirty="0">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选址</a:t>
              </a:r>
            </a:p>
          </p:txBody>
        </p:sp>
        <p:sp>
          <p:nvSpPr>
            <p:cNvPr id="298011" name="Line 1051"/>
            <p:cNvSpPr>
              <a:spLocks noChangeShapeType="1"/>
            </p:cNvSpPr>
            <p:nvPr/>
          </p:nvSpPr>
          <p:spPr bwMode="auto">
            <a:xfrm>
              <a:off x="2733" y="1702"/>
              <a:ext cx="342" cy="1"/>
            </a:xfrm>
            <a:prstGeom prst="line">
              <a:avLst/>
            </a:prstGeom>
            <a:noFill/>
            <a:ln w="9525">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12" name="Rectangle 1052"/>
            <p:cNvSpPr>
              <a:spLocks noChangeArrowheads="1"/>
            </p:cNvSpPr>
            <p:nvPr/>
          </p:nvSpPr>
          <p:spPr bwMode="auto">
            <a:xfrm>
              <a:off x="3075" y="1632"/>
              <a:ext cx="685" cy="141"/>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13" name="Rectangle 1053"/>
            <p:cNvSpPr>
              <a:spLocks noChangeArrowheads="1"/>
            </p:cNvSpPr>
            <p:nvPr/>
          </p:nvSpPr>
          <p:spPr bwMode="auto">
            <a:xfrm>
              <a:off x="3075" y="1632"/>
              <a:ext cx="685" cy="141"/>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征地报批</a:t>
              </a:r>
            </a:p>
          </p:txBody>
        </p:sp>
        <p:sp>
          <p:nvSpPr>
            <p:cNvPr id="298014" name="Line 1054"/>
            <p:cNvSpPr>
              <a:spLocks noChangeShapeType="1"/>
            </p:cNvSpPr>
            <p:nvPr/>
          </p:nvSpPr>
          <p:spPr bwMode="auto">
            <a:xfrm>
              <a:off x="3417" y="1773"/>
              <a:ext cx="0" cy="142"/>
            </a:xfrm>
            <a:prstGeom prst="line">
              <a:avLst/>
            </a:prstGeom>
            <a:noFill/>
            <a:ln w="9525">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15" name="Rectangle 1055"/>
            <p:cNvSpPr>
              <a:spLocks noChangeArrowheads="1"/>
            </p:cNvSpPr>
            <p:nvPr/>
          </p:nvSpPr>
          <p:spPr bwMode="auto">
            <a:xfrm>
              <a:off x="3075" y="1915"/>
              <a:ext cx="685" cy="142"/>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16" name="Rectangle 1056"/>
            <p:cNvSpPr>
              <a:spLocks noChangeArrowheads="1"/>
            </p:cNvSpPr>
            <p:nvPr/>
          </p:nvSpPr>
          <p:spPr bwMode="auto">
            <a:xfrm>
              <a:off x="3075" y="1915"/>
              <a:ext cx="685" cy="142"/>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办土地证</a:t>
              </a:r>
            </a:p>
          </p:txBody>
        </p:sp>
        <p:sp>
          <p:nvSpPr>
            <p:cNvPr id="298017" name="Rectangle 1057"/>
            <p:cNvSpPr>
              <a:spLocks noChangeArrowheads="1"/>
            </p:cNvSpPr>
            <p:nvPr/>
          </p:nvSpPr>
          <p:spPr bwMode="auto">
            <a:xfrm>
              <a:off x="3075" y="2269"/>
              <a:ext cx="685" cy="142"/>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18" name="Rectangle 1058"/>
            <p:cNvSpPr>
              <a:spLocks noChangeArrowheads="1"/>
            </p:cNvSpPr>
            <p:nvPr/>
          </p:nvSpPr>
          <p:spPr bwMode="auto">
            <a:xfrm>
              <a:off x="3075" y="2269"/>
              <a:ext cx="685" cy="142"/>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可行性研究</a:t>
              </a:r>
            </a:p>
          </p:txBody>
        </p:sp>
        <p:sp>
          <p:nvSpPr>
            <p:cNvPr id="298019" name="Line 1059"/>
            <p:cNvSpPr>
              <a:spLocks noChangeShapeType="1"/>
            </p:cNvSpPr>
            <p:nvPr/>
          </p:nvSpPr>
          <p:spPr bwMode="auto">
            <a:xfrm>
              <a:off x="2733" y="2340"/>
              <a:ext cx="342" cy="0"/>
            </a:xfrm>
            <a:prstGeom prst="line">
              <a:avLst/>
            </a:prstGeom>
            <a:noFill/>
            <a:ln w="9525">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20" name="Line 1060"/>
            <p:cNvSpPr>
              <a:spLocks noChangeShapeType="1"/>
            </p:cNvSpPr>
            <p:nvPr/>
          </p:nvSpPr>
          <p:spPr bwMode="auto">
            <a:xfrm>
              <a:off x="3417" y="2410"/>
              <a:ext cx="0" cy="143"/>
            </a:xfrm>
            <a:prstGeom prst="line">
              <a:avLst/>
            </a:prstGeom>
            <a:noFill/>
            <a:ln w="9525">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21" name="Rectangle 1061"/>
            <p:cNvSpPr>
              <a:spLocks noChangeArrowheads="1"/>
            </p:cNvSpPr>
            <p:nvPr/>
          </p:nvSpPr>
          <p:spPr bwMode="auto">
            <a:xfrm>
              <a:off x="2990" y="2578"/>
              <a:ext cx="770" cy="245"/>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筹（融）资管理</a:t>
              </a:r>
            </a:p>
          </p:txBody>
        </p:sp>
        <p:sp>
          <p:nvSpPr>
            <p:cNvPr id="298022" name="Line 1062"/>
            <p:cNvSpPr>
              <a:spLocks noChangeShapeType="1"/>
            </p:cNvSpPr>
            <p:nvPr/>
          </p:nvSpPr>
          <p:spPr bwMode="auto">
            <a:xfrm>
              <a:off x="3760" y="2623"/>
              <a:ext cx="228"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23" name="Line 1063"/>
            <p:cNvSpPr>
              <a:spLocks noChangeShapeType="1"/>
            </p:cNvSpPr>
            <p:nvPr/>
          </p:nvSpPr>
          <p:spPr bwMode="auto">
            <a:xfrm>
              <a:off x="3760" y="2340"/>
              <a:ext cx="456" cy="0"/>
            </a:xfrm>
            <a:prstGeom prst="line">
              <a:avLst/>
            </a:prstGeom>
            <a:noFill/>
            <a:ln w="9525">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24" name="Line 1064"/>
            <p:cNvSpPr>
              <a:spLocks noChangeShapeType="1"/>
            </p:cNvSpPr>
            <p:nvPr/>
          </p:nvSpPr>
          <p:spPr bwMode="auto">
            <a:xfrm flipV="1">
              <a:off x="3988" y="2340"/>
              <a:ext cx="0" cy="283"/>
            </a:xfrm>
            <a:prstGeom prst="line">
              <a:avLst/>
            </a:prstGeom>
            <a:noFill/>
            <a:ln w="9525">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25" name="Rectangle 1065"/>
            <p:cNvSpPr>
              <a:spLocks noChangeArrowheads="1"/>
            </p:cNvSpPr>
            <p:nvPr/>
          </p:nvSpPr>
          <p:spPr bwMode="auto">
            <a:xfrm>
              <a:off x="4216" y="2269"/>
              <a:ext cx="684" cy="142"/>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26" name="Rectangle 1066"/>
            <p:cNvSpPr>
              <a:spLocks noChangeArrowheads="1"/>
            </p:cNvSpPr>
            <p:nvPr/>
          </p:nvSpPr>
          <p:spPr bwMode="auto">
            <a:xfrm>
              <a:off x="4216" y="2269"/>
              <a:ext cx="684" cy="142"/>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申报立项</a:t>
              </a:r>
            </a:p>
          </p:txBody>
        </p:sp>
        <p:sp>
          <p:nvSpPr>
            <p:cNvPr id="298027" name="Line 1067"/>
            <p:cNvSpPr>
              <a:spLocks noChangeShapeType="1"/>
            </p:cNvSpPr>
            <p:nvPr/>
          </p:nvSpPr>
          <p:spPr bwMode="auto">
            <a:xfrm>
              <a:off x="4558" y="2410"/>
              <a:ext cx="0" cy="143"/>
            </a:xfrm>
            <a:prstGeom prst="line">
              <a:avLst/>
            </a:prstGeom>
            <a:noFill/>
            <a:ln w="9525">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28" name="Rectangle 1068"/>
            <p:cNvSpPr>
              <a:spLocks noChangeArrowheads="1"/>
            </p:cNvSpPr>
            <p:nvPr/>
          </p:nvSpPr>
          <p:spPr bwMode="auto">
            <a:xfrm>
              <a:off x="4216" y="2552"/>
              <a:ext cx="684" cy="142"/>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29" name="Rectangle 1069"/>
            <p:cNvSpPr>
              <a:spLocks noChangeArrowheads="1"/>
            </p:cNvSpPr>
            <p:nvPr/>
          </p:nvSpPr>
          <p:spPr bwMode="auto">
            <a:xfrm>
              <a:off x="4216" y="2552"/>
              <a:ext cx="684" cy="142"/>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文檔管理</a:t>
              </a:r>
            </a:p>
          </p:txBody>
        </p:sp>
        <p:sp>
          <p:nvSpPr>
            <p:cNvPr id="298031" name="Rectangle 1071"/>
            <p:cNvSpPr>
              <a:spLocks noChangeArrowheads="1"/>
            </p:cNvSpPr>
            <p:nvPr/>
          </p:nvSpPr>
          <p:spPr bwMode="auto">
            <a:xfrm>
              <a:off x="3902" y="2986"/>
              <a:ext cx="685" cy="142"/>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32" name="Rectangle 1072"/>
            <p:cNvSpPr>
              <a:spLocks noChangeArrowheads="1"/>
            </p:cNvSpPr>
            <p:nvPr/>
          </p:nvSpPr>
          <p:spPr bwMode="auto">
            <a:xfrm>
              <a:off x="3902" y="2986"/>
              <a:ext cx="685" cy="142"/>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项目准备</a:t>
              </a:r>
            </a:p>
          </p:txBody>
        </p:sp>
        <p:sp>
          <p:nvSpPr>
            <p:cNvPr id="298033" name="Line 1073"/>
            <p:cNvSpPr>
              <a:spLocks noChangeShapeType="1"/>
            </p:cNvSpPr>
            <p:nvPr/>
          </p:nvSpPr>
          <p:spPr bwMode="auto">
            <a:xfrm flipH="1">
              <a:off x="3446" y="3057"/>
              <a:ext cx="456" cy="1"/>
            </a:xfrm>
            <a:prstGeom prst="line">
              <a:avLst/>
            </a:prstGeom>
            <a:noFill/>
            <a:ln w="9525">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34" name="Rectangle 1074"/>
            <p:cNvSpPr>
              <a:spLocks noChangeArrowheads="1"/>
            </p:cNvSpPr>
            <p:nvPr/>
          </p:nvSpPr>
          <p:spPr bwMode="auto">
            <a:xfrm>
              <a:off x="2761" y="2986"/>
              <a:ext cx="685" cy="142"/>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35" name="Rectangle 1075"/>
            <p:cNvSpPr>
              <a:spLocks noChangeArrowheads="1"/>
            </p:cNvSpPr>
            <p:nvPr/>
          </p:nvSpPr>
          <p:spPr bwMode="auto">
            <a:xfrm>
              <a:off x="2761" y="2986"/>
              <a:ext cx="685" cy="142"/>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设计招投标</a:t>
              </a:r>
            </a:p>
          </p:txBody>
        </p:sp>
        <p:sp>
          <p:nvSpPr>
            <p:cNvPr id="298036" name="Line 1076"/>
            <p:cNvSpPr>
              <a:spLocks noChangeShapeType="1"/>
            </p:cNvSpPr>
            <p:nvPr/>
          </p:nvSpPr>
          <p:spPr bwMode="auto">
            <a:xfrm flipH="1">
              <a:off x="1393" y="3057"/>
              <a:ext cx="1368" cy="1"/>
            </a:xfrm>
            <a:prstGeom prst="line">
              <a:avLst/>
            </a:prstGeom>
            <a:noFill/>
            <a:ln w="9525">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37" name="Rectangle 1077"/>
            <p:cNvSpPr>
              <a:spLocks noChangeArrowheads="1"/>
            </p:cNvSpPr>
            <p:nvPr/>
          </p:nvSpPr>
          <p:spPr bwMode="auto">
            <a:xfrm>
              <a:off x="480" y="2986"/>
              <a:ext cx="913" cy="142"/>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38" name="Rectangle 1078"/>
            <p:cNvSpPr>
              <a:spLocks noChangeArrowheads="1"/>
            </p:cNvSpPr>
            <p:nvPr/>
          </p:nvSpPr>
          <p:spPr bwMode="auto">
            <a:xfrm>
              <a:off x="480" y="2986"/>
              <a:ext cx="913" cy="142"/>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合同管理</a:t>
              </a:r>
            </a:p>
          </p:txBody>
        </p:sp>
        <p:sp>
          <p:nvSpPr>
            <p:cNvPr id="298039" name="Line 1079"/>
            <p:cNvSpPr>
              <a:spLocks noChangeShapeType="1"/>
            </p:cNvSpPr>
            <p:nvPr/>
          </p:nvSpPr>
          <p:spPr bwMode="auto">
            <a:xfrm>
              <a:off x="936" y="3128"/>
              <a:ext cx="0" cy="212"/>
            </a:xfrm>
            <a:prstGeom prst="line">
              <a:avLst/>
            </a:prstGeom>
            <a:noFill/>
            <a:ln w="9525">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40" name="Rectangle 1080"/>
            <p:cNvSpPr>
              <a:spLocks noChangeArrowheads="1"/>
            </p:cNvSpPr>
            <p:nvPr/>
          </p:nvSpPr>
          <p:spPr bwMode="auto">
            <a:xfrm>
              <a:off x="480" y="3340"/>
              <a:ext cx="913" cy="142"/>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41" name="Rectangle 1081"/>
            <p:cNvSpPr>
              <a:spLocks noChangeArrowheads="1"/>
            </p:cNvSpPr>
            <p:nvPr/>
          </p:nvSpPr>
          <p:spPr bwMode="auto">
            <a:xfrm>
              <a:off x="480" y="3340"/>
              <a:ext cx="913" cy="142"/>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施工招投标</a:t>
              </a:r>
            </a:p>
          </p:txBody>
        </p:sp>
        <p:sp>
          <p:nvSpPr>
            <p:cNvPr id="298042" name="Line 1082"/>
            <p:cNvSpPr>
              <a:spLocks noChangeShapeType="1"/>
            </p:cNvSpPr>
            <p:nvPr/>
          </p:nvSpPr>
          <p:spPr bwMode="auto">
            <a:xfrm>
              <a:off x="936" y="3482"/>
              <a:ext cx="0" cy="212"/>
            </a:xfrm>
            <a:prstGeom prst="line">
              <a:avLst/>
            </a:prstGeom>
            <a:noFill/>
            <a:ln w="9525">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43" name="Rectangle 1083"/>
            <p:cNvSpPr>
              <a:spLocks noChangeArrowheads="1"/>
            </p:cNvSpPr>
            <p:nvPr/>
          </p:nvSpPr>
          <p:spPr bwMode="auto">
            <a:xfrm>
              <a:off x="480" y="3694"/>
              <a:ext cx="913" cy="142"/>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44" name="Rectangle 1084"/>
            <p:cNvSpPr>
              <a:spLocks noChangeArrowheads="1"/>
            </p:cNvSpPr>
            <p:nvPr/>
          </p:nvSpPr>
          <p:spPr bwMode="auto">
            <a:xfrm>
              <a:off x="480" y="3694"/>
              <a:ext cx="913" cy="142"/>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合同管理</a:t>
              </a:r>
            </a:p>
          </p:txBody>
        </p:sp>
        <p:sp>
          <p:nvSpPr>
            <p:cNvPr id="298045" name="Line 1085"/>
            <p:cNvSpPr>
              <a:spLocks noChangeShapeType="1"/>
            </p:cNvSpPr>
            <p:nvPr/>
          </p:nvSpPr>
          <p:spPr bwMode="auto">
            <a:xfrm>
              <a:off x="1393" y="3765"/>
              <a:ext cx="570" cy="1"/>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46" name="Line 1086"/>
            <p:cNvSpPr>
              <a:spLocks noChangeShapeType="1"/>
            </p:cNvSpPr>
            <p:nvPr/>
          </p:nvSpPr>
          <p:spPr bwMode="auto">
            <a:xfrm flipV="1">
              <a:off x="1963" y="3411"/>
              <a:ext cx="0" cy="35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47" name="Line 1087"/>
            <p:cNvSpPr>
              <a:spLocks noChangeShapeType="1"/>
            </p:cNvSpPr>
            <p:nvPr/>
          </p:nvSpPr>
          <p:spPr bwMode="auto">
            <a:xfrm>
              <a:off x="1963" y="3411"/>
              <a:ext cx="798" cy="1"/>
            </a:xfrm>
            <a:prstGeom prst="line">
              <a:avLst/>
            </a:prstGeom>
            <a:noFill/>
            <a:ln w="9525">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48" name="Rectangle 1088"/>
            <p:cNvSpPr>
              <a:spLocks noChangeArrowheads="1"/>
            </p:cNvSpPr>
            <p:nvPr/>
          </p:nvSpPr>
          <p:spPr bwMode="auto">
            <a:xfrm>
              <a:off x="2761" y="3340"/>
              <a:ext cx="685" cy="142"/>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49" name="Rectangle 1089"/>
            <p:cNvSpPr>
              <a:spLocks noChangeArrowheads="1"/>
            </p:cNvSpPr>
            <p:nvPr/>
          </p:nvSpPr>
          <p:spPr bwMode="auto">
            <a:xfrm>
              <a:off x="2761" y="3340"/>
              <a:ext cx="685" cy="142"/>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施工监管</a:t>
              </a:r>
            </a:p>
          </p:txBody>
        </p:sp>
        <p:sp>
          <p:nvSpPr>
            <p:cNvPr id="298050" name="Line 1090"/>
            <p:cNvSpPr>
              <a:spLocks noChangeShapeType="1"/>
            </p:cNvSpPr>
            <p:nvPr/>
          </p:nvSpPr>
          <p:spPr bwMode="auto">
            <a:xfrm>
              <a:off x="3104" y="3482"/>
              <a:ext cx="0" cy="212"/>
            </a:xfrm>
            <a:prstGeom prst="line">
              <a:avLst/>
            </a:prstGeom>
            <a:noFill/>
            <a:ln w="9525">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51" name="Rectangle 1091"/>
            <p:cNvSpPr>
              <a:spLocks noChangeArrowheads="1"/>
            </p:cNvSpPr>
            <p:nvPr/>
          </p:nvSpPr>
          <p:spPr bwMode="auto">
            <a:xfrm>
              <a:off x="2761" y="3694"/>
              <a:ext cx="685" cy="142"/>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52" name="Rectangle 1092"/>
            <p:cNvSpPr>
              <a:spLocks noChangeArrowheads="1"/>
            </p:cNvSpPr>
            <p:nvPr/>
          </p:nvSpPr>
          <p:spPr bwMode="auto">
            <a:xfrm>
              <a:off x="2761" y="3694"/>
              <a:ext cx="685" cy="142"/>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竣工验收</a:t>
              </a:r>
            </a:p>
          </p:txBody>
        </p:sp>
        <p:sp>
          <p:nvSpPr>
            <p:cNvPr id="298053" name="Line 1093"/>
            <p:cNvSpPr>
              <a:spLocks noChangeShapeType="1"/>
            </p:cNvSpPr>
            <p:nvPr/>
          </p:nvSpPr>
          <p:spPr bwMode="auto">
            <a:xfrm>
              <a:off x="3446" y="3765"/>
              <a:ext cx="114" cy="1"/>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54" name="Line 1094"/>
            <p:cNvSpPr>
              <a:spLocks noChangeShapeType="1"/>
            </p:cNvSpPr>
            <p:nvPr/>
          </p:nvSpPr>
          <p:spPr bwMode="auto">
            <a:xfrm flipV="1">
              <a:off x="3560" y="3411"/>
              <a:ext cx="0" cy="355"/>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55" name="Line 1095"/>
            <p:cNvSpPr>
              <a:spLocks noChangeShapeType="1"/>
            </p:cNvSpPr>
            <p:nvPr/>
          </p:nvSpPr>
          <p:spPr bwMode="auto">
            <a:xfrm>
              <a:off x="3560" y="3411"/>
              <a:ext cx="342" cy="1"/>
            </a:xfrm>
            <a:prstGeom prst="line">
              <a:avLst/>
            </a:prstGeom>
            <a:noFill/>
            <a:ln w="9525">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56" name="Rectangle 1096"/>
            <p:cNvSpPr>
              <a:spLocks noChangeArrowheads="1"/>
            </p:cNvSpPr>
            <p:nvPr/>
          </p:nvSpPr>
          <p:spPr bwMode="auto">
            <a:xfrm>
              <a:off x="3902" y="3340"/>
              <a:ext cx="685" cy="142"/>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57" name="Rectangle 1097"/>
            <p:cNvSpPr>
              <a:spLocks noChangeArrowheads="1"/>
            </p:cNvSpPr>
            <p:nvPr/>
          </p:nvSpPr>
          <p:spPr bwMode="auto">
            <a:xfrm>
              <a:off x="3902" y="3340"/>
              <a:ext cx="685" cy="142"/>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审计移交</a:t>
              </a:r>
            </a:p>
          </p:txBody>
        </p:sp>
        <p:sp>
          <p:nvSpPr>
            <p:cNvPr id="298058" name="Line 1098"/>
            <p:cNvSpPr>
              <a:spLocks noChangeShapeType="1"/>
            </p:cNvSpPr>
            <p:nvPr/>
          </p:nvSpPr>
          <p:spPr bwMode="auto">
            <a:xfrm>
              <a:off x="4358" y="3482"/>
              <a:ext cx="0" cy="284"/>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59" name="Line 1099"/>
            <p:cNvSpPr>
              <a:spLocks noChangeShapeType="1"/>
            </p:cNvSpPr>
            <p:nvPr/>
          </p:nvSpPr>
          <p:spPr bwMode="auto">
            <a:xfrm>
              <a:off x="4358" y="3765"/>
              <a:ext cx="229" cy="1"/>
            </a:xfrm>
            <a:prstGeom prst="line">
              <a:avLst/>
            </a:prstGeom>
            <a:noFill/>
            <a:ln w="9525">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60" name="Line 1100"/>
            <p:cNvSpPr>
              <a:spLocks noChangeShapeType="1"/>
            </p:cNvSpPr>
            <p:nvPr/>
          </p:nvSpPr>
          <p:spPr bwMode="auto">
            <a:xfrm>
              <a:off x="4130" y="3482"/>
              <a:ext cx="0" cy="514"/>
            </a:xfrm>
            <a:prstGeom prst="line">
              <a:avLst/>
            </a:prstGeom>
            <a:noFill/>
            <a:ln w="9525">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61" name="Line 1101"/>
            <p:cNvSpPr>
              <a:spLocks noChangeShapeType="1"/>
            </p:cNvSpPr>
            <p:nvPr/>
          </p:nvSpPr>
          <p:spPr bwMode="auto">
            <a:xfrm>
              <a:off x="965" y="1611"/>
              <a:ext cx="0" cy="154"/>
            </a:xfrm>
            <a:prstGeom prst="line">
              <a:avLst/>
            </a:prstGeom>
            <a:noFill/>
            <a:ln w="9525">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62" name="Line 1102"/>
            <p:cNvSpPr>
              <a:spLocks noChangeShapeType="1"/>
            </p:cNvSpPr>
            <p:nvPr/>
          </p:nvSpPr>
          <p:spPr bwMode="auto">
            <a:xfrm>
              <a:off x="965" y="1019"/>
              <a:ext cx="0" cy="213"/>
            </a:xfrm>
            <a:prstGeom prst="line">
              <a:avLst/>
            </a:prstGeom>
            <a:noFill/>
            <a:ln w="9525">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63" name="Line 1103"/>
            <p:cNvSpPr>
              <a:spLocks noChangeShapeType="1"/>
            </p:cNvSpPr>
            <p:nvPr/>
          </p:nvSpPr>
          <p:spPr bwMode="auto">
            <a:xfrm>
              <a:off x="965" y="1616"/>
              <a:ext cx="1863"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64" name="Line 1104"/>
            <p:cNvSpPr>
              <a:spLocks noChangeShapeType="1"/>
            </p:cNvSpPr>
            <p:nvPr/>
          </p:nvSpPr>
          <p:spPr bwMode="auto">
            <a:xfrm>
              <a:off x="1364" y="1434"/>
              <a:ext cx="532" cy="0"/>
            </a:xfrm>
            <a:prstGeom prst="line">
              <a:avLst/>
            </a:prstGeom>
            <a:noFill/>
            <a:ln w="9525">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65" name="Line 1105"/>
            <p:cNvSpPr>
              <a:spLocks noChangeShapeType="1"/>
            </p:cNvSpPr>
            <p:nvPr/>
          </p:nvSpPr>
          <p:spPr bwMode="auto">
            <a:xfrm flipV="1">
              <a:off x="1896" y="917"/>
              <a:ext cx="0" cy="517"/>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66" name="Line 1106"/>
            <p:cNvSpPr>
              <a:spLocks noChangeShapeType="1"/>
            </p:cNvSpPr>
            <p:nvPr/>
          </p:nvSpPr>
          <p:spPr bwMode="auto">
            <a:xfrm>
              <a:off x="1896" y="917"/>
              <a:ext cx="466" cy="0"/>
            </a:xfrm>
            <a:prstGeom prst="line">
              <a:avLst/>
            </a:prstGeom>
            <a:noFill/>
            <a:ln w="9525">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67" name="Line 1107"/>
            <p:cNvSpPr>
              <a:spLocks noChangeShapeType="1"/>
            </p:cNvSpPr>
            <p:nvPr/>
          </p:nvSpPr>
          <p:spPr bwMode="auto">
            <a:xfrm>
              <a:off x="2828" y="1053"/>
              <a:ext cx="0" cy="213"/>
            </a:xfrm>
            <a:prstGeom prst="line">
              <a:avLst/>
            </a:prstGeom>
            <a:noFill/>
            <a:ln w="9525">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68" name="Line 1108"/>
            <p:cNvSpPr>
              <a:spLocks noChangeShapeType="1"/>
            </p:cNvSpPr>
            <p:nvPr/>
          </p:nvSpPr>
          <p:spPr bwMode="auto">
            <a:xfrm>
              <a:off x="2733" y="1697"/>
              <a:ext cx="0" cy="647"/>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69" name="Line 1109"/>
            <p:cNvSpPr>
              <a:spLocks noChangeShapeType="1"/>
            </p:cNvSpPr>
            <p:nvPr/>
          </p:nvSpPr>
          <p:spPr bwMode="auto">
            <a:xfrm>
              <a:off x="2229" y="2271"/>
              <a:ext cx="532" cy="0"/>
            </a:xfrm>
            <a:prstGeom prst="line">
              <a:avLst/>
            </a:prstGeom>
            <a:noFill/>
            <a:ln w="9525">
              <a:solidFill>
                <a:schemeClr val="tx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298070" name="Rectangle 1110"/>
            <p:cNvSpPr>
              <a:spLocks noChangeArrowheads="1"/>
            </p:cNvSpPr>
            <p:nvPr/>
          </p:nvSpPr>
          <p:spPr bwMode="auto">
            <a:xfrm>
              <a:off x="480" y="1820"/>
              <a:ext cx="1198" cy="237"/>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lnSpc>
                  <a:spcPct val="160000"/>
                </a:lnSpc>
              </a:pPr>
              <a:r>
                <a:rPr kumimoji="0" lang="zh-CN" altLang="en-US" b="1" dirty="0">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技术经济社会效益分析</a:t>
              </a:r>
            </a:p>
          </p:txBody>
        </p:sp>
        <p:sp>
          <p:nvSpPr>
            <p:cNvPr id="298071" name="Line 1111"/>
            <p:cNvSpPr>
              <a:spLocks noChangeShapeType="1"/>
            </p:cNvSpPr>
            <p:nvPr/>
          </p:nvSpPr>
          <p:spPr bwMode="auto">
            <a:xfrm>
              <a:off x="4272" y="2784"/>
              <a:ext cx="0" cy="19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endParaRPr lang="zh-CN" altLang="en-US" b="1">
                <a:solidFill>
                  <a:schemeClr val="bg1"/>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grpSp>
      <p:sp>
        <p:nvSpPr>
          <p:cNvPr id="91" name="Rectangle 2"/>
          <p:cNvSpPr>
            <a:spLocks noGrp="1" noChangeArrowheads="1"/>
          </p:cNvSpPr>
          <p:nvPr>
            <p:ph type="title"/>
          </p:nvPr>
        </p:nvSpPr>
        <p:spPr>
          <a:xfrm>
            <a:off x="0" y="77317"/>
            <a:ext cx="8892480" cy="687387"/>
          </a:xfrm>
        </p:spPr>
        <p:txBody>
          <a:bodyPr/>
          <a:lstStyle/>
          <a:p>
            <a:r>
              <a:rPr lang="zh-CN" altLang="en-US" sz="2800" dirty="0"/>
              <a:t>五</a:t>
            </a:r>
            <a:r>
              <a:rPr lang="zh-CN" altLang="en-US" sz="2800" dirty="0" smtClean="0"/>
              <a:t>、系统规划案例</a:t>
            </a:r>
            <a:endParaRPr lang="zh-CN" altLang="en-US" sz="2800" dirty="0"/>
          </a:p>
        </p:txBody>
      </p:sp>
    </p:spTree>
    <p:extLst>
      <p:ext uri="{BB962C8B-B14F-4D97-AF65-F5344CB8AC3E}">
        <p14:creationId xmlns:p14="http://schemas.microsoft.com/office/powerpoint/2010/main" val="318247970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altLang="zh-CN" sz="2800" dirty="0"/>
              <a:t>2</a:t>
            </a:r>
            <a:r>
              <a:rPr lang="zh-CN" altLang="en-US" sz="2800" dirty="0" smtClean="0"/>
              <a:t>、流程</a:t>
            </a:r>
            <a:r>
              <a:rPr lang="zh-CN" altLang="en-US" sz="2800" dirty="0"/>
              <a:t>规划</a:t>
            </a:r>
          </a:p>
        </p:txBody>
      </p:sp>
      <p:sp>
        <p:nvSpPr>
          <p:cNvPr id="285699" name="Rectangle 3"/>
          <p:cNvSpPr>
            <a:spLocks noGrp="1" noChangeArrowheads="1"/>
          </p:cNvSpPr>
          <p:nvPr>
            <p:ph type="body" idx="1"/>
          </p:nvPr>
        </p:nvSpPr>
        <p:spPr>
          <a:xfrm>
            <a:off x="685800" y="990600"/>
            <a:ext cx="7772400" cy="838200"/>
          </a:xfrm>
        </p:spPr>
        <p:txBody>
          <a:bodyPr/>
          <a:lstStyle/>
          <a:p>
            <a:pPr>
              <a:lnSpc>
                <a:spcPct val="90000"/>
              </a:lnSpc>
            </a:pPr>
            <a:r>
              <a:rPr lang="zh-CN" altLang="en-US" dirty="0" smtClean="0">
                <a:latin typeface="楷体_GB2312" pitchFamily="49" charset="-122"/>
              </a:rPr>
              <a:t>业务</a:t>
            </a:r>
            <a:r>
              <a:rPr lang="zh-CN" altLang="en-US" dirty="0">
                <a:latin typeface="楷体_GB2312" pitchFamily="49" charset="-122"/>
              </a:rPr>
              <a:t>流程的说明（举例） </a:t>
            </a:r>
          </a:p>
          <a:p>
            <a:pPr marL="0" indent="0">
              <a:lnSpc>
                <a:spcPct val="90000"/>
              </a:lnSpc>
              <a:buNone/>
            </a:pPr>
            <a:r>
              <a:rPr lang="zh-CN" altLang="en-US" dirty="0">
                <a:latin typeface="楷体_GB2312" pitchFamily="49" charset="-122"/>
              </a:rPr>
              <a:t>（</a:t>
            </a:r>
            <a:r>
              <a:rPr lang="en-US" altLang="zh-CN" dirty="0">
                <a:latin typeface="楷体_GB2312" pitchFamily="49" charset="-122"/>
              </a:rPr>
              <a:t>1</a:t>
            </a:r>
            <a:r>
              <a:rPr lang="zh-CN" altLang="en-US" dirty="0">
                <a:latin typeface="楷体_GB2312" pitchFamily="49" charset="-122"/>
              </a:rPr>
              <a:t>）战略计划与管理控制流程类： </a:t>
            </a:r>
          </a:p>
        </p:txBody>
      </p:sp>
      <p:grpSp>
        <p:nvGrpSpPr>
          <p:cNvPr id="285727" name="Group 31"/>
          <p:cNvGrpSpPr>
            <a:grpSpLocks/>
          </p:cNvGrpSpPr>
          <p:nvPr/>
        </p:nvGrpSpPr>
        <p:grpSpPr bwMode="auto">
          <a:xfrm>
            <a:off x="1066800" y="2133600"/>
            <a:ext cx="6400800" cy="3810000"/>
            <a:chOff x="864" y="1665"/>
            <a:chExt cx="3744" cy="2079"/>
          </a:xfrm>
        </p:grpSpPr>
        <p:sp>
          <p:nvSpPr>
            <p:cNvPr id="285701" name="Text Box 5"/>
            <p:cNvSpPr txBox="1">
              <a:spLocks noChangeArrowheads="1"/>
            </p:cNvSpPr>
            <p:nvPr/>
          </p:nvSpPr>
          <p:spPr bwMode="auto">
            <a:xfrm>
              <a:off x="1718" y="1665"/>
              <a:ext cx="1306" cy="159"/>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sz="1600" b="1" dirty="0">
                  <a:solidFill>
                    <a:schemeClr val="bg1"/>
                  </a:solidFill>
                  <a:effectLst>
                    <a:outerShdw blurRad="38100" dist="38100" dir="2700000" algn="tl">
                      <a:srgbClr val="000000">
                        <a:alpha val="43137"/>
                      </a:srgbClr>
                    </a:outerShdw>
                  </a:effectLst>
                  <a:latin typeface="Times New Roman" pitchFamily="18" charset="0"/>
                </a:rPr>
                <a:t>战略</a:t>
              </a:r>
              <a:r>
                <a:rPr kumimoji="0" lang="zh-CN" altLang="en-US" b="1" dirty="0">
                  <a:solidFill>
                    <a:schemeClr val="bg1"/>
                  </a:solidFill>
                  <a:effectLst>
                    <a:outerShdw blurRad="38100" dist="38100" dir="2700000" algn="tl">
                      <a:srgbClr val="000000">
                        <a:alpha val="43137"/>
                      </a:srgbClr>
                    </a:outerShdw>
                  </a:effectLst>
                  <a:latin typeface="Times New Roman" pitchFamily="18" charset="0"/>
                </a:rPr>
                <a:t>指导思想</a:t>
              </a:r>
              <a:r>
                <a:rPr kumimoji="0" lang="zh-CN" altLang="en-US" sz="1600" b="1" dirty="0">
                  <a:solidFill>
                    <a:schemeClr val="bg1"/>
                  </a:solidFill>
                  <a:effectLst>
                    <a:outerShdw blurRad="38100" dist="38100" dir="2700000" algn="tl">
                      <a:srgbClr val="000000">
                        <a:alpha val="43137"/>
                      </a:srgbClr>
                    </a:outerShdw>
                  </a:effectLst>
                  <a:latin typeface="Times New Roman" pitchFamily="18" charset="0"/>
                </a:rPr>
                <a:t>的确立</a:t>
              </a:r>
            </a:p>
          </p:txBody>
        </p:sp>
        <p:sp>
          <p:nvSpPr>
            <p:cNvPr id="285702" name="Text Box 6"/>
            <p:cNvSpPr txBox="1">
              <a:spLocks noChangeArrowheads="1"/>
            </p:cNvSpPr>
            <p:nvPr/>
          </p:nvSpPr>
          <p:spPr bwMode="auto">
            <a:xfrm>
              <a:off x="864" y="2160"/>
              <a:ext cx="1306" cy="159"/>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b="1">
                  <a:solidFill>
                    <a:schemeClr val="bg1"/>
                  </a:solidFill>
                  <a:effectLst>
                    <a:outerShdw blurRad="38100" dist="38100" dir="2700000" algn="tl">
                      <a:srgbClr val="000000">
                        <a:alpha val="43137"/>
                      </a:srgbClr>
                    </a:outerShdw>
                  </a:effectLst>
                  <a:latin typeface="Times New Roman" pitchFamily="18" charset="0"/>
                </a:rPr>
                <a:t>企业外部环境分析</a:t>
              </a:r>
            </a:p>
          </p:txBody>
        </p:sp>
        <p:sp>
          <p:nvSpPr>
            <p:cNvPr id="285722" name="Line 26"/>
            <p:cNvSpPr>
              <a:spLocks noChangeShapeType="1"/>
            </p:cNvSpPr>
            <p:nvPr/>
          </p:nvSpPr>
          <p:spPr bwMode="auto">
            <a:xfrm flipV="1">
              <a:off x="4368" y="1734"/>
              <a:ext cx="0" cy="954"/>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b="1">
                <a:solidFill>
                  <a:schemeClr val="bg1"/>
                </a:solidFill>
                <a:effectLst>
                  <a:outerShdw blurRad="38100" dist="38100" dir="2700000" algn="tl">
                    <a:srgbClr val="000000">
                      <a:alpha val="43137"/>
                    </a:srgbClr>
                  </a:outerShdw>
                </a:effectLst>
              </a:endParaRPr>
            </a:p>
          </p:txBody>
        </p:sp>
        <p:grpSp>
          <p:nvGrpSpPr>
            <p:cNvPr id="285726" name="Group 30"/>
            <p:cNvGrpSpPr>
              <a:grpSpLocks/>
            </p:cNvGrpSpPr>
            <p:nvPr/>
          </p:nvGrpSpPr>
          <p:grpSpPr bwMode="auto">
            <a:xfrm>
              <a:off x="1410" y="1752"/>
              <a:ext cx="3198" cy="1992"/>
              <a:chOff x="1362" y="1419"/>
              <a:chExt cx="3198" cy="1992"/>
            </a:xfrm>
          </p:grpSpPr>
          <p:sp>
            <p:nvSpPr>
              <p:cNvPr id="285703" name="Text Box 7"/>
              <p:cNvSpPr txBox="1">
                <a:spLocks noChangeArrowheads="1"/>
              </p:cNvSpPr>
              <p:nvPr/>
            </p:nvSpPr>
            <p:spPr bwMode="auto">
              <a:xfrm>
                <a:off x="2609" y="1821"/>
                <a:ext cx="1306" cy="159"/>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b="1">
                    <a:solidFill>
                      <a:schemeClr val="bg1"/>
                    </a:solidFill>
                    <a:effectLst>
                      <a:outerShdw blurRad="38100" dist="38100" dir="2700000" algn="tl">
                        <a:srgbClr val="000000">
                          <a:alpha val="43137"/>
                        </a:srgbClr>
                      </a:outerShdw>
                    </a:effectLst>
                    <a:latin typeface="Times New Roman" pitchFamily="18" charset="0"/>
                  </a:rPr>
                  <a:t>企业内部环境分析</a:t>
                </a:r>
              </a:p>
            </p:txBody>
          </p:sp>
          <p:sp>
            <p:nvSpPr>
              <p:cNvPr id="285704" name="Text Box 8"/>
              <p:cNvSpPr txBox="1">
                <a:spLocks noChangeArrowheads="1"/>
              </p:cNvSpPr>
              <p:nvPr/>
            </p:nvSpPr>
            <p:spPr bwMode="auto">
              <a:xfrm>
                <a:off x="1659" y="2934"/>
                <a:ext cx="1306" cy="159"/>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b="1">
                    <a:solidFill>
                      <a:schemeClr val="bg1"/>
                    </a:solidFill>
                    <a:effectLst>
                      <a:outerShdw blurRad="38100" dist="38100" dir="2700000" algn="tl">
                        <a:srgbClr val="000000">
                          <a:alpha val="43137"/>
                        </a:srgbClr>
                      </a:outerShdw>
                    </a:effectLst>
                    <a:latin typeface="Times New Roman" pitchFamily="18" charset="0"/>
                  </a:rPr>
                  <a:t>战略实施</a:t>
                </a:r>
              </a:p>
            </p:txBody>
          </p:sp>
          <p:sp>
            <p:nvSpPr>
              <p:cNvPr id="285705" name="Text Box 9"/>
              <p:cNvSpPr txBox="1">
                <a:spLocks noChangeArrowheads="1"/>
              </p:cNvSpPr>
              <p:nvPr/>
            </p:nvSpPr>
            <p:spPr bwMode="auto">
              <a:xfrm>
                <a:off x="1599" y="2298"/>
                <a:ext cx="1485" cy="159"/>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b="1">
                    <a:solidFill>
                      <a:schemeClr val="bg1"/>
                    </a:solidFill>
                    <a:effectLst>
                      <a:outerShdw blurRad="38100" dist="38100" dir="2700000" algn="tl">
                        <a:srgbClr val="000000">
                          <a:alpha val="43137"/>
                        </a:srgbClr>
                      </a:outerShdw>
                    </a:effectLst>
                    <a:latin typeface="Times New Roman" pitchFamily="18" charset="0"/>
                  </a:rPr>
                  <a:t>确定战略方向和战略目标</a:t>
                </a:r>
              </a:p>
            </p:txBody>
          </p:sp>
          <p:sp>
            <p:nvSpPr>
              <p:cNvPr id="285706" name="Text Box 10"/>
              <p:cNvSpPr txBox="1">
                <a:spLocks noChangeArrowheads="1"/>
              </p:cNvSpPr>
              <p:nvPr/>
            </p:nvSpPr>
            <p:spPr bwMode="auto">
              <a:xfrm>
                <a:off x="1659" y="2616"/>
                <a:ext cx="1306" cy="159"/>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b="1">
                    <a:solidFill>
                      <a:schemeClr val="bg1"/>
                    </a:solidFill>
                    <a:effectLst>
                      <a:outerShdw blurRad="38100" dist="38100" dir="2700000" algn="tl">
                        <a:srgbClr val="000000">
                          <a:alpha val="43137"/>
                        </a:srgbClr>
                      </a:outerShdw>
                    </a:effectLst>
                    <a:latin typeface="Times New Roman" pitchFamily="18" charset="0"/>
                  </a:rPr>
                  <a:t>评价和选择战略方案</a:t>
                </a:r>
              </a:p>
            </p:txBody>
          </p:sp>
          <p:sp>
            <p:nvSpPr>
              <p:cNvPr id="285707" name="Text Box 11"/>
              <p:cNvSpPr txBox="1">
                <a:spLocks noChangeArrowheads="1"/>
              </p:cNvSpPr>
              <p:nvPr/>
            </p:nvSpPr>
            <p:spPr bwMode="auto">
              <a:xfrm>
                <a:off x="1659" y="3252"/>
                <a:ext cx="1306" cy="159"/>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b="1">
                    <a:solidFill>
                      <a:schemeClr val="bg1"/>
                    </a:solidFill>
                    <a:effectLst>
                      <a:outerShdw blurRad="38100" dist="38100" dir="2700000" algn="tl">
                        <a:srgbClr val="000000">
                          <a:alpha val="43137"/>
                        </a:srgbClr>
                      </a:outerShdw>
                    </a:effectLst>
                    <a:latin typeface="Times New Roman" pitchFamily="18" charset="0"/>
                  </a:rPr>
                  <a:t>战略控制、评价</a:t>
                </a:r>
              </a:p>
            </p:txBody>
          </p:sp>
          <p:sp>
            <p:nvSpPr>
              <p:cNvPr id="285708" name="Line 12"/>
              <p:cNvSpPr>
                <a:spLocks noChangeShapeType="1"/>
              </p:cNvSpPr>
              <p:nvPr/>
            </p:nvSpPr>
            <p:spPr bwMode="auto">
              <a:xfrm>
                <a:off x="1362" y="1662"/>
                <a:ext cx="190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b="1">
                  <a:solidFill>
                    <a:schemeClr val="bg1"/>
                  </a:solidFill>
                  <a:effectLst>
                    <a:outerShdw blurRad="38100" dist="38100" dir="2700000" algn="tl">
                      <a:srgbClr val="000000">
                        <a:alpha val="43137"/>
                      </a:srgbClr>
                    </a:outerShdw>
                  </a:effectLst>
                </a:endParaRPr>
              </a:p>
            </p:txBody>
          </p:sp>
          <p:sp>
            <p:nvSpPr>
              <p:cNvPr id="285709" name="Line 13"/>
              <p:cNvSpPr>
                <a:spLocks noChangeShapeType="1"/>
              </p:cNvSpPr>
              <p:nvPr/>
            </p:nvSpPr>
            <p:spPr bwMode="auto">
              <a:xfrm>
                <a:off x="1362" y="1662"/>
                <a:ext cx="0" cy="159"/>
              </a:xfrm>
              <a:prstGeom prst="line">
                <a:avLst/>
              </a:prstGeom>
              <a:noFill/>
              <a:ln w="952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b="1">
                  <a:solidFill>
                    <a:schemeClr val="bg1"/>
                  </a:solidFill>
                  <a:effectLst>
                    <a:outerShdw blurRad="38100" dist="38100" dir="2700000" algn="tl">
                      <a:srgbClr val="000000">
                        <a:alpha val="43137"/>
                      </a:srgbClr>
                    </a:outerShdw>
                  </a:effectLst>
                </a:endParaRPr>
              </a:p>
            </p:txBody>
          </p:sp>
          <p:sp>
            <p:nvSpPr>
              <p:cNvPr id="285710" name="Line 14"/>
              <p:cNvSpPr>
                <a:spLocks noChangeShapeType="1"/>
              </p:cNvSpPr>
              <p:nvPr/>
            </p:nvSpPr>
            <p:spPr bwMode="auto">
              <a:xfrm>
                <a:off x="2312" y="1503"/>
                <a:ext cx="0" cy="159"/>
              </a:xfrm>
              <a:prstGeom prst="line">
                <a:avLst/>
              </a:prstGeom>
              <a:noFill/>
              <a:ln w="952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b="1">
                  <a:solidFill>
                    <a:schemeClr val="bg1"/>
                  </a:solidFill>
                  <a:effectLst>
                    <a:outerShdw blurRad="38100" dist="38100" dir="2700000" algn="tl">
                      <a:srgbClr val="000000">
                        <a:alpha val="43137"/>
                      </a:srgbClr>
                    </a:outerShdw>
                  </a:effectLst>
                </a:endParaRPr>
              </a:p>
            </p:txBody>
          </p:sp>
          <p:sp>
            <p:nvSpPr>
              <p:cNvPr id="285711" name="Line 15"/>
              <p:cNvSpPr>
                <a:spLocks noChangeShapeType="1"/>
              </p:cNvSpPr>
              <p:nvPr/>
            </p:nvSpPr>
            <p:spPr bwMode="auto">
              <a:xfrm>
                <a:off x="3262" y="1662"/>
                <a:ext cx="0" cy="159"/>
              </a:xfrm>
              <a:prstGeom prst="line">
                <a:avLst/>
              </a:prstGeom>
              <a:noFill/>
              <a:ln w="952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b="1">
                  <a:solidFill>
                    <a:schemeClr val="bg1"/>
                  </a:solidFill>
                  <a:effectLst>
                    <a:outerShdw blurRad="38100" dist="38100" dir="2700000" algn="tl">
                      <a:srgbClr val="000000">
                        <a:alpha val="43137"/>
                      </a:srgbClr>
                    </a:outerShdw>
                  </a:effectLst>
                </a:endParaRPr>
              </a:p>
            </p:txBody>
          </p:sp>
          <p:sp>
            <p:nvSpPr>
              <p:cNvPr id="285712" name="Line 16"/>
              <p:cNvSpPr>
                <a:spLocks noChangeShapeType="1"/>
              </p:cNvSpPr>
              <p:nvPr/>
            </p:nvSpPr>
            <p:spPr bwMode="auto">
              <a:xfrm>
                <a:off x="2312" y="2457"/>
                <a:ext cx="0" cy="159"/>
              </a:xfrm>
              <a:prstGeom prst="line">
                <a:avLst/>
              </a:prstGeom>
              <a:noFill/>
              <a:ln w="952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b="1">
                  <a:solidFill>
                    <a:schemeClr val="bg1"/>
                  </a:solidFill>
                  <a:effectLst>
                    <a:outerShdw blurRad="38100" dist="38100" dir="2700000" algn="tl">
                      <a:srgbClr val="000000">
                        <a:alpha val="43137"/>
                      </a:srgbClr>
                    </a:outerShdw>
                  </a:effectLst>
                </a:endParaRPr>
              </a:p>
            </p:txBody>
          </p:sp>
          <p:sp>
            <p:nvSpPr>
              <p:cNvPr id="285713" name="Line 17"/>
              <p:cNvSpPr>
                <a:spLocks noChangeShapeType="1"/>
              </p:cNvSpPr>
              <p:nvPr/>
            </p:nvSpPr>
            <p:spPr bwMode="auto">
              <a:xfrm>
                <a:off x="2312" y="2775"/>
                <a:ext cx="0" cy="159"/>
              </a:xfrm>
              <a:prstGeom prst="line">
                <a:avLst/>
              </a:prstGeom>
              <a:noFill/>
              <a:ln w="952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b="1">
                  <a:solidFill>
                    <a:schemeClr val="bg1"/>
                  </a:solidFill>
                  <a:effectLst>
                    <a:outerShdw blurRad="38100" dist="38100" dir="2700000" algn="tl">
                      <a:srgbClr val="000000">
                        <a:alpha val="43137"/>
                      </a:srgbClr>
                    </a:outerShdw>
                  </a:effectLst>
                </a:endParaRPr>
              </a:p>
            </p:txBody>
          </p:sp>
          <p:sp>
            <p:nvSpPr>
              <p:cNvPr id="285714" name="Line 18"/>
              <p:cNvSpPr>
                <a:spLocks noChangeShapeType="1"/>
              </p:cNvSpPr>
              <p:nvPr/>
            </p:nvSpPr>
            <p:spPr bwMode="auto">
              <a:xfrm>
                <a:off x="2312" y="3093"/>
                <a:ext cx="0" cy="159"/>
              </a:xfrm>
              <a:prstGeom prst="line">
                <a:avLst/>
              </a:prstGeom>
              <a:noFill/>
              <a:ln w="952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b="1">
                  <a:solidFill>
                    <a:schemeClr val="bg1"/>
                  </a:solidFill>
                  <a:effectLst>
                    <a:outerShdw blurRad="38100" dist="38100" dir="2700000" algn="tl">
                      <a:srgbClr val="000000">
                        <a:alpha val="43137"/>
                      </a:srgbClr>
                    </a:outerShdw>
                  </a:effectLst>
                </a:endParaRPr>
              </a:p>
            </p:txBody>
          </p:sp>
          <p:sp>
            <p:nvSpPr>
              <p:cNvPr id="285715" name="Line 19"/>
              <p:cNvSpPr>
                <a:spLocks noChangeShapeType="1"/>
              </p:cNvSpPr>
              <p:nvPr/>
            </p:nvSpPr>
            <p:spPr bwMode="auto">
              <a:xfrm>
                <a:off x="2312" y="2139"/>
                <a:ext cx="0" cy="159"/>
              </a:xfrm>
              <a:prstGeom prst="line">
                <a:avLst/>
              </a:prstGeom>
              <a:noFill/>
              <a:ln w="952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b="1">
                  <a:solidFill>
                    <a:schemeClr val="bg1"/>
                  </a:solidFill>
                  <a:effectLst>
                    <a:outerShdw blurRad="38100" dist="38100" dir="2700000" algn="tl">
                      <a:srgbClr val="000000">
                        <a:alpha val="43137"/>
                      </a:srgbClr>
                    </a:outerShdw>
                  </a:effectLst>
                </a:endParaRPr>
              </a:p>
            </p:txBody>
          </p:sp>
          <p:sp>
            <p:nvSpPr>
              <p:cNvPr id="285716" name="Line 20"/>
              <p:cNvSpPr>
                <a:spLocks noChangeShapeType="1"/>
              </p:cNvSpPr>
              <p:nvPr/>
            </p:nvSpPr>
            <p:spPr bwMode="auto">
              <a:xfrm>
                <a:off x="1362" y="1980"/>
                <a:ext cx="0" cy="159"/>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b="1">
                  <a:solidFill>
                    <a:schemeClr val="bg1"/>
                  </a:solidFill>
                  <a:effectLst>
                    <a:outerShdw blurRad="38100" dist="38100" dir="2700000" algn="tl">
                      <a:srgbClr val="000000">
                        <a:alpha val="43137"/>
                      </a:srgbClr>
                    </a:outerShdw>
                  </a:effectLst>
                </a:endParaRPr>
              </a:p>
            </p:txBody>
          </p:sp>
          <p:sp>
            <p:nvSpPr>
              <p:cNvPr id="285717" name="Line 21"/>
              <p:cNvSpPr>
                <a:spLocks noChangeShapeType="1"/>
              </p:cNvSpPr>
              <p:nvPr/>
            </p:nvSpPr>
            <p:spPr bwMode="auto">
              <a:xfrm>
                <a:off x="3262" y="1980"/>
                <a:ext cx="0" cy="159"/>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b="1">
                  <a:solidFill>
                    <a:schemeClr val="bg1"/>
                  </a:solidFill>
                  <a:effectLst>
                    <a:outerShdw blurRad="38100" dist="38100" dir="2700000" algn="tl">
                      <a:srgbClr val="000000">
                        <a:alpha val="43137"/>
                      </a:srgbClr>
                    </a:outerShdw>
                  </a:effectLst>
                </a:endParaRPr>
              </a:p>
            </p:txBody>
          </p:sp>
          <p:sp>
            <p:nvSpPr>
              <p:cNvPr id="285718" name="Line 22"/>
              <p:cNvSpPr>
                <a:spLocks noChangeShapeType="1"/>
              </p:cNvSpPr>
              <p:nvPr/>
            </p:nvSpPr>
            <p:spPr bwMode="auto">
              <a:xfrm>
                <a:off x="1362" y="2139"/>
                <a:ext cx="1900"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b="1">
                  <a:solidFill>
                    <a:schemeClr val="bg1"/>
                  </a:solidFill>
                  <a:effectLst>
                    <a:outerShdw blurRad="38100" dist="38100" dir="2700000" algn="tl">
                      <a:srgbClr val="000000">
                        <a:alpha val="43137"/>
                      </a:srgbClr>
                    </a:outerShdw>
                  </a:effectLst>
                </a:endParaRPr>
              </a:p>
            </p:txBody>
          </p:sp>
          <p:sp>
            <p:nvSpPr>
              <p:cNvPr id="285719" name="Text Box 23"/>
              <p:cNvSpPr txBox="1">
                <a:spLocks noChangeArrowheads="1"/>
              </p:cNvSpPr>
              <p:nvPr/>
            </p:nvSpPr>
            <p:spPr bwMode="auto">
              <a:xfrm>
                <a:off x="4085" y="2365"/>
                <a:ext cx="475" cy="159"/>
              </a:xfrm>
              <a:prstGeom prst="rect">
                <a:avLst/>
              </a:prstGeom>
              <a:solidFill>
                <a:schemeClr val="accent2"/>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eaLnBrk="0" hangingPunct="0"/>
                <a:r>
                  <a:rPr kumimoji="0" lang="zh-CN" altLang="en-US" b="1">
                    <a:solidFill>
                      <a:schemeClr val="bg1"/>
                    </a:solidFill>
                    <a:effectLst>
                      <a:outerShdw blurRad="38100" dist="38100" dir="2700000" algn="tl">
                        <a:srgbClr val="000000">
                          <a:alpha val="43137"/>
                        </a:srgbClr>
                      </a:outerShdw>
                    </a:effectLst>
                    <a:latin typeface="Times New Roman" pitchFamily="18" charset="0"/>
                  </a:rPr>
                  <a:t>反馈</a:t>
                </a:r>
              </a:p>
            </p:txBody>
          </p:sp>
          <p:sp>
            <p:nvSpPr>
              <p:cNvPr id="285720" name="Line 24"/>
              <p:cNvSpPr>
                <a:spLocks noChangeShapeType="1"/>
              </p:cNvSpPr>
              <p:nvPr/>
            </p:nvSpPr>
            <p:spPr bwMode="auto">
              <a:xfrm>
                <a:off x="2965" y="3336"/>
                <a:ext cx="1366"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b="1">
                  <a:solidFill>
                    <a:schemeClr val="bg1"/>
                  </a:solidFill>
                  <a:effectLst>
                    <a:outerShdw blurRad="38100" dist="38100" dir="2700000" algn="tl">
                      <a:srgbClr val="000000">
                        <a:alpha val="43137"/>
                      </a:srgbClr>
                    </a:outerShdw>
                  </a:effectLst>
                </a:endParaRPr>
              </a:p>
            </p:txBody>
          </p:sp>
          <p:sp>
            <p:nvSpPr>
              <p:cNvPr id="285721" name="Line 25"/>
              <p:cNvSpPr>
                <a:spLocks noChangeShapeType="1"/>
              </p:cNvSpPr>
              <p:nvPr/>
            </p:nvSpPr>
            <p:spPr bwMode="auto">
              <a:xfrm flipV="1">
                <a:off x="4331" y="2516"/>
                <a:ext cx="0" cy="822"/>
              </a:xfrm>
              <a:prstGeom prst="line">
                <a:avLst/>
              </a:prstGeom>
              <a:noFill/>
              <a:ln w="952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b="1">
                  <a:solidFill>
                    <a:schemeClr val="bg1"/>
                  </a:solidFill>
                  <a:effectLst>
                    <a:outerShdw blurRad="38100" dist="38100" dir="2700000" algn="tl">
                      <a:srgbClr val="000000">
                        <a:alpha val="43137"/>
                      </a:srgbClr>
                    </a:outerShdw>
                  </a:effectLst>
                </a:endParaRPr>
              </a:p>
            </p:txBody>
          </p:sp>
          <p:sp>
            <p:nvSpPr>
              <p:cNvPr id="285723" name="Line 27"/>
              <p:cNvSpPr>
                <a:spLocks noChangeShapeType="1"/>
              </p:cNvSpPr>
              <p:nvPr/>
            </p:nvSpPr>
            <p:spPr bwMode="auto">
              <a:xfrm flipH="1">
                <a:off x="2965" y="1419"/>
                <a:ext cx="1366" cy="0"/>
              </a:xfrm>
              <a:prstGeom prst="line">
                <a:avLst/>
              </a:prstGeom>
              <a:noFill/>
              <a:ln w="9525">
                <a:solidFill>
                  <a:schemeClr val="tx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b="1">
                  <a:solidFill>
                    <a:schemeClr val="bg1"/>
                  </a:solidFill>
                  <a:effectLst>
                    <a:outerShdw blurRad="38100" dist="38100" dir="2700000" algn="tl">
                      <a:srgbClr val="000000">
                        <a:alpha val="43137"/>
                      </a:srgbClr>
                    </a:outerShdw>
                  </a:effectLst>
                </a:endParaRPr>
              </a:p>
            </p:txBody>
          </p:sp>
        </p:grpSp>
      </p:grpSp>
      <p:sp>
        <p:nvSpPr>
          <p:cNvPr id="285725" name="Text Box 29"/>
          <p:cNvSpPr txBox="1">
            <a:spLocks noChangeArrowheads="1"/>
          </p:cNvSpPr>
          <p:nvPr/>
        </p:nvSpPr>
        <p:spPr bwMode="auto">
          <a:xfrm>
            <a:off x="2548880" y="6220544"/>
            <a:ext cx="27432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p>
            <a:pPr>
              <a:spcBef>
                <a:spcPct val="50000"/>
              </a:spcBef>
            </a:pPr>
            <a:r>
              <a:rPr kumimoji="0" lang="zh-CN" altLang="en-US" sz="2400" b="1" dirty="0" smtClean="0">
                <a:solidFill>
                  <a:srgbClr val="002060"/>
                </a:solidFill>
                <a:effectLst>
                  <a:outerShdw blurRad="38100" dist="38100" dir="2700000" algn="tl">
                    <a:srgbClr val="000000">
                      <a:alpha val="43137"/>
                    </a:srgbClr>
                  </a:outerShdw>
                </a:effectLst>
                <a:latin typeface="黑体" pitchFamily="49" charset="-122"/>
                <a:ea typeface="黑体" pitchFamily="49" charset="-122"/>
              </a:rPr>
              <a:t>战略</a:t>
            </a:r>
            <a:r>
              <a:rPr kumimoji="0" lang="zh-CN" altLang="en-US" sz="2400" b="1" dirty="0">
                <a:solidFill>
                  <a:srgbClr val="002060"/>
                </a:solidFill>
                <a:effectLst>
                  <a:outerShdw blurRad="38100" dist="38100" dir="2700000" algn="tl">
                    <a:srgbClr val="000000">
                      <a:alpha val="43137"/>
                    </a:srgbClr>
                  </a:outerShdw>
                </a:effectLst>
                <a:latin typeface="黑体" pitchFamily="49" charset="-122"/>
                <a:ea typeface="黑体" pitchFamily="49" charset="-122"/>
              </a:rPr>
              <a:t>管理流程图</a:t>
            </a:r>
          </a:p>
        </p:txBody>
      </p:sp>
    </p:spTree>
    <p:extLst>
      <p:ext uri="{BB962C8B-B14F-4D97-AF65-F5344CB8AC3E}">
        <p14:creationId xmlns:p14="http://schemas.microsoft.com/office/powerpoint/2010/main" val="1125515346"/>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EDC5098-E01C-4F11-A618-AD3284EEA750}" type="slidenum">
              <a:rPr lang="en-US" altLang="zh-CN"/>
              <a:pPr/>
              <a:t>169</a:t>
            </a:fld>
            <a:endParaRPr lang="en-US" altLang="zh-CN"/>
          </a:p>
        </p:txBody>
      </p:sp>
      <p:sp>
        <p:nvSpPr>
          <p:cNvPr id="286722" name="Rectangle 2"/>
          <p:cNvSpPr>
            <a:spLocks noGrp="1" noChangeArrowheads="1"/>
          </p:cNvSpPr>
          <p:nvPr>
            <p:ph type="title"/>
          </p:nvPr>
        </p:nvSpPr>
        <p:spPr/>
        <p:txBody>
          <a:bodyPr/>
          <a:lstStyle/>
          <a:p>
            <a:r>
              <a:rPr lang="en-US" altLang="zh-CN" sz="2800" dirty="0"/>
              <a:t>2</a:t>
            </a:r>
            <a:r>
              <a:rPr lang="zh-CN" altLang="en-US" sz="2800" dirty="0" smtClean="0"/>
              <a:t>、流程</a:t>
            </a:r>
            <a:r>
              <a:rPr lang="zh-CN" altLang="en-US" sz="2800" dirty="0"/>
              <a:t>规划</a:t>
            </a:r>
          </a:p>
        </p:txBody>
      </p:sp>
      <p:sp>
        <p:nvSpPr>
          <p:cNvPr id="286723" name="Rectangle 3"/>
          <p:cNvSpPr>
            <a:spLocks noGrp="1" noChangeArrowheads="1"/>
          </p:cNvSpPr>
          <p:nvPr>
            <p:ph type="body" idx="1"/>
          </p:nvPr>
        </p:nvSpPr>
        <p:spPr/>
        <p:txBody>
          <a:bodyPr/>
          <a:lstStyle/>
          <a:p>
            <a:r>
              <a:rPr lang="zh-CN" altLang="en-US">
                <a:latin typeface="宋体" pitchFamily="2" charset="-122"/>
                <a:cs typeface="Times New Roman" pitchFamily="18" charset="0"/>
              </a:rPr>
              <a:t>（</a:t>
            </a:r>
            <a:r>
              <a:rPr lang="en-US" altLang="zh-CN">
                <a:latin typeface="楷体_GB2312" pitchFamily="49" charset="-122"/>
              </a:rPr>
              <a:t>1</a:t>
            </a:r>
            <a:r>
              <a:rPr lang="zh-CN" altLang="en-US">
                <a:latin typeface="楷体_GB2312" pitchFamily="49" charset="-122"/>
              </a:rPr>
              <a:t>）战略计划与管理控制流程类 </a:t>
            </a:r>
          </a:p>
          <a:p>
            <a:pPr lvl="2"/>
            <a:r>
              <a:rPr lang="zh-CN" altLang="en-US">
                <a:latin typeface="楷体_GB2312" pitchFamily="49" charset="-122"/>
              </a:rPr>
              <a:t>战略管理 </a:t>
            </a:r>
          </a:p>
          <a:p>
            <a:pPr lvl="2"/>
            <a:r>
              <a:rPr lang="zh-CN" altLang="en-US">
                <a:latin typeface="楷体_GB2312" pitchFamily="49" charset="-122"/>
              </a:rPr>
              <a:t>组织机构管理 </a:t>
            </a:r>
          </a:p>
          <a:p>
            <a:pPr>
              <a:buFont typeface="Wingdings" pitchFamily="2" charset="2"/>
              <a:buNone/>
            </a:pPr>
            <a:r>
              <a:rPr lang="zh-CN" altLang="en-US">
                <a:latin typeface="楷体_GB2312" pitchFamily="49" charset="-122"/>
              </a:rPr>
              <a:t>			进行组织分析设计</a:t>
            </a:r>
          </a:p>
          <a:p>
            <a:pPr>
              <a:buFont typeface="Wingdings" pitchFamily="2" charset="2"/>
              <a:buNone/>
            </a:pPr>
            <a:r>
              <a:rPr lang="zh-CN" altLang="en-US">
                <a:latin typeface="楷体_GB2312" pitchFamily="49" charset="-122"/>
              </a:rPr>
              <a:t>			进行管理层次及机构设置</a:t>
            </a:r>
          </a:p>
          <a:p>
            <a:pPr>
              <a:buFont typeface="Wingdings" pitchFamily="2" charset="2"/>
              <a:buNone/>
            </a:pPr>
            <a:r>
              <a:rPr lang="zh-CN" altLang="en-US">
                <a:latin typeface="楷体_GB2312" pitchFamily="49" charset="-122"/>
              </a:rPr>
              <a:t>			权责划分与横向联系管理</a:t>
            </a:r>
          </a:p>
          <a:p>
            <a:pPr lvl="2">
              <a:buFontTx/>
              <a:buNone/>
            </a:pPr>
            <a:r>
              <a:rPr lang="zh-CN" altLang="en-US">
                <a:latin typeface="楷体_GB2312" pitchFamily="49" charset="-122"/>
              </a:rPr>
              <a:t>		工作规范管理</a:t>
            </a:r>
          </a:p>
          <a:p>
            <a:pPr lvl="2"/>
            <a:r>
              <a:rPr lang="zh-CN" altLang="en-US">
                <a:latin typeface="楷体_GB2312" pitchFamily="49" charset="-122"/>
              </a:rPr>
              <a:t>企业文化建设管理 </a:t>
            </a:r>
          </a:p>
          <a:p>
            <a:pPr lvl="2"/>
            <a:r>
              <a:rPr lang="zh-CN" altLang="en-US">
                <a:latin typeface="楷体_GB2312" pitchFamily="49" charset="-122"/>
              </a:rPr>
              <a:t>企业诊断管理 </a:t>
            </a:r>
          </a:p>
          <a:p>
            <a:pPr lvl="2"/>
            <a:r>
              <a:rPr lang="zh-CN" altLang="en-US">
                <a:latin typeface="楷体_GB2312" pitchFamily="49" charset="-122"/>
              </a:rPr>
              <a:t>党群管理 </a:t>
            </a:r>
          </a:p>
        </p:txBody>
      </p:sp>
    </p:spTree>
    <p:extLst>
      <p:ext uri="{BB962C8B-B14F-4D97-AF65-F5344CB8AC3E}">
        <p14:creationId xmlns:p14="http://schemas.microsoft.com/office/powerpoint/2010/main" val="2045312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794BB23-6F2A-40DC-8AEF-71516BEBE6A7}" type="slidenum">
              <a:rPr lang="en-US" altLang="zh-CN" smtClean="0"/>
              <a:pPr>
                <a:defRPr/>
              </a:pPr>
              <a:t>17</a:t>
            </a:fld>
            <a:endParaRPr lang="en-US" altLang="zh-CN" dirty="0"/>
          </a:p>
        </p:txBody>
      </p:sp>
      <p:grpSp>
        <p:nvGrpSpPr>
          <p:cNvPr id="3" name="Group 4"/>
          <p:cNvGrpSpPr>
            <a:grpSpLocks/>
          </p:cNvGrpSpPr>
          <p:nvPr/>
        </p:nvGrpSpPr>
        <p:grpSpPr bwMode="auto">
          <a:xfrm>
            <a:off x="1135063" y="876448"/>
            <a:ext cx="7602537" cy="5576888"/>
            <a:chOff x="355" y="663"/>
            <a:chExt cx="4789" cy="3513"/>
          </a:xfrm>
        </p:grpSpPr>
        <p:pic>
          <p:nvPicPr>
            <p:cNvPr id="4" name="Picture 5" descr="FACTORY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8" y="3056"/>
              <a:ext cx="1073"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BUILDNG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2" y="830"/>
              <a:ext cx="929" cy="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TRACTRA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243" y="3724"/>
              <a:ext cx="76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SHO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2" y="2166"/>
              <a:ext cx="536"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SHO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0" y="2388"/>
              <a:ext cx="537"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0"/>
            <p:cNvSpPr>
              <a:spLocks noChangeShapeType="1"/>
            </p:cNvSpPr>
            <p:nvPr/>
          </p:nvSpPr>
          <p:spPr bwMode="auto">
            <a:xfrm>
              <a:off x="989" y="1041"/>
              <a:ext cx="1655" cy="11"/>
            </a:xfrm>
            <a:prstGeom prst="line">
              <a:avLst/>
            </a:prstGeom>
            <a:noFill/>
            <a:ln w="571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0" name="Picture 11" descr="PCMONIT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5" y="836"/>
              <a:ext cx="427"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2" descr="PCMONIT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6" y="1238"/>
              <a:ext cx="426" cy="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Line 13"/>
            <p:cNvSpPr>
              <a:spLocks noChangeShapeType="1"/>
            </p:cNvSpPr>
            <p:nvPr/>
          </p:nvSpPr>
          <p:spPr bwMode="auto">
            <a:xfrm>
              <a:off x="740" y="1587"/>
              <a:ext cx="0" cy="490"/>
            </a:xfrm>
            <a:prstGeom prst="line">
              <a:avLst/>
            </a:prstGeom>
            <a:noFill/>
            <a:ln w="571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4"/>
            <p:cNvSpPr>
              <a:spLocks noChangeShapeType="1"/>
            </p:cNvSpPr>
            <p:nvPr/>
          </p:nvSpPr>
          <p:spPr bwMode="auto">
            <a:xfrm>
              <a:off x="2260" y="3546"/>
              <a:ext cx="1430" cy="0"/>
            </a:xfrm>
            <a:prstGeom prst="line">
              <a:avLst/>
            </a:prstGeom>
            <a:noFill/>
            <a:ln w="571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5"/>
            <p:cNvSpPr>
              <a:spLocks noChangeShapeType="1"/>
            </p:cNvSpPr>
            <p:nvPr/>
          </p:nvSpPr>
          <p:spPr bwMode="auto">
            <a:xfrm>
              <a:off x="740" y="2923"/>
              <a:ext cx="0" cy="489"/>
            </a:xfrm>
            <a:prstGeom prst="line">
              <a:avLst/>
            </a:prstGeom>
            <a:noFill/>
            <a:ln w="571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5" name="Picture 16" descr="TRACTRA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2170" y="3813"/>
              <a:ext cx="76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7" descr="BUILDNG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8" y="3394"/>
              <a:ext cx="1192"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8" descr="SATLITE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30" y="2045"/>
              <a:ext cx="779"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9" descr="MONEYBA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61" y="1899"/>
              <a:ext cx="389"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Line 20"/>
            <p:cNvSpPr>
              <a:spLocks noChangeShapeType="1"/>
            </p:cNvSpPr>
            <p:nvPr/>
          </p:nvSpPr>
          <p:spPr bwMode="auto">
            <a:xfrm>
              <a:off x="4574" y="2611"/>
              <a:ext cx="0" cy="490"/>
            </a:xfrm>
            <a:prstGeom prst="line">
              <a:avLst/>
            </a:prstGeom>
            <a:noFill/>
            <a:ln w="571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21"/>
            <p:cNvSpPr>
              <a:spLocks noChangeShapeType="1"/>
            </p:cNvSpPr>
            <p:nvPr/>
          </p:nvSpPr>
          <p:spPr bwMode="auto">
            <a:xfrm>
              <a:off x="4564" y="1142"/>
              <a:ext cx="0" cy="712"/>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22"/>
            <p:cNvSpPr>
              <a:spLocks noChangeShapeType="1"/>
            </p:cNvSpPr>
            <p:nvPr/>
          </p:nvSpPr>
          <p:spPr bwMode="auto">
            <a:xfrm>
              <a:off x="3645" y="1142"/>
              <a:ext cx="939" cy="0"/>
            </a:xfrm>
            <a:prstGeom prst="line">
              <a:avLst/>
            </a:prstGeom>
            <a:noFill/>
            <a:ln w="5715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3"/>
            <p:cNvSpPr>
              <a:spLocks noChangeShapeType="1"/>
            </p:cNvSpPr>
            <p:nvPr/>
          </p:nvSpPr>
          <p:spPr bwMode="auto">
            <a:xfrm>
              <a:off x="2939" y="2522"/>
              <a:ext cx="1109" cy="752"/>
            </a:xfrm>
            <a:prstGeom prst="line">
              <a:avLst/>
            </a:prstGeom>
            <a:noFill/>
            <a:ln w="571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4"/>
            <p:cNvSpPr>
              <a:spLocks noChangeShapeType="1"/>
            </p:cNvSpPr>
            <p:nvPr/>
          </p:nvSpPr>
          <p:spPr bwMode="auto">
            <a:xfrm>
              <a:off x="1221" y="2419"/>
              <a:ext cx="934" cy="10"/>
            </a:xfrm>
            <a:prstGeom prst="line">
              <a:avLst/>
            </a:prstGeom>
            <a:noFill/>
            <a:ln w="571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5"/>
            <p:cNvSpPr>
              <a:spLocks noChangeShapeType="1"/>
            </p:cNvSpPr>
            <p:nvPr/>
          </p:nvSpPr>
          <p:spPr bwMode="auto">
            <a:xfrm flipH="1">
              <a:off x="2657" y="1591"/>
              <a:ext cx="536" cy="453"/>
            </a:xfrm>
            <a:prstGeom prst="line">
              <a:avLst/>
            </a:prstGeom>
            <a:noFill/>
            <a:ln w="571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Text Box 26"/>
            <p:cNvSpPr txBox="1">
              <a:spLocks noChangeArrowheads="1"/>
            </p:cNvSpPr>
            <p:nvPr/>
          </p:nvSpPr>
          <p:spPr bwMode="auto">
            <a:xfrm>
              <a:off x="1838" y="3187"/>
              <a:ext cx="203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algn="ctr">
                <a:spcAft>
                  <a:spcPct val="0"/>
                </a:spcAft>
                <a:buClrTx/>
                <a:buFontTx/>
                <a:buNone/>
              </a:pPr>
              <a:r>
                <a:rPr lang="zh-CN" altLang="en-US" sz="1600" b="1" i="1">
                  <a:solidFill>
                    <a:srgbClr val="333399"/>
                  </a:solidFill>
                  <a:latin typeface="Times New Roman" pitchFamily="18" charset="0"/>
                  <a:ea typeface="宋体" charset="-122"/>
                </a:rPr>
                <a:t>通讯支持</a:t>
              </a:r>
            </a:p>
            <a:p>
              <a:pPr algn="ctr">
                <a:spcAft>
                  <a:spcPct val="0"/>
                </a:spcAft>
                <a:buClrTx/>
                <a:buFontTx/>
                <a:buNone/>
              </a:pPr>
              <a:r>
                <a:rPr lang="en-US" altLang="zh-CN" sz="1600" b="1" i="1">
                  <a:solidFill>
                    <a:srgbClr val="333399"/>
                  </a:solidFill>
                  <a:latin typeface="Times New Roman" pitchFamily="18" charset="0"/>
                  <a:ea typeface="宋体" charset="-122"/>
                </a:rPr>
                <a:t>(COMMUNICATIONS SUPPORT)</a:t>
              </a:r>
              <a:endParaRPr lang="en-US" altLang="zh-CN" sz="1600" b="1" baseline="-25000">
                <a:solidFill>
                  <a:srgbClr val="333399"/>
                </a:solidFill>
                <a:ea typeface="宋体" charset="-122"/>
              </a:endParaRPr>
            </a:p>
          </p:txBody>
        </p:sp>
        <p:sp>
          <p:nvSpPr>
            <p:cNvPr id="26" name="Text Box 27"/>
            <p:cNvSpPr txBox="1">
              <a:spLocks noChangeArrowheads="1"/>
            </p:cNvSpPr>
            <p:nvPr/>
          </p:nvSpPr>
          <p:spPr bwMode="auto">
            <a:xfrm>
              <a:off x="942" y="3964"/>
              <a:ext cx="98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algn="ctr">
                <a:spcAft>
                  <a:spcPct val="0"/>
                </a:spcAft>
                <a:buClrTx/>
                <a:buFontTx/>
                <a:buNone/>
              </a:pPr>
              <a:r>
                <a:rPr lang="zh-CN" altLang="en-US" sz="1600" b="1">
                  <a:solidFill>
                    <a:srgbClr val="333399"/>
                  </a:solidFill>
                  <a:latin typeface="Times New Roman" pitchFamily="18" charset="0"/>
                  <a:ea typeface="宋体" charset="-122"/>
                </a:rPr>
                <a:t>配销中心</a:t>
              </a:r>
              <a:endParaRPr lang="zh-CN" altLang="en-US" sz="1600" b="1" baseline="-25000">
                <a:solidFill>
                  <a:srgbClr val="333399"/>
                </a:solidFill>
                <a:ea typeface="宋体" charset="-122"/>
              </a:endParaRPr>
            </a:p>
          </p:txBody>
        </p:sp>
        <p:sp>
          <p:nvSpPr>
            <p:cNvPr id="27" name="Text Box 28"/>
            <p:cNvSpPr txBox="1">
              <a:spLocks noChangeArrowheads="1"/>
            </p:cNvSpPr>
            <p:nvPr/>
          </p:nvSpPr>
          <p:spPr bwMode="auto">
            <a:xfrm>
              <a:off x="4160" y="3718"/>
              <a:ext cx="9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algn="ctr">
                <a:spcAft>
                  <a:spcPct val="0"/>
                </a:spcAft>
                <a:buClrTx/>
                <a:buFontTx/>
                <a:buNone/>
              </a:pPr>
              <a:r>
                <a:rPr lang="zh-CN" altLang="en-US" sz="1600" b="1">
                  <a:solidFill>
                    <a:srgbClr val="333399"/>
                  </a:solidFill>
                  <a:latin typeface="Times New Roman" pitchFamily="18" charset="0"/>
                  <a:ea typeface="宋体" charset="-122"/>
                </a:rPr>
                <a:t>供应商</a:t>
              </a:r>
              <a:endParaRPr lang="zh-CN" altLang="en-US" sz="1600" b="1" baseline="-25000">
                <a:solidFill>
                  <a:srgbClr val="333399"/>
                </a:solidFill>
                <a:ea typeface="宋体" charset="-122"/>
              </a:endParaRPr>
            </a:p>
          </p:txBody>
        </p:sp>
        <p:sp>
          <p:nvSpPr>
            <p:cNvPr id="28" name="Text Box 29"/>
            <p:cNvSpPr txBox="1">
              <a:spLocks noChangeArrowheads="1"/>
            </p:cNvSpPr>
            <p:nvPr/>
          </p:nvSpPr>
          <p:spPr bwMode="auto">
            <a:xfrm>
              <a:off x="4119" y="2429"/>
              <a:ext cx="98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algn="ctr">
                <a:spcAft>
                  <a:spcPct val="0"/>
                </a:spcAft>
                <a:buClrTx/>
                <a:buFontTx/>
                <a:buNone/>
              </a:pPr>
              <a:r>
                <a:rPr lang="zh-CN" altLang="en-US" sz="1600" b="1">
                  <a:solidFill>
                    <a:srgbClr val="333399"/>
                  </a:solidFill>
                  <a:latin typeface="Times New Roman" pitchFamily="18" charset="0"/>
                  <a:ea typeface="宋体" charset="-122"/>
                </a:rPr>
                <a:t>供应商支付</a:t>
              </a:r>
              <a:endParaRPr lang="zh-CN" altLang="en-US" sz="1600" b="1" baseline="-25000">
                <a:solidFill>
                  <a:srgbClr val="333399"/>
                </a:solidFill>
                <a:ea typeface="宋体" charset="-122"/>
              </a:endParaRPr>
            </a:p>
          </p:txBody>
        </p:sp>
        <p:sp>
          <p:nvSpPr>
            <p:cNvPr id="29" name="Rectangle 30"/>
            <p:cNvSpPr>
              <a:spLocks noChangeArrowheads="1"/>
            </p:cNvSpPr>
            <p:nvPr/>
          </p:nvSpPr>
          <p:spPr bwMode="auto">
            <a:xfrm>
              <a:off x="2750" y="1395"/>
              <a:ext cx="102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Aft>
                  <a:spcPct val="0"/>
                </a:spcAft>
                <a:buClrTx/>
                <a:buFontTx/>
                <a:buNone/>
              </a:pPr>
              <a:r>
                <a:rPr lang="en-US" altLang="zh-CN" sz="1600" b="1">
                  <a:solidFill>
                    <a:srgbClr val="333399"/>
                  </a:solidFill>
                  <a:latin typeface="Times New Roman" pitchFamily="18" charset="0"/>
                  <a:ea typeface="宋体" charset="-122"/>
                </a:rPr>
                <a:t>WAL-MAT</a:t>
              </a:r>
              <a:r>
                <a:rPr lang="zh-CN" altLang="en-US" sz="1600" b="1">
                  <a:solidFill>
                    <a:srgbClr val="333399"/>
                  </a:solidFill>
                  <a:latin typeface="Times New Roman" pitchFamily="18" charset="0"/>
                  <a:ea typeface="宋体" charset="-122"/>
                </a:rPr>
                <a:t>总部</a:t>
              </a:r>
              <a:endParaRPr lang="zh-CN" altLang="en-US" sz="1600" b="1" baseline="-25000">
                <a:solidFill>
                  <a:srgbClr val="333399"/>
                </a:solidFill>
                <a:ea typeface="宋体" charset="-122"/>
              </a:endParaRPr>
            </a:p>
          </p:txBody>
        </p:sp>
        <p:sp>
          <p:nvSpPr>
            <p:cNvPr id="30" name="Rectangle 31"/>
            <p:cNvSpPr>
              <a:spLocks noChangeArrowheads="1"/>
            </p:cNvSpPr>
            <p:nvPr/>
          </p:nvSpPr>
          <p:spPr bwMode="auto">
            <a:xfrm>
              <a:off x="3758" y="789"/>
              <a:ext cx="114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Aft>
                  <a:spcPct val="0"/>
                </a:spcAft>
                <a:buClrTx/>
                <a:buFontTx/>
                <a:buNone/>
              </a:pPr>
              <a:r>
                <a:rPr lang="zh-CN" altLang="en-US" sz="1600" b="1" i="1">
                  <a:solidFill>
                    <a:srgbClr val="333399"/>
                  </a:solidFill>
                  <a:latin typeface="Times New Roman" pitchFamily="18" charset="0"/>
                  <a:ea typeface="宋体" charset="-122"/>
                </a:rPr>
                <a:t>财务</a:t>
              </a:r>
              <a:r>
                <a:rPr lang="en-US" altLang="zh-CN" sz="1600" b="1" i="1">
                  <a:solidFill>
                    <a:srgbClr val="333399"/>
                  </a:solidFill>
                  <a:latin typeface="Times New Roman" pitchFamily="18" charset="0"/>
                  <a:ea typeface="宋体" charset="-122"/>
                </a:rPr>
                <a:t>(FINANCING)</a:t>
              </a:r>
              <a:endParaRPr lang="en-US" altLang="zh-CN" sz="1600" b="1" baseline="-25000">
                <a:solidFill>
                  <a:srgbClr val="333399"/>
                </a:solidFill>
                <a:ea typeface="宋体" charset="-122"/>
              </a:endParaRPr>
            </a:p>
          </p:txBody>
        </p:sp>
        <p:sp>
          <p:nvSpPr>
            <p:cNvPr id="31" name="Line 32"/>
            <p:cNvSpPr>
              <a:spLocks noChangeShapeType="1"/>
            </p:cNvSpPr>
            <p:nvPr/>
          </p:nvSpPr>
          <p:spPr bwMode="auto">
            <a:xfrm>
              <a:off x="1317" y="1413"/>
              <a:ext cx="1252" cy="0"/>
            </a:xfrm>
            <a:prstGeom prst="line">
              <a:avLst/>
            </a:prstGeom>
            <a:noFill/>
            <a:ln w="571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Text Box 33"/>
            <p:cNvSpPr txBox="1">
              <a:spLocks noChangeArrowheads="1"/>
            </p:cNvSpPr>
            <p:nvPr/>
          </p:nvSpPr>
          <p:spPr bwMode="auto">
            <a:xfrm>
              <a:off x="1949" y="2639"/>
              <a:ext cx="9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algn="ctr">
                <a:spcAft>
                  <a:spcPct val="0"/>
                </a:spcAft>
                <a:buClrTx/>
                <a:buFontTx/>
                <a:buNone/>
              </a:pPr>
              <a:r>
                <a:rPr lang="zh-CN" altLang="en-US" sz="1600" b="1">
                  <a:solidFill>
                    <a:srgbClr val="333399"/>
                  </a:solidFill>
                  <a:latin typeface="Times New Roman" pitchFamily="18" charset="0"/>
                  <a:ea typeface="宋体" charset="-122"/>
                </a:rPr>
                <a:t>卫星通讯</a:t>
              </a:r>
              <a:endParaRPr lang="zh-CN" altLang="en-US" sz="1600" b="1" baseline="-25000">
                <a:solidFill>
                  <a:srgbClr val="333399"/>
                </a:solidFill>
                <a:ea typeface="宋体" charset="-122"/>
              </a:endParaRPr>
            </a:p>
          </p:txBody>
        </p:sp>
        <p:sp>
          <p:nvSpPr>
            <p:cNvPr id="33" name="Text Box 34"/>
            <p:cNvSpPr txBox="1">
              <a:spLocks noChangeArrowheads="1"/>
            </p:cNvSpPr>
            <p:nvPr/>
          </p:nvSpPr>
          <p:spPr bwMode="auto">
            <a:xfrm>
              <a:off x="590" y="2872"/>
              <a:ext cx="98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algn="ctr">
                <a:spcAft>
                  <a:spcPct val="0"/>
                </a:spcAft>
                <a:buClrTx/>
                <a:buFontTx/>
                <a:buNone/>
              </a:pPr>
              <a:r>
                <a:rPr lang="zh-CN" altLang="en-US" sz="1600" b="1">
                  <a:solidFill>
                    <a:srgbClr val="333399"/>
                  </a:solidFill>
                  <a:latin typeface="Times New Roman" pitchFamily="18" charset="0"/>
                  <a:ea typeface="宋体" charset="-122"/>
                </a:rPr>
                <a:t>零售商店</a:t>
              </a:r>
              <a:endParaRPr lang="zh-CN" altLang="en-US" sz="1600" b="1" baseline="-25000">
                <a:solidFill>
                  <a:srgbClr val="333399"/>
                </a:solidFill>
                <a:ea typeface="宋体" charset="-122"/>
              </a:endParaRPr>
            </a:p>
          </p:txBody>
        </p:sp>
        <p:sp>
          <p:nvSpPr>
            <p:cNvPr id="34" name="Text Box 35"/>
            <p:cNvSpPr txBox="1">
              <a:spLocks noChangeArrowheads="1"/>
            </p:cNvSpPr>
            <p:nvPr/>
          </p:nvSpPr>
          <p:spPr bwMode="auto">
            <a:xfrm>
              <a:off x="1160" y="2016"/>
              <a:ext cx="125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algn="ctr">
                <a:spcAft>
                  <a:spcPct val="0"/>
                </a:spcAft>
                <a:buClrTx/>
                <a:buFontTx/>
                <a:buNone/>
              </a:pPr>
              <a:r>
                <a:rPr lang="en-US" altLang="zh-CN" sz="1600" b="1" i="1">
                  <a:solidFill>
                    <a:srgbClr val="333399"/>
                  </a:solidFill>
                  <a:latin typeface="Times New Roman" pitchFamily="18" charset="0"/>
                  <a:ea typeface="宋体" charset="-122"/>
                </a:rPr>
                <a:t>POS</a:t>
              </a:r>
              <a:r>
                <a:rPr lang="zh-CN" altLang="en-US" sz="1600" b="1" i="1">
                  <a:solidFill>
                    <a:srgbClr val="333399"/>
                  </a:solidFill>
                  <a:latin typeface="Times New Roman" pitchFamily="18" charset="0"/>
                  <a:ea typeface="宋体" charset="-122"/>
                </a:rPr>
                <a:t>数据</a:t>
              </a:r>
            </a:p>
            <a:p>
              <a:pPr algn="ctr">
                <a:spcAft>
                  <a:spcPct val="0"/>
                </a:spcAft>
                <a:buClrTx/>
                <a:buFontTx/>
                <a:buNone/>
              </a:pPr>
              <a:r>
                <a:rPr lang="en-US" altLang="zh-CN" sz="1600" b="1" i="1">
                  <a:solidFill>
                    <a:srgbClr val="333399"/>
                  </a:solidFill>
                  <a:latin typeface="Times New Roman" pitchFamily="18" charset="0"/>
                  <a:ea typeface="宋体" charset="-122"/>
                </a:rPr>
                <a:t>(Point-of-sale data)</a:t>
              </a:r>
              <a:endParaRPr lang="en-US" altLang="zh-CN" sz="1600" b="1" baseline="-25000">
                <a:solidFill>
                  <a:srgbClr val="333399"/>
                </a:solidFill>
                <a:ea typeface="宋体" charset="-122"/>
              </a:endParaRPr>
            </a:p>
          </p:txBody>
        </p:sp>
        <p:sp>
          <p:nvSpPr>
            <p:cNvPr id="35" name="Text Box 36"/>
            <p:cNvSpPr txBox="1">
              <a:spLocks noChangeArrowheads="1"/>
            </p:cNvSpPr>
            <p:nvPr/>
          </p:nvSpPr>
          <p:spPr bwMode="auto">
            <a:xfrm>
              <a:off x="1180" y="1037"/>
              <a:ext cx="156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algn="ctr">
                <a:spcAft>
                  <a:spcPct val="0"/>
                </a:spcAft>
                <a:buClrTx/>
                <a:buFontTx/>
                <a:buNone/>
              </a:pPr>
              <a:r>
                <a:rPr lang="zh-CN" altLang="en-US" sz="1600" b="1" i="1">
                  <a:solidFill>
                    <a:srgbClr val="333399"/>
                  </a:solidFill>
                  <a:latin typeface="Times New Roman" pitchFamily="18" charset="0"/>
                  <a:ea typeface="宋体" charset="-122"/>
                </a:rPr>
                <a:t>组织学习 </a:t>
              </a:r>
            </a:p>
            <a:p>
              <a:pPr algn="ctr">
                <a:spcAft>
                  <a:spcPct val="0"/>
                </a:spcAft>
                <a:buClrTx/>
                <a:buFontTx/>
                <a:buNone/>
              </a:pPr>
              <a:r>
                <a:rPr lang="en-US" altLang="zh-CN" sz="1600" b="1" i="1">
                  <a:solidFill>
                    <a:srgbClr val="333399"/>
                  </a:solidFill>
                  <a:latin typeface="Times New Roman" pitchFamily="18" charset="0"/>
                  <a:ea typeface="宋体" charset="-122"/>
                </a:rPr>
                <a:t>(Organizational Learning)</a:t>
              </a:r>
              <a:endParaRPr lang="en-US" altLang="zh-CN" sz="1600" b="1" baseline="-25000">
                <a:solidFill>
                  <a:srgbClr val="333399"/>
                </a:solidFill>
                <a:ea typeface="宋体" charset="-122"/>
              </a:endParaRPr>
            </a:p>
          </p:txBody>
        </p:sp>
        <p:sp>
          <p:nvSpPr>
            <p:cNvPr id="36" name="Text Box 37"/>
            <p:cNvSpPr txBox="1">
              <a:spLocks noChangeArrowheads="1"/>
            </p:cNvSpPr>
            <p:nvPr/>
          </p:nvSpPr>
          <p:spPr bwMode="auto">
            <a:xfrm>
              <a:off x="1363" y="663"/>
              <a:ext cx="113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algn="ctr">
                <a:spcAft>
                  <a:spcPct val="0"/>
                </a:spcAft>
                <a:buClrTx/>
                <a:buFontTx/>
                <a:buNone/>
              </a:pPr>
              <a:r>
                <a:rPr lang="zh-CN" altLang="en-US" sz="1600" b="1" i="1">
                  <a:solidFill>
                    <a:srgbClr val="333399"/>
                  </a:solidFill>
                  <a:latin typeface="Times New Roman" pitchFamily="18" charset="0"/>
                  <a:ea typeface="宋体" charset="-122"/>
                </a:rPr>
                <a:t>视讯联接</a:t>
              </a:r>
            </a:p>
            <a:p>
              <a:pPr algn="ctr">
                <a:spcAft>
                  <a:spcPct val="0"/>
                </a:spcAft>
                <a:buClrTx/>
                <a:buFontTx/>
                <a:buNone/>
              </a:pPr>
              <a:r>
                <a:rPr lang="zh-CN" altLang="en-US" sz="1600" b="1" i="1">
                  <a:solidFill>
                    <a:srgbClr val="333399"/>
                  </a:solidFill>
                  <a:latin typeface="Times New Roman" pitchFamily="18" charset="0"/>
                  <a:ea typeface="宋体" charset="-122"/>
                </a:rPr>
                <a:t>（</a:t>
              </a:r>
              <a:r>
                <a:rPr lang="en-US" altLang="zh-CN" sz="1600" b="1" i="1">
                  <a:solidFill>
                    <a:srgbClr val="333399"/>
                  </a:solidFill>
                  <a:latin typeface="Times New Roman" pitchFamily="18" charset="0"/>
                  <a:ea typeface="宋体" charset="-122"/>
                </a:rPr>
                <a:t>VIDEO LINK</a:t>
              </a:r>
              <a:r>
                <a:rPr lang="zh-CN" altLang="en-US" sz="1600" b="1" i="1">
                  <a:solidFill>
                    <a:srgbClr val="333399"/>
                  </a:solidFill>
                  <a:latin typeface="Times New Roman" pitchFamily="18" charset="0"/>
                  <a:ea typeface="宋体" charset="-122"/>
                </a:rPr>
                <a:t>）</a:t>
              </a:r>
              <a:endParaRPr lang="zh-CN" altLang="en-US" sz="1600" b="1" baseline="-25000">
                <a:solidFill>
                  <a:srgbClr val="333399"/>
                </a:solidFill>
                <a:ea typeface="宋体" charset="-122"/>
              </a:endParaRPr>
            </a:p>
          </p:txBody>
        </p:sp>
        <p:sp>
          <p:nvSpPr>
            <p:cNvPr id="37" name="Text Box 38"/>
            <p:cNvSpPr txBox="1">
              <a:spLocks noChangeArrowheads="1"/>
            </p:cNvSpPr>
            <p:nvPr/>
          </p:nvSpPr>
          <p:spPr bwMode="auto">
            <a:xfrm>
              <a:off x="3077" y="2325"/>
              <a:ext cx="125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algn="ctr">
                <a:spcAft>
                  <a:spcPct val="0"/>
                </a:spcAft>
                <a:buClrTx/>
                <a:buFontTx/>
                <a:buNone/>
              </a:pPr>
              <a:r>
                <a:rPr lang="en-US" altLang="zh-CN" sz="1600" b="1" i="1">
                  <a:solidFill>
                    <a:srgbClr val="333399"/>
                  </a:solidFill>
                  <a:latin typeface="Times New Roman" pitchFamily="18" charset="0"/>
                  <a:ea typeface="宋体" charset="-122"/>
                </a:rPr>
                <a:t>POS</a:t>
              </a:r>
              <a:r>
                <a:rPr lang="zh-CN" altLang="en-US" sz="1600" b="1" i="1">
                  <a:solidFill>
                    <a:srgbClr val="333399"/>
                  </a:solidFill>
                  <a:latin typeface="Times New Roman" pitchFamily="18" charset="0"/>
                  <a:ea typeface="宋体" charset="-122"/>
                </a:rPr>
                <a:t>数据</a:t>
              </a:r>
            </a:p>
            <a:p>
              <a:pPr algn="ctr">
                <a:spcAft>
                  <a:spcPct val="0"/>
                </a:spcAft>
                <a:buClrTx/>
                <a:buFontTx/>
                <a:buNone/>
              </a:pPr>
              <a:r>
                <a:rPr lang="en-US" altLang="zh-CN" sz="1600" b="1" i="1">
                  <a:solidFill>
                    <a:srgbClr val="333399"/>
                  </a:solidFill>
                  <a:latin typeface="Times New Roman" pitchFamily="18" charset="0"/>
                  <a:ea typeface="宋体" charset="-122"/>
                </a:rPr>
                <a:t>(Point-of-sale data)</a:t>
              </a:r>
              <a:endParaRPr lang="en-US" altLang="zh-CN" sz="1600" b="1" baseline="-25000">
                <a:solidFill>
                  <a:srgbClr val="333399"/>
                </a:solidFill>
                <a:ea typeface="宋体" charset="-122"/>
              </a:endParaRPr>
            </a:p>
          </p:txBody>
        </p:sp>
        <p:sp>
          <p:nvSpPr>
            <p:cNvPr id="38" name="Line 39"/>
            <p:cNvSpPr>
              <a:spLocks noChangeShapeType="1"/>
            </p:cNvSpPr>
            <p:nvPr/>
          </p:nvSpPr>
          <p:spPr bwMode="auto">
            <a:xfrm flipH="1" flipV="1">
              <a:off x="1366" y="2745"/>
              <a:ext cx="2548" cy="667"/>
            </a:xfrm>
            <a:prstGeom prst="line">
              <a:avLst/>
            </a:prstGeom>
            <a:noFill/>
            <a:ln w="57150" cmpd="thinThick">
              <a:solidFill>
                <a:srgbClr val="99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9" name="Text Box 4"/>
          <p:cNvSpPr txBox="1">
            <a:spLocks noChangeArrowheads="1"/>
          </p:cNvSpPr>
          <p:nvPr/>
        </p:nvSpPr>
        <p:spPr bwMode="auto">
          <a:xfrm>
            <a:off x="4398962" y="116632"/>
            <a:ext cx="459171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00050" indent="-400050"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buClr>
                <a:schemeClr val="hlink"/>
              </a:buClr>
            </a:pPr>
            <a:r>
              <a:rPr lang="en-US" altLang="zh-CN" sz="3200" b="1" dirty="0">
                <a:solidFill>
                  <a:srgbClr val="051AB3"/>
                </a:solidFill>
                <a:effectLst>
                  <a:outerShdw blurRad="38100" dist="38100" dir="2700000" algn="tl">
                    <a:srgbClr val="000000">
                      <a:alpha val="43137"/>
                    </a:srgbClr>
                  </a:outerShdw>
                </a:effectLst>
                <a:latin typeface="Times New Roman" pitchFamily="18" charset="0"/>
                <a:ea typeface="+mn-ea"/>
                <a:cs typeface="Times New Roman" pitchFamily="18" charset="0"/>
              </a:rPr>
              <a:t>Wall-Mart</a:t>
            </a:r>
            <a:r>
              <a:rPr lang="zh-CN" altLang="en-US" sz="3200" b="1" dirty="0">
                <a:solidFill>
                  <a:srgbClr val="051AB3"/>
                </a:solidFill>
                <a:effectLst>
                  <a:outerShdw blurRad="38100" dist="38100" dir="2700000" algn="tl">
                    <a:srgbClr val="000000">
                      <a:alpha val="43137"/>
                    </a:srgbClr>
                  </a:outerShdw>
                </a:effectLst>
                <a:latin typeface="Times New Roman" pitchFamily="18" charset="0"/>
                <a:ea typeface="+mn-ea"/>
                <a:cs typeface="Times New Roman" pitchFamily="18" charset="0"/>
              </a:rPr>
              <a:t>的</a:t>
            </a:r>
            <a:r>
              <a:rPr lang="en-US" altLang="zh-CN" sz="3200" b="1" dirty="0">
                <a:solidFill>
                  <a:srgbClr val="051AB3"/>
                </a:solidFill>
                <a:effectLst>
                  <a:outerShdw blurRad="38100" dist="38100" dir="2700000" algn="tl">
                    <a:srgbClr val="000000">
                      <a:alpha val="43137"/>
                    </a:srgbClr>
                  </a:outerShdw>
                </a:effectLst>
                <a:latin typeface="Times New Roman" pitchFamily="18" charset="0"/>
                <a:ea typeface="+mn-ea"/>
                <a:cs typeface="Times New Roman" pitchFamily="18" charset="0"/>
              </a:rPr>
              <a:t>IT</a:t>
            </a:r>
            <a:r>
              <a:rPr lang="zh-CN" altLang="en-US" sz="3200" b="1" dirty="0">
                <a:solidFill>
                  <a:srgbClr val="051AB3"/>
                </a:solidFill>
                <a:effectLst>
                  <a:outerShdw blurRad="38100" dist="38100" dir="2700000" algn="tl">
                    <a:srgbClr val="000000">
                      <a:alpha val="43137"/>
                    </a:srgbClr>
                  </a:outerShdw>
                </a:effectLst>
                <a:latin typeface="Times New Roman" pitchFamily="18" charset="0"/>
                <a:ea typeface="+mn-ea"/>
                <a:cs typeface="Times New Roman" pitchFamily="18" charset="0"/>
              </a:rPr>
              <a:t>战略</a:t>
            </a:r>
            <a:endParaRPr lang="zh-CN" altLang="en-US" sz="3200" b="1" dirty="0">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056734759"/>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CCAA01B-51B0-42FF-A9E3-391B114EE321}" type="slidenum">
              <a:rPr lang="en-US" altLang="zh-CN"/>
              <a:pPr/>
              <a:t>170</a:t>
            </a:fld>
            <a:endParaRPr lang="en-US" altLang="zh-CN"/>
          </a:p>
        </p:txBody>
      </p:sp>
      <p:sp>
        <p:nvSpPr>
          <p:cNvPr id="287746" name="Rectangle 2"/>
          <p:cNvSpPr>
            <a:spLocks noGrp="1" noChangeArrowheads="1"/>
          </p:cNvSpPr>
          <p:nvPr>
            <p:ph type="title"/>
          </p:nvPr>
        </p:nvSpPr>
        <p:spPr/>
        <p:txBody>
          <a:bodyPr/>
          <a:lstStyle/>
          <a:p>
            <a:r>
              <a:rPr lang="en-US" altLang="zh-CN" sz="2800" dirty="0"/>
              <a:t>2</a:t>
            </a:r>
            <a:r>
              <a:rPr lang="zh-CN" altLang="en-US" sz="2800" dirty="0" smtClean="0"/>
              <a:t>、流程</a:t>
            </a:r>
            <a:r>
              <a:rPr lang="zh-CN" altLang="en-US" sz="2800" dirty="0"/>
              <a:t>规划</a:t>
            </a:r>
          </a:p>
        </p:txBody>
      </p:sp>
      <p:sp>
        <p:nvSpPr>
          <p:cNvPr id="287747" name="Rectangle 3"/>
          <p:cNvSpPr>
            <a:spLocks noGrp="1" noChangeArrowheads="1"/>
          </p:cNvSpPr>
          <p:nvPr>
            <p:ph type="body" idx="1"/>
          </p:nvPr>
        </p:nvSpPr>
        <p:spPr/>
        <p:txBody>
          <a:bodyPr/>
          <a:lstStyle/>
          <a:p>
            <a:r>
              <a:rPr lang="zh-CN" altLang="en-US">
                <a:latin typeface="楷体_GB2312" pitchFamily="49" charset="-122"/>
              </a:rPr>
              <a:t>（</a:t>
            </a:r>
            <a:r>
              <a:rPr lang="en-US" altLang="zh-CN">
                <a:latin typeface="楷体_GB2312" pitchFamily="49" charset="-122"/>
              </a:rPr>
              <a:t>2</a:t>
            </a:r>
            <a:r>
              <a:rPr lang="zh-CN" altLang="en-US">
                <a:latin typeface="楷体_GB2312" pitchFamily="49" charset="-122"/>
              </a:rPr>
              <a:t>）市场营销管理流程类 </a:t>
            </a:r>
          </a:p>
          <a:p>
            <a:pPr lvl="1"/>
            <a:r>
              <a:rPr lang="zh-CN" altLang="en-US">
                <a:latin typeface="楷体_GB2312" pitchFamily="49" charset="-122"/>
              </a:rPr>
              <a:t>营销情报管理</a:t>
            </a:r>
          </a:p>
          <a:p>
            <a:pPr lvl="1"/>
            <a:r>
              <a:rPr lang="zh-CN" altLang="en-US">
                <a:latin typeface="楷体_GB2312" pitchFamily="49" charset="-122"/>
              </a:rPr>
              <a:t>选择目标市场</a:t>
            </a:r>
          </a:p>
          <a:p>
            <a:pPr lvl="1"/>
            <a:r>
              <a:rPr lang="zh-CN" altLang="en-US">
                <a:latin typeface="楷体_GB2312" pitchFamily="49" charset="-122"/>
              </a:rPr>
              <a:t>营销策略管理</a:t>
            </a:r>
          </a:p>
          <a:p>
            <a:pPr lvl="1"/>
            <a:r>
              <a:rPr lang="zh-CN" altLang="en-US">
                <a:latin typeface="楷体_GB2312" pitchFamily="49" charset="-122"/>
              </a:rPr>
              <a:t>制定营销计划</a:t>
            </a:r>
          </a:p>
          <a:p>
            <a:pPr lvl="1"/>
            <a:r>
              <a:rPr lang="zh-CN" altLang="en-US">
                <a:latin typeface="楷体_GB2312" pitchFamily="49" charset="-122"/>
              </a:rPr>
              <a:t>营销组织管理</a:t>
            </a:r>
          </a:p>
        </p:txBody>
      </p:sp>
    </p:spTree>
    <p:extLst>
      <p:ext uri="{BB962C8B-B14F-4D97-AF65-F5344CB8AC3E}">
        <p14:creationId xmlns:p14="http://schemas.microsoft.com/office/powerpoint/2010/main" val="4220433176"/>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060C7407-280B-4C58-9F76-2C957C13E8BF}" type="slidenum">
              <a:rPr lang="en-US" altLang="zh-CN"/>
              <a:pPr/>
              <a:t>171</a:t>
            </a:fld>
            <a:endParaRPr lang="en-US" altLang="zh-CN"/>
          </a:p>
        </p:txBody>
      </p:sp>
      <p:sp>
        <p:nvSpPr>
          <p:cNvPr id="288770" name="Rectangle 2"/>
          <p:cNvSpPr>
            <a:spLocks noGrp="1" noChangeArrowheads="1"/>
          </p:cNvSpPr>
          <p:nvPr>
            <p:ph type="title"/>
          </p:nvPr>
        </p:nvSpPr>
        <p:spPr/>
        <p:txBody>
          <a:bodyPr/>
          <a:lstStyle/>
          <a:p>
            <a:r>
              <a:rPr lang="en-US" altLang="zh-CN" sz="2800" dirty="0"/>
              <a:t>2</a:t>
            </a:r>
            <a:r>
              <a:rPr lang="zh-CN" altLang="en-US" sz="2800" dirty="0" smtClean="0"/>
              <a:t>、流程</a:t>
            </a:r>
            <a:r>
              <a:rPr lang="zh-CN" altLang="en-US" sz="2800" dirty="0"/>
              <a:t>规划</a:t>
            </a:r>
          </a:p>
        </p:txBody>
      </p:sp>
      <p:sp>
        <p:nvSpPr>
          <p:cNvPr id="288771" name="Rectangle 3"/>
          <p:cNvSpPr>
            <a:spLocks noGrp="1" noChangeArrowheads="1"/>
          </p:cNvSpPr>
          <p:nvPr>
            <p:ph type="body" idx="1"/>
          </p:nvPr>
        </p:nvSpPr>
        <p:spPr/>
        <p:txBody>
          <a:bodyPr/>
          <a:lstStyle/>
          <a:p>
            <a:r>
              <a:rPr lang="zh-CN" altLang="en-US" dirty="0" smtClean="0">
                <a:solidFill>
                  <a:srgbClr val="0000FF"/>
                </a:solidFill>
                <a:latin typeface="楷体_GB2312" pitchFamily="49" charset="-122"/>
              </a:rPr>
              <a:t>业务</a:t>
            </a:r>
            <a:r>
              <a:rPr lang="zh-CN" altLang="en-US" dirty="0">
                <a:solidFill>
                  <a:srgbClr val="0000FF"/>
                </a:solidFill>
                <a:latin typeface="楷体_GB2312" pitchFamily="49" charset="-122"/>
              </a:rPr>
              <a:t>流程与现有组织机构的关系</a:t>
            </a:r>
            <a:r>
              <a:rPr lang="zh-CN" altLang="en-US" dirty="0">
                <a:solidFill>
                  <a:srgbClr val="0000FF"/>
                </a:solidFill>
              </a:rPr>
              <a:t> </a:t>
            </a:r>
          </a:p>
        </p:txBody>
      </p:sp>
      <p:pic>
        <p:nvPicPr>
          <p:cNvPr id="288772" name="Picture 4" descr="C:\Documents and Settings\Administrator\桌面\My Pictures\组织图.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828800"/>
            <a:ext cx="62484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5136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灯片编号占位符 3"/>
          <p:cNvSpPr>
            <a:spLocks noGrp="1"/>
          </p:cNvSpPr>
          <p:nvPr>
            <p:ph type="sldNum" sz="quarter" idx="10"/>
          </p:nvPr>
        </p:nvSpPr>
        <p:spPr/>
        <p:txBody>
          <a:bodyPr/>
          <a:lstStyle/>
          <a:p>
            <a:fld id="{EFB31249-D044-4959-87A8-69F75CA311BB}" type="slidenum">
              <a:rPr lang="en-US" altLang="zh-CN"/>
              <a:pPr/>
              <a:t>172</a:t>
            </a:fld>
            <a:endParaRPr lang="en-US" altLang="zh-CN"/>
          </a:p>
        </p:txBody>
      </p:sp>
      <p:sp>
        <p:nvSpPr>
          <p:cNvPr id="289794" name="Rectangle 2"/>
          <p:cNvSpPr>
            <a:spLocks noGrp="1" noChangeArrowheads="1"/>
          </p:cNvSpPr>
          <p:nvPr>
            <p:ph type="title"/>
          </p:nvPr>
        </p:nvSpPr>
        <p:spPr>
          <a:xfrm>
            <a:off x="533400" y="152400"/>
            <a:ext cx="7772400" cy="685800"/>
          </a:xfrm>
        </p:spPr>
        <p:txBody>
          <a:bodyPr/>
          <a:lstStyle/>
          <a:p>
            <a:r>
              <a:rPr lang="en-US" altLang="zh-CN" sz="2800" dirty="0"/>
              <a:t>3</a:t>
            </a:r>
            <a:r>
              <a:rPr lang="zh-CN" altLang="en-US" sz="2800" dirty="0" smtClean="0"/>
              <a:t>、信息需求分析 </a:t>
            </a:r>
            <a:endParaRPr lang="zh-CN" altLang="en-US" sz="2800" dirty="0"/>
          </a:p>
        </p:txBody>
      </p:sp>
      <p:sp>
        <p:nvSpPr>
          <p:cNvPr id="289795" name="Rectangle 3"/>
          <p:cNvSpPr>
            <a:spLocks noGrp="1" noChangeArrowheads="1"/>
          </p:cNvSpPr>
          <p:nvPr>
            <p:ph type="body" idx="1"/>
          </p:nvPr>
        </p:nvSpPr>
        <p:spPr>
          <a:xfrm>
            <a:off x="533400" y="838200"/>
            <a:ext cx="7772400" cy="762000"/>
          </a:xfrm>
        </p:spPr>
        <p:txBody>
          <a:bodyPr/>
          <a:lstStyle/>
          <a:p>
            <a:r>
              <a:rPr lang="en-US" altLang="zh-CN" sz="1800" dirty="0" smtClean="0">
                <a:latin typeface="楷体_GB2312" pitchFamily="49" charset="-122"/>
              </a:rPr>
              <a:t>1</a:t>
            </a:r>
            <a:r>
              <a:rPr lang="zh-CN" altLang="en-US" sz="1800" dirty="0">
                <a:latin typeface="楷体_GB2312" pitchFamily="49" charset="-122"/>
              </a:rPr>
              <a:t>）</a:t>
            </a:r>
            <a:r>
              <a:rPr lang="zh-CN" altLang="en-US" sz="1800" dirty="0" smtClean="0">
                <a:latin typeface="楷体_GB2312" pitchFamily="49" charset="-122"/>
              </a:rPr>
              <a:t>集团公司</a:t>
            </a:r>
            <a:r>
              <a:rPr lang="zh-CN" altLang="en-US" sz="1800" dirty="0">
                <a:latin typeface="楷体_GB2312" pitchFamily="49" charset="-122"/>
              </a:rPr>
              <a:t>信息需求分析 </a:t>
            </a:r>
          </a:p>
          <a:p>
            <a:r>
              <a:rPr lang="zh-CN" altLang="en-US" sz="1800" dirty="0">
                <a:latin typeface="楷体_GB2312" pitchFamily="49" charset="-122"/>
              </a:rPr>
              <a:t>（</a:t>
            </a:r>
            <a:r>
              <a:rPr lang="en-US" altLang="zh-CN" sz="1800" dirty="0">
                <a:latin typeface="楷体_GB2312" pitchFamily="49" charset="-122"/>
              </a:rPr>
              <a:t>1</a:t>
            </a:r>
            <a:r>
              <a:rPr lang="zh-CN" altLang="en-US" sz="1800" dirty="0">
                <a:latin typeface="楷体_GB2312" pitchFamily="49" charset="-122"/>
              </a:rPr>
              <a:t>）流程</a:t>
            </a:r>
            <a:r>
              <a:rPr lang="en-US" altLang="zh-CN" sz="1800" dirty="0">
                <a:latin typeface="楷体_GB2312" pitchFamily="49" charset="-122"/>
              </a:rPr>
              <a:t>-</a:t>
            </a:r>
            <a:r>
              <a:rPr lang="zh-CN" altLang="en-US" sz="1800" dirty="0">
                <a:latin typeface="楷体_GB2312" pitchFamily="49" charset="-122"/>
              </a:rPr>
              <a:t>信息表 </a:t>
            </a:r>
          </a:p>
        </p:txBody>
      </p:sp>
      <p:grpSp>
        <p:nvGrpSpPr>
          <p:cNvPr id="290053" name="Group 261"/>
          <p:cNvGrpSpPr>
            <a:grpSpLocks/>
          </p:cNvGrpSpPr>
          <p:nvPr/>
        </p:nvGrpSpPr>
        <p:grpSpPr bwMode="auto">
          <a:xfrm>
            <a:off x="457200" y="1524000"/>
            <a:ext cx="8077200" cy="5029200"/>
            <a:chOff x="-3" y="-3"/>
            <a:chExt cx="3978" cy="5136"/>
          </a:xfrm>
        </p:grpSpPr>
        <p:grpSp>
          <p:nvGrpSpPr>
            <p:cNvPr id="290051" name="Group 259"/>
            <p:cNvGrpSpPr>
              <a:grpSpLocks/>
            </p:cNvGrpSpPr>
            <p:nvPr/>
          </p:nvGrpSpPr>
          <p:grpSpPr bwMode="auto">
            <a:xfrm>
              <a:off x="0" y="0"/>
              <a:ext cx="3972" cy="5130"/>
              <a:chOff x="0" y="0"/>
              <a:chExt cx="3972" cy="5130"/>
            </a:xfrm>
          </p:grpSpPr>
          <p:grpSp>
            <p:nvGrpSpPr>
              <p:cNvPr id="289974" name="Group 182"/>
              <p:cNvGrpSpPr>
                <a:grpSpLocks/>
              </p:cNvGrpSpPr>
              <p:nvPr/>
            </p:nvGrpSpPr>
            <p:grpSpPr bwMode="auto">
              <a:xfrm>
                <a:off x="0" y="0"/>
                <a:ext cx="846" cy="384"/>
                <a:chOff x="0" y="0"/>
                <a:chExt cx="846" cy="384"/>
              </a:xfrm>
            </p:grpSpPr>
            <p:sp>
              <p:nvSpPr>
                <p:cNvPr id="289934" name="Rectangle 142"/>
                <p:cNvSpPr>
                  <a:spLocks noChangeArrowheads="1"/>
                </p:cNvSpPr>
                <p:nvPr/>
              </p:nvSpPr>
              <p:spPr bwMode="auto">
                <a:xfrm>
                  <a:off x="43" y="0"/>
                  <a:ext cx="76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b="1"/>
                    <a:t>业务流程</a:t>
                  </a:r>
                  <a:endParaRPr lang="zh-CN" altLang="en-US"/>
                </a:p>
                <a:p>
                  <a:pPr eaLnBrk="0" hangingPunct="0"/>
                  <a:endParaRPr lang="en-US" altLang="zh-CN">
                    <a:latin typeface="Times New Roman" pitchFamily="18" charset="0"/>
                  </a:endParaRPr>
                </a:p>
              </p:txBody>
            </p:sp>
            <p:sp>
              <p:nvSpPr>
                <p:cNvPr id="289973" name="Rectangle 181"/>
                <p:cNvSpPr>
                  <a:spLocks noChangeArrowheads="1"/>
                </p:cNvSpPr>
                <p:nvPr/>
              </p:nvSpPr>
              <p:spPr bwMode="auto">
                <a:xfrm>
                  <a:off x="0" y="0"/>
                  <a:ext cx="84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89976" name="Group 184"/>
              <p:cNvGrpSpPr>
                <a:grpSpLocks/>
              </p:cNvGrpSpPr>
              <p:nvPr/>
            </p:nvGrpSpPr>
            <p:grpSpPr bwMode="auto">
              <a:xfrm>
                <a:off x="846" y="0"/>
                <a:ext cx="964" cy="384"/>
                <a:chOff x="846" y="0"/>
                <a:chExt cx="964" cy="384"/>
              </a:xfrm>
            </p:grpSpPr>
            <p:sp>
              <p:nvSpPr>
                <p:cNvPr id="289935" name="Rectangle 143"/>
                <p:cNvSpPr>
                  <a:spLocks noChangeArrowheads="1"/>
                </p:cNvSpPr>
                <p:nvPr/>
              </p:nvSpPr>
              <p:spPr bwMode="auto">
                <a:xfrm>
                  <a:off x="889" y="0"/>
                  <a:ext cx="87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b="1"/>
                    <a:t>产生的信息</a:t>
                  </a:r>
                </a:p>
                <a:p>
                  <a:endParaRPr lang="en-US" altLang="zh-CN" b="1"/>
                </a:p>
              </p:txBody>
            </p:sp>
            <p:sp>
              <p:nvSpPr>
                <p:cNvPr id="289975" name="Rectangle 183"/>
                <p:cNvSpPr>
                  <a:spLocks noChangeArrowheads="1"/>
                </p:cNvSpPr>
                <p:nvPr/>
              </p:nvSpPr>
              <p:spPr bwMode="auto">
                <a:xfrm>
                  <a:off x="846" y="0"/>
                  <a:ext cx="96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89978" name="Group 186"/>
              <p:cNvGrpSpPr>
                <a:grpSpLocks/>
              </p:cNvGrpSpPr>
              <p:nvPr/>
            </p:nvGrpSpPr>
            <p:grpSpPr bwMode="auto">
              <a:xfrm>
                <a:off x="1810" y="0"/>
                <a:ext cx="2162" cy="384"/>
                <a:chOff x="1810" y="0"/>
                <a:chExt cx="2162" cy="384"/>
              </a:xfrm>
            </p:grpSpPr>
            <p:sp>
              <p:nvSpPr>
                <p:cNvPr id="289936" name="Rectangle 144"/>
                <p:cNvSpPr>
                  <a:spLocks noChangeArrowheads="1"/>
                </p:cNvSpPr>
                <p:nvPr/>
              </p:nvSpPr>
              <p:spPr bwMode="auto">
                <a:xfrm>
                  <a:off x="1853" y="0"/>
                  <a:ext cx="2076"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b="1"/>
                    <a:t>使用的信息</a:t>
                  </a:r>
                </a:p>
                <a:p>
                  <a:endParaRPr lang="en-US" altLang="zh-CN" b="1"/>
                </a:p>
              </p:txBody>
            </p:sp>
            <p:sp>
              <p:nvSpPr>
                <p:cNvPr id="289977" name="Rectangle 185"/>
                <p:cNvSpPr>
                  <a:spLocks noChangeArrowheads="1"/>
                </p:cNvSpPr>
                <p:nvPr/>
              </p:nvSpPr>
              <p:spPr bwMode="auto">
                <a:xfrm>
                  <a:off x="1810" y="0"/>
                  <a:ext cx="21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89980" name="Group 188"/>
              <p:cNvGrpSpPr>
                <a:grpSpLocks/>
              </p:cNvGrpSpPr>
              <p:nvPr/>
            </p:nvGrpSpPr>
            <p:grpSpPr bwMode="auto">
              <a:xfrm>
                <a:off x="0" y="384"/>
                <a:ext cx="846" cy="374"/>
                <a:chOff x="0" y="384"/>
                <a:chExt cx="846" cy="374"/>
              </a:xfrm>
            </p:grpSpPr>
            <p:sp>
              <p:nvSpPr>
                <p:cNvPr id="289937" name="Rectangle 145"/>
                <p:cNvSpPr>
                  <a:spLocks noChangeArrowheads="1"/>
                </p:cNvSpPr>
                <p:nvPr/>
              </p:nvSpPr>
              <p:spPr bwMode="auto">
                <a:xfrm>
                  <a:off x="43" y="384"/>
                  <a:ext cx="760"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b="1"/>
                    <a:t>战略管理</a:t>
                  </a:r>
                </a:p>
                <a:p>
                  <a:endParaRPr lang="en-US" altLang="zh-CN" b="1"/>
                </a:p>
              </p:txBody>
            </p:sp>
            <p:sp>
              <p:nvSpPr>
                <p:cNvPr id="289979" name="Rectangle 187"/>
                <p:cNvSpPr>
                  <a:spLocks noChangeArrowheads="1"/>
                </p:cNvSpPr>
                <p:nvPr/>
              </p:nvSpPr>
              <p:spPr bwMode="auto">
                <a:xfrm>
                  <a:off x="0" y="384"/>
                  <a:ext cx="846"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89982" name="Group 190"/>
              <p:cNvGrpSpPr>
                <a:grpSpLocks/>
              </p:cNvGrpSpPr>
              <p:nvPr/>
            </p:nvGrpSpPr>
            <p:grpSpPr bwMode="auto">
              <a:xfrm>
                <a:off x="846" y="384"/>
                <a:ext cx="964" cy="374"/>
                <a:chOff x="846" y="384"/>
                <a:chExt cx="964" cy="374"/>
              </a:xfrm>
            </p:grpSpPr>
            <p:sp>
              <p:nvSpPr>
                <p:cNvPr id="289938" name="Rectangle 146"/>
                <p:cNvSpPr>
                  <a:spLocks noChangeArrowheads="1"/>
                </p:cNvSpPr>
                <p:nvPr/>
              </p:nvSpPr>
              <p:spPr bwMode="auto">
                <a:xfrm>
                  <a:off x="889" y="384"/>
                  <a:ext cx="878"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b="1"/>
                    <a:t>企业战略</a:t>
                  </a:r>
                </a:p>
                <a:p>
                  <a:endParaRPr lang="en-US" altLang="zh-CN" b="1"/>
                </a:p>
              </p:txBody>
            </p:sp>
            <p:sp>
              <p:nvSpPr>
                <p:cNvPr id="289981" name="Rectangle 189"/>
                <p:cNvSpPr>
                  <a:spLocks noChangeArrowheads="1"/>
                </p:cNvSpPr>
                <p:nvPr/>
              </p:nvSpPr>
              <p:spPr bwMode="auto">
                <a:xfrm>
                  <a:off x="846" y="384"/>
                  <a:ext cx="96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89984" name="Group 192"/>
              <p:cNvGrpSpPr>
                <a:grpSpLocks/>
              </p:cNvGrpSpPr>
              <p:nvPr/>
            </p:nvGrpSpPr>
            <p:grpSpPr bwMode="auto">
              <a:xfrm>
                <a:off x="1810" y="384"/>
                <a:ext cx="2162" cy="374"/>
                <a:chOff x="1810" y="384"/>
                <a:chExt cx="2162" cy="374"/>
              </a:xfrm>
            </p:grpSpPr>
            <p:sp>
              <p:nvSpPr>
                <p:cNvPr id="289939" name="Rectangle 147"/>
                <p:cNvSpPr>
                  <a:spLocks noChangeArrowheads="1"/>
                </p:cNvSpPr>
                <p:nvPr/>
              </p:nvSpPr>
              <p:spPr bwMode="auto">
                <a:xfrm>
                  <a:off x="1853" y="384"/>
                  <a:ext cx="2076"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b="1"/>
                    <a:t>企业内部情况、企业外部环境</a:t>
                  </a:r>
                </a:p>
                <a:p>
                  <a:endParaRPr lang="en-US" altLang="zh-CN" b="1"/>
                </a:p>
              </p:txBody>
            </p:sp>
            <p:sp>
              <p:nvSpPr>
                <p:cNvPr id="289983" name="Rectangle 191"/>
                <p:cNvSpPr>
                  <a:spLocks noChangeArrowheads="1"/>
                </p:cNvSpPr>
                <p:nvPr/>
              </p:nvSpPr>
              <p:spPr bwMode="auto">
                <a:xfrm>
                  <a:off x="1810" y="384"/>
                  <a:ext cx="216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89986" name="Group 194"/>
              <p:cNvGrpSpPr>
                <a:grpSpLocks/>
              </p:cNvGrpSpPr>
              <p:nvPr/>
            </p:nvGrpSpPr>
            <p:grpSpPr bwMode="auto">
              <a:xfrm>
                <a:off x="0" y="758"/>
                <a:ext cx="846" cy="374"/>
                <a:chOff x="0" y="758"/>
                <a:chExt cx="846" cy="374"/>
              </a:xfrm>
            </p:grpSpPr>
            <p:sp>
              <p:nvSpPr>
                <p:cNvPr id="289940" name="Rectangle 148"/>
                <p:cNvSpPr>
                  <a:spLocks noChangeArrowheads="1"/>
                </p:cNvSpPr>
                <p:nvPr/>
              </p:nvSpPr>
              <p:spPr bwMode="auto">
                <a:xfrm>
                  <a:off x="43" y="758"/>
                  <a:ext cx="760"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l"/>
                  <a:r>
                    <a:rPr lang="zh-CN" altLang="en-US" b="1"/>
                    <a:t>组织机构管理</a:t>
                  </a:r>
                </a:p>
                <a:p>
                  <a:endParaRPr lang="en-US" altLang="zh-CN" b="1"/>
                </a:p>
              </p:txBody>
            </p:sp>
            <p:sp>
              <p:nvSpPr>
                <p:cNvPr id="289985" name="Rectangle 193"/>
                <p:cNvSpPr>
                  <a:spLocks noChangeArrowheads="1"/>
                </p:cNvSpPr>
                <p:nvPr/>
              </p:nvSpPr>
              <p:spPr bwMode="auto">
                <a:xfrm>
                  <a:off x="0" y="758"/>
                  <a:ext cx="846"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89988" name="Group 196"/>
              <p:cNvGrpSpPr>
                <a:grpSpLocks/>
              </p:cNvGrpSpPr>
              <p:nvPr/>
            </p:nvGrpSpPr>
            <p:grpSpPr bwMode="auto">
              <a:xfrm>
                <a:off x="846" y="758"/>
                <a:ext cx="964" cy="374"/>
                <a:chOff x="846" y="758"/>
                <a:chExt cx="964" cy="374"/>
              </a:xfrm>
            </p:grpSpPr>
            <p:sp>
              <p:nvSpPr>
                <p:cNvPr id="289941" name="Rectangle 149"/>
                <p:cNvSpPr>
                  <a:spLocks noChangeArrowheads="1"/>
                </p:cNvSpPr>
                <p:nvPr/>
              </p:nvSpPr>
              <p:spPr bwMode="auto">
                <a:xfrm>
                  <a:off x="889" y="758"/>
                  <a:ext cx="878"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b="1"/>
                    <a:t>组织机构</a:t>
                  </a:r>
                </a:p>
                <a:p>
                  <a:endParaRPr lang="en-US" altLang="zh-CN" b="1"/>
                </a:p>
              </p:txBody>
            </p:sp>
            <p:sp>
              <p:nvSpPr>
                <p:cNvPr id="289987" name="Rectangle 195"/>
                <p:cNvSpPr>
                  <a:spLocks noChangeArrowheads="1"/>
                </p:cNvSpPr>
                <p:nvPr/>
              </p:nvSpPr>
              <p:spPr bwMode="auto">
                <a:xfrm>
                  <a:off x="846" y="758"/>
                  <a:ext cx="96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89990" name="Group 198"/>
              <p:cNvGrpSpPr>
                <a:grpSpLocks/>
              </p:cNvGrpSpPr>
              <p:nvPr/>
            </p:nvGrpSpPr>
            <p:grpSpPr bwMode="auto">
              <a:xfrm>
                <a:off x="1810" y="758"/>
                <a:ext cx="2162" cy="374"/>
                <a:chOff x="1810" y="758"/>
                <a:chExt cx="2162" cy="374"/>
              </a:xfrm>
            </p:grpSpPr>
            <p:sp>
              <p:nvSpPr>
                <p:cNvPr id="289942" name="Rectangle 150"/>
                <p:cNvSpPr>
                  <a:spLocks noChangeArrowheads="1"/>
                </p:cNvSpPr>
                <p:nvPr/>
              </p:nvSpPr>
              <p:spPr bwMode="auto">
                <a:xfrm>
                  <a:off x="1853" y="758"/>
                  <a:ext cx="2076"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b="1"/>
                    <a:t>企业战略、企业内部情况</a:t>
                  </a:r>
                </a:p>
                <a:p>
                  <a:endParaRPr lang="en-US" altLang="zh-CN" b="1"/>
                </a:p>
              </p:txBody>
            </p:sp>
            <p:sp>
              <p:nvSpPr>
                <p:cNvPr id="289989" name="Rectangle 197"/>
                <p:cNvSpPr>
                  <a:spLocks noChangeArrowheads="1"/>
                </p:cNvSpPr>
                <p:nvPr/>
              </p:nvSpPr>
              <p:spPr bwMode="auto">
                <a:xfrm>
                  <a:off x="1810" y="758"/>
                  <a:ext cx="216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89992" name="Group 200"/>
              <p:cNvGrpSpPr>
                <a:grpSpLocks/>
              </p:cNvGrpSpPr>
              <p:nvPr/>
            </p:nvGrpSpPr>
            <p:grpSpPr bwMode="auto">
              <a:xfrm>
                <a:off x="0" y="1132"/>
                <a:ext cx="846" cy="460"/>
                <a:chOff x="0" y="1132"/>
                <a:chExt cx="846" cy="460"/>
              </a:xfrm>
            </p:grpSpPr>
            <p:sp>
              <p:nvSpPr>
                <p:cNvPr id="289943" name="Rectangle 151"/>
                <p:cNvSpPr>
                  <a:spLocks noChangeArrowheads="1"/>
                </p:cNvSpPr>
                <p:nvPr/>
              </p:nvSpPr>
              <p:spPr bwMode="auto">
                <a:xfrm>
                  <a:off x="43" y="1132"/>
                  <a:ext cx="760"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b="1"/>
                    <a:t>企业文化建设管理</a:t>
                  </a:r>
                </a:p>
                <a:p>
                  <a:endParaRPr lang="en-US" altLang="zh-CN" b="1"/>
                </a:p>
              </p:txBody>
            </p:sp>
            <p:sp>
              <p:nvSpPr>
                <p:cNvPr id="289991" name="Rectangle 199"/>
                <p:cNvSpPr>
                  <a:spLocks noChangeArrowheads="1"/>
                </p:cNvSpPr>
                <p:nvPr/>
              </p:nvSpPr>
              <p:spPr bwMode="auto">
                <a:xfrm>
                  <a:off x="0" y="1132"/>
                  <a:ext cx="846"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89994" name="Group 202"/>
              <p:cNvGrpSpPr>
                <a:grpSpLocks/>
              </p:cNvGrpSpPr>
              <p:nvPr/>
            </p:nvGrpSpPr>
            <p:grpSpPr bwMode="auto">
              <a:xfrm>
                <a:off x="846" y="1132"/>
                <a:ext cx="964" cy="460"/>
                <a:chOff x="846" y="1132"/>
                <a:chExt cx="964" cy="460"/>
              </a:xfrm>
            </p:grpSpPr>
            <p:sp>
              <p:nvSpPr>
                <p:cNvPr id="289944" name="Rectangle 152"/>
                <p:cNvSpPr>
                  <a:spLocks noChangeArrowheads="1"/>
                </p:cNvSpPr>
                <p:nvPr/>
              </p:nvSpPr>
              <p:spPr bwMode="auto">
                <a:xfrm>
                  <a:off x="889" y="1132"/>
                  <a:ext cx="878"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b="1"/>
                    <a:t>企业文化</a:t>
                  </a:r>
                </a:p>
                <a:p>
                  <a:endParaRPr lang="en-US" altLang="zh-CN" b="1"/>
                </a:p>
              </p:txBody>
            </p:sp>
            <p:sp>
              <p:nvSpPr>
                <p:cNvPr id="289993" name="Rectangle 201"/>
                <p:cNvSpPr>
                  <a:spLocks noChangeArrowheads="1"/>
                </p:cNvSpPr>
                <p:nvPr/>
              </p:nvSpPr>
              <p:spPr bwMode="auto">
                <a:xfrm>
                  <a:off x="846" y="1132"/>
                  <a:ext cx="96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89996" name="Group 204"/>
              <p:cNvGrpSpPr>
                <a:grpSpLocks/>
              </p:cNvGrpSpPr>
              <p:nvPr/>
            </p:nvGrpSpPr>
            <p:grpSpPr bwMode="auto">
              <a:xfrm>
                <a:off x="1810" y="1132"/>
                <a:ext cx="2162" cy="460"/>
                <a:chOff x="1810" y="1132"/>
                <a:chExt cx="2162" cy="460"/>
              </a:xfrm>
            </p:grpSpPr>
            <p:sp>
              <p:nvSpPr>
                <p:cNvPr id="289945" name="Rectangle 153"/>
                <p:cNvSpPr>
                  <a:spLocks noChangeArrowheads="1"/>
                </p:cNvSpPr>
                <p:nvPr/>
              </p:nvSpPr>
              <p:spPr bwMode="auto">
                <a:xfrm>
                  <a:off x="1853" y="1132"/>
                  <a:ext cx="2076"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b="1"/>
                    <a:t>企业内部情况、企业外部环境、企业战略</a:t>
                  </a:r>
                </a:p>
                <a:p>
                  <a:endParaRPr lang="en-US" altLang="zh-CN" b="1"/>
                </a:p>
              </p:txBody>
            </p:sp>
            <p:sp>
              <p:nvSpPr>
                <p:cNvPr id="289995" name="Rectangle 203"/>
                <p:cNvSpPr>
                  <a:spLocks noChangeArrowheads="1"/>
                </p:cNvSpPr>
                <p:nvPr/>
              </p:nvSpPr>
              <p:spPr bwMode="auto">
                <a:xfrm>
                  <a:off x="1810" y="1132"/>
                  <a:ext cx="2162"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89998" name="Group 206"/>
              <p:cNvGrpSpPr>
                <a:grpSpLocks/>
              </p:cNvGrpSpPr>
              <p:nvPr/>
            </p:nvGrpSpPr>
            <p:grpSpPr bwMode="auto">
              <a:xfrm>
                <a:off x="0" y="1592"/>
                <a:ext cx="846" cy="374"/>
                <a:chOff x="0" y="1592"/>
                <a:chExt cx="846" cy="374"/>
              </a:xfrm>
            </p:grpSpPr>
            <p:sp>
              <p:nvSpPr>
                <p:cNvPr id="289946" name="Rectangle 154"/>
                <p:cNvSpPr>
                  <a:spLocks noChangeArrowheads="1"/>
                </p:cNvSpPr>
                <p:nvPr/>
              </p:nvSpPr>
              <p:spPr bwMode="auto">
                <a:xfrm>
                  <a:off x="43" y="1592"/>
                  <a:ext cx="760"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b="1"/>
                    <a:t>企业诊断管理</a:t>
                  </a:r>
                </a:p>
                <a:p>
                  <a:endParaRPr lang="en-US" altLang="zh-CN" b="1"/>
                </a:p>
              </p:txBody>
            </p:sp>
            <p:sp>
              <p:nvSpPr>
                <p:cNvPr id="289997" name="Rectangle 205"/>
                <p:cNvSpPr>
                  <a:spLocks noChangeArrowheads="1"/>
                </p:cNvSpPr>
                <p:nvPr/>
              </p:nvSpPr>
              <p:spPr bwMode="auto">
                <a:xfrm>
                  <a:off x="0" y="1592"/>
                  <a:ext cx="846"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90000" name="Group 208"/>
              <p:cNvGrpSpPr>
                <a:grpSpLocks/>
              </p:cNvGrpSpPr>
              <p:nvPr/>
            </p:nvGrpSpPr>
            <p:grpSpPr bwMode="auto">
              <a:xfrm>
                <a:off x="846" y="1592"/>
                <a:ext cx="964" cy="374"/>
                <a:chOff x="846" y="1592"/>
                <a:chExt cx="964" cy="374"/>
              </a:xfrm>
            </p:grpSpPr>
            <p:sp>
              <p:nvSpPr>
                <p:cNvPr id="289947" name="Rectangle 155"/>
                <p:cNvSpPr>
                  <a:spLocks noChangeArrowheads="1"/>
                </p:cNvSpPr>
                <p:nvPr/>
              </p:nvSpPr>
              <p:spPr bwMode="auto">
                <a:xfrm>
                  <a:off x="889" y="1592"/>
                  <a:ext cx="878"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l"/>
                  <a:r>
                    <a:rPr lang="zh-CN" altLang="en-US" b="1"/>
                    <a:t>诊断方案</a:t>
                  </a:r>
                </a:p>
                <a:p>
                  <a:pPr algn="l" eaLnBrk="0" hangingPunct="0"/>
                  <a:endParaRPr lang="en-US" altLang="zh-CN" b="1"/>
                </a:p>
              </p:txBody>
            </p:sp>
            <p:sp>
              <p:nvSpPr>
                <p:cNvPr id="289999" name="Rectangle 207"/>
                <p:cNvSpPr>
                  <a:spLocks noChangeArrowheads="1"/>
                </p:cNvSpPr>
                <p:nvPr/>
              </p:nvSpPr>
              <p:spPr bwMode="auto">
                <a:xfrm>
                  <a:off x="846" y="1592"/>
                  <a:ext cx="96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90002" name="Group 210"/>
              <p:cNvGrpSpPr>
                <a:grpSpLocks/>
              </p:cNvGrpSpPr>
              <p:nvPr/>
            </p:nvGrpSpPr>
            <p:grpSpPr bwMode="auto">
              <a:xfrm>
                <a:off x="1810" y="1592"/>
                <a:ext cx="2162" cy="374"/>
                <a:chOff x="1810" y="1592"/>
                <a:chExt cx="2162" cy="374"/>
              </a:xfrm>
            </p:grpSpPr>
            <p:sp>
              <p:nvSpPr>
                <p:cNvPr id="289948" name="Rectangle 156"/>
                <p:cNvSpPr>
                  <a:spLocks noChangeArrowheads="1"/>
                </p:cNvSpPr>
                <p:nvPr/>
              </p:nvSpPr>
              <p:spPr bwMode="auto">
                <a:xfrm>
                  <a:off x="1853" y="1592"/>
                  <a:ext cx="2076"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b="1"/>
                    <a:t>企业内部情况、企业外部环境、企业战略</a:t>
                  </a:r>
                </a:p>
                <a:p>
                  <a:endParaRPr lang="en-US" altLang="zh-CN" b="1"/>
                </a:p>
              </p:txBody>
            </p:sp>
            <p:sp>
              <p:nvSpPr>
                <p:cNvPr id="290001" name="Rectangle 209"/>
                <p:cNvSpPr>
                  <a:spLocks noChangeArrowheads="1"/>
                </p:cNvSpPr>
                <p:nvPr/>
              </p:nvSpPr>
              <p:spPr bwMode="auto">
                <a:xfrm>
                  <a:off x="1810" y="1592"/>
                  <a:ext cx="216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90004" name="Group 212"/>
              <p:cNvGrpSpPr>
                <a:grpSpLocks/>
              </p:cNvGrpSpPr>
              <p:nvPr/>
            </p:nvGrpSpPr>
            <p:grpSpPr bwMode="auto">
              <a:xfrm>
                <a:off x="0" y="1966"/>
                <a:ext cx="846" cy="374"/>
                <a:chOff x="0" y="1966"/>
                <a:chExt cx="846" cy="374"/>
              </a:xfrm>
            </p:grpSpPr>
            <p:sp>
              <p:nvSpPr>
                <p:cNvPr id="289949" name="Rectangle 157"/>
                <p:cNvSpPr>
                  <a:spLocks noChangeArrowheads="1"/>
                </p:cNvSpPr>
                <p:nvPr/>
              </p:nvSpPr>
              <p:spPr bwMode="auto">
                <a:xfrm>
                  <a:off x="43" y="1966"/>
                  <a:ext cx="760"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l"/>
                  <a:r>
                    <a:rPr lang="zh-CN" altLang="en-US" b="1"/>
                    <a:t>党群管理</a:t>
                  </a:r>
                </a:p>
                <a:p>
                  <a:pPr algn="l" eaLnBrk="0" hangingPunct="0"/>
                  <a:endParaRPr lang="en-US" altLang="zh-CN" b="1"/>
                </a:p>
              </p:txBody>
            </p:sp>
            <p:sp>
              <p:nvSpPr>
                <p:cNvPr id="290003" name="Rectangle 211"/>
                <p:cNvSpPr>
                  <a:spLocks noChangeArrowheads="1"/>
                </p:cNvSpPr>
                <p:nvPr/>
              </p:nvSpPr>
              <p:spPr bwMode="auto">
                <a:xfrm>
                  <a:off x="0" y="1966"/>
                  <a:ext cx="846"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90006" name="Group 214"/>
              <p:cNvGrpSpPr>
                <a:grpSpLocks/>
              </p:cNvGrpSpPr>
              <p:nvPr/>
            </p:nvGrpSpPr>
            <p:grpSpPr bwMode="auto">
              <a:xfrm>
                <a:off x="846" y="1966"/>
                <a:ext cx="964" cy="374"/>
                <a:chOff x="846" y="1966"/>
                <a:chExt cx="964" cy="374"/>
              </a:xfrm>
            </p:grpSpPr>
            <p:sp>
              <p:nvSpPr>
                <p:cNvPr id="289950" name="Rectangle 158"/>
                <p:cNvSpPr>
                  <a:spLocks noChangeArrowheads="1"/>
                </p:cNvSpPr>
                <p:nvPr/>
              </p:nvSpPr>
              <p:spPr bwMode="auto">
                <a:xfrm>
                  <a:off x="889" y="1966"/>
                  <a:ext cx="878"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l"/>
                  <a:r>
                    <a:rPr lang="zh-CN" altLang="en-US" b="1"/>
                    <a:t>党群关系信息</a:t>
                  </a:r>
                </a:p>
                <a:p>
                  <a:pPr algn="l" eaLnBrk="0" hangingPunct="0"/>
                  <a:endParaRPr lang="en-US" altLang="zh-CN" b="1"/>
                </a:p>
              </p:txBody>
            </p:sp>
            <p:sp>
              <p:nvSpPr>
                <p:cNvPr id="290005" name="Rectangle 213"/>
                <p:cNvSpPr>
                  <a:spLocks noChangeArrowheads="1"/>
                </p:cNvSpPr>
                <p:nvPr/>
              </p:nvSpPr>
              <p:spPr bwMode="auto">
                <a:xfrm>
                  <a:off x="846" y="1966"/>
                  <a:ext cx="96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90008" name="Group 216"/>
              <p:cNvGrpSpPr>
                <a:grpSpLocks/>
              </p:cNvGrpSpPr>
              <p:nvPr/>
            </p:nvGrpSpPr>
            <p:grpSpPr bwMode="auto">
              <a:xfrm>
                <a:off x="1810" y="1966"/>
                <a:ext cx="2162" cy="374"/>
                <a:chOff x="1810" y="1966"/>
                <a:chExt cx="2162" cy="374"/>
              </a:xfrm>
            </p:grpSpPr>
            <p:sp>
              <p:nvSpPr>
                <p:cNvPr id="289951" name="Rectangle 159"/>
                <p:cNvSpPr>
                  <a:spLocks noChangeArrowheads="1"/>
                </p:cNvSpPr>
                <p:nvPr/>
              </p:nvSpPr>
              <p:spPr bwMode="auto">
                <a:xfrm>
                  <a:off x="1853" y="1966"/>
                  <a:ext cx="2076"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b="1"/>
                    <a:t>组织机构、人事信息</a:t>
                  </a:r>
                </a:p>
                <a:p>
                  <a:endParaRPr lang="en-US" altLang="zh-CN" b="1"/>
                </a:p>
              </p:txBody>
            </p:sp>
            <p:sp>
              <p:nvSpPr>
                <p:cNvPr id="290007" name="Rectangle 215"/>
                <p:cNvSpPr>
                  <a:spLocks noChangeArrowheads="1"/>
                </p:cNvSpPr>
                <p:nvPr/>
              </p:nvSpPr>
              <p:spPr bwMode="auto">
                <a:xfrm>
                  <a:off x="1810" y="1966"/>
                  <a:ext cx="216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90010" name="Group 218"/>
              <p:cNvGrpSpPr>
                <a:grpSpLocks/>
              </p:cNvGrpSpPr>
              <p:nvPr/>
            </p:nvGrpSpPr>
            <p:grpSpPr bwMode="auto">
              <a:xfrm>
                <a:off x="0" y="2340"/>
                <a:ext cx="846" cy="374"/>
                <a:chOff x="0" y="2340"/>
                <a:chExt cx="846" cy="374"/>
              </a:xfrm>
            </p:grpSpPr>
            <p:sp>
              <p:nvSpPr>
                <p:cNvPr id="289952" name="Rectangle 160"/>
                <p:cNvSpPr>
                  <a:spLocks noChangeArrowheads="1"/>
                </p:cNvSpPr>
                <p:nvPr/>
              </p:nvSpPr>
              <p:spPr bwMode="auto">
                <a:xfrm>
                  <a:off x="43" y="2340"/>
                  <a:ext cx="760"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tabLst>
                      <a:tab pos="104775" algn="l"/>
                      <a:tab pos="533400" algn="l"/>
                    </a:tabLst>
                  </a:pPr>
                  <a:r>
                    <a:rPr lang="zh-CN" altLang="en-US" b="1"/>
                    <a:t>市场情报管理</a:t>
                  </a:r>
                </a:p>
              </p:txBody>
            </p:sp>
            <p:sp>
              <p:nvSpPr>
                <p:cNvPr id="290009" name="Rectangle 217"/>
                <p:cNvSpPr>
                  <a:spLocks noChangeArrowheads="1"/>
                </p:cNvSpPr>
                <p:nvPr/>
              </p:nvSpPr>
              <p:spPr bwMode="auto">
                <a:xfrm>
                  <a:off x="0" y="2340"/>
                  <a:ext cx="846"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90012" name="Group 220"/>
              <p:cNvGrpSpPr>
                <a:grpSpLocks/>
              </p:cNvGrpSpPr>
              <p:nvPr/>
            </p:nvGrpSpPr>
            <p:grpSpPr bwMode="auto">
              <a:xfrm>
                <a:off x="846" y="2340"/>
                <a:ext cx="964" cy="374"/>
                <a:chOff x="846" y="2340"/>
                <a:chExt cx="964" cy="374"/>
              </a:xfrm>
            </p:grpSpPr>
            <p:sp>
              <p:nvSpPr>
                <p:cNvPr id="289953" name="Rectangle 161"/>
                <p:cNvSpPr>
                  <a:spLocks noChangeArrowheads="1"/>
                </p:cNvSpPr>
                <p:nvPr/>
              </p:nvSpPr>
              <p:spPr bwMode="auto">
                <a:xfrm>
                  <a:off x="889" y="2340"/>
                  <a:ext cx="878"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l"/>
                  <a:r>
                    <a:rPr lang="zh-CN" altLang="en-US" b="1"/>
                    <a:t>市场情报</a:t>
                  </a:r>
                </a:p>
                <a:p>
                  <a:pPr algn="l" eaLnBrk="0" hangingPunct="0"/>
                  <a:endParaRPr lang="en-US" altLang="zh-CN" b="1"/>
                </a:p>
              </p:txBody>
            </p:sp>
            <p:sp>
              <p:nvSpPr>
                <p:cNvPr id="290011" name="Rectangle 219"/>
                <p:cNvSpPr>
                  <a:spLocks noChangeArrowheads="1"/>
                </p:cNvSpPr>
                <p:nvPr/>
              </p:nvSpPr>
              <p:spPr bwMode="auto">
                <a:xfrm>
                  <a:off x="846" y="2340"/>
                  <a:ext cx="96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90014" name="Group 222"/>
              <p:cNvGrpSpPr>
                <a:grpSpLocks/>
              </p:cNvGrpSpPr>
              <p:nvPr/>
            </p:nvGrpSpPr>
            <p:grpSpPr bwMode="auto">
              <a:xfrm>
                <a:off x="1810" y="2340"/>
                <a:ext cx="2162" cy="374"/>
                <a:chOff x="1810" y="2340"/>
                <a:chExt cx="2162" cy="374"/>
              </a:xfrm>
            </p:grpSpPr>
            <p:sp>
              <p:nvSpPr>
                <p:cNvPr id="289954" name="Rectangle 162"/>
                <p:cNvSpPr>
                  <a:spLocks noChangeArrowheads="1"/>
                </p:cNvSpPr>
                <p:nvPr/>
              </p:nvSpPr>
              <p:spPr bwMode="auto">
                <a:xfrm>
                  <a:off x="1853" y="2340"/>
                  <a:ext cx="2076"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b="1"/>
                    <a:t>市场情况</a:t>
                  </a:r>
                </a:p>
                <a:p>
                  <a:endParaRPr lang="en-US" altLang="zh-CN" b="1"/>
                </a:p>
              </p:txBody>
            </p:sp>
            <p:sp>
              <p:nvSpPr>
                <p:cNvPr id="290013" name="Rectangle 221"/>
                <p:cNvSpPr>
                  <a:spLocks noChangeArrowheads="1"/>
                </p:cNvSpPr>
                <p:nvPr/>
              </p:nvSpPr>
              <p:spPr bwMode="auto">
                <a:xfrm>
                  <a:off x="1810" y="2340"/>
                  <a:ext cx="216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90016" name="Group 224"/>
              <p:cNvGrpSpPr>
                <a:grpSpLocks/>
              </p:cNvGrpSpPr>
              <p:nvPr/>
            </p:nvGrpSpPr>
            <p:grpSpPr bwMode="auto">
              <a:xfrm>
                <a:off x="0" y="2714"/>
                <a:ext cx="846" cy="374"/>
                <a:chOff x="0" y="2714"/>
                <a:chExt cx="846" cy="374"/>
              </a:xfrm>
            </p:grpSpPr>
            <p:sp>
              <p:nvSpPr>
                <p:cNvPr id="289955" name="Rectangle 163"/>
                <p:cNvSpPr>
                  <a:spLocks noChangeArrowheads="1"/>
                </p:cNvSpPr>
                <p:nvPr/>
              </p:nvSpPr>
              <p:spPr bwMode="auto">
                <a:xfrm>
                  <a:off x="43" y="2714"/>
                  <a:ext cx="760"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tabLst>
                      <a:tab pos="104775" algn="l"/>
                      <a:tab pos="533400" algn="l"/>
                    </a:tabLst>
                  </a:pPr>
                  <a:r>
                    <a:rPr lang="zh-CN" altLang="en-US" b="1"/>
                    <a:t>选择目标市场</a:t>
                  </a:r>
                </a:p>
                <a:p>
                  <a:pPr eaLnBrk="0" hangingPunct="0">
                    <a:tabLst>
                      <a:tab pos="104775" algn="l"/>
                      <a:tab pos="533400" algn="l"/>
                    </a:tabLst>
                  </a:pPr>
                  <a:endParaRPr lang="en-US" altLang="zh-CN" b="1"/>
                </a:p>
              </p:txBody>
            </p:sp>
            <p:sp>
              <p:nvSpPr>
                <p:cNvPr id="290015" name="Rectangle 223"/>
                <p:cNvSpPr>
                  <a:spLocks noChangeArrowheads="1"/>
                </p:cNvSpPr>
                <p:nvPr/>
              </p:nvSpPr>
              <p:spPr bwMode="auto">
                <a:xfrm>
                  <a:off x="0" y="2714"/>
                  <a:ext cx="846"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90018" name="Group 226"/>
              <p:cNvGrpSpPr>
                <a:grpSpLocks/>
              </p:cNvGrpSpPr>
              <p:nvPr/>
            </p:nvGrpSpPr>
            <p:grpSpPr bwMode="auto">
              <a:xfrm>
                <a:off x="846" y="2714"/>
                <a:ext cx="964" cy="374"/>
                <a:chOff x="846" y="2714"/>
                <a:chExt cx="964" cy="374"/>
              </a:xfrm>
            </p:grpSpPr>
            <p:sp>
              <p:nvSpPr>
                <p:cNvPr id="289956" name="Rectangle 164"/>
                <p:cNvSpPr>
                  <a:spLocks noChangeArrowheads="1"/>
                </p:cNvSpPr>
                <p:nvPr/>
              </p:nvSpPr>
              <p:spPr bwMode="auto">
                <a:xfrm>
                  <a:off x="889" y="2714"/>
                  <a:ext cx="878"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l"/>
                  <a:r>
                    <a:rPr lang="zh-CN" altLang="en-US" b="1"/>
                    <a:t>目标市场特征</a:t>
                  </a:r>
                </a:p>
                <a:p>
                  <a:pPr algn="l" eaLnBrk="0" hangingPunct="0"/>
                  <a:endParaRPr lang="en-US" altLang="zh-CN" b="1"/>
                </a:p>
              </p:txBody>
            </p:sp>
            <p:sp>
              <p:nvSpPr>
                <p:cNvPr id="290017" name="Rectangle 225"/>
                <p:cNvSpPr>
                  <a:spLocks noChangeArrowheads="1"/>
                </p:cNvSpPr>
                <p:nvPr/>
              </p:nvSpPr>
              <p:spPr bwMode="auto">
                <a:xfrm>
                  <a:off x="846" y="2714"/>
                  <a:ext cx="96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90020" name="Group 228"/>
              <p:cNvGrpSpPr>
                <a:grpSpLocks/>
              </p:cNvGrpSpPr>
              <p:nvPr/>
            </p:nvGrpSpPr>
            <p:grpSpPr bwMode="auto">
              <a:xfrm>
                <a:off x="1810" y="2714"/>
                <a:ext cx="2162" cy="374"/>
                <a:chOff x="1810" y="2714"/>
                <a:chExt cx="2162" cy="374"/>
              </a:xfrm>
            </p:grpSpPr>
            <p:sp>
              <p:nvSpPr>
                <p:cNvPr id="289957" name="Rectangle 165"/>
                <p:cNvSpPr>
                  <a:spLocks noChangeArrowheads="1"/>
                </p:cNvSpPr>
                <p:nvPr/>
              </p:nvSpPr>
              <p:spPr bwMode="auto">
                <a:xfrm>
                  <a:off x="1853" y="2714"/>
                  <a:ext cx="2076"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r>
                    <a:rPr lang="zh-CN" altLang="en-US" b="1"/>
                    <a:t>企业战略、市场情报、企业内部情况</a:t>
                  </a:r>
                </a:p>
                <a:p>
                  <a:endParaRPr lang="en-US" altLang="zh-CN" b="1"/>
                </a:p>
              </p:txBody>
            </p:sp>
            <p:sp>
              <p:nvSpPr>
                <p:cNvPr id="290019" name="Rectangle 227"/>
                <p:cNvSpPr>
                  <a:spLocks noChangeArrowheads="1"/>
                </p:cNvSpPr>
                <p:nvPr/>
              </p:nvSpPr>
              <p:spPr bwMode="auto">
                <a:xfrm>
                  <a:off x="1810" y="2714"/>
                  <a:ext cx="216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90022" name="Group 230"/>
              <p:cNvGrpSpPr>
                <a:grpSpLocks/>
              </p:cNvGrpSpPr>
              <p:nvPr/>
            </p:nvGrpSpPr>
            <p:grpSpPr bwMode="auto">
              <a:xfrm>
                <a:off x="0" y="3088"/>
                <a:ext cx="846" cy="460"/>
                <a:chOff x="0" y="3088"/>
                <a:chExt cx="846" cy="460"/>
              </a:xfrm>
            </p:grpSpPr>
            <p:sp>
              <p:nvSpPr>
                <p:cNvPr id="289958" name="Rectangle 166"/>
                <p:cNvSpPr>
                  <a:spLocks noChangeArrowheads="1"/>
                </p:cNvSpPr>
                <p:nvPr/>
              </p:nvSpPr>
              <p:spPr bwMode="auto">
                <a:xfrm>
                  <a:off x="43" y="3088"/>
                  <a:ext cx="760"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l"/>
                  <a:r>
                    <a:rPr lang="zh-CN" altLang="en-US" b="1"/>
                    <a:t>营销策略组合</a:t>
                  </a:r>
                </a:p>
                <a:p>
                  <a:pPr algn="l" eaLnBrk="0" hangingPunct="0"/>
                  <a:endParaRPr lang="en-US" altLang="zh-CN" b="1"/>
                </a:p>
              </p:txBody>
            </p:sp>
            <p:sp>
              <p:nvSpPr>
                <p:cNvPr id="290021" name="Rectangle 229"/>
                <p:cNvSpPr>
                  <a:spLocks noChangeArrowheads="1"/>
                </p:cNvSpPr>
                <p:nvPr/>
              </p:nvSpPr>
              <p:spPr bwMode="auto">
                <a:xfrm>
                  <a:off x="0" y="3088"/>
                  <a:ext cx="846"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90024" name="Group 232"/>
              <p:cNvGrpSpPr>
                <a:grpSpLocks/>
              </p:cNvGrpSpPr>
              <p:nvPr/>
            </p:nvGrpSpPr>
            <p:grpSpPr bwMode="auto">
              <a:xfrm>
                <a:off x="846" y="3088"/>
                <a:ext cx="964" cy="460"/>
                <a:chOff x="846" y="3088"/>
                <a:chExt cx="964" cy="460"/>
              </a:xfrm>
            </p:grpSpPr>
            <p:sp>
              <p:nvSpPr>
                <p:cNvPr id="289959" name="Rectangle 167"/>
                <p:cNvSpPr>
                  <a:spLocks noChangeArrowheads="1"/>
                </p:cNvSpPr>
                <p:nvPr/>
              </p:nvSpPr>
              <p:spPr bwMode="auto">
                <a:xfrm>
                  <a:off x="889" y="3088"/>
                  <a:ext cx="878"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l"/>
                  <a:r>
                    <a:rPr lang="zh-CN" altLang="en-US" b="1"/>
                    <a:t>营销方案</a:t>
                  </a:r>
                </a:p>
                <a:p>
                  <a:pPr algn="l" eaLnBrk="0" hangingPunct="0"/>
                  <a:endParaRPr lang="en-US" altLang="zh-CN" b="1"/>
                </a:p>
              </p:txBody>
            </p:sp>
            <p:sp>
              <p:nvSpPr>
                <p:cNvPr id="290023" name="Rectangle 231"/>
                <p:cNvSpPr>
                  <a:spLocks noChangeArrowheads="1"/>
                </p:cNvSpPr>
                <p:nvPr/>
              </p:nvSpPr>
              <p:spPr bwMode="auto">
                <a:xfrm>
                  <a:off x="846" y="3088"/>
                  <a:ext cx="96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90026" name="Group 234"/>
              <p:cNvGrpSpPr>
                <a:grpSpLocks/>
              </p:cNvGrpSpPr>
              <p:nvPr/>
            </p:nvGrpSpPr>
            <p:grpSpPr bwMode="auto">
              <a:xfrm>
                <a:off x="1810" y="3088"/>
                <a:ext cx="2162" cy="460"/>
                <a:chOff x="1810" y="3088"/>
                <a:chExt cx="2162" cy="460"/>
              </a:xfrm>
            </p:grpSpPr>
            <p:sp>
              <p:nvSpPr>
                <p:cNvPr id="289960" name="Rectangle 168"/>
                <p:cNvSpPr>
                  <a:spLocks noChangeArrowheads="1"/>
                </p:cNvSpPr>
                <p:nvPr/>
              </p:nvSpPr>
              <p:spPr bwMode="auto">
                <a:xfrm>
                  <a:off x="1853" y="3088"/>
                  <a:ext cx="2076"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l"/>
                  <a:r>
                    <a:rPr lang="zh-CN" altLang="en-US" b="1"/>
                    <a:t>企业战略、目标市场特征、企业内部情况、企业外部环境</a:t>
                  </a:r>
                </a:p>
                <a:p>
                  <a:pPr algn="l" eaLnBrk="0" hangingPunct="0"/>
                  <a:endParaRPr lang="en-US" altLang="zh-CN" b="1"/>
                </a:p>
              </p:txBody>
            </p:sp>
            <p:sp>
              <p:nvSpPr>
                <p:cNvPr id="290025" name="Rectangle 233"/>
                <p:cNvSpPr>
                  <a:spLocks noChangeArrowheads="1"/>
                </p:cNvSpPr>
                <p:nvPr/>
              </p:nvSpPr>
              <p:spPr bwMode="auto">
                <a:xfrm>
                  <a:off x="1810" y="3088"/>
                  <a:ext cx="2162"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90028" name="Group 236"/>
              <p:cNvGrpSpPr>
                <a:grpSpLocks/>
              </p:cNvGrpSpPr>
              <p:nvPr/>
            </p:nvGrpSpPr>
            <p:grpSpPr bwMode="auto">
              <a:xfrm>
                <a:off x="0" y="3548"/>
                <a:ext cx="846" cy="374"/>
                <a:chOff x="0" y="3548"/>
                <a:chExt cx="846" cy="374"/>
              </a:xfrm>
            </p:grpSpPr>
            <p:sp>
              <p:nvSpPr>
                <p:cNvPr id="289961" name="Rectangle 169"/>
                <p:cNvSpPr>
                  <a:spLocks noChangeArrowheads="1"/>
                </p:cNvSpPr>
                <p:nvPr/>
              </p:nvSpPr>
              <p:spPr bwMode="auto">
                <a:xfrm>
                  <a:off x="43" y="3548"/>
                  <a:ext cx="760"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l"/>
                  <a:r>
                    <a:rPr lang="zh-CN" altLang="en-US" b="1"/>
                    <a:t>制定营销计划</a:t>
                  </a:r>
                </a:p>
                <a:p>
                  <a:pPr algn="l" eaLnBrk="0" hangingPunct="0"/>
                  <a:endParaRPr lang="en-US" altLang="zh-CN" b="1"/>
                </a:p>
              </p:txBody>
            </p:sp>
            <p:sp>
              <p:nvSpPr>
                <p:cNvPr id="290027" name="Rectangle 235"/>
                <p:cNvSpPr>
                  <a:spLocks noChangeArrowheads="1"/>
                </p:cNvSpPr>
                <p:nvPr/>
              </p:nvSpPr>
              <p:spPr bwMode="auto">
                <a:xfrm>
                  <a:off x="0" y="3548"/>
                  <a:ext cx="846"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90030" name="Group 238"/>
              <p:cNvGrpSpPr>
                <a:grpSpLocks/>
              </p:cNvGrpSpPr>
              <p:nvPr/>
            </p:nvGrpSpPr>
            <p:grpSpPr bwMode="auto">
              <a:xfrm>
                <a:off x="846" y="3548"/>
                <a:ext cx="964" cy="374"/>
                <a:chOff x="846" y="3548"/>
                <a:chExt cx="964" cy="374"/>
              </a:xfrm>
            </p:grpSpPr>
            <p:sp>
              <p:nvSpPr>
                <p:cNvPr id="289962" name="Rectangle 170"/>
                <p:cNvSpPr>
                  <a:spLocks noChangeArrowheads="1"/>
                </p:cNvSpPr>
                <p:nvPr/>
              </p:nvSpPr>
              <p:spPr bwMode="auto">
                <a:xfrm>
                  <a:off x="889" y="3548"/>
                  <a:ext cx="878"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l"/>
                  <a:r>
                    <a:rPr lang="zh-CN" altLang="en-US" b="1"/>
                    <a:t>营销计划</a:t>
                  </a:r>
                </a:p>
                <a:p>
                  <a:pPr algn="l" eaLnBrk="0" hangingPunct="0"/>
                  <a:endParaRPr lang="en-US" altLang="zh-CN" b="1"/>
                </a:p>
              </p:txBody>
            </p:sp>
            <p:sp>
              <p:nvSpPr>
                <p:cNvPr id="290029" name="Rectangle 237"/>
                <p:cNvSpPr>
                  <a:spLocks noChangeArrowheads="1"/>
                </p:cNvSpPr>
                <p:nvPr/>
              </p:nvSpPr>
              <p:spPr bwMode="auto">
                <a:xfrm>
                  <a:off x="846" y="3548"/>
                  <a:ext cx="96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90032" name="Group 240"/>
              <p:cNvGrpSpPr>
                <a:grpSpLocks/>
              </p:cNvGrpSpPr>
              <p:nvPr/>
            </p:nvGrpSpPr>
            <p:grpSpPr bwMode="auto">
              <a:xfrm>
                <a:off x="1810" y="3548"/>
                <a:ext cx="2162" cy="374"/>
                <a:chOff x="1810" y="3548"/>
                <a:chExt cx="2162" cy="374"/>
              </a:xfrm>
            </p:grpSpPr>
            <p:sp>
              <p:nvSpPr>
                <p:cNvPr id="289963" name="Rectangle 171"/>
                <p:cNvSpPr>
                  <a:spLocks noChangeArrowheads="1"/>
                </p:cNvSpPr>
                <p:nvPr/>
              </p:nvSpPr>
              <p:spPr bwMode="auto">
                <a:xfrm>
                  <a:off x="1853" y="3548"/>
                  <a:ext cx="2076"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l"/>
                  <a:r>
                    <a:rPr lang="zh-CN" altLang="en-US" b="1"/>
                    <a:t>企业战略、目标市场特征、营销方案</a:t>
                  </a:r>
                </a:p>
                <a:p>
                  <a:pPr algn="l" eaLnBrk="0" hangingPunct="0"/>
                  <a:endParaRPr lang="en-US" altLang="zh-CN" b="1"/>
                </a:p>
              </p:txBody>
            </p:sp>
            <p:sp>
              <p:nvSpPr>
                <p:cNvPr id="290031" name="Rectangle 239"/>
                <p:cNvSpPr>
                  <a:spLocks noChangeArrowheads="1"/>
                </p:cNvSpPr>
                <p:nvPr/>
              </p:nvSpPr>
              <p:spPr bwMode="auto">
                <a:xfrm>
                  <a:off x="1810" y="3548"/>
                  <a:ext cx="216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90034" name="Group 242"/>
              <p:cNvGrpSpPr>
                <a:grpSpLocks/>
              </p:cNvGrpSpPr>
              <p:nvPr/>
            </p:nvGrpSpPr>
            <p:grpSpPr bwMode="auto">
              <a:xfrm>
                <a:off x="0" y="3922"/>
                <a:ext cx="846" cy="374"/>
                <a:chOff x="0" y="3922"/>
                <a:chExt cx="846" cy="374"/>
              </a:xfrm>
            </p:grpSpPr>
            <p:sp>
              <p:nvSpPr>
                <p:cNvPr id="289964" name="Rectangle 172"/>
                <p:cNvSpPr>
                  <a:spLocks noChangeArrowheads="1"/>
                </p:cNvSpPr>
                <p:nvPr/>
              </p:nvSpPr>
              <p:spPr bwMode="auto">
                <a:xfrm>
                  <a:off x="43" y="3922"/>
                  <a:ext cx="760"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l"/>
                  <a:r>
                    <a:rPr lang="zh-CN" altLang="en-US" b="1"/>
                    <a:t>营销组织管理</a:t>
                  </a:r>
                </a:p>
                <a:p>
                  <a:pPr algn="l" eaLnBrk="0" hangingPunct="0"/>
                  <a:endParaRPr lang="en-US" altLang="zh-CN" b="1"/>
                </a:p>
              </p:txBody>
            </p:sp>
            <p:sp>
              <p:nvSpPr>
                <p:cNvPr id="290033" name="Rectangle 241"/>
                <p:cNvSpPr>
                  <a:spLocks noChangeArrowheads="1"/>
                </p:cNvSpPr>
                <p:nvPr/>
              </p:nvSpPr>
              <p:spPr bwMode="auto">
                <a:xfrm>
                  <a:off x="0" y="3922"/>
                  <a:ext cx="846"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90036" name="Group 244"/>
              <p:cNvGrpSpPr>
                <a:grpSpLocks/>
              </p:cNvGrpSpPr>
              <p:nvPr/>
            </p:nvGrpSpPr>
            <p:grpSpPr bwMode="auto">
              <a:xfrm>
                <a:off x="846" y="3922"/>
                <a:ext cx="964" cy="374"/>
                <a:chOff x="846" y="3922"/>
                <a:chExt cx="964" cy="374"/>
              </a:xfrm>
            </p:grpSpPr>
            <p:sp>
              <p:nvSpPr>
                <p:cNvPr id="289965" name="Rectangle 173"/>
                <p:cNvSpPr>
                  <a:spLocks noChangeArrowheads="1"/>
                </p:cNvSpPr>
                <p:nvPr/>
              </p:nvSpPr>
              <p:spPr bwMode="auto">
                <a:xfrm>
                  <a:off x="889" y="3922"/>
                  <a:ext cx="878"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l"/>
                  <a:r>
                    <a:rPr lang="zh-CN" altLang="en-US" b="1"/>
                    <a:t>市场营销信息</a:t>
                  </a:r>
                </a:p>
                <a:p>
                  <a:pPr algn="l" eaLnBrk="0" hangingPunct="0"/>
                  <a:endParaRPr lang="en-US" altLang="zh-CN" b="1"/>
                </a:p>
              </p:txBody>
            </p:sp>
            <p:sp>
              <p:nvSpPr>
                <p:cNvPr id="290035" name="Rectangle 243"/>
                <p:cNvSpPr>
                  <a:spLocks noChangeArrowheads="1"/>
                </p:cNvSpPr>
                <p:nvPr/>
              </p:nvSpPr>
              <p:spPr bwMode="auto">
                <a:xfrm>
                  <a:off x="846" y="3922"/>
                  <a:ext cx="96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90038" name="Group 246"/>
              <p:cNvGrpSpPr>
                <a:grpSpLocks/>
              </p:cNvGrpSpPr>
              <p:nvPr/>
            </p:nvGrpSpPr>
            <p:grpSpPr bwMode="auto">
              <a:xfrm>
                <a:off x="1810" y="3922"/>
                <a:ext cx="2162" cy="374"/>
                <a:chOff x="1810" y="3922"/>
                <a:chExt cx="2162" cy="374"/>
              </a:xfrm>
            </p:grpSpPr>
            <p:sp>
              <p:nvSpPr>
                <p:cNvPr id="289966" name="Rectangle 174"/>
                <p:cNvSpPr>
                  <a:spLocks noChangeArrowheads="1"/>
                </p:cNvSpPr>
                <p:nvPr/>
              </p:nvSpPr>
              <p:spPr bwMode="auto">
                <a:xfrm>
                  <a:off x="1853" y="3922"/>
                  <a:ext cx="2076"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l"/>
                  <a:r>
                    <a:rPr lang="zh-CN" altLang="en-US" b="1"/>
                    <a:t>营销计划 </a:t>
                  </a:r>
                </a:p>
                <a:p>
                  <a:pPr algn="l" eaLnBrk="0" hangingPunct="0"/>
                  <a:endParaRPr lang="en-US" altLang="zh-CN" b="1"/>
                </a:p>
              </p:txBody>
            </p:sp>
            <p:sp>
              <p:nvSpPr>
                <p:cNvPr id="290037" name="Rectangle 245"/>
                <p:cNvSpPr>
                  <a:spLocks noChangeArrowheads="1"/>
                </p:cNvSpPr>
                <p:nvPr/>
              </p:nvSpPr>
              <p:spPr bwMode="auto">
                <a:xfrm>
                  <a:off x="1810" y="3922"/>
                  <a:ext cx="216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90040" name="Group 248"/>
              <p:cNvGrpSpPr>
                <a:grpSpLocks/>
              </p:cNvGrpSpPr>
              <p:nvPr/>
            </p:nvGrpSpPr>
            <p:grpSpPr bwMode="auto">
              <a:xfrm>
                <a:off x="0" y="4296"/>
                <a:ext cx="846" cy="374"/>
                <a:chOff x="0" y="4296"/>
                <a:chExt cx="846" cy="374"/>
              </a:xfrm>
            </p:grpSpPr>
            <p:sp>
              <p:nvSpPr>
                <p:cNvPr id="289967" name="Rectangle 175"/>
                <p:cNvSpPr>
                  <a:spLocks noChangeArrowheads="1"/>
                </p:cNvSpPr>
                <p:nvPr/>
              </p:nvSpPr>
              <p:spPr bwMode="auto">
                <a:xfrm>
                  <a:off x="43" y="4296"/>
                  <a:ext cx="760"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l"/>
                  <a:r>
                    <a:rPr lang="zh-CN" altLang="en-US" b="1"/>
                    <a:t>项目市场分析</a:t>
                  </a:r>
                </a:p>
                <a:p>
                  <a:pPr algn="l" eaLnBrk="0" hangingPunct="0"/>
                  <a:endParaRPr lang="en-US" altLang="zh-CN" b="1"/>
                </a:p>
              </p:txBody>
            </p:sp>
            <p:sp>
              <p:nvSpPr>
                <p:cNvPr id="290039" name="Rectangle 247"/>
                <p:cNvSpPr>
                  <a:spLocks noChangeArrowheads="1"/>
                </p:cNvSpPr>
                <p:nvPr/>
              </p:nvSpPr>
              <p:spPr bwMode="auto">
                <a:xfrm>
                  <a:off x="0" y="4296"/>
                  <a:ext cx="846"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90042" name="Group 250"/>
              <p:cNvGrpSpPr>
                <a:grpSpLocks/>
              </p:cNvGrpSpPr>
              <p:nvPr/>
            </p:nvGrpSpPr>
            <p:grpSpPr bwMode="auto">
              <a:xfrm>
                <a:off x="846" y="4296"/>
                <a:ext cx="964" cy="374"/>
                <a:chOff x="846" y="4296"/>
                <a:chExt cx="964" cy="374"/>
              </a:xfrm>
            </p:grpSpPr>
            <p:sp>
              <p:nvSpPr>
                <p:cNvPr id="289968" name="Rectangle 176"/>
                <p:cNvSpPr>
                  <a:spLocks noChangeArrowheads="1"/>
                </p:cNvSpPr>
                <p:nvPr/>
              </p:nvSpPr>
              <p:spPr bwMode="auto">
                <a:xfrm>
                  <a:off x="889" y="4296"/>
                  <a:ext cx="878"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l"/>
                  <a:r>
                    <a:rPr lang="zh-CN" altLang="en-US" b="1"/>
                    <a:t>项目市场预测</a:t>
                  </a:r>
                </a:p>
                <a:p>
                  <a:pPr algn="l" eaLnBrk="0" hangingPunct="0"/>
                  <a:endParaRPr lang="en-US" altLang="zh-CN" b="1"/>
                </a:p>
              </p:txBody>
            </p:sp>
            <p:sp>
              <p:nvSpPr>
                <p:cNvPr id="290041" name="Rectangle 249"/>
                <p:cNvSpPr>
                  <a:spLocks noChangeArrowheads="1"/>
                </p:cNvSpPr>
                <p:nvPr/>
              </p:nvSpPr>
              <p:spPr bwMode="auto">
                <a:xfrm>
                  <a:off x="846" y="4296"/>
                  <a:ext cx="96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90044" name="Group 252"/>
              <p:cNvGrpSpPr>
                <a:grpSpLocks/>
              </p:cNvGrpSpPr>
              <p:nvPr/>
            </p:nvGrpSpPr>
            <p:grpSpPr bwMode="auto">
              <a:xfrm>
                <a:off x="1810" y="4296"/>
                <a:ext cx="2162" cy="374"/>
                <a:chOff x="1810" y="4296"/>
                <a:chExt cx="2162" cy="374"/>
              </a:xfrm>
            </p:grpSpPr>
            <p:sp>
              <p:nvSpPr>
                <p:cNvPr id="289969" name="Rectangle 177"/>
                <p:cNvSpPr>
                  <a:spLocks noChangeArrowheads="1"/>
                </p:cNvSpPr>
                <p:nvPr/>
              </p:nvSpPr>
              <p:spPr bwMode="auto">
                <a:xfrm>
                  <a:off x="1853" y="4296"/>
                  <a:ext cx="2076"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l"/>
                  <a:r>
                    <a:rPr lang="zh-CN" altLang="en-US" b="1"/>
                    <a:t>市场情报、生产经营信息、文件档案</a:t>
                  </a:r>
                </a:p>
                <a:p>
                  <a:pPr algn="l" eaLnBrk="0" hangingPunct="0"/>
                  <a:endParaRPr lang="en-US" altLang="zh-CN" b="1"/>
                </a:p>
              </p:txBody>
            </p:sp>
            <p:sp>
              <p:nvSpPr>
                <p:cNvPr id="290043" name="Rectangle 251"/>
                <p:cNvSpPr>
                  <a:spLocks noChangeArrowheads="1"/>
                </p:cNvSpPr>
                <p:nvPr/>
              </p:nvSpPr>
              <p:spPr bwMode="auto">
                <a:xfrm>
                  <a:off x="1810" y="4296"/>
                  <a:ext cx="2162"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90046" name="Group 254"/>
              <p:cNvGrpSpPr>
                <a:grpSpLocks/>
              </p:cNvGrpSpPr>
              <p:nvPr/>
            </p:nvGrpSpPr>
            <p:grpSpPr bwMode="auto">
              <a:xfrm>
                <a:off x="0" y="4670"/>
                <a:ext cx="846" cy="460"/>
                <a:chOff x="0" y="4670"/>
                <a:chExt cx="846" cy="460"/>
              </a:xfrm>
            </p:grpSpPr>
            <p:sp>
              <p:nvSpPr>
                <p:cNvPr id="289970" name="Rectangle 178"/>
                <p:cNvSpPr>
                  <a:spLocks noChangeArrowheads="1"/>
                </p:cNvSpPr>
                <p:nvPr/>
              </p:nvSpPr>
              <p:spPr bwMode="auto">
                <a:xfrm>
                  <a:off x="43" y="4670"/>
                  <a:ext cx="760"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l"/>
                  <a:r>
                    <a:rPr lang="zh-CN" altLang="en-US" b="1"/>
                    <a:t>制定项目计划</a:t>
                  </a:r>
                </a:p>
                <a:p>
                  <a:pPr algn="l" eaLnBrk="0" hangingPunct="0"/>
                  <a:endParaRPr lang="en-US" altLang="zh-CN" b="1"/>
                </a:p>
              </p:txBody>
            </p:sp>
            <p:sp>
              <p:nvSpPr>
                <p:cNvPr id="290045" name="Rectangle 253"/>
                <p:cNvSpPr>
                  <a:spLocks noChangeArrowheads="1"/>
                </p:cNvSpPr>
                <p:nvPr/>
              </p:nvSpPr>
              <p:spPr bwMode="auto">
                <a:xfrm>
                  <a:off x="0" y="4670"/>
                  <a:ext cx="846"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90048" name="Group 256"/>
              <p:cNvGrpSpPr>
                <a:grpSpLocks/>
              </p:cNvGrpSpPr>
              <p:nvPr/>
            </p:nvGrpSpPr>
            <p:grpSpPr bwMode="auto">
              <a:xfrm>
                <a:off x="846" y="4670"/>
                <a:ext cx="964" cy="460"/>
                <a:chOff x="846" y="4670"/>
                <a:chExt cx="964" cy="460"/>
              </a:xfrm>
            </p:grpSpPr>
            <p:sp>
              <p:nvSpPr>
                <p:cNvPr id="289971" name="Rectangle 179"/>
                <p:cNvSpPr>
                  <a:spLocks noChangeArrowheads="1"/>
                </p:cNvSpPr>
                <p:nvPr/>
              </p:nvSpPr>
              <p:spPr bwMode="auto">
                <a:xfrm>
                  <a:off x="889" y="4670"/>
                  <a:ext cx="878"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l"/>
                  <a:r>
                    <a:rPr lang="zh-CN" altLang="en-US" b="1"/>
                    <a:t>项目计划</a:t>
                  </a:r>
                </a:p>
                <a:p>
                  <a:pPr algn="l" eaLnBrk="0" hangingPunct="0"/>
                  <a:endParaRPr lang="en-US" altLang="zh-CN" b="1"/>
                </a:p>
              </p:txBody>
            </p:sp>
            <p:sp>
              <p:nvSpPr>
                <p:cNvPr id="290047" name="Rectangle 255"/>
                <p:cNvSpPr>
                  <a:spLocks noChangeArrowheads="1"/>
                </p:cNvSpPr>
                <p:nvPr/>
              </p:nvSpPr>
              <p:spPr bwMode="auto">
                <a:xfrm>
                  <a:off x="846" y="4670"/>
                  <a:ext cx="964"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290050" name="Group 258"/>
              <p:cNvGrpSpPr>
                <a:grpSpLocks/>
              </p:cNvGrpSpPr>
              <p:nvPr/>
            </p:nvGrpSpPr>
            <p:grpSpPr bwMode="auto">
              <a:xfrm>
                <a:off x="1810" y="4670"/>
                <a:ext cx="2162" cy="460"/>
                <a:chOff x="1810" y="4670"/>
                <a:chExt cx="2162" cy="460"/>
              </a:xfrm>
            </p:grpSpPr>
            <p:sp>
              <p:nvSpPr>
                <p:cNvPr id="289972" name="Rectangle 180"/>
                <p:cNvSpPr>
                  <a:spLocks noChangeArrowheads="1"/>
                </p:cNvSpPr>
                <p:nvPr/>
              </p:nvSpPr>
              <p:spPr bwMode="auto">
                <a:xfrm>
                  <a:off x="1853" y="4670"/>
                  <a:ext cx="2076"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l"/>
                  <a:r>
                    <a:rPr lang="zh-CN" altLang="en-US" b="1"/>
                    <a:t>企业战略、项目市场预测、立项情况、资产信息、生产经营信息、财务分析结果、文件档案</a:t>
                  </a:r>
                </a:p>
                <a:p>
                  <a:pPr algn="l" eaLnBrk="0" hangingPunct="0"/>
                  <a:endParaRPr lang="en-US" altLang="zh-CN" b="1"/>
                </a:p>
              </p:txBody>
            </p:sp>
            <p:sp>
              <p:nvSpPr>
                <p:cNvPr id="290049" name="Rectangle 257"/>
                <p:cNvSpPr>
                  <a:spLocks noChangeArrowheads="1"/>
                </p:cNvSpPr>
                <p:nvPr/>
              </p:nvSpPr>
              <p:spPr bwMode="auto">
                <a:xfrm>
                  <a:off x="1810" y="4670"/>
                  <a:ext cx="2162" cy="4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sp>
          <p:nvSpPr>
            <p:cNvPr id="290052" name="Rectangle 260"/>
            <p:cNvSpPr>
              <a:spLocks noChangeArrowheads="1"/>
            </p:cNvSpPr>
            <p:nvPr/>
          </p:nvSpPr>
          <p:spPr bwMode="auto">
            <a:xfrm>
              <a:off x="-3" y="-3"/>
              <a:ext cx="3978" cy="5136"/>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Tree>
    <p:extLst>
      <p:ext uri="{BB962C8B-B14F-4D97-AF65-F5344CB8AC3E}">
        <p14:creationId xmlns:p14="http://schemas.microsoft.com/office/powerpoint/2010/main" val="333656308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ACD1D02-6D86-4F63-9AD7-3E4609970930}" type="slidenum">
              <a:rPr lang="en-US" altLang="zh-CN"/>
              <a:pPr/>
              <a:t>173</a:t>
            </a:fld>
            <a:endParaRPr lang="en-US" altLang="zh-CN"/>
          </a:p>
        </p:txBody>
      </p:sp>
      <p:sp>
        <p:nvSpPr>
          <p:cNvPr id="290818" name="Rectangle 2"/>
          <p:cNvSpPr>
            <a:spLocks noGrp="1" noChangeArrowheads="1"/>
          </p:cNvSpPr>
          <p:nvPr>
            <p:ph type="title"/>
          </p:nvPr>
        </p:nvSpPr>
        <p:spPr/>
        <p:txBody>
          <a:bodyPr/>
          <a:lstStyle/>
          <a:p>
            <a:r>
              <a:rPr lang="en-US" altLang="zh-CN" sz="2800" dirty="0"/>
              <a:t>3</a:t>
            </a:r>
            <a:r>
              <a:rPr lang="zh-CN" altLang="en-US" sz="2800" dirty="0" smtClean="0"/>
              <a:t>、信息需求分析</a:t>
            </a:r>
            <a:endParaRPr lang="zh-CN" altLang="en-US" sz="2800" dirty="0"/>
          </a:p>
        </p:txBody>
      </p:sp>
      <p:sp>
        <p:nvSpPr>
          <p:cNvPr id="290819" name="Rectangle 3"/>
          <p:cNvSpPr>
            <a:spLocks noGrp="1" noChangeArrowheads="1"/>
          </p:cNvSpPr>
          <p:nvPr>
            <p:ph type="body" idx="1"/>
          </p:nvPr>
        </p:nvSpPr>
        <p:spPr/>
        <p:txBody>
          <a:bodyPr/>
          <a:lstStyle/>
          <a:p>
            <a:r>
              <a:rPr lang="zh-CN" altLang="en-US">
                <a:latin typeface="楷体_GB2312" pitchFamily="49" charset="-122"/>
              </a:rPr>
              <a:t>（</a:t>
            </a:r>
            <a:r>
              <a:rPr lang="en-US" altLang="zh-CN">
                <a:latin typeface="楷体_GB2312" pitchFamily="49" charset="-122"/>
              </a:rPr>
              <a:t>2</a:t>
            </a:r>
            <a:r>
              <a:rPr lang="zh-CN" altLang="en-US">
                <a:latin typeface="楷体_GB2312" pitchFamily="49" charset="-122"/>
              </a:rPr>
              <a:t>）管理部门的信息需求概述 </a:t>
            </a:r>
          </a:p>
          <a:p>
            <a:pPr>
              <a:buFont typeface="Wingdings" pitchFamily="2" charset="2"/>
              <a:buNone/>
            </a:pPr>
            <a:r>
              <a:rPr lang="zh-CN" altLang="en-US">
                <a:latin typeface="楷体_GB2312" pitchFamily="49" charset="-122"/>
              </a:rPr>
              <a:t> 总经理所需信息</a:t>
            </a:r>
          </a:p>
          <a:p>
            <a:r>
              <a:rPr lang="zh-CN" altLang="en-US" sz="2000">
                <a:latin typeface="楷体_GB2312" pitchFamily="49" charset="-122"/>
              </a:rPr>
              <a:t>全局</a:t>
            </a:r>
          </a:p>
          <a:p>
            <a:r>
              <a:rPr lang="zh-CN" altLang="en-US" sz="2000">
                <a:latin typeface="楷体_GB2312" pitchFamily="49" charset="-122"/>
              </a:rPr>
              <a:t>营销方面</a:t>
            </a:r>
          </a:p>
          <a:p>
            <a:r>
              <a:rPr lang="zh-CN" altLang="en-US" sz="2000">
                <a:latin typeface="楷体_GB2312" pitchFamily="49" charset="-122"/>
              </a:rPr>
              <a:t>投资方面</a:t>
            </a:r>
          </a:p>
          <a:p>
            <a:r>
              <a:rPr lang="zh-CN" altLang="en-US" sz="2000">
                <a:latin typeface="楷体_GB2312" pitchFamily="49" charset="-122"/>
              </a:rPr>
              <a:t>基建方面</a:t>
            </a:r>
          </a:p>
          <a:p>
            <a:r>
              <a:rPr lang="zh-CN" altLang="en-US" sz="2000">
                <a:latin typeface="楷体_GB2312" pitchFamily="49" charset="-122"/>
              </a:rPr>
              <a:t>资产方面</a:t>
            </a:r>
          </a:p>
          <a:p>
            <a:r>
              <a:rPr lang="zh-CN" altLang="en-US" sz="2000">
                <a:latin typeface="楷体_GB2312" pitchFamily="49" charset="-122"/>
              </a:rPr>
              <a:t>人力资源方面</a:t>
            </a:r>
          </a:p>
          <a:p>
            <a:r>
              <a:rPr lang="zh-CN" altLang="en-US" sz="2000">
                <a:latin typeface="楷体_GB2312" pitchFamily="49" charset="-122"/>
              </a:rPr>
              <a:t>财务方面</a:t>
            </a:r>
          </a:p>
        </p:txBody>
      </p:sp>
    </p:spTree>
    <p:extLst>
      <p:ext uri="{BB962C8B-B14F-4D97-AF65-F5344CB8AC3E}">
        <p14:creationId xmlns:p14="http://schemas.microsoft.com/office/powerpoint/2010/main" val="3791851426"/>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altLang="zh-CN" sz="2800" dirty="0"/>
              <a:t>4</a:t>
            </a:r>
            <a:r>
              <a:rPr lang="zh-CN" altLang="en-US" sz="2800" dirty="0" smtClean="0"/>
              <a:t>、数据规划</a:t>
            </a:r>
            <a:endParaRPr lang="zh-CN" altLang="en-US" sz="2800" dirty="0"/>
          </a:p>
        </p:txBody>
      </p:sp>
      <p:sp>
        <p:nvSpPr>
          <p:cNvPr id="291843" name="Rectangle 3"/>
          <p:cNvSpPr>
            <a:spLocks noGrp="1" noChangeArrowheads="1"/>
          </p:cNvSpPr>
          <p:nvPr>
            <p:ph type="body" idx="1"/>
          </p:nvPr>
        </p:nvSpPr>
        <p:spPr>
          <a:xfrm>
            <a:off x="-252536" y="1143000"/>
            <a:ext cx="2667000" cy="4876800"/>
          </a:xfrm>
        </p:spPr>
        <p:txBody>
          <a:bodyPr/>
          <a:lstStyle/>
          <a:p>
            <a:pPr lvl="1"/>
            <a:r>
              <a:rPr lang="zh-CN" altLang="en-US" sz="2000" dirty="0" smtClean="0">
                <a:latin typeface="楷体_GB2312" pitchFamily="49" charset="-122"/>
              </a:rPr>
              <a:t>主题</a:t>
            </a:r>
            <a:r>
              <a:rPr lang="zh-CN" altLang="en-US" sz="2000" dirty="0">
                <a:latin typeface="楷体_GB2312" pitchFamily="49" charset="-122"/>
              </a:rPr>
              <a:t>数据的识别 </a:t>
            </a:r>
          </a:p>
          <a:p>
            <a:pPr lvl="1"/>
            <a:r>
              <a:rPr lang="zh-CN" altLang="en-US" sz="2000" dirty="0">
                <a:latin typeface="楷体_GB2312" pitchFamily="49" charset="-122"/>
              </a:rPr>
              <a:t>主题数据的分解与例</a:t>
            </a:r>
            <a:r>
              <a:rPr lang="zh-CN" altLang="en-US" sz="2000" dirty="0" smtClean="0">
                <a:latin typeface="楷体_GB2312" pitchFamily="49" charset="-122"/>
              </a:rPr>
              <a:t>化</a:t>
            </a:r>
            <a:endParaRPr lang="en-US" altLang="zh-CN" sz="2000" dirty="0" smtClean="0">
              <a:latin typeface="楷体_GB2312" pitchFamily="49" charset="-122"/>
            </a:endParaRPr>
          </a:p>
          <a:p>
            <a:pPr lvl="1">
              <a:buFont typeface="Wingdings" pitchFamily="2" charset="2"/>
              <a:buChar char="l"/>
            </a:pPr>
            <a:r>
              <a:rPr lang="zh-CN" altLang="en-US" sz="2000" dirty="0" smtClean="0">
                <a:latin typeface="楷体_GB2312" pitchFamily="49" charset="-122"/>
              </a:rPr>
              <a:t>针对</a:t>
            </a:r>
            <a:r>
              <a:rPr lang="zh-CN" altLang="en-US" sz="2000" dirty="0">
                <a:latin typeface="楷体_GB2312" pitchFamily="49" charset="-122"/>
              </a:rPr>
              <a:t>每一企业流程分析其产生和使用的主题数据，对关键的主题数据进行说明  </a:t>
            </a:r>
          </a:p>
        </p:txBody>
      </p:sp>
      <p:pic>
        <p:nvPicPr>
          <p:cNvPr id="291844" name="Picture 4" descr="C:\Documents and Settings\Administrator\桌面\My Pictures\c.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5" y="945067"/>
            <a:ext cx="5775176" cy="5580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75917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C6621CDD-A04A-47B4-9531-5B36A4BD17C4}" type="slidenum">
              <a:rPr lang="en-US" altLang="zh-CN"/>
              <a:pPr/>
              <a:t>175</a:t>
            </a:fld>
            <a:endParaRPr lang="en-US" altLang="zh-CN"/>
          </a:p>
        </p:txBody>
      </p:sp>
      <p:sp>
        <p:nvSpPr>
          <p:cNvPr id="292866" name="Rectangle 2"/>
          <p:cNvSpPr>
            <a:spLocks noGrp="1" noChangeArrowheads="1"/>
          </p:cNvSpPr>
          <p:nvPr>
            <p:ph type="title"/>
          </p:nvPr>
        </p:nvSpPr>
        <p:spPr/>
        <p:txBody>
          <a:bodyPr/>
          <a:lstStyle/>
          <a:p>
            <a:r>
              <a:rPr lang="en-US" altLang="zh-CN" sz="2800" dirty="0"/>
              <a:t>5</a:t>
            </a:r>
            <a:r>
              <a:rPr lang="zh-CN" altLang="en-US" sz="2800" dirty="0" smtClean="0"/>
              <a:t>、功能规划</a:t>
            </a:r>
            <a:endParaRPr lang="zh-CN" altLang="en-US" sz="2800" dirty="0"/>
          </a:p>
        </p:txBody>
      </p:sp>
      <p:sp>
        <p:nvSpPr>
          <p:cNvPr id="292867" name="Rectangle 3"/>
          <p:cNvSpPr>
            <a:spLocks noGrp="1" noChangeArrowheads="1"/>
          </p:cNvSpPr>
          <p:nvPr>
            <p:ph type="body" idx="1"/>
          </p:nvPr>
        </p:nvSpPr>
        <p:spPr>
          <a:xfrm>
            <a:off x="179512" y="1219200"/>
            <a:ext cx="3249488" cy="3886200"/>
          </a:xfrm>
        </p:spPr>
        <p:txBody>
          <a:bodyPr/>
          <a:lstStyle/>
          <a:p>
            <a:pPr marL="0" indent="0">
              <a:buNone/>
            </a:pPr>
            <a:r>
              <a:rPr lang="en-US" altLang="zh-CN" dirty="0" smtClean="0">
                <a:latin typeface="楷体_GB2312" pitchFamily="49" charset="-122"/>
              </a:rPr>
              <a:t>  1</a:t>
            </a:r>
            <a:r>
              <a:rPr lang="zh-CN" altLang="en-US" dirty="0" smtClean="0">
                <a:latin typeface="楷体_GB2312" pitchFamily="49" charset="-122"/>
              </a:rPr>
              <a:t>） </a:t>
            </a:r>
            <a:r>
              <a:rPr lang="zh-CN" altLang="en-US" dirty="0">
                <a:latin typeface="楷体_GB2312" pitchFamily="49" charset="-122"/>
              </a:rPr>
              <a:t>系统基本功能结构 </a:t>
            </a:r>
          </a:p>
          <a:p>
            <a:pPr>
              <a:buFont typeface="Wingdings" pitchFamily="2" charset="2"/>
              <a:buNone/>
            </a:pPr>
            <a:r>
              <a:rPr lang="zh-CN" altLang="en-US" sz="2000" dirty="0">
                <a:latin typeface="楷体_GB2312" pitchFamily="49" charset="-122"/>
              </a:rPr>
              <a:t> </a:t>
            </a:r>
            <a:r>
              <a:rPr lang="zh-CN" altLang="en-US" sz="2000" dirty="0" smtClean="0">
                <a:latin typeface="楷体_GB2312" pitchFamily="49" charset="-122"/>
              </a:rPr>
              <a:t>  在</a:t>
            </a:r>
            <a:r>
              <a:rPr lang="en-US" altLang="zh-CN" sz="2000" dirty="0">
                <a:latin typeface="楷体_GB2312" pitchFamily="49" charset="-122"/>
              </a:rPr>
              <a:t>U/C</a:t>
            </a:r>
            <a:r>
              <a:rPr lang="zh-CN" altLang="en-US" sz="2000" dirty="0">
                <a:latin typeface="楷体_GB2312" pitchFamily="49" charset="-122"/>
              </a:rPr>
              <a:t>矩阵的基础上进行系统基本功能结构的划分，确定各基本功能之间的数据</a:t>
            </a:r>
            <a:r>
              <a:rPr lang="zh-CN" altLang="en-US" sz="2000" dirty="0" smtClean="0">
                <a:latin typeface="楷体_GB2312" pitchFamily="49" charset="-122"/>
              </a:rPr>
              <a:t>联系</a:t>
            </a:r>
            <a:r>
              <a:rPr lang="zh-CN" altLang="en-US" sz="2000" dirty="0">
                <a:latin typeface="楷体_GB2312" pitchFamily="49" charset="-122"/>
              </a:rPr>
              <a:t>。</a:t>
            </a:r>
          </a:p>
        </p:txBody>
      </p:sp>
      <p:pic>
        <p:nvPicPr>
          <p:cNvPr id="292868" name="Picture 4" descr="C:\Documents and Settings\Administrator\桌面\My Pictures\u.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6150" y="1066800"/>
            <a:ext cx="535305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20979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US" altLang="zh-CN" sz="2800" dirty="0"/>
              <a:t>5</a:t>
            </a:r>
            <a:r>
              <a:rPr lang="zh-CN" altLang="en-US" sz="2800" dirty="0" smtClean="0"/>
              <a:t>、功能规划</a:t>
            </a:r>
            <a:endParaRPr lang="zh-CN" altLang="en-US" sz="2800" dirty="0"/>
          </a:p>
        </p:txBody>
      </p:sp>
      <p:sp>
        <p:nvSpPr>
          <p:cNvPr id="293891" name="Rectangle 3"/>
          <p:cNvSpPr>
            <a:spLocks noGrp="1" noChangeArrowheads="1"/>
          </p:cNvSpPr>
          <p:nvPr>
            <p:ph type="body" idx="1"/>
          </p:nvPr>
        </p:nvSpPr>
        <p:spPr>
          <a:xfrm>
            <a:off x="609600" y="1219200"/>
            <a:ext cx="3276600" cy="5334000"/>
          </a:xfrm>
        </p:spPr>
        <p:txBody>
          <a:bodyPr/>
          <a:lstStyle/>
          <a:p>
            <a:pPr>
              <a:lnSpc>
                <a:spcPct val="90000"/>
              </a:lnSpc>
            </a:pPr>
            <a:r>
              <a:rPr lang="en-US" altLang="zh-CN" sz="2000">
                <a:latin typeface="楷体_GB2312" pitchFamily="49" charset="-122"/>
              </a:rPr>
              <a:t>2</a:t>
            </a:r>
            <a:r>
              <a:rPr lang="zh-CN" altLang="en-US" sz="2000">
                <a:latin typeface="楷体_GB2312" pitchFamily="49" charset="-122"/>
              </a:rPr>
              <a:t>）子系统划分的原则与依据</a:t>
            </a:r>
          </a:p>
          <a:p>
            <a:pPr>
              <a:lnSpc>
                <a:spcPct val="90000"/>
              </a:lnSpc>
            </a:pPr>
            <a:r>
              <a:rPr lang="zh-CN" altLang="en-US" sz="1600">
                <a:latin typeface="楷体_GB2312" pitchFamily="49" charset="-122"/>
              </a:rPr>
              <a:t>①子系统划分的基本原则 </a:t>
            </a:r>
          </a:p>
          <a:p>
            <a:pPr lvl="1">
              <a:lnSpc>
                <a:spcPct val="90000"/>
              </a:lnSpc>
            </a:pPr>
            <a:r>
              <a:rPr lang="zh-CN" altLang="en-US" sz="1600">
                <a:latin typeface="楷体_GB2312" pitchFamily="49" charset="-122"/>
              </a:rPr>
              <a:t>功能明确 </a:t>
            </a:r>
          </a:p>
          <a:p>
            <a:pPr lvl="1">
              <a:lnSpc>
                <a:spcPct val="90000"/>
              </a:lnSpc>
            </a:pPr>
            <a:r>
              <a:rPr lang="zh-CN" altLang="en-US" sz="1600">
                <a:latin typeface="楷体_GB2312" pitchFamily="49" charset="-122"/>
              </a:rPr>
              <a:t>接口明确 </a:t>
            </a:r>
          </a:p>
          <a:p>
            <a:pPr lvl="1">
              <a:lnSpc>
                <a:spcPct val="90000"/>
              </a:lnSpc>
            </a:pPr>
            <a:r>
              <a:rPr lang="zh-CN" altLang="en-US" sz="1600">
                <a:latin typeface="楷体_GB2312" pitchFamily="49" charset="-122"/>
              </a:rPr>
              <a:t>有利于支持各级管理决策活动 </a:t>
            </a:r>
          </a:p>
          <a:p>
            <a:pPr lvl="1">
              <a:lnSpc>
                <a:spcPct val="90000"/>
              </a:lnSpc>
            </a:pPr>
            <a:r>
              <a:rPr lang="zh-CN" altLang="en-US" sz="1600">
                <a:latin typeface="楷体_GB2312" pitchFamily="49" charset="-122"/>
              </a:rPr>
              <a:t>有利于进行规范系统的信息管理 </a:t>
            </a:r>
          </a:p>
          <a:p>
            <a:pPr>
              <a:lnSpc>
                <a:spcPct val="90000"/>
              </a:lnSpc>
            </a:pPr>
            <a:r>
              <a:rPr lang="zh-CN" altLang="en-US" sz="1600">
                <a:latin typeface="楷体_GB2312" pitchFamily="49" charset="-122"/>
              </a:rPr>
              <a:t>②子系统划分的依据：</a:t>
            </a:r>
          </a:p>
          <a:p>
            <a:pPr lvl="1">
              <a:lnSpc>
                <a:spcPct val="90000"/>
              </a:lnSpc>
            </a:pPr>
            <a:r>
              <a:rPr lang="zh-CN" altLang="en-US" sz="1600">
                <a:latin typeface="楷体_GB2312" pitchFamily="49" charset="-122"/>
              </a:rPr>
              <a:t>企业流程与主题数据分析、</a:t>
            </a:r>
            <a:r>
              <a:rPr lang="en-US" altLang="zh-CN" sz="1600">
                <a:latin typeface="楷体_GB2312" pitchFamily="49" charset="-122"/>
              </a:rPr>
              <a:t>U/C</a:t>
            </a:r>
            <a:r>
              <a:rPr lang="zh-CN" altLang="en-US" sz="1600">
                <a:latin typeface="楷体_GB2312" pitchFamily="49" charset="-122"/>
              </a:rPr>
              <a:t>矩阵、流程</a:t>
            </a:r>
            <a:r>
              <a:rPr lang="en-US" altLang="zh-CN" sz="1600">
                <a:latin typeface="楷体_GB2312" pitchFamily="49" charset="-122"/>
              </a:rPr>
              <a:t>/</a:t>
            </a:r>
            <a:r>
              <a:rPr lang="zh-CN" altLang="en-US" sz="1600">
                <a:latin typeface="楷体_GB2312" pitchFamily="49" charset="-122"/>
              </a:rPr>
              <a:t>组织矩阵</a:t>
            </a:r>
          </a:p>
          <a:p>
            <a:pPr lvl="1">
              <a:lnSpc>
                <a:spcPct val="90000"/>
              </a:lnSpc>
            </a:pPr>
            <a:r>
              <a:rPr lang="zh-CN" altLang="en-US" sz="1600">
                <a:latin typeface="楷体_GB2312" pitchFamily="49" charset="-122"/>
              </a:rPr>
              <a:t>企业管理决策的机制</a:t>
            </a:r>
          </a:p>
          <a:p>
            <a:pPr lvl="1">
              <a:lnSpc>
                <a:spcPct val="90000"/>
              </a:lnSpc>
            </a:pPr>
            <a:r>
              <a:rPr lang="zh-CN" altLang="en-US" sz="1600">
                <a:latin typeface="楷体_GB2312" pitchFamily="49" charset="-122"/>
              </a:rPr>
              <a:t>信息管理的需求  </a:t>
            </a:r>
          </a:p>
          <a:p>
            <a:pPr>
              <a:lnSpc>
                <a:spcPct val="90000"/>
              </a:lnSpc>
            </a:pPr>
            <a:r>
              <a:rPr lang="zh-CN" altLang="en-US" sz="1600">
                <a:latin typeface="楷体_GB2312" pitchFamily="49" charset="-122"/>
              </a:rPr>
              <a:t>③子系统的类型 </a:t>
            </a:r>
          </a:p>
          <a:p>
            <a:pPr lvl="1">
              <a:lnSpc>
                <a:spcPct val="90000"/>
              </a:lnSpc>
            </a:pPr>
            <a:r>
              <a:rPr lang="zh-CN" altLang="en-US" sz="1600">
                <a:latin typeface="楷体_GB2312" pitchFamily="49" charset="-122"/>
              </a:rPr>
              <a:t>基本功能子系统 </a:t>
            </a:r>
          </a:p>
          <a:p>
            <a:pPr lvl="1">
              <a:lnSpc>
                <a:spcPct val="90000"/>
              </a:lnSpc>
            </a:pPr>
            <a:r>
              <a:rPr lang="zh-CN" altLang="en-US" sz="1600">
                <a:latin typeface="楷体_GB2312" pitchFamily="49" charset="-122"/>
              </a:rPr>
              <a:t>综合管理子系统 </a:t>
            </a:r>
          </a:p>
          <a:p>
            <a:pPr lvl="1">
              <a:lnSpc>
                <a:spcPct val="90000"/>
              </a:lnSpc>
            </a:pPr>
            <a:r>
              <a:rPr lang="zh-CN" altLang="en-US" sz="1600">
                <a:latin typeface="楷体_GB2312" pitchFamily="49" charset="-122"/>
              </a:rPr>
              <a:t>高层管理支持子系统 </a:t>
            </a:r>
          </a:p>
          <a:p>
            <a:pPr lvl="1">
              <a:lnSpc>
                <a:spcPct val="90000"/>
              </a:lnSpc>
            </a:pPr>
            <a:r>
              <a:rPr lang="zh-CN" altLang="en-US" sz="1600">
                <a:latin typeface="楷体_GB2312" pitchFamily="49" charset="-122"/>
              </a:rPr>
              <a:t>信息采集点</a:t>
            </a:r>
            <a:r>
              <a:rPr lang="zh-CN" altLang="en-US" sz="1600">
                <a:latin typeface="宋体" pitchFamily="2" charset="-122"/>
                <a:ea typeface="宋体" pitchFamily="2" charset="-122"/>
              </a:rPr>
              <a:t> </a:t>
            </a:r>
          </a:p>
        </p:txBody>
      </p:sp>
      <p:pic>
        <p:nvPicPr>
          <p:cNvPr id="293892" name="Picture 4" descr="C:\Documents and Settings\Administrator\桌面\My Pictures\子系统.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267544"/>
            <a:ext cx="51054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5889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66DB191-77C3-4423-B2DD-69D3B10B7E6C}" type="slidenum">
              <a:rPr lang="en-US" altLang="zh-CN"/>
              <a:pPr/>
              <a:t>177</a:t>
            </a:fld>
            <a:endParaRPr lang="en-US" altLang="zh-CN"/>
          </a:p>
        </p:txBody>
      </p:sp>
      <p:sp>
        <p:nvSpPr>
          <p:cNvPr id="294914" name="Rectangle 2"/>
          <p:cNvSpPr>
            <a:spLocks noGrp="1" noChangeArrowheads="1"/>
          </p:cNvSpPr>
          <p:nvPr>
            <p:ph type="title"/>
          </p:nvPr>
        </p:nvSpPr>
        <p:spPr/>
        <p:txBody>
          <a:bodyPr/>
          <a:lstStyle/>
          <a:p>
            <a:r>
              <a:rPr lang="en-US" altLang="zh-CN" sz="2800" dirty="0" smtClean="0"/>
              <a:t>5</a:t>
            </a:r>
            <a:r>
              <a:rPr lang="zh-CN" altLang="en-US" sz="2800" dirty="0" smtClean="0"/>
              <a:t>、功能规划</a:t>
            </a:r>
            <a:endParaRPr lang="zh-CN" altLang="en-US" sz="2800" dirty="0"/>
          </a:p>
        </p:txBody>
      </p:sp>
      <p:sp>
        <p:nvSpPr>
          <p:cNvPr id="294915" name="Rectangle 3"/>
          <p:cNvSpPr>
            <a:spLocks noGrp="1" noChangeArrowheads="1"/>
          </p:cNvSpPr>
          <p:nvPr>
            <p:ph type="body" idx="1"/>
          </p:nvPr>
        </p:nvSpPr>
        <p:spPr/>
        <p:txBody>
          <a:bodyPr/>
          <a:lstStyle/>
          <a:p>
            <a:r>
              <a:rPr lang="en-US" altLang="zh-CN" dirty="0" smtClean="0">
                <a:latin typeface="楷体_GB2312" pitchFamily="49" charset="-122"/>
              </a:rPr>
              <a:t>3</a:t>
            </a:r>
            <a:r>
              <a:rPr lang="zh-CN" altLang="en-US" dirty="0">
                <a:latin typeface="楷体_GB2312" pitchFamily="49" charset="-122"/>
              </a:rPr>
              <a:t>）基本功能子系统 </a:t>
            </a:r>
          </a:p>
          <a:p>
            <a:pPr>
              <a:buFont typeface="Wingdings" pitchFamily="2" charset="2"/>
              <a:buNone/>
            </a:pPr>
            <a:r>
              <a:rPr lang="zh-CN" altLang="en-US" dirty="0">
                <a:latin typeface="楷体_GB2312" pitchFamily="49" charset="-122"/>
              </a:rPr>
              <a:t>  </a:t>
            </a:r>
            <a:r>
              <a:rPr lang="zh-CN" altLang="en-US" dirty="0" smtClean="0">
                <a:latin typeface="楷体_GB2312" pitchFamily="49" charset="-122"/>
              </a:rPr>
              <a:t> 由</a:t>
            </a:r>
            <a:r>
              <a:rPr lang="en-US" altLang="zh-CN" dirty="0">
                <a:latin typeface="楷体_GB2312" pitchFamily="49" charset="-122"/>
              </a:rPr>
              <a:t>U/C</a:t>
            </a:r>
            <a:r>
              <a:rPr lang="zh-CN" altLang="en-US" dirty="0">
                <a:latin typeface="楷体_GB2312" pitchFamily="49" charset="-122"/>
              </a:rPr>
              <a:t>矩阵及系统基本功能分析，长运</a:t>
            </a:r>
            <a:r>
              <a:rPr lang="zh-CN" altLang="en-US" dirty="0" smtClean="0">
                <a:latin typeface="楷体_GB2312" pitchFamily="49" charset="-122"/>
              </a:rPr>
              <a:t>集团公司信息系统的</a:t>
            </a:r>
            <a:r>
              <a:rPr lang="zh-CN" altLang="en-US" dirty="0">
                <a:latin typeface="楷体_GB2312" pitchFamily="49" charset="-122"/>
              </a:rPr>
              <a:t>基本功能子系统包括：计划与控制管理子系统、营销管理子系统、投资管理子系统、项目管理子系统、生产经营管理子系统、财务管理子系统、人力资源管理子系统、物资管理子系统、资产管理子系统、技术安全质量管理子系统、办公事务管理子系统、信息系统管理子系统、党群管理子系统、社会性事务管理子系统。现对部分子系统的输入、输出主题数据以及功能说明如下： </a:t>
            </a:r>
          </a:p>
        </p:txBody>
      </p:sp>
    </p:spTree>
    <p:extLst>
      <p:ext uri="{BB962C8B-B14F-4D97-AF65-F5344CB8AC3E}">
        <p14:creationId xmlns:p14="http://schemas.microsoft.com/office/powerpoint/2010/main" val="292765365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p:cNvSpPr>
            <a:spLocks noGrp="1"/>
          </p:cNvSpPr>
          <p:nvPr>
            <p:ph type="sldNum" sz="quarter" idx="10"/>
          </p:nvPr>
        </p:nvSpPr>
        <p:spPr/>
        <p:txBody>
          <a:bodyPr/>
          <a:lstStyle/>
          <a:p>
            <a:fld id="{0C1A46C6-D2C0-41A3-886A-01DB9464D707}" type="slidenum">
              <a:rPr lang="en-US" altLang="zh-CN"/>
              <a:pPr/>
              <a:t>178</a:t>
            </a:fld>
            <a:endParaRPr lang="en-US" altLang="zh-CN"/>
          </a:p>
        </p:txBody>
      </p:sp>
      <p:sp>
        <p:nvSpPr>
          <p:cNvPr id="295939" name="Rectangle 3"/>
          <p:cNvSpPr>
            <a:spLocks noGrp="1" noChangeArrowheads="1"/>
          </p:cNvSpPr>
          <p:nvPr>
            <p:ph type="body" idx="1"/>
          </p:nvPr>
        </p:nvSpPr>
        <p:spPr>
          <a:xfrm>
            <a:off x="685800" y="1219200"/>
            <a:ext cx="7772400" cy="1219200"/>
          </a:xfrm>
        </p:spPr>
        <p:txBody>
          <a:bodyPr/>
          <a:lstStyle/>
          <a:p>
            <a:r>
              <a:rPr lang="en-US" altLang="zh-CN" dirty="0" smtClean="0">
                <a:latin typeface="楷体_GB2312" pitchFamily="49" charset="-122"/>
              </a:rPr>
              <a:t>3</a:t>
            </a:r>
            <a:r>
              <a:rPr lang="zh-CN" altLang="en-US" dirty="0">
                <a:latin typeface="楷体_GB2312" pitchFamily="49" charset="-122"/>
              </a:rPr>
              <a:t>）基本功能子系统</a:t>
            </a:r>
            <a:r>
              <a:rPr lang="zh-CN" altLang="en-US" dirty="0"/>
              <a:t> </a:t>
            </a:r>
          </a:p>
          <a:p>
            <a:endParaRPr lang="en-US" altLang="zh-CN" dirty="0"/>
          </a:p>
        </p:txBody>
      </p:sp>
      <p:sp>
        <p:nvSpPr>
          <p:cNvPr id="295978" name="Rectangle 42"/>
          <p:cNvSpPr>
            <a:spLocks noChangeArrowheads="1"/>
          </p:cNvSpPr>
          <p:nvPr/>
        </p:nvSpPr>
        <p:spPr bwMode="auto">
          <a:xfrm>
            <a:off x="3127375" y="1965325"/>
            <a:ext cx="37306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p>
            <a:pPr algn="l"/>
            <a:r>
              <a:rPr lang="zh-CN" altLang="en-US" sz="1600" dirty="0" smtClean="0">
                <a:latin typeface="Times New Roman" pitchFamily="18" charset="0"/>
                <a:cs typeface="Times New Roman" pitchFamily="18" charset="0"/>
              </a:rPr>
              <a:t>表</a:t>
            </a:r>
            <a:r>
              <a:rPr lang="en-US" altLang="zh-CN" sz="1600" dirty="0">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   </a:t>
            </a:r>
            <a:r>
              <a:rPr lang="zh-CN" altLang="en-US" sz="1600" dirty="0" smtClean="0">
                <a:latin typeface="Times New Roman" pitchFamily="18" charset="0"/>
                <a:cs typeface="Times New Roman" pitchFamily="18" charset="0"/>
              </a:rPr>
              <a:t>计划</a:t>
            </a:r>
            <a:r>
              <a:rPr lang="zh-CN" altLang="en-US" sz="1600" dirty="0">
                <a:latin typeface="Times New Roman" pitchFamily="18" charset="0"/>
                <a:cs typeface="Times New Roman" pitchFamily="18" charset="0"/>
              </a:rPr>
              <a:t>与控制管理子系统                                   </a:t>
            </a:r>
          </a:p>
        </p:txBody>
      </p:sp>
      <p:grpSp>
        <p:nvGrpSpPr>
          <p:cNvPr id="295996" name="Group 60"/>
          <p:cNvGrpSpPr>
            <a:grpSpLocks/>
          </p:cNvGrpSpPr>
          <p:nvPr/>
        </p:nvGrpSpPr>
        <p:grpSpPr bwMode="auto">
          <a:xfrm>
            <a:off x="1143000" y="2352675"/>
            <a:ext cx="7162800" cy="3667125"/>
            <a:chOff x="-3" y="381"/>
            <a:chExt cx="3872" cy="2118"/>
          </a:xfrm>
        </p:grpSpPr>
        <p:grpSp>
          <p:nvGrpSpPr>
            <p:cNvPr id="295994" name="Group 58"/>
            <p:cNvGrpSpPr>
              <a:grpSpLocks/>
            </p:cNvGrpSpPr>
            <p:nvPr/>
          </p:nvGrpSpPr>
          <p:grpSpPr bwMode="auto">
            <a:xfrm>
              <a:off x="0" y="384"/>
              <a:ext cx="3866" cy="2112"/>
              <a:chOff x="0" y="384"/>
              <a:chExt cx="3866" cy="2112"/>
            </a:xfrm>
          </p:grpSpPr>
          <p:grpSp>
            <p:nvGrpSpPr>
              <p:cNvPr id="295985" name="Group 49"/>
              <p:cNvGrpSpPr>
                <a:grpSpLocks/>
              </p:cNvGrpSpPr>
              <p:nvPr/>
            </p:nvGrpSpPr>
            <p:grpSpPr bwMode="auto">
              <a:xfrm>
                <a:off x="0" y="384"/>
                <a:ext cx="3866" cy="480"/>
                <a:chOff x="0" y="384"/>
                <a:chExt cx="3866" cy="480"/>
              </a:xfrm>
            </p:grpSpPr>
            <p:sp>
              <p:nvSpPr>
                <p:cNvPr id="295979" name="Rectangle 43"/>
                <p:cNvSpPr>
                  <a:spLocks noChangeArrowheads="1"/>
                </p:cNvSpPr>
                <p:nvPr/>
              </p:nvSpPr>
              <p:spPr bwMode="auto">
                <a:xfrm>
                  <a:off x="43" y="384"/>
                  <a:ext cx="378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l"/>
                  <a:r>
                    <a:rPr lang="zh-CN" altLang="en-US" sz="1600" b="1">
                      <a:latin typeface="Times New Roman" pitchFamily="18" charset="0"/>
                      <a:cs typeface="Times New Roman" pitchFamily="18" charset="0"/>
                    </a:rPr>
                    <a:t>系统名：新运集团公司</a:t>
                  </a:r>
                  <a:r>
                    <a:rPr lang="en-US" altLang="zh-CN" sz="1600" b="1">
                      <a:latin typeface="Times New Roman" pitchFamily="18" charset="0"/>
                      <a:cs typeface="Times New Roman" pitchFamily="18" charset="0"/>
                    </a:rPr>
                    <a:t>MIS          </a:t>
                  </a:r>
                  <a:r>
                    <a:rPr lang="zh-CN" altLang="en-US" sz="1600" b="1">
                      <a:latin typeface="Times New Roman" pitchFamily="18" charset="0"/>
                      <a:cs typeface="Times New Roman" pitchFamily="18" charset="0"/>
                    </a:rPr>
                    <a:t>编号：</a:t>
                  </a:r>
                  <a:r>
                    <a:rPr lang="en-US" altLang="zh-CN" sz="1600" b="1">
                      <a:latin typeface="Times New Roman" pitchFamily="18" charset="0"/>
                      <a:cs typeface="Times New Roman" pitchFamily="18" charset="0"/>
                    </a:rPr>
                    <a:t>1</a:t>
                  </a:r>
                </a:p>
                <a:p>
                  <a:pPr algn="l" eaLnBrk="0" hangingPunct="0"/>
                  <a:r>
                    <a:rPr lang="zh-CN" altLang="en-US" sz="1600" b="1">
                      <a:latin typeface="Times New Roman" pitchFamily="18" charset="0"/>
                      <a:cs typeface="Times New Roman" pitchFamily="18" charset="0"/>
                    </a:rPr>
                    <a:t>子系统类：基本功能子系统         子系统名：计划与控制管理子系统                                                  </a:t>
                  </a:r>
                </a:p>
                <a:p>
                  <a:pPr algn="l" eaLnBrk="0" hangingPunct="0"/>
                  <a:endParaRPr lang="en-US" altLang="zh-CN" sz="1600" b="1">
                    <a:latin typeface="Times New Roman" pitchFamily="18" charset="0"/>
                  </a:endParaRPr>
                </a:p>
              </p:txBody>
            </p:sp>
            <p:sp>
              <p:nvSpPr>
                <p:cNvPr id="295984" name="Rectangle 48"/>
                <p:cNvSpPr>
                  <a:spLocks noChangeArrowheads="1"/>
                </p:cNvSpPr>
                <p:nvPr/>
              </p:nvSpPr>
              <p:spPr bwMode="auto">
                <a:xfrm>
                  <a:off x="0" y="384"/>
                  <a:ext cx="3866"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endParaRPr lang="zh-CN" altLang="en-US"/>
                </a:p>
              </p:txBody>
            </p:sp>
          </p:grpSp>
          <p:grpSp>
            <p:nvGrpSpPr>
              <p:cNvPr id="295987" name="Group 51"/>
              <p:cNvGrpSpPr>
                <a:grpSpLocks/>
              </p:cNvGrpSpPr>
              <p:nvPr/>
            </p:nvGrpSpPr>
            <p:grpSpPr bwMode="auto">
              <a:xfrm>
                <a:off x="0" y="864"/>
                <a:ext cx="3866" cy="384"/>
                <a:chOff x="0" y="864"/>
                <a:chExt cx="3866" cy="384"/>
              </a:xfrm>
            </p:grpSpPr>
            <p:sp>
              <p:nvSpPr>
                <p:cNvPr id="295980" name="Rectangle 44"/>
                <p:cNvSpPr>
                  <a:spLocks noChangeArrowheads="1"/>
                </p:cNvSpPr>
                <p:nvPr/>
              </p:nvSpPr>
              <p:spPr bwMode="auto">
                <a:xfrm>
                  <a:off x="43" y="864"/>
                  <a:ext cx="378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l"/>
                  <a:r>
                    <a:rPr lang="zh-CN" altLang="en-US" sz="1600" b="1" dirty="0">
                      <a:latin typeface="Times New Roman" pitchFamily="18" charset="0"/>
                      <a:cs typeface="Times New Roman" pitchFamily="18" charset="0"/>
                    </a:rPr>
                    <a:t>输入主题数据：企业外部环境、企业内部情况</a:t>
                  </a:r>
                </a:p>
                <a:p>
                  <a:pPr algn="l" eaLnBrk="0" hangingPunct="0"/>
                  <a:endParaRPr lang="en-US" altLang="zh-CN" sz="1600" b="1" dirty="0">
                    <a:latin typeface="Times New Roman" pitchFamily="18" charset="0"/>
                    <a:cs typeface="Times New Roman" pitchFamily="18" charset="0"/>
                  </a:endParaRPr>
                </a:p>
              </p:txBody>
            </p:sp>
            <p:sp>
              <p:nvSpPr>
                <p:cNvPr id="295986" name="Rectangle 50"/>
                <p:cNvSpPr>
                  <a:spLocks noChangeArrowheads="1"/>
                </p:cNvSpPr>
                <p:nvPr/>
              </p:nvSpPr>
              <p:spPr bwMode="auto">
                <a:xfrm>
                  <a:off x="0" y="864"/>
                  <a:ext cx="386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endParaRPr lang="zh-CN" altLang="en-US"/>
                </a:p>
              </p:txBody>
            </p:sp>
          </p:grpSp>
          <p:grpSp>
            <p:nvGrpSpPr>
              <p:cNvPr id="295989" name="Group 53"/>
              <p:cNvGrpSpPr>
                <a:grpSpLocks/>
              </p:cNvGrpSpPr>
              <p:nvPr/>
            </p:nvGrpSpPr>
            <p:grpSpPr bwMode="auto">
              <a:xfrm>
                <a:off x="0" y="1248"/>
                <a:ext cx="3866" cy="384"/>
                <a:chOff x="0" y="1248"/>
                <a:chExt cx="3866" cy="384"/>
              </a:xfrm>
            </p:grpSpPr>
            <p:sp>
              <p:nvSpPr>
                <p:cNvPr id="295981" name="Rectangle 45"/>
                <p:cNvSpPr>
                  <a:spLocks noChangeArrowheads="1"/>
                </p:cNvSpPr>
                <p:nvPr/>
              </p:nvSpPr>
              <p:spPr bwMode="auto">
                <a:xfrm>
                  <a:off x="43" y="1248"/>
                  <a:ext cx="378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l"/>
                  <a:r>
                    <a:rPr lang="zh-CN" altLang="en-US" sz="1600" b="1">
                      <a:latin typeface="Times New Roman" pitchFamily="18" charset="0"/>
                      <a:cs typeface="Times New Roman" pitchFamily="18" charset="0"/>
                    </a:rPr>
                    <a:t>输出主题数据：企业战略、组织机构、企业文化、诊断方案</a:t>
                  </a:r>
                </a:p>
                <a:p>
                  <a:pPr algn="l" eaLnBrk="0" hangingPunct="0"/>
                  <a:endParaRPr lang="en-US" altLang="zh-CN" sz="1600" b="1">
                    <a:latin typeface="Times New Roman" pitchFamily="18" charset="0"/>
                    <a:cs typeface="Times New Roman" pitchFamily="18" charset="0"/>
                  </a:endParaRPr>
                </a:p>
              </p:txBody>
            </p:sp>
            <p:sp>
              <p:nvSpPr>
                <p:cNvPr id="295988" name="Rectangle 52"/>
                <p:cNvSpPr>
                  <a:spLocks noChangeArrowheads="1"/>
                </p:cNvSpPr>
                <p:nvPr/>
              </p:nvSpPr>
              <p:spPr bwMode="auto">
                <a:xfrm>
                  <a:off x="0" y="1248"/>
                  <a:ext cx="386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endParaRPr lang="zh-CN" altLang="en-US"/>
                </a:p>
              </p:txBody>
            </p:sp>
          </p:grpSp>
          <p:grpSp>
            <p:nvGrpSpPr>
              <p:cNvPr id="295991" name="Group 55"/>
              <p:cNvGrpSpPr>
                <a:grpSpLocks/>
              </p:cNvGrpSpPr>
              <p:nvPr/>
            </p:nvGrpSpPr>
            <p:grpSpPr bwMode="auto">
              <a:xfrm>
                <a:off x="0" y="1632"/>
                <a:ext cx="3866" cy="480"/>
                <a:chOff x="0" y="1632"/>
                <a:chExt cx="3866" cy="480"/>
              </a:xfrm>
            </p:grpSpPr>
            <p:sp>
              <p:nvSpPr>
                <p:cNvPr id="295982" name="Rectangle 46"/>
                <p:cNvSpPr>
                  <a:spLocks noChangeArrowheads="1"/>
                </p:cNvSpPr>
                <p:nvPr/>
              </p:nvSpPr>
              <p:spPr bwMode="auto">
                <a:xfrm>
                  <a:off x="43" y="1632"/>
                  <a:ext cx="3780"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l"/>
                  <a:r>
                    <a:rPr lang="zh-CN" altLang="en-US" sz="1600" b="1">
                      <a:latin typeface="Times New Roman" pitchFamily="18" charset="0"/>
                      <a:cs typeface="Times New Roman" pitchFamily="18" charset="0"/>
                    </a:rPr>
                    <a:t>功能说明：从集团公司的整体目标出发，制定企业的发展战略，调整企业的组织</a:t>
                  </a:r>
                  <a:r>
                    <a:rPr lang="zh-CN" altLang="en-US" sz="1600">
                      <a:latin typeface="Times New Roman" pitchFamily="18" charset="0"/>
                      <a:cs typeface="Times New Roman" pitchFamily="18" charset="0"/>
                    </a:rPr>
                    <a:t>机构，进行企业文化的建设，并对企业发展过程中出现的问题进行诊断。</a:t>
                  </a:r>
                </a:p>
                <a:p>
                  <a:pPr algn="l" eaLnBrk="0" hangingPunct="0"/>
                  <a:endParaRPr lang="en-US" altLang="zh-CN" sz="1600">
                    <a:latin typeface="Times New Roman" pitchFamily="18" charset="0"/>
                    <a:cs typeface="Times New Roman" pitchFamily="18" charset="0"/>
                  </a:endParaRPr>
                </a:p>
              </p:txBody>
            </p:sp>
            <p:sp>
              <p:nvSpPr>
                <p:cNvPr id="295990" name="Rectangle 54"/>
                <p:cNvSpPr>
                  <a:spLocks noChangeArrowheads="1"/>
                </p:cNvSpPr>
                <p:nvPr/>
              </p:nvSpPr>
              <p:spPr bwMode="auto">
                <a:xfrm>
                  <a:off x="0" y="1632"/>
                  <a:ext cx="3866"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endParaRPr lang="zh-CN" altLang="en-US"/>
                </a:p>
              </p:txBody>
            </p:sp>
          </p:grpSp>
          <p:grpSp>
            <p:nvGrpSpPr>
              <p:cNvPr id="295993" name="Group 57"/>
              <p:cNvGrpSpPr>
                <a:grpSpLocks/>
              </p:cNvGrpSpPr>
              <p:nvPr/>
            </p:nvGrpSpPr>
            <p:grpSpPr bwMode="auto">
              <a:xfrm>
                <a:off x="0" y="2112"/>
                <a:ext cx="3866" cy="384"/>
                <a:chOff x="0" y="2112"/>
                <a:chExt cx="3866" cy="384"/>
              </a:xfrm>
            </p:grpSpPr>
            <p:sp>
              <p:nvSpPr>
                <p:cNvPr id="295983" name="Rectangle 47"/>
                <p:cNvSpPr>
                  <a:spLocks noChangeArrowheads="1"/>
                </p:cNvSpPr>
                <p:nvPr/>
              </p:nvSpPr>
              <p:spPr bwMode="auto">
                <a:xfrm>
                  <a:off x="43" y="2112"/>
                  <a:ext cx="3780"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l"/>
                  <a:r>
                    <a:rPr lang="zh-CN" altLang="en-US" sz="1600" b="1">
                      <a:latin typeface="Times New Roman" pitchFamily="18" charset="0"/>
                      <a:cs typeface="Times New Roman" pitchFamily="18" charset="0"/>
                    </a:rPr>
                    <a:t>备注：</a:t>
                  </a:r>
                </a:p>
                <a:p>
                  <a:pPr algn="l" eaLnBrk="0" hangingPunct="0"/>
                  <a:endParaRPr lang="en-US" altLang="zh-CN" sz="1600">
                    <a:latin typeface="Times New Roman" pitchFamily="18" charset="0"/>
                    <a:cs typeface="Times New Roman" pitchFamily="18" charset="0"/>
                  </a:endParaRPr>
                </a:p>
              </p:txBody>
            </p:sp>
            <p:sp>
              <p:nvSpPr>
                <p:cNvPr id="295992" name="Rectangle 56"/>
                <p:cNvSpPr>
                  <a:spLocks noChangeArrowheads="1"/>
                </p:cNvSpPr>
                <p:nvPr/>
              </p:nvSpPr>
              <p:spPr bwMode="auto">
                <a:xfrm>
                  <a:off x="0" y="2112"/>
                  <a:ext cx="3866"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endParaRPr lang="zh-CN" altLang="en-US"/>
                </a:p>
              </p:txBody>
            </p:sp>
          </p:grpSp>
        </p:grpSp>
        <p:sp>
          <p:nvSpPr>
            <p:cNvPr id="295995" name="Rectangle 59"/>
            <p:cNvSpPr>
              <a:spLocks noChangeArrowheads="1"/>
            </p:cNvSpPr>
            <p:nvPr/>
          </p:nvSpPr>
          <p:spPr bwMode="auto">
            <a:xfrm>
              <a:off x="-3" y="381"/>
              <a:ext cx="3872" cy="2118"/>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endParaRPr lang="zh-CN" altLang="en-US"/>
            </a:p>
          </p:txBody>
        </p:sp>
      </p:grpSp>
      <p:sp>
        <p:nvSpPr>
          <p:cNvPr id="25" name="Rectangle 2"/>
          <p:cNvSpPr>
            <a:spLocks noGrp="1" noChangeArrowheads="1"/>
          </p:cNvSpPr>
          <p:nvPr>
            <p:ph type="title"/>
          </p:nvPr>
        </p:nvSpPr>
        <p:spPr>
          <a:xfrm>
            <a:off x="0" y="77317"/>
            <a:ext cx="8892480" cy="687387"/>
          </a:xfrm>
        </p:spPr>
        <p:txBody>
          <a:bodyPr/>
          <a:lstStyle/>
          <a:p>
            <a:r>
              <a:rPr lang="en-US" altLang="zh-CN" sz="2800" dirty="0" smtClean="0"/>
              <a:t>5</a:t>
            </a:r>
            <a:r>
              <a:rPr lang="zh-CN" altLang="en-US" sz="2800" dirty="0" smtClean="0"/>
              <a:t>、功能规划</a:t>
            </a:r>
            <a:endParaRPr lang="zh-CN" altLang="en-US" sz="2800" dirty="0"/>
          </a:p>
        </p:txBody>
      </p:sp>
    </p:spTree>
    <p:extLst>
      <p:ext uri="{BB962C8B-B14F-4D97-AF65-F5344CB8AC3E}">
        <p14:creationId xmlns:p14="http://schemas.microsoft.com/office/powerpoint/2010/main" val="3866896616"/>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794BB23-6F2A-40DC-8AEF-71516BEBE6A7}" type="slidenum">
              <a:rPr lang="en-US" altLang="zh-CN" smtClean="0"/>
              <a:pPr>
                <a:defRPr/>
              </a:pPr>
              <a:t>179</a:t>
            </a:fld>
            <a:endParaRPr lang="en-US" altLang="zh-CN" dirty="0"/>
          </a:p>
        </p:txBody>
      </p:sp>
      <p:sp>
        <p:nvSpPr>
          <p:cNvPr id="3" name="Rectangle 4"/>
          <p:cNvSpPr txBox="1">
            <a:spLocks noChangeArrowheads="1"/>
          </p:cNvSpPr>
          <p:nvPr/>
        </p:nvSpPr>
        <p:spPr>
          <a:xfrm>
            <a:off x="174625" y="935038"/>
            <a:ext cx="8748713" cy="5199062"/>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marL="0" indent="0" algn="ctr" eaLnBrk="1" hangingPunct="1">
              <a:lnSpc>
                <a:spcPct val="100000"/>
              </a:lnSpc>
              <a:buNone/>
            </a:pPr>
            <a:r>
              <a:rPr lang="zh-CN" altLang="en-US" dirty="0" smtClean="0"/>
              <a:t> </a:t>
            </a:r>
            <a:r>
              <a:rPr lang="en-US" altLang="zh-CN" dirty="0" smtClean="0"/>
              <a:t>×</a:t>
            </a:r>
            <a:r>
              <a:rPr lang="zh-CN" altLang="en-US" dirty="0" smtClean="0"/>
              <a:t>单位</a:t>
            </a:r>
            <a:r>
              <a:rPr lang="en-US" altLang="zh-CN" dirty="0" smtClean="0"/>
              <a:t>×</a:t>
            </a:r>
            <a:r>
              <a:rPr lang="zh-CN" altLang="en-US" dirty="0" smtClean="0"/>
              <a:t>系统战略规划报告书</a:t>
            </a:r>
          </a:p>
          <a:p>
            <a:pPr marL="628650" lvl="1" indent="0" eaLnBrk="1" hangingPunct="1">
              <a:lnSpc>
                <a:spcPct val="100000"/>
              </a:lnSpc>
              <a:buNone/>
            </a:pPr>
            <a:r>
              <a:rPr lang="zh-CN" altLang="en-US" dirty="0" smtClean="0"/>
              <a:t>一、概述（编写目的、背景、定义）</a:t>
            </a:r>
          </a:p>
          <a:p>
            <a:pPr marL="628650" lvl="1" indent="0" eaLnBrk="1" hangingPunct="1">
              <a:lnSpc>
                <a:spcPct val="100000"/>
              </a:lnSpc>
              <a:buNone/>
            </a:pPr>
            <a:r>
              <a:rPr lang="zh-CN" altLang="en-US" dirty="0" smtClean="0"/>
              <a:t>二、系统目标（近期目标、长远目标）</a:t>
            </a:r>
          </a:p>
          <a:p>
            <a:pPr marL="628650" lvl="1" indent="0" eaLnBrk="1" hangingPunct="1">
              <a:lnSpc>
                <a:spcPct val="100000"/>
              </a:lnSpc>
              <a:buNone/>
            </a:pPr>
            <a:r>
              <a:rPr lang="zh-CN" altLang="en-US" dirty="0" smtClean="0"/>
              <a:t>三、对现行系统的分析</a:t>
            </a:r>
          </a:p>
          <a:p>
            <a:pPr marL="1260475" lvl="2" indent="0" eaLnBrk="1" hangingPunct="1">
              <a:lnSpc>
                <a:spcPct val="100000"/>
              </a:lnSpc>
              <a:buNone/>
            </a:pPr>
            <a:r>
              <a:rPr lang="zh-CN" altLang="en-US" sz="1800" dirty="0" smtClean="0"/>
              <a:t>组织机构、职能、地理分布、概况、功能要求</a:t>
            </a:r>
          </a:p>
          <a:p>
            <a:pPr marL="1260475" lvl="2" indent="0" eaLnBrk="1" hangingPunct="1">
              <a:lnSpc>
                <a:spcPct val="100000"/>
              </a:lnSpc>
              <a:buNone/>
            </a:pPr>
            <a:r>
              <a:rPr lang="zh-CN" altLang="en-US" sz="1800" dirty="0" smtClean="0"/>
              <a:t>运行情况、资源情况、开发条件</a:t>
            </a:r>
          </a:p>
          <a:p>
            <a:pPr marL="1260475" lvl="2" indent="0" eaLnBrk="1" hangingPunct="1">
              <a:lnSpc>
                <a:spcPct val="100000"/>
              </a:lnSpc>
              <a:buNone/>
            </a:pPr>
            <a:r>
              <a:rPr lang="zh-CN" altLang="en-US" sz="1800" dirty="0" smtClean="0"/>
              <a:t>存在问题与薄弱环节</a:t>
            </a:r>
          </a:p>
          <a:p>
            <a:pPr marL="628650" lvl="1" indent="0" eaLnBrk="1" hangingPunct="1">
              <a:lnSpc>
                <a:spcPct val="100000"/>
              </a:lnSpc>
              <a:buNone/>
            </a:pPr>
            <a:r>
              <a:rPr lang="zh-CN" altLang="en-US" dirty="0" smtClean="0"/>
              <a:t>四、建议的新系统</a:t>
            </a:r>
          </a:p>
          <a:p>
            <a:pPr marL="1260475" lvl="2" indent="0" eaLnBrk="1" hangingPunct="1">
              <a:lnSpc>
                <a:spcPct val="100000"/>
              </a:lnSpc>
              <a:buNone/>
            </a:pPr>
            <a:r>
              <a:rPr lang="zh-CN" altLang="en-US" sz="1800" dirty="0" smtClean="0"/>
              <a:t>新系统的战略目标、规模和总体结构</a:t>
            </a:r>
          </a:p>
          <a:p>
            <a:pPr marL="1260475" lvl="2" indent="0" eaLnBrk="1" hangingPunct="1">
              <a:lnSpc>
                <a:spcPct val="100000"/>
              </a:lnSpc>
              <a:buNone/>
            </a:pPr>
            <a:r>
              <a:rPr lang="zh-CN" altLang="en-US" sz="1800" dirty="0" smtClean="0"/>
              <a:t>系统的信息结构、功能要求、技术指标、性能要求</a:t>
            </a:r>
          </a:p>
          <a:p>
            <a:pPr marL="1260475" lvl="2" indent="0" eaLnBrk="1" hangingPunct="1">
              <a:lnSpc>
                <a:spcPct val="100000"/>
              </a:lnSpc>
              <a:buNone/>
            </a:pPr>
            <a:r>
              <a:rPr lang="zh-CN" altLang="en-US" sz="1800" dirty="0" smtClean="0"/>
              <a:t>新系统可能产生的影响和变革（对现行管理制度与业务流程的影响、对人员的变动及要求等）</a:t>
            </a:r>
          </a:p>
          <a:p>
            <a:pPr marL="1260475" lvl="2" indent="0" eaLnBrk="1" hangingPunct="1">
              <a:lnSpc>
                <a:spcPct val="100000"/>
              </a:lnSpc>
              <a:buNone/>
            </a:pPr>
            <a:r>
              <a:rPr lang="zh-CN" altLang="en-US" sz="1800" dirty="0" smtClean="0"/>
              <a:t>可选择的其它系统方案</a:t>
            </a:r>
          </a:p>
          <a:p>
            <a:pPr marL="628650" lvl="1" indent="0" eaLnBrk="1" hangingPunct="1">
              <a:lnSpc>
                <a:spcPct val="100000"/>
              </a:lnSpc>
              <a:buNone/>
            </a:pPr>
            <a:r>
              <a:rPr lang="zh-CN" altLang="en-US" dirty="0" smtClean="0"/>
              <a:t>五、投资与效益分析，可行性研究</a:t>
            </a:r>
          </a:p>
          <a:p>
            <a:pPr marL="628650" lvl="1" indent="0" eaLnBrk="1" hangingPunct="1">
              <a:lnSpc>
                <a:spcPct val="100000"/>
              </a:lnSpc>
              <a:buNone/>
            </a:pPr>
            <a:r>
              <a:rPr lang="zh-CN" altLang="en-US" dirty="0" smtClean="0"/>
              <a:t>六、系统项目计划（工程进度计划、资源计划）</a:t>
            </a:r>
          </a:p>
        </p:txBody>
      </p:sp>
    </p:spTree>
    <p:extLst>
      <p:ext uri="{BB962C8B-B14F-4D97-AF65-F5344CB8AC3E}">
        <p14:creationId xmlns:p14="http://schemas.microsoft.com/office/powerpoint/2010/main" val="40431938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Text Box 3"/>
          <p:cNvSpPr txBox="1">
            <a:spLocks noChangeArrowheads="1"/>
          </p:cNvSpPr>
          <p:nvPr/>
        </p:nvSpPr>
        <p:spPr bwMode="auto">
          <a:xfrm>
            <a:off x="250825" y="1629817"/>
            <a:ext cx="8497888" cy="4535487"/>
          </a:xfrm>
          <a:prstGeom prst="rect">
            <a:avLst/>
          </a:prstGeom>
          <a:noFill/>
          <a:ln>
            <a:noFill/>
          </a:ln>
          <a:effectLst/>
          <a:extLst>
            <a:ext uri="{909E8E84-426E-40DD-AFC4-6F175D3DCCD1}">
              <a14:hiddenFill xmlns:a14="http://schemas.microsoft.com/office/drawing/2010/main">
                <a:solidFill>
                  <a:srgbClr val="66FFFF">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35000"/>
              </a:lnSpc>
            </a:pPr>
            <a:r>
              <a:rPr kumimoji="1" lang="zh-CN" altLang="en-US" sz="2400" b="1" dirty="0">
                <a:solidFill>
                  <a:srgbClr val="002060"/>
                </a:solidFill>
                <a:effectLst>
                  <a:outerShdw blurRad="38100" dist="38100" dir="2700000" algn="tl">
                    <a:srgbClr val="000000">
                      <a:alpha val="43137"/>
                    </a:srgbClr>
                  </a:outerShdw>
                </a:effectLst>
                <a:latin typeface="+mn-ea"/>
                <a:ea typeface="+mn-ea"/>
              </a:rPr>
              <a:t>    </a:t>
            </a:r>
            <a:r>
              <a:rPr kumimoji="1" lang="zh-CN" altLang="en-US" sz="2400" b="1" dirty="0" smtClean="0">
                <a:solidFill>
                  <a:srgbClr val="002060"/>
                </a:solidFill>
                <a:effectLst>
                  <a:outerShdw blurRad="38100" dist="38100" dir="2700000" algn="tl">
                    <a:srgbClr val="000000">
                      <a:alpha val="43137"/>
                    </a:srgbClr>
                  </a:outerShdw>
                </a:effectLst>
                <a:latin typeface="+mn-ea"/>
                <a:ea typeface="+mn-ea"/>
              </a:rPr>
              <a:t>某</a:t>
            </a:r>
            <a:r>
              <a:rPr kumimoji="1" lang="zh-CN" altLang="en-US" sz="2400" b="1" dirty="0">
                <a:solidFill>
                  <a:srgbClr val="002060"/>
                </a:solidFill>
                <a:effectLst>
                  <a:outerShdw blurRad="38100" dist="38100" dir="2700000" algn="tl">
                    <a:srgbClr val="000000">
                      <a:alpha val="43137"/>
                    </a:srgbClr>
                  </a:outerShdw>
                </a:effectLst>
                <a:latin typeface="+mn-ea"/>
                <a:ea typeface="+mn-ea"/>
              </a:rPr>
              <a:t>大型商业集团的老总在企业信息业建设中遇到一些</a:t>
            </a:r>
            <a:r>
              <a:rPr kumimoji="1" lang="zh-CN" altLang="en-US" sz="2400" b="1" dirty="0">
                <a:solidFill>
                  <a:srgbClr val="FF0000"/>
                </a:solidFill>
                <a:effectLst>
                  <a:outerShdw blurRad="38100" dist="38100" dir="2700000" algn="tl">
                    <a:srgbClr val="000000">
                      <a:alpha val="43137"/>
                    </a:srgbClr>
                  </a:outerShdw>
                </a:effectLst>
                <a:latin typeface="+mn-ea"/>
                <a:ea typeface="+mn-ea"/>
              </a:rPr>
              <a:t>困惑</a:t>
            </a:r>
            <a:r>
              <a:rPr kumimoji="1" lang="zh-CN" altLang="en-US" sz="2400" b="1" dirty="0">
                <a:solidFill>
                  <a:srgbClr val="002060"/>
                </a:solidFill>
                <a:effectLst>
                  <a:outerShdw blurRad="38100" dist="38100" dir="2700000" algn="tl">
                    <a:srgbClr val="000000">
                      <a:alpha val="43137"/>
                    </a:srgbClr>
                  </a:outerShdw>
                </a:effectLst>
                <a:latin typeface="+mn-ea"/>
                <a:ea typeface="+mn-ea"/>
              </a:rPr>
              <a:t>：</a:t>
            </a:r>
            <a:r>
              <a:rPr kumimoji="1" lang="en-US" altLang="zh-CN" sz="2400" b="1" dirty="0">
                <a:solidFill>
                  <a:srgbClr val="002060"/>
                </a:solidFill>
                <a:effectLst>
                  <a:outerShdw blurRad="38100" dist="38100" dir="2700000" algn="tl">
                    <a:srgbClr val="000000">
                      <a:alpha val="43137"/>
                    </a:srgbClr>
                  </a:outerShdw>
                </a:effectLst>
                <a:latin typeface="+mn-ea"/>
                <a:ea typeface="+mn-ea"/>
              </a:rPr>
              <a:t>2000</a:t>
            </a:r>
            <a:r>
              <a:rPr kumimoji="1" lang="zh-CN" altLang="en-US" sz="2400" b="1" dirty="0">
                <a:solidFill>
                  <a:srgbClr val="002060"/>
                </a:solidFill>
                <a:effectLst>
                  <a:outerShdw blurRad="38100" dist="38100" dir="2700000" algn="tl">
                    <a:srgbClr val="000000">
                      <a:alpha val="43137"/>
                    </a:srgbClr>
                  </a:outerShdw>
                </a:effectLst>
                <a:latin typeface="+mn-ea"/>
                <a:ea typeface="+mn-ea"/>
              </a:rPr>
              <a:t>年初在“要么电子商务，要么无商可务”的形势下，曾花费</a:t>
            </a:r>
            <a:r>
              <a:rPr kumimoji="1" lang="en-US" altLang="zh-CN" sz="2400" b="1" dirty="0">
                <a:solidFill>
                  <a:srgbClr val="002060"/>
                </a:solidFill>
                <a:effectLst>
                  <a:outerShdw blurRad="38100" dist="38100" dir="2700000" algn="tl">
                    <a:srgbClr val="000000">
                      <a:alpha val="43137"/>
                    </a:srgbClr>
                  </a:outerShdw>
                </a:effectLst>
                <a:latin typeface="+mn-ea"/>
                <a:ea typeface="+mn-ea"/>
              </a:rPr>
              <a:t>50</a:t>
            </a:r>
            <a:r>
              <a:rPr kumimoji="1" lang="zh-CN" altLang="en-US" sz="2400" b="1" dirty="0">
                <a:solidFill>
                  <a:srgbClr val="002060"/>
                </a:solidFill>
                <a:effectLst>
                  <a:outerShdw blurRad="38100" dist="38100" dir="2700000" algn="tl">
                    <a:srgbClr val="000000">
                      <a:alpha val="43137"/>
                    </a:srgbClr>
                  </a:outerShdw>
                </a:effectLst>
                <a:latin typeface="+mn-ea"/>
                <a:ea typeface="+mn-ea"/>
              </a:rPr>
              <a:t>多万元建立了一个网上交易平台，但一直没有发挥实际的作用，于是，请求互联网战略专家进行诊断。</a:t>
            </a:r>
          </a:p>
          <a:p>
            <a:pPr algn="l" eaLnBrk="1" hangingPunct="1">
              <a:lnSpc>
                <a:spcPct val="135000"/>
              </a:lnSpc>
            </a:pPr>
            <a:r>
              <a:rPr kumimoji="1" lang="zh-CN" altLang="en-US" sz="2400" b="1" dirty="0">
                <a:solidFill>
                  <a:srgbClr val="002060"/>
                </a:solidFill>
                <a:effectLst>
                  <a:outerShdw blurRad="38100" dist="38100" dir="2700000" algn="tl">
                    <a:srgbClr val="000000">
                      <a:alpha val="43137"/>
                    </a:srgbClr>
                  </a:outerShdw>
                </a:effectLst>
                <a:latin typeface="+mn-ea"/>
                <a:ea typeface="+mn-ea"/>
              </a:rPr>
              <a:t>    专家的意见是：由于</a:t>
            </a:r>
            <a:r>
              <a:rPr kumimoji="1" lang="zh-CN" altLang="en-US" sz="2400" b="1" dirty="0">
                <a:solidFill>
                  <a:srgbClr val="FF0000"/>
                </a:solidFill>
                <a:effectLst>
                  <a:outerShdw blurRad="38100" dist="38100" dir="2700000" algn="tl">
                    <a:srgbClr val="000000">
                      <a:alpha val="43137"/>
                    </a:srgbClr>
                  </a:outerShdw>
                </a:effectLst>
                <a:latin typeface="+mn-ea"/>
                <a:ea typeface="+mn-ea"/>
              </a:rPr>
              <a:t>缺乏企业信息化战略的总体规划</a:t>
            </a:r>
            <a:r>
              <a:rPr kumimoji="1" lang="zh-CN" altLang="en-US" sz="2400" b="1" dirty="0">
                <a:solidFill>
                  <a:srgbClr val="002060"/>
                </a:solidFill>
                <a:effectLst>
                  <a:outerShdw blurRad="38100" dist="38100" dir="2700000" algn="tl">
                    <a:srgbClr val="000000">
                      <a:alpha val="43137"/>
                    </a:srgbClr>
                  </a:outerShdw>
                </a:effectLst>
                <a:latin typeface="+mn-ea"/>
                <a:ea typeface="+mn-ea"/>
              </a:rPr>
              <a:t>，现有的电子商务平台和公司的业务严重脱节，应该从企业总体经营战略的角度考虑，将企业上网和电子商务纳入到信息化战略规划中，用信息化战略来指导企业的电子商务进程才能发挥互联网的最大价值。 </a:t>
            </a:r>
          </a:p>
        </p:txBody>
      </p:sp>
      <p:sp>
        <p:nvSpPr>
          <p:cNvPr id="5" name="Rectangle 7"/>
          <p:cNvSpPr>
            <a:spLocks noChangeArrowheads="1"/>
          </p:cNvSpPr>
          <p:nvPr/>
        </p:nvSpPr>
        <p:spPr bwMode="auto">
          <a:xfrm>
            <a:off x="126409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一、系统规划概论</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6" name="Text Box 3"/>
          <p:cNvSpPr txBox="1">
            <a:spLocks noChangeArrowheads="1"/>
          </p:cNvSpPr>
          <p:nvPr/>
        </p:nvSpPr>
        <p:spPr bwMode="auto">
          <a:xfrm>
            <a:off x="1835696" y="908720"/>
            <a:ext cx="5760640"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pPr algn="l"/>
            <a:r>
              <a:rPr lang="en-US" altLang="zh-CN" dirty="0"/>
              <a:t>  2</a:t>
            </a:r>
            <a:r>
              <a:rPr lang="zh-CN" altLang="en-US" dirty="0" smtClean="0"/>
              <a:t>、</a:t>
            </a:r>
            <a:r>
              <a:rPr lang="en-US" altLang="zh-CN" dirty="0" smtClean="0"/>
              <a:t>IT</a:t>
            </a:r>
            <a:r>
              <a:rPr lang="zh-CN" altLang="en-US" dirty="0" smtClean="0"/>
              <a:t>系统</a:t>
            </a:r>
            <a:r>
              <a:rPr lang="zh-CN" altLang="en-US" dirty="0"/>
              <a:t>建设中的问题</a:t>
            </a:r>
          </a:p>
        </p:txBody>
      </p:sp>
    </p:spTree>
    <p:extLst>
      <p:ext uri="{BB962C8B-B14F-4D97-AF65-F5344CB8AC3E}">
        <p14:creationId xmlns:p14="http://schemas.microsoft.com/office/powerpoint/2010/main" val="25182375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5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50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2"/>
          <p:cNvSpPr>
            <a:spLocks noChangeShapeType="1"/>
          </p:cNvSpPr>
          <p:nvPr/>
        </p:nvSpPr>
        <p:spPr bwMode="auto">
          <a:xfrm flipV="1">
            <a:off x="2630363" y="1785392"/>
            <a:ext cx="625475" cy="420687"/>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Line 3"/>
          <p:cNvSpPr>
            <a:spLocks noChangeShapeType="1"/>
          </p:cNvSpPr>
          <p:nvPr/>
        </p:nvSpPr>
        <p:spPr bwMode="auto">
          <a:xfrm>
            <a:off x="2701800" y="4366394"/>
            <a:ext cx="554038" cy="347663"/>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Line 4"/>
          <p:cNvSpPr>
            <a:spLocks noChangeShapeType="1"/>
          </p:cNvSpPr>
          <p:nvPr/>
        </p:nvSpPr>
        <p:spPr bwMode="auto">
          <a:xfrm>
            <a:off x="3255838" y="1785392"/>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5"/>
          <p:cNvSpPr>
            <a:spLocks noChangeShapeType="1"/>
          </p:cNvSpPr>
          <p:nvPr/>
        </p:nvSpPr>
        <p:spPr bwMode="auto">
          <a:xfrm>
            <a:off x="3255838" y="4714057"/>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7"/>
          <p:cNvSpPr>
            <a:spLocks noChangeShapeType="1"/>
          </p:cNvSpPr>
          <p:nvPr/>
        </p:nvSpPr>
        <p:spPr bwMode="auto">
          <a:xfrm>
            <a:off x="3255838" y="2826841"/>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Oval 11"/>
          <p:cNvSpPr>
            <a:spLocks noChangeArrowheads="1"/>
          </p:cNvSpPr>
          <p:nvPr/>
        </p:nvSpPr>
        <p:spPr bwMode="gray">
          <a:xfrm>
            <a:off x="811088" y="1990229"/>
            <a:ext cx="2673350" cy="2671762"/>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fontAlgn="auto">
              <a:spcBef>
                <a:spcPts val="0"/>
              </a:spcBef>
              <a:spcAft>
                <a:spcPts val="0"/>
              </a:spcAft>
              <a:defRPr/>
            </a:pPr>
            <a:endParaRPr lang="zh-CN" altLang="en-US">
              <a:latin typeface="+mn-lt"/>
              <a:ea typeface="+mn-ea"/>
            </a:endParaRPr>
          </a:p>
        </p:txBody>
      </p:sp>
      <p:sp>
        <p:nvSpPr>
          <p:cNvPr id="9" name="Oval 12"/>
          <p:cNvSpPr>
            <a:spLocks noChangeArrowheads="1"/>
          </p:cNvSpPr>
          <p:nvPr/>
        </p:nvSpPr>
        <p:spPr bwMode="gray">
          <a:xfrm>
            <a:off x="987300" y="2163266"/>
            <a:ext cx="2319338" cy="232251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fontAlgn="auto">
              <a:spcBef>
                <a:spcPts val="0"/>
              </a:spcBef>
              <a:spcAft>
                <a:spcPts val="0"/>
              </a:spcAft>
              <a:defRPr/>
            </a:pPr>
            <a:endParaRPr lang="zh-CN" altLang="en-US">
              <a:latin typeface="+mn-lt"/>
              <a:ea typeface="+mn-ea"/>
            </a:endParaRPr>
          </a:p>
        </p:txBody>
      </p:sp>
      <p:sp>
        <p:nvSpPr>
          <p:cNvPr id="10" name="Oval 13"/>
          <p:cNvSpPr>
            <a:spLocks noChangeArrowheads="1"/>
          </p:cNvSpPr>
          <p:nvPr/>
        </p:nvSpPr>
        <p:spPr bwMode="gray">
          <a:xfrm>
            <a:off x="998413" y="2175966"/>
            <a:ext cx="2319337" cy="2320925"/>
          </a:xfrm>
          <a:prstGeom prst="ellipse">
            <a:avLst/>
          </a:prstGeom>
          <a:gradFill flip="none" rotWithShape="1">
            <a:gsLst>
              <a:gs pos="0">
                <a:srgbClr val="002060"/>
              </a:gs>
              <a:gs pos="16000">
                <a:srgbClr val="00CCCC"/>
              </a:gs>
              <a:gs pos="47000">
                <a:srgbClr val="9999FF"/>
              </a:gs>
              <a:gs pos="60001">
                <a:srgbClr val="2E6792"/>
              </a:gs>
              <a:gs pos="71001">
                <a:srgbClr val="3333CC"/>
              </a:gs>
              <a:gs pos="81000">
                <a:srgbClr val="1170FF"/>
              </a:gs>
              <a:gs pos="100000">
                <a:srgbClr val="006699"/>
              </a:gs>
            </a:gsLst>
            <a:lin ang="18900000" scaled="1"/>
            <a:tileRect/>
          </a:gradFill>
          <a:ln w="38100" algn="ctr">
            <a:noFill/>
            <a:round/>
            <a:headEnd/>
            <a:tailEnd/>
          </a:ln>
          <a:effectLst/>
        </p:spPr>
        <p:txBody>
          <a:bodyPr anchor="ctr">
            <a:spAutoFit/>
          </a:bodyPr>
          <a:lstStyle/>
          <a:p>
            <a:pPr fontAlgn="auto">
              <a:spcBef>
                <a:spcPts val="0"/>
              </a:spcBef>
              <a:spcAft>
                <a:spcPts val="0"/>
              </a:spcAft>
              <a:defRPr/>
            </a:pPr>
            <a:endParaRPr lang="zh-CN" altLang="en-US">
              <a:latin typeface="+mn-lt"/>
              <a:ea typeface="+mn-ea"/>
            </a:endParaRPr>
          </a:p>
        </p:txBody>
      </p:sp>
      <p:sp>
        <p:nvSpPr>
          <p:cNvPr id="11" name="Oval 14"/>
          <p:cNvSpPr>
            <a:spLocks noChangeArrowheads="1"/>
          </p:cNvSpPr>
          <p:nvPr/>
        </p:nvSpPr>
        <p:spPr bwMode="gray">
          <a:xfrm>
            <a:off x="1101600" y="2280741"/>
            <a:ext cx="2090738" cy="2089150"/>
          </a:xfrm>
          <a:prstGeom prst="ellipse">
            <a:avLst/>
          </a:prstGeom>
          <a:solidFill>
            <a:srgbClr val="000000"/>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endParaRPr lang="zh-CN" altLang="en-US">
              <a:latin typeface="Lucida Sans Unicode" pitchFamily="34" charset="0"/>
              <a:ea typeface="黑体" pitchFamily="2" charset="-122"/>
            </a:endParaRPr>
          </a:p>
        </p:txBody>
      </p:sp>
      <p:sp>
        <p:nvSpPr>
          <p:cNvPr id="12" name="Oval 15"/>
          <p:cNvSpPr>
            <a:spLocks noChangeArrowheads="1"/>
          </p:cNvSpPr>
          <p:nvPr/>
        </p:nvSpPr>
        <p:spPr bwMode="gray">
          <a:xfrm>
            <a:off x="1134938" y="2314079"/>
            <a:ext cx="2025650" cy="202723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13" name="Oval 16"/>
          <p:cNvSpPr>
            <a:spLocks noChangeArrowheads="1"/>
          </p:cNvSpPr>
          <p:nvPr/>
        </p:nvSpPr>
        <p:spPr bwMode="gray">
          <a:xfrm>
            <a:off x="1160338" y="2325191"/>
            <a:ext cx="1978025" cy="197802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14" name="Oval 17"/>
          <p:cNvSpPr>
            <a:spLocks noChangeArrowheads="1"/>
          </p:cNvSpPr>
          <p:nvPr/>
        </p:nvSpPr>
        <p:spPr bwMode="gray">
          <a:xfrm>
            <a:off x="1182563" y="2344241"/>
            <a:ext cx="1879600" cy="184785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15" name="Oval 18"/>
          <p:cNvSpPr>
            <a:spLocks noChangeArrowheads="1"/>
          </p:cNvSpPr>
          <p:nvPr/>
        </p:nvSpPr>
        <p:spPr bwMode="gray">
          <a:xfrm>
            <a:off x="1292100" y="2396629"/>
            <a:ext cx="1671638" cy="150018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16" name="AutoShape 20"/>
          <p:cNvSpPr>
            <a:spLocks noChangeArrowheads="1"/>
          </p:cNvSpPr>
          <p:nvPr/>
        </p:nvSpPr>
        <p:spPr bwMode="gray">
          <a:xfrm>
            <a:off x="3859088" y="1556792"/>
            <a:ext cx="4097288"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17" name="Rectangle 21"/>
          <p:cNvSpPr>
            <a:spLocks noChangeArrowheads="1"/>
          </p:cNvSpPr>
          <p:nvPr/>
        </p:nvSpPr>
        <p:spPr bwMode="auto">
          <a:xfrm>
            <a:off x="4339728" y="1557387"/>
            <a:ext cx="39604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400" b="1" dirty="0" smtClean="0">
                <a:solidFill>
                  <a:srgbClr val="969696"/>
                </a:solidFill>
                <a:effectLst>
                  <a:outerShdw blurRad="38100" dist="38100" dir="2700000" algn="tl">
                    <a:srgbClr val="000000">
                      <a:alpha val="43137"/>
                    </a:srgbClr>
                  </a:outerShdw>
                </a:effectLst>
                <a:latin typeface="+mn-ea"/>
                <a:ea typeface="+mn-ea"/>
              </a:rPr>
              <a:t>一、系统规划概论</a:t>
            </a:r>
            <a:endParaRPr lang="en-US" altLang="zh-CN" sz="2400" b="1" dirty="0">
              <a:solidFill>
                <a:srgbClr val="969696"/>
              </a:solidFill>
              <a:effectLst>
                <a:outerShdw blurRad="38100" dist="38100" dir="2700000" algn="tl">
                  <a:srgbClr val="000000">
                    <a:alpha val="43137"/>
                  </a:srgbClr>
                </a:outerShdw>
              </a:effectLst>
              <a:latin typeface="+mn-ea"/>
              <a:ea typeface="+mn-ea"/>
            </a:endParaRPr>
          </a:p>
        </p:txBody>
      </p:sp>
      <p:sp>
        <p:nvSpPr>
          <p:cNvPr id="18" name="AutoShape 22"/>
          <p:cNvSpPr>
            <a:spLocks noChangeArrowheads="1"/>
          </p:cNvSpPr>
          <p:nvPr/>
        </p:nvSpPr>
        <p:spPr bwMode="gray">
          <a:xfrm>
            <a:off x="3859088" y="2566491"/>
            <a:ext cx="4097288"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19" name="Rectangle 23"/>
          <p:cNvSpPr>
            <a:spLocks noChangeArrowheads="1"/>
          </p:cNvSpPr>
          <p:nvPr/>
        </p:nvSpPr>
        <p:spPr bwMode="auto">
          <a:xfrm>
            <a:off x="4411736" y="2566119"/>
            <a:ext cx="43751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dirty="0">
                <a:solidFill>
                  <a:srgbClr val="969696"/>
                </a:solidFill>
                <a:effectLst>
                  <a:outerShdw blurRad="38100" dist="38100" dir="2700000" algn="tl">
                    <a:srgbClr val="000000">
                      <a:alpha val="43137"/>
                    </a:srgbClr>
                  </a:outerShdw>
                </a:effectLst>
                <a:latin typeface="+mn-ea"/>
                <a:ea typeface="+mn-ea"/>
              </a:rPr>
              <a:t>二</a:t>
            </a:r>
            <a:r>
              <a:rPr lang="zh-CN" altLang="en-US" sz="2400" b="1" dirty="0" smtClean="0">
                <a:solidFill>
                  <a:srgbClr val="969696"/>
                </a:solidFill>
                <a:effectLst>
                  <a:outerShdw blurRad="38100" dist="38100" dir="2700000" algn="tl">
                    <a:srgbClr val="000000">
                      <a:alpha val="43137"/>
                    </a:srgbClr>
                  </a:outerShdw>
                </a:effectLst>
                <a:latin typeface="+mn-ea"/>
                <a:ea typeface="+mn-ea"/>
              </a:rPr>
              <a:t>、系统规划方法</a:t>
            </a:r>
            <a:endParaRPr lang="en-US" altLang="zh-CN" sz="2400" b="1" dirty="0">
              <a:solidFill>
                <a:srgbClr val="969696"/>
              </a:solidFill>
              <a:effectLst>
                <a:outerShdw blurRad="38100" dist="38100" dir="2700000" algn="tl">
                  <a:srgbClr val="000000">
                    <a:alpha val="43137"/>
                  </a:srgbClr>
                </a:outerShdw>
              </a:effectLst>
              <a:latin typeface="+mn-ea"/>
              <a:ea typeface="+mn-ea"/>
            </a:endParaRPr>
          </a:p>
        </p:txBody>
      </p:sp>
      <p:sp>
        <p:nvSpPr>
          <p:cNvPr id="20" name="AutoShape 24"/>
          <p:cNvSpPr>
            <a:spLocks noChangeArrowheads="1"/>
          </p:cNvSpPr>
          <p:nvPr/>
        </p:nvSpPr>
        <p:spPr bwMode="gray">
          <a:xfrm>
            <a:off x="3855913" y="4453707"/>
            <a:ext cx="4100463"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dirty="0">
              <a:latin typeface="+mn-lt"/>
              <a:ea typeface="+mn-ea"/>
            </a:endParaRPr>
          </a:p>
        </p:txBody>
      </p:sp>
      <p:sp>
        <p:nvSpPr>
          <p:cNvPr id="21" name="Rectangle 25"/>
          <p:cNvSpPr>
            <a:spLocks noChangeArrowheads="1"/>
          </p:cNvSpPr>
          <p:nvPr/>
        </p:nvSpPr>
        <p:spPr bwMode="auto">
          <a:xfrm>
            <a:off x="4412381" y="4481537"/>
            <a:ext cx="38877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dirty="0" smtClean="0">
                <a:solidFill>
                  <a:srgbClr val="969696"/>
                </a:solidFill>
                <a:effectLst>
                  <a:outerShdw blurRad="38100" dist="38100" dir="2700000" algn="tl">
                    <a:srgbClr val="000000">
                      <a:alpha val="43137"/>
                    </a:srgbClr>
                  </a:outerShdw>
                </a:effectLst>
                <a:latin typeface="+mn-ea"/>
                <a:ea typeface="+mn-ea"/>
              </a:rPr>
              <a:t>四、系统规划案例</a:t>
            </a:r>
            <a:endParaRPr lang="en-US" altLang="zh-CN" sz="2400" b="1" dirty="0">
              <a:solidFill>
                <a:srgbClr val="969696"/>
              </a:solidFill>
              <a:effectLst>
                <a:outerShdw blurRad="38100" dist="38100" dir="2700000" algn="tl">
                  <a:srgbClr val="000000">
                    <a:alpha val="43137"/>
                  </a:srgbClr>
                </a:outerShdw>
              </a:effectLst>
              <a:latin typeface="+mn-ea"/>
              <a:ea typeface="+mn-ea"/>
            </a:endParaRPr>
          </a:p>
        </p:txBody>
      </p:sp>
      <p:sp>
        <p:nvSpPr>
          <p:cNvPr id="22" name="Oval 26"/>
          <p:cNvSpPr>
            <a:spLocks noChangeArrowheads="1"/>
          </p:cNvSpPr>
          <p:nvPr/>
        </p:nvSpPr>
        <p:spPr bwMode="gray">
          <a:xfrm>
            <a:off x="3770188" y="1674267"/>
            <a:ext cx="303212" cy="303212"/>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3" name="Oval 27"/>
          <p:cNvSpPr>
            <a:spLocks noChangeArrowheads="1"/>
          </p:cNvSpPr>
          <p:nvPr/>
        </p:nvSpPr>
        <p:spPr bwMode="gray">
          <a:xfrm>
            <a:off x="3782888" y="2699841"/>
            <a:ext cx="303212" cy="301625"/>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pic>
        <p:nvPicPr>
          <p:cNvPr id="24" name="Picture 33" descr="worldmap_ani8"/>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gray">
          <a:xfrm>
            <a:off x="1333375" y="2537916"/>
            <a:ext cx="1609725"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Line 7"/>
          <p:cNvSpPr>
            <a:spLocks noChangeShapeType="1"/>
          </p:cNvSpPr>
          <p:nvPr/>
        </p:nvSpPr>
        <p:spPr bwMode="auto">
          <a:xfrm>
            <a:off x="3255838" y="3790330"/>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AutoShape 22"/>
          <p:cNvSpPr>
            <a:spLocks noChangeArrowheads="1"/>
          </p:cNvSpPr>
          <p:nvPr/>
        </p:nvSpPr>
        <p:spPr bwMode="gray">
          <a:xfrm>
            <a:off x="3859088" y="3517404"/>
            <a:ext cx="4097288"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7" name="Rectangle 23"/>
          <p:cNvSpPr>
            <a:spLocks noChangeArrowheads="1"/>
          </p:cNvSpPr>
          <p:nvPr/>
        </p:nvSpPr>
        <p:spPr bwMode="auto">
          <a:xfrm>
            <a:off x="4411736" y="3502223"/>
            <a:ext cx="453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dirty="0" smtClean="0">
                <a:solidFill>
                  <a:srgbClr val="969696"/>
                </a:solidFill>
                <a:effectLst>
                  <a:outerShdw blurRad="38100" dist="38100" dir="2700000" algn="tl">
                    <a:srgbClr val="000000">
                      <a:alpha val="43137"/>
                    </a:srgbClr>
                  </a:outerShdw>
                </a:effectLst>
                <a:latin typeface="+mn-ea"/>
                <a:ea typeface="+mn-ea"/>
              </a:rPr>
              <a:t>三、系统规划阶段</a:t>
            </a:r>
            <a:endParaRPr lang="en-US" altLang="zh-CN" sz="2400" b="1" dirty="0">
              <a:solidFill>
                <a:srgbClr val="969696"/>
              </a:solidFill>
              <a:effectLst>
                <a:outerShdw blurRad="38100" dist="38100" dir="2700000" algn="tl">
                  <a:srgbClr val="000000">
                    <a:alpha val="43137"/>
                  </a:srgbClr>
                </a:outerShdw>
              </a:effectLst>
              <a:latin typeface="+mn-ea"/>
              <a:ea typeface="+mn-ea"/>
            </a:endParaRPr>
          </a:p>
        </p:txBody>
      </p:sp>
      <p:sp>
        <p:nvSpPr>
          <p:cNvPr id="28" name="Oval 27"/>
          <p:cNvSpPr>
            <a:spLocks noChangeArrowheads="1"/>
          </p:cNvSpPr>
          <p:nvPr/>
        </p:nvSpPr>
        <p:spPr bwMode="gray">
          <a:xfrm>
            <a:off x="3782888" y="4568007"/>
            <a:ext cx="303212" cy="303212"/>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9" name="Oval 26"/>
          <p:cNvSpPr>
            <a:spLocks noChangeArrowheads="1"/>
          </p:cNvSpPr>
          <p:nvPr/>
        </p:nvSpPr>
        <p:spPr bwMode="gray">
          <a:xfrm>
            <a:off x="3763838" y="3631704"/>
            <a:ext cx="301625" cy="303212"/>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31" name="标题 1"/>
          <p:cNvSpPr>
            <a:spLocks noGrp="1"/>
          </p:cNvSpPr>
          <p:nvPr>
            <p:ph type="title"/>
          </p:nvPr>
        </p:nvSpPr>
        <p:spPr>
          <a:xfrm>
            <a:off x="-36512" y="77317"/>
            <a:ext cx="9144000" cy="687387"/>
          </a:xfrm>
        </p:spPr>
        <p:txBody>
          <a:bodyPr rIns="180000"/>
          <a:lstStyle/>
          <a:p>
            <a:r>
              <a:rPr lang="zh-CN" altLang="en-US" sz="3200" dirty="0">
                <a:solidFill>
                  <a:srgbClr val="0000FF"/>
                </a:solidFill>
                <a:latin typeface="黑体" pitchFamily="49" charset="-122"/>
                <a:ea typeface="黑体" pitchFamily="49" charset="-122"/>
              </a:rPr>
              <a:t>第五讲 </a:t>
            </a:r>
            <a:r>
              <a:rPr lang="zh-CN" altLang="en-US" sz="3200" dirty="0" smtClean="0">
                <a:solidFill>
                  <a:srgbClr val="0000FF"/>
                </a:solidFill>
                <a:effectLst>
                  <a:outerShdw blurRad="38100" dist="38100" dir="2700000" algn="tl">
                    <a:srgbClr val="000000">
                      <a:alpha val="43137"/>
                    </a:srgbClr>
                  </a:outerShdw>
                </a:effectLst>
                <a:latin typeface="黑体" pitchFamily="49" charset="-122"/>
                <a:ea typeface="黑体" pitchFamily="49" charset="-122"/>
              </a:rPr>
              <a:t>系统规划</a:t>
            </a:r>
            <a:endParaRPr lang="zh-CN" altLang="en-US" sz="3200" dirty="0">
              <a:solidFill>
                <a:srgbClr val="0000FF"/>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30" name="Line 3"/>
          <p:cNvSpPr>
            <a:spLocks noChangeShapeType="1"/>
          </p:cNvSpPr>
          <p:nvPr/>
        </p:nvSpPr>
        <p:spPr bwMode="auto">
          <a:xfrm>
            <a:off x="2267744" y="4661991"/>
            <a:ext cx="986086" cy="987351"/>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5"/>
          <p:cNvSpPr>
            <a:spLocks noChangeShapeType="1"/>
          </p:cNvSpPr>
          <p:nvPr/>
        </p:nvSpPr>
        <p:spPr bwMode="auto">
          <a:xfrm>
            <a:off x="3253830" y="5649342"/>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AutoShape 24"/>
          <p:cNvSpPr>
            <a:spLocks noChangeArrowheads="1"/>
          </p:cNvSpPr>
          <p:nvPr/>
        </p:nvSpPr>
        <p:spPr bwMode="gray">
          <a:xfrm>
            <a:off x="3853905" y="5388992"/>
            <a:ext cx="4100463"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dirty="0">
              <a:latin typeface="+mn-lt"/>
              <a:ea typeface="+mn-ea"/>
            </a:endParaRPr>
          </a:p>
        </p:txBody>
      </p:sp>
      <p:sp>
        <p:nvSpPr>
          <p:cNvPr id="34" name="Rectangle 25"/>
          <p:cNvSpPr>
            <a:spLocks noChangeArrowheads="1"/>
          </p:cNvSpPr>
          <p:nvPr/>
        </p:nvSpPr>
        <p:spPr bwMode="auto">
          <a:xfrm>
            <a:off x="4410373" y="5416822"/>
            <a:ext cx="38877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dirty="0">
                <a:solidFill>
                  <a:srgbClr val="FF0000"/>
                </a:solidFill>
                <a:effectLst>
                  <a:outerShdw blurRad="38100" dist="38100" dir="2700000" algn="tl">
                    <a:srgbClr val="000000">
                      <a:alpha val="43137"/>
                    </a:srgbClr>
                  </a:outerShdw>
                </a:effectLst>
                <a:latin typeface="+mn-ea"/>
                <a:ea typeface="+mn-ea"/>
              </a:rPr>
              <a:t>五</a:t>
            </a:r>
            <a:r>
              <a:rPr lang="zh-CN" altLang="en-US" sz="2400" b="1" dirty="0" smtClean="0">
                <a:solidFill>
                  <a:srgbClr val="FF0000"/>
                </a:solidFill>
                <a:effectLst>
                  <a:outerShdw blurRad="38100" dist="38100" dir="2700000" algn="tl">
                    <a:srgbClr val="000000">
                      <a:alpha val="43137"/>
                    </a:srgbClr>
                  </a:outerShdw>
                </a:effectLst>
                <a:latin typeface="+mn-ea"/>
                <a:ea typeface="+mn-ea"/>
              </a:rPr>
              <a:t>、规划的可行性</a:t>
            </a:r>
            <a:endParaRPr lang="en-US" altLang="zh-CN" sz="2400" b="1" dirty="0">
              <a:solidFill>
                <a:srgbClr val="FF0000"/>
              </a:solidFill>
              <a:effectLst>
                <a:outerShdw blurRad="38100" dist="38100" dir="2700000" algn="tl">
                  <a:srgbClr val="000000">
                    <a:alpha val="43137"/>
                  </a:srgbClr>
                </a:outerShdw>
              </a:effectLst>
              <a:latin typeface="+mn-ea"/>
              <a:ea typeface="+mn-ea"/>
            </a:endParaRPr>
          </a:p>
        </p:txBody>
      </p:sp>
      <p:sp>
        <p:nvSpPr>
          <p:cNvPr id="35" name="Oval 27"/>
          <p:cNvSpPr>
            <a:spLocks noChangeArrowheads="1"/>
          </p:cNvSpPr>
          <p:nvPr/>
        </p:nvSpPr>
        <p:spPr bwMode="gray">
          <a:xfrm>
            <a:off x="3780880" y="5503292"/>
            <a:ext cx="303212" cy="303212"/>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spTree>
    <p:extLst>
      <p:ext uri="{BB962C8B-B14F-4D97-AF65-F5344CB8AC3E}">
        <p14:creationId xmlns:p14="http://schemas.microsoft.com/office/powerpoint/2010/main" val="70524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5" name="Rectangle 7"/>
          <p:cNvSpPr>
            <a:spLocks noChangeArrowheads="1"/>
          </p:cNvSpPr>
          <p:nvPr/>
        </p:nvSpPr>
        <p:spPr bwMode="auto">
          <a:xfrm>
            <a:off x="126409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五</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、规划的可行性</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2" name="TextBox 1"/>
          <p:cNvSpPr txBox="1"/>
          <p:nvPr/>
        </p:nvSpPr>
        <p:spPr bwMode="auto">
          <a:xfrm>
            <a:off x="2771800" y="1556792"/>
            <a:ext cx="5040560"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smtClean="0">
                <a:solidFill>
                  <a:schemeClr val="bg1"/>
                </a:solidFill>
              </a:rPr>
              <a:t>1</a:t>
            </a:r>
            <a:r>
              <a:rPr lang="zh-CN" altLang="en-US" dirty="0" smtClean="0">
                <a:solidFill>
                  <a:schemeClr val="bg1"/>
                </a:solidFill>
              </a:rPr>
              <a:t>、可行性研究</a:t>
            </a:r>
            <a:endParaRPr lang="zh-CN" altLang="en-US" dirty="0">
              <a:solidFill>
                <a:schemeClr val="bg1"/>
              </a:solidFill>
            </a:endParaRPr>
          </a:p>
        </p:txBody>
      </p:sp>
      <p:sp>
        <p:nvSpPr>
          <p:cNvPr id="6" name="TextBox 5"/>
          <p:cNvSpPr txBox="1"/>
          <p:nvPr/>
        </p:nvSpPr>
        <p:spPr bwMode="auto">
          <a:xfrm>
            <a:off x="2771800" y="2600908"/>
            <a:ext cx="5040560"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a:solidFill>
                  <a:schemeClr val="bg1"/>
                </a:solidFill>
              </a:rPr>
              <a:t>2</a:t>
            </a:r>
            <a:r>
              <a:rPr lang="zh-CN" altLang="en-US" dirty="0" smtClean="0">
                <a:solidFill>
                  <a:schemeClr val="bg1"/>
                </a:solidFill>
              </a:rPr>
              <a:t>、可行性研究内</a:t>
            </a:r>
            <a:endParaRPr lang="zh-CN" altLang="en-US" dirty="0">
              <a:solidFill>
                <a:schemeClr val="bg1"/>
              </a:solidFill>
            </a:endParaRPr>
          </a:p>
        </p:txBody>
      </p:sp>
      <p:sp>
        <p:nvSpPr>
          <p:cNvPr id="8" name="TextBox 7"/>
          <p:cNvSpPr txBox="1"/>
          <p:nvPr/>
        </p:nvSpPr>
        <p:spPr bwMode="auto">
          <a:xfrm>
            <a:off x="2771800" y="3645024"/>
            <a:ext cx="5040560"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a:solidFill>
                  <a:schemeClr val="bg1"/>
                </a:solidFill>
              </a:rPr>
              <a:t>3</a:t>
            </a:r>
            <a:r>
              <a:rPr lang="zh-CN" altLang="en-US" dirty="0">
                <a:solidFill>
                  <a:schemeClr val="bg1"/>
                </a:solidFill>
              </a:rPr>
              <a:t>、</a:t>
            </a:r>
            <a:r>
              <a:rPr lang="zh-CN" altLang="en-US" dirty="0" smtClean="0">
                <a:solidFill>
                  <a:schemeClr val="bg1"/>
                </a:solidFill>
              </a:rPr>
              <a:t>可行性研究任务与作用</a:t>
            </a:r>
            <a:endParaRPr lang="zh-CN" altLang="en-US" dirty="0">
              <a:solidFill>
                <a:schemeClr val="bg1"/>
              </a:solidFill>
            </a:endParaRPr>
          </a:p>
        </p:txBody>
      </p:sp>
      <p:sp>
        <p:nvSpPr>
          <p:cNvPr id="11" name="Rectangle 3"/>
          <p:cNvSpPr txBox="1">
            <a:spLocks noChangeArrowheads="1"/>
          </p:cNvSpPr>
          <p:nvPr/>
        </p:nvSpPr>
        <p:spPr bwMode="auto">
          <a:xfrm>
            <a:off x="971600" y="980728"/>
            <a:ext cx="2061054" cy="710208"/>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r>
              <a:rPr lang="zh-CN" altLang="en-US" sz="2800" dirty="0" smtClean="0">
                <a:solidFill>
                  <a:srgbClr val="FF0000"/>
                </a:solidFill>
                <a:effectLst>
                  <a:outerShdw blurRad="38100" dist="38100" dir="2700000" algn="tl">
                    <a:srgbClr val="000000">
                      <a:alpha val="43137"/>
                    </a:srgbClr>
                  </a:outerShdw>
                </a:effectLst>
              </a:rPr>
              <a:t>要点</a:t>
            </a:r>
          </a:p>
        </p:txBody>
      </p:sp>
      <p:sp>
        <p:nvSpPr>
          <p:cNvPr id="7" name="TextBox 6"/>
          <p:cNvSpPr txBox="1"/>
          <p:nvPr/>
        </p:nvSpPr>
        <p:spPr bwMode="auto">
          <a:xfrm>
            <a:off x="2771800" y="4689140"/>
            <a:ext cx="5040560"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a:solidFill>
                  <a:schemeClr val="bg1"/>
                </a:solidFill>
              </a:rPr>
              <a:t>4</a:t>
            </a:r>
            <a:r>
              <a:rPr lang="zh-CN" altLang="en-US" dirty="0">
                <a:solidFill>
                  <a:schemeClr val="bg1"/>
                </a:solidFill>
              </a:rPr>
              <a:t>、可行性研究的实施</a:t>
            </a:r>
            <a:r>
              <a:rPr lang="zh-CN" altLang="en-US" dirty="0" smtClean="0">
                <a:solidFill>
                  <a:schemeClr val="bg1"/>
                </a:solidFill>
              </a:rPr>
              <a:t>步骤</a:t>
            </a:r>
            <a:endParaRPr lang="zh-CN" altLang="en-US" dirty="0">
              <a:solidFill>
                <a:schemeClr val="bg1"/>
              </a:solidFill>
            </a:endParaRPr>
          </a:p>
        </p:txBody>
      </p:sp>
      <p:sp>
        <p:nvSpPr>
          <p:cNvPr id="9" name="TextBox 8"/>
          <p:cNvSpPr txBox="1"/>
          <p:nvPr/>
        </p:nvSpPr>
        <p:spPr bwMode="auto">
          <a:xfrm>
            <a:off x="2771800" y="5652537"/>
            <a:ext cx="5040560"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a:solidFill>
                  <a:schemeClr val="bg1"/>
                </a:solidFill>
              </a:rPr>
              <a:t>5</a:t>
            </a:r>
            <a:r>
              <a:rPr lang="zh-CN" altLang="en-US" dirty="0" smtClean="0">
                <a:solidFill>
                  <a:schemeClr val="bg1"/>
                </a:solidFill>
              </a:rPr>
              <a:t>、可行性研究报告</a:t>
            </a:r>
            <a:endParaRPr lang="zh-CN" altLang="en-US" dirty="0">
              <a:solidFill>
                <a:schemeClr val="bg1"/>
              </a:solidFill>
            </a:endParaRPr>
          </a:p>
        </p:txBody>
      </p:sp>
    </p:spTree>
    <p:extLst>
      <p:ext uri="{BB962C8B-B14F-4D97-AF65-F5344CB8AC3E}">
        <p14:creationId xmlns:p14="http://schemas.microsoft.com/office/powerpoint/2010/main" val="3900975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5" name="Rectangle 3"/>
          <p:cNvSpPr>
            <a:spLocks noGrp="1" noChangeArrowheads="1"/>
          </p:cNvSpPr>
          <p:nvPr>
            <p:ph type="body" idx="1"/>
          </p:nvPr>
        </p:nvSpPr>
        <p:spPr>
          <a:xfrm>
            <a:off x="395536" y="1916832"/>
            <a:ext cx="7993137" cy="4380926"/>
          </a:xfrm>
        </p:spPr>
        <p:txBody>
          <a:bodyPr/>
          <a:lstStyle/>
          <a:p>
            <a:pPr lvl="2"/>
            <a:r>
              <a:rPr lang="zh-CN" altLang="en-US" sz="2400" dirty="0" smtClean="0"/>
              <a:t>按照</a:t>
            </a:r>
            <a:r>
              <a:rPr lang="zh-CN" altLang="en-US" sz="2400" dirty="0"/>
              <a:t>各种有效的方法和工作程序，对拟建项目在技术上的先进性，经济上的合理性、盈利性，以及项目实施等方面进行深入的分析，确定标，提出问题，制定方案和项目评估，从而为决策提供科学的依据。 </a:t>
            </a:r>
          </a:p>
          <a:p>
            <a:pPr lvl="2"/>
            <a:r>
              <a:rPr lang="zh-CN" altLang="en-US" sz="2400" dirty="0"/>
              <a:t>可行性不等于可能性，可行性含有必要性。 </a:t>
            </a:r>
          </a:p>
          <a:p>
            <a:pPr marL="628650" lvl="1" indent="0">
              <a:buNone/>
            </a:pPr>
            <a:endParaRPr lang="zh-CN" altLang="en-US" sz="2400" dirty="0"/>
          </a:p>
        </p:txBody>
      </p:sp>
      <p:sp>
        <p:nvSpPr>
          <p:cNvPr id="5" name="Rectangle 7"/>
          <p:cNvSpPr>
            <a:spLocks noChangeArrowheads="1"/>
          </p:cNvSpPr>
          <p:nvPr/>
        </p:nvSpPr>
        <p:spPr bwMode="auto">
          <a:xfrm>
            <a:off x="126409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五</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、规划的可行性</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6" name="TextBox 5"/>
          <p:cNvSpPr txBox="1"/>
          <p:nvPr/>
        </p:nvSpPr>
        <p:spPr bwMode="auto">
          <a:xfrm>
            <a:off x="2771800" y="900009"/>
            <a:ext cx="4824536"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smtClean="0">
                <a:solidFill>
                  <a:schemeClr val="bg1"/>
                </a:solidFill>
              </a:rPr>
              <a:t>1</a:t>
            </a:r>
            <a:r>
              <a:rPr lang="zh-CN" altLang="en-US" dirty="0" smtClean="0">
                <a:solidFill>
                  <a:schemeClr val="bg1"/>
                </a:solidFill>
              </a:rPr>
              <a:t>、可行性研究</a:t>
            </a:r>
            <a:endParaRPr lang="zh-CN" altLang="en-US" dirty="0">
              <a:solidFill>
                <a:schemeClr val="bg1"/>
              </a:solidFill>
            </a:endParaRPr>
          </a:p>
        </p:txBody>
      </p:sp>
    </p:spTree>
    <p:extLst>
      <p:ext uri="{BB962C8B-B14F-4D97-AF65-F5344CB8AC3E}">
        <p14:creationId xmlns:p14="http://schemas.microsoft.com/office/powerpoint/2010/main" val="370392863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7" name="Rectangle 3"/>
          <p:cNvSpPr>
            <a:spLocks noGrp="1" noChangeArrowheads="1"/>
          </p:cNvSpPr>
          <p:nvPr>
            <p:ph type="body" sz="half" idx="1"/>
          </p:nvPr>
        </p:nvSpPr>
        <p:spPr>
          <a:xfrm>
            <a:off x="533400" y="1672208"/>
            <a:ext cx="7696200" cy="1036712"/>
          </a:xfrm>
        </p:spPr>
        <p:txBody>
          <a:bodyPr/>
          <a:lstStyle/>
          <a:p>
            <a:pPr marL="0" indent="376238" algn="just">
              <a:buFontTx/>
              <a:buNone/>
            </a:pPr>
            <a:r>
              <a:rPr lang="en-US" altLang="zh-CN" sz="2800" dirty="0" smtClean="0">
                <a:solidFill>
                  <a:srgbClr val="0000FF"/>
                </a:solidFill>
                <a:latin typeface="黑体" pitchFamily="49" charset="-122"/>
                <a:ea typeface="黑体" pitchFamily="49" charset="-122"/>
              </a:rPr>
              <a:t>1</a:t>
            </a:r>
            <a:r>
              <a:rPr lang="zh-CN" altLang="en-US" sz="2800" dirty="0" smtClean="0">
                <a:solidFill>
                  <a:srgbClr val="0000FF"/>
                </a:solidFill>
                <a:latin typeface="黑体" pitchFamily="49" charset="-122"/>
                <a:ea typeface="黑体" pitchFamily="49" charset="-122"/>
              </a:rPr>
              <a:t>）技术可行性</a:t>
            </a:r>
            <a:endParaRPr lang="zh-CN" altLang="en-US" sz="2800" dirty="0">
              <a:solidFill>
                <a:srgbClr val="0000FF"/>
              </a:solidFill>
              <a:latin typeface="黑体" pitchFamily="49" charset="-122"/>
              <a:ea typeface="黑体" pitchFamily="49" charset="-122"/>
            </a:endParaRPr>
          </a:p>
        </p:txBody>
      </p:sp>
      <p:sp>
        <p:nvSpPr>
          <p:cNvPr id="5" name="Rectangle 7"/>
          <p:cNvSpPr>
            <a:spLocks noChangeArrowheads="1"/>
          </p:cNvSpPr>
          <p:nvPr/>
        </p:nvSpPr>
        <p:spPr bwMode="auto">
          <a:xfrm>
            <a:off x="126409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五</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、规划的可行性</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6" name="TextBox 5"/>
          <p:cNvSpPr txBox="1"/>
          <p:nvPr/>
        </p:nvSpPr>
        <p:spPr bwMode="auto">
          <a:xfrm>
            <a:off x="2771800" y="900009"/>
            <a:ext cx="4824536"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solidFill>
                  <a:schemeClr val="bg1"/>
                </a:solidFill>
              </a:rPr>
              <a:t>2</a:t>
            </a:r>
            <a:r>
              <a:rPr lang="zh-CN" altLang="en-US" dirty="0" smtClean="0">
                <a:solidFill>
                  <a:schemeClr val="bg1"/>
                </a:solidFill>
              </a:rPr>
              <a:t>、可行性研究</a:t>
            </a:r>
            <a:r>
              <a:rPr lang="zh-CN" altLang="en-US" dirty="0">
                <a:solidFill>
                  <a:schemeClr val="bg1"/>
                </a:solidFill>
              </a:rPr>
              <a:t>内容</a:t>
            </a:r>
          </a:p>
        </p:txBody>
      </p:sp>
      <p:sp>
        <p:nvSpPr>
          <p:cNvPr id="7" name="Rectangle 3"/>
          <p:cNvSpPr txBox="1">
            <a:spLocks noChangeArrowheads="1"/>
          </p:cNvSpPr>
          <p:nvPr/>
        </p:nvSpPr>
        <p:spPr bwMode="auto">
          <a:xfrm>
            <a:off x="457200" y="2286992"/>
            <a:ext cx="8229600" cy="395032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eaLnBrk="1" hangingPunct="1">
              <a:buFont typeface="Wingdings" pitchFamily="2" charset="2"/>
              <a:buNone/>
            </a:pPr>
            <a:r>
              <a:rPr lang="en-US" altLang="zh-CN" dirty="0" smtClean="0"/>
              <a:t>	       </a:t>
            </a:r>
            <a:r>
              <a:rPr lang="zh-CN" altLang="en-US" dirty="0" smtClean="0"/>
              <a:t>是系统开发过程中难度最大的、最重要的工作技术可行性研究包括以下几项：</a:t>
            </a:r>
          </a:p>
          <a:p>
            <a:pPr eaLnBrk="1" hangingPunct="1">
              <a:buFont typeface="Wingdings" pitchFamily="2" charset="2"/>
              <a:buNone/>
            </a:pPr>
            <a:r>
              <a:rPr lang="zh-CN" altLang="en-US" dirty="0" smtClean="0"/>
              <a:t>        （</a:t>
            </a:r>
            <a:r>
              <a:rPr lang="en-US" altLang="zh-CN" dirty="0" smtClean="0"/>
              <a:t>1</a:t>
            </a:r>
            <a:r>
              <a:rPr lang="zh-CN" altLang="en-US" dirty="0" smtClean="0"/>
              <a:t>）风险分析：在给出的限制范围内，能否设计出系统，并实现必要的功能和性能。</a:t>
            </a:r>
          </a:p>
          <a:p>
            <a:pPr eaLnBrk="1" hangingPunct="1">
              <a:buFont typeface="Wingdings" pitchFamily="2" charset="2"/>
              <a:buNone/>
            </a:pPr>
            <a:r>
              <a:rPr lang="zh-CN" altLang="en-US" dirty="0" smtClean="0"/>
              <a:t>        （</a:t>
            </a:r>
            <a:r>
              <a:rPr lang="en-US" altLang="zh-CN" dirty="0" smtClean="0"/>
              <a:t>2</a:t>
            </a:r>
            <a:r>
              <a:rPr lang="zh-CN" altLang="en-US" dirty="0" smtClean="0"/>
              <a:t>）资源分析：要论证是否具备系统开发所需的各类人员</a:t>
            </a:r>
            <a:r>
              <a:rPr lang="en-US" altLang="zh-CN" dirty="0" smtClean="0"/>
              <a:t>(</a:t>
            </a:r>
            <a:r>
              <a:rPr lang="zh-CN" altLang="en-US" dirty="0" smtClean="0"/>
              <a:t>管理人员和各类专业技术人员</a:t>
            </a:r>
            <a:r>
              <a:rPr lang="en-US" altLang="zh-CN" dirty="0" smtClean="0"/>
              <a:t>)</a:t>
            </a:r>
            <a:r>
              <a:rPr lang="zh-CN" altLang="en-US" dirty="0" smtClean="0"/>
              <a:t>、软件、硬件资源和工作环境等。</a:t>
            </a:r>
          </a:p>
          <a:p>
            <a:pPr eaLnBrk="1" hangingPunct="1">
              <a:buFont typeface="Wingdings" pitchFamily="2" charset="2"/>
              <a:buNone/>
            </a:pPr>
            <a:r>
              <a:rPr lang="zh-CN" altLang="en-US" dirty="0" smtClean="0"/>
              <a:t>        （</a:t>
            </a:r>
            <a:r>
              <a:rPr lang="en-US" altLang="zh-CN" dirty="0" smtClean="0"/>
              <a:t>3</a:t>
            </a:r>
            <a:r>
              <a:rPr lang="zh-CN" altLang="en-US" dirty="0" smtClean="0"/>
              <a:t>）技术分析：相关技术的发展是否支持这个系统。 </a:t>
            </a:r>
          </a:p>
        </p:txBody>
      </p:sp>
    </p:spTree>
    <p:extLst>
      <p:ext uri="{BB962C8B-B14F-4D97-AF65-F5344CB8AC3E}">
        <p14:creationId xmlns:p14="http://schemas.microsoft.com/office/powerpoint/2010/main" val="818032056"/>
      </p:ext>
    </p:extLst>
  </p:cSld>
  <p:clrMapOvr>
    <a:masterClrMapping/>
  </p:clrMapOvr>
  <p:transition>
    <p:fade thruBlk="1"/>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794BB23-6F2A-40DC-8AEF-71516BEBE6A7}" type="slidenum">
              <a:rPr lang="en-US" altLang="zh-CN" smtClean="0"/>
              <a:pPr>
                <a:defRPr/>
              </a:pPr>
              <a:t>184</a:t>
            </a:fld>
            <a:endParaRPr lang="en-US" altLang="zh-CN" dirty="0"/>
          </a:p>
        </p:txBody>
      </p:sp>
      <p:sp>
        <p:nvSpPr>
          <p:cNvPr id="4" name="Rectangle 7"/>
          <p:cNvSpPr>
            <a:spLocks noChangeArrowheads="1"/>
          </p:cNvSpPr>
          <p:nvPr/>
        </p:nvSpPr>
        <p:spPr bwMode="auto">
          <a:xfrm>
            <a:off x="126409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五</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、规划的可行性</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5" name="TextBox 4"/>
          <p:cNvSpPr txBox="1"/>
          <p:nvPr/>
        </p:nvSpPr>
        <p:spPr bwMode="auto">
          <a:xfrm>
            <a:off x="2771800" y="900009"/>
            <a:ext cx="4824536"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solidFill>
                  <a:schemeClr val="bg1"/>
                </a:solidFill>
              </a:rPr>
              <a:t>2</a:t>
            </a:r>
            <a:r>
              <a:rPr lang="zh-CN" altLang="en-US" dirty="0" smtClean="0">
                <a:solidFill>
                  <a:schemeClr val="bg1"/>
                </a:solidFill>
              </a:rPr>
              <a:t>、可行性研究</a:t>
            </a:r>
            <a:r>
              <a:rPr lang="zh-CN" altLang="en-US" dirty="0">
                <a:solidFill>
                  <a:schemeClr val="bg1"/>
                </a:solidFill>
              </a:rPr>
              <a:t>内容</a:t>
            </a:r>
          </a:p>
        </p:txBody>
      </p:sp>
      <p:sp>
        <p:nvSpPr>
          <p:cNvPr id="6" name="Rectangle 3"/>
          <p:cNvSpPr txBox="1">
            <a:spLocks noChangeArrowheads="1"/>
          </p:cNvSpPr>
          <p:nvPr/>
        </p:nvSpPr>
        <p:spPr>
          <a:xfrm>
            <a:off x="456372" y="3219425"/>
            <a:ext cx="8229600" cy="1721743"/>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eaLnBrk="1" hangingPunct="1">
              <a:buFont typeface="Wingdings" pitchFamily="2" charset="2"/>
              <a:buNone/>
            </a:pPr>
            <a:r>
              <a:rPr lang="en-US" altLang="zh-CN" dirty="0" smtClean="0">
                <a:latin typeface="+mn-ea"/>
              </a:rPr>
              <a:t>   </a:t>
            </a:r>
            <a:r>
              <a:rPr lang="zh-CN" altLang="en-US" dirty="0" smtClean="0">
                <a:latin typeface="+mn-ea"/>
              </a:rPr>
              <a:t>经济可行性研究主要进行成本效益分析，包括估计项目的开发成本，估算开发成本是否会高于项目预期的全部利润。分析系统开发对其他产品或利润所带来的影响。 </a:t>
            </a:r>
          </a:p>
        </p:txBody>
      </p:sp>
      <p:sp>
        <p:nvSpPr>
          <p:cNvPr id="7" name="Rectangle 3"/>
          <p:cNvSpPr txBox="1">
            <a:spLocks noChangeArrowheads="1"/>
          </p:cNvSpPr>
          <p:nvPr/>
        </p:nvSpPr>
        <p:spPr>
          <a:xfrm>
            <a:off x="533400" y="1600200"/>
            <a:ext cx="7696200" cy="892696"/>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marL="0" indent="376238" algn="just">
              <a:buFontTx/>
              <a:buNone/>
            </a:pPr>
            <a:r>
              <a:rPr lang="en-US" altLang="zh-CN" sz="2800" dirty="0" smtClean="0">
                <a:solidFill>
                  <a:srgbClr val="0000FF"/>
                </a:solidFill>
                <a:latin typeface="黑体" pitchFamily="49" charset="-122"/>
                <a:ea typeface="黑体" pitchFamily="49" charset="-122"/>
              </a:rPr>
              <a:t>2</a:t>
            </a:r>
            <a:r>
              <a:rPr lang="zh-CN" altLang="en-US" sz="2800" dirty="0" smtClean="0">
                <a:solidFill>
                  <a:srgbClr val="0000FF"/>
                </a:solidFill>
                <a:latin typeface="黑体" pitchFamily="49" charset="-122"/>
                <a:ea typeface="黑体" pitchFamily="49" charset="-122"/>
              </a:rPr>
              <a:t>）经济可行性</a:t>
            </a:r>
            <a:endParaRPr lang="zh-CN" altLang="en-US" dirty="0">
              <a:latin typeface="黑体" pitchFamily="49" charset="-122"/>
              <a:ea typeface="黑体" pitchFamily="49" charset="-122"/>
            </a:endParaRPr>
          </a:p>
        </p:txBody>
      </p:sp>
      <p:sp>
        <p:nvSpPr>
          <p:cNvPr id="8" name="Rectangle 3"/>
          <p:cNvSpPr txBox="1">
            <a:spLocks noRot="1" noChangeArrowheads="1"/>
          </p:cNvSpPr>
          <p:nvPr/>
        </p:nvSpPr>
        <p:spPr>
          <a:xfrm>
            <a:off x="755576" y="2060848"/>
            <a:ext cx="7965008" cy="1008112"/>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marL="0" indent="0">
              <a:buNone/>
            </a:pPr>
            <a:r>
              <a:rPr lang="zh-CN" altLang="en-US" dirty="0" smtClean="0">
                <a:ea typeface="黑体" pitchFamily="49" charset="-122"/>
              </a:rPr>
              <a:t>（</a:t>
            </a:r>
            <a:r>
              <a:rPr lang="en-US" altLang="zh-CN" dirty="0" smtClean="0">
                <a:ea typeface="黑体" pitchFamily="49" charset="-122"/>
              </a:rPr>
              <a:t>1</a:t>
            </a:r>
            <a:r>
              <a:rPr lang="zh-CN" altLang="en-US" dirty="0" smtClean="0">
                <a:ea typeface="黑体" pitchFamily="49" charset="-122"/>
              </a:rPr>
              <a:t>）资金可用性</a:t>
            </a:r>
            <a:endParaRPr lang="en-US" altLang="zh-CN" dirty="0" smtClean="0">
              <a:ea typeface="黑体" pitchFamily="49" charset="-122"/>
            </a:endParaRPr>
          </a:p>
          <a:p>
            <a:pPr marL="0" indent="0">
              <a:buNone/>
            </a:pPr>
            <a:r>
              <a:rPr lang="zh-CN" altLang="en-US" dirty="0" smtClean="0">
                <a:latin typeface="黑体" pitchFamily="49" charset="-122"/>
                <a:ea typeface="黑体" pitchFamily="49" charset="-122"/>
              </a:rPr>
              <a:t>（</a:t>
            </a:r>
            <a:r>
              <a:rPr lang="en-US" altLang="zh-CN" dirty="0" smtClean="0">
                <a:latin typeface="黑体" pitchFamily="49" charset="-122"/>
                <a:ea typeface="黑体" pitchFamily="49" charset="-122"/>
              </a:rPr>
              <a:t>2</a:t>
            </a:r>
            <a:r>
              <a:rPr lang="zh-CN" altLang="en-US" dirty="0" smtClean="0">
                <a:latin typeface="黑体" pitchFamily="49" charset="-122"/>
                <a:ea typeface="黑体" pitchFamily="49" charset="-122"/>
              </a:rPr>
              <a:t>）经济合理性</a:t>
            </a:r>
            <a:endParaRPr lang="zh-CN" altLang="en-US" dirty="0"/>
          </a:p>
        </p:txBody>
      </p:sp>
    </p:spTree>
    <p:extLst>
      <p:ext uri="{BB962C8B-B14F-4D97-AF65-F5344CB8AC3E}">
        <p14:creationId xmlns:p14="http://schemas.microsoft.com/office/powerpoint/2010/main" val="417888625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794BB23-6F2A-40DC-8AEF-71516BEBE6A7}" type="slidenum">
              <a:rPr lang="en-US" altLang="zh-CN" smtClean="0"/>
              <a:pPr>
                <a:defRPr/>
              </a:pPr>
              <a:t>185</a:t>
            </a:fld>
            <a:endParaRPr lang="en-US" altLang="zh-CN" dirty="0"/>
          </a:p>
        </p:txBody>
      </p:sp>
      <p:sp>
        <p:nvSpPr>
          <p:cNvPr id="3" name="Rectangle 3"/>
          <p:cNvSpPr txBox="1">
            <a:spLocks noRot="1" noChangeArrowheads="1"/>
          </p:cNvSpPr>
          <p:nvPr/>
        </p:nvSpPr>
        <p:spPr>
          <a:xfrm>
            <a:off x="755576" y="2492896"/>
            <a:ext cx="7965008" cy="3113460"/>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buFont typeface="Wingdings" pitchFamily="2" charset="2"/>
              <a:buChar char="Ø"/>
            </a:pPr>
            <a:r>
              <a:rPr lang="zh-CN" altLang="en-US" dirty="0" smtClean="0"/>
              <a:t>总成本估算：</a:t>
            </a:r>
          </a:p>
          <a:p>
            <a:pPr marL="0" indent="0">
              <a:buNone/>
            </a:pPr>
            <a:r>
              <a:rPr lang="zh-CN" altLang="en-US" dirty="0" smtClean="0"/>
              <a:t>估计开发成本：主要为人工费，可以采用代码行技术、任务分解技术等。</a:t>
            </a:r>
          </a:p>
          <a:p>
            <a:pPr marL="0" indent="0">
              <a:buNone/>
            </a:pPr>
            <a:r>
              <a:rPr lang="zh-CN" altLang="en-US" dirty="0" smtClean="0"/>
              <a:t>其他费用的估计：设备、维护费用等。</a:t>
            </a:r>
          </a:p>
          <a:p>
            <a:pPr>
              <a:buFont typeface="Wingdings" pitchFamily="2" charset="2"/>
              <a:buChar char="Ø"/>
            </a:pPr>
            <a:r>
              <a:rPr lang="zh-CN" altLang="en-US" dirty="0" smtClean="0"/>
              <a:t>总效益的估算</a:t>
            </a:r>
          </a:p>
          <a:p>
            <a:pPr>
              <a:buFont typeface="Wingdings" pitchFamily="2" charset="2"/>
              <a:buChar char="Ø"/>
            </a:pPr>
            <a:r>
              <a:rPr lang="zh-CN" altLang="en-US" dirty="0" smtClean="0"/>
              <a:t>成本</a:t>
            </a:r>
            <a:r>
              <a:rPr lang="en-US" altLang="zh-CN" dirty="0" smtClean="0"/>
              <a:t>/</a:t>
            </a:r>
            <a:r>
              <a:rPr lang="zh-CN" altLang="en-US" dirty="0" smtClean="0"/>
              <a:t>效益分析</a:t>
            </a:r>
          </a:p>
          <a:p>
            <a:pPr marL="0" indent="0">
              <a:buNone/>
            </a:pPr>
            <a:r>
              <a:rPr lang="zh-CN" altLang="en-US" dirty="0" smtClean="0"/>
              <a:t>投资回收期、投资回收率</a:t>
            </a:r>
            <a:endParaRPr lang="zh-CN" altLang="en-US" dirty="0"/>
          </a:p>
        </p:txBody>
      </p:sp>
      <p:sp>
        <p:nvSpPr>
          <p:cNvPr id="4" name="TextBox 3"/>
          <p:cNvSpPr txBox="1"/>
          <p:nvPr/>
        </p:nvSpPr>
        <p:spPr bwMode="auto">
          <a:xfrm>
            <a:off x="2771800" y="900009"/>
            <a:ext cx="4824536"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solidFill>
                  <a:schemeClr val="bg1"/>
                </a:solidFill>
              </a:rPr>
              <a:t>2</a:t>
            </a:r>
            <a:r>
              <a:rPr lang="zh-CN" altLang="en-US" dirty="0" smtClean="0">
                <a:solidFill>
                  <a:schemeClr val="bg1"/>
                </a:solidFill>
              </a:rPr>
              <a:t>、可行性研究</a:t>
            </a:r>
            <a:r>
              <a:rPr lang="zh-CN" altLang="en-US" dirty="0">
                <a:solidFill>
                  <a:schemeClr val="bg1"/>
                </a:solidFill>
              </a:rPr>
              <a:t>内容</a:t>
            </a:r>
          </a:p>
        </p:txBody>
      </p:sp>
      <p:sp>
        <p:nvSpPr>
          <p:cNvPr id="5" name="Rectangle 3"/>
          <p:cNvSpPr txBox="1">
            <a:spLocks noChangeArrowheads="1"/>
          </p:cNvSpPr>
          <p:nvPr/>
        </p:nvSpPr>
        <p:spPr>
          <a:xfrm>
            <a:off x="533400" y="1600200"/>
            <a:ext cx="7696200" cy="892696"/>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marL="0" indent="376238" algn="just">
              <a:buFontTx/>
              <a:buNone/>
            </a:pPr>
            <a:r>
              <a:rPr lang="en-US" altLang="zh-CN" sz="2800" dirty="0" smtClean="0">
                <a:solidFill>
                  <a:srgbClr val="0000FF"/>
                </a:solidFill>
                <a:latin typeface="黑体" pitchFamily="49" charset="-122"/>
                <a:ea typeface="黑体" pitchFamily="49" charset="-122"/>
              </a:rPr>
              <a:t>2</a:t>
            </a:r>
            <a:r>
              <a:rPr lang="zh-CN" altLang="en-US" sz="2800" dirty="0" smtClean="0">
                <a:solidFill>
                  <a:srgbClr val="0000FF"/>
                </a:solidFill>
                <a:latin typeface="黑体" pitchFamily="49" charset="-122"/>
                <a:ea typeface="黑体" pitchFamily="49" charset="-122"/>
              </a:rPr>
              <a:t>）经济可行性</a:t>
            </a:r>
            <a:endParaRPr lang="zh-CN" altLang="en-US" dirty="0">
              <a:latin typeface="黑体" pitchFamily="49" charset="-122"/>
              <a:ea typeface="黑体" pitchFamily="49" charset="-122"/>
            </a:endParaRPr>
          </a:p>
        </p:txBody>
      </p:sp>
    </p:spTree>
    <p:extLst>
      <p:ext uri="{BB962C8B-B14F-4D97-AF65-F5344CB8AC3E}">
        <p14:creationId xmlns:p14="http://schemas.microsoft.com/office/powerpoint/2010/main" val="2413667136"/>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1" name="Rectangle 3"/>
          <p:cNvSpPr>
            <a:spLocks noGrp="1" noChangeArrowheads="1"/>
          </p:cNvSpPr>
          <p:nvPr>
            <p:ph type="body" sz="half" idx="1"/>
          </p:nvPr>
        </p:nvSpPr>
        <p:spPr>
          <a:xfrm>
            <a:off x="539552" y="2276872"/>
            <a:ext cx="8077200" cy="4464496"/>
          </a:xfrm>
        </p:spPr>
        <p:txBody>
          <a:bodyPr/>
          <a:lstStyle/>
          <a:p>
            <a:pPr marL="0" indent="0" algn="just">
              <a:buFontTx/>
              <a:buNone/>
            </a:pPr>
            <a:r>
              <a:rPr lang="zh-CN" altLang="en-US" dirty="0" smtClean="0">
                <a:latin typeface="黑体" pitchFamily="49" charset="-122"/>
                <a:ea typeface="黑体" pitchFamily="49" charset="-122"/>
              </a:rPr>
              <a:t>计算投资回收期</a:t>
            </a:r>
            <a:r>
              <a:rPr lang="en-US" altLang="zh-CN" dirty="0" smtClean="0">
                <a:latin typeface="黑体" pitchFamily="49" charset="-122"/>
                <a:ea typeface="黑体" pitchFamily="49" charset="-122"/>
              </a:rPr>
              <a:t>:</a:t>
            </a:r>
          </a:p>
          <a:p>
            <a:pPr marL="0" indent="0" algn="just">
              <a:buFontTx/>
              <a:buNone/>
            </a:pPr>
            <a:r>
              <a:rPr lang="zh-CN" altLang="en-US" sz="2400" dirty="0" smtClean="0">
                <a:latin typeface="黑体" pitchFamily="49" charset="-122"/>
                <a:ea typeface="黑体" pitchFamily="49" charset="-122"/>
              </a:rPr>
              <a:t>效益</a:t>
            </a:r>
            <a:r>
              <a:rPr lang="zh-CN" altLang="en-US" sz="2400" dirty="0">
                <a:latin typeface="黑体" pitchFamily="49" charset="-122"/>
                <a:ea typeface="黑体" pitchFamily="49" charset="-122"/>
              </a:rPr>
              <a:t>可分为直接经济效益和间接经济效益</a:t>
            </a:r>
            <a:r>
              <a:rPr lang="zh-CN" altLang="en-US" sz="2400" dirty="0" smtClean="0">
                <a:latin typeface="黑体" pitchFamily="49" charset="-122"/>
                <a:ea typeface="黑体" pitchFamily="49" charset="-122"/>
              </a:rPr>
              <a:t>。</a:t>
            </a:r>
            <a:endParaRPr lang="en-US" altLang="zh-CN" sz="2400" dirty="0" smtClean="0">
              <a:latin typeface="黑体" pitchFamily="49" charset="-122"/>
              <a:ea typeface="黑体" pitchFamily="49" charset="-122"/>
            </a:endParaRPr>
          </a:p>
          <a:p>
            <a:pPr marL="0" indent="0" algn="just">
              <a:buFontTx/>
              <a:buNone/>
            </a:pPr>
            <a:r>
              <a:rPr lang="zh-CN" altLang="en-US" sz="2400" dirty="0" smtClean="0">
                <a:latin typeface="黑体" pitchFamily="49" charset="-122"/>
                <a:ea typeface="黑体" pitchFamily="49" charset="-122"/>
              </a:rPr>
              <a:t>直接</a:t>
            </a:r>
            <a:r>
              <a:rPr lang="zh-CN" altLang="en-US" sz="2400" dirty="0">
                <a:latin typeface="黑体" pitchFamily="49" charset="-122"/>
                <a:ea typeface="黑体" pitchFamily="49" charset="-122"/>
              </a:rPr>
              <a:t>经济效益是系统投入运行后，对利润的直接影响，如节省多少人员，压缩多少库存，产量增加多少及废品减少多少，等等。这些效益可直接折合成货币形式。把这种效益与系统投资、运行费用相比，可以估算</a:t>
            </a:r>
            <a:r>
              <a:rPr lang="zh-CN" altLang="en-US" sz="2400" dirty="0" smtClean="0">
                <a:latin typeface="黑体" pitchFamily="49" charset="-122"/>
                <a:ea typeface="黑体" pitchFamily="49" charset="-122"/>
              </a:rPr>
              <a:t>出投资回收期。</a:t>
            </a:r>
            <a:endParaRPr lang="zh-CN" altLang="en-US" sz="2400" dirty="0">
              <a:latin typeface="黑体" pitchFamily="49" charset="-122"/>
              <a:ea typeface="黑体" pitchFamily="49" charset="-122"/>
            </a:endParaRPr>
          </a:p>
          <a:p>
            <a:pPr marL="0" indent="0" algn="just">
              <a:buFontTx/>
              <a:buNone/>
            </a:pPr>
            <a:r>
              <a:rPr lang="zh-CN" altLang="en-US" sz="2400" dirty="0">
                <a:latin typeface="黑体" pitchFamily="49" charset="-122"/>
                <a:ea typeface="黑体" pitchFamily="49" charset="-122"/>
              </a:rPr>
              <a:t>设</a:t>
            </a:r>
            <a:r>
              <a:rPr lang="en-US" altLang="zh-CN" sz="2400" i="1" dirty="0">
                <a:latin typeface="黑体" pitchFamily="49" charset="-122"/>
                <a:ea typeface="黑体" pitchFamily="49" charset="-122"/>
              </a:rPr>
              <a:t>V</a:t>
            </a:r>
            <a:r>
              <a:rPr lang="en-US" altLang="zh-CN" sz="2400" i="1" baseline="-30000" dirty="0">
                <a:latin typeface="黑体" pitchFamily="49" charset="-122"/>
                <a:ea typeface="黑体" pitchFamily="49" charset="-122"/>
              </a:rPr>
              <a:t>0</a:t>
            </a:r>
            <a:r>
              <a:rPr lang="zh-CN" altLang="en-US" sz="2400" dirty="0">
                <a:latin typeface="黑体" pitchFamily="49" charset="-122"/>
                <a:ea typeface="黑体" pitchFamily="49" charset="-122"/>
              </a:rPr>
              <a:t>是投资总额，</a:t>
            </a:r>
            <a:r>
              <a:rPr lang="en-US" altLang="zh-CN" sz="2400" dirty="0">
                <a:latin typeface="黑体" pitchFamily="49" charset="-122"/>
                <a:ea typeface="黑体" pitchFamily="49" charset="-122"/>
              </a:rPr>
              <a:t>B</a:t>
            </a:r>
            <a:r>
              <a:rPr lang="zh-CN" altLang="en-US" sz="2400" dirty="0">
                <a:latin typeface="黑体" pitchFamily="49" charset="-122"/>
                <a:ea typeface="黑体" pitchFamily="49" charset="-122"/>
              </a:rPr>
              <a:t>是系统运行后的年效率，</a:t>
            </a:r>
            <a:r>
              <a:rPr lang="en-US" altLang="zh-CN" sz="2400" dirty="0">
                <a:latin typeface="黑体" pitchFamily="49" charset="-122"/>
                <a:ea typeface="黑体" pitchFamily="49" charset="-122"/>
              </a:rPr>
              <a:t>t</a:t>
            </a:r>
            <a:r>
              <a:rPr lang="zh-CN" altLang="en-US" sz="2400" dirty="0">
                <a:latin typeface="黑体" pitchFamily="49" charset="-122"/>
                <a:ea typeface="黑体" pitchFamily="49" charset="-122"/>
              </a:rPr>
              <a:t>是资金的时间价值率，则回收期</a:t>
            </a:r>
            <a:r>
              <a:rPr lang="en-US" altLang="zh-CN" sz="2400" dirty="0">
                <a:latin typeface="黑体" pitchFamily="49" charset="-122"/>
                <a:ea typeface="黑体" pitchFamily="49" charset="-122"/>
              </a:rPr>
              <a:t>T</a:t>
            </a:r>
            <a:r>
              <a:rPr lang="zh-CN" altLang="en-US" sz="2400" dirty="0">
                <a:latin typeface="黑体" pitchFamily="49" charset="-122"/>
                <a:ea typeface="黑体" pitchFamily="49" charset="-122"/>
              </a:rPr>
              <a:t>表示为</a:t>
            </a:r>
            <a:r>
              <a:rPr lang="zh-CN" altLang="en-US" sz="2400" dirty="0" smtClean="0">
                <a:latin typeface="黑体" pitchFamily="49" charset="-122"/>
                <a:ea typeface="黑体" pitchFamily="49" charset="-122"/>
              </a:rPr>
              <a:t>：</a:t>
            </a:r>
            <a:r>
              <a:rPr lang="en-US" altLang="zh-CN" sz="2400" i="1" dirty="0" smtClean="0">
                <a:latin typeface="黑体" pitchFamily="49" charset="-122"/>
                <a:ea typeface="黑体" pitchFamily="49" charset="-122"/>
              </a:rPr>
              <a:t>T=V</a:t>
            </a:r>
            <a:r>
              <a:rPr lang="en-US" altLang="zh-CN" sz="2400" i="1" baseline="-30000" dirty="0" smtClean="0">
                <a:latin typeface="黑体" pitchFamily="49" charset="-122"/>
                <a:ea typeface="黑体" pitchFamily="49" charset="-122"/>
              </a:rPr>
              <a:t>0</a:t>
            </a:r>
            <a:r>
              <a:rPr lang="en-US" altLang="zh-CN" sz="2400" i="1" dirty="0" smtClean="0">
                <a:latin typeface="黑体" pitchFamily="49" charset="-122"/>
                <a:ea typeface="黑体" pitchFamily="49" charset="-122"/>
              </a:rPr>
              <a:t>(1+t)</a:t>
            </a:r>
            <a:r>
              <a:rPr lang="en-US" altLang="zh-CN" sz="2400" i="1" baseline="30000" dirty="0" smtClean="0">
                <a:latin typeface="黑体" pitchFamily="49" charset="-122"/>
                <a:ea typeface="黑体" pitchFamily="49" charset="-122"/>
              </a:rPr>
              <a:t>T</a:t>
            </a:r>
            <a:r>
              <a:rPr lang="en-US" altLang="zh-CN" sz="2400" i="1" dirty="0" smtClean="0">
                <a:latin typeface="黑体" pitchFamily="49" charset="-122"/>
                <a:ea typeface="黑体" pitchFamily="49" charset="-122"/>
              </a:rPr>
              <a:t>/B</a:t>
            </a:r>
            <a:endParaRPr lang="en-US" altLang="zh-CN" sz="2400" dirty="0">
              <a:latin typeface="黑体" pitchFamily="49" charset="-122"/>
              <a:ea typeface="黑体" pitchFamily="49" charset="-122"/>
            </a:endParaRPr>
          </a:p>
          <a:p>
            <a:pPr marL="0" indent="0" algn="just">
              <a:buFontTx/>
              <a:buNone/>
            </a:pPr>
            <a:r>
              <a:rPr lang="en-US" altLang="zh-CN" sz="2400" i="1" dirty="0">
                <a:latin typeface="黑体" pitchFamily="49" charset="-122"/>
                <a:ea typeface="黑体" pitchFamily="49" charset="-122"/>
              </a:rPr>
              <a:t>t</a:t>
            </a:r>
            <a:r>
              <a:rPr lang="zh-CN" altLang="en-US" sz="2400" dirty="0">
                <a:latin typeface="黑体" pitchFamily="49" charset="-122"/>
                <a:ea typeface="黑体" pitchFamily="49" charset="-122"/>
              </a:rPr>
              <a:t>根据企业情况而定，不低于银行利率。</a:t>
            </a:r>
          </a:p>
        </p:txBody>
      </p:sp>
      <p:sp>
        <p:nvSpPr>
          <p:cNvPr id="5" name="Rectangle 7"/>
          <p:cNvSpPr>
            <a:spLocks noChangeArrowheads="1"/>
          </p:cNvSpPr>
          <p:nvPr/>
        </p:nvSpPr>
        <p:spPr bwMode="auto">
          <a:xfrm>
            <a:off x="126409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五</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、规划的可行性</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6" name="TextBox 5"/>
          <p:cNvSpPr txBox="1"/>
          <p:nvPr/>
        </p:nvSpPr>
        <p:spPr bwMode="auto">
          <a:xfrm>
            <a:off x="2771800" y="900009"/>
            <a:ext cx="4824536"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solidFill>
                  <a:schemeClr val="bg1"/>
                </a:solidFill>
              </a:rPr>
              <a:t>2</a:t>
            </a:r>
            <a:r>
              <a:rPr lang="zh-CN" altLang="en-US" dirty="0" smtClean="0">
                <a:solidFill>
                  <a:schemeClr val="bg1"/>
                </a:solidFill>
              </a:rPr>
              <a:t>、可行性研究</a:t>
            </a:r>
            <a:r>
              <a:rPr lang="zh-CN" altLang="en-US" dirty="0">
                <a:solidFill>
                  <a:schemeClr val="bg1"/>
                </a:solidFill>
              </a:rPr>
              <a:t>内容</a:t>
            </a:r>
          </a:p>
        </p:txBody>
      </p:sp>
      <p:sp>
        <p:nvSpPr>
          <p:cNvPr id="8" name="TextBox 7"/>
          <p:cNvSpPr txBox="1"/>
          <p:nvPr/>
        </p:nvSpPr>
        <p:spPr bwMode="auto">
          <a:xfrm>
            <a:off x="2771800" y="900009"/>
            <a:ext cx="4824536"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solidFill>
                  <a:schemeClr val="bg1"/>
                </a:solidFill>
              </a:rPr>
              <a:t>2</a:t>
            </a:r>
            <a:r>
              <a:rPr lang="zh-CN" altLang="en-US" dirty="0" smtClean="0">
                <a:solidFill>
                  <a:schemeClr val="bg1"/>
                </a:solidFill>
              </a:rPr>
              <a:t>、可行性研究</a:t>
            </a:r>
            <a:r>
              <a:rPr lang="zh-CN" altLang="en-US" dirty="0">
                <a:solidFill>
                  <a:schemeClr val="bg1"/>
                </a:solidFill>
              </a:rPr>
              <a:t>内容</a:t>
            </a:r>
          </a:p>
        </p:txBody>
      </p:sp>
      <p:sp>
        <p:nvSpPr>
          <p:cNvPr id="9" name="Rectangle 3"/>
          <p:cNvSpPr txBox="1">
            <a:spLocks noChangeArrowheads="1"/>
          </p:cNvSpPr>
          <p:nvPr/>
        </p:nvSpPr>
        <p:spPr>
          <a:xfrm>
            <a:off x="533400" y="1600200"/>
            <a:ext cx="7696200" cy="892696"/>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marL="0" indent="376238" algn="just">
              <a:buFontTx/>
              <a:buNone/>
            </a:pPr>
            <a:r>
              <a:rPr lang="en-US" altLang="zh-CN" sz="2800" dirty="0" smtClean="0">
                <a:solidFill>
                  <a:srgbClr val="0000FF"/>
                </a:solidFill>
                <a:latin typeface="黑体" pitchFamily="49" charset="-122"/>
                <a:ea typeface="黑体" pitchFamily="49" charset="-122"/>
              </a:rPr>
              <a:t>2</a:t>
            </a:r>
            <a:r>
              <a:rPr lang="zh-CN" altLang="en-US" sz="2800" dirty="0" smtClean="0">
                <a:solidFill>
                  <a:srgbClr val="0000FF"/>
                </a:solidFill>
                <a:latin typeface="黑体" pitchFamily="49" charset="-122"/>
                <a:ea typeface="黑体" pitchFamily="49" charset="-122"/>
              </a:rPr>
              <a:t>）经济可行性</a:t>
            </a:r>
            <a:endParaRPr lang="zh-CN" altLang="en-US" dirty="0">
              <a:latin typeface="黑体" pitchFamily="49" charset="-122"/>
              <a:ea typeface="黑体" pitchFamily="49" charset="-122"/>
            </a:endParaRPr>
          </a:p>
        </p:txBody>
      </p:sp>
    </p:spTree>
    <p:extLst>
      <p:ext uri="{BB962C8B-B14F-4D97-AF65-F5344CB8AC3E}">
        <p14:creationId xmlns:p14="http://schemas.microsoft.com/office/powerpoint/2010/main" val="167564988"/>
      </p:ext>
    </p:extLst>
  </p:cSld>
  <p:clrMapOvr>
    <a:masterClrMapping/>
  </p:clrMapOvr>
  <p:transition>
    <p:fade thruBlk="1"/>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ChangeArrowheads="1"/>
          </p:cNvSpPr>
          <p:nvPr/>
        </p:nvSpPr>
        <p:spPr bwMode="auto">
          <a:xfrm>
            <a:off x="1676400" y="1066800"/>
            <a:ext cx="601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r>
              <a:rPr lang="zh-CN" altLang="en-US" sz="2000" b="1" dirty="0">
                <a:solidFill>
                  <a:srgbClr val="777777"/>
                </a:solidFill>
                <a:effectLst>
                  <a:outerShdw blurRad="38100" dist="38100" dir="2700000" algn="tl">
                    <a:srgbClr val="000000">
                      <a:alpha val="43137"/>
                    </a:srgbClr>
                  </a:outerShdw>
                </a:effectLst>
                <a:latin typeface="Times New Roman" pitchFamily="18" charset="0"/>
                <a:ea typeface="+mn-ea"/>
                <a:cs typeface="Times New Roman" pitchFamily="18" charset="0"/>
              </a:rPr>
              <a:t>举例：关于开发</a:t>
            </a:r>
            <a:r>
              <a:rPr lang="en-US" altLang="zh-CN" sz="2000" b="1" dirty="0">
                <a:solidFill>
                  <a:srgbClr val="777777"/>
                </a:solidFill>
                <a:effectLst>
                  <a:outerShdw blurRad="38100" dist="38100" dir="2700000" algn="tl">
                    <a:srgbClr val="000000">
                      <a:alpha val="43137"/>
                    </a:srgbClr>
                  </a:outerShdw>
                </a:effectLst>
                <a:latin typeface="Times New Roman" pitchFamily="18" charset="0"/>
                <a:ea typeface="+mn-ea"/>
                <a:cs typeface="Times New Roman" pitchFamily="18" charset="0"/>
              </a:rPr>
              <a:t>CAD</a:t>
            </a:r>
            <a:r>
              <a:rPr lang="zh-CN" altLang="en-US" sz="2000" b="1" dirty="0">
                <a:solidFill>
                  <a:srgbClr val="777777"/>
                </a:solidFill>
                <a:effectLst>
                  <a:outerShdw blurRad="38100" dist="38100" dir="2700000" algn="tl">
                    <a:srgbClr val="000000">
                      <a:alpha val="43137"/>
                    </a:srgbClr>
                  </a:outerShdw>
                </a:effectLst>
                <a:latin typeface="Times New Roman" pitchFamily="18" charset="0"/>
                <a:ea typeface="+mn-ea"/>
                <a:cs typeface="Times New Roman" pitchFamily="18" charset="0"/>
              </a:rPr>
              <a:t>系统的软件开发成本及效益分析</a:t>
            </a:r>
          </a:p>
        </p:txBody>
      </p:sp>
      <p:grpSp>
        <p:nvGrpSpPr>
          <p:cNvPr id="48132" name="Group 48"/>
          <p:cNvGrpSpPr>
            <a:grpSpLocks/>
          </p:cNvGrpSpPr>
          <p:nvPr/>
        </p:nvGrpSpPr>
        <p:grpSpPr bwMode="auto">
          <a:xfrm>
            <a:off x="2438400" y="2362200"/>
            <a:ext cx="4724400" cy="2819400"/>
            <a:chOff x="1536" y="1488"/>
            <a:chExt cx="2976" cy="1776"/>
          </a:xfrm>
        </p:grpSpPr>
        <p:sp>
          <p:nvSpPr>
            <p:cNvPr id="48146" name="Line 21"/>
            <p:cNvSpPr>
              <a:spLocks noChangeShapeType="1"/>
            </p:cNvSpPr>
            <p:nvPr/>
          </p:nvSpPr>
          <p:spPr bwMode="auto">
            <a:xfrm>
              <a:off x="2256" y="1728"/>
              <a:ext cx="0" cy="1296"/>
            </a:xfrm>
            <a:prstGeom prst="line">
              <a:avLst/>
            </a:prstGeom>
            <a:noFill/>
            <a:ln w="28575">
              <a:solidFill>
                <a:srgbClr val="7A16F4"/>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147" name="Line 22"/>
            <p:cNvSpPr>
              <a:spLocks noChangeShapeType="1"/>
            </p:cNvSpPr>
            <p:nvPr/>
          </p:nvSpPr>
          <p:spPr bwMode="auto">
            <a:xfrm flipH="1">
              <a:off x="2256" y="3024"/>
              <a:ext cx="2112" cy="0"/>
            </a:xfrm>
            <a:prstGeom prst="line">
              <a:avLst/>
            </a:prstGeom>
            <a:noFill/>
            <a:ln w="28575">
              <a:solidFill>
                <a:srgbClr val="7A16F4"/>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148" name="Line 23"/>
            <p:cNvSpPr>
              <a:spLocks noChangeShapeType="1"/>
            </p:cNvSpPr>
            <p:nvPr/>
          </p:nvSpPr>
          <p:spPr bwMode="auto">
            <a:xfrm>
              <a:off x="2256" y="2640"/>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149" name="Line 24"/>
            <p:cNvSpPr>
              <a:spLocks noChangeShapeType="1"/>
            </p:cNvSpPr>
            <p:nvPr/>
          </p:nvSpPr>
          <p:spPr bwMode="auto">
            <a:xfrm>
              <a:off x="2256" y="2304"/>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150" name="Line 25"/>
            <p:cNvSpPr>
              <a:spLocks noChangeShapeType="1"/>
            </p:cNvSpPr>
            <p:nvPr/>
          </p:nvSpPr>
          <p:spPr bwMode="auto">
            <a:xfrm>
              <a:off x="2256" y="1968"/>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151" name="Line 26"/>
            <p:cNvSpPr>
              <a:spLocks noChangeShapeType="1"/>
            </p:cNvSpPr>
            <p:nvPr/>
          </p:nvSpPr>
          <p:spPr bwMode="auto">
            <a:xfrm>
              <a:off x="2592" y="2976"/>
              <a:ext cx="0"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152" name="Line 27"/>
            <p:cNvSpPr>
              <a:spLocks noChangeShapeType="1"/>
            </p:cNvSpPr>
            <p:nvPr/>
          </p:nvSpPr>
          <p:spPr bwMode="auto">
            <a:xfrm>
              <a:off x="2928" y="2976"/>
              <a:ext cx="0"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153" name="Line 28"/>
            <p:cNvSpPr>
              <a:spLocks noChangeShapeType="1"/>
            </p:cNvSpPr>
            <p:nvPr/>
          </p:nvSpPr>
          <p:spPr bwMode="auto">
            <a:xfrm>
              <a:off x="3264" y="2976"/>
              <a:ext cx="0"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154" name="Line 29"/>
            <p:cNvSpPr>
              <a:spLocks noChangeShapeType="1"/>
            </p:cNvSpPr>
            <p:nvPr/>
          </p:nvSpPr>
          <p:spPr bwMode="auto">
            <a:xfrm>
              <a:off x="3600" y="2976"/>
              <a:ext cx="0"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155" name="Line 30"/>
            <p:cNvSpPr>
              <a:spLocks noChangeShapeType="1"/>
            </p:cNvSpPr>
            <p:nvPr/>
          </p:nvSpPr>
          <p:spPr bwMode="auto">
            <a:xfrm>
              <a:off x="3936" y="2976"/>
              <a:ext cx="0"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156" name="Rectangle 31"/>
            <p:cNvSpPr>
              <a:spLocks noChangeArrowheads="1"/>
            </p:cNvSpPr>
            <p:nvPr/>
          </p:nvSpPr>
          <p:spPr bwMode="auto">
            <a:xfrm>
              <a:off x="2448" y="3072"/>
              <a:ext cx="16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r>
                <a:rPr lang="zh-CN" altLang="en-US" sz="1800" b="1">
                  <a:solidFill>
                    <a:srgbClr val="498D05"/>
                  </a:solidFill>
                  <a:effectLst>
                    <a:outerShdw blurRad="38100" dist="38100" dir="2700000" algn="tl">
                      <a:srgbClr val="000000">
                        <a:alpha val="43137"/>
                      </a:srgbClr>
                    </a:outerShdw>
                  </a:effectLst>
                  <a:latin typeface="Times New Roman" pitchFamily="18" charset="0"/>
                  <a:ea typeface="+mn-ea"/>
                  <a:cs typeface="Times New Roman" pitchFamily="18" charset="0"/>
                </a:rPr>
                <a:t> 1      2        3       4       5  </a:t>
              </a:r>
            </a:p>
          </p:txBody>
        </p:sp>
        <p:sp>
          <p:nvSpPr>
            <p:cNvPr id="48157" name="Rectangle 32"/>
            <p:cNvSpPr>
              <a:spLocks noChangeArrowheads="1"/>
            </p:cNvSpPr>
            <p:nvPr/>
          </p:nvSpPr>
          <p:spPr bwMode="auto">
            <a:xfrm>
              <a:off x="4224" y="307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r>
                <a:rPr lang="zh-CN" altLang="en-US" sz="1800" b="1">
                  <a:solidFill>
                    <a:srgbClr val="7A16F4"/>
                  </a:solidFill>
                  <a:effectLst>
                    <a:outerShdw blurRad="38100" dist="38100" dir="2700000" algn="tl">
                      <a:srgbClr val="000000">
                        <a:alpha val="43137"/>
                      </a:srgbClr>
                    </a:outerShdw>
                  </a:effectLst>
                  <a:latin typeface="Times New Roman" pitchFamily="18" charset="0"/>
                  <a:ea typeface="+mn-ea"/>
                  <a:cs typeface="Times New Roman" pitchFamily="18" charset="0"/>
                </a:rPr>
                <a:t>年</a:t>
              </a:r>
              <a:endParaRPr lang="zh-CN" altLang="en-US" sz="1800" b="1">
                <a:solidFill>
                  <a:srgbClr val="498D05"/>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158" name="Rectangle 33"/>
            <p:cNvSpPr>
              <a:spLocks noChangeArrowheads="1"/>
            </p:cNvSpPr>
            <p:nvPr/>
          </p:nvSpPr>
          <p:spPr bwMode="auto">
            <a:xfrm>
              <a:off x="1968" y="1824"/>
              <a:ext cx="240"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r>
                <a:rPr lang="zh-CN" altLang="en-US" sz="1800" b="1">
                  <a:solidFill>
                    <a:srgbClr val="498D05"/>
                  </a:solidFill>
                  <a:effectLst>
                    <a:outerShdw blurRad="38100" dist="38100" dir="2700000" algn="tl">
                      <a:srgbClr val="000000">
                        <a:alpha val="43137"/>
                      </a:srgbClr>
                    </a:outerShdw>
                  </a:effectLst>
                  <a:latin typeface="Times New Roman" pitchFamily="18" charset="0"/>
                  <a:ea typeface="+mn-ea"/>
                  <a:cs typeface="Times New Roman" pitchFamily="18" charset="0"/>
                </a:rPr>
                <a:t>60</a:t>
              </a:r>
            </a:p>
            <a:p>
              <a:pPr algn="l"/>
              <a:endParaRPr lang="zh-CN" altLang="en-US" sz="1800" b="1">
                <a:solidFill>
                  <a:srgbClr val="498D05"/>
                </a:solidFill>
                <a:effectLst>
                  <a:outerShdw blurRad="38100" dist="38100" dir="2700000" algn="tl">
                    <a:srgbClr val="000000">
                      <a:alpha val="43137"/>
                    </a:srgbClr>
                  </a:outerShdw>
                </a:effectLst>
                <a:latin typeface="Times New Roman" pitchFamily="18" charset="0"/>
                <a:ea typeface="+mn-ea"/>
                <a:cs typeface="Times New Roman" pitchFamily="18" charset="0"/>
              </a:endParaRPr>
            </a:p>
            <a:p>
              <a:pPr algn="l"/>
              <a:r>
                <a:rPr lang="zh-CN" altLang="en-US" sz="1800" b="1">
                  <a:solidFill>
                    <a:srgbClr val="498D05"/>
                  </a:solidFill>
                  <a:effectLst>
                    <a:outerShdw blurRad="38100" dist="38100" dir="2700000" algn="tl">
                      <a:srgbClr val="000000">
                        <a:alpha val="43137"/>
                      </a:srgbClr>
                    </a:outerShdw>
                  </a:effectLst>
                  <a:latin typeface="Times New Roman" pitchFamily="18" charset="0"/>
                  <a:ea typeface="+mn-ea"/>
                  <a:cs typeface="Times New Roman" pitchFamily="18" charset="0"/>
                </a:rPr>
                <a:t>40</a:t>
              </a:r>
            </a:p>
            <a:p>
              <a:pPr algn="l"/>
              <a:endParaRPr lang="zh-CN" altLang="en-US" sz="1800" b="1">
                <a:solidFill>
                  <a:srgbClr val="498D05"/>
                </a:solidFill>
                <a:effectLst>
                  <a:outerShdw blurRad="38100" dist="38100" dir="2700000" algn="tl">
                    <a:srgbClr val="000000">
                      <a:alpha val="43137"/>
                    </a:srgbClr>
                  </a:outerShdw>
                </a:effectLst>
                <a:latin typeface="Times New Roman" pitchFamily="18" charset="0"/>
                <a:ea typeface="+mn-ea"/>
                <a:cs typeface="Times New Roman" pitchFamily="18" charset="0"/>
              </a:endParaRPr>
            </a:p>
            <a:p>
              <a:pPr algn="l"/>
              <a:r>
                <a:rPr lang="zh-CN" altLang="en-US" sz="1800" b="1">
                  <a:solidFill>
                    <a:srgbClr val="498D05"/>
                  </a:solidFill>
                  <a:effectLst>
                    <a:outerShdw blurRad="38100" dist="38100" dir="2700000" algn="tl">
                      <a:srgbClr val="000000">
                        <a:alpha val="43137"/>
                      </a:srgbClr>
                    </a:outerShdw>
                  </a:effectLst>
                  <a:latin typeface="Times New Roman" pitchFamily="18" charset="0"/>
                  <a:ea typeface="+mn-ea"/>
                  <a:cs typeface="Times New Roman" pitchFamily="18" charset="0"/>
                </a:rPr>
                <a:t>20</a:t>
              </a:r>
            </a:p>
            <a:p>
              <a:pPr algn="l"/>
              <a:endParaRPr lang="zh-CN" altLang="en-US" sz="1800" b="1">
                <a:solidFill>
                  <a:srgbClr val="498D05"/>
                </a:solidFill>
                <a:effectLst>
                  <a:outerShdw blurRad="38100" dist="38100" dir="2700000" algn="tl">
                    <a:srgbClr val="000000">
                      <a:alpha val="43137"/>
                    </a:srgbClr>
                  </a:outerShdw>
                </a:effectLst>
                <a:latin typeface="Times New Roman" pitchFamily="18" charset="0"/>
                <a:ea typeface="+mn-ea"/>
                <a:cs typeface="Times New Roman" pitchFamily="18" charset="0"/>
              </a:endParaRPr>
            </a:p>
            <a:p>
              <a:pPr algn="l"/>
              <a:r>
                <a:rPr lang="zh-CN" altLang="en-US" sz="1800" b="1">
                  <a:solidFill>
                    <a:srgbClr val="498D05"/>
                  </a:solidFill>
                  <a:effectLst>
                    <a:outerShdw blurRad="38100" dist="38100" dir="2700000" algn="tl">
                      <a:srgbClr val="000000">
                        <a:alpha val="43137"/>
                      </a:srgbClr>
                    </a:outerShdw>
                  </a:effectLst>
                  <a:latin typeface="Times New Roman" pitchFamily="18" charset="0"/>
                  <a:ea typeface="+mn-ea"/>
                  <a:cs typeface="Times New Roman" pitchFamily="18" charset="0"/>
                </a:rPr>
                <a:t>  0</a:t>
              </a:r>
            </a:p>
          </p:txBody>
        </p:sp>
        <p:sp>
          <p:nvSpPr>
            <p:cNvPr id="48159" name="Rectangle 34"/>
            <p:cNvSpPr>
              <a:spLocks noChangeArrowheads="1"/>
            </p:cNvSpPr>
            <p:nvPr/>
          </p:nvSpPr>
          <p:spPr bwMode="auto">
            <a:xfrm>
              <a:off x="1536" y="1488"/>
              <a:ext cx="124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r>
                <a:rPr lang="zh-CN" altLang="en-US" sz="1800" b="1">
                  <a:solidFill>
                    <a:srgbClr val="7A16F4"/>
                  </a:solidFill>
                  <a:effectLst>
                    <a:outerShdw blurRad="38100" dist="38100" dir="2700000" algn="tl">
                      <a:srgbClr val="000000">
                        <a:alpha val="43137"/>
                      </a:srgbClr>
                    </a:outerShdw>
                  </a:effectLst>
                  <a:latin typeface="Times New Roman" pitchFamily="18" charset="0"/>
                  <a:ea typeface="+mn-ea"/>
                  <a:cs typeface="Times New Roman" pitchFamily="18" charset="0"/>
                </a:rPr>
                <a:t>成本-效益(万元)</a:t>
              </a:r>
              <a:endParaRPr lang="zh-CN" altLang="en-US" sz="1800" b="1">
                <a:solidFill>
                  <a:srgbClr val="498D05"/>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sp>
        <p:nvSpPr>
          <p:cNvPr id="48133" name="Line 35"/>
          <p:cNvSpPr>
            <a:spLocks noChangeShapeType="1"/>
          </p:cNvSpPr>
          <p:nvPr/>
        </p:nvSpPr>
        <p:spPr bwMode="auto">
          <a:xfrm flipV="1">
            <a:off x="3657600" y="3657600"/>
            <a:ext cx="3505200" cy="533400"/>
          </a:xfrm>
          <a:prstGeom prst="line">
            <a:avLst/>
          </a:prstGeom>
          <a:noFill/>
          <a:ln w="9525">
            <a:solidFill>
              <a:srgbClr val="DC08DC"/>
            </a:solidFill>
            <a:round/>
            <a:headEnd/>
            <a:tailEn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134" name="Line 36"/>
          <p:cNvSpPr>
            <a:spLocks noChangeShapeType="1"/>
          </p:cNvSpPr>
          <p:nvPr/>
        </p:nvSpPr>
        <p:spPr bwMode="auto">
          <a:xfrm flipV="1">
            <a:off x="3581400" y="2971800"/>
            <a:ext cx="3581400" cy="1828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135" name="Rectangle 37"/>
          <p:cNvSpPr>
            <a:spLocks noChangeArrowheads="1"/>
          </p:cNvSpPr>
          <p:nvPr/>
        </p:nvSpPr>
        <p:spPr bwMode="auto">
          <a:xfrm>
            <a:off x="5791200" y="3962400"/>
            <a:ext cx="1981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r>
              <a:rPr lang="zh-CN" altLang="en-US" sz="1800" b="1">
                <a:solidFill>
                  <a:srgbClr val="7A16F4"/>
                </a:solidFill>
                <a:effectLst>
                  <a:outerShdw blurRad="38100" dist="38100" dir="2700000" algn="tl">
                    <a:srgbClr val="000000">
                      <a:alpha val="43137"/>
                    </a:srgbClr>
                  </a:outerShdw>
                </a:effectLst>
                <a:latin typeface="Times New Roman" pitchFamily="18" charset="0"/>
                <a:ea typeface="+mn-ea"/>
                <a:cs typeface="Times New Roman" pitchFamily="18" charset="0"/>
              </a:rPr>
              <a:t>该系统节省经费</a:t>
            </a:r>
            <a:endParaRPr lang="zh-CN" altLang="en-US" sz="1800" b="1">
              <a:solidFill>
                <a:srgbClr val="498D05"/>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136" name="Rectangle 38"/>
          <p:cNvSpPr>
            <a:spLocks noChangeArrowheads="1"/>
          </p:cNvSpPr>
          <p:nvPr/>
        </p:nvSpPr>
        <p:spPr bwMode="auto">
          <a:xfrm>
            <a:off x="3733800" y="350520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r>
              <a:rPr lang="zh-CN" altLang="en-US" sz="1800" b="1">
                <a:solidFill>
                  <a:srgbClr val="7A16F4"/>
                </a:solidFill>
                <a:effectLst>
                  <a:outerShdw blurRad="38100" dist="38100" dir="2700000" algn="tl">
                    <a:srgbClr val="000000">
                      <a:alpha val="43137"/>
                    </a:srgbClr>
                  </a:outerShdw>
                </a:effectLst>
                <a:latin typeface="Times New Roman" pitchFamily="18" charset="0"/>
                <a:ea typeface="+mn-ea"/>
                <a:cs typeface="Times New Roman" pitchFamily="18" charset="0"/>
              </a:rPr>
              <a:t>该系统成本</a:t>
            </a:r>
            <a:endParaRPr lang="zh-CN" altLang="en-US" sz="1800" b="1">
              <a:solidFill>
                <a:srgbClr val="498D05"/>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602602" name="AutoShape 42"/>
          <p:cNvSpPr>
            <a:spLocks noChangeArrowheads="1"/>
          </p:cNvSpPr>
          <p:nvPr/>
        </p:nvSpPr>
        <p:spPr bwMode="auto">
          <a:xfrm>
            <a:off x="4876800" y="2895600"/>
            <a:ext cx="1447800" cy="457200"/>
          </a:xfrm>
          <a:prstGeom prst="wedgeRectCallout">
            <a:avLst>
              <a:gd name="adj1" fmla="val -21162"/>
              <a:gd name="adj2" fmla="val 184028"/>
            </a:avLst>
          </a:prstGeom>
          <a:noFill/>
          <a:ln w="9525">
            <a:solidFill>
              <a:srgbClr val="42C6E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r>
              <a:rPr lang="zh-CN" altLang="en-US" sz="1800" b="1" dirty="0">
                <a:solidFill>
                  <a:srgbClr val="777777"/>
                </a:solidFill>
                <a:effectLst>
                  <a:outerShdw blurRad="38100" dist="38100" dir="2700000" algn="tl">
                    <a:srgbClr val="000000">
                      <a:alpha val="43137"/>
                    </a:srgbClr>
                  </a:outerShdw>
                </a:effectLst>
                <a:latin typeface="Times New Roman" pitchFamily="18" charset="0"/>
                <a:ea typeface="+mn-ea"/>
                <a:cs typeface="Times New Roman" pitchFamily="18" charset="0"/>
              </a:rPr>
              <a:t>盈亏平衡点</a:t>
            </a:r>
          </a:p>
        </p:txBody>
      </p:sp>
      <p:grpSp>
        <p:nvGrpSpPr>
          <p:cNvPr id="48138" name="Group 50"/>
          <p:cNvGrpSpPr>
            <a:grpSpLocks/>
          </p:cNvGrpSpPr>
          <p:nvPr/>
        </p:nvGrpSpPr>
        <p:grpSpPr bwMode="auto">
          <a:xfrm>
            <a:off x="5105400" y="5257800"/>
            <a:ext cx="228600" cy="381000"/>
            <a:chOff x="3216" y="3312"/>
            <a:chExt cx="144" cy="240"/>
          </a:xfrm>
        </p:grpSpPr>
        <p:sp>
          <p:nvSpPr>
            <p:cNvPr id="48144" name="Line 44"/>
            <p:cNvSpPr>
              <a:spLocks noChangeShapeType="1"/>
            </p:cNvSpPr>
            <p:nvPr/>
          </p:nvSpPr>
          <p:spPr bwMode="auto">
            <a:xfrm>
              <a:off x="3360" y="3312"/>
              <a:ext cx="0" cy="240"/>
            </a:xfrm>
            <a:prstGeom prst="line">
              <a:avLst/>
            </a:prstGeom>
            <a:noFill/>
            <a:ln w="28575">
              <a:solidFill>
                <a:srgbClr val="42C6E0"/>
              </a:solidFill>
              <a:round/>
              <a:headEnd/>
              <a:tailEn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145" name="Line 45"/>
            <p:cNvSpPr>
              <a:spLocks noChangeShapeType="1"/>
            </p:cNvSpPr>
            <p:nvPr/>
          </p:nvSpPr>
          <p:spPr bwMode="auto">
            <a:xfrm flipH="1">
              <a:off x="3216" y="3408"/>
              <a:ext cx="144" cy="0"/>
            </a:xfrm>
            <a:prstGeom prst="line">
              <a:avLst/>
            </a:prstGeom>
            <a:noFill/>
            <a:ln w="28575">
              <a:solidFill>
                <a:srgbClr val="42C6E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grpSp>
        <p:nvGrpSpPr>
          <p:cNvPr id="48139" name="Group 49"/>
          <p:cNvGrpSpPr>
            <a:grpSpLocks/>
          </p:cNvGrpSpPr>
          <p:nvPr/>
        </p:nvGrpSpPr>
        <p:grpSpPr bwMode="auto">
          <a:xfrm>
            <a:off x="3581400" y="5257800"/>
            <a:ext cx="228600" cy="381000"/>
            <a:chOff x="2256" y="3312"/>
            <a:chExt cx="144" cy="240"/>
          </a:xfrm>
        </p:grpSpPr>
        <p:sp>
          <p:nvSpPr>
            <p:cNvPr id="48142" name="Line 43"/>
            <p:cNvSpPr>
              <a:spLocks noChangeShapeType="1"/>
            </p:cNvSpPr>
            <p:nvPr/>
          </p:nvSpPr>
          <p:spPr bwMode="auto">
            <a:xfrm>
              <a:off x="2256" y="3312"/>
              <a:ext cx="0" cy="240"/>
            </a:xfrm>
            <a:prstGeom prst="line">
              <a:avLst/>
            </a:prstGeom>
            <a:noFill/>
            <a:ln w="28575">
              <a:solidFill>
                <a:srgbClr val="42C6E0"/>
              </a:solidFill>
              <a:round/>
              <a:headEnd/>
              <a:tailEn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143" name="Line 46"/>
            <p:cNvSpPr>
              <a:spLocks noChangeShapeType="1"/>
            </p:cNvSpPr>
            <p:nvPr/>
          </p:nvSpPr>
          <p:spPr bwMode="auto">
            <a:xfrm flipH="1">
              <a:off x="2256" y="3408"/>
              <a:ext cx="144" cy="0"/>
            </a:xfrm>
            <a:prstGeom prst="line">
              <a:avLst/>
            </a:prstGeom>
            <a:noFill/>
            <a:ln w="28575">
              <a:solidFill>
                <a:srgbClr val="42C6E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sp>
        <p:nvSpPr>
          <p:cNvPr id="48140" name="Rectangle 47"/>
          <p:cNvSpPr>
            <a:spLocks noChangeArrowheads="1"/>
          </p:cNvSpPr>
          <p:nvPr/>
        </p:nvSpPr>
        <p:spPr bwMode="auto">
          <a:xfrm>
            <a:off x="3810000" y="518160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r>
              <a:rPr lang="zh-CN" altLang="en-US" sz="1800" b="1">
                <a:solidFill>
                  <a:srgbClr val="7A16F4"/>
                </a:solidFill>
                <a:effectLst>
                  <a:outerShdw blurRad="38100" dist="38100" dir="2700000" algn="tl">
                    <a:srgbClr val="000000">
                      <a:alpha val="43137"/>
                    </a:srgbClr>
                  </a:outerShdw>
                </a:effectLst>
                <a:latin typeface="Times New Roman" pitchFamily="18" charset="0"/>
                <a:ea typeface="+mn-ea"/>
                <a:cs typeface="Times New Roman" pitchFamily="18" charset="0"/>
              </a:rPr>
              <a:t>投资回收期</a:t>
            </a:r>
            <a:endParaRPr lang="zh-CN" altLang="en-US" sz="1800" b="1">
              <a:solidFill>
                <a:srgbClr val="498D05"/>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141" name="Rectangle 51"/>
          <p:cNvSpPr>
            <a:spLocks noChangeArrowheads="1"/>
          </p:cNvSpPr>
          <p:nvPr/>
        </p:nvSpPr>
        <p:spPr bwMode="auto">
          <a:xfrm>
            <a:off x="3962400" y="5943600"/>
            <a:ext cx="320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a:r>
              <a:rPr lang="zh-CN" altLang="en-US" sz="1600" b="1" dirty="0">
                <a:solidFill>
                  <a:srgbClr val="777777"/>
                </a:solidFill>
                <a:effectLst>
                  <a:outerShdw blurRad="38100" dist="38100" dir="2700000" algn="tl">
                    <a:srgbClr val="000000">
                      <a:alpha val="43137"/>
                    </a:srgbClr>
                  </a:outerShdw>
                </a:effectLst>
                <a:latin typeface="Times New Roman" pitchFamily="18" charset="0"/>
                <a:ea typeface="+mn-ea"/>
                <a:cs typeface="Times New Roman" pitchFamily="18" charset="0"/>
              </a:rPr>
              <a:t> ---------成本及效益分析图</a:t>
            </a:r>
          </a:p>
        </p:txBody>
      </p:sp>
    </p:spTree>
    <p:extLst>
      <p:ext uri="{BB962C8B-B14F-4D97-AF65-F5344CB8AC3E}">
        <p14:creationId xmlns:p14="http://schemas.microsoft.com/office/powerpoint/2010/main" val="134537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02602"/>
                                        </p:tgtEl>
                                        <p:attrNameLst>
                                          <p:attrName>style.visibility</p:attrName>
                                        </p:attrNameLst>
                                      </p:cBhvr>
                                      <p:to>
                                        <p:strVal val="visible"/>
                                      </p:to>
                                    </p:set>
                                    <p:animEffect transition="in" filter="slide(fromBottom)">
                                      <p:cBhvr>
                                        <p:cTn id="7" dur="500"/>
                                        <p:tgtEl>
                                          <p:spTgt spid="1602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2602" grpId="0" animBg="1" autoUpdateAnimBg="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794BB23-6F2A-40DC-8AEF-71516BEBE6A7}" type="slidenum">
              <a:rPr lang="en-US" altLang="zh-CN" smtClean="0"/>
              <a:pPr>
                <a:defRPr/>
              </a:pPr>
              <a:t>188</a:t>
            </a:fld>
            <a:endParaRPr lang="en-US" altLang="zh-CN" dirty="0"/>
          </a:p>
        </p:txBody>
      </p:sp>
      <p:sp>
        <p:nvSpPr>
          <p:cNvPr id="4" name="Rectangle 3"/>
          <p:cNvSpPr txBox="1">
            <a:spLocks noChangeArrowheads="1"/>
          </p:cNvSpPr>
          <p:nvPr/>
        </p:nvSpPr>
        <p:spPr>
          <a:xfrm>
            <a:off x="457200" y="2780928"/>
            <a:ext cx="8229600" cy="3086224"/>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eaLnBrk="1" hangingPunct="1">
              <a:buFont typeface="Wingdings" pitchFamily="2" charset="2"/>
              <a:buNone/>
            </a:pPr>
            <a:r>
              <a:rPr lang="en-US" altLang="zh-CN" dirty="0" smtClean="0"/>
              <a:t>	       </a:t>
            </a:r>
            <a:r>
              <a:rPr lang="zh-CN" altLang="en-US" dirty="0" smtClean="0"/>
              <a:t>运行可行性研究内容包括新系统规定的运行方式是否可行，如果新系统是建立在原来已担负其他任务的计算机系统上的，就不能要求它在实时在线状态下运行，以免与原有的任务相矛盾。 </a:t>
            </a:r>
          </a:p>
        </p:txBody>
      </p:sp>
      <p:sp>
        <p:nvSpPr>
          <p:cNvPr id="5" name="Rectangle 7"/>
          <p:cNvSpPr>
            <a:spLocks noChangeArrowheads="1"/>
          </p:cNvSpPr>
          <p:nvPr/>
        </p:nvSpPr>
        <p:spPr bwMode="auto">
          <a:xfrm>
            <a:off x="126409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五</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、规划的可行性</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6" name="TextBox 5"/>
          <p:cNvSpPr txBox="1"/>
          <p:nvPr/>
        </p:nvSpPr>
        <p:spPr bwMode="auto">
          <a:xfrm>
            <a:off x="2771800" y="900009"/>
            <a:ext cx="4824536"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solidFill>
                  <a:schemeClr val="bg1"/>
                </a:solidFill>
              </a:rPr>
              <a:t>2</a:t>
            </a:r>
            <a:r>
              <a:rPr lang="zh-CN" altLang="en-US" dirty="0" smtClean="0">
                <a:solidFill>
                  <a:schemeClr val="bg1"/>
                </a:solidFill>
              </a:rPr>
              <a:t>、可行性研究</a:t>
            </a:r>
            <a:r>
              <a:rPr lang="zh-CN" altLang="en-US" dirty="0">
                <a:solidFill>
                  <a:schemeClr val="bg1"/>
                </a:solidFill>
              </a:rPr>
              <a:t>内容</a:t>
            </a:r>
          </a:p>
        </p:txBody>
      </p:sp>
      <p:sp>
        <p:nvSpPr>
          <p:cNvPr id="7" name="Rectangle 3"/>
          <p:cNvSpPr txBox="1">
            <a:spLocks noChangeArrowheads="1"/>
          </p:cNvSpPr>
          <p:nvPr/>
        </p:nvSpPr>
        <p:spPr>
          <a:xfrm>
            <a:off x="395288" y="1989138"/>
            <a:ext cx="8424862" cy="647774"/>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marL="0" indent="376238" algn="just">
              <a:buFontTx/>
              <a:buNone/>
            </a:pPr>
            <a:r>
              <a:rPr lang="en-US" altLang="zh-CN" sz="2800" dirty="0" smtClean="0">
                <a:solidFill>
                  <a:srgbClr val="0000FF"/>
                </a:solidFill>
                <a:latin typeface="黑体" pitchFamily="49" charset="-122"/>
                <a:ea typeface="黑体" pitchFamily="49" charset="-122"/>
              </a:rPr>
              <a:t>3</a:t>
            </a:r>
            <a:r>
              <a:rPr lang="zh-CN" altLang="en-US" sz="2800" dirty="0" smtClean="0">
                <a:solidFill>
                  <a:srgbClr val="0000FF"/>
                </a:solidFill>
                <a:latin typeface="黑体" pitchFamily="49" charset="-122"/>
                <a:ea typeface="黑体" pitchFamily="49" charset="-122"/>
              </a:rPr>
              <a:t>）运行可行性</a:t>
            </a:r>
            <a:endParaRPr lang="zh-CN" altLang="en-US" sz="28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56714238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794BB23-6F2A-40DC-8AEF-71516BEBE6A7}" type="slidenum">
              <a:rPr lang="en-US" altLang="zh-CN" smtClean="0"/>
              <a:pPr>
                <a:defRPr/>
              </a:pPr>
              <a:t>189</a:t>
            </a:fld>
            <a:endParaRPr lang="en-US" altLang="zh-CN" dirty="0"/>
          </a:p>
        </p:txBody>
      </p:sp>
      <p:sp>
        <p:nvSpPr>
          <p:cNvPr id="4" name="Rectangle 3"/>
          <p:cNvSpPr txBox="1">
            <a:spLocks noChangeArrowheads="1"/>
          </p:cNvSpPr>
          <p:nvPr/>
        </p:nvSpPr>
        <p:spPr>
          <a:xfrm>
            <a:off x="457200" y="2980035"/>
            <a:ext cx="8229600" cy="1889125"/>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eaLnBrk="1" hangingPunct="1">
              <a:buFont typeface="Wingdings" pitchFamily="2" charset="2"/>
              <a:buNone/>
            </a:pPr>
            <a:r>
              <a:rPr lang="en-US" altLang="zh-CN" smtClean="0">
                <a:ea typeface="宋体" pitchFamily="2" charset="-122"/>
              </a:rPr>
              <a:t>          </a:t>
            </a:r>
            <a:r>
              <a:rPr lang="zh-CN" altLang="en-US" smtClean="0">
                <a:ea typeface="宋体" pitchFamily="2" charset="-122"/>
              </a:rPr>
              <a:t>法律可行性是指在研究系统开发过程中可能涉及的各种合同侵权、责任以及各种与法律相抵触的问题。 </a:t>
            </a:r>
          </a:p>
        </p:txBody>
      </p:sp>
      <p:sp>
        <p:nvSpPr>
          <p:cNvPr id="5" name="Rectangle 7"/>
          <p:cNvSpPr>
            <a:spLocks noChangeArrowheads="1"/>
          </p:cNvSpPr>
          <p:nvPr/>
        </p:nvSpPr>
        <p:spPr bwMode="auto">
          <a:xfrm>
            <a:off x="126409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五</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、规划的可行性</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6" name="TextBox 5"/>
          <p:cNvSpPr txBox="1"/>
          <p:nvPr/>
        </p:nvSpPr>
        <p:spPr bwMode="auto">
          <a:xfrm>
            <a:off x="2771800" y="900009"/>
            <a:ext cx="4824536"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solidFill>
                  <a:schemeClr val="bg1"/>
                </a:solidFill>
              </a:rPr>
              <a:t>2</a:t>
            </a:r>
            <a:r>
              <a:rPr lang="zh-CN" altLang="en-US" dirty="0" smtClean="0">
                <a:solidFill>
                  <a:schemeClr val="bg1"/>
                </a:solidFill>
              </a:rPr>
              <a:t>、可行性研究</a:t>
            </a:r>
            <a:r>
              <a:rPr lang="zh-CN" altLang="en-US" dirty="0">
                <a:solidFill>
                  <a:schemeClr val="bg1"/>
                </a:solidFill>
              </a:rPr>
              <a:t>内容</a:t>
            </a:r>
          </a:p>
        </p:txBody>
      </p:sp>
      <p:sp>
        <p:nvSpPr>
          <p:cNvPr id="7" name="Rectangle 3"/>
          <p:cNvSpPr txBox="1">
            <a:spLocks noChangeArrowheads="1"/>
          </p:cNvSpPr>
          <p:nvPr/>
        </p:nvSpPr>
        <p:spPr>
          <a:xfrm>
            <a:off x="395288" y="1989138"/>
            <a:ext cx="8424862" cy="647774"/>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marL="0" indent="376238" algn="just">
              <a:buFontTx/>
              <a:buNone/>
            </a:pPr>
            <a:r>
              <a:rPr lang="en-US" altLang="zh-CN" sz="2800" dirty="0">
                <a:solidFill>
                  <a:srgbClr val="0000FF"/>
                </a:solidFill>
                <a:latin typeface="黑体" pitchFamily="49" charset="-122"/>
                <a:ea typeface="黑体" pitchFamily="49" charset="-122"/>
              </a:rPr>
              <a:t>4</a:t>
            </a:r>
            <a:r>
              <a:rPr lang="zh-CN" altLang="en-US" sz="2800" dirty="0" smtClean="0">
                <a:solidFill>
                  <a:srgbClr val="0000FF"/>
                </a:solidFill>
                <a:latin typeface="黑体" pitchFamily="49" charset="-122"/>
                <a:ea typeface="黑体" pitchFamily="49" charset="-122"/>
              </a:rPr>
              <a:t>）法律可行性</a:t>
            </a:r>
            <a:endParaRPr lang="zh-CN" altLang="en-US" sz="28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3057468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ChangeArrowheads="1"/>
          </p:cNvSpPr>
          <p:nvPr/>
        </p:nvSpPr>
        <p:spPr bwMode="auto">
          <a:xfrm>
            <a:off x="755576" y="2420888"/>
            <a:ext cx="7632700" cy="2868093"/>
          </a:xfrm>
          <a:prstGeom prst="rect">
            <a:avLst/>
          </a:prstGeom>
          <a:noFill/>
          <a:ln>
            <a:noFill/>
          </a:ln>
          <a:effectLst/>
          <a:extLst>
            <a:ext uri="{909E8E84-426E-40DD-AFC4-6F175D3DCCD1}">
              <a14:hiddenFill xmlns:a14="http://schemas.microsoft.com/office/drawing/2010/main">
                <a:solidFill>
                  <a:srgbClr val="66FFFF">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50000"/>
              </a:lnSpc>
              <a:spcBef>
                <a:spcPct val="30000"/>
              </a:spcBef>
            </a:pPr>
            <a:r>
              <a:rPr kumimoji="1" lang="zh-CN" altLang="en-US" sz="2400" dirty="0">
                <a:solidFill>
                  <a:schemeClr val="tx1"/>
                </a:solidFill>
                <a:latin typeface="Times New Roman" pitchFamily="18" charset="0"/>
                <a:ea typeface="楷体_GB2312" pitchFamily="49" charset="-122"/>
              </a:rPr>
              <a:t>        </a:t>
            </a:r>
            <a:r>
              <a:rPr kumimoji="1" lang="zh-CN" altLang="en-US" sz="2400" b="1" dirty="0">
                <a:solidFill>
                  <a:srgbClr val="002060"/>
                </a:solidFill>
                <a:effectLst>
                  <a:outerShdw blurRad="38100" dist="38100" dir="2700000" algn="tl">
                    <a:srgbClr val="000000">
                      <a:alpha val="43137"/>
                    </a:srgbClr>
                  </a:outerShdw>
                </a:effectLst>
                <a:latin typeface="+mn-ea"/>
                <a:ea typeface="+mn-ea"/>
              </a:rPr>
              <a:t>国家经贸委发布的</a:t>
            </a:r>
            <a:r>
              <a:rPr kumimoji="1" lang="en-US" altLang="zh-CN" sz="2400" b="1" dirty="0">
                <a:solidFill>
                  <a:srgbClr val="002060"/>
                </a:solidFill>
                <a:effectLst>
                  <a:outerShdw blurRad="38100" dist="38100" dir="2700000" algn="tl">
                    <a:srgbClr val="000000">
                      <a:alpha val="43137"/>
                    </a:srgbClr>
                  </a:outerShdw>
                </a:effectLst>
                <a:latin typeface="+mn-ea"/>
                <a:ea typeface="+mn-ea"/>
              </a:rPr>
              <a:t>《</a:t>
            </a:r>
            <a:r>
              <a:rPr kumimoji="1" lang="zh-CN" altLang="en-US" sz="2400" b="1" dirty="0">
                <a:solidFill>
                  <a:srgbClr val="002060"/>
                </a:solidFill>
                <a:effectLst>
                  <a:outerShdw blurRad="38100" dist="38100" dir="2700000" algn="tl">
                    <a:srgbClr val="000000">
                      <a:alpha val="43137"/>
                    </a:srgbClr>
                  </a:outerShdw>
                </a:effectLst>
                <a:latin typeface="+mn-ea"/>
                <a:ea typeface="+mn-ea"/>
              </a:rPr>
              <a:t>中国企业互联网应用和电子商务发展水平综合调查报告</a:t>
            </a:r>
            <a:r>
              <a:rPr kumimoji="1" lang="en-US" altLang="zh-CN" sz="2400" b="1" dirty="0">
                <a:solidFill>
                  <a:srgbClr val="002060"/>
                </a:solidFill>
                <a:effectLst>
                  <a:outerShdw blurRad="38100" dist="38100" dir="2700000" algn="tl">
                    <a:srgbClr val="000000">
                      <a:alpha val="43137"/>
                    </a:srgbClr>
                  </a:outerShdw>
                </a:effectLst>
                <a:latin typeface="+mn-ea"/>
                <a:ea typeface="+mn-ea"/>
              </a:rPr>
              <a:t>》</a:t>
            </a:r>
            <a:r>
              <a:rPr kumimoji="1" lang="zh-CN" altLang="en-US" sz="2400" b="1" dirty="0">
                <a:solidFill>
                  <a:srgbClr val="002060"/>
                </a:solidFill>
                <a:effectLst>
                  <a:outerShdw blurRad="38100" dist="38100" dir="2700000" algn="tl">
                    <a:srgbClr val="000000">
                      <a:alpha val="43137"/>
                    </a:srgbClr>
                  </a:outerShdw>
                </a:effectLst>
                <a:latin typeface="+mn-ea"/>
                <a:ea typeface="+mn-ea"/>
              </a:rPr>
              <a:t>也表明，虽然企业普遍重视电子商务，但</a:t>
            </a:r>
            <a:r>
              <a:rPr lang="zh-CN" altLang="en-US" sz="2800" b="1" dirty="0">
                <a:solidFill>
                  <a:srgbClr val="FF0000"/>
                </a:solidFill>
                <a:effectLst>
                  <a:outerShdw blurRad="38100" dist="38100" dir="2700000" algn="tl">
                    <a:srgbClr val="000000">
                      <a:alpha val="43137"/>
                    </a:srgbClr>
                  </a:outerShdw>
                </a:effectLst>
                <a:latin typeface="黑体" pitchFamily="49" charset="-122"/>
                <a:ea typeface="黑体" pitchFamily="49" charset="-122"/>
              </a:rPr>
              <a:t>大多数企业缺乏清晰的战略规划</a:t>
            </a:r>
            <a:r>
              <a:rPr kumimoji="1" lang="zh-CN" altLang="en-US" sz="2400" b="1" dirty="0">
                <a:solidFill>
                  <a:schemeClr val="bg2"/>
                </a:solidFill>
                <a:latin typeface="Times New Roman" pitchFamily="18" charset="0"/>
                <a:ea typeface="楷体_GB2312" pitchFamily="49" charset="-122"/>
              </a:rPr>
              <a:t>，</a:t>
            </a:r>
            <a:r>
              <a:rPr kumimoji="1" lang="zh-CN" altLang="en-US" sz="2400" b="1" dirty="0">
                <a:solidFill>
                  <a:srgbClr val="002060"/>
                </a:solidFill>
                <a:effectLst>
                  <a:outerShdw blurRad="38100" dist="38100" dir="2700000" algn="tl">
                    <a:srgbClr val="000000">
                      <a:alpha val="43137"/>
                    </a:srgbClr>
                  </a:outerShdw>
                </a:effectLst>
                <a:latin typeface="+mn-ea"/>
                <a:ea typeface="+mn-ea"/>
              </a:rPr>
              <a:t>因此，多数企业有利用互联网的愿望和行动，但实际效果并不理想</a:t>
            </a:r>
            <a:r>
              <a:rPr kumimoji="1" lang="zh-CN" altLang="en-US" sz="2400" b="1" dirty="0" smtClean="0">
                <a:solidFill>
                  <a:srgbClr val="002060"/>
                </a:solidFill>
                <a:effectLst>
                  <a:outerShdw blurRad="38100" dist="38100" dir="2700000" algn="tl">
                    <a:srgbClr val="000000">
                      <a:alpha val="43137"/>
                    </a:srgbClr>
                  </a:outerShdw>
                </a:effectLst>
                <a:latin typeface="+mn-ea"/>
                <a:ea typeface="+mn-ea"/>
              </a:rPr>
              <a:t>。</a:t>
            </a:r>
            <a:endParaRPr kumimoji="1" lang="zh-CN" altLang="en-US" sz="2400" b="1" dirty="0">
              <a:solidFill>
                <a:srgbClr val="002060"/>
              </a:solidFill>
              <a:effectLst>
                <a:outerShdw blurRad="38100" dist="38100" dir="2700000" algn="tl">
                  <a:srgbClr val="000000">
                    <a:alpha val="43137"/>
                  </a:srgbClr>
                </a:outerShdw>
              </a:effectLst>
              <a:latin typeface="+mn-ea"/>
              <a:ea typeface="+mn-ea"/>
            </a:endParaRPr>
          </a:p>
        </p:txBody>
      </p:sp>
      <p:sp>
        <p:nvSpPr>
          <p:cNvPr id="4" name="Rectangle 7"/>
          <p:cNvSpPr>
            <a:spLocks noChangeArrowheads="1"/>
          </p:cNvSpPr>
          <p:nvPr/>
        </p:nvSpPr>
        <p:spPr bwMode="auto">
          <a:xfrm>
            <a:off x="126409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一、系统规划概论</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5" name="Text Box 3"/>
          <p:cNvSpPr txBox="1">
            <a:spLocks noChangeArrowheads="1"/>
          </p:cNvSpPr>
          <p:nvPr/>
        </p:nvSpPr>
        <p:spPr bwMode="auto">
          <a:xfrm>
            <a:off x="1835696" y="908720"/>
            <a:ext cx="5760640"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pPr algn="l"/>
            <a:r>
              <a:rPr lang="en-US" altLang="zh-CN" dirty="0"/>
              <a:t>  2</a:t>
            </a:r>
            <a:r>
              <a:rPr lang="zh-CN" altLang="en-US" dirty="0" smtClean="0"/>
              <a:t>、</a:t>
            </a:r>
            <a:r>
              <a:rPr lang="en-US" altLang="zh-CN" dirty="0" smtClean="0"/>
              <a:t>IT</a:t>
            </a:r>
            <a:r>
              <a:rPr lang="zh-CN" altLang="en-US" dirty="0" smtClean="0"/>
              <a:t>系统</a:t>
            </a:r>
            <a:r>
              <a:rPr lang="zh-CN" altLang="en-US" dirty="0"/>
              <a:t>建设中的问题</a:t>
            </a:r>
          </a:p>
        </p:txBody>
      </p:sp>
    </p:spTree>
    <p:extLst>
      <p:ext uri="{BB962C8B-B14F-4D97-AF65-F5344CB8AC3E}">
        <p14:creationId xmlns:p14="http://schemas.microsoft.com/office/powerpoint/2010/main" val="22396533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71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794BB23-6F2A-40DC-8AEF-71516BEBE6A7}" type="slidenum">
              <a:rPr lang="en-US" altLang="zh-CN" smtClean="0"/>
              <a:pPr>
                <a:defRPr/>
              </a:pPr>
              <a:t>190</a:t>
            </a:fld>
            <a:endParaRPr lang="en-US" altLang="zh-CN" dirty="0"/>
          </a:p>
        </p:txBody>
      </p:sp>
      <p:sp>
        <p:nvSpPr>
          <p:cNvPr id="4" name="Rectangle 3"/>
          <p:cNvSpPr txBox="1">
            <a:spLocks noChangeArrowheads="1"/>
          </p:cNvSpPr>
          <p:nvPr/>
        </p:nvSpPr>
        <p:spPr>
          <a:xfrm>
            <a:off x="457200" y="2852936"/>
            <a:ext cx="8229600" cy="3446264"/>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eaLnBrk="1" hangingPunct="1">
              <a:buFont typeface="Wingdings" pitchFamily="2" charset="2"/>
              <a:buNone/>
            </a:pPr>
            <a:r>
              <a:rPr lang="en-US" altLang="zh-CN" dirty="0" smtClean="0">
                <a:ea typeface="宋体" pitchFamily="2" charset="-122"/>
              </a:rPr>
              <a:t>		</a:t>
            </a:r>
            <a:r>
              <a:rPr lang="zh-CN" altLang="en-US" dirty="0" smtClean="0">
                <a:ea typeface="宋体" pitchFamily="2" charset="-122"/>
              </a:rPr>
              <a:t>提出系统实现的各种方案并进行评价之后，从中选择一种最优秀的方案。 </a:t>
            </a:r>
          </a:p>
          <a:p>
            <a:pPr eaLnBrk="1" hangingPunct="1">
              <a:buFont typeface="Wingdings" pitchFamily="2" charset="2"/>
              <a:buNone/>
            </a:pPr>
            <a:endParaRPr lang="en-US" altLang="zh-CN" dirty="0" smtClean="0">
              <a:ea typeface="宋体" pitchFamily="2" charset="-122"/>
            </a:endParaRPr>
          </a:p>
        </p:txBody>
      </p:sp>
      <p:sp>
        <p:nvSpPr>
          <p:cNvPr id="5" name="Rectangle 7"/>
          <p:cNvSpPr>
            <a:spLocks noChangeArrowheads="1"/>
          </p:cNvSpPr>
          <p:nvPr/>
        </p:nvSpPr>
        <p:spPr bwMode="auto">
          <a:xfrm>
            <a:off x="126409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五</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、规划的可行性</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6" name="TextBox 5"/>
          <p:cNvSpPr txBox="1"/>
          <p:nvPr/>
        </p:nvSpPr>
        <p:spPr bwMode="auto">
          <a:xfrm>
            <a:off x="2771800" y="900009"/>
            <a:ext cx="4824536"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solidFill>
                  <a:schemeClr val="bg1"/>
                </a:solidFill>
              </a:rPr>
              <a:t>2</a:t>
            </a:r>
            <a:r>
              <a:rPr lang="zh-CN" altLang="en-US" dirty="0" smtClean="0">
                <a:solidFill>
                  <a:schemeClr val="bg1"/>
                </a:solidFill>
              </a:rPr>
              <a:t>、可行性研究</a:t>
            </a:r>
            <a:r>
              <a:rPr lang="zh-CN" altLang="en-US" dirty="0">
                <a:solidFill>
                  <a:schemeClr val="bg1"/>
                </a:solidFill>
              </a:rPr>
              <a:t>内容</a:t>
            </a:r>
          </a:p>
        </p:txBody>
      </p:sp>
      <p:sp>
        <p:nvSpPr>
          <p:cNvPr id="7" name="Rectangle 3"/>
          <p:cNvSpPr txBox="1">
            <a:spLocks noChangeArrowheads="1"/>
          </p:cNvSpPr>
          <p:nvPr/>
        </p:nvSpPr>
        <p:spPr>
          <a:xfrm>
            <a:off x="395288" y="1989138"/>
            <a:ext cx="8424862" cy="647774"/>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marL="0" indent="376238" algn="just">
              <a:buFontTx/>
              <a:buNone/>
            </a:pPr>
            <a:r>
              <a:rPr lang="en-US" altLang="zh-CN" sz="2800" dirty="0" smtClean="0">
                <a:solidFill>
                  <a:srgbClr val="0000FF"/>
                </a:solidFill>
                <a:latin typeface="黑体" pitchFamily="49" charset="-122"/>
                <a:ea typeface="黑体" pitchFamily="49" charset="-122"/>
              </a:rPr>
              <a:t>5</a:t>
            </a:r>
            <a:r>
              <a:rPr lang="zh-CN" altLang="en-US" sz="2800" dirty="0" smtClean="0">
                <a:solidFill>
                  <a:srgbClr val="0000FF"/>
                </a:solidFill>
                <a:latin typeface="黑体" pitchFamily="49" charset="-122"/>
                <a:ea typeface="黑体" pitchFamily="49" charset="-122"/>
              </a:rPr>
              <a:t>）开发方案可行性</a:t>
            </a:r>
            <a:endParaRPr lang="zh-CN" altLang="en-US" sz="28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370853744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5" name="Rectangle 3"/>
          <p:cNvSpPr>
            <a:spLocks noGrp="1" noChangeArrowheads="1"/>
          </p:cNvSpPr>
          <p:nvPr>
            <p:ph type="body" idx="1"/>
          </p:nvPr>
        </p:nvSpPr>
        <p:spPr>
          <a:xfrm>
            <a:off x="0" y="2636912"/>
            <a:ext cx="7849121" cy="1944216"/>
          </a:xfrm>
        </p:spPr>
        <p:txBody>
          <a:bodyPr/>
          <a:lstStyle/>
          <a:p>
            <a:pPr lvl="2"/>
            <a:r>
              <a:rPr lang="zh-CN" altLang="en-US" sz="2400" dirty="0" smtClean="0"/>
              <a:t>通过</a:t>
            </a:r>
            <a:r>
              <a:rPr lang="zh-CN" altLang="en-US" sz="2400" dirty="0"/>
              <a:t>了解用户的要求及现实环境，从技术、经济和社会因素等方面研究并论证本软件项目的可行性，编写可行性研究报告，制定初步项目开发计划。</a:t>
            </a:r>
            <a:r>
              <a:rPr lang="en-US" altLang="zh-CN" sz="2400" dirty="0"/>
              <a:t>——GB8566-88《</a:t>
            </a:r>
            <a:r>
              <a:rPr lang="zh-CN" altLang="en-US" sz="2400" dirty="0"/>
              <a:t>计算机软件开发规范</a:t>
            </a:r>
            <a:r>
              <a:rPr lang="en-US" altLang="zh-CN" sz="2400" dirty="0"/>
              <a:t>》</a:t>
            </a:r>
            <a:endParaRPr lang="zh-CN" altLang="en-US" sz="2400" dirty="0"/>
          </a:p>
        </p:txBody>
      </p:sp>
      <p:sp>
        <p:nvSpPr>
          <p:cNvPr id="7" name="Rectangle 7"/>
          <p:cNvSpPr>
            <a:spLocks noChangeArrowheads="1"/>
          </p:cNvSpPr>
          <p:nvPr/>
        </p:nvSpPr>
        <p:spPr bwMode="auto">
          <a:xfrm>
            <a:off x="126409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五</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、规划的可行性</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8" name="TextBox 7"/>
          <p:cNvSpPr txBox="1"/>
          <p:nvPr/>
        </p:nvSpPr>
        <p:spPr bwMode="auto">
          <a:xfrm>
            <a:off x="2195736" y="972017"/>
            <a:ext cx="5544616"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solidFill>
                  <a:schemeClr val="bg1"/>
                </a:solidFill>
              </a:rPr>
              <a:t>2</a:t>
            </a:r>
            <a:r>
              <a:rPr lang="zh-CN" altLang="en-US" dirty="0" smtClean="0">
                <a:solidFill>
                  <a:schemeClr val="bg1"/>
                </a:solidFill>
              </a:rPr>
              <a:t>、可行性研究的任务与作用</a:t>
            </a:r>
            <a:endParaRPr lang="zh-CN" altLang="en-US" dirty="0">
              <a:solidFill>
                <a:schemeClr val="bg1"/>
              </a:solidFill>
            </a:endParaRPr>
          </a:p>
        </p:txBody>
      </p:sp>
      <p:sp>
        <p:nvSpPr>
          <p:cNvPr id="5" name="Rectangle 3"/>
          <p:cNvSpPr txBox="1">
            <a:spLocks noChangeArrowheads="1"/>
          </p:cNvSpPr>
          <p:nvPr/>
        </p:nvSpPr>
        <p:spPr>
          <a:xfrm>
            <a:off x="395288" y="1989138"/>
            <a:ext cx="8424862" cy="647774"/>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marL="0" indent="376238" algn="just">
              <a:buFontTx/>
              <a:buNone/>
            </a:pPr>
            <a:r>
              <a:rPr lang="en-US" altLang="zh-CN" sz="2800" dirty="0">
                <a:solidFill>
                  <a:srgbClr val="0000FF"/>
                </a:solidFill>
                <a:latin typeface="黑体" pitchFamily="49" charset="-122"/>
                <a:ea typeface="黑体" pitchFamily="49" charset="-122"/>
              </a:rPr>
              <a:t>1</a:t>
            </a:r>
            <a:r>
              <a:rPr lang="zh-CN" altLang="en-US" sz="2800" dirty="0" smtClean="0">
                <a:solidFill>
                  <a:srgbClr val="0000FF"/>
                </a:solidFill>
                <a:latin typeface="黑体" pitchFamily="49" charset="-122"/>
                <a:ea typeface="黑体" pitchFamily="49" charset="-122"/>
              </a:rPr>
              <a:t>）任务</a:t>
            </a:r>
            <a:endParaRPr lang="zh-CN" altLang="en-US" sz="28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79181846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9" name="Rectangle 3"/>
          <p:cNvSpPr>
            <a:spLocks noGrp="1" noChangeArrowheads="1"/>
          </p:cNvSpPr>
          <p:nvPr>
            <p:ph type="body" idx="1"/>
          </p:nvPr>
        </p:nvSpPr>
        <p:spPr>
          <a:xfrm>
            <a:off x="71438" y="2636912"/>
            <a:ext cx="8964612" cy="4032176"/>
          </a:xfrm>
        </p:spPr>
        <p:txBody>
          <a:bodyPr/>
          <a:lstStyle/>
          <a:p>
            <a:pPr lvl="2">
              <a:lnSpc>
                <a:spcPct val="150000"/>
              </a:lnSpc>
            </a:pPr>
            <a:r>
              <a:rPr lang="zh-CN" altLang="en-US" sz="2400" dirty="0" smtClean="0"/>
              <a:t>是</a:t>
            </a:r>
            <a:r>
              <a:rPr lang="zh-CN" altLang="en-US" sz="2400" dirty="0"/>
              <a:t>确定项目开发的依据； </a:t>
            </a:r>
          </a:p>
          <a:p>
            <a:pPr lvl="2">
              <a:lnSpc>
                <a:spcPct val="150000"/>
              </a:lnSpc>
            </a:pPr>
            <a:r>
              <a:rPr lang="zh-CN" altLang="en-US" sz="2400" dirty="0"/>
              <a:t>是划定下阶段工作范围、编制工作计划、协调各部门活动的依据； </a:t>
            </a:r>
          </a:p>
          <a:p>
            <a:pPr lvl="2">
              <a:lnSpc>
                <a:spcPct val="150000"/>
              </a:lnSpc>
            </a:pPr>
            <a:r>
              <a:rPr lang="zh-CN" altLang="en-US" sz="2400" dirty="0"/>
              <a:t>是分配资源的依据； </a:t>
            </a:r>
          </a:p>
          <a:p>
            <a:pPr lvl="2">
              <a:lnSpc>
                <a:spcPct val="150000"/>
              </a:lnSpc>
            </a:pPr>
            <a:r>
              <a:rPr lang="zh-CN" altLang="en-US" sz="2400" dirty="0"/>
              <a:t>是管理信息系统开发的准则。 </a:t>
            </a:r>
          </a:p>
        </p:txBody>
      </p:sp>
      <p:sp>
        <p:nvSpPr>
          <p:cNvPr id="5" name="Rectangle 7"/>
          <p:cNvSpPr>
            <a:spLocks noChangeArrowheads="1"/>
          </p:cNvSpPr>
          <p:nvPr/>
        </p:nvSpPr>
        <p:spPr bwMode="auto">
          <a:xfrm>
            <a:off x="126409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五</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、规划的可行性</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6" name="TextBox 5"/>
          <p:cNvSpPr txBox="1"/>
          <p:nvPr/>
        </p:nvSpPr>
        <p:spPr bwMode="auto">
          <a:xfrm>
            <a:off x="2267744" y="1124744"/>
            <a:ext cx="5040560"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solidFill>
                  <a:schemeClr val="bg1"/>
                </a:solidFill>
              </a:rPr>
              <a:t>3</a:t>
            </a:r>
            <a:r>
              <a:rPr lang="zh-CN" altLang="en-US" dirty="0">
                <a:solidFill>
                  <a:schemeClr val="bg1"/>
                </a:solidFill>
              </a:rPr>
              <a:t>、</a:t>
            </a:r>
            <a:r>
              <a:rPr lang="zh-CN" altLang="en-US" dirty="0" smtClean="0">
                <a:solidFill>
                  <a:schemeClr val="bg1"/>
                </a:solidFill>
              </a:rPr>
              <a:t>可行性研究任务与作用</a:t>
            </a:r>
            <a:endParaRPr lang="zh-CN" altLang="en-US" dirty="0">
              <a:solidFill>
                <a:schemeClr val="bg1"/>
              </a:solidFill>
            </a:endParaRPr>
          </a:p>
        </p:txBody>
      </p:sp>
      <p:sp>
        <p:nvSpPr>
          <p:cNvPr id="7" name="Rectangle 3"/>
          <p:cNvSpPr txBox="1">
            <a:spLocks noChangeArrowheads="1"/>
          </p:cNvSpPr>
          <p:nvPr/>
        </p:nvSpPr>
        <p:spPr>
          <a:xfrm>
            <a:off x="395288" y="1989138"/>
            <a:ext cx="8424862" cy="647774"/>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marL="0" indent="376238" algn="just">
              <a:buFontTx/>
              <a:buNone/>
            </a:pPr>
            <a:r>
              <a:rPr lang="en-US" altLang="zh-CN" sz="2800" dirty="0">
                <a:solidFill>
                  <a:srgbClr val="0000FF"/>
                </a:solidFill>
                <a:latin typeface="黑体" pitchFamily="49" charset="-122"/>
                <a:ea typeface="黑体" pitchFamily="49" charset="-122"/>
              </a:rPr>
              <a:t>2</a:t>
            </a:r>
            <a:r>
              <a:rPr lang="zh-CN" altLang="en-US" sz="2800" dirty="0" smtClean="0">
                <a:solidFill>
                  <a:srgbClr val="0000FF"/>
                </a:solidFill>
                <a:latin typeface="黑体" pitchFamily="49" charset="-122"/>
                <a:ea typeface="黑体" pitchFamily="49" charset="-122"/>
              </a:rPr>
              <a:t>）作用</a:t>
            </a:r>
            <a:endParaRPr lang="zh-CN" altLang="en-US" sz="28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48685858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9" name="Rectangle 3"/>
          <p:cNvSpPr>
            <a:spLocks noGrp="1" noChangeArrowheads="1"/>
          </p:cNvSpPr>
          <p:nvPr>
            <p:ph type="body" idx="1"/>
          </p:nvPr>
        </p:nvSpPr>
        <p:spPr>
          <a:xfrm>
            <a:off x="71723" y="2060848"/>
            <a:ext cx="8712522" cy="4392216"/>
          </a:xfrm>
        </p:spPr>
        <p:txBody>
          <a:bodyPr/>
          <a:lstStyle/>
          <a:p>
            <a:pPr marL="1260475" lvl="2" indent="0">
              <a:lnSpc>
                <a:spcPct val="90000"/>
              </a:lnSpc>
              <a:buNone/>
            </a:pPr>
            <a:r>
              <a:rPr lang="en-US" altLang="zh-CN" sz="2400" dirty="0" smtClean="0"/>
              <a:t>1</a:t>
            </a:r>
            <a:r>
              <a:rPr lang="zh-CN" altLang="en-US" sz="2400" dirty="0" smtClean="0"/>
              <a:t>）对</a:t>
            </a:r>
            <a:r>
              <a:rPr lang="zh-CN" altLang="en-US" sz="2400" dirty="0"/>
              <a:t>用户需求及现实环境进行调查。 </a:t>
            </a:r>
          </a:p>
          <a:p>
            <a:pPr marL="1260475" lvl="2" indent="0">
              <a:lnSpc>
                <a:spcPct val="90000"/>
              </a:lnSpc>
              <a:buNone/>
            </a:pPr>
            <a:r>
              <a:rPr lang="en-US" altLang="zh-CN" sz="2400" dirty="0" smtClean="0"/>
              <a:t>2</a:t>
            </a:r>
            <a:r>
              <a:rPr lang="zh-CN" altLang="en-US" sz="2400" dirty="0" smtClean="0"/>
              <a:t>）在</a:t>
            </a:r>
            <a:r>
              <a:rPr lang="zh-CN" altLang="en-US" sz="2400" dirty="0"/>
              <a:t>调查研究基础上编写有关用户提出问题的书面材料。 </a:t>
            </a:r>
          </a:p>
          <a:p>
            <a:pPr marL="1260475" lvl="2" indent="0">
              <a:lnSpc>
                <a:spcPct val="90000"/>
              </a:lnSpc>
              <a:buNone/>
            </a:pPr>
            <a:r>
              <a:rPr lang="en-US" altLang="zh-CN" sz="2400" dirty="0" smtClean="0"/>
              <a:t>3</a:t>
            </a:r>
            <a:r>
              <a:rPr lang="zh-CN" altLang="en-US" sz="2400" dirty="0" smtClean="0"/>
              <a:t>）依据</a:t>
            </a:r>
            <a:r>
              <a:rPr lang="zh-CN" altLang="en-US" sz="2400" dirty="0"/>
              <a:t>书面材料及有关资料对待开发的管理信息系统从经济、技术、操作、进度、社会因素的方面进行可行性研究，写出可行性研究报告。 </a:t>
            </a:r>
          </a:p>
          <a:p>
            <a:pPr marL="1260475" lvl="2" indent="0">
              <a:lnSpc>
                <a:spcPct val="90000"/>
              </a:lnSpc>
              <a:buNone/>
            </a:pPr>
            <a:r>
              <a:rPr lang="en-US" altLang="zh-CN" sz="2400" dirty="0" smtClean="0"/>
              <a:t>4</a:t>
            </a:r>
            <a:r>
              <a:rPr lang="zh-CN" altLang="en-US" sz="2400" dirty="0" smtClean="0"/>
              <a:t>）评审</a:t>
            </a:r>
            <a:r>
              <a:rPr lang="zh-CN" altLang="en-US" sz="2400" dirty="0"/>
              <a:t>和审批，决定项目是取消还是继续。 </a:t>
            </a:r>
          </a:p>
          <a:p>
            <a:pPr marL="1260475" lvl="2" indent="0">
              <a:lnSpc>
                <a:spcPct val="90000"/>
              </a:lnSpc>
              <a:buNone/>
            </a:pPr>
            <a:r>
              <a:rPr lang="en-US" altLang="zh-CN" sz="2400" dirty="0" smtClean="0"/>
              <a:t>5</a:t>
            </a:r>
            <a:r>
              <a:rPr lang="zh-CN" altLang="en-US" sz="2400" dirty="0" smtClean="0"/>
              <a:t>）若</a:t>
            </a:r>
            <a:r>
              <a:rPr lang="zh-CN" altLang="en-US" sz="2400" dirty="0"/>
              <a:t>项目可行，则制定初步的项目开发计划，根据需要签署开发合同。</a:t>
            </a:r>
          </a:p>
        </p:txBody>
      </p:sp>
      <p:sp>
        <p:nvSpPr>
          <p:cNvPr id="5" name="Rectangle 7"/>
          <p:cNvSpPr>
            <a:spLocks noChangeArrowheads="1"/>
          </p:cNvSpPr>
          <p:nvPr/>
        </p:nvSpPr>
        <p:spPr bwMode="auto">
          <a:xfrm>
            <a:off x="126409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五</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、规划的可行性</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4" name="TextBox 3"/>
          <p:cNvSpPr txBox="1"/>
          <p:nvPr/>
        </p:nvSpPr>
        <p:spPr bwMode="auto">
          <a:xfrm>
            <a:off x="1907704" y="1268760"/>
            <a:ext cx="5040560"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a:solidFill>
                  <a:schemeClr val="bg1"/>
                </a:solidFill>
              </a:rPr>
              <a:t>4</a:t>
            </a:r>
            <a:r>
              <a:rPr lang="zh-CN" altLang="en-US" dirty="0">
                <a:solidFill>
                  <a:schemeClr val="bg1"/>
                </a:solidFill>
              </a:rPr>
              <a:t>、可行性研究的实施</a:t>
            </a:r>
            <a:r>
              <a:rPr lang="zh-CN" altLang="en-US" dirty="0" smtClean="0">
                <a:solidFill>
                  <a:schemeClr val="bg1"/>
                </a:solidFill>
              </a:rPr>
              <a:t>步骤</a:t>
            </a:r>
            <a:endParaRPr lang="zh-CN" altLang="en-US" dirty="0">
              <a:solidFill>
                <a:schemeClr val="bg1"/>
              </a:solidFill>
            </a:endParaRPr>
          </a:p>
        </p:txBody>
      </p:sp>
    </p:spTree>
    <p:extLst>
      <p:ext uri="{BB962C8B-B14F-4D97-AF65-F5344CB8AC3E}">
        <p14:creationId xmlns:p14="http://schemas.microsoft.com/office/powerpoint/2010/main" val="282839267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p:cNvSpPr>
            <a:spLocks noChangeArrowheads="1"/>
          </p:cNvSpPr>
          <p:nvPr/>
        </p:nvSpPr>
        <p:spPr bwMode="auto">
          <a:xfrm>
            <a:off x="126409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五</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、规划的可行性</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4" name="TextBox 3"/>
          <p:cNvSpPr txBox="1"/>
          <p:nvPr/>
        </p:nvSpPr>
        <p:spPr bwMode="auto">
          <a:xfrm>
            <a:off x="2339752" y="836712"/>
            <a:ext cx="5040560"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solidFill>
                  <a:schemeClr val="bg1"/>
                </a:solidFill>
              </a:rPr>
              <a:t>5</a:t>
            </a:r>
            <a:r>
              <a:rPr lang="zh-CN" altLang="en-US" dirty="0" smtClean="0">
                <a:solidFill>
                  <a:schemeClr val="bg1"/>
                </a:solidFill>
              </a:rPr>
              <a:t>、可行性研究报告</a:t>
            </a:r>
            <a:endParaRPr lang="zh-CN" altLang="en-US" dirty="0">
              <a:solidFill>
                <a:schemeClr val="bg1"/>
              </a:solidFill>
            </a:endParaRPr>
          </a:p>
        </p:txBody>
      </p:sp>
      <p:sp>
        <p:nvSpPr>
          <p:cNvPr id="5" name="Rectangle 3"/>
          <p:cNvSpPr txBox="1">
            <a:spLocks noChangeArrowheads="1"/>
          </p:cNvSpPr>
          <p:nvPr/>
        </p:nvSpPr>
        <p:spPr>
          <a:xfrm>
            <a:off x="381000" y="1556792"/>
            <a:ext cx="8655496" cy="4876800"/>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marL="0" indent="520700" algn="just">
              <a:lnSpc>
                <a:spcPct val="90000"/>
              </a:lnSpc>
              <a:buClr>
                <a:srgbClr val="FF0000"/>
              </a:buClr>
              <a:buFont typeface="Wingdings" pitchFamily="2" charset="2"/>
              <a:buNone/>
            </a:pPr>
            <a:r>
              <a:rPr lang="en-US" altLang="zh-CN" dirty="0" smtClean="0">
                <a:solidFill>
                  <a:srgbClr val="0000FF"/>
                </a:solidFill>
                <a:latin typeface="黑体" pitchFamily="49" charset="-122"/>
                <a:ea typeface="黑体" pitchFamily="49" charset="-122"/>
              </a:rPr>
              <a:t>(1)</a:t>
            </a:r>
            <a:r>
              <a:rPr lang="zh-CN" altLang="en-US" dirty="0" smtClean="0">
                <a:solidFill>
                  <a:srgbClr val="0000FF"/>
                </a:solidFill>
                <a:latin typeface="黑体" pitchFamily="49" charset="-122"/>
                <a:ea typeface="黑体" pitchFamily="49" charset="-122"/>
              </a:rPr>
              <a:t>引言</a:t>
            </a:r>
          </a:p>
          <a:p>
            <a:pPr marL="0" indent="520700" algn="just">
              <a:lnSpc>
                <a:spcPct val="90000"/>
              </a:lnSpc>
              <a:buClr>
                <a:srgbClr val="FF0000"/>
              </a:buClr>
              <a:buFont typeface="Wingdings" pitchFamily="2" charset="2"/>
              <a:buNone/>
            </a:pPr>
            <a:r>
              <a:rPr lang="zh-CN" altLang="en-US" dirty="0" smtClean="0">
                <a:latin typeface="黑体" pitchFamily="49" charset="-122"/>
                <a:ea typeface="黑体" pitchFamily="49" charset="-122"/>
              </a:rPr>
              <a:t>说明系统的名称、系统目标和系统功能、项目的由来。</a:t>
            </a:r>
          </a:p>
          <a:p>
            <a:pPr marL="0" indent="520700" algn="just">
              <a:lnSpc>
                <a:spcPct val="90000"/>
              </a:lnSpc>
              <a:buClr>
                <a:srgbClr val="FF0000"/>
              </a:buClr>
              <a:buFont typeface="Wingdings" pitchFamily="2" charset="2"/>
              <a:buNone/>
            </a:pPr>
            <a:r>
              <a:rPr lang="en-US" altLang="zh-CN" dirty="0" smtClean="0">
                <a:solidFill>
                  <a:srgbClr val="0000FF"/>
                </a:solidFill>
                <a:latin typeface="黑体" pitchFamily="49" charset="-122"/>
                <a:ea typeface="黑体" pitchFamily="49" charset="-122"/>
              </a:rPr>
              <a:t>(2)</a:t>
            </a:r>
            <a:r>
              <a:rPr lang="zh-CN" altLang="en-US" dirty="0" smtClean="0">
                <a:solidFill>
                  <a:srgbClr val="0000FF"/>
                </a:solidFill>
                <a:latin typeface="黑体" pitchFamily="49" charset="-122"/>
                <a:ea typeface="黑体" pitchFamily="49" charset="-122"/>
              </a:rPr>
              <a:t>系统建设的背景、必要性和意义</a:t>
            </a:r>
          </a:p>
          <a:p>
            <a:pPr marL="0" indent="520700" algn="just">
              <a:lnSpc>
                <a:spcPct val="90000"/>
              </a:lnSpc>
              <a:buClr>
                <a:srgbClr val="FF0000"/>
              </a:buClr>
              <a:buFont typeface="Wingdings" pitchFamily="2" charset="2"/>
              <a:buNone/>
            </a:pPr>
            <a:r>
              <a:rPr lang="zh-CN" altLang="en-US" dirty="0" smtClean="0">
                <a:latin typeface="黑体" pitchFamily="49" charset="-122"/>
                <a:ea typeface="黑体" pitchFamily="49" charset="-122"/>
              </a:rPr>
              <a:t>报告要用较大的篇幅说明总体规划调查、汇总的全过程，要使人信服调查是真实的，汇总是有根据的，规划是可信的。</a:t>
            </a:r>
          </a:p>
          <a:p>
            <a:pPr marL="0" indent="520700" algn="just">
              <a:lnSpc>
                <a:spcPct val="90000"/>
              </a:lnSpc>
              <a:buClr>
                <a:srgbClr val="FF0000"/>
              </a:buClr>
              <a:buFont typeface="Wingdings" pitchFamily="2" charset="2"/>
              <a:buNone/>
            </a:pPr>
            <a:r>
              <a:rPr lang="en-US" altLang="zh-CN" dirty="0" smtClean="0">
                <a:solidFill>
                  <a:srgbClr val="0000FF"/>
                </a:solidFill>
                <a:latin typeface="黑体" pitchFamily="49" charset="-122"/>
                <a:ea typeface="黑体" pitchFamily="49" charset="-122"/>
              </a:rPr>
              <a:t>(3)</a:t>
            </a:r>
            <a:r>
              <a:rPr lang="zh-CN" altLang="en-US" dirty="0" smtClean="0">
                <a:solidFill>
                  <a:srgbClr val="0000FF"/>
                </a:solidFill>
                <a:latin typeface="黑体" pitchFamily="49" charset="-122"/>
                <a:ea typeface="黑体" pitchFamily="49" charset="-122"/>
              </a:rPr>
              <a:t>拟建系统的候选方案</a:t>
            </a:r>
          </a:p>
          <a:p>
            <a:pPr marL="0" indent="520700" algn="just">
              <a:lnSpc>
                <a:spcPct val="90000"/>
              </a:lnSpc>
              <a:buClr>
                <a:srgbClr val="FF0000"/>
              </a:buClr>
              <a:buFont typeface="Wingdings" pitchFamily="2" charset="2"/>
              <a:buNone/>
            </a:pPr>
            <a:r>
              <a:rPr lang="zh-CN" altLang="en-US" dirty="0" smtClean="0">
                <a:latin typeface="黑体" pitchFamily="49" charset="-122"/>
                <a:ea typeface="黑体" pitchFamily="49" charset="-122"/>
              </a:rPr>
              <a:t>这部分要提出计算机的逻辑配置方案，可以提出一个主要方案及几个辅助方案。</a:t>
            </a:r>
          </a:p>
          <a:p>
            <a:pPr marL="0" indent="520700" algn="just">
              <a:lnSpc>
                <a:spcPct val="90000"/>
              </a:lnSpc>
              <a:buClr>
                <a:srgbClr val="FF0000"/>
              </a:buClr>
              <a:buFont typeface="Wingdings" pitchFamily="2" charset="2"/>
              <a:buNone/>
            </a:pPr>
            <a:r>
              <a:rPr lang="en-US" altLang="zh-CN" dirty="0" smtClean="0">
                <a:solidFill>
                  <a:srgbClr val="0000FF"/>
                </a:solidFill>
                <a:latin typeface="黑体" pitchFamily="49" charset="-122"/>
                <a:ea typeface="黑体" pitchFamily="49" charset="-122"/>
              </a:rPr>
              <a:t>(4)</a:t>
            </a:r>
            <a:r>
              <a:rPr lang="zh-CN" altLang="en-US" dirty="0" smtClean="0">
                <a:solidFill>
                  <a:srgbClr val="0000FF"/>
                </a:solidFill>
                <a:latin typeface="黑体" pitchFamily="49" charset="-122"/>
                <a:ea typeface="黑体" pitchFamily="49" charset="-122"/>
              </a:rPr>
              <a:t>可行性论证</a:t>
            </a:r>
          </a:p>
          <a:p>
            <a:pPr marL="0" indent="520700" algn="just">
              <a:lnSpc>
                <a:spcPct val="90000"/>
              </a:lnSpc>
              <a:buClr>
                <a:srgbClr val="FF0000"/>
              </a:buClr>
              <a:buFont typeface="Wingdings" pitchFamily="2" charset="2"/>
              <a:buNone/>
            </a:pPr>
            <a:r>
              <a:rPr lang="zh-CN" altLang="en-US" dirty="0" smtClean="0">
                <a:latin typeface="黑体" pitchFamily="49" charset="-122"/>
                <a:ea typeface="黑体" pitchFamily="49" charset="-122"/>
              </a:rPr>
              <a:t>从技术、经济、社会三个方面对规划进行论证。</a:t>
            </a:r>
          </a:p>
          <a:p>
            <a:pPr marL="0" indent="520700" algn="just">
              <a:lnSpc>
                <a:spcPct val="90000"/>
              </a:lnSpc>
              <a:buClr>
                <a:srgbClr val="FF0000"/>
              </a:buClr>
              <a:buFont typeface="Wingdings" pitchFamily="2" charset="2"/>
              <a:buNone/>
            </a:pPr>
            <a:r>
              <a:rPr lang="en-US" altLang="zh-CN" dirty="0" smtClean="0">
                <a:solidFill>
                  <a:srgbClr val="0000FF"/>
                </a:solidFill>
                <a:latin typeface="黑体" pitchFamily="49" charset="-122"/>
                <a:ea typeface="黑体" pitchFamily="49" charset="-122"/>
              </a:rPr>
              <a:t>(5)</a:t>
            </a:r>
            <a:r>
              <a:rPr lang="zh-CN" altLang="en-US" dirty="0" smtClean="0">
                <a:solidFill>
                  <a:srgbClr val="0000FF"/>
                </a:solidFill>
                <a:latin typeface="黑体" pitchFamily="49" charset="-122"/>
                <a:ea typeface="黑体" pitchFamily="49" charset="-122"/>
              </a:rPr>
              <a:t>几个方案的比较</a:t>
            </a:r>
          </a:p>
          <a:p>
            <a:pPr marL="0" indent="520700" algn="just">
              <a:lnSpc>
                <a:spcPct val="90000"/>
              </a:lnSpc>
              <a:buClr>
                <a:srgbClr val="FF0000"/>
              </a:buClr>
              <a:buFont typeface="Wingdings" pitchFamily="2" charset="2"/>
              <a:buNone/>
            </a:pPr>
            <a:r>
              <a:rPr lang="zh-CN" altLang="en-US" dirty="0" smtClean="0">
                <a:latin typeface="黑体" pitchFamily="49" charset="-122"/>
                <a:ea typeface="黑体" pitchFamily="49" charset="-122"/>
              </a:rPr>
              <a:t>若结论认为是可行的，则给出系统开发的计划，包括各阶段人力、资金、设备的需求用</a:t>
            </a:r>
            <a:r>
              <a:rPr lang="zh-CN" altLang="en-US" dirty="0" smtClean="0">
                <a:solidFill>
                  <a:srgbClr val="0000FF"/>
                </a:solidFill>
                <a:latin typeface="黑体" pitchFamily="49" charset="-122"/>
                <a:ea typeface="黑体" pitchFamily="49" charset="-122"/>
              </a:rPr>
              <a:t>甘特图</a:t>
            </a:r>
            <a:r>
              <a:rPr lang="zh-CN" altLang="en-US" dirty="0" smtClean="0">
                <a:latin typeface="黑体" pitchFamily="49" charset="-122"/>
                <a:ea typeface="黑体" pitchFamily="49" charset="-122"/>
              </a:rPr>
              <a:t>表示开发进度。</a:t>
            </a:r>
            <a:endParaRPr lang="zh-CN" altLang="en-US" dirty="0">
              <a:latin typeface="黑体" pitchFamily="49" charset="-122"/>
              <a:ea typeface="黑体" pitchFamily="49" charset="-122"/>
            </a:endParaRPr>
          </a:p>
        </p:txBody>
      </p:sp>
    </p:spTree>
    <p:extLst>
      <p:ext uri="{BB962C8B-B14F-4D97-AF65-F5344CB8AC3E}">
        <p14:creationId xmlns:p14="http://schemas.microsoft.com/office/powerpoint/2010/main" val="247650428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22338" y="5900021"/>
            <a:ext cx="7696200" cy="914400"/>
          </a:xfrm>
          <a:noFill/>
          <a:ln/>
          <a:extLst>
            <a:ext uri="{AF507438-7753-43E0-B8FC-AC1667EBCBE1}">
              <a14:hiddenEffects xmlns:a14="http://schemas.microsoft.com/office/drawing/2010/main">
                <a:effectLst>
                  <a:outerShdw dist="102391" dir="3615307" algn="ctr" rotWithShape="0">
                    <a:schemeClr val="bg2"/>
                  </a:outerShdw>
                </a:effectLst>
              </a14:hiddenEffects>
            </a:ext>
          </a:extLst>
        </p:spPr>
        <p:txBody>
          <a:bodyPr/>
          <a:lstStyle/>
          <a:p>
            <a:r>
              <a:rPr lang="zh-CN" altLang="en-US" sz="3600" dirty="0">
                <a:solidFill>
                  <a:srgbClr val="3333FF"/>
                </a:solidFill>
              </a:rPr>
              <a:t>  甘特图</a:t>
            </a:r>
            <a:r>
              <a:rPr lang="zh-CN" altLang="en-US" sz="4000" dirty="0">
                <a:solidFill>
                  <a:srgbClr val="3333FF"/>
                </a:solidFill>
              </a:rPr>
              <a:t> </a:t>
            </a:r>
          </a:p>
        </p:txBody>
      </p:sp>
      <p:grpSp>
        <p:nvGrpSpPr>
          <p:cNvPr id="61443" name="Group 3"/>
          <p:cNvGrpSpPr>
            <a:grpSpLocks/>
          </p:cNvGrpSpPr>
          <p:nvPr/>
        </p:nvGrpSpPr>
        <p:grpSpPr bwMode="auto">
          <a:xfrm>
            <a:off x="228600" y="1219200"/>
            <a:ext cx="8562975" cy="4645025"/>
            <a:chOff x="0" y="0"/>
            <a:chExt cx="5394" cy="2926"/>
          </a:xfrm>
        </p:grpSpPr>
        <p:grpSp>
          <p:nvGrpSpPr>
            <p:cNvPr id="61444" name="Group 4"/>
            <p:cNvGrpSpPr>
              <a:grpSpLocks/>
            </p:cNvGrpSpPr>
            <p:nvPr/>
          </p:nvGrpSpPr>
          <p:grpSpPr bwMode="auto">
            <a:xfrm>
              <a:off x="1054" y="1200"/>
              <a:ext cx="3456" cy="1496"/>
              <a:chOff x="0" y="0"/>
              <a:chExt cx="5271" cy="3741"/>
            </a:xfrm>
          </p:grpSpPr>
          <p:sp>
            <p:nvSpPr>
              <p:cNvPr id="61445" name="Line 5"/>
              <p:cNvSpPr>
                <a:spLocks noChangeShapeType="1"/>
              </p:cNvSpPr>
              <p:nvPr/>
            </p:nvSpPr>
            <p:spPr bwMode="auto">
              <a:xfrm>
                <a:off x="0" y="0"/>
                <a:ext cx="360"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1446" name="Line 6"/>
              <p:cNvSpPr>
                <a:spLocks noChangeShapeType="1"/>
              </p:cNvSpPr>
              <p:nvPr/>
            </p:nvSpPr>
            <p:spPr bwMode="auto">
              <a:xfrm>
                <a:off x="348" y="300"/>
                <a:ext cx="810" cy="6"/>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1447" name="Line 7"/>
              <p:cNvSpPr>
                <a:spLocks noChangeShapeType="1"/>
              </p:cNvSpPr>
              <p:nvPr/>
            </p:nvSpPr>
            <p:spPr bwMode="auto">
              <a:xfrm>
                <a:off x="1158" y="606"/>
                <a:ext cx="1350" cy="6"/>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1448" name="Line 8"/>
              <p:cNvSpPr>
                <a:spLocks noChangeShapeType="1"/>
              </p:cNvSpPr>
              <p:nvPr/>
            </p:nvSpPr>
            <p:spPr bwMode="auto">
              <a:xfrm>
                <a:off x="2520" y="933"/>
                <a:ext cx="963" cy="9"/>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1449" name="Line 9"/>
              <p:cNvSpPr>
                <a:spLocks noChangeShapeType="1"/>
              </p:cNvSpPr>
              <p:nvPr/>
            </p:nvSpPr>
            <p:spPr bwMode="auto">
              <a:xfrm>
                <a:off x="2520" y="1245"/>
                <a:ext cx="963" cy="9"/>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1450" name="Line 10"/>
              <p:cNvSpPr>
                <a:spLocks noChangeShapeType="1"/>
              </p:cNvSpPr>
              <p:nvPr/>
            </p:nvSpPr>
            <p:spPr bwMode="auto">
              <a:xfrm>
                <a:off x="2508" y="1548"/>
                <a:ext cx="963" cy="9"/>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1451" name="Line 11"/>
              <p:cNvSpPr>
                <a:spLocks noChangeShapeType="1"/>
              </p:cNvSpPr>
              <p:nvPr/>
            </p:nvSpPr>
            <p:spPr bwMode="auto">
              <a:xfrm>
                <a:off x="2508" y="1860"/>
                <a:ext cx="963" cy="9"/>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1452" name="Line 12"/>
              <p:cNvSpPr>
                <a:spLocks noChangeShapeType="1"/>
              </p:cNvSpPr>
              <p:nvPr/>
            </p:nvSpPr>
            <p:spPr bwMode="auto">
              <a:xfrm flipV="1">
                <a:off x="2508" y="2172"/>
                <a:ext cx="360" cy="6"/>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1453" name="Line 13"/>
              <p:cNvSpPr>
                <a:spLocks noChangeShapeType="1"/>
              </p:cNvSpPr>
              <p:nvPr/>
            </p:nvSpPr>
            <p:spPr bwMode="auto">
              <a:xfrm>
                <a:off x="2868" y="2484"/>
                <a:ext cx="540"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1454" name="Line 14"/>
              <p:cNvSpPr>
                <a:spLocks noChangeShapeType="1"/>
              </p:cNvSpPr>
              <p:nvPr/>
            </p:nvSpPr>
            <p:spPr bwMode="auto">
              <a:xfrm>
                <a:off x="3408" y="2796"/>
                <a:ext cx="720"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1455" name="Line 15"/>
              <p:cNvSpPr>
                <a:spLocks noChangeShapeType="1"/>
              </p:cNvSpPr>
              <p:nvPr/>
            </p:nvSpPr>
            <p:spPr bwMode="auto">
              <a:xfrm>
                <a:off x="4128" y="3108"/>
                <a:ext cx="720"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1456" name="Line 16"/>
              <p:cNvSpPr>
                <a:spLocks noChangeShapeType="1"/>
              </p:cNvSpPr>
              <p:nvPr/>
            </p:nvSpPr>
            <p:spPr bwMode="auto">
              <a:xfrm>
                <a:off x="4848" y="3732"/>
                <a:ext cx="423" cy="9"/>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
          <p:nvSpPr>
            <p:cNvPr id="61457" name="Rectangle 17"/>
            <p:cNvSpPr>
              <a:spLocks noChangeArrowheads="1"/>
            </p:cNvSpPr>
            <p:nvPr/>
          </p:nvSpPr>
          <p:spPr bwMode="auto">
            <a:xfrm>
              <a:off x="0" y="1300"/>
              <a:ext cx="896"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90000"/>
                </a:lnSpc>
                <a:spcBef>
                  <a:spcPct val="20000"/>
                </a:spcBef>
                <a:buClr>
                  <a:srgbClr val="A50021"/>
                </a:buClr>
                <a:buSzPct val="75000"/>
                <a:buFont typeface="Wingdings" pitchFamily="2" charset="2"/>
                <a:buNone/>
              </a:pPr>
              <a:endParaRPr lang="zh-CN" altLang="en-US" sz="2400">
                <a:solidFill>
                  <a:srgbClr val="3333FF"/>
                </a:solidFill>
                <a:ea typeface="华文新魏" pitchFamily="2" charset="-122"/>
              </a:endParaRPr>
            </a:p>
          </p:txBody>
        </p:sp>
        <p:grpSp>
          <p:nvGrpSpPr>
            <p:cNvPr id="61458" name="Group 18"/>
            <p:cNvGrpSpPr>
              <a:grpSpLocks/>
            </p:cNvGrpSpPr>
            <p:nvPr/>
          </p:nvGrpSpPr>
          <p:grpSpPr bwMode="auto">
            <a:xfrm>
              <a:off x="145" y="3"/>
              <a:ext cx="301" cy="1170"/>
              <a:chOff x="0" y="0"/>
              <a:chExt cx="301" cy="1170"/>
            </a:xfrm>
          </p:grpSpPr>
          <p:sp>
            <p:nvSpPr>
              <p:cNvPr id="61459" name="Rectangle 19"/>
              <p:cNvSpPr>
                <a:spLocks noChangeArrowheads="1"/>
              </p:cNvSpPr>
              <p:nvPr/>
            </p:nvSpPr>
            <p:spPr bwMode="auto">
              <a:xfrm>
                <a:off x="43" y="0"/>
                <a:ext cx="215" cy="1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800">
                    <a:ea typeface="楷体_GB2312" pitchFamily="49" charset="-122"/>
                  </a:rPr>
                  <a:t>序</a:t>
                </a:r>
              </a:p>
              <a:p>
                <a:pPr algn="ctr" eaLnBrk="0" hangingPunct="0"/>
                <a:r>
                  <a:rPr lang="zh-CN" altLang="en-US" sz="1800">
                    <a:ea typeface="楷体_GB2312" pitchFamily="49" charset="-122"/>
                  </a:rPr>
                  <a:t>号</a:t>
                </a:r>
              </a:p>
              <a:p>
                <a:pPr algn="ctr" eaLnBrk="0" hangingPunct="0"/>
                <a:endParaRPr lang="zh-CN" altLang="en-US" sz="1000">
                  <a:ea typeface="楷体_GB2312" pitchFamily="49" charset="-122"/>
                </a:endParaRPr>
              </a:p>
            </p:txBody>
          </p:sp>
          <p:sp>
            <p:nvSpPr>
              <p:cNvPr id="61460" name="Rectangle 20"/>
              <p:cNvSpPr>
                <a:spLocks noChangeArrowheads="1"/>
              </p:cNvSpPr>
              <p:nvPr/>
            </p:nvSpPr>
            <p:spPr bwMode="auto">
              <a:xfrm>
                <a:off x="0" y="0"/>
                <a:ext cx="301" cy="117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zh-CN" altLang="en-US"/>
              </a:p>
            </p:txBody>
          </p:sp>
        </p:grpSp>
        <p:grpSp>
          <p:nvGrpSpPr>
            <p:cNvPr id="61461" name="Group 21"/>
            <p:cNvGrpSpPr>
              <a:grpSpLocks/>
            </p:cNvGrpSpPr>
            <p:nvPr/>
          </p:nvGrpSpPr>
          <p:grpSpPr bwMode="auto">
            <a:xfrm>
              <a:off x="446" y="3"/>
              <a:ext cx="602" cy="1170"/>
              <a:chOff x="0" y="0"/>
              <a:chExt cx="602" cy="1170"/>
            </a:xfrm>
          </p:grpSpPr>
          <p:sp>
            <p:nvSpPr>
              <p:cNvPr id="61462" name="Rectangle 22"/>
              <p:cNvSpPr>
                <a:spLocks noChangeArrowheads="1"/>
              </p:cNvSpPr>
              <p:nvPr/>
            </p:nvSpPr>
            <p:spPr bwMode="auto">
              <a:xfrm>
                <a:off x="43" y="0"/>
                <a:ext cx="516" cy="1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600">
                    <a:solidFill>
                      <a:schemeClr val="hlink"/>
                    </a:solidFill>
                    <a:ea typeface="楷体_GB2312" pitchFamily="49" charset="-122"/>
                  </a:rPr>
                  <a:t>项目名称</a:t>
                </a:r>
              </a:p>
            </p:txBody>
          </p:sp>
          <p:sp>
            <p:nvSpPr>
              <p:cNvPr id="61463" name="Rectangle 23"/>
              <p:cNvSpPr>
                <a:spLocks noChangeArrowheads="1"/>
              </p:cNvSpPr>
              <p:nvPr/>
            </p:nvSpPr>
            <p:spPr bwMode="auto">
              <a:xfrm>
                <a:off x="0" y="0"/>
                <a:ext cx="602" cy="117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zh-CN" altLang="en-US"/>
              </a:p>
            </p:txBody>
          </p:sp>
        </p:grpSp>
        <p:grpSp>
          <p:nvGrpSpPr>
            <p:cNvPr id="61464" name="Group 24"/>
            <p:cNvGrpSpPr>
              <a:grpSpLocks/>
            </p:cNvGrpSpPr>
            <p:nvPr/>
          </p:nvGrpSpPr>
          <p:grpSpPr bwMode="auto">
            <a:xfrm>
              <a:off x="1048" y="3"/>
              <a:ext cx="3465" cy="374"/>
              <a:chOff x="0" y="0"/>
              <a:chExt cx="3465" cy="374"/>
            </a:xfrm>
          </p:grpSpPr>
          <p:sp>
            <p:nvSpPr>
              <p:cNvPr id="61465" name="Rectangle 25"/>
              <p:cNvSpPr>
                <a:spLocks noChangeArrowheads="1"/>
              </p:cNvSpPr>
              <p:nvPr/>
            </p:nvSpPr>
            <p:spPr bwMode="auto">
              <a:xfrm>
                <a:off x="43" y="0"/>
                <a:ext cx="3379"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80000" rIns="0" bIns="0"/>
              <a:lstStyle/>
              <a:p>
                <a:pPr algn="ctr">
                  <a:spcBef>
                    <a:spcPct val="100000"/>
                  </a:spcBef>
                </a:pPr>
                <a:r>
                  <a:rPr lang="zh-CN" altLang="en-US" sz="1800" b="1">
                    <a:ea typeface="楷体_GB2312" pitchFamily="49" charset="-122"/>
                  </a:rPr>
                  <a:t>进度安排</a:t>
                </a:r>
              </a:p>
            </p:txBody>
          </p:sp>
          <p:sp>
            <p:nvSpPr>
              <p:cNvPr id="61466" name="Rectangle 26"/>
              <p:cNvSpPr>
                <a:spLocks noChangeArrowheads="1"/>
              </p:cNvSpPr>
              <p:nvPr/>
            </p:nvSpPr>
            <p:spPr bwMode="auto">
              <a:xfrm>
                <a:off x="0" y="0"/>
                <a:ext cx="3465"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80000" rIns="0" bIns="0"/>
              <a:lstStyle/>
              <a:p>
                <a:endParaRPr lang="zh-CN" altLang="en-US"/>
              </a:p>
            </p:txBody>
          </p:sp>
        </p:grpSp>
        <p:grpSp>
          <p:nvGrpSpPr>
            <p:cNvPr id="61467" name="Group 27"/>
            <p:cNvGrpSpPr>
              <a:grpSpLocks/>
            </p:cNvGrpSpPr>
            <p:nvPr/>
          </p:nvGrpSpPr>
          <p:grpSpPr bwMode="auto">
            <a:xfrm>
              <a:off x="4513" y="3"/>
              <a:ext cx="878" cy="1170"/>
              <a:chOff x="0" y="0"/>
              <a:chExt cx="878" cy="1170"/>
            </a:xfrm>
          </p:grpSpPr>
          <p:sp>
            <p:nvSpPr>
              <p:cNvPr id="61468" name="Rectangle 28"/>
              <p:cNvSpPr>
                <a:spLocks noChangeArrowheads="1"/>
              </p:cNvSpPr>
              <p:nvPr/>
            </p:nvSpPr>
            <p:spPr bwMode="auto">
              <a:xfrm>
                <a:off x="43" y="0"/>
                <a:ext cx="792" cy="1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r>
                  <a:rPr lang="zh-CN" altLang="en-US" sz="1600" b="1">
                    <a:ea typeface="楷体_GB2312" pitchFamily="49" charset="-122"/>
                  </a:rPr>
                  <a:t>主要承担单位</a:t>
                </a:r>
              </a:p>
              <a:p>
                <a:pPr algn="ctr" eaLnBrk="0" hangingPunct="0"/>
                <a:endParaRPr lang="zh-CN" altLang="en-US" sz="1000" b="1">
                  <a:ea typeface="楷体_GB2312" pitchFamily="49" charset="-122"/>
                </a:endParaRPr>
              </a:p>
            </p:txBody>
          </p:sp>
          <p:sp>
            <p:nvSpPr>
              <p:cNvPr id="61469" name="Rectangle 29"/>
              <p:cNvSpPr>
                <a:spLocks noChangeArrowheads="1"/>
              </p:cNvSpPr>
              <p:nvPr/>
            </p:nvSpPr>
            <p:spPr bwMode="auto">
              <a:xfrm>
                <a:off x="0" y="0"/>
                <a:ext cx="878" cy="117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zh-CN" altLang="en-US"/>
              </a:p>
            </p:txBody>
          </p:sp>
        </p:grpSp>
        <p:grpSp>
          <p:nvGrpSpPr>
            <p:cNvPr id="61470" name="Group 30"/>
            <p:cNvGrpSpPr>
              <a:grpSpLocks/>
            </p:cNvGrpSpPr>
            <p:nvPr/>
          </p:nvGrpSpPr>
          <p:grpSpPr bwMode="auto">
            <a:xfrm>
              <a:off x="1048" y="377"/>
              <a:ext cx="1341" cy="374"/>
              <a:chOff x="0" y="0"/>
              <a:chExt cx="1341" cy="374"/>
            </a:xfrm>
          </p:grpSpPr>
          <p:sp>
            <p:nvSpPr>
              <p:cNvPr id="61471" name="Rectangle 31"/>
              <p:cNvSpPr>
                <a:spLocks noChangeArrowheads="1"/>
              </p:cNvSpPr>
              <p:nvPr/>
            </p:nvSpPr>
            <p:spPr bwMode="auto">
              <a:xfrm>
                <a:off x="43" y="0"/>
                <a:ext cx="1255"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80000" rIns="0" bIns="0"/>
              <a:lstStyle/>
              <a:p>
                <a:pPr algn="ctr"/>
                <a:r>
                  <a:rPr lang="en-US" altLang="zh-CN" sz="1800" b="1">
                    <a:ea typeface="楷体_GB2312" pitchFamily="49" charset="-122"/>
                  </a:rPr>
                  <a:t>2010</a:t>
                </a:r>
                <a:r>
                  <a:rPr lang="zh-CN" altLang="en-US" sz="1800" b="1">
                    <a:ea typeface="楷体_GB2312" pitchFamily="49" charset="-122"/>
                  </a:rPr>
                  <a:t>年</a:t>
                </a:r>
              </a:p>
            </p:txBody>
          </p:sp>
          <p:sp>
            <p:nvSpPr>
              <p:cNvPr id="61472" name="Rectangle 32"/>
              <p:cNvSpPr>
                <a:spLocks noChangeArrowheads="1"/>
              </p:cNvSpPr>
              <p:nvPr/>
            </p:nvSpPr>
            <p:spPr bwMode="auto">
              <a:xfrm>
                <a:off x="0" y="0"/>
                <a:ext cx="1341"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80000" rIns="0" bIns="0"/>
              <a:lstStyle/>
              <a:p>
                <a:endParaRPr lang="zh-CN" altLang="en-US"/>
              </a:p>
            </p:txBody>
          </p:sp>
        </p:grpSp>
        <p:grpSp>
          <p:nvGrpSpPr>
            <p:cNvPr id="61473" name="Group 33"/>
            <p:cNvGrpSpPr>
              <a:grpSpLocks/>
            </p:cNvGrpSpPr>
            <p:nvPr/>
          </p:nvGrpSpPr>
          <p:grpSpPr bwMode="auto">
            <a:xfrm>
              <a:off x="2389" y="377"/>
              <a:ext cx="2124" cy="374"/>
              <a:chOff x="0" y="0"/>
              <a:chExt cx="2124" cy="374"/>
            </a:xfrm>
          </p:grpSpPr>
          <p:sp>
            <p:nvSpPr>
              <p:cNvPr id="61474" name="Rectangle 34"/>
              <p:cNvSpPr>
                <a:spLocks noChangeArrowheads="1"/>
              </p:cNvSpPr>
              <p:nvPr/>
            </p:nvSpPr>
            <p:spPr bwMode="auto">
              <a:xfrm>
                <a:off x="43" y="0"/>
                <a:ext cx="2038"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80000" rIns="0" bIns="0"/>
              <a:lstStyle/>
              <a:p>
                <a:pPr algn="ctr"/>
                <a:r>
                  <a:rPr lang="en-US" altLang="zh-CN" sz="1800" b="1">
                    <a:ea typeface="楷体_GB2312" pitchFamily="49" charset="-122"/>
                  </a:rPr>
                  <a:t>2011</a:t>
                </a:r>
                <a:r>
                  <a:rPr lang="zh-CN" altLang="en-US" sz="1800" b="1">
                    <a:ea typeface="楷体_GB2312" pitchFamily="49" charset="-122"/>
                  </a:rPr>
                  <a:t>年</a:t>
                </a:r>
              </a:p>
            </p:txBody>
          </p:sp>
          <p:sp>
            <p:nvSpPr>
              <p:cNvPr id="61475" name="Rectangle 35"/>
              <p:cNvSpPr>
                <a:spLocks noChangeArrowheads="1"/>
              </p:cNvSpPr>
              <p:nvPr/>
            </p:nvSpPr>
            <p:spPr bwMode="auto">
              <a:xfrm>
                <a:off x="0" y="0"/>
                <a:ext cx="2124" cy="37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80000" rIns="0" bIns="0"/>
              <a:lstStyle/>
              <a:p>
                <a:endParaRPr lang="zh-CN" altLang="en-US"/>
              </a:p>
            </p:txBody>
          </p:sp>
        </p:grpSp>
        <p:grpSp>
          <p:nvGrpSpPr>
            <p:cNvPr id="61476" name="Group 36"/>
            <p:cNvGrpSpPr>
              <a:grpSpLocks/>
            </p:cNvGrpSpPr>
            <p:nvPr/>
          </p:nvGrpSpPr>
          <p:grpSpPr bwMode="auto">
            <a:xfrm>
              <a:off x="1048" y="751"/>
              <a:ext cx="242" cy="422"/>
              <a:chOff x="0" y="0"/>
              <a:chExt cx="242" cy="422"/>
            </a:xfrm>
          </p:grpSpPr>
          <p:sp>
            <p:nvSpPr>
              <p:cNvPr id="61477" name="Rectangle 37"/>
              <p:cNvSpPr>
                <a:spLocks noChangeArrowheads="1"/>
              </p:cNvSpPr>
              <p:nvPr/>
            </p:nvSpPr>
            <p:spPr bwMode="auto">
              <a:xfrm>
                <a:off x="43" y="0"/>
                <a:ext cx="15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just"/>
                <a:r>
                  <a:rPr lang="zh-CN" altLang="en-US" sz="1200" b="1">
                    <a:ea typeface="楷体_GB2312" pitchFamily="49" charset="-122"/>
                  </a:rPr>
                  <a:t>8</a:t>
                </a:r>
              </a:p>
            </p:txBody>
          </p:sp>
          <p:sp>
            <p:nvSpPr>
              <p:cNvPr id="61478" name="Rectangle 38"/>
              <p:cNvSpPr>
                <a:spLocks noChangeArrowheads="1"/>
              </p:cNvSpPr>
              <p:nvPr/>
            </p:nvSpPr>
            <p:spPr bwMode="auto">
              <a:xfrm>
                <a:off x="0" y="0"/>
                <a:ext cx="242"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zh-CN" altLang="en-US"/>
              </a:p>
            </p:txBody>
          </p:sp>
        </p:grpSp>
        <p:grpSp>
          <p:nvGrpSpPr>
            <p:cNvPr id="61479" name="Group 39"/>
            <p:cNvGrpSpPr>
              <a:grpSpLocks/>
            </p:cNvGrpSpPr>
            <p:nvPr/>
          </p:nvGrpSpPr>
          <p:grpSpPr bwMode="auto">
            <a:xfrm>
              <a:off x="1290" y="751"/>
              <a:ext cx="236" cy="422"/>
              <a:chOff x="0" y="0"/>
              <a:chExt cx="236" cy="422"/>
            </a:xfrm>
          </p:grpSpPr>
          <p:sp>
            <p:nvSpPr>
              <p:cNvPr id="61480" name="Rectangle 40"/>
              <p:cNvSpPr>
                <a:spLocks noChangeArrowheads="1"/>
              </p:cNvSpPr>
              <p:nvPr/>
            </p:nvSpPr>
            <p:spPr bwMode="auto">
              <a:xfrm>
                <a:off x="43" y="0"/>
                <a:ext cx="15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just"/>
                <a:r>
                  <a:rPr lang="zh-CN" altLang="en-US" sz="1200" b="1">
                    <a:ea typeface="楷体_GB2312" pitchFamily="49" charset="-122"/>
                  </a:rPr>
                  <a:t>９</a:t>
                </a:r>
              </a:p>
            </p:txBody>
          </p:sp>
          <p:sp>
            <p:nvSpPr>
              <p:cNvPr id="61481" name="Rectangle 41"/>
              <p:cNvSpPr>
                <a:spLocks noChangeArrowheads="1"/>
              </p:cNvSpPr>
              <p:nvPr/>
            </p:nvSpPr>
            <p:spPr bwMode="auto">
              <a:xfrm>
                <a:off x="0" y="0"/>
                <a:ext cx="23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zh-CN" altLang="en-US"/>
              </a:p>
            </p:txBody>
          </p:sp>
        </p:grpSp>
        <p:grpSp>
          <p:nvGrpSpPr>
            <p:cNvPr id="61482" name="Group 42"/>
            <p:cNvGrpSpPr>
              <a:grpSpLocks/>
            </p:cNvGrpSpPr>
            <p:nvPr/>
          </p:nvGrpSpPr>
          <p:grpSpPr bwMode="auto">
            <a:xfrm>
              <a:off x="1526" y="751"/>
              <a:ext cx="278" cy="422"/>
              <a:chOff x="0" y="0"/>
              <a:chExt cx="278" cy="422"/>
            </a:xfrm>
          </p:grpSpPr>
          <p:sp>
            <p:nvSpPr>
              <p:cNvPr id="61483" name="Rectangle 43"/>
              <p:cNvSpPr>
                <a:spLocks noChangeArrowheads="1"/>
              </p:cNvSpPr>
              <p:nvPr/>
            </p:nvSpPr>
            <p:spPr bwMode="auto">
              <a:xfrm>
                <a:off x="43" y="0"/>
                <a:ext cx="192"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just"/>
                <a:r>
                  <a:rPr lang="zh-CN" altLang="en-US" sz="1200" b="1">
                    <a:ea typeface="楷体_GB2312" pitchFamily="49" charset="-122"/>
                  </a:rPr>
                  <a:t>１０</a:t>
                </a:r>
              </a:p>
            </p:txBody>
          </p:sp>
          <p:sp>
            <p:nvSpPr>
              <p:cNvPr id="61484" name="Rectangle 44"/>
              <p:cNvSpPr>
                <a:spLocks noChangeArrowheads="1"/>
              </p:cNvSpPr>
              <p:nvPr/>
            </p:nvSpPr>
            <p:spPr bwMode="auto">
              <a:xfrm>
                <a:off x="0" y="0"/>
                <a:ext cx="278"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zh-CN" altLang="en-US"/>
              </a:p>
            </p:txBody>
          </p:sp>
        </p:grpSp>
        <p:grpSp>
          <p:nvGrpSpPr>
            <p:cNvPr id="61485" name="Group 45"/>
            <p:cNvGrpSpPr>
              <a:grpSpLocks/>
            </p:cNvGrpSpPr>
            <p:nvPr/>
          </p:nvGrpSpPr>
          <p:grpSpPr bwMode="auto">
            <a:xfrm>
              <a:off x="1804" y="751"/>
              <a:ext cx="298" cy="422"/>
              <a:chOff x="0" y="0"/>
              <a:chExt cx="298" cy="422"/>
            </a:xfrm>
          </p:grpSpPr>
          <p:sp>
            <p:nvSpPr>
              <p:cNvPr id="61486" name="Rectangle 46"/>
              <p:cNvSpPr>
                <a:spLocks noChangeArrowheads="1"/>
              </p:cNvSpPr>
              <p:nvPr/>
            </p:nvSpPr>
            <p:spPr bwMode="auto">
              <a:xfrm>
                <a:off x="43" y="0"/>
                <a:ext cx="212"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just"/>
                <a:r>
                  <a:rPr lang="zh-CN" altLang="en-US" sz="1200" b="1">
                    <a:ea typeface="楷体_GB2312" pitchFamily="49" charset="-122"/>
                  </a:rPr>
                  <a:t>１１</a:t>
                </a:r>
              </a:p>
            </p:txBody>
          </p:sp>
          <p:sp>
            <p:nvSpPr>
              <p:cNvPr id="61487" name="Rectangle 47"/>
              <p:cNvSpPr>
                <a:spLocks noChangeArrowheads="1"/>
              </p:cNvSpPr>
              <p:nvPr/>
            </p:nvSpPr>
            <p:spPr bwMode="auto">
              <a:xfrm>
                <a:off x="0" y="0"/>
                <a:ext cx="298"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zh-CN" altLang="en-US"/>
              </a:p>
            </p:txBody>
          </p:sp>
        </p:grpSp>
        <p:grpSp>
          <p:nvGrpSpPr>
            <p:cNvPr id="61488" name="Group 48"/>
            <p:cNvGrpSpPr>
              <a:grpSpLocks/>
            </p:cNvGrpSpPr>
            <p:nvPr/>
          </p:nvGrpSpPr>
          <p:grpSpPr bwMode="auto">
            <a:xfrm>
              <a:off x="2102" y="751"/>
              <a:ext cx="287" cy="422"/>
              <a:chOff x="0" y="0"/>
              <a:chExt cx="287" cy="422"/>
            </a:xfrm>
          </p:grpSpPr>
          <p:sp>
            <p:nvSpPr>
              <p:cNvPr id="61489" name="Rectangle 49"/>
              <p:cNvSpPr>
                <a:spLocks noChangeArrowheads="1"/>
              </p:cNvSpPr>
              <p:nvPr/>
            </p:nvSpPr>
            <p:spPr bwMode="auto">
              <a:xfrm>
                <a:off x="43" y="0"/>
                <a:ext cx="201"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just"/>
                <a:r>
                  <a:rPr lang="zh-CN" altLang="en-US" sz="1200" b="1">
                    <a:ea typeface="楷体_GB2312" pitchFamily="49" charset="-122"/>
                  </a:rPr>
                  <a:t>１２</a:t>
                </a:r>
              </a:p>
            </p:txBody>
          </p:sp>
          <p:sp>
            <p:nvSpPr>
              <p:cNvPr id="61490" name="Rectangle 50"/>
              <p:cNvSpPr>
                <a:spLocks noChangeArrowheads="1"/>
              </p:cNvSpPr>
              <p:nvPr/>
            </p:nvSpPr>
            <p:spPr bwMode="auto">
              <a:xfrm>
                <a:off x="0" y="0"/>
                <a:ext cx="287"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zh-CN" altLang="en-US"/>
              </a:p>
            </p:txBody>
          </p:sp>
        </p:grpSp>
        <p:grpSp>
          <p:nvGrpSpPr>
            <p:cNvPr id="61491" name="Group 51"/>
            <p:cNvGrpSpPr>
              <a:grpSpLocks/>
            </p:cNvGrpSpPr>
            <p:nvPr/>
          </p:nvGrpSpPr>
          <p:grpSpPr bwMode="auto">
            <a:xfrm>
              <a:off x="2389" y="751"/>
              <a:ext cx="236" cy="422"/>
              <a:chOff x="0" y="0"/>
              <a:chExt cx="236" cy="422"/>
            </a:xfrm>
          </p:grpSpPr>
          <p:sp>
            <p:nvSpPr>
              <p:cNvPr id="61492" name="Rectangle 52"/>
              <p:cNvSpPr>
                <a:spLocks noChangeArrowheads="1"/>
              </p:cNvSpPr>
              <p:nvPr/>
            </p:nvSpPr>
            <p:spPr bwMode="auto">
              <a:xfrm>
                <a:off x="43" y="0"/>
                <a:ext cx="15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endParaRPr lang="zh-CN" altLang="en-US" sz="1000">
                  <a:ea typeface="楷体_GB2312" pitchFamily="49" charset="-122"/>
                </a:endParaRPr>
              </a:p>
              <a:p>
                <a:pPr algn="ctr"/>
                <a:r>
                  <a:rPr lang="zh-CN" altLang="en-US" sz="1200" b="1">
                    <a:ea typeface="楷体_GB2312" pitchFamily="49" charset="-122"/>
                  </a:rPr>
                  <a:t>１</a:t>
                </a:r>
              </a:p>
            </p:txBody>
          </p:sp>
          <p:sp>
            <p:nvSpPr>
              <p:cNvPr id="61493" name="Rectangle 53"/>
              <p:cNvSpPr>
                <a:spLocks noChangeArrowheads="1"/>
              </p:cNvSpPr>
              <p:nvPr/>
            </p:nvSpPr>
            <p:spPr bwMode="auto">
              <a:xfrm>
                <a:off x="0" y="0"/>
                <a:ext cx="23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zh-CN" altLang="en-US"/>
              </a:p>
            </p:txBody>
          </p:sp>
        </p:grpSp>
        <p:grpSp>
          <p:nvGrpSpPr>
            <p:cNvPr id="61494" name="Group 54"/>
            <p:cNvGrpSpPr>
              <a:grpSpLocks/>
            </p:cNvGrpSpPr>
            <p:nvPr/>
          </p:nvGrpSpPr>
          <p:grpSpPr bwMode="auto">
            <a:xfrm>
              <a:off x="2625" y="751"/>
              <a:ext cx="236" cy="422"/>
              <a:chOff x="0" y="0"/>
              <a:chExt cx="236" cy="422"/>
            </a:xfrm>
          </p:grpSpPr>
          <p:sp>
            <p:nvSpPr>
              <p:cNvPr id="61495" name="Rectangle 55"/>
              <p:cNvSpPr>
                <a:spLocks noChangeArrowheads="1"/>
              </p:cNvSpPr>
              <p:nvPr/>
            </p:nvSpPr>
            <p:spPr bwMode="auto">
              <a:xfrm>
                <a:off x="43" y="0"/>
                <a:ext cx="15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endParaRPr lang="zh-CN" altLang="en-US" sz="1000">
                  <a:ea typeface="楷体_GB2312" pitchFamily="49" charset="-122"/>
                </a:endParaRPr>
              </a:p>
              <a:p>
                <a:pPr algn="ctr"/>
                <a:r>
                  <a:rPr lang="zh-CN" altLang="en-US" sz="1200" b="1">
                    <a:ea typeface="楷体_GB2312" pitchFamily="49" charset="-122"/>
                  </a:rPr>
                  <a:t>２</a:t>
                </a:r>
              </a:p>
            </p:txBody>
          </p:sp>
          <p:sp>
            <p:nvSpPr>
              <p:cNvPr id="61496" name="Rectangle 56"/>
              <p:cNvSpPr>
                <a:spLocks noChangeArrowheads="1"/>
              </p:cNvSpPr>
              <p:nvPr/>
            </p:nvSpPr>
            <p:spPr bwMode="auto">
              <a:xfrm>
                <a:off x="0" y="0"/>
                <a:ext cx="23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zh-CN" altLang="en-US"/>
              </a:p>
            </p:txBody>
          </p:sp>
        </p:grpSp>
        <p:grpSp>
          <p:nvGrpSpPr>
            <p:cNvPr id="61497" name="Group 57"/>
            <p:cNvGrpSpPr>
              <a:grpSpLocks/>
            </p:cNvGrpSpPr>
            <p:nvPr/>
          </p:nvGrpSpPr>
          <p:grpSpPr bwMode="auto">
            <a:xfrm>
              <a:off x="2861" y="751"/>
              <a:ext cx="236" cy="422"/>
              <a:chOff x="0" y="0"/>
              <a:chExt cx="236" cy="422"/>
            </a:xfrm>
          </p:grpSpPr>
          <p:sp>
            <p:nvSpPr>
              <p:cNvPr id="61498" name="Rectangle 58"/>
              <p:cNvSpPr>
                <a:spLocks noChangeArrowheads="1"/>
              </p:cNvSpPr>
              <p:nvPr/>
            </p:nvSpPr>
            <p:spPr bwMode="auto">
              <a:xfrm>
                <a:off x="43" y="0"/>
                <a:ext cx="15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endParaRPr lang="zh-CN" altLang="en-US" sz="1000">
                  <a:ea typeface="楷体_GB2312" pitchFamily="49" charset="-122"/>
                </a:endParaRPr>
              </a:p>
              <a:p>
                <a:pPr algn="ctr"/>
                <a:r>
                  <a:rPr lang="zh-CN" altLang="en-US" sz="1200" b="1">
                    <a:ea typeface="楷体_GB2312" pitchFamily="49" charset="-122"/>
                  </a:rPr>
                  <a:t>３</a:t>
                </a:r>
              </a:p>
            </p:txBody>
          </p:sp>
          <p:sp>
            <p:nvSpPr>
              <p:cNvPr id="61499" name="Rectangle 59"/>
              <p:cNvSpPr>
                <a:spLocks noChangeArrowheads="1"/>
              </p:cNvSpPr>
              <p:nvPr/>
            </p:nvSpPr>
            <p:spPr bwMode="auto">
              <a:xfrm>
                <a:off x="0" y="0"/>
                <a:ext cx="23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zh-CN" altLang="en-US"/>
              </a:p>
            </p:txBody>
          </p:sp>
        </p:grpSp>
        <p:grpSp>
          <p:nvGrpSpPr>
            <p:cNvPr id="61500" name="Group 60"/>
            <p:cNvGrpSpPr>
              <a:grpSpLocks/>
            </p:cNvGrpSpPr>
            <p:nvPr/>
          </p:nvGrpSpPr>
          <p:grpSpPr bwMode="auto">
            <a:xfrm>
              <a:off x="3097" y="751"/>
              <a:ext cx="236" cy="422"/>
              <a:chOff x="0" y="0"/>
              <a:chExt cx="236" cy="422"/>
            </a:xfrm>
          </p:grpSpPr>
          <p:sp>
            <p:nvSpPr>
              <p:cNvPr id="61501" name="Rectangle 61"/>
              <p:cNvSpPr>
                <a:spLocks noChangeArrowheads="1"/>
              </p:cNvSpPr>
              <p:nvPr/>
            </p:nvSpPr>
            <p:spPr bwMode="auto">
              <a:xfrm>
                <a:off x="43" y="0"/>
                <a:ext cx="15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endParaRPr lang="zh-CN" altLang="en-US" sz="1000">
                  <a:ea typeface="楷体_GB2312" pitchFamily="49" charset="-122"/>
                </a:endParaRPr>
              </a:p>
              <a:p>
                <a:pPr algn="ctr"/>
                <a:r>
                  <a:rPr lang="zh-CN" altLang="en-US" sz="1200" b="1">
                    <a:ea typeface="楷体_GB2312" pitchFamily="49" charset="-122"/>
                  </a:rPr>
                  <a:t>４</a:t>
                </a:r>
              </a:p>
            </p:txBody>
          </p:sp>
          <p:sp>
            <p:nvSpPr>
              <p:cNvPr id="61502" name="Rectangle 62"/>
              <p:cNvSpPr>
                <a:spLocks noChangeArrowheads="1"/>
              </p:cNvSpPr>
              <p:nvPr/>
            </p:nvSpPr>
            <p:spPr bwMode="auto">
              <a:xfrm>
                <a:off x="0" y="0"/>
                <a:ext cx="23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zh-CN" altLang="en-US"/>
              </a:p>
            </p:txBody>
          </p:sp>
        </p:grpSp>
        <p:grpSp>
          <p:nvGrpSpPr>
            <p:cNvPr id="61503" name="Group 63"/>
            <p:cNvGrpSpPr>
              <a:grpSpLocks/>
            </p:cNvGrpSpPr>
            <p:nvPr/>
          </p:nvGrpSpPr>
          <p:grpSpPr bwMode="auto">
            <a:xfrm>
              <a:off x="3333" y="751"/>
              <a:ext cx="236" cy="422"/>
              <a:chOff x="0" y="0"/>
              <a:chExt cx="236" cy="422"/>
            </a:xfrm>
          </p:grpSpPr>
          <p:sp>
            <p:nvSpPr>
              <p:cNvPr id="61504" name="Rectangle 64"/>
              <p:cNvSpPr>
                <a:spLocks noChangeArrowheads="1"/>
              </p:cNvSpPr>
              <p:nvPr/>
            </p:nvSpPr>
            <p:spPr bwMode="auto">
              <a:xfrm>
                <a:off x="43" y="0"/>
                <a:ext cx="15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endParaRPr lang="zh-CN" altLang="en-US" sz="1000">
                  <a:ea typeface="楷体_GB2312" pitchFamily="49" charset="-122"/>
                </a:endParaRPr>
              </a:p>
              <a:p>
                <a:pPr algn="ctr"/>
                <a:r>
                  <a:rPr lang="zh-CN" altLang="en-US" sz="1200" b="1">
                    <a:ea typeface="楷体_GB2312" pitchFamily="49" charset="-122"/>
                  </a:rPr>
                  <a:t>５</a:t>
                </a:r>
              </a:p>
            </p:txBody>
          </p:sp>
          <p:sp>
            <p:nvSpPr>
              <p:cNvPr id="61505" name="Rectangle 65"/>
              <p:cNvSpPr>
                <a:spLocks noChangeArrowheads="1"/>
              </p:cNvSpPr>
              <p:nvPr/>
            </p:nvSpPr>
            <p:spPr bwMode="auto">
              <a:xfrm>
                <a:off x="0" y="0"/>
                <a:ext cx="23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zh-CN" altLang="en-US"/>
              </a:p>
            </p:txBody>
          </p:sp>
        </p:grpSp>
        <p:grpSp>
          <p:nvGrpSpPr>
            <p:cNvPr id="61506" name="Group 66"/>
            <p:cNvGrpSpPr>
              <a:grpSpLocks/>
            </p:cNvGrpSpPr>
            <p:nvPr/>
          </p:nvGrpSpPr>
          <p:grpSpPr bwMode="auto">
            <a:xfrm>
              <a:off x="3569" y="751"/>
              <a:ext cx="236" cy="422"/>
              <a:chOff x="0" y="0"/>
              <a:chExt cx="236" cy="422"/>
            </a:xfrm>
          </p:grpSpPr>
          <p:sp>
            <p:nvSpPr>
              <p:cNvPr id="61507" name="Rectangle 67"/>
              <p:cNvSpPr>
                <a:spLocks noChangeArrowheads="1"/>
              </p:cNvSpPr>
              <p:nvPr/>
            </p:nvSpPr>
            <p:spPr bwMode="auto">
              <a:xfrm>
                <a:off x="43" y="0"/>
                <a:ext cx="15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endParaRPr lang="zh-CN" altLang="en-US" sz="1000">
                  <a:solidFill>
                    <a:schemeClr val="bg1"/>
                  </a:solidFill>
                  <a:ea typeface="楷体_GB2312" pitchFamily="49" charset="-122"/>
                </a:endParaRPr>
              </a:p>
              <a:p>
                <a:pPr algn="ctr"/>
                <a:r>
                  <a:rPr lang="zh-CN" altLang="en-US" sz="1200" b="1">
                    <a:ea typeface="楷体_GB2312" pitchFamily="49" charset="-122"/>
                  </a:rPr>
                  <a:t>６</a:t>
                </a:r>
              </a:p>
            </p:txBody>
          </p:sp>
          <p:sp>
            <p:nvSpPr>
              <p:cNvPr id="61508" name="Rectangle 68"/>
              <p:cNvSpPr>
                <a:spLocks noChangeArrowheads="1"/>
              </p:cNvSpPr>
              <p:nvPr/>
            </p:nvSpPr>
            <p:spPr bwMode="auto">
              <a:xfrm>
                <a:off x="0" y="0"/>
                <a:ext cx="23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zh-CN" altLang="en-US"/>
              </a:p>
            </p:txBody>
          </p:sp>
        </p:grpSp>
        <p:grpSp>
          <p:nvGrpSpPr>
            <p:cNvPr id="61509" name="Group 69"/>
            <p:cNvGrpSpPr>
              <a:grpSpLocks/>
            </p:cNvGrpSpPr>
            <p:nvPr/>
          </p:nvGrpSpPr>
          <p:grpSpPr bwMode="auto">
            <a:xfrm>
              <a:off x="3805" y="751"/>
              <a:ext cx="236" cy="422"/>
              <a:chOff x="0" y="0"/>
              <a:chExt cx="236" cy="422"/>
            </a:xfrm>
          </p:grpSpPr>
          <p:sp>
            <p:nvSpPr>
              <p:cNvPr id="61510" name="Rectangle 70"/>
              <p:cNvSpPr>
                <a:spLocks noChangeArrowheads="1"/>
              </p:cNvSpPr>
              <p:nvPr/>
            </p:nvSpPr>
            <p:spPr bwMode="auto">
              <a:xfrm>
                <a:off x="43" y="0"/>
                <a:ext cx="15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endParaRPr lang="zh-CN" altLang="en-US" sz="1000">
                  <a:ea typeface="楷体_GB2312" pitchFamily="49" charset="-122"/>
                </a:endParaRPr>
              </a:p>
              <a:p>
                <a:pPr algn="ctr"/>
                <a:r>
                  <a:rPr lang="zh-CN" altLang="en-US" sz="1200" b="1">
                    <a:ea typeface="楷体_GB2312" pitchFamily="49" charset="-122"/>
                  </a:rPr>
                  <a:t>７</a:t>
                </a:r>
              </a:p>
            </p:txBody>
          </p:sp>
          <p:sp>
            <p:nvSpPr>
              <p:cNvPr id="61511" name="Rectangle 71"/>
              <p:cNvSpPr>
                <a:spLocks noChangeArrowheads="1"/>
              </p:cNvSpPr>
              <p:nvPr/>
            </p:nvSpPr>
            <p:spPr bwMode="auto">
              <a:xfrm>
                <a:off x="0" y="0"/>
                <a:ext cx="23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zh-CN" altLang="en-US"/>
              </a:p>
            </p:txBody>
          </p:sp>
        </p:grpSp>
        <p:grpSp>
          <p:nvGrpSpPr>
            <p:cNvPr id="61512" name="Group 72"/>
            <p:cNvGrpSpPr>
              <a:grpSpLocks/>
            </p:cNvGrpSpPr>
            <p:nvPr/>
          </p:nvGrpSpPr>
          <p:grpSpPr bwMode="auto">
            <a:xfrm>
              <a:off x="4041" y="751"/>
              <a:ext cx="236" cy="422"/>
              <a:chOff x="0" y="0"/>
              <a:chExt cx="236" cy="422"/>
            </a:xfrm>
          </p:grpSpPr>
          <p:sp>
            <p:nvSpPr>
              <p:cNvPr id="61513" name="Rectangle 73"/>
              <p:cNvSpPr>
                <a:spLocks noChangeArrowheads="1"/>
              </p:cNvSpPr>
              <p:nvPr/>
            </p:nvSpPr>
            <p:spPr bwMode="auto">
              <a:xfrm>
                <a:off x="43" y="0"/>
                <a:ext cx="15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just"/>
                <a:endParaRPr lang="zh-CN" altLang="en-US" sz="1000">
                  <a:ea typeface="楷体_GB2312" pitchFamily="49" charset="-122"/>
                </a:endParaRPr>
              </a:p>
              <a:p>
                <a:pPr algn="just"/>
                <a:r>
                  <a:rPr lang="zh-CN" altLang="en-US" sz="1200" b="1">
                    <a:ea typeface="楷体_GB2312" pitchFamily="49" charset="-122"/>
                  </a:rPr>
                  <a:t> 8</a:t>
                </a:r>
              </a:p>
            </p:txBody>
          </p:sp>
          <p:sp>
            <p:nvSpPr>
              <p:cNvPr id="61514" name="Rectangle 74"/>
              <p:cNvSpPr>
                <a:spLocks noChangeArrowheads="1"/>
              </p:cNvSpPr>
              <p:nvPr/>
            </p:nvSpPr>
            <p:spPr bwMode="auto">
              <a:xfrm>
                <a:off x="0" y="0"/>
                <a:ext cx="23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zh-CN" altLang="en-US"/>
              </a:p>
            </p:txBody>
          </p:sp>
        </p:grpSp>
        <p:grpSp>
          <p:nvGrpSpPr>
            <p:cNvPr id="61515" name="Group 75"/>
            <p:cNvGrpSpPr>
              <a:grpSpLocks/>
            </p:cNvGrpSpPr>
            <p:nvPr/>
          </p:nvGrpSpPr>
          <p:grpSpPr bwMode="auto">
            <a:xfrm>
              <a:off x="4277" y="751"/>
              <a:ext cx="236" cy="422"/>
              <a:chOff x="0" y="0"/>
              <a:chExt cx="236" cy="422"/>
            </a:xfrm>
          </p:grpSpPr>
          <p:sp>
            <p:nvSpPr>
              <p:cNvPr id="61516" name="Rectangle 76"/>
              <p:cNvSpPr>
                <a:spLocks noChangeArrowheads="1"/>
              </p:cNvSpPr>
              <p:nvPr/>
            </p:nvSpPr>
            <p:spPr bwMode="auto">
              <a:xfrm>
                <a:off x="43" y="0"/>
                <a:ext cx="15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endParaRPr lang="zh-CN" altLang="en-US" sz="1000">
                  <a:solidFill>
                    <a:schemeClr val="bg1"/>
                  </a:solidFill>
                  <a:ea typeface="楷体_GB2312" pitchFamily="49" charset="-122"/>
                </a:endParaRPr>
              </a:p>
              <a:p>
                <a:pPr algn="ctr"/>
                <a:r>
                  <a:rPr lang="zh-CN" altLang="en-US" sz="1200" b="1">
                    <a:ea typeface="楷体_GB2312" pitchFamily="49" charset="-122"/>
                  </a:rPr>
                  <a:t>9</a:t>
                </a:r>
              </a:p>
            </p:txBody>
          </p:sp>
          <p:sp>
            <p:nvSpPr>
              <p:cNvPr id="61517" name="Rectangle 77"/>
              <p:cNvSpPr>
                <a:spLocks noChangeArrowheads="1"/>
              </p:cNvSpPr>
              <p:nvPr/>
            </p:nvSpPr>
            <p:spPr bwMode="auto">
              <a:xfrm>
                <a:off x="0" y="0"/>
                <a:ext cx="236" cy="422"/>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zh-CN" altLang="en-US"/>
              </a:p>
            </p:txBody>
          </p:sp>
        </p:grpSp>
        <p:grpSp>
          <p:nvGrpSpPr>
            <p:cNvPr id="61518" name="Group 78"/>
            <p:cNvGrpSpPr>
              <a:grpSpLocks/>
            </p:cNvGrpSpPr>
            <p:nvPr/>
          </p:nvGrpSpPr>
          <p:grpSpPr bwMode="auto">
            <a:xfrm>
              <a:off x="145" y="1173"/>
              <a:ext cx="301" cy="1750"/>
              <a:chOff x="0" y="0"/>
              <a:chExt cx="301" cy="1750"/>
            </a:xfrm>
          </p:grpSpPr>
          <p:sp>
            <p:nvSpPr>
              <p:cNvPr id="61519" name="Rectangle 79"/>
              <p:cNvSpPr>
                <a:spLocks noChangeArrowheads="1"/>
              </p:cNvSpPr>
              <p:nvPr/>
            </p:nvSpPr>
            <p:spPr bwMode="auto">
              <a:xfrm>
                <a:off x="43" y="0"/>
                <a:ext cx="215" cy="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just">
                  <a:spcBef>
                    <a:spcPct val="30000"/>
                  </a:spcBef>
                </a:pPr>
                <a:r>
                  <a:rPr lang="zh-CN" altLang="en-US" sz="1000" b="1">
                    <a:ea typeface="楷体_GB2312" pitchFamily="49" charset="-122"/>
                  </a:rPr>
                  <a:t>１</a:t>
                </a:r>
              </a:p>
              <a:p>
                <a:pPr algn="just" eaLnBrk="0" hangingPunct="0">
                  <a:spcBef>
                    <a:spcPct val="30000"/>
                  </a:spcBef>
                </a:pPr>
                <a:r>
                  <a:rPr lang="zh-CN" altLang="en-US" sz="1000" b="1">
                    <a:ea typeface="楷体_GB2312" pitchFamily="49" charset="-122"/>
                  </a:rPr>
                  <a:t>２</a:t>
                </a:r>
              </a:p>
              <a:p>
                <a:pPr algn="just" eaLnBrk="0" hangingPunct="0">
                  <a:spcBef>
                    <a:spcPct val="30000"/>
                  </a:spcBef>
                </a:pPr>
                <a:r>
                  <a:rPr lang="zh-CN" altLang="en-US" sz="1000" b="1">
                    <a:ea typeface="楷体_GB2312" pitchFamily="49" charset="-122"/>
                  </a:rPr>
                  <a:t>３</a:t>
                </a:r>
              </a:p>
              <a:p>
                <a:pPr algn="just" eaLnBrk="0" hangingPunct="0">
                  <a:spcBef>
                    <a:spcPct val="30000"/>
                  </a:spcBef>
                </a:pPr>
                <a:r>
                  <a:rPr lang="zh-CN" altLang="en-US" sz="1000" b="1">
                    <a:ea typeface="楷体_GB2312" pitchFamily="49" charset="-122"/>
                  </a:rPr>
                  <a:t>４</a:t>
                </a:r>
              </a:p>
              <a:p>
                <a:pPr algn="just" eaLnBrk="0" hangingPunct="0">
                  <a:spcBef>
                    <a:spcPct val="30000"/>
                  </a:spcBef>
                </a:pPr>
                <a:r>
                  <a:rPr lang="zh-CN" altLang="en-US" sz="1000" b="1">
                    <a:ea typeface="楷体_GB2312" pitchFamily="49" charset="-122"/>
                  </a:rPr>
                  <a:t>５</a:t>
                </a:r>
              </a:p>
              <a:p>
                <a:pPr algn="just" eaLnBrk="0" hangingPunct="0">
                  <a:spcBef>
                    <a:spcPct val="30000"/>
                  </a:spcBef>
                </a:pPr>
                <a:r>
                  <a:rPr lang="zh-CN" altLang="en-US" sz="1000" b="1">
                    <a:ea typeface="楷体_GB2312" pitchFamily="49" charset="-122"/>
                  </a:rPr>
                  <a:t>６</a:t>
                </a:r>
              </a:p>
              <a:p>
                <a:pPr algn="just" eaLnBrk="0" hangingPunct="0">
                  <a:spcBef>
                    <a:spcPct val="30000"/>
                  </a:spcBef>
                </a:pPr>
                <a:r>
                  <a:rPr lang="zh-CN" altLang="en-US" sz="1000" b="1">
                    <a:ea typeface="楷体_GB2312" pitchFamily="49" charset="-122"/>
                  </a:rPr>
                  <a:t>７</a:t>
                </a:r>
              </a:p>
              <a:p>
                <a:pPr algn="just" eaLnBrk="0" hangingPunct="0">
                  <a:spcBef>
                    <a:spcPct val="30000"/>
                  </a:spcBef>
                </a:pPr>
                <a:r>
                  <a:rPr lang="zh-CN" altLang="en-US" sz="1000" b="1">
                    <a:ea typeface="楷体_GB2312" pitchFamily="49" charset="-122"/>
                  </a:rPr>
                  <a:t>８</a:t>
                </a:r>
              </a:p>
              <a:p>
                <a:pPr algn="just" eaLnBrk="0" hangingPunct="0">
                  <a:spcBef>
                    <a:spcPct val="30000"/>
                  </a:spcBef>
                </a:pPr>
                <a:r>
                  <a:rPr lang="zh-CN" altLang="en-US" sz="1000" b="1">
                    <a:ea typeface="楷体_GB2312" pitchFamily="49" charset="-122"/>
                  </a:rPr>
                  <a:t>９</a:t>
                </a:r>
              </a:p>
              <a:p>
                <a:pPr algn="just" eaLnBrk="0" hangingPunct="0">
                  <a:spcBef>
                    <a:spcPct val="30000"/>
                  </a:spcBef>
                </a:pPr>
                <a:r>
                  <a:rPr lang="zh-CN" altLang="en-US" sz="1000" b="1">
                    <a:ea typeface="楷体_GB2312" pitchFamily="49" charset="-122"/>
                  </a:rPr>
                  <a:t>１０</a:t>
                </a:r>
              </a:p>
              <a:p>
                <a:pPr algn="just" eaLnBrk="0" hangingPunct="0">
                  <a:spcBef>
                    <a:spcPct val="30000"/>
                  </a:spcBef>
                </a:pPr>
                <a:r>
                  <a:rPr lang="zh-CN" altLang="en-US" sz="1000" b="1">
                    <a:ea typeface="楷体_GB2312" pitchFamily="49" charset="-122"/>
                  </a:rPr>
                  <a:t>１１</a:t>
                </a:r>
              </a:p>
              <a:p>
                <a:pPr algn="just" eaLnBrk="0" hangingPunct="0">
                  <a:spcBef>
                    <a:spcPct val="30000"/>
                  </a:spcBef>
                </a:pPr>
                <a:r>
                  <a:rPr lang="zh-CN" altLang="en-US" sz="1000" b="1">
                    <a:ea typeface="楷体_GB2312" pitchFamily="49" charset="-122"/>
                  </a:rPr>
                  <a:t> </a:t>
                </a:r>
              </a:p>
              <a:p>
                <a:pPr algn="just" eaLnBrk="0" hangingPunct="0">
                  <a:spcBef>
                    <a:spcPct val="30000"/>
                  </a:spcBef>
                </a:pPr>
                <a:r>
                  <a:rPr lang="zh-CN" altLang="en-US" sz="1000" b="1">
                    <a:ea typeface="楷体_GB2312" pitchFamily="49" charset="-122"/>
                  </a:rPr>
                  <a:t>１２</a:t>
                </a:r>
              </a:p>
              <a:p>
                <a:pPr algn="just" eaLnBrk="0" hangingPunct="0"/>
                <a:endParaRPr lang="zh-CN" altLang="en-US" sz="1000">
                  <a:ea typeface="楷体_GB2312" pitchFamily="49" charset="-122"/>
                </a:endParaRPr>
              </a:p>
            </p:txBody>
          </p:sp>
          <p:sp>
            <p:nvSpPr>
              <p:cNvPr id="61520" name="Rectangle 80"/>
              <p:cNvSpPr>
                <a:spLocks noChangeArrowheads="1"/>
              </p:cNvSpPr>
              <p:nvPr/>
            </p:nvSpPr>
            <p:spPr bwMode="auto">
              <a:xfrm>
                <a:off x="0" y="0"/>
                <a:ext cx="301" cy="175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zh-CN" altLang="en-US"/>
              </a:p>
            </p:txBody>
          </p:sp>
        </p:grpSp>
        <p:grpSp>
          <p:nvGrpSpPr>
            <p:cNvPr id="61521" name="Group 81"/>
            <p:cNvGrpSpPr>
              <a:grpSpLocks/>
            </p:cNvGrpSpPr>
            <p:nvPr/>
          </p:nvGrpSpPr>
          <p:grpSpPr bwMode="auto">
            <a:xfrm>
              <a:off x="446" y="1173"/>
              <a:ext cx="602" cy="1750"/>
              <a:chOff x="0" y="0"/>
              <a:chExt cx="602" cy="1750"/>
            </a:xfrm>
          </p:grpSpPr>
          <p:sp>
            <p:nvSpPr>
              <p:cNvPr id="61522" name="Rectangle 82"/>
              <p:cNvSpPr>
                <a:spLocks noChangeArrowheads="1"/>
              </p:cNvSpPr>
              <p:nvPr/>
            </p:nvSpPr>
            <p:spPr bwMode="auto">
              <a:xfrm>
                <a:off x="43" y="0"/>
                <a:ext cx="516" cy="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just">
                  <a:spcBef>
                    <a:spcPct val="30000"/>
                  </a:spcBef>
                </a:pPr>
                <a:r>
                  <a:rPr lang="zh-CN" altLang="en-US" sz="1000" b="1">
                    <a:ea typeface="楷体_GB2312" pitchFamily="49" charset="-122"/>
                  </a:rPr>
                  <a:t>可行性分析</a:t>
                </a:r>
              </a:p>
              <a:p>
                <a:pPr algn="just" eaLnBrk="0" hangingPunct="0">
                  <a:spcBef>
                    <a:spcPct val="30000"/>
                  </a:spcBef>
                </a:pPr>
                <a:r>
                  <a:rPr lang="zh-CN" altLang="en-US" sz="1000" b="1">
                    <a:ea typeface="楷体_GB2312" pitchFamily="49" charset="-122"/>
                  </a:rPr>
                  <a:t>系统分析</a:t>
                </a:r>
              </a:p>
              <a:p>
                <a:pPr algn="just" eaLnBrk="0" hangingPunct="0">
                  <a:spcBef>
                    <a:spcPct val="30000"/>
                  </a:spcBef>
                </a:pPr>
                <a:r>
                  <a:rPr lang="zh-CN" altLang="en-US" sz="1000" b="1">
                    <a:ea typeface="楷体_GB2312" pitchFamily="49" charset="-122"/>
                  </a:rPr>
                  <a:t>系统设计</a:t>
                </a:r>
              </a:p>
              <a:p>
                <a:pPr algn="just" eaLnBrk="0" hangingPunct="0">
                  <a:spcBef>
                    <a:spcPct val="30000"/>
                  </a:spcBef>
                </a:pPr>
                <a:r>
                  <a:rPr lang="zh-CN" altLang="en-US" sz="1000" b="1">
                    <a:ea typeface="楷体_GB2312" pitchFamily="49" charset="-122"/>
                  </a:rPr>
                  <a:t>实现子系统</a:t>
                </a:r>
                <a:r>
                  <a:rPr lang="en-US" altLang="zh-CN" sz="1000" b="1">
                    <a:ea typeface="楷体_GB2312" pitchFamily="49" charset="-122"/>
                  </a:rPr>
                  <a:t>A</a:t>
                </a:r>
              </a:p>
              <a:p>
                <a:pPr algn="just" eaLnBrk="0" hangingPunct="0">
                  <a:spcBef>
                    <a:spcPct val="30000"/>
                  </a:spcBef>
                </a:pPr>
                <a:r>
                  <a:rPr lang="zh-CN" altLang="en-US" sz="1000" b="1">
                    <a:ea typeface="楷体_GB2312" pitchFamily="49" charset="-122"/>
                  </a:rPr>
                  <a:t>实现子系统</a:t>
                </a:r>
                <a:r>
                  <a:rPr lang="en-US" altLang="zh-CN" sz="1000" b="1">
                    <a:ea typeface="楷体_GB2312" pitchFamily="49" charset="-122"/>
                  </a:rPr>
                  <a:t>B</a:t>
                </a:r>
              </a:p>
              <a:p>
                <a:pPr algn="just" eaLnBrk="0" hangingPunct="0">
                  <a:spcBef>
                    <a:spcPct val="30000"/>
                  </a:spcBef>
                </a:pPr>
                <a:r>
                  <a:rPr lang="zh-CN" altLang="en-US" sz="1000" b="1">
                    <a:ea typeface="楷体_GB2312" pitchFamily="49" charset="-122"/>
                  </a:rPr>
                  <a:t>实现子系统</a:t>
                </a:r>
                <a:r>
                  <a:rPr lang="en-US" altLang="zh-CN" sz="1000" b="1">
                    <a:ea typeface="楷体_GB2312" pitchFamily="49" charset="-122"/>
                  </a:rPr>
                  <a:t>C</a:t>
                </a:r>
              </a:p>
              <a:p>
                <a:pPr algn="just" eaLnBrk="0" hangingPunct="0">
                  <a:spcBef>
                    <a:spcPct val="30000"/>
                  </a:spcBef>
                </a:pPr>
                <a:r>
                  <a:rPr lang="zh-CN" altLang="en-US" sz="1000" b="1">
                    <a:ea typeface="楷体_GB2312" pitchFamily="49" charset="-122"/>
                  </a:rPr>
                  <a:t>用户培训</a:t>
                </a:r>
              </a:p>
              <a:p>
                <a:pPr algn="just" eaLnBrk="0" hangingPunct="0">
                  <a:spcBef>
                    <a:spcPct val="30000"/>
                  </a:spcBef>
                </a:pPr>
                <a:r>
                  <a:rPr lang="zh-CN" altLang="en-US" sz="1000" b="1">
                    <a:ea typeface="楷体_GB2312" pitchFamily="49" charset="-122"/>
                  </a:rPr>
                  <a:t>硬、软件准备</a:t>
                </a:r>
              </a:p>
              <a:p>
                <a:pPr algn="just" eaLnBrk="0" hangingPunct="0">
                  <a:spcBef>
                    <a:spcPct val="30000"/>
                  </a:spcBef>
                </a:pPr>
                <a:r>
                  <a:rPr lang="zh-CN" altLang="en-US" sz="1000" b="1">
                    <a:ea typeface="楷体_GB2312" pitchFamily="49" charset="-122"/>
                  </a:rPr>
                  <a:t>建立数据库</a:t>
                </a:r>
              </a:p>
              <a:p>
                <a:pPr algn="just" eaLnBrk="0" hangingPunct="0">
                  <a:spcBef>
                    <a:spcPct val="30000"/>
                  </a:spcBef>
                </a:pPr>
                <a:r>
                  <a:rPr lang="zh-CN" altLang="en-US" sz="1000" b="1">
                    <a:ea typeface="楷体_GB2312" pitchFamily="49" charset="-122"/>
                  </a:rPr>
                  <a:t>系统调试</a:t>
                </a:r>
              </a:p>
              <a:p>
                <a:pPr algn="just" eaLnBrk="0" hangingPunct="0">
                  <a:spcBef>
                    <a:spcPct val="30000"/>
                  </a:spcBef>
                </a:pPr>
                <a:r>
                  <a:rPr lang="zh-CN" altLang="en-US" sz="1000" b="1">
                    <a:ea typeface="楷体_GB2312" pitchFamily="49" charset="-122"/>
                  </a:rPr>
                  <a:t>系统转换</a:t>
                </a:r>
              </a:p>
              <a:p>
                <a:pPr algn="just" eaLnBrk="0" hangingPunct="0">
                  <a:spcBef>
                    <a:spcPct val="30000"/>
                  </a:spcBef>
                </a:pPr>
                <a:r>
                  <a:rPr lang="zh-CN" altLang="en-US" sz="1000" b="1">
                    <a:ea typeface="楷体_GB2312" pitchFamily="49" charset="-122"/>
                  </a:rPr>
                  <a:t> </a:t>
                </a:r>
              </a:p>
              <a:p>
                <a:pPr algn="just" eaLnBrk="0" hangingPunct="0">
                  <a:spcBef>
                    <a:spcPct val="30000"/>
                  </a:spcBef>
                </a:pPr>
                <a:r>
                  <a:rPr lang="zh-CN" altLang="en-US" sz="1000" b="1">
                    <a:ea typeface="楷体_GB2312" pitchFamily="49" charset="-122"/>
                  </a:rPr>
                  <a:t>维护评价</a:t>
                </a:r>
              </a:p>
              <a:p>
                <a:pPr algn="just" eaLnBrk="0" hangingPunct="0"/>
                <a:endParaRPr lang="zh-CN" altLang="en-US" sz="1000" b="1">
                  <a:ea typeface="楷体_GB2312" pitchFamily="49" charset="-122"/>
                </a:endParaRPr>
              </a:p>
            </p:txBody>
          </p:sp>
          <p:sp>
            <p:nvSpPr>
              <p:cNvPr id="61523" name="Rectangle 83"/>
              <p:cNvSpPr>
                <a:spLocks noChangeArrowheads="1"/>
              </p:cNvSpPr>
              <p:nvPr/>
            </p:nvSpPr>
            <p:spPr bwMode="auto">
              <a:xfrm>
                <a:off x="0" y="0"/>
                <a:ext cx="602" cy="175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zh-CN" altLang="en-US"/>
              </a:p>
            </p:txBody>
          </p:sp>
        </p:grpSp>
        <p:grpSp>
          <p:nvGrpSpPr>
            <p:cNvPr id="61524" name="Group 84"/>
            <p:cNvGrpSpPr>
              <a:grpSpLocks/>
            </p:cNvGrpSpPr>
            <p:nvPr/>
          </p:nvGrpSpPr>
          <p:grpSpPr bwMode="auto">
            <a:xfrm>
              <a:off x="1048" y="1173"/>
              <a:ext cx="1341" cy="1750"/>
              <a:chOff x="0" y="0"/>
              <a:chExt cx="1341" cy="1750"/>
            </a:xfrm>
          </p:grpSpPr>
          <p:sp>
            <p:nvSpPr>
              <p:cNvPr id="61525" name="Rectangle 85"/>
              <p:cNvSpPr>
                <a:spLocks noChangeArrowheads="1"/>
              </p:cNvSpPr>
              <p:nvPr/>
            </p:nvSpPr>
            <p:spPr bwMode="auto">
              <a:xfrm>
                <a:off x="43" y="0"/>
                <a:ext cx="1255" cy="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zh-CN" altLang="en-US"/>
              </a:p>
            </p:txBody>
          </p:sp>
          <p:sp>
            <p:nvSpPr>
              <p:cNvPr id="61526" name="Rectangle 86"/>
              <p:cNvSpPr>
                <a:spLocks noChangeArrowheads="1"/>
              </p:cNvSpPr>
              <p:nvPr/>
            </p:nvSpPr>
            <p:spPr bwMode="auto">
              <a:xfrm>
                <a:off x="0" y="0"/>
                <a:ext cx="1341" cy="175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zh-CN" altLang="en-US"/>
              </a:p>
            </p:txBody>
          </p:sp>
        </p:grpSp>
        <p:grpSp>
          <p:nvGrpSpPr>
            <p:cNvPr id="61527" name="Group 87"/>
            <p:cNvGrpSpPr>
              <a:grpSpLocks/>
            </p:cNvGrpSpPr>
            <p:nvPr/>
          </p:nvGrpSpPr>
          <p:grpSpPr bwMode="auto">
            <a:xfrm>
              <a:off x="2389" y="1173"/>
              <a:ext cx="2124" cy="1750"/>
              <a:chOff x="0" y="0"/>
              <a:chExt cx="2124" cy="1750"/>
            </a:xfrm>
          </p:grpSpPr>
          <p:sp>
            <p:nvSpPr>
              <p:cNvPr id="61528" name="Rectangle 88"/>
              <p:cNvSpPr>
                <a:spLocks noChangeArrowheads="1"/>
              </p:cNvSpPr>
              <p:nvPr/>
            </p:nvSpPr>
            <p:spPr bwMode="auto">
              <a:xfrm>
                <a:off x="43" y="0"/>
                <a:ext cx="2038" cy="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just"/>
                <a:r>
                  <a:rPr lang="zh-CN" altLang="en-US" sz="1000">
                    <a:ea typeface="楷体_GB2312" pitchFamily="49" charset="-122"/>
                  </a:rPr>
                  <a:t> </a:t>
                </a:r>
              </a:p>
              <a:p>
                <a:pPr algn="just" eaLnBrk="0" hangingPunct="0"/>
                <a:endParaRPr lang="zh-CN" altLang="en-US" sz="1000">
                  <a:ea typeface="楷体_GB2312" pitchFamily="49" charset="-122"/>
                </a:endParaRPr>
              </a:p>
            </p:txBody>
          </p:sp>
          <p:sp>
            <p:nvSpPr>
              <p:cNvPr id="61529" name="Rectangle 89"/>
              <p:cNvSpPr>
                <a:spLocks noChangeArrowheads="1"/>
              </p:cNvSpPr>
              <p:nvPr/>
            </p:nvSpPr>
            <p:spPr bwMode="auto">
              <a:xfrm>
                <a:off x="0" y="0"/>
                <a:ext cx="2124" cy="175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zh-CN" altLang="en-US"/>
              </a:p>
            </p:txBody>
          </p:sp>
        </p:grpSp>
        <p:grpSp>
          <p:nvGrpSpPr>
            <p:cNvPr id="61530" name="Group 90"/>
            <p:cNvGrpSpPr>
              <a:grpSpLocks/>
            </p:cNvGrpSpPr>
            <p:nvPr/>
          </p:nvGrpSpPr>
          <p:grpSpPr bwMode="auto">
            <a:xfrm>
              <a:off x="4513" y="1173"/>
              <a:ext cx="878" cy="1750"/>
              <a:chOff x="0" y="0"/>
              <a:chExt cx="878" cy="1750"/>
            </a:xfrm>
          </p:grpSpPr>
          <p:sp>
            <p:nvSpPr>
              <p:cNvPr id="61531" name="Rectangle 91"/>
              <p:cNvSpPr>
                <a:spLocks noChangeArrowheads="1"/>
              </p:cNvSpPr>
              <p:nvPr/>
            </p:nvSpPr>
            <p:spPr bwMode="auto">
              <a:xfrm>
                <a:off x="43" y="0"/>
                <a:ext cx="792" cy="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just">
                  <a:spcBef>
                    <a:spcPct val="30000"/>
                  </a:spcBef>
                </a:pPr>
                <a:r>
                  <a:rPr lang="zh-CN" altLang="en-US" sz="1000" b="1">
                    <a:ea typeface="楷体_GB2312" pitchFamily="49" charset="-122"/>
                  </a:rPr>
                  <a:t>可靠性研究小组</a:t>
                </a:r>
              </a:p>
              <a:p>
                <a:pPr algn="just" eaLnBrk="0" hangingPunct="0">
                  <a:spcBef>
                    <a:spcPct val="30000"/>
                  </a:spcBef>
                </a:pPr>
                <a:r>
                  <a:rPr lang="zh-CN" altLang="en-US" sz="1000" b="1">
                    <a:ea typeface="楷体_GB2312" pitchFamily="49" charset="-122"/>
                  </a:rPr>
                  <a:t>系统分析小组</a:t>
                </a:r>
              </a:p>
              <a:p>
                <a:pPr algn="just" eaLnBrk="0" hangingPunct="0">
                  <a:spcBef>
                    <a:spcPct val="30000"/>
                  </a:spcBef>
                </a:pPr>
                <a:r>
                  <a:rPr lang="zh-CN" altLang="en-US" sz="1000" b="1">
                    <a:ea typeface="楷体_GB2312" pitchFamily="49" charset="-122"/>
                  </a:rPr>
                  <a:t>系统设计小组</a:t>
                </a:r>
              </a:p>
              <a:p>
                <a:pPr algn="just" eaLnBrk="0" hangingPunct="0">
                  <a:spcBef>
                    <a:spcPct val="30000"/>
                  </a:spcBef>
                </a:pPr>
                <a:r>
                  <a:rPr lang="zh-CN" altLang="en-US" sz="1000" b="1">
                    <a:ea typeface="楷体_GB2312" pitchFamily="49" charset="-122"/>
                  </a:rPr>
                  <a:t>程序组</a:t>
                </a:r>
                <a:r>
                  <a:rPr lang="en-US" altLang="zh-CN" sz="1000" b="1">
                    <a:ea typeface="楷体_GB2312" pitchFamily="49" charset="-122"/>
                  </a:rPr>
                  <a:t>A</a:t>
                </a:r>
              </a:p>
              <a:p>
                <a:pPr algn="just" eaLnBrk="0" hangingPunct="0">
                  <a:spcBef>
                    <a:spcPct val="30000"/>
                  </a:spcBef>
                </a:pPr>
                <a:r>
                  <a:rPr lang="zh-CN" altLang="en-US" sz="1000" b="1">
                    <a:ea typeface="楷体_GB2312" pitchFamily="49" charset="-122"/>
                  </a:rPr>
                  <a:t>程序组</a:t>
                </a:r>
                <a:r>
                  <a:rPr lang="en-US" altLang="zh-CN" sz="1000" b="1">
                    <a:ea typeface="楷体_GB2312" pitchFamily="49" charset="-122"/>
                  </a:rPr>
                  <a:t>B</a:t>
                </a:r>
              </a:p>
              <a:p>
                <a:pPr algn="just" eaLnBrk="0" hangingPunct="0">
                  <a:spcBef>
                    <a:spcPct val="30000"/>
                  </a:spcBef>
                </a:pPr>
                <a:r>
                  <a:rPr lang="zh-CN" altLang="en-US" sz="1000" b="1">
                    <a:ea typeface="楷体_GB2312" pitchFamily="49" charset="-122"/>
                  </a:rPr>
                  <a:t>程序组</a:t>
                </a:r>
                <a:r>
                  <a:rPr lang="en-US" altLang="zh-CN" sz="1000" b="1">
                    <a:ea typeface="楷体_GB2312" pitchFamily="49" charset="-122"/>
                  </a:rPr>
                  <a:t>C</a:t>
                </a:r>
              </a:p>
              <a:p>
                <a:pPr algn="just" eaLnBrk="0" hangingPunct="0">
                  <a:spcBef>
                    <a:spcPct val="30000"/>
                  </a:spcBef>
                </a:pPr>
                <a:r>
                  <a:rPr lang="zh-CN" altLang="en-US" sz="1000" b="1">
                    <a:ea typeface="楷体_GB2312" pitchFamily="49" charset="-122"/>
                  </a:rPr>
                  <a:t>分析设计小组</a:t>
                </a:r>
              </a:p>
              <a:p>
                <a:pPr algn="just" eaLnBrk="0" hangingPunct="0">
                  <a:spcBef>
                    <a:spcPct val="30000"/>
                  </a:spcBef>
                </a:pPr>
                <a:r>
                  <a:rPr lang="zh-CN" altLang="en-US" sz="1000" b="1">
                    <a:ea typeface="楷体_GB2312" pitchFamily="49" charset="-122"/>
                  </a:rPr>
                  <a:t>硬、软件小组</a:t>
                </a:r>
              </a:p>
              <a:p>
                <a:pPr algn="just" eaLnBrk="0" hangingPunct="0">
                  <a:spcBef>
                    <a:spcPct val="30000"/>
                  </a:spcBef>
                </a:pPr>
                <a:r>
                  <a:rPr lang="zh-CN" altLang="en-US" sz="1000" b="1">
                    <a:ea typeface="楷体_GB2312" pitchFamily="49" charset="-122"/>
                  </a:rPr>
                  <a:t>程序组</a:t>
                </a:r>
                <a:r>
                  <a:rPr lang="en-US" altLang="zh-CN" sz="1000" b="1">
                    <a:ea typeface="楷体_GB2312" pitchFamily="49" charset="-122"/>
                  </a:rPr>
                  <a:t>D</a:t>
                </a:r>
              </a:p>
              <a:p>
                <a:pPr algn="just" eaLnBrk="0" hangingPunct="0">
                  <a:spcBef>
                    <a:spcPct val="30000"/>
                  </a:spcBef>
                </a:pPr>
                <a:r>
                  <a:rPr lang="zh-CN" altLang="en-US" sz="1000" b="1">
                    <a:ea typeface="楷体_GB2312" pitchFamily="49" charset="-122"/>
                  </a:rPr>
                  <a:t>各小组</a:t>
                </a:r>
              </a:p>
              <a:p>
                <a:pPr algn="just" eaLnBrk="0" hangingPunct="0">
                  <a:spcBef>
                    <a:spcPct val="30000"/>
                  </a:spcBef>
                </a:pPr>
                <a:r>
                  <a:rPr lang="zh-CN" altLang="en-US" sz="1000" b="1">
                    <a:ea typeface="楷体_GB2312" pitchFamily="49" charset="-122"/>
                  </a:rPr>
                  <a:t>硬、软件小组,操作员</a:t>
                </a:r>
              </a:p>
              <a:p>
                <a:pPr algn="just" eaLnBrk="0" hangingPunct="0">
                  <a:spcBef>
                    <a:spcPct val="30000"/>
                  </a:spcBef>
                </a:pPr>
                <a:r>
                  <a:rPr lang="zh-CN" altLang="en-US" sz="1000" b="1">
                    <a:ea typeface="楷体_GB2312" pitchFamily="49" charset="-122"/>
                  </a:rPr>
                  <a:t>分析小组, 设计小组</a:t>
                </a:r>
              </a:p>
              <a:p>
                <a:pPr algn="just" eaLnBrk="0" hangingPunct="0">
                  <a:spcBef>
                    <a:spcPct val="30000"/>
                  </a:spcBef>
                </a:pPr>
                <a:r>
                  <a:rPr lang="zh-CN" altLang="en-US" sz="1000" b="1">
                    <a:ea typeface="楷体_GB2312" pitchFamily="49" charset="-122"/>
                  </a:rPr>
                  <a:t>程序员,操作员</a:t>
                </a:r>
              </a:p>
            </p:txBody>
          </p:sp>
          <p:sp>
            <p:nvSpPr>
              <p:cNvPr id="61532" name="Rectangle 92"/>
              <p:cNvSpPr>
                <a:spLocks noChangeArrowheads="1"/>
              </p:cNvSpPr>
              <p:nvPr/>
            </p:nvSpPr>
            <p:spPr bwMode="auto">
              <a:xfrm>
                <a:off x="0" y="0"/>
                <a:ext cx="878" cy="175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zh-CN" altLang="en-US"/>
              </a:p>
            </p:txBody>
          </p:sp>
        </p:grpSp>
        <p:sp>
          <p:nvSpPr>
            <p:cNvPr id="61533" name="Rectangle 93"/>
            <p:cNvSpPr>
              <a:spLocks noChangeArrowheads="1"/>
            </p:cNvSpPr>
            <p:nvPr/>
          </p:nvSpPr>
          <p:spPr bwMode="auto">
            <a:xfrm>
              <a:off x="142" y="0"/>
              <a:ext cx="5252" cy="2926"/>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zh-CN" altLang="en-US"/>
            </a:p>
          </p:txBody>
        </p:sp>
      </p:grpSp>
      <p:sp>
        <p:nvSpPr>
          <p:cNvPr id="94" name="Rectangle 7"/>
          <p:cNvSpPr>
            <a:spLocks noChangeArrowheads="1"/>
          </p:cNvSpPr>
          <p:nvPr/>
        </p:nvSpPr>
        <p:spPr bwMode="auto">
          <a:xfrm>
            <a:off x="126409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五</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、规划的可行性</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Tree>
    <p:extLst>
      <p:ext uri="{BB962C8B-B14F-4D97-AF65-F5344CB8AC3E}">
        <p14:creationId xmlns:p14="http://schemas.microsoft.com/office/powerpoint/2010/main" val="442121086"/>
      </p:ext>
    </p:extLst>
  </p:cSld>
  <p:clrMapOvr>
    <a:masterClrMapping/>
  </p:clrMapOvr>
  <p:transition>
    <p:fade thruBlk="1"/>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794BB23-6F2A-40DC-8AEF-71516BEBE6A7}" type="slidenum">
              <a:rPr lang="en-US" altLang="zh-CN" smtClean="0"/>
              <a:pPr>
                <a:defRPr/>
              </a:pPr>
              <a:t>196</a:t>
            </a:fld>
            <a:endParaRPr lang="en-US" altLang="zh-CN" dirty="0"/>
          </a:p>
        </p:txBody>
      </p:sp>
      <p:sp>
        <p:nvSpPr>
          <p:cNvPr id="3" name="Rectangle 3"/>
          <p:cNvSpPr txBox="1">
            <a:spLocks noRot="1" noChangeArrowheads="1"/>
          </p:cNvSpPr>
          <p:nvPr/>
        </p:nvSpPr>
        <p:spPr>
          <a:xfrm>
            <a:off x="468313" y="981075"/>
            <a:ext cx="8135937" cy="5327650"/>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indent="0" algn="ctr">
              <a:lnSpc>
                <a:spcPct val="100000"/>
              </a:lnSpc>
              <a:buNone/>
            </a:pPr>
            <a:r>
              <a:rPr lang="zh-CN" altLang="en-US" dirty="0" smtClean="0">
                <a:solidFill>
                  <a:srgbClr val="0000FF"/>
                </a:solidFill>
              </a:rPr>
              <a:t>可行性分析报告（项目论证报告，签订合同前完成）</a:t>
            </a:r>
          </a:p>
          <a:p>
            <a:pPr indent="0">
              <a:lnSpc>
                <a:spcPct val="100000"/>
              </a:lnSpc>
              <a:buNone/>
            </a:pPr>
            <a:r>
              <a:rPr lang="en-US" altLang="zh-CN" dirty="0" smtClean="0"/>
              <a:t>1. </a:t>
            </a:r>
            <a:r>
              <a:rPr lang="zh-CN" altLang="en-US" dirty="0" smtClean="0"/>
              <a:t>经济可行性研究</a:t>
            </a:r>
          </a:p>
          <a:p>
            <a:pPr indent="0">
              <a:lnSpc>
                <a:spcPct val="100000"/>
              </a:lnSpc>
              <a:buNone/>
            </a:pPr>
            <a:r>
              <a:rPr lang="en-US" altLang="zh-CN" dirty="0" smtClean="0"/>
              <a:t>(1) </a:t>
            </a:r>
            <a:r>
              <a:rPr lang="zh-CN" altLang="en-US" dirty="0" smtClean="0"/>
              <a:t>系统成本费用分析</a:t>
            </a:r>
          </a:p>
          <a:p>
            <a:pPr indent="0">
              <a:lnSpc>
                <a:spcPct val="100000"/>
              </a:lnSpc>
              <a:buNone/>
            </a:pPr>
            <a:r>
              <a:rPr lang="zh-CN" altLang="en-US" dirty="0" smtClean="0"/>
              <a:t>设备购置费</a:t>
            </a:r>
          </a:p>
          <a:p>
            <a:pPr indent="0">
              <a:lnSpc>
                <a:spcPct val="100000"/>
              </a:lnSpc>
              <a:buNone/>
            </a:pPr>
            <a:r>
              <a:rPr lang="zh-CN" altLang="en-US" dirty="0" smtClean="0"/>
              <a:t>系统安装、运行、维护费</a:t>
            </a:r>
          </a:p>
          <a:p>
            <a:pPr indent="0">
              <a:lnSpc>
                <a:spcPct val="100000"/>
              </a:lnSpc>
              <a:buNone/>
            </a:pPr>
            <a:r>
              <a:rPr lang="zh-CN" altLang="en-US" dirty="0" smtClean="0"/>
              <a:t>人员培训费</a:t>
            </a:r>
          </a:p>
          <a:p>
            <a:pPr indent="0">
              <a:lnSpc>
                <a:spcPct val="100000"/>
              </a:lnSpc>
              <a:buNone/>
            </a:pPr>
            <a:r>
              <a:rPr lang="en-US" altLang="zh-CN" dirty="0" smtClean="0"/>
              <a:t>(2) </a:t>
            </a:r>
            <a:r>
              <a:rPr lang="zh-CN" altLang="en-US" dirty="0" smtClean="0"/>
              <a:t>系统效益分析</a:t>
            </a:r>
          </a:p>
          <a:p>
            <a:pPr indent="0">
              <a:lnSpc>
                <a:spcPct val="100000"/>
              </a:lnSpc>
              <a:buNone/>
            </a:pPr>
            <a:r>
              <a:rPr lang="zh-CN" altLang="en-US" dirty="0" smtClean="0"/>
              <a:t>经济效益、社会效益</a:t>
            </a:r>
          </a:p>
        </p:txBody>
      </p:sp>
      <p:sp>
        <p:nvSpPr>
          <p:cNvPr id="4" name="Rectangle 2"/>
          <p:cNvSpPr txBox="1">
            <a:spLocks noRot="1" noChangeArrowheads="1"/>
          </p:cNvSpPr>
          <p:nvPr/>
        </p:nvSpPr>
        <p:spPr>
          <a:xfrm>
            <a:off x="323850" y="44624"/>
            <a:ext cx="8540750" cy="576263"/>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r"/>
            <a:r>
              <a:rPr lang="zh-CN" altLang="en-US" sz="3600" smtClean="0"/>
              <a:t>系统规划阶段文档</a:t>
            </a:r>
            <a:endParaRPr lang="zh-CN" altLang="en-US" sz="3600" dirty="0"/>
          </a:p>
        </p:txBody>
      </p:sp>
    </p:spTree>
    <p:extLst>
      <p:ext uri="{BB962C8B-B14F-4D97-AF65-F5344CB8AC3E}">
        <p14:creationId xmlns:p14="http://schemas.microsoft.com/office/powerpoint/2010/main" val="95702838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794BB23-6F2A-40DC-8AEF-71516BEBE6A7}" type="slidenum">
              <a:rPr lang="en-US" altLang="zh-CN" smtClean="0"/>
              <a:pPr>
                <a:defRPr/>
              </a:pPr>
              <a:t>197</a:t>
            </a:fld>
            <a:endParaRPr lang="en-US" altLang="zh-CN" dirty="0"/>
          </a:p>
        </p:txBody>
      </p:sp>
      <p:sp>
        <p:nvSpPr>
          <p:cNvPr id="3" name="Rectangle 3"/>
          <p:cNvSpPr txBox="1">
            <a:spLocks noRot="1" noChangeArrowheads="1"/>
          </p:cNvSpPr>
          <p:nvPr/>
        </p:nvSpPr>
        <p:spPr>
          <a:xfrm>
            <a:off x="468313" y="981075"/>
            <a:ext cx="8135937" cy="5327650"/>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indent="0" algn="ctr">
              <a:lnSpc>
                <a:spcPct val="100000"/>
              </a:lnSpc>
              <a:buNone/>
            </a:pPr>
            <a:r>
              <a:rPr lang="zh-CN" altLang="en-US" dirty="0" smtClean="0">
                <a:solidFill>
                  <a:srgbClr val="0000FF"/>
                </a:solidFill>
              </a:rPr>
              <a:t>可行性分析报告</a:t>
            </a:r>
          </a:p>
          <a:p>
            <a:pPr indent="0">
              <a:lnSpc>
                <a:spcPct val="100000"/>
              </a:lnSpc>
              <a:buNone/>
            </a:pPr>
            <a:r>
              <a:rPr lang="en-US" altLang="zh-CN" sz="2000" dirty="0" smtClean="0"/>
              <a:t>2. </a:t>
            </a:r>
            <a:r>
              <a:rPr lang="zh-CN" altLang="en-US" sz="2000" dirty="0" smtClean="0"/>
              <a:t>技术可行性分析</a:t>
            </a:r>
          </a:p>
          <a:p>
            <a:pPr indent="0">
              <a:lnSpc>
                <a:spcPct val="100000"/>
              </a:lnSpc>
              <a:buNone/>
            </a:pPr>
            <a:r>
              <a:rPr lang="zh-CN" altLang="en-US" sz="2000" dirty="0" smtClean="0"/>
              <a:t>技术可行性分析是系统可行性分析的关键活动。开发者要根据客户对系统功能、性能及实现该系统的制约因素，如投资额度、可利用的资源、使用的算法模型、开发和管理人员的素质、采用的开发工具等，从技术的角度研究系统实现的可能性及风险。技术可行性分析包括风险分析、资源分析和技术分析。</a:t>
            </a:r>
          </a:p>
          <a:p>
            <a:pPr indent="0">
              <a:lnSpc>
                <a:spcPct val="100000"/>
              </a:lnSpc>
              <a:buNone/>
            </a:pPr>
            <a:r>
              <a:rPr lang="en-US" altLang="zh-CN" sz="2000" dirty="0" smtClean="0"/>
              <a:t>(1) </a:t>
            </a:r>
            <a:r>
              <a:rPr lang="zh-CN" altLang="en-US" sz="2000" dirty="0" smtClean="0"/>
              <a:t>风险分析</a:t>
            </a:r>
          </a:p>
          <a:p>
            <a:pPr indent="0">
              <a:lnSpc>
                <a:spcPct val="100000"/>
              </a:lnSpc>
              <a:buNone/>
            </a:pPr>
            <a:r>
              <a:rPr lang="zh-CN" altLang="en-US" sz="2000" dirty="0" smtClean="0"/>
              <a:t>在已知的制约因素下，判断是否能够设计、实现对系统所要求的功能。</a:t>
            </a:r>
          </a:p>
          <a:p>
            <a:pPr indent="0">
              <a:lnSpc>
                <a:spcPct val="100000"/>
              </a:lnSpc>
              <a:buNone/>
            </a:pPr>
            <a:r>
              <a:rPr lang="en-US" altLang="zh-CN" sz="2000" dirty="0" smtClean="0"/>
              <a:t>(2) </a:t>
            </a:r>
            <a:r>
              <a:rPr lang="zh-CN" altLang="en-US" sz="2000" dirty="0" smtClean="0"/>
              <a:t>资源分析</a:t>
            </a:r>
          </a:p>
          <a:p>
            <a:pPr indent="0">
              <a:lnSpc>
                <a:spcPct val="100000"/>
              </a:lnSpc>
              <a:buNone/>
            </a:pPr>
            <a:r>
              <a:rPr lang="zh-CN" altLang="en-US" sz="2000" dirty="0" smtClean="0"/>
              <a:t>是否具备开发所需软件、硬件、工作环境、总经费投入额度及开发人员是否具备开发系统的素质。</a:t>
            </a:r>
          </a:p>
          <a:p>
            <a:pPr indent="0">
              <a:lnSpc>
                <a:spcPct val="100000"/>
              </a:lnSpc>
              <a:buNone/>
            </a:pPr>
            <a:r>
              <a:rPr lang="en-US" altLang="zh-CN" sz="2000" dirty="0" smtClean="0"/>
              <a:t>(3) </a:t>
            </a:r>
            <a:r>
              <a:rPr lang="zh-CN" altLang="en-US" sz="2000" dirty="0" smtClean="0"/>
              <a:t>技术分析</a:t>
            </a:r>
          </a:p>
          <a:p>
            <a:pPr indent="0">
              <a:lnSpc>
                <a:spcPct val="100000"/>
              </a:lnSpc>
              <a:buNone/>
            </a:pPr>
            <a:r>
              <a:rPr lang="zh-CN" altLang="en-US" sz="2000" dirty="0" smtClean="0"/>
              <a:t>分析当前科学技术分展水平是否能够支持系统开发的全过程，引入软件工程的各种模型是技术分析的主要工具，模型过于复杂，可以对模型进行分解。</a:t>
            </a:r>
            <a:endParaRPr lang="zh-CN" altLang="en-US" sz="2000" dirty="0"/>
          </a:p>
        </p:txBody>
      </p:sp>
      <p:sp>
        <p:nvSpPr>
          <p:cNvPr id="4" name="Rectangle 2"/>
          <p:cNvSpPr txBox="1">
            <a:spLocks noRot="1" noChangeArrowheads="1"/>
          </p:cNvSpPr>
          <p:nvPr/>
        </p:nvSpPr>
        <p:spPr>
          <a:xfrm>
            <a:off x="323850" y="44624"/>
            <a:ext cx="8540750" cy="576263"/>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r"/>
            <a:r>
              <a:rPr lang="zh-CN" altLang="en-US" sz="3600" smtClean="0"/>
              <a:t>系统规划阶段文档</a:t>
            </a:r>
            <a:endParaRPr lang="zh-CN" altLang="en-US" sz="3600" dirty="0"/>
          </a:p>
        </p:txBody>
      </p:sp>
    </p:spTree>
    <p:extLst>
      <p:ext uri="{BB962C8B-B14F-4D97-AF65-F5344CB8AC3E}">
        <p14:creationId xmlns:p14="http://schemas.microsoft.com/office/powerpoint/2010/main" val="3136064459"/>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rrowheads="1"/>
          </p:cNvSpPr>
          <p:nvPr>
            <p:ph type="title"/>
          </p:nvPr>
        </p:nvSpPr>
        <p:spPr>
          <a:xfrm>
            <a:off x="323850" y="44624"/>
            <a:ext cx="8540750" cy="576263"/>
          </a:xfrm>
        </p:spPr>
        <p:txBody>
          <a:bodyPr/>
          <a:lstStyle/>
          <a:p>
            <a:r>
              <a:rPr lang="zh-CN" altLang="en-US" sz="3600" dirty="0"/>
              <a:t>系统规划阶段文档</a:t>
            </a:r>
          </a:p>
        </p:txBody>
      </p:sp>
      <p:sp>
        <p:nvSpPr>
          <p:cNvPr id="549891" name="Rectangle 3"/>
          <p:cNvSpPr>
            <a:spLocks noGrp="1" noRot="1" noChangeArrowheads="1"/>
          </p:cNvSpPr>
          <p:nvPr>
            <p:ph type="body" idx="1"/>
          </p:nvPr>
        </p:nvSpPr>
        <p:spPr>
          <a:xfrm>
            <a:off x="468313" y="1988840"/>
            <a:ext cx="8280151" cy="4319885"/>
          </a:xfrm>
        </p:spPr>
        <p:txBody>
          <a:bodyPr/>
          <a:lstStyle/>
          <a:p>
            <a:pPr indent="0">
              <a:lnSpc>
                <a:spcPct val="100000"/>
              </a:lnSpc>
              <a:buNone/>
            </a:pPr>
            <a:r>
              <a:rPr lang="en-US" altLang="zh-CN" b="1" dirty="0"/>
              <a:t>3. </a:t>
            </a:r>
            <a:r>
              <a:rPr lang="zh-CN" altLang="en-US" b="1" dirty="0"/>
              <a:t>法律可行性</a:t>
            </a:r>
          </a:p>
          <a:p>
            <a:pPr indent="0">
              <a:lnSpc>
                <a:spcPct val="100000"/>
              </a:lnSpc>
              <a:buNone/>
            </a:pPr>
            <a:r>
              <a:rPr lang="en-US" altLang="zh-CN" b="1" dirty="0"/>
              <a:t>(1) </a:t>
            </a:r>
            <a:r>
              <a:rPr lang="zh-CN" altLang="en-US" b="1" dirty="0"/>
              <a:t>确定项目的开发是否违背国家的相关法律；</a:t>
            </a:r>
          </a:p>
          <a:p>
            <a:pPr indent="0">
              <a:lnSpc>
                <a:spcPct val="100000"/>
              </a:lnSpc>
              <a:buNone/>
            </a:pPr>
            <a:r>
              <a:rPr lang="en-US" altLang="zh-CN" b="1" dirty="0"/>
              <a:t>(2) </a:t>
            </a:r>
            <a:r>
              <a:rPr lang="zh-CN" altLang="en-US" b="1" dirty="0"/>
              <a:t>在知识产权方面是否对他人构成侵权行为；</a:t>
            </a:r>
          </a:p>
          <a:p>
            <a:pPr indent="0">
              <a:lnSpc>
                <a:spcPct val="100000"/>
              </a:lnSpc>
              <a:buNone/>
            </a:pPr>
            <a:r>
              <a:rPr lang="en-US" altLang="zh-CN" b="1" dirty="0"/>
              <a:t>(3) </a:t>
            </a:r>
            <a:r>
              <a:rPr lang="zh-CN" altLang="en-US" b="1" dirty="0"/>
              <a:t>与客户签订的合同是否涉及第三方的利益等</a:t>
            </a:r>
            <a:r>
              <a:rPr lang="zh-CN" altLang="en-US" b="1" dirty="0" smtClean="0"/>
              <a:t>。</a:t>
            </a:r>
            <a:endParaRPr lang="zh-CN" altLang="en-US" sz="1800" b="1" dirty="0"/>
          </a:p>
        </p:txBody>
      </p:sp>
      <p:sp>
        <p:nvSpPr>
          <p:cNvPr id="2" name="矩形 1"/>
          <p:cNvSpPr/>
          <p:nvPr/>
        </p:nvSpPr>
        <p:spPr>
          <a:xfrm>
            <a:off x="1907704" y="908720"/>
            <a:ext cx="4572000" cy="461665"/>
          </a:xfrm>
          <a:prstGeom prst="rect">
            <a:avLst/>
          </a:prstGeom>
        </p:spPr>
        <p:txBody>
          <a:bodyPr>
            <a:spAutoFit/>
          </a:bodyPr>
          <a:lstStyle/>
          <a:p>
            <a:pPr marL="449263" eaLnBrk="0" hangingPunct="0">
              <a:spcBef>
                <a:spcPct val="20000"/>
              </a:spcBef>
              <a:buSzPct val="120000"/>
            </a:pPr>
            <a:r>
              <a:rPr lang="zh-CN" altLang="en-US" sz="2400" b="1" dirty="0">
                <a:solidFill>
                  <a:srgbClr val="0000FF"/>
                </a:solidFill>
                <a:effectLst>
                  <a:outerShdw blurRad="38100" dist="38100" dir="2700000" algn="tl">
                    <a:srgbClr val="000000">
                      <a:alpha val="43137"/>
                    </a:srgbClr>
                  </a:outerShdw>
                </a:effectLst>
                <a:latin typeface="Times New Roman" pitchFamily="18" charset="0"/>
                <a:ea typeface="+mn-ea"/>
                <a:cs typeface="Times New Roman" pitchFamily="18" charset="0"/>
              </a:rPr>
              <a:t>可行性分析</a:t>
            </a:r>
            <a:r>
              <a:rPr lang="zh-CN" altLang="en-US" sz="2400" b="1" dirty="0" smtClean="0">
                <a:solidFill>
                  <a:srgbClr val="0000FF"/>
                </a:solidFill>
                <a:effectLst>
                  <a:outerShdw blurRad="38100" dist="38100" dir="2700000" algn="tl">
                    <a:srgbClr val="000000">
                      <a:alpha val="43137"/>
                    </a:srgbClr>
                  </a:outerShdw>
                </a:effectLst>
                <a:latin typeface="Times New Roman" pitchFamily="18" charset="0"/>
                <a:ea typeface="+mn-ea"/>
                <a:cs typeface="Times New Roman" pitchFamily="18" charset="0"/>
              </a:rPr>
              <a:t>报告</a:t>
            </a:r>
            <a:endParaRPr lang="zh-CN" altLang="en-US" sz="2400" b="1" dirty="0">
              <a:solidFill>
                <a:srgbClr val="0000FF"/>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868599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Rot="1" noChangeArrowheads="1"/>
          </p:cNvSpPr>
          <p:nvPr>
            <p:ph type="title"/>
          </p:nvPr>
        </p:nvSpPr>
        <p:spPr>
          <a:xfrm>
            <a:off x="323850" y="44624"/>
            <a:ext cx="8540750" cy="576263"/>
          </a:xfrm>
        </p:spPr>
        <p:txBody>
          <a:bodyPr/>
          <a:lstStyle/>
          <a:p>
            <a:r>
              <a:rPr lang="zh-CN" altLang="en-US" sz="3600" dirty="0"/>
              <a:t>系统规划阶段文档</a:t>
            </a:r>
          </a:p>
        </p:txBody>
      </p:sp>
      <p:sp>
        <p:nvSpPr>
          <p:cNvPr id="549891" name="Rectangle 3"/>
          <p:cNvSpPr>
            <a:spLocks noGrp="1" noRot="1" noChangeArrowheads="1"/>
          </p:cNvSpPr>
          <p:nvPr>
            <p:ph type="body" idx="1"/>
          </p:nvPr>
        </p:nvSpPr>
        <p:spPr>
          <a:xfrm>
            <a:off x="468313" y="1413718"/>
            <a:ext cx="8280151" cy="5327650"/>
          </a:xfrm>
        </p:spPr>
        <p:txBody>
          <a:bodyPr/>
          <a:lstStyle/>
          <a:p>
            <a:pPr indent="0">
              <a:lnSpc>
                <a:spcPct val="100000"/>
              </a:lnSpc>
              <a:buNone/>
            </a:pPr>
            <a:r>
              <a:rPr lang="en-US" altLang="zh-CN" sz="2800" b="1" dirty="0" smtClean="0"/>
              <a:t>4</a:t>
            </a:r>
            <a:r>
              <a:rPr lang="en-US" altLang="zh-CN" sz="2800" b="1" dirty="0"/>
              <a:t>. </a:t>
            </a:r>
            <a:r>
              <a:rPr lang="zh-CN" altLang="en-US" sz="2800" b="1" dirty="0"/>
              <a:t>开发方案可行性分析研究</a:t>
            </a:r>
          </a:p>
          <a:p>
            <a:pPr indent="0">
              <a:lnSpc>
                <a:spcPct val="100000"/>
              </a:lnSpc>
              <a:buNone/>
            </a:pPr>
            <a:r>
              <a:rPr lang="en-US" altLang="zh-CN" sz="2000" b="1" dirty="0"/>
              <a:t>(1) </a:t>
            </a:r>
            <a:r>
              <a:rPr lang="zh-CN" altLang="en-US" sz="2000" b="1" dirty="0"/>
              <a:t>提出待选方案</a:t>
            </a:r>
          </a:p>
          <a:p>
            <a:pPr indent="0">
              <a:lnSpc>
                <a:spcPct val="100000"/>
              </a:lnSpc>
              <a:buNone/>
            </a:pPr>
            <a:r>
              <a:rPr lang="zh-CN" altLang="en-US" sz="2000" b="1" dirty="0"/>
              <a:t>精确定义子系统的功能和边界</a:t>
            </a:r>
          </a:p>
          <a:p>
            <a:pPr indent="0">
              <a:lnSpc>
                <a:spcPct val="100000"/>
              </a:lnSpc>
              <a:buNone/>
            </a:pPr>
            <a:r>
              <a:rPr lang="zh-CN" altLang="en-US" sz="2000" b="1" dirty="0"/>
              <a:t>确定各子系统之间的关系</a:t>
            </a:r>
          </a:p>
          <a:p>
            <a:pPr indent="0">
              <a:lnSpc>
                <a:spcPct val="100000"/>
              </a:lnSpc>
              <a:buNone/>
            </a:pPr>
            <a:r>
              <a:rPr lang="en-US" altLang="zh-CN" sz="2000" b="1" dirty="0"/>
              <a:t>(2) </a:t>
            </a:r>
            <a:r>
              <a:rPr lang="zh-CN" altLang="en-US" sz="2000" b="1" dirty="0"/>
              <a:t>评价待选方案</a:t>
            </a:r>
          </a:p>
          <a:p>
            <a:pPr indent="0">
              <a:lnSpc>
                <a:spcPct val="100000"/>
              </a:lnSpc>
              <a:buNone/>
            </a:pPr>
            <a:r>
              <a:rPr lang="zh-CN" altLang="en-US" sz="2000" b="1" dirty="0"/>
              <a:t>不同方案开发出来的系统在开发成本、系统功能和性能方面会有很大差异。</a:t>
            </a:r>
          </a:p>
          <a:p>
            <a:pPr indent="0">
              <a:lnSpc>
                <a:spcPct val="100000"/>
              </a:lnSpc>
              <a:buNone/>
            </a:pPr>
            <a:r>
              <a:rPr lang="zh-CN" altLang="en-US" sz="2000" b="1" dirty="0"/>
              <a:t>原则：</a:t>
            </a:r>
          </a:p>
          <a:p>
            <a:pPr indent="0">
              <a:lnSpc>
                <a:spcPct val="100000"/>
              </a:lnSpc>
              <a:buNone/>
            </a:pPr>
            <a:r>
              <a:rPr lang="zh-CN" altLang="en-US" sz="2000" b="1" dirty="0"/>
              <a:t>低成本</a:t>
            </a:r>
          </a:p>
          <a:p>
            <a:pPr indent="0">
              <a:lnSpc>
                <a:spcPct val="100000"/>
              </a:lnSpc>
              <a:buNone/>
            </a:pPr>
            <a:r>
              <a:rPr lang="zh-CN" altLang="en-US" sz="2000" b="1" dirty="0"/>
              <a:t>高效率</a:t>
            </a:r>
          </a:p>
          <a:p>
            <a:pPr indent="0">
              <a:lnSpc>
                <a:spcPct val="100000"/>
              </a:lnSpc>
              <a:buNone/>
            </a:pPr>
            <a:r>
              <a:rPr lang="zh-CN" altLang="en-US" sz="2000" b="1" dirty="0"/>
              <a:t>通用性</a:t>
            </a:r>
          </a:p>
          <a:p>
            <a:pPr indent="0">
              <a:lnSpc>
                <a:spcPct val="100000"/>
              </a:lnSpc>
              <a:buNone/>
            </a:pPr>
            <a:r>
              <a:rPr lang="zh-CN" altLang="en-US" sz="2000" b="1" dirty="0"/>
              <a:t>精确性</a:t>
            </a:r>
          </a:p>
          <a:p>
            <a:pPr indent="0">
              <a:lnSpc>
                <a:spcPct val="100000"/>
              </a:lnSpc>
              <a:buNone/>
            </a:pPr>
            <a:r>
              <a:rPr lang="zh-CN" altLang="en-US" sz="2000" b="1" dirty="0"/>
              <a:t>安全可靠性</a:t>
            </a:r>
          </a:p>
          <a:p>
            <a:pPr indent="0">
              <a:lnSpc>
                <a:spcPct val="100000"/>
              </a:lnSpc>
              <a:buNone/>
            </a:pPr>
            <a:r>
              <a:rPr lang="en-US" altLang="zh-CN" sz="2000" b="1" dirty="0"/>
              <a:t>(3) </a:t>
            </a:r>
            <a:r>
              <a:rPr lang="zh-CN" altLang="en-US" sz="2000" b="1" dirty="0"/>
              <a:t>确定开发方案</a:t>
            </a:r>
          </a:p>
        </p:txBody>
      </p:sp>
      <p:sp>
        <p:nvSpPr>
          <p:cNvPr id="4" name="矩形 3"/>
          <p:cNvSpPr/>
          <p:nvPr/>
        </p:nvSpPr>
        <p:spPr>
          <a:xfrm>
            <a:off x="1907704" y="908720"/>
            <a:ext cx="4572000" cy="461665"/>
          </a:xfrm>
          <a:prstGeom prst="rect">
            <a:avLst/>
          </a:prstGeom>
        </p:spPr>
        <p:txBody>
          <a:bodyPr>
            <a:spAutoFit/>
          </a:bodyPr>
          <a:lstStyle/>
          <a:p>
            <a:pPr marL="449263" eaLnBrk="0" hangingPunct="0">
              <a:spcBef>
                <a:spcPct val="20000"/>
              </a:spcBef>
              <a:buSzPct val="120000"/>
            </a:pPr>
            <a:r>
              <a:rPr lang="zh-CN" altLang="en-US" sz="2400" b="1" dirty="0">
                <a:solidFill>
                  <a:srgbClr val="0000FF"/>
                </a:solidFill>
                <a:effectLst>
                  <a:outerShdw blurRad="38100" dist="38100" dir="2700000" algn="tl">
                    <a:srgbClr val="000000">
                      <a:alpha val="43137"/>
                    </a:srgbClr>
                  </a:outerShdw>
                </a:effectLst>
                <a:latin typeface="Times New Roman" pitchFamily="18" charset="0"/>
                <a:ea typeface="+mn-ea"/>
                <a:cs typeface="Times New Roman" pitchFamily="18" charset="0"/>
              </a:rPr>
              <a:t>可行性分析</a:t>
            </a:r>
            <a:r>
              <a:rPr lang="zh-CN" altLang="en-US" sz="2400" b="1" dirty="0" smtClean="0">
                <a:solidFill>
                  <a:srgbClr val="0000FF"/>
                </a:solidFill>
                <a:effectLst>
                  <a:outerShdw blurRad="38100" dist="38100" dir="2700000" algn="tl">
                    <a:srgbClr val="000000">
                      <a:alpha val="43137"/>
                    </a:srgbClr>
                  </a:outerShdw>
                </a:effectLst>
                <a:latin typeface="Times New Roman" pitchFamily="18" charset="0"/>
                <a:ea typeface="+mn-ea"/>
                <a:cs typeface="Times New Roman" pitchFamily="18" charset="0"/>
              </a:rPr>
              <a:t>报告</a:t>
            </a:r>
            <a:endParaRPr lang="zh-CN" altLang="en-US" sz="2400" b="1" dirty="0">
              <a:solidFill>
                <a:srgbClr val="0000FF"/>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4116247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58" y="2492896"/>
            <a:ext cx="9152358" cy="1787255"/>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文本框 5"/>
          <p:cNvSpPr txBox="1"/>
          <p:nvPr/>
        </p:nvSpPr>
        <p:spPr>
          <a:xfrm>
            <a:off x="-9153" y="2865710"/>
            <a:ext cx="9144000" cy="923330"/>
          </a:xfrm>
          <a:prstGeom prst="rect">
            <a:avLst/>
          </a:prstGeom>
          <a:noFill/>
        </p:spPr>
        <p:txBody>
          <a:bodyPr wrap="square" rtlCol="0">
            <a:spAutoFit/>
          </a:bodyPr>
          <a:lstStyle/>
          <a:p>
            <a:r>
              <a:rPr kumimoji="1" lang="zh-CN" altLang="en-US" sz="5400" b="1" dirty="0" smtClean="0">
                <a:solidFill>
                  <a:schemeClr val="tx1">
                    <a:lumMod val="75000"/>
                    <a:lumOff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Microsoft YaHei" charset="0"/>
              </a:rPr>
              <a:t>第五讲 系统规划</a:t>
            </a:r>
            <a:endParaRPr kumimoji="1" lang="zh-CN" altLang="en-US" sz="5400" b="1" dirty="0">
              <a:solidFill>
                <a:schemeClr val="tx1">
                  <a:lumMod val="75000"/>
                  <a:lumOff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Microsoft YaHei" charset="0"/>
            </a:endParaRPr>
          </a:p>
        </p:txBody>
      </p:sp>
    </p:spTree>
    <p:extLst>
      <p:ext uri="{BB962C8B-B14F-4D97-AF65-F5344CB8AC3E}">
        <p14:creationId xmlns:p14="http://schemas.microsoft.com/office/powerpoint/2010/main" val="34376125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685800" y="1556792"/>
            <a:ext cx="7772400" cy="4876800"/>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marL="0" indent="0">
              <a:buNone/>
            </a:pPr>
            <a:r>
              <a:rPr lang="en-US" altLang="zh-CN"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 1)</a:t>
            </a:r>
            <a:r>
              <a:rPr lang="zh-CN" altLang="en-US"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系统建设与组织发展的</a:t>
            </a:r>
            <a:r>
              <a:rPr lang="zh-CN" altLang="en-US" dirty="0" smtClean="0">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目标和战略不匹配</a:t>
            </a:r>
            <a:r>
              <a:rPr lang="zh-CN" altLang="en-US"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a:t>
            </a:r>
          </a:p>
          <a:p>
            <a:pPr marL="0" indent="0">
              <a:buNone/>
            </a:pPr>
            <a:r>
              <a:rPr lang="zh-CN" altLang="en-US"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 </a:t>
            </a:r>
            <a:r>
              <a:rPr lang="en-US" altLang="zh-CN"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2) </a:t>
            </a:r>
            <a:r>
              <a:rPr lang="zh-CN" altLang="en-US"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已建成的系统解决问题的</a:t>
            </a:r>
            <a:r>
              <a:rPr lang="zh-CN" altLang="en-US" dirty="0" smtClean="0">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有效性低</a:t>
            </a:r>
            <a:r>
              <a:rPr lang="zh-CN" altLang="en-US"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，即系统建 成后对管理与业务状况并无显著改善；</a:t>
            </a:r>
          </a:p>
          <a:p>
            <a:pPr marL="0" indent="0">
              <a:buNone/>
            </a:pPr>
            <a:r>
              <a:rPr lang="zh-CN" altLang="en-US"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 </a:t>
            </a:r>
            <a:r>
              <a:rPr lang="en-US" altLang="zh-CN"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3) </a:t>
            </a:r>
            <a:r>
              <a:rPr lang="zh-CN" altLang="en-US" dirty="0" smtClean="0">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不能适应</a:t>
            </a:r>
            <a:r>
              <a:rPr lang="zh-CN" altLang="en-US"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环境变化和组织变革的需要；</a:t>
            </a:r>
          </a:p>
          <a:p>
            <a:pPr marL="0" indent="0">
              <a:buNone/>
            </a:pPr>
            <a:r>
              <a:rPr lang="zh-CN" altLang="en-US"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 </a:t>
            </a:r>
            <a:r>
              <a:rPr lang="en-US" altLang="zh-CN"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4) </a:t>
            </a:r>
            <a:r>
              <a:rPr lang="zh-CN" altLang="en-US"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组织结构陈旧，管理落后，企业主要业务流程效率与效益低下；</a:t>
            </a:r>
          </a:p>
          <a:p>
            <a:pPr marL="0" indent="0">
              <a:buNone/>
            </a:pPr>
            <a:r>
              <a:rPr lang="zh-CN" altLang="en-US"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 </a:t>
            </a:r>
            <a:r>
              <a:rPr lang="en-US" altLang="zh-CN"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5) </a:t>
            </a:r>
            <a:r>
              <a:rPr lang="zh-CN" altLang="en-US"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系统使用人员的素质较低；</a:t>
            </a:r>
          </a:p>
          <a:p>
            <a:pPr marL="0" indent="0">
              <a:buNone/>
            </a:pPr>
            <a:r>
              <a:rPr lang="zh-CN" altLang="en-US"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 </a:t>
            </a:r>
            <a:r>
              <a:rPr lang="en-US" altLang="zh-CN"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6) </a:t>
            </a:r>
            <a:r>
              <a:rPr lang="zh-CN" altLang="en-US"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系统开发环境落后，技术方案不合理；</a:t>
            </a:r>
          </a:p>
          <a:p>
            <a:pPr marL="0" indent="0">
              <a:buNone/>
            </a:pPr>
            <a:r>
              <a:rPr lang="zh-CN" altLang="en-US"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 </a:t>
            </a:r>
            <a:r>
              <a:rPr lang="en-US" altLang="zh-CN"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7) </a:t>
            </a:r>
            <a:r>
              <a:rPr lang="zh-CN" altLang="en-US"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系统开发以及运行维护的标准、规范混乱；</a:t>
            </a:r>
          </a:p>
          <a:p>
            <a:pPr marL="0" indent="0">
              <a:buNone/>
            </a:pPr>
            <a:r>
              <a:rPr lang="zh-CN" altLang="en-US"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 </a:t>
            </a:r>
            <a:r>
              <a:rPr lang="en-US" altLang="zh-CN"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8) </a:t>
            </a:r>
            <a:r>
              <a:rPr lang="zh-CN" altLang="en-US"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资源短缺，投入太少，而对系统的期望又过高。</a:t>
            </a:r>
            <a:endParaRPr lang="zh-CN" altLang="en-US" dirty="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8" name="Rectangle 7"/>
          <p:cNvSpPr>
            <a:spLocks noChangeArrowheads="1"/>
          </p:cNvSpPr>
          <p:nvPr/>
        </p:nvSpPr>
        <p:spPr bwMode="auto">
          <a:xfrm>
            <a:off x="126409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一、系统规划概论</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9" name="Text Box 3"/>
          <p:cNvSpPr txBox="1">
            <a:spLocks noChangeArrowheads="1"/>
          </p:cNvSpPr>
          <p:nvPr/>
        </p:nvSpPr>
        <p:spPr bwMode="auto">
          <a:xfrm>
            <a:off x="1835696" y="908720"/>
            <a:ext cx="5760640"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pPr algn="l"/>
            <a:r>
              <a:rPr lang="en-US" altLang="zh-CN" dirty="0"/>
              <a:t>  2</a:t>
            </a:r>
            <a:r>
              <a:rPr lang="zh-CN" altLang="en-US" dirty="0" smtClean="0"/>
              <a:t>、系统</a:t>
            </a:r>
            <a:r>
              <a:rPr lang="zh-CN" altLang="en-US" dirty="0"/>
              <a:t>建设中的问题</a:t>
            </a:r>
          </a:p>
        </p:txBody>
      </p:sp>
    </p:spTree>
    <p:extLst>
      <p:ext uri="{BB962C8B-B14F-4D97-AF65-F5344CB8AC3E}">
        <p14:creationId xmlns:p14="http://schemas.microsoft.com/office/powerpoint/2010/main" val="180346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2"/>
          <p:cNvSpPr>
            <a:spLocks noChangeShapeType="1"/>
          </p:cNvSpPr>
          <p:nvPr/>
        </p:nvSpPr>
        <p:spPr bwMode="auto">
          <a:xfrm flipV="1">
            <a:off x="2630363" y="1785392"/>
            <a:ext cx="625475" cy="420687"/>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Line 3"/>
          <p:cNvSpPr>
            <a:spLocks noChangeShapeType="1"/>
          </p:cNvSpPr>
          <p:nvPr/>
        </p:nvSpPr>
        <p:spPr bwMode="auto">
          <a:xfrm>
            <a:off x="2701800" y="4366394"/>
            <a:ext cx="554038" cy="347663"/>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Line 4"/>
          <p:cNvSpPr>
            <a:spLocks noChangeShapeType="1"/>
          </p:cNvSpPr>
          <p:nvPr/>
        </p:nvSpPr>
        <p:spPr bwMode="auto">
          <a:xfrm>
            <a:off x="3255838" y="1785392"/>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5"/>
          <p:cNvSpPr>
            <a:spLocks noChangeShapeType="1"/>
          </p:cNvSpPr>
          <p:nvPr/>
        </p:nvSpPr>
        <p:spPr bwMode="auto">
          <a:xfrm>
            <a:off x="3255838" y="4714057"/>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7"/>
          <p:cNvSpPr>
            <a:spLocks noChangeShapeType="1"/>
          </p:cNvSpPr>
          <p:nvPr/>
        </p:nvSpPr>
        <p:spPr bwMode="auto">
          <a:xfrm>
            <a:off x="3255838" y="2826841"/>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Oval 11"/>
          <p:cNvSpPr>
            <a:spLocks noChangeArrowheads="1"/>
          </p:cNvSpPr>
          <p:nvPr/>
        </p:nvSpPr>
        <p:spPr bwMode="gray">
          <a:xfrm>
            <a:off x="811088" y="1990229"/>
            <a:ext cx="2673350" cy="2671762"/>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fontAlgn="auto">
              <a:spcBef>
                <a:spcPts val="0"/>
              </a:spcBef>
              <a:spcAft>
                <a:spcPts val="0"/>
              </a:spcAft>
              <a:defRPr/>
            </a:pPr>
            <a:endParaRPr lang="zh-CN" altLang="en-US">
              <a:latin typeface="+mn-lt"/>
              <a:ea typeface="+mn-ea"/>
            </a:endParaRPr>
          </a:p>
        </p:txBody>
      </p:sp>
      <p:sp>
        <p:nvSpPr>
          <p:cNvPr id="9" name="Oval 12"/>
          <p:cNvSpPr>
            <a:spLocks noChangeArrowheads="1"/>
          </p:cNvSpPr>
          <p:nvPr/>
        </p:nvSpPr>
        <p:spPr bwMode="gray">
          <a:xfrm>
            <a:off x="987300" y="2163266"/>
            <a:ext cx="2319338" cy="232251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fontAlgn="auto">
              <a:spcBef>
                <a:spcPts val="0"/>
              </a:spcBef>
              <a:spcAft>
                <a:spcPts val="0"/>
              </a:spcAft>
              <a:defRPr/>
            </a:pPr>
            <a:endParaRPr lang="zh-CN" altLang="en-US">
              <a:latin typeface="+mn-lt"/>
              <a:ea typeface="+mn-ea"/>
            </a:endParaRPr>
          </a:p>
        </p:txBody>
      </p:sp>
      <p:sp>
        <p:nvSpPr>
          <p:cNvPr id="10" name="Oval 13"/>
          <p:cNvSpPr>
            <a:spLocks noChangeArrowheads="1"/>
          </p:cNvSpPr>
          <p:nvPr/>
        </p:nvSpPr>
        <p:spPr bwMode="gray">
          <a:xfrm>
            <a:off x="998413" y="2175966"/>
            <a:ext cx="2319337" cy="2320925"/>
          </a:xfrm>
          <a:prstGeom prst="ellipse">
            <a:avLst/>
          </a:prstGeom>
          <a:gradFill flip="none" rotWithShape="1">
            <a:gsLst>
              <a:gs pos="0">
                <a:srgbClr val="002060"/>
              </a:gs>
              <a:gs pos="16000">
                <a:srgbClr val="00CCCC"/>
              </a:gs>
              <a:gs pos="47000">
                <a:srgbClr val="9999FF"/>
              </a:gs>
              <a:gs pos="60001">
                <a:srgbClr val="2E6792"/>
              </a:gs>
              <a:gs pos="71001">
                <a:srgbClr val="3333CC"/>
              </a:gs>
              <a:gs pos="81000">
                <a:srgbClr val="1170FF"/>
              </a:gs>
              <a:gs pos="100000">
                <a:srgbClr val="006699"/>
              </a:gs>
            </a:gsLst>
            <a:lin ang="18900000" scaled="1"/>
            <a:tileRect/>
          </a:gradFill>
          <a:ln w="38100" algn="ctr">
            <a:noFill/>
            <a:round/>
            <a:headEnd/>
            <a:tailEnd/>
          </a:ln>
          <a:effectLst/>
        </p:spPr>
        <p:txBody>
          <a:bodyPr anchor="ctr">
            <a:spAutoFit/>
          </a:bodyPr>
          <a:lstStyle/>
          <a:p>
            <a:pPr fontAlgn="auto">
              <a:spcBef>
                <a:spcPts val="0"/>
              </a:spcBef>
              <a:spcAft>
                <a:spcPts val="0"/>
              </a:spcAft>
              <a:defRPr/>
            </a:pPr>
            <a:endParaRPr lang="zh-CN" altLang="en-US">
              <a:latin typeface="+mn-lt"/>
              <a:ea typeface="+mn-ea"/>
            </a:endParaRPr>
          </a:p>
        </p:txBody>
      </p:sp>
      <p:sp>
        <p:nvSpPr>
          <p:cNvPr id="11" name="Oval 14"/>
          <p:cNvSpPr>
            <a:spLocks noChangeArrowheads="1"/>
          </p:cNvSpPr>
          <p:nvPr/>
        </p:nvSpPr>
        <p:spPr bwMode="gray">
          <a:xfrm>
            <a:off x="1101600" y="2280741"/>
            <a:ext cx="2090738" cy="2089150"/>
          </a:xfrm>
          <a:prstGeom prst="ellipse">
            <a:avLst/>
          </a:prstGeom>
          <a:solidFill>
            <a:srgbClr val="000000"/>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endParaRPr lang="zh-CN" altLang="en-US">
              <a:latin typeface="Lucida Sans Unicode" pitchFamily="34" charset="0"/>
              <a:ea typeface="黑体" pitchFamily="2" charset="-122"/>
            </a:endParaRPr>
          </a:p>
        </p:txBody>
      </p:sp>
      <p:sp>
        <p:nvSpPr>
          <p:cNvPr id="12" name="Oval 15"/>
          <p:cNvSpPr>
            <a:spLocks noChangeArrowheads="1"/>
          </p:cNvSpPr>
          <p:nvPr/>
        </p:nvSpPr>
        <p:spPr bwMode="gray">
          <a:xfrm>
            <a:off x="1134938" y="2314079"/>
            <a:ext cx="2025650" cy="202723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13" name="Oval 16"/>
          <p:cNvSpPr>
            <a:spLocks noChangeArrowheads="1"/>
          </p:cNvSpPr>
          <p:nvPr/>
        </p:nvSpPr>
        <p:spPr bwMode="gray">
          <a:xfrm>
            <a:off x="1160338" y="2325191"/>
            <a:ext cx="1978025" cy="197802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14" name="Oval 17"/>
          <p:cNvSpPr>
            <a:spLocks noChangeArrowheads="1"/>
          </p:cNvSpPr>
          <p:nvPr/>
        </p:nvSpPr>
        <p:spPr bwMode="gray">
          <a:xfrm>
            <a:off x="1182563" y="2344241"/>
            <a:ext cx="1879600" cy="184785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15" name="Oval 18"/>
          <p:cNvSpPr>
            <a:spLocks noChangeArrowheads="1"/>
          </p:cNvSpPr>
          <p:nvPr/>
        </p:nvSpPr>
        <p:spPr bwMode="gray">
          <a:xfrm>
            <a:off x="1292100" y="2396629"/>
            <a:ext cx="1671638" cy="150018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16" name="AutoShape 20"/>
          <p:cNvSpPr>
            <a:spLocks noChangeArrowheads="1"/>
          </p:cNvSpPr>
          <p:nvPr/>
        </p:nvSpPr>
        <p:spPr bwMode="gray">
          <a:xfrm>
            <a:off x="3859088" y="1556792"/>
            <a:ext cx="4097288"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17" name="Rectangle 21"/>
          <p:cNvSpPr>
            <a:spLocks noChangeArrowheads="1"/>
          </p:cNvSpPr>
          <p:nvPr/>
        </p:nvSpPr>
        <p:spPr bwMode="auto">
          <a:xfrm>
            <a:off x="4339728" y="1557387"/>
            <a:ext cx="39604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400" b="1" dirty="0" smtClean="0">
                <a:solidFill>
                  <a:srgbClr val="969696"/>
                </a:solidFill>
                <a:effectLst>
                  <a:outerShdw blurRad="38100" dist="38100" dir="2700000" algn="tl">
                    <a:srgbClr val="000000">
                      <a:alpha val="43137"/>
                    </a:srgbClr>
                  </a:outerShdw>
                </a:effectLst>
                <a:latin typeface="+mn-ea"/>
                <a:ea typeface="+mn-ea"/>
              </a:rPr>
              <a:t>一、系统规划概论</a:t>
            </a:r>
            <a:endParaRPr lang="en-US" altLang="zh-CN" sz="2400" b="1" dirty="0">
              <a:solidFill>
                <a:srgbClr val="969696"/>
              </a:solidFill>
              <a:effectLst>
                <a:outerShdw blurRad="38100" dist="38100" dir="2700000" algn="tl">
                  <a:srgbClr val="000000">
                    <a:alpha val="43137"/>
                  </a:srgbClr>
                </a:outerShdw>
              </a:effectLst>
              <a:latin typeface="+mn-ea"/>
              <a:ea typeface="+mn-ea"/>
            </a:endParaRPr>
          </a:p>
        </p:txBody>
      </p:sp>
      <p:sp>
        <p:nvSpPr>
          <p:cNvPr id="18" name="AutoShape 22"/>
          <p:cNvSpPr>
            <a:spLocks noChangeArrowheads="1"/>
          </p:cNvSpPr>
          <p:nvPr/>
        </p:nvSpPr>
        <p:spPr bwMode="gray">
          <a:xfrm>
            <a:off x="3859088" y="2566491"/>
            <a:ext cx="4097288"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19" name="Rectangle 23"/>
          <p:cNvSpPr>
            <a:spLocks noChangeArrowheads="1"/>
          </p:cNvSpPr>
          <p:nvPr/>
        </p:nvSpPr>
        <p:spPr bwMode="auto">
          <a:xfrm>
            <a:off x="4411736" y="2566119"/>
            <a:ext cx="43751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dirty="0">
                <a:solidFill>
                  <a:srgbClr val="969696"/>
                </a:solidFill>
                <a:effectLst>
                  <a:outerShdw blurRad="38100" dist="38100" dir="2700000" algn="tl">
                    <a:srgbClr val="000000">
                      <a:alpha val="43137"/>
                    </a:srgbClr>
                  </a:outerShdw>
                </a:effectLst>
                <a:latin typeface="+mn-ea"/>
                <a:ea typeface="+mn-ea"/>
              </a:rPr>
              <a:t>二</a:t>
            </a:r>
            <a:r>
              <a:rPr lang="zh-CN" altLang="en-US" sz="2400" b="1" dirty="0" smtClean="0">
                <a:solidFill>
                  <a:srgbClr val="969696"/>
                </a:solidFill>
                <a:effectLst>
                  <a:outerShdw blurRad="38100" dist="38100" dir="2700000" algn="tl">
                    <a:srgbClr val="000000">
                      <a:alpha val="43137"/>
                    </a:srgbClr>
                  </a:outerShdw>
                </a:effectLst>
                <a:latin typeface="+mn-ea"/>
                <a:ea typeface="+mn-ea"/>
              </a:rPr>
              <a:t>、系统规划方法</a:t>
            </a:r>
            <a:endParaRPr lang="en-US" altLang="zh-CN" sz="2400" b="1" dirty="0">
              <a:solidFill>
                <a:srgbClr val="969696"/>
              </a:solidFill>
              <a:effectLst>
                <a:outerShdw blurRad="38100" dist="38100" dir="2700000" algn="tl">
                  <a:srgbClr val="000000">
                    <a:alpha val="43137"/>
                  </a:srgbClr>
                </a:outerShdw>
              </a:effectLst>
              <a:latin typeface="+mn-ea"/>
              <a:ea typeface="+mn-ea"/>
            </a:endParaRPr>
          </a:p>
        </p:txBody>
      </p:sp>
      <p:sp>
        <p:nvSpPr>
          <p:cNvPr id="20" name="AutoShape 24"/>
          <p:cNvSpPr>
            <a:spLocks noChangeArrowheads="1"/>
          </p:cNvSpPr>
          <p:nvPr/>
        </p:nvSpPr>
        <p:spPr bwMode="gray">
          <a:xfrm>
            <a:off x="3855913" y="4453707"/>
            <a:ext cx="4100463"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dirty="0">
              <a:latin typeface="+mn-lt"/>
              <a:ea typeface="+mn-ea"/>
            </a:endParaRPr>
          </a:p>
        </p:txBody>
      </p:sp>
      <p:sp>
        <p:nvSpPr>
          <p:cNvPr id="21" name="Rectangle 25"/>
          <p:cNvSpPr>
            <a:spLocks noChangeArrowheads="1"/>
          </p:cNvSpPr>
          <p:nvPr/>
        </p:nvSpPr>
        <p:spPr bwMode="auto">
          <a:xfrm>
            <a:off x="4412381" y="4481537"/>
            <a:ext cx="38877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dirty="0" smtClean="0">
                <a:solidFill>
                  <a:srgbClr val="969696"/>
                </a:solidFill>
                <a:effectLst>
                  <a:outerShdw blurRad="38100" dist="38100" dir="2700000" algn="tl">
                    <a:srgbClr val="000000">
                      <a:alpha val="43137"/>
                    </a:srgbClr>
                  </a:outerShdw>
                </a:effectLst>
                <a:latin typeface="+mn-ea"/>
                <a:ea typeface="+mn-ea"/>
              </a:rPr>
              <a:t>四、系统规划案例</a:t>
            </a:r>
            <a:endParaRPr lang="en-US" altLang="zh-CN" sz="2400" b="1" dirty="0">
              <a:solidFill>
                <a:srgbClr val="969696"/>
              </a:solidFill>
              <a:effectLst>
                <a:outerShdw blurRad="38100" dist="38100" dir="2700000" algn="tl">
                  <a:srgbClr val="000000">
                    <a:alpha val="43137"/>
                  </a:srgbClr>
                </a:outerShdw>
              </a:effectLst>
              <a:latin typeface="+mn-ea"/>
              <a:ea typeface="+mn-ea"/>
            </a:endParaRPr>
          </a:p>
        </p:txBody>
      </p:sp>
      <p:sp>
        <p:nvSpPr>
          <p:cNvPr id="22" name="Oval 26"/>
          <p:cNvSpPr>
            <a:spLocks noChangeArrowheads="1"/>
          </p:cNvSpPr>
          <p:nvPr/>
        </p:nvSpPr>
        <p:spPr bwMode="gray">
          <a:xfrm>
            <a:off x="3770188" y="1674267"/>
            <a:ext cx="303212" cy="303212"/>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3" name="Oval 27"/>
          <p:cNvSpPr>
            <a:spLocks noChangeArrowheads="1"/>
          </p:cNvSpPr>
          <p:nvPr/>
        </p:nvSpPr>
        <p:spPr bwMode="gray">
          <a:xfrm>
            <a:off x="3782888" y="2699841"/>
            <a:ext cx="303212" cy="301625"/>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pic>
        <p:nvPicPr>
          <p:cNvPr id="24" name="Picture 33" descr="worldmap_ani8"/>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gray">
          <a:xfrm>
            <a:off x="1333375" y="2537916"/>
            <a:ext cx="1609725"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Line 7"/>
          <p:cNvSpPr>
            <a:spLocks noChangeShapeType="1"/>
          </p:cNvSpPr>
          <p:nvPr/>
        </p:nvSpPr>
        <p:spPr bwMode="auto">
          <a:xfrm>
            <a:off x="3255838" y="3790330"/>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AutoShape 22"/>
          <p:cNvSpPr>
            <a:spLocks noChangeArrowheads="1"/>
          </p:cNvSpPr>
          <p:nvPr/>
        </p:nvSpPr>
        <p:spPr bwMode="gray">
          <a:xfrm>
            <a:off x="3859088" y="3517404"/>
            <a:ext cx="4097288"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7" name="Rectangle 23"/>
          <p:cNvSpPr>
            <a:spLocks noChangeArrowheads="1"/>
          </p:cNvSpPr>
          <p:nvPr/>
        </p:nvSpPr>
        <p:spPr bwMode="auto">
          <a:xfrm>
            <a:off x="4411736" y="3502223"/>
            <a:ext cx="453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dirty="0" smtClean="0">
                <a:solidFill>
                  <a:srgbClr val="969696"/>
                </a:solidFill>
                <a:effectLst>
                  <a:outerShdw blurRad="38100" dist="38100" dir="2700000" algn="tl">
                    <a:srgbClr val="000000">
                      <a:alpha val="43137"/>
                    </a:srgbClr>
                  </a:outerShdw>
                </a:effectLst>
                <a:latin typeface="+mn-ea"/>
                <a:ea typeface="+mn-ea"/>
              </a:rPr>
              <a:t>三、系统规划阶段</a:t>
            </a:r>
            <a:endParaRPr lang="en-US" altLang="zh-CN" sz="2400" b="1" dirty="0">
              <a:solidFill>
                <a:srgbClr val="969696"/>
              </a:solidFill>
              <a:effectLst>
                <a:outerShdw blurRad="38100" dist="38100" dir="2700000" algn="tl">
                  <a:srgbClr val="000000">
                    <a:alpha val="43137"/>
                  </a:srgbClr>
                </a:outerShdw>
              </a:effectLst>
              <a:latin typeface="+mn-ea"/>
              <a:ea typeface="+mn-ea"/>
            </a:endParaRPr>
          </a:p>
        </p:txBody>
      </p:sp>
      <p:sp>
        <p:nvSpPr>
          <p:cNvPr id="28" name="Oval 27"/>
          <p:cNvSpPr>
            <a:spLocks noChangeArrowheads="1"/>
          </p:cNvSpPr>
          <p:nvPr/>
        </p:nvSpPr>
        <p:spPr bwMode="gray">
          <a:xfrm>
            <a:off x="3782888" y="4568007"/>
            <a:ext cx="303212" cy="303212"/>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9" name="Oval 26"/>
          <p:cNvSpPr>
            <a:spLocks noChangeArrowheads="1"/>
          </p:cNvSpPr>
          <p:nvPr/>
        </p:nvSpPr>
        <p:spPr bwMode="gray">
          <a:xfrm>
            <a:off x="3763838" y="3631704"/>
            <a:ext cx="301625" cy="303212"/>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31" name="标题 1"/>
          <p:cNvSpPr>
            <a:spLocks noGrp="1"/>
          </p:cNvSpPr>
          <p:nvPr>
            <p:ph type="title"/>
          </p:nvPr>
        </p:nvSpPr>
        <p:spPr>
          <a:xfrm>
            <a:off x="-36512" y="77317"/>
            <a:ext cx="9144000" cy="687387"/>
          </a:xfrm>
        </p:spPr>
        <p:txBody>
          <a:bodyPr rIns="180000"/>
          <a:lstStyle/>
          <a:p>
            <a:r>
              <a:rPr lang="zh-CN" altLang="en-US" sz="3200" dirty="0">
                <a:solidFill>
                  <a:srgbClr val="0000FF"/>
                </a:solidFill>
                <a:latin typeface="黑体" pitchFamily="49" charset="-122"/>
                <a:ea typeface="黑体" pitchFamily="49" charset="-122"/>
              </a:rPr>
              <a:t>第五讲 </a:t>
            </a:r>
            <a:r>
              <a:rPr lang="zh-CN" altLang="en-US" sz="3200" dirty="0" smtClean="0">
                <a:solidFill>
                  <a:srgbClr val="0000FF"/>
                </a:solidFill>
                <a:effectLst>
                  <a:outerShdw blurRad="38100" dist="38100" dir="2700000" algn="tl">
                    <a:srgbClr val="000000">
                      <a:alpha val="43137"/>
                    </a:srgbClr>
                  </a:outerShdw>
                </a:effectLst>
                <a:latin typeface="黑体" pitchFamily="49" charset="-122"/>
                <a:ea typeface="黑体" pitchFamily="49" charset="-122"/>
              </a:rPr>
              <a:t>系统规划</a:t>
            </a:r>
            <a:endParaRPr lang="zh-CN" altLang="en-US" sz="3200" dirty="0">
              <a:solidFill>
                <a:srgbClr val="0000FF"/>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30" name="Line 3"/>
          <p:cNvSpPr>
            <a:spLocks noChangeShapeType="1"/>
          </p:cNvSpPr>
          <p:nvPr/>
        </p:nvSpPr>
        <p:spPr bwMode="auto">
          <a:xfrm>
            <a:off x="2267744" y="4661991"/>
            <a:ext cx="986086" cy="987351"/>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5"/>
          <p:cNvSpPr>
            <a:spLocks noChangeShapeType="1"/>
          </p:cNvSpPr>
          <p:nvPr/>
        </p:nvSpPr>
        <p:spPr bwMode="auto">
          <a:xfrm>
            <a:off x="3253830" y="5649342"/>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AutoShape 24"/>
          <p:cNvSpPr>
            <a:spLocks noChangeArrowheads="1"/>
          </p:cNvSpPr>
          <p:nvPr/>
        </p:nvSpPr>
        <p:spPr bwMode="gray">
          <a:xfrm>
            <a:off x="3853905" y="5388992"/>
            <a:ext cx="4100463"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dirty="0">
              <a:latin typeface="+mn-lt"/>
              <a:ea typeface="+mn-ea"/>
            </a:endParaRPr>
          </a:p>
        </p:txBody>
      </p:sp>
      <p:sp>
        <p:nvSpPr>
          <p:cNvPr id="34" name="Rectangle 25"/>
          <p:cNvSpPr>
            <a:spLocks noChangeArrowheads="1"/>
          </p:cNvSpPr>
          <p:nvPr/>
        </p:nvSpPr>
        <p:spPr bwMode="auto">
          <a:xfrm>
            <a:off x="4410373" y="5416822"/>
            <a:ext cx="38877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dirty="0">
                <a:solidFill>
                  <a:srgbClr val="969696"/>
                </a:solidFill>
                <a:effectLst>
                  <a:outerShdw blurRad="38100" dist="38100" dir="2700000" algn="tl">
                    <a:srgbClr val="000000">
                      <a:alpha val="43137"/>
                    </a:srgbClr>
                  </a:outerShdw>
                </a:effectLst>
                <a:latin typeface="+mn-ea"/>
                <a:ea typeface="+mn-ea"/>
              </a:rPr>
              <a:t>五</a:t>
            </a:r>
            <a:r>
              <a:rPr lang="zh-CN" altLang="en-US" sz="2400" b="1" dirty="0" smtClean="0">
                <a:solidFill>
                  <a:srgbClr val="969696"/>
                </a:solidFill>
                <a:effectLst>
                  <a:outerShdw blurRad="38100" dist="38100" dir="2700000" algn="tl">
                    <a:srgbClr val="000000">
                      <a:alpha val="43137"/>
                    </a:srgbClr>
                  </a:outerShdw>
                </a:effectLst>
                <a:latin typeface="+mn-ea"/>
                <a:ea typeface="+mn-ea"/>
              </a:rPr>
              <a:t>、规划的可行性</a:t>
            </a:r>
            <a:endParaRPr lang="en-US" altLang="zh-CN" sz="2400" b="1" dirty="0">
              <a:solidFill>
                <a:srgbClr val="969696"/>
              </a:solidFill>
              <a:effectLst>
                <a:outerShdw blurRad="38100" dist="38100" dir="2700000" algn="tl">
                  <a:srgbClr val="000000">
                    <a:alpha val="43137"/>
                  </a:srgbClr>
                </a:outerShdw>
              </a:effectLst>
              <a:latin typeface="+mn-ea"/>
              <a:ea typeface="+mn-ea"/>
            </a:endParaRPr>
          </a:p>
        </p:txBody>
      </p:sp>
      <p:sp>
        <p:nvSpPr>
          <p:cNvPr id="35" name="Oval 27"/>
          <p:cNvSpPr>
            <a:spLocks noChangeArrowheads="1"/>
          </p:cNvSpPr>
          <p:nvPr/>
        </p:nvSpPr>
        <p:spPr bwMode="gray">
          <a:xfrm>
            <a:off x="3780880" y="5503292"/>
            <a:ext cx="303212" cy="303212"/>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spTree>
    <p:extLst>
      <p:ext uri="{BB962C8B-B14F-4D97-AF65-F5344CB8AC3E}">
        <p14:creationId xmlns:p14="http://schemas.microsoft.com/office/powerpoint/2010/main" val="685625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1" name="Rectangle 3"/>
          <p:cNvSpPr>
            <a:spLocks noGrp="1" noChangeArrowheads="1"/>
          </p:cNvSpPr>
          <p:nvPr>
            <p:ph type="body" idx="1"/>
          </p:nvPr>
        </p:nvSpPr>
        <p:spPr>
          <a:xfrm>
            <a:off x="685800" y="1052736"/>
            <a:ext cx="8206680" cy="4467200"/>
          </a:xfrm>
        </p:spPr>
        <p:txBody>
          <a:bodyPr/>
          <a:lstStyle/>
          <a:p>
            <a:pPr algn="ctr">
              <a:buFont typeface="Wingdings" pitchFamily="2" charset="2"/>
              <a:buNone/>
            </a:pPr>
            <a:r>
              <a:rPr lang="zh-CN" altLang="en-US" sz="2800" dirty="0">
                <a:latin typeface="黑体" pitchFamily="49" charset="-122"/>
                <a:ea typeface="黑体" pitchFamily="49" charset="-122"/>
              </a:rPr>
              <a:t>系统</a:t>
            </a:r>
            <a:r>
              <a:rPr lang="zh-CN" altLang="en-US" sz="2800" dirty="0" smtClean="0">
                <a:latin typeface="黑体" pitchFamily="49" charset="-122"/>
                <a:ea typeface="黑体" pitchFamily="49" charset="-122"/>
              </a:rPr>
              <a:t>规划</a:t>
            </a:r>
            <a:endParaRPr lang="zh-CN" altLang="en-US" sz="2800" dirty="0" smtClean="0">
              <a:effectLst>
                <a:outerShdw blurRad="38100" dist="38100" dir="2700000" algn="tl">
                  <a:srgbClr val="000000">
                    <a:alpha val="43137"/>
                  </a:srgbClr>
                </a:outerShdw>
              </a:effectLst>
              <a:latin typeface="黑体" pitchFamily="49" charset="-122"/>
              <a:ea typeface="黑体" pitchFamily="49" charset="-122"/>
            </a:endParaRPr>
          </a:p>
          <a:p>
            <a:r>
              <a:rPr lang="zh-CN" altLang="en-US" dirty="0" smtClean="0">
                <a:solidFill>
                  <a:srgbClr val="0000FF"/>
                </a:solidFill>
                <a:effectLst>
                  <a:outerShdw blurRad="38100" dist="38100" dir="2700000" algn="tl">
                    <a:srgbClr val="000000">
                      <a:alpha val="43137"/>
                    </a:srgbClr>
                  </a:outerShdw>
                </a:effectLst>
                <a:latin typeface="黑体" pitchFamily="49" charset="-122"/>
                <a:ea typeface="黑体" pitchFamily="49" charset="-122"/>
              </a:rPr>
              <a:t>重点：</a:t>
            </a:r>
            <a:r>
              <a:rPr lang="zh-CN" altLang="en-US" dirty="0"/>
              <a:t>面向流程的信息系统</a:t>
            </a:r>
            <a:r>
              <a:rPr lang="zh-CN" altLang="en-US" dirty="0" smtClean="0"/>
              <a:t>规划</a:t>
            </a:r>
          </a:p>
          <a:p>
            <a:pPr lvl="1"/>
            <a:r>
              <a:rPr lang="zh-CN" altLang="en-US" dirty="0" smtClean="0"/>
              <a:t>系统战略规划</a:t>
            </a:r>
          </a:p>
          <a:p>
            <a:pPr lvl="1"/>
            <a:r>
              <a:rPr lang="zh-CN" altLang="en-US" dirty="0" smtClean="0">
                <a:solidFill>
                  <a:srgbClr val="FF0000"/>
                </a:solidFill>
              </a:rPr>
              <a:t>系统</a:t>
            </a:r>
            <a:r>
              <a:rPr lang="zh-CN" altLang="en-US" dirty="0">
                <a:solidFill>
                  <a:srgbClr val="FF0000"/>
                </a:solidFill>
              </a:rPr>
              <a:t>流程规划</a:t>
            </a:r>
          </a:p>
          <a:p>
            <a:pPr lvl="1"/>
            <a:r>
              <a:rPr lang="zh-CN" altLang="en-US" dirty="0">
                <a:solidFill>
                  <a:srgbClr val="FF0000"/>
                </a:solidFill>
              </a:rPr>
              <a:t>系统数据规划</a:t>
            </a:r>
          </a:p>
          <a:p>
            <a:pPr lvl="1"/>
            <a:r>
              <a:rPr lang="zh-CN" altLang="en-US" dirty="0">
                <a:solidFill>
                  <a:srgbClr val="FF0000"/>
                </a:solidFill>
              </a:rPr>
              <a:t>系统功能规划</a:t>
            </a:r>
          </a:p>
          <a:p>
            <a:pPr lvl="1"/>
            <a:r>
              <a:rPr lang="zh-CN" altLang="en-US" dirty="0"/>
              <a:t>系统资源分配</a:t>
            </a:r>
          </a:p>
          <a:p>
            <a:r>
              <a:rPr lang="zh-CN" altLang="en-US" dirty="0" smtClean="0">
                <a:solidFill>
                  <a:srgbClr val="0000FF"/>
                </a:solidFill>
                <a:latin typeface="黑体" pitchFamily="49" charset="-122"/>
                <a:ea typeface="黑体" pitchFamily="49" charset="-122"/>
              </a:rPr>
              <a:t>一般</a:t>
            </a:r>
            <a:r>
              <a:rPr lang="zh-CN" altLang="en-US" dirty="0">
                <a:solidFill>
                  <a:srgbClr val="0000FF"/>
                </a:solidFill>
                <a:latin typeface="黑体" pitchFamily="49" charset="-122"/>
                <a:ea typeface="黑体" pitchFamily="49" charset="-122"/>
              </a:rPr>
              <a:t>：</a:t>
            </a:r>
            <a:r>
              <a:rPr lang="zh-CN" altLang="en-US" dirty="0">
                <a:latin typeface="黑体" pitchFamily="49" charset="-122"/>
                <a:ea typeface="黑体" pitchFamily="49" charset="-122"/>
              </a:rPr>
              <a:t>可行分析研究</a:t>
            </a:r>
          </a:p>
          <a:p>
            <a:r>
              <a:rPr lang="zh-CN" altLang="en-US" dirty="0" smtClean="0">
                <a:solidFill>
                  <a:srgbClr val="0000FF"/>
                </a:solidFill>
                <a:latin typeface="黑体" pitchFamily="49" charset="-122"/>
                <a:ea typeface="黑体" pitchFamily="49" charset="-122"/>
              </a:rPr>
              <a:t>了解</a:t>
            </a:r>
            <a:r>
              <a:rPr lang="zh-CN" altLang="en-US" dirty="0">
                <a:solidFill>
                  <a:srgbClr val="0000FF"/>
                </a:solidFill>
                <a:latin typeface="黑体" pitchFamily="49" charset="-122"/>
                <a:ea typeface="黑体" pitchFamily="49" charset="-122"/>
              </a:rPr>
              <a:t>：</a:t>
            </a:r>
            <a:r>
              <a:rPr lang="zh-CN" altLang="en-US" dirty="0">
                <a:latin typeface="黑体" pitchFamily="49" charset="-122"/>
                <a:ea typeface="黑体" pitchFamily="49" charset="-122"/>
              </a:rPr>
              <a:t>系统实施</a:t>
            </a:r>
            <a:r>
              <a:rPr lang="zh-CN" altLang="en-US" dirty="0" smtClean="0">
                <a:latin typeface="黑体" pitchFamily="49" charset="-122"/>
                <a:ea typeface="黑体" pitchFamily="49" charset="-122"/>
              </a:rPr>
              <a:t>计划</a:t>
            </a:r>
            <a:endParaRPr lang="zh-CN" altLang="en-US" dirty="0">
              <a:latin typeface="黑体" pitchFamily="49" charset="-122"/>
              <a:ea typeface="黑体" pitchFamily="49" charset="-122"/>
            </a:endParaRPr>
          </a:p>
        </p:txBody>
      </p:sp>
      <p:sp>
        <p:nvSpPr>
          <p:cNvPr id="4" name="Rectangle 4"/>
          <p:cNvSpPr>
            <a:spLocks noGrp="1" noChangeArrowheads="1"/>
          </p:cNvSpPr>
          <p:nvPr>
            <p:ph type="title"/>
          </p:nvPr>
        </p:nvSpPr>
        <p:spPr>
          <a:xfrm>
            <a:off x="0" y="77317"/>
            <a:ext cx="8892480" cy="687387"/>
          </a:xfrm>
          <a:noFill/>
          <a:ln/>
        </p:spPr>
        <p:txBody>
          <a:bodyPr/>
          <a:lstStyle/>
          <a:p>
            <a:pPr marL="1117600" indent="-1117600"/>
            <a:r>
              <a:rPr lang="zh-CN" altLang="en-US" b="1" dirty="0" smtClean="0">
                <a:latin typeface="Times New Roman" pitchFamily="18" charset="0"/>
                <a:ea typeface="+mn-ea"/>
              </a:rPr>
              <a:t>小结</a:t>
            </a:r>
            <a:endParaRPr lang="en-US" altLang="zh-CN" b="1" dirty="0">
              <a:latin typeface="Times New Roman" pitchFamily="18" charset="0"/>
              <a:ea typeface="+mn-ea"/>
            </a:endParaRPr>
          </a:p>
        </p:txBody>
      </p:sp>
    </p:spTree>
    <p:extLst>
      <p:ext uri="{BB962C8B-B14F-4D97-AF65-F5344CB8AC3E}">
        <p14:creationId xmlns:p14="http://schemas.microsoft.com/office/powerpoint/2010/main" val="195584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1" name="Rectangle 3"/>
          <p:cNvSpPr>
            <a:spLocks noGrp="1" noChangeArrowheads="1"/>
          </p:cNvSpPr>
          <p:nvPr>
            <p:ph type="body" idx="1"/>
          </p:nvPr>
        </p:nvSpPr>
        <p:spPr>
          <a:xfrm>
            <a:off x="685800" y="1916832"/>
            <a:ext cx="7774632" cy="4179168"/>
          </a:xfrm>
        </p:spPr>
        <p:txBody>
          <a:bodyPr/>
          <a:lstStyle/>
          <a:p>
            <a:pPr algn="ctr">
              <a:buNone/>
            </a:pPr>
            <a:r>
              <a:rPr lang="en-US" altLang="zh-CN" sz="2800" dirty="0">
                <a:latin typeface="黑体" pitchFamily="49" charset="-122"/>
                <a:ea typeface="黑体" pitchFamily="49" charset="-122"/>
              </a:rPr>
              <a:t>4</a:t>
            </a:r>
            <a:r>
              <a:rPr lang="zh-CN" altLang="en-US" sz="2800" dirty="0">
                <a:latin typeface="黑体" pitchFamily="49" charset="-122"/>
                <a:ea typeface="黑体" pitchFamily="49" charset="-122"/>
              </a:rPr>
              <a:t>月</a:t>
            </a:r>
            <a:r>
              <a:rPr lang="en-US" altLang="zh-CN" sz="2800" dirty="0">
                <a:latin typeface="黑体" pitchFamily="49" charset="-122"/>
                <a:ea typeface="黑体" pitchFamily="49" charset="-122"/>
              </a:rPr>
              <a:t>13</a:t>
            </a:r>
            <a:r>
              <a:rPr lang="zh-CN" altLang="en-US" sz="2800" dirty="0" smtClean="0">
                <a:latin typeface="黑体" pitchFamily="49" charset="-122"/>
                <a:ea typeface="黑体" pitchFamily="49" charset="-122"/>
              </a:rPr>
              <a:t>日前</a:t>
            </a:r>
            <a:r>
              <a:rPr lang="zh-CN" altLang="en-US" sz="2800" dirty="0" smtClean="0">
                <a:effectLst>
                  <a:outerShdw blurRad="38100" dist="38100" dir="2700000" algn="tl">
                    <a:srgbClr val="000000">
                      <a:alpha val="43137"/>
                    </a:srgbClr>
                  </a:outerShdw>
                </a:effectLst>
                <a:latin typeface="黑体" pitchFamily="49" charset="-122"/>
                <a:ea typeface="黑体" pitchFamily="49" charset="-122"/>
              </a:rPr>
              <a:t>按小组完成</a:t>
            </a:r>
            <a:r>
              <a:rPr lang="zh-CN" altLang="en-US" sz="2800" dirty="0">
                <a:latin typeface="黑体" pitchFamily="49" charset="-122"/>
                <a:ea typeface="黑体" pitchFamily="49" charset="-122"/>
              </a:rPr>
              <a:t>系统规划</a:t>
            </a:r>
            <a:r>
              <a:rPr lang="zh-CN" altLang="en-US" sz="2800" dirty="0" smtClean="0">
                <a:latin typeface="黑体" pitchFamily="49" charset="-122"/>
                <a:ea typeface="黑体" pitchFamily="49" charset="-122"/>
              </a:rPr>
              <a:t>报告</a:t>
            </a:r>
            <a:endParaRPr lang="en-US" altLang="zh-CN" sz="2800" dirty="0" smtClean="0">
              <a:latin typeface="黑体" pitchFamily="49" charset="-122"/>
              <a:ea typeface="黑体" pitchFamily="49" charset="-122"/>
            </a:endParaRPr>
          </a:p>
        </p:txBody>
      </p:sp>
      <p:sp>
        <p:nvSpPr>
          <p:cNvPr id="4" name="Rectangle 4"/>
          <p:cNvSpPr>
            <a:spLocks noGrp="1" noChangeArrowheads="1"/>
          </p:cNvSpPr>
          <p:nvPr>
            <p:ph type="title"/>
          </p:nvPr>
        </p:nvSpPr>
        <p:spPr>
          <a:xfrm>
            <a:off x="0" y="77317"/>
            <a:ext cx="8892480" cy="687387"/>
          </a:xfrm>
          <a:noFill/>
          <a:ln/>
        </p:spPr>
        <p:txBody>
          <a:bodyPr/>
          <a:lstStyle/>
          <a:p>
            <a:pPr marL="1117600" indent="-1117600"/>
            <a:r>
              <a:rPr lang="zh-CN" altLang="en-US" b="1" dirty="0" smtClean="0">
                <a:latin typeface="Times New Roman" pitchFamily="18" charset="0"/>
                <a:ea typeface="+mn-ea"/>
              </a:rPr>
              <a:t>作业</a:t>
            </a:r>
            <a:endParaRPr lang="en-US" altLang="zh-CN" b="1" dirty="0">
              <a:latin typeface="Times New Roman" pitchFamily="18" charset="0"/>
              <a:ea typeface="+mn-ea"/>
            </a:endParaRPr>
          </a:p>
        </p:txBody>
      </p:sp>
    </p:spTree>
    <p:extLst>
      <p:ext uri="{BB962C8B-B14F-4D97-AF65-F5344CB8AC3E}">
        <p14:creationId xmlns:p14="http://schemas.microsoft.com/office/powerpoint/2010/main" val="1682882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396000" y="2463031"/>
            <a:ext cx="8352928" cy="1470025"/>
          </a:xfrm>
          <a:prstGeom prst="rect">
            <a:avLst/>
          </a:prstGeom>
          <a:noFill/>
          <a:ln w="9525" algn="ctr">
            <a:noFill/>
            <a:miter lim="800000"/>
            <a:headEnd/>
            <a:tailEnd/>
          </a:ln>
        </p:spPr>
        <p:txBody>
          <a:bodyPr vert="horz" wrap="square" lIns="360000" tIns="36000" rIns="360000" bIns="45720" numCol="1" anchor="t" anchorCtr="0" compatLnSpc="1">
            <a:prstTxWarp prst="textNoShape">
              <a:avLst/>
            </a:prstTxWarp>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r>
              <a:rPr lang="zh-CN" altLang="en-US" sz="6000" kern="0" dirty="0" smtClean="0">
                <a:solidFill>
                  <a:srgbClr val="C00000"/>
                </a:solidFill>
                <a:latin typeface="黑体" panose="02010609060101010101" pitchFamily="49" charset="-122"/>
                <a:ea typeface="黑体" panose="02010609060101010101" pitchFamily="49" charset="-122"/>
              </a:rPr>
              <a:t>谢谢各位同学</a:t>
            </a:r>
          </a:p>
          <a:p>
            <a:endParaRPr lang="zh-CN" altLang="en-US" sz="5400" kern="0" dirty="0">
              <a:solidFill>
                <a:srgbClr val="C00000"/>
              </a:solidFill>
              <a:latin typeface="黑体" panose="02010609060101010101" pitchFamily="49" charset="-122"/>
              <a:ea typeface="黑体" panose="02010609060101010101" pitchFamily="49" charset="-122"/>
            </a:endParaRPr>
          </a:p>
          <a:p>
            <a:r>
              <a:rPr lang="en-US" altLang="zh-CN" sz="3600" kern="0" dirty="0" smtClean="0">
                <a:solidFill>
                  <a:srgbClr val="C00000"/>
                </a:solidFill>
                <a:latin typeface="Times New Roman" charset="0"/>
                <a:ea typeface="Times New Roman" charset="0"/>
                <a:cs typeface="Times New Roman" charset="0"/>
              </a:rPr>
              <a:t>wqin@sjtu.edu.cn</a:t>
            </a:r>
            <a:endParaRPr lang="zh-CN" altLang="en-US" sz="3600" kern="0" dirty="0">
              <a:solidFill>
                <a:srgbClr val="C00000"/>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665418314"/>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33111" y="1988840"/>
            <a:ext cx="6765810" cy="2825389"/>
          </a:xfrm>
          <a:prstGeom prst="rect">
            <a:avLst/>
          </a:prstGeom>
        </p:spPr>
        <p:txBody>
          <a:bodyPr wrap="square">
            <a:spAutoFit/>
          </a:bodyPr>
          <a:lstStyle/>
          <a:p>
            <a:pPr algn="just" eaLnBrk="0" hangingPunct="0">
              <a:lnSpc>
                <a:spcPct val="120000"/>
              </a:lnSpc>
              <a:spcBef>
                <a:spcPct val="20000"/>
              </a:spcBef>
              <a:buSzPct val="120000"/>
            </a:pPr>
            <a:r>
              <a:rPr lang="zh-CN" altLang="en-US" sz="2400" b="1" dirty="0">
                <a:solidFill>
                  <a:srgbClr val="133984"/>
                </a:solidFill>
                <a:effectLst>
                  <a:outerShdw blurRad="38100" dist="38100" dir="2700000" algn="tl">
                    <a:srgbClr val="000000">
                      <a:alpha val="43137"/>
                    </a:srgbClr>
                  </a:outerShdw>
                </a:effectLst>
                <a:latin typeface="+mn-lt"/>
                <a:ea typeface="+mn-ea"/>
              </a:rPr>
              <a:t>系统规划是信息系统生命周期的第一个阶段，是信息系统的</a:t>
            </a:r>
            <a:r>
              <a:rPr lang="zh-CN" altLang="en-US" sz="2400" b="1" dirty="0">
                <a:solidFill>
                  <a:srgbClr val="FF0000"/>
                </a:solidFill>
                <a:effectLst>
                  <a:outerShdw blurRad="38100" dist="38100" dir="2700000" algn="tl">
                    <a:srgbClr val="000000">
                      <a:alpha val="43137"/>
                    </a:srgbClr>
                  </a:outerShdw>
                </a:effectLst>
                <a:latin typeface="+mn-lt"/>
                <a:ea typeface="+mn-ea"/>
              </a:rPr>
              <a:t>概念形成时期 </a:t>
            </a:r>
            <a:r>
              <a:rPr lang="zh-CN" altLang="en-US" sz="2400" b="1" dirty="0">
                <a:solidFill>
                  <a:srgbClr val="133984"/>
                </a:solidFill>
                <a:effectLst>
                  <a:outerShdw blurRad="38100" dist="38100" dir="2700000" algn="tl">
                    <a:srgbClr val="000000">
                      <a:alpha val="43137"/>
                    </a:srgbClr>
                  </a:outerShdw>
                </a:effectLst>
                <a:latin typeface="+mn-lt"/>
                <a:ea typeface="+mn-ea"/>
              </a:rPr>
              <a:t>。</a:t>
            </a:r>
          </a:p>
          <a:p>
            <a:pPr algn="just" eaLnBrk="0" hangingPunct="0">
              <a:lnSpc>
                <a:spcPct val="120000"/>
              </a:lnSpc>
              <a:spcBef>
                <a:spcPct val="20000"/>
              </a:spcBef>
              <a:buSzPct val="120000"/>
            </a:pPr>
            <a:r>
              <a:rPr lang="zh-CN" altLang="en-US" sz="2400" b="1" dirty="0">
                <a:solidFill>
                  <a:srgbClr val="0000FF"/>
                </a:solidFill>
                <a:effectLst>
                  <a:outerShdw blurRad="38100" dist="38100" dir="2700000" algn="tl">
                    <a:srgbClr val="000000">
                      <a:alpha val="43137"/>
                    </a:srgbClr>
                  </a:outerShdw>
                </a:effectLst>
                <a:latin typeface="+mn-lt"/>
                <a:ea typeface="+mn-ea"/>
              </a:rPr>
              <a:t>主要</a:t>
            </a:r>
            <a:r>
              <a:rPr lang="zh-CN" altLang="en-US" sz="2400" b="1" dirty="0" smtClean="0">
                <a:solidFill>
                  <a:srgbClr val="0000FF"/>
                </a:solidFill>
                <a:effectLst>
                  <a:outerShdw blurRad="38100" dist="38100" dir="2700000" algn="tl">
                    <a:srgbClr val="000000">
                      <a:alpha val="43137"/>
                    </a:srgbClr>
                  </a:outerShdw>
                </a:effectLst>
                <a:latin typeface="+mn-lt"/>
                <a:ea typeface="+mn-ea"/>
              </a:rPr>
              <a:t>目标：</a:t>
            </a:r>
            <a:r>
              <a:rPr lang="zh-CN" altLang="en-US" sz="2400" b="1" dirty="0" smtClean="0">
                <a:solidFill>
                  <a:srgbClr val="133984"/>
                </a:solidFill>
                <a:effectLst>
                  <a:outerShdw blurRad="38100" dist="38100" dir="2700000" algn="tl">
                    <a:srgbClr val="000000">
                      <a:alpha val="43137"/>
                    </a:srgbClr>
                  </a:outerShdw>
                </a:effectLst>
                <a:latin typeface="+mn-lt"/>
                <a:ea typeface="+mn-ea"/>
              </a:rPr>
              <a:t>根据</a:t>
            </a:r>
            <a:r>
              <a:rPr lang="zh-CN" altLang="en-US" sz="2400" b="1" dirty="0">
                <a:solidFill>
                  <a:srgbClr val="133984"/>
                </a:solidFill>
                <a:effectLst>
                  <a:outerShdw blurRad="38100" dist="38100" dir="2700000" algn="tl">
                    <a:srgbClr val="000000">
                      <a:alpha val="43137"/>
                    </a:srgbClr>
                  </a:outerShdw>
                </a:effectLst>
                <a:latin typeface="+mn-lt"/>
                <a:ea typeface="+mn-ea"/>
              </a:rPr>
              <a:t>组织的目标与战略制定出组织中</a:t>
            </a:r>
            <a:r>
              <a:rPr lang="zh-CN" altLang="en-US" sz="2400" b="1" dirty="0">
                <a:solidFill>
                  <a:srgbClr val="FF0000"/>
                </a:solidFill>
                <a:effectLst>
                  <a:outerShdw blurRad="38100" dist="38100" dir="2700000" algn="tl">
                    <a:srgbClr val="000000">
                      <a:alpha val="43137"/>
                    </a:srgbClr>
                  </a:outerShdw>
                </a:effectLst>
                <a:latin typeface="+mn-lt"/>
                <a:ea typeface="+mn-ea"/>
              </a:rPr>
              <a:t>业务流程改革与创新</a:t>
            </a:r>
            <a:r>
              <a:rPr lang="zh-CN" altLang="en-US" sz="2400" b="1" dirty="0">
                <a:solidFill>
                  <a:srgbClr val="133984"/>
                </a:solidFill>
                <a:effectLst>
                  <a:outerShdw blurRad="38100" dist="38100" dir="2700000" algn="tl">
                    <a:srgbClr val="000000">
                      <a:alpha val="43137"/>
                    </a:srgbClr>
                  </a:outerShdw>
                </a:effectLst>
                <a:latin typeface="+mn-lt"/>
                <a:ea typeface="+mn-ea"/>
              </a:rPr>
              <a:t>和信息系统建设的</a:t>
            </a:r>
            <a:r>
              <a:rPr lang="zh-CN" altLang="en-US" sz="2400" b="1" dirty="0">
                <a:solidFill>
                  <a:srgbClr val="FF0000"/>
                </a:solidFill>
                <a:effectLst>
                  <a:outerShdw blurRad="38100" dist="38100" dir="2700000" algn="tl">
                    <a:srgbClr val="000000">
                      <a:alpha val="43137"/>
                    </a:srgbClr>
                  </a:outerShdw>
                </a:effectLst>
                <a:latin typeface="+mn-lt"/>
                <a:ea typeface="+mn-ea"/>
              </a:rPr>
              <a:t>长期发展</a:t>
            </a:r>
            <a:r>
              <a:rPr lang="zh-CN" altLang="en-US" sz="2400" b="1" dirty="0">
                <a:solidFill>
                  <a:srgbClr val="133984"/>
                </a:solidFill>
                <a:effectLst>
                  <a:outerShdw blurRad="38100" dist="38100" dir="2700000" algn="tl">
                    <a:srgbClr val="000000">
                      <a:alpha val="43137"/>
                    </a:srgbClr>
                  </a:outerShdw>
                </a:effectLst>
                <a:latin typeface="+mn-lt"/>
                <a:ea typeface="+mn-ea"/>
              </a:rPr>
              <a:t>方案，决定信息系统在整个生命周期内的发展方向、规模和发展进程。 </a:t>
            </a:r>
          </a:p>
        </p:txBody>
      </p:sp>
      <p:sp>
        <p:nvSpPr>
          <p:cNvPr id="6" name="Rectangle 7"/>
          <p:cNvSpPr>
            <a:spLocks noChangeArrowheads="1"/>
          </p:cNvSpPr>
          <p:nvPr/>
        </p:nvSpPr>
        <p:spPr bwMode="auto">
          <a:xfrm>
            <a:off x="111561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一</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、系统规划概论</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7" name="Text Box 3"/>
          <p:cNvSpPr txBox="1">
            <a:spLocks noChangeArrowheads="1"/>
          </p:cNvSpPr>
          <p:nvPr/>
        </p:nvSpPr>
        <p:spPr bwMode="auto">
          <a:xfrm>
            <a:off x="1835696" y="980728"/>
            <a:ext cx="5760640"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r>
              <a:rPr lang="en-US" altLang="zh-CN" dirty="0"/>
              <a:t>  3</a:t>
            </a:r>
            <a:r>
              <a:rPr lang="zh-CN" altLang="en-US" dirty="0" smtClean="0"/>
              <a:t>、系统规划的任务</a:t>
            </a:r>
            <a:endParaRPr lang="zh-CN" altLang="en-US" dirty="0"/>
          </a:p>
        </p:txBody>
      </p:sp>
    </p:spTree>
    <p:extLst>
      <p:ext uri="{BB962C8B-B14F-4D97-AF65-F5344CB8AC3E}">
        <p14:creationId xmlns:p14="http://schemas.microsoft.com/office/powerpoint/2010/main" val="237872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Rectangle 3"/>
          <p:cNvSpPr>
            <a:spLocks noGrp="1" noChangeArrowheads="1"/>
          </p:cNvSpPr>
          <p:nvPr>
            <p:ph type="body" idx="1"/>
          </p:nvPr>
        </p:nvSpPr>
        <p:spPr>
          <a:xfrm>
            <a:off x="467544" y="1700809"/>
            <a:ext cx="8229600" cy="3960440"/>
          </a:xfrm>
        </p:spPr>
        <p:txBody>
          <a:bodyPr/>
          <a:lstStyle/>
          <a:p>
            <a:pPr marL="0" indent="0" algn="just">
              <a:buNone/>
            </a:pPr>
            <a:r>
              <a:rPr lang="en-US" altLang="zh-CN" sz="2800" dirty="0" smtClean="0">
                <a:solidFill>
                  <a:srgbClr val="0000FF"/>
                </a:solidFill>
                <a:effectLst>
                  <a:outerShdw blurRad="38100" dist="38100" dir="2700000" algn="tl">
                    <a:srgbClr val="000000">
                      <a:alpha val="43137"/>
                    </a:srgbClr>
                  </a:outerShdw>
                </a:effectLst>
              </a:rPr>
              <a:t>1</a:t>
            </a:r>
            <a:r>
              <a:rPr lang="en-US" altLang="zh-CN" sz="2800" dirty="0">
                <a:solidFill>
                  <a:srgbClr val="0000FF"/>
                </a:solidFill>
                <a:effectLst>
                  <a:outerShdw blurRad="38100" dist="38100" dir="2700000" algn="tl">
                    <a:srgbClr val="000000">
                      <a:alpha val="43137"/>
                    </a:srgbClr>
                  </a:outerShdw>
                </a:effectLst>
              </a:rPr>
              <a:t>) </a:t>
            </a:r>
            <a:r>
              <a:rPr lang="zh-CN" altLang="en-US" sz="2800" dirty="0">
                <a:solidFill>
                  <a:srgbClr val="0000FF"/>
                </a:solidFill>
                <a:effectLst>
                  <a:outerShdw blurRad="38100" dist="38100" dir="2700000" algn="tl">
                    <a:srgbClr val="000000">
                      <a:alpha val="43137"/>
                    </a:srgbClr>
                  </a:outerShdw>
                </a:effectLst>
              </a:rPr>
              <a:t>制定信息系统的发展</a:t>
            </a:r>
            <a:r>
              <a:rPr lang="zh-CN" altLang="en-US" sz="2800" dirty="0" smtClean="0">
                <a:solidFill>
                  <a:srgbClr val="0000FF"/>
                </a:solidFill>
                <a:effectLst>
                  <a:outerShdw blurRad="38100" dist="38100" dir="2700000" algn="tl">
                    <a:srgbClr val="000000">
                      <a:alpha val="43137"/>
                    </a:srgbClr>
                  </a:outerShdw>
                </a:effectLst>
              </a:rPr>
              <a:t>战略</a:t>
            </a:r>
            <a:endParaRPr lang="en-US" altLang="zh-CN" sz="2800" dirty="0" smtClean="0">
              <a:solidFill>
                <a:srgbClr val="0000FF"/>
              </a:solidFill>
              <a:effectLst>
                <a:outerShdw blurRad="38100" dist="38100" dir="2700000" algn="tl">
                  <a:srgbClr val="000000">
                    <a:alpha val="43137"/>
                  </a:srgbClr>
                </a:outerShdw>
              </a:effectLst>
            </a:endParaRPr>
          </a:p>
          <a:p>
            <a:pPr marL="0" indent="0" algn="just">
              <a:buNone/>
            </a:pPr>
            <a:r>
              <a:rPr lang="zh-CN" altLang="en-US" dirty="0" smtClean="0">
                <a:effectLst>
                  <a:outerShdw blurRad="38100" dist="38100" dir="2700000" algn="tl">
                    <a:srgbClr val="000000">
                      <a:alpha val="43137"/>
                    </a:srgbClr>
                  </a:outerShdw>
                </a:effectLst>
              </a:rPr>
              <a:t>信息系统</a:t>
            </a:r>
            <a:r>
              <a:rPr lang="zh-CN" altLang="en-US" dirty="0">
                <a:solidFill>
                  <a:srgbClr val="FF0000"/>
                </a:solidFill>
                <a:effectLst>
                  <a:outerShdw blurRad="38100" dist="38100" dir="2700000" algn="tl">
                    <a:srgbClr val="000000">
                      <a:alpha val="43137"/>
                    </a:srgbClr>
                  </a:outerShdw>
                </a:effectLst>
              </a:rPr>
              <a:t>服务于企业管理</a:t>
            </a:r>
            <a:r>
              <a:rPr lang="zh-CN" altLang="en-US" dirty="0">
                <a:effectLst>
                  <a:outerShdw blurRad="38100" dist="38100" dir="2700000" algn="tl">
                    <a:srgbClr val="000000">
                      <a:alpha val="43137"/>
                    </a:srgbClr>
                  </a:outerShdw>
                </a:effectLst>
              </a:rPr>
              <a:t>，其发展战略必须与整个企业的战略目标协调一致</a:t>
            </a:r>
            <a:r>
              <a:rPr lang="zh-CN" altLang="en-US" dirty="0" smtClean="0">
                <a:effectLst>
                  <a:outerShdw blurRad="38100" dist="38100" dir="2700000" algn="tl">
                    <a:srgbClr val="000000">
                      <a:alpha val="43137"/>
                    </a:srgbClr>
                  </a:outerShdw>
                </a:effectLst>
              </a:rPr>
              <a:t>。</a:t>
            </a:r>
            <a:endParaRPr lang="en-US" altLang="zh-CN" dirty="0" smtClean="0">
              <a:effectLst>
                <a:outerShdw blurRad="38100" dist="38100" dir="2700000" algn="tl">
                  <a:srgbClr val="000000">
                    <a:alpha val="43137"/>
                  </a:srgbClr>
                </a:outerShdw>
              </a:effectLst>
            </a:endParaRPr>
          </a:p>
          <a:p>
            <a:pPr marL="0" indent="0" algn="just">
              <a:buNone/>
            </a:pPr>
            <a:r>
              <a:rPr lang="zh-CN" altLang="en-US" dirty="0" smtClean="0">
                <a:effectLst>
                  <a:outerShdw blurRad="38100" dist="38100" dir="2700000" algn="tl">
                    <a:srgbClr val="000000">
                      <a:alpha val="43137"/>
                    </a:srgbClr>
                  </a:outerShdw>
                </a:effectLst>
              </a:rPr>
              <a:t>制定</a:t>
            </a:r>
            <a:r>
              <a:rPr lang="zh-CN" altLang="en-US" dirty="0">
                <a:effectLst>
                  <a:outerShdw blurRad="38100" dist="38100" dir="2700000" algn="tl">
                    <a:srgbClr val="000000">
                      <a:alpha val="43137"/>
                    </a:srgbClr>
                  </a:outerShdw>
                </a:effectLst>
              </a:rPr>
              <a:t>信息系统的</a:t>
            </a:r>
            <a:r>
              <a:rPr lang="zh-CN" altLang="en-US" dirty="0">
                <a:solidFill>
                  <a:srgbClr val="FF0000"/>
                </a:solidFill>
                <a:effectLst>
                  <a:outerShdw blurRad="38100" dist="38100" dir="2700000" algn="tl">
                    <a:srgbClr val="000000">
                      <a:alpha val="43137"/>
                    </a:srgbClr>
                  </a:outerShdw>
                </a:effectLst>
              </a:rPr>
              <a:t>发展战略</a:t>
            </a:r>
            <a:r>
              <a:rPr lang="zh-CN" altLang="en-US" dirty="0">
                <a:effectLst>
                  <a:outerShdw blurRad="38100" dist="38100" dir="2700000" algn="tl">
                    <a:srgbClr val="000000">
                      <a:alpha val="43137"/>
                    </a:srgbClr>
                  </a:outerShdw>
                </a:effectLst>
              </a:rPr>
              <a:t>，首先要调查分析企业的目标和发展战略，评价现行信息系统的功能、环境和应用状况，然后在此基础上确定信息系统的使命，制定信息系统的</a:t>
            </a:r>
            <a:r>
              <a:rPr lang="zh-CN" altLang="en-US" dirty="0">
                <a:solidFill>
                  <a:srgbClr val="FF0000"/>
                </a:solidFill>
                <a:effectLst>
                  <a:outerShdw blurRad="38100" dist="38100" dir="2700000" algn="tl">
                    <a:srgbClr val="000000">
                      <a:alpha val="43137"/>
                    </a:srgbClr>
                  </a:outerShdw>
                </a:effectLst>
              </a:rPr>
              <a:t>战略目标</a:t>
            </a:r>
            <a:r>
              <a:rPr lang="zh-CN" altLang="en-US" dirty="0">
                <a:effectLst>
                  <a:outerShdw blurRad="38100" dist="38100" dir="2700000" algn="tl">
                    <a:srgbClr val="000000">
                      <a:alpha val="43137"/>
                    </a:srgbClr>
                  </a:outerShdw>
                </a:effectLst>
              </a:rPr>
              <a:t>及相关政策。</a:t>
            </a:r>
          </a:p>
        </p:txBody>
      </p:sp>
      <p:sp>
        <p:nvSpPr>
          <p:cNvPr id="5" name="矩形 4"/>
          <p:cNvSpPr/>
          <p:nvPr/>
        </p:nvSpPr>
        <p:spPr>
          <a:xfrm>
            <a:off x="432048" y="5230941"/>
            <a:ext cx="7956376" cy="1126462"/>
          </a:xfrm>
          <a:prstGeom prst="rect">
            <a:avLst/>
          </a:prstGeom>
        </p:spPr>
        <p:txBody>
          <a:bodyPr wrap="square">
            <a:spAutoFit/>
          </a:bodyPr>
          <a:lstStyle/>
          <a:p>
            <a:pPr algn="just" eaLnBrk="0" hangingPunct="0">
              <a:lnSpc>
                <a:spcPct val="120000"/>
              </a:lnSpc>
              <a:spcBef>
                <a:spcPct val="20000"/>
              </a:spcBef>
              <a:buSzPct val="120000"/>
            </a:pPr>
            <a:r>
              <a:rPr lang="en-US" altLang="zh-CN" sz="2800" b="1" dirty="0" smtClean="0">
                <a:solidFill>
                  <a:srgbClr val="0000FF"/>
                </a:solidFill>
                <a:effectLst>
                  <a:outerShdw blurRad="38100" dist="38100" dir="2700000" algn="tl">
                    <a:srgbClr val="000000">
                      <a:alpha val="43137"/>
                    </a:srgbClr>
                  </a:outerShdw>
                </a:effectLst>
                <a:latin typeface="+mn-lt"/>
                <a:ea typeface="+mn-ea"/>
              </a:rPr>
              <a:t>2</a:t>
            </a:r>
            <a:r>
              <a:rPr lang="en-US" altLang="zh-CN" sz="2800" b="1" dirty="0">
                <a:solidFill>
                  <a:srgbClr val="0000FF"/>
                </a:solidFill>
                <a:effectLst>
                  <a:outerShdw blurRad="38100" dist="38100" dir="2700000" algn="tl">
                    <a:srgbClr val="000000">
                      <a:alpha val="43137"/>
                    </a:srgbClr>
                  </a:outerShdw>
                </a:effectLst>
                <a:latin typeface="+mn-lt"/>
                <a:ea typeface="+mn-ea"/>
              </a:rPr>
              <a:t>)</a:t>
            </a:r>
            <a:r>
              <a:rPr lang="zh-CN" altLang="en-US" sz="2800" b="1" dirty="0">
                <a:solidFill>
                  <a:srgbClr val="0000FF"/>
                </a:solidFill>
                <a:effectLst>
                  <a:outerShdw blurRad="38100" dist="38100" dir="2700000" algn="tl">
                    <a:srgbClr val="000000">
                      <a:alpha val="43137"/>
                    </a:srgbClr>
                  </a:outerShdw>
                </a:effectLst>
                <a:latin typeface="+mn-lt"/>
                <a:ea typeface="+mn-ea"/>
              </a:rPr>
              <a:t>制定组织的业务流程规划，确定业务流程改革与创新的方案</a:t>
            </a:r>
          </a:p>
        </p:txBody>
      </p:sp>
      <p:sp>
        <p:nvSpPr>
          <p:cNvPr id="7" name="Rectangle 7"/>
          <p:cNvSpPr>
            <a:spLocks noChangeArrowheads="1"/>
          </p:cNvSpPr>
          <p:nvPr/>
        </p:nvSpPr>
        <p:spPr bwMode="auto">
          <a:xfrm>
            <a:off x="111561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一</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、系统规划概论</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8" name="Text Box 3"/>
          <p:cNvSpPr txBox="1">
            <a:spLocks noChangeArrowheads="1"/>
          </p:cNvSpPr>
          <p:nvPr/>
        </p:nvSpPr>
        <p:spPr bwMode="auto">
          <a:xfrm>
            <a:off x="1835696" y="980728"/>
            <a:ext cx="5760640"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r>
              <a:rPr lang="en-US" altLang="zh-CN" dirty="0"/>
              <a:t>  3</a:t>
            </a:r>
            <a:r>
              <a:rPr lang="zh-CN" altLang="en-US" dirty="0" smtClean="0"/>
              <a:t>、系统规划的任务</a:t>
            </a:r>
            <a:endParaRPr lang="zh-CN" altLang="en-US" dirty="0"/>
          </a:p>
        </p:txBody>
      </p:sp>
    </p:spTree>
    <p:extLst>
      <p:ext uri="{BB962C8B-B14F-4D97-AF65-F5344CB8AC3E}">
        <p14:creationId xmlns:p14="http://schemas.microsoft.com/office/powerpoint/2010/main" val="143821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91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91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p:cNvSpPr>
            <a:spLocks noGrp="1" noChangeArrowheads="1"/>
          </p:cNvSpPr>
          <p:nvPr>
            <p:ph type="body" idx="1"/>
          </p:nvPr>
        </p:nvSpPr>
        <p:spPr>
          <a:xfrm>
            <a:off x="533400" y="1916832"/>
            <a:ext cx="8215064" cy="4179168"/>
          </a:xfrm>
        </p:spPr>
        <p:txBody>
          <a:bodyPr/>
          <a:lstStyle/>
          <a:p>
            <a:pPr marL="0" indent="0" algn="just">
              <a:buNone/>
            </a:pPr>
            <a:r>
              <a:rPr lang="en-US" altLang="zh-CN" sz="2800" dirty="0" smtClean="0">
                <a:solidFill>
                  <a:srgbClr val="0000FF"/>
                </a:solidFill>
                <a:effectLst>
                  <a:outerShdw blurRad="38100" dist="38100" dir="2700000" algn="tl">
                    <a:srgbClr val="000000">
                      <a:alpha val="43137"/>
                    </a:srgbClr>
                  </a:outerShdw>
                </a:effectLst>
              </a:rPr>
              <a:t> 3) </a:t>
            </a:r>
            <a:r>
              <a:rPr lang="zh-CN" altLang="en-US" sz="2800" dirty="0">
                <a:solidFill>
                  <a:srgbClr val="0000FF"/>
                </a:solidFill>
                <a:effectLst>
                  <a:outerShdw blurRad="38100" dist="38100" dir="2700000" algn="tl">
                    <a:srgbClr val="000000">
                      <a:alpha val="43137"/>
                    </a:srgbClr>
                  </a:outerShdw>
                </a:effectLst>
              </a:rPr>
              <a:t>制定信息系统的总体方案，安排项目开发</a:t>
            </a:r>
            <a:r>
              <a:rPr lang="zh-CN" altLang="en-US" sz="2800" dirty="0" smtClean="0">
                <a:solidFill>
                  <a:srgbClr val="0000FF"/>
                </a:solidFill>
                <a:effectLst>
                  <a:outerShdw blurRad="38100" dist="38100" dir="2700000" algn="tl">
                    <a:srgbClr val="000000">
                      <a:alpha val="43137"/>
                    </a:srgbClr>
                  </a:outerShdw>
                </a:effectLst>
              </a:rPr>
              <a:t>计划</a:t>
            </a:r>
            <a:endParaRPr lang="en-US" altLang="zh-CN" sz="2800" dirty="0" smtClean="0">
              <a:solidFill>
                <a:srgbClr val="0000FF"/>
              </a:solidFill>
              <a:effectLst>
                <a:outerShdw blurRad="38100" dist="38100" dir="2700000" algn="tl">
                  <a:srgbClr val="000000">
                    <a:alpha val="43137"/>
                  </a:srgbClr>
                </a:outerShdw>
              </a:effectLst>
            </a:endParaRPr>
          </a:p>
          <a:p>
            <a:pPr marL="0" indent="0" algn="just">
              <a:buNone/>
            </a:pPr>
            <a:r>
              <a:rPr lang="zh-CN" altLang="en-US" dirty="0" smtClean="0">
                <a:solidFill>
                  <a:srgbClr val="002060"/>
                </a:solidFill>
                <a:effectLst>
                  <a:outerShdw blurRad="38100" dist="38100" dir="2700000" algn="tl">
                    <a:srgbClr val="000000">
                      <a:alpha val="43137"/>
                    </a:srgbClr>
                  </a:outerShdw>
                </a:effectLst>
              </a:rPr>
              <a:t>在</a:t>
            </a:r>
            <a:r>
              <a:rPr lang="zh-CN" altLang="en-US" dirty="0">
                <a:solidFill>
                  <a:srgbClr val="002060"/>
                </a:solidFill>
                <a:effectLst>
                  <a:outerShdw blurRad="38100" dist="38100" dir="2700000" algn="tl">
                    <a:srgbClr val="000000">
                      <a:alpha val="43137"/>
                    </a:srgbClr>
                  </a:outerShdw>
                </a:effectLst>
              </a:rPr>
              <a:t>调查分析企业</a:t>
            </a:r>
            <a:r>
              <a:rPr lang="zh-CN" altLang="en-US" dirty="0" smtClean="0">
                <a:solidFill>
                  <a:srgbClr val="FF0000"/>
                </a:solidFill>
                <a:effectLst>
                  <a:outerShdw blurRad="38100" dist="38100" dir="2700000" algn="tl">
                    <a:srgbClr val="000000">
                      <a:alpha val="43137"/>
                    </a:srgbClr>
                  </a:outerShdw>
                </a:effectLst>
              </a:rPr>
              <a:t>信息需求和业务流程</a:t>
            </a:r>
            <a:r>
              <a:rPr lang="zh-CN" altLang="en-US" dirty="0" smtClean="0">
                <a:solidFill>
                  <a:srgbClr val="002060"/>
                </a:solidFill>
                <a:effectLst>
                  <a:outerShdw blurRad="38100" dist="38100" dir="2700000" algn="tl">
                    <a:srgbClr val="000000">
                      <a:alpha val="43137"/>
                    </a:srgbClr>
                  </a:outerShdw>
                </a:effectLst>
              </a:rPr>
              <a:t>的</a:t>
            </a:r>
            <a:r>
              <a:rPr lang="zh-CN" altLang="en-US" dirty="0">
                <a:solidFill>
                  <a:srgbClr val="002060"/>
                </a:solidFill>
                <a:effectLst>
                  <a:outerShdw blurRad="38100" dist="38100" dir="2700000" algn="tl">
                    <a:srgbClr val="000000">
                      <a:alpha val="43137"/>
                    </a:srgbClr>
                  </a:outerShdw>
                </a:effectLst>
              </a:rPr>
              <a:t>基础上</a:t>
            </a:r>
            <a:r>
              <a:rPr lang="zh-CN" altLang="en-US" dirty="0" smtClean="0">
                <a:solidFill>
                  <a:srgbClr val="002060"/>
                </a:solidFill>
                <a:effectLst>
                  <a:outerShdw blurRad="38100" dist="38100" dir="2700000" algn="tl">
                    <a:srgbClr val="000000">
                      <a:alpha val="43137"/>
                    </a:srgbClr>
                  </a:outerShdw>
                </a:effectLst>
              </a:rPr>
              <a:t>，提出</a:t>
            </a:r>
            <a:r>
              <a:rPr lang="zh-CN" altLang="en-US" dirty="0">
                <a:solidFill>
                  <a:srgbClr val="002060"/>
                </a:solidFill>
                <a:effectLst>
                  <a:outerShdw blurRad="38100" dist="38100" dir="2700000" algn="tl">
                    <a:srgbClr val="000000">
                      <a:alpha val="43137"/>
                    </a:srgbClr>
                  </a:outerShdw>
                </a:effectLst>
              </a:rPr>
              <a:t>信息系统的总体结构方案。根据发展</a:t>
            </a:r>
            <a:r>
              <a:rPr lang="zh-CN" altLang="en-US" dirty="0" smtClean="0">
                <a:solidFill>
                  <a:srgbClr val="002060"/>
                </a:solidFill>
                <a:effectLst>
                  <a:outerShdw blurRad="38100" dist="38100" dir="2700000" algn="tl">
                    <a:srgbClr val="000000">
                      <a:alpha val="43137"/>
                    </a:srgbClr>
                  </a:outerShdw>
                </a:effectLst>
              </a:rPr>
              <a:t>战略和</a:t>
            </a:r>
            <a:r>
              <a:rPr lang="zh-CN" altLang="en-US" dirty="0">
                <a:solidFill>
                  <a:srgbClr val="002060"/>
                </a:solidFill>
                <a:effectLst>
                  <a:outerShdw blurRad="38100" dist="38100" dir="2700000" algn="tl">
                    <a:srgbClr val="000000">
                      <a:alpha val="43137"/>
                    </a:srgbClr>
                  </a:outerShdw>
                </a:effectLst>
              </a:rPr>
              <a:t>总体结构方案，确定系统和应用项目开发次序及时间安排。</a:t>
            </a:r>
          </a:p>
          <a:p>
            <a:pPr marL="0" indent="0" algn="just">
              <a:buNone/>
            </a:pPr>
            <a:r>
              <a:rPr lang="zh-CN" altLang="en-US" sz="2800" dirty="0" smtClean="0">
                <a:solidFill>
                  <a:srgbClr val="0000FF"/>
                </a:solidFill>
                <a:effectLst>
                  <a:outerShdw blurRad="38100" dist="38100" dir="2700000" algn="tl">
                    <a:srgbClr val="000000">
                      <a:alpha val="43137"/>
                    </a:srgbClr>
                  </a:outerShdw>
                </a:effectLst>
              </a:rPr>
              <a:t> </a:t>
            </a:r>
            <a:r>
              <a:rPr lang="en-US" altLang="zh-CN" sz="2800" dirty="0" smtClean="0">
                <a:solidFill>
                  <a:srgbClr val="0000FF"/>
                </a:solidFill>
                <a:effectLst>
                  <a:outerShdw blurRad="38100" dist="38100" dir="2700000" algn="tl">
                    <a:srgbClr val="000000">
                      <a:alpha val="43137"/>
                    </a:srgbClr>
                  </a:outerShdw>
                </a:effectLst>
              </a:rPr>
              <a:t>4) </a:t>
            </a:r>
            <a:r>
              <a:rPr lang="zh-CN" altLang="en-US" sz="2800" dirty="0">
                <a:solidFill>
                  <a:srgbClr val="0000FF"/>
                </a:solidFill>
                <a:effectLst>
                  <a:outerShdw blurRad="38100" dist="38100" dir="2700000" algn="tl">
                    <a:srgbClr val="000000">
                      <a:alpha val="43137"/>
                    </a:srgbClr>
                  </a:outerShdw>
                </a:effectLst>
              </a:rPr>
              <a:t>制定系统建设的资源分配</a:t>
            </a:r>
            <a:r>
              <a:rPr lang="zh-CN" altLang="en-US" sz="2800" dirty="0" smtClean="0">
                <a:solidFill>
                  <a:srgbClr val="0000FF"/>
                </a:solidFill>
                <a:effectLst>
                  <a:outerShdw blurRad="38100" dist="38100" dir="2700000" algn="tl">
                    <a:srgbClr val="000000">
                      <a:alpha val="43137"/>
                    </a:srgbClr>
                  </a:outerShdw>
                </a:effectLst>
              </a:rPr>
              <a:t>计划</a:t>
            </a:r>
            <a:endParaRPr lang="en-US" altLang="zh-CN" sz="2800" dirty="0" smtClean="0">
              <a:solidFill>
                <a:srgbClr val="0000FF"/>
              </a:solidFill>
              <a:effectLst>
                <a:outerShdw blurRad="38100" dist="38100" dir="2700000" algn="tl">
                  <a:srgbClr val="000000">
                    <a:alpha val="43137"/>
                  </a:srgbClr>
                </a:outerShdw>
              </a:effectLst>
            </a:endParaRPr>
          </a:p>
          <a:p>
            <a:pPr marL="0" indent="0" algn="just">
              <a:buNone/>
            </a:pPr>
            <a:r>
              <a:rPr lang="zh-CN" altLang="en-US" dirty="0" smtClean="0">
                <a:solidFill>
                  <a:srgbClr val="002060"/>
                </a:solidFill>
                <a:effectLst>
                  <a:outerShdw blurRad="38100" dist="38100" dir="2700000" algn="tl">
                    <a:srgbClr val="000000">
                      <a:alpha val="43137"/>
                    </a:srgbClr>
                  </a:outerShdw>
                </a:effectLst>
              </a:rPr>
              <a:t>提出</a:t>
            </a:r>
            <a:r>
              <a:rPr lang="zh-CN" altLang="en-US" dirty="0">
                <a:solidFill>
                  <a:srgbClr val="002060"/>
                </a:solidFill>
                <a:effectLst>
                  <a:outerShdw blurRad="38100" dist="38100" dir="2700000" algn="tl">
                    <a:srgbClr val="000000">
                      <a:alpha val="43137"/>
                    </a:srgbClr>
                  </a:outerShdw>
                </a:effectLst>
              </a:rPr>
              <a:t>实现开发计划所需要的硬件、软件、技术人员、资金等计划，以及整个系统建设的概算，进行</a:t>
            </a:r>
            <a:r>
              <a:rPr lang="zh-CN" altLang="en-US" dirty="0">
                <a:solidFill>
                  <a:srgbClr val="FF0000"/>
                </a:solidFill>
                <a:effectLst>
                  <a:outerShdw blurRad="38100" dist="38100" dir="2700000" algn="tl">
                    <a:srgbClr val="000000">
                      <a:alpha val="43137"/>
                    </a:srgbClr>
                  </a:outerShdw>
                </a:effectLst>
              </a:rPr>
              <a:t>可行性分析</a:t>
            </a:r>
            <a:r>
              <a:rPr lang="zh-CN" altLang="en-US" dirty="0">
                <a:solidFill>
                  <a:srgbClr val="002060"/>
                </a:solidFill>
                <a:effectLst>
                  <a:outerShdw blurRad="38100" dist="38100" dir="2700000" algn="tl">
                    <a:srgbClr val="000000">
                      <a:alpha val="43137"/>
                    </a:srgbClr>
                  </a:outerShdw>
                </a:effectLst>
              </a:rPr>
              <a:t>。</a:t>
            </a:r>
          </a:p>
          <a:p>
            <a:endParaRPr lang="en-US" altLang="zh-CN" dirty="0"/>
          </a:p>
        </p:txBody>
      </p:sp>
      <p:sp>
        <p:nvSpPr>
          <p:cNvPr id="6" name="Rectangle 7"/>
          <p:cNvSpPr>
            <a:spLocks noChangeArrowheads="1"/>
          </p:cNvSpPr>
          <p:nvPr/>
        </p:nvSpPr>
        <p:spPr bwMode="auto">
          <a:xfrm>
            <a:off x="111561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一</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、系统规划概论</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7" name="Text Box 3"/>
          <p:cNvSpPr txBox="1">
            <a:spLocks noChangeArrowheads="1"/>
          </p:cNvSpPr>
          <p:nvPr/>
        </p:nvSpPr>
        <p:spPr bwMode="auto">
          <a:xfrm>
            <a:off x="1835696" y="980728"/>
            <a:ext cx="5760640"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r>
              <a:rPr lang="en-US" altLang="zh-CN" dirty="0"/>
              <a:t>  3</a:t>
            </a:r>
            <a:r>
              <a:rPr lang="zh-CN" altLang="en-US" dirty="0" smtClean="0"/>
              <a:t>、系统规划的任务</a:t>
            </a:r>
            <a:endParaRPr lang="zh-CN" altLang="en-US" dirty="0"/>
          </a:p>
        </p:txBody>
      </p:sp>
    </p:spTree>
    <p:extLst>
      <p:ext uri="{BB962C8B-B14F-4D97-AF65-F5344CB8AC3E}">
        <p14:creationId xmlns:p14="http://schemas.microsoft.com/office/powerpoint/2010/main" val="3130108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0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20163">
                                            <p:txEl>
                                              <p:pRg st="1" end="1"/>
                                            </p:txEl>
                                          </p:spTgt>
                                        </p:tgtEl>
                                        <p:attrNameLst>
                                          <p:attrName>style.visibility</p:attrName>
                                        </p:attrNameLst>
                                      </p:cBhvr>
                                      <p:to>
                                        <p:strVal val="visible"/>
                                      </p:to>
                                    </p:set>
                                    <p:animEffect transition="in" filter="fade">
                                      <p:cBhvr>
                                        <p:cTn id="11" dur="500"/>
                                        <p:tgtEl>
                                          <p:spTgt spid="22016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20163">
                                            <p:txEl>
                                              <p:pRg st="2" end="2"/>
                                            </p:txEl>
                                          </p:spTgt>
                                        </p:tgtEl>
                                        <p:attrNameLst>
                                          <p:attrName>style.visibility</p:attrName>
                                        </p:attrNameLst>
                                      </p:cBhvr>
                                      <p:to>
                                        <p:strVal val="visible"/>
                                      </p:to>
                                    </p:set>
                                    <p:animEffect transition="in" filter="fade">
                                      <p:cBhvr>
                                        <p:cTn id="16" dur="500"/>
                                        <p:tgtEl>
                                          <p:spTgt spid="22016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01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Grp="1" noChangeArrowheads="1"/>
          </p:cNvSpPr>
          <p:nvPr>
            <p:ph type="body" idx="1"/>
          </p:nvPr>
        </p:nvSpPr>
        <p:spPr>
          <a:xfrm>
            <a:off x="832048" y="1837221"/>
            <a:ext cx="7772400" cy="3608003"/>
          </a:xfrm>
        </p:spPr>
        <p:txBody>
          <a:bodyPr/>
          <a:lstStyle/>
          <a:p>
            <a:pPr marL="0" indent="0" algn="just">
              <a:buNone/>
            </a:pPr>
            <a:r>
              <a:rPr lang="en-US" altLang="zh-CN" dirty="0" smtClean="0">
                <a:solidFill>
                  <a:srgbClr val="002060"/>
                </a:solidFill>
                <a:effectLst>
                  <a:outerShdw blurRad="38100" dist="38100" dir="2700000" algn="tl">
                    <a:srgbClr val="000000">
                      <a:alpha val="43137"/>
                    </a:srgbClr>
                  </a:outerShdw>
                </a:effectLst>
              </a:rPr>
              <a:t>1</a:t>
            </a:r>
            <a:r>
              <a:rPr lang="en-US" altLang="zh-CN" dirty="0">
                <a:solidFill>
                  <a:srgbClr val="002060"/>
                </a:solidFill>
                <a:effectLst>
                  <a:outerShdw blurRad="38100" dist="38100" dir="2700000" algn="tl">
                    <a:srgbClr val="000000">
                      <a:alpha val="43137"/>
                    </a:srgbClr>
                  </a:outerShdw>
                </a:effectLst>
              </a:rPr>
              <a:t>) </a:t>
            </a:r>
            <a:r>
              <a:rPr lang="zh-CN" altLang="en-US" dirty="0">
                <a:solidFill>
                  <a:srgbClr val="002060"/>
                </a:solidFill>
                <a:effectLst>
                  <a:outerShdw blurRad="38100" dist="38100" dir="2700000" algn="tl">
                    <a:srgbClr val="000000">
                      <a:alpha val="43137"/>
                    </a:srgbClr>
                  </a:outerShdw>
                </a:effectLst>
              </a:rPr>
              <a:t>系统规划是</a:t>
            </a:r>
            <a:r>
              <a:rPr lang="zh-CN" altLang="en-US" dirty="0">
                <a:solidFill>
                  <a:srgbClr val="FF0000"/>
                </a:solidFill>
                <a:effectLst>
                  <a:outerShdw blurRad="38100" dist="38100" dir="2700000" algn="tl">
                    <a:srgbClr val="000000">
                      <a:alpha val="43137"/>
                    </a:srgbClr>
                  </a:outerShdw>
                </a:effectLst>
              </a:rPr>
              <a:t>面向全局</a:t>
            </a:r>
            <a:r>
              <a:rPr lang="zh-CN" altLang="en-US" dirty="0">
                <a:solidFill>
                  <a:srgbClr val="002060"/>
                </a:solidFill>
                <a:effectLst>
                  <a:outerShdw blurRad="38100" dist="38100" dir="2700000" algn="tl">
                    <a:srgbClr val="000000">
                      <a:alpha val="43137"/>
                    </a:srgbClr>
                  </a:outerShdw>
                </a:effectLst>
              </a:rPr>
              <a:t>、</a:t>
            </a:r>
            <a:r>
              <a:rPr lang="zh-CN" altLang="en-US" dirty="0">
                <a:solidFill>
                  <a:srgbClr val="FF0000"/>
                </a:solidFill>
                <a:effectLst>
                  <a:outerShdw blurRad="38100" dist="38100" dir="2700000" algn="tl">
                    <a:srgbClr val="000000">
                      <a:alpha val="43137"/>
                    </a:srgbClr>
                  </a:outerShdw>
                </a:effectLst>
              </a:rPr>
              <a:t>面向长远</a:t>
            </a:r>
            <a:r>
              <a:rPr lang="zh-CN" altLang="en-US" dirty="0">
                <a:solidFill>
                  <a:srgbClr val="002060"/>
                </a:solidFill>
                <a:effectLst>
                  <a:outerShdw blurRad="38100" dist="38100" dir="2700000" algn="tl">
                    <a:srgbClr val="000000">
                      <a:alpha val="43137"/>
                    </a:srgbClr>
                  </a:outerShdw>
                </a:effectLst>
              </a:rPr>
              <a:t>的关键问题，具有较强的不确定性，结构化程度较低。</a:t>
            </a:r>
          </a:p>
          <a:p>
            <a:pPr marL="0" indent="0" algn="just">
              <a:buNone/>
            </a:pPr>
            <a:r>
              <a:rPr lang="zh-CN" altLang="en-US" dirty="0" smtClean="0">
                <a:solidFill>
                  <a:srgbClr val="002060"/>
                </a:solidFill>
                <a:effectLst>
                  <a:outerShdw blurRad="38100" dist="38100" dir="2700000" algn="tl">
                    <a:srgbClr val="000000">
                      <a:alpha val="43137"/>
                    </a:srgbClr>
                  </a:outerShdw>
                </a:effectLst>
              </a:rPr>
              <a:t> </a:t>
            </a:r>
            <a:r>
              <a:rPr lang="en-US" altLang="zh-CN" dirty="0" smtClean="0">
                <a:solidFill>
                  <a:srgbClr val="002060"/>
                </a:solidFill>
                <a:effectLst>
                  <a:outerShdw blurRad="38100" dist="38100" dir="2700000" algn="tl">
                    <a:srgbClr val="000000">
                      <a:alpha val="43137"/>
                    </a:srgbClr>
                  </a:outerShdw>
                </a:effectLst>
              </a:rPr>
              <a:t>2</a:t>
            </a:r>
            <a:r>
              <a:rPr lang="en-US" altLang="zh-CN" dirty="0">
                <a:solidFill>
                  <a:srgbClr val="002060"/>
                </a:solidFill>
                <a:effectLst>
                  <a:outerShdw blurRad="38100" dist="38100" dir="2700000" algn="tl">
                    <a:srgbClr val="000000">
                      <a:alpha val="43137"/>
                    </a:srgbClr>
                  </a:outerShdw>
                </a:effectLst>
              </a:rPr>
              <a:t>) </a:t>
            </a:r>
            <a:r>
              <a:rPr lang="zh-CN" altLang="en-US" dirty="0">
                <a:solidFill>
                  <a:srgbClr val="002060"/>
                </a:solidFill>
                <a:effectLst>
                  <a:outerShdw blurRad="38100" dist="38100" dir="2700000" algn="tl">
                    <a:srgbClr val="000000">
                      <a:alpha val="43137"/>
                    </a:srgbClr>
                  </a:outerShdw>
                </a:effectLst>
              </a:rPr>
              <a:t>系统规划是</a:t>
            </a:r>
            <a:r>
              <a:rPr lang="zh-CN" altLang="en-US" dirty="0">
                <a:solidFill>
                  <a:srgbClr val="FF0000"/>
                </a:solidFill>
                <a:effectLst>
                  <a:outerShdw blurRad="38100" dist="38100" dir="2700000" algn="tl">
                    <a:srgbClr val="000000">
                      <a:alpha val="43137"/>
                    </a:srgbClr>
                  </a:outerShdw>
                </a:effectLst>
              </a:rPr>
              <a:t>高层次的系统分析</a:t>
            </a:r>
            <a:r>
              <a:rPr lang="zh-CN" altLang="en-US" dirty="0">
                <a:solidFill>
                  <a:srgbClr val="002060"/>
                </a:solidFill>
                <a:effectLst>
                  <a:outerShdw blurRad="38100" dist="38100" dir="2700000" algn="tl">
                    <a:srgbClr val="000000">
                      <a:alpha val="43137"/>
                    </a:srgbClr>
                  </a:outerShdw>
                </a:effectLst>
              </a:rPr>
              <a:t>，高层管理人员是工作的主体</a:t>
            </a:r>
            <a:r>
              <a:rPr lang="zh-CN" altLang="en-US" dirty="0" smtClean="0">
                <a:solidFill>
                  <a:srgbClr val="002060"/>
                </a:solidFill>
                <a:effectLst>
                  <a:outerShdw blurRad="38100" dist="38100" dir="2700000" algn="tl">
                    <a:srgbClr val="000000">
                      <a:alpha val="43137"/>
                    </a:srgbClr>
                  </a:outerShdw>
                </a:effectLst>
              </a:rPr>
              <a:t>。</a:t>
            </a:r>
            <a:endParaRPr lang="en-US" altLang="zh-CN" dirty="0" smtClean="0">
              <a:solidFill>
                <a:srgbClr val="002060"/>
              </a:solidFill>
              <a:effectLst>
                <a:outerShdw blurRad="38100" dist="38100" dir="2700000" algn="tl">
                  <a:srgbClr val="000000">
                    <a:alpha val="43137"/>
                  </a:srgbClr>
                </a:outerShdw>
              </a:effectLst>
            </a:endParaRPr>
          </a:p>
          <a:p>
            <a:pPr marL="0" indent="0" algn="just">
              <a:buNone/>
            </a:pPr>
            <a:r>
              <a:rPr lang="en-US" altLang="zh-CN" dirty="0">
                <a:solidFill>
                  <a:srgbClr val="002060"/>
                </a:solidFill>
                <a:effectLst>
                  <a:outerShdw blurRad="38100" dist="38100" dir="2700000" algn="tl">
                    <a:srgbClr val="000000">
                      <a:alpha val="43137"/>
                    </a:srgbClr>
                  </a:outerShdw>
                </a:effectLst>
              </a:rPr>
              <a:t> </a:t>
            </a:r>
            <a:r>
              <a:rPr lang="en-US" altLang="zh-CN" dirty="0" smtClean="0">
                <a:solidFill>
                  <a:srgbClr val="002060"/>
                </a:solidFill>
                <a:effectLst>
                  <a:outerShdw blurRad="38100" dist="38100" dir="2700000" algn="tl">
                    <a:srgbClr val="000000">
                      <a:alpha val="43137"/>
                    </a:srgbClr>
                  </a:outerShdw>
                </a:effectLst>
              </a:rPr>
              <a:t>3)</a:t>
            </a:r>
            <a:r>
              <a:rPr lang="zh-CN" altLang="en-US" dirty="0" smtClean="0">
                <a:solidFill>
                  <a:srgbClr val="002060"/>
                </a:solidFill>
                <a:effectLst>
                  <a:outerShdw blurRad="38100" dist="38100" dir="2700000" algn="tl">
                    <a:srgbClr val="000000">
                      <a:alpha val="43137"/>
                    </a:srgbClr>
                  </a:outerShdw>
                </a:effectLst>
              </a:rPr>
              <a:t>系统规划是</a:t>
            </a:r>
            <a:r>
              <a:rPr lang="zh-CN" altLang="en-US" dirty="0" smtClean="0">
                <a:solidFill>
                  <a:srgbClr val="FF0000"/>
                </a:solidFill>
                <a:effectLst>
                  <a:outerShdw blurRad="38100" dist="38100" dir="2700000" algn="tl">
                    <a:srgbClr val="000000">
                      <a:alpha val="43137"/>
                    </a:srgbClr>
                  </a:outerShdw>
                </a:effectLst>
              </a:rPr>
              <a:t>管理</a:t>
            </a:r>
            <a:r>
              <a:rPr lang="zh-CN" altLang="en-US" dirty="0">
                <a:solidFill>
                  <a:srgbClr val="FF0000"/>
                </a:solidFill>
                <a:effectLst>
                  <a:outerShdw blurRad="38100" dist="38100" dir="2700000" algn="tl">
                    <a:srgbClr val="000000">
                      <a:alpha val="43137"/>
                    </a:srgbClr>
                  </a:outerShdw>
                </a:effectLst>
              </a:rPr>
              <a:t>和决策过程</a:t>
            </a:r>
            <a:r>
              <a:rPr lang="zh-CN" altLang="en-US" dirty="0" smtClean="0">
                <a:solidFill>
                  <a:srgbClr val="002060"/>
                </a:solidFill>
                <a:effectLst>
                  <a:outerShdw blurRad="38100" dist="38100" dir="2700000" algn="tl">
                    <a:srgbClr val="000000">
                      <a:alpha val="43137"/>
                    </a:srgbClr>
                  </a:outerShdw>
                </a:effectLst>
              </a:rPr>
              <a:t>，</a:t>
            </a:r>
            <a:r>
              <a:rPr lang="zh-CN" altLang="en-US" dirty="0">
                <a:solidFill>
                  <a:srgbClr val="002060"/>
                </a:solidFill>
                <a:effectLst>
                  <a:outerShdw blurRad="38100" dist="38100" dir="2700000" algn="tl">
                    <a:srgbClr val="000000">
                      <a:alpha val="43137"/>
                    </a:srgbClr>
                  </a:outerShdw>
                </a:effectLst>
              </a:rPr>
              <a:t>为整个系统建设确定目标、战略、系统总体结构方案和资源计划，整个工作过程是一个管理决策</a:t>
            </a:r>
            <a:r>
              <a:rPr lang="zh-CN" altLang="en-US" dirty="0" smtClean="0">
                <a:solidFill>
                  <a:srgbClr val="002060"/>
                </a:solidFill>
                <a:effectLst>
                  <a:outerShdw blurRad="38100" dist="38100" dir="2700000" algn="tl">
                    <a:srgbClr val="000000">
                      <a:alpha val="43137"/>
                    </a:srgbClr>
                  </a:outerShdw>
                </a:effectLst>
              </a:rPr>
              <a:t>过程。要</a:t>
            </a:r>
            <a:r>
              <a:rPr lang="zh-CN" altLang="en-US" dirty="0">
                <a:solidFill>
                  <a:srgbClr val="002060"/>
                </a:solidFill>
                <a:effectLst>
                  <a:outerShdw blurRad="38100" dist="38100" dir="2700000" algn="tl">
                    <a:srgbClr val="000000">
                      <a:alpha val="43137"/>
                    </a:srgbClr>
                  </a:outerShdw>
                </a:effectLst>
              </a:rPr>
              <a:t>应用现代信息技术有效地支持管理和决策的总体方案；</a:t>
            </a:r>
            <a:endParaRPr lang="en-US" altLang="zh-CN" dirty="0">
              <a:solidFill>
                <a:srgbClr val="002060"/>
              </a:solidFill>
              <a:effectLst>
                <a:outerShdw blurRad="38100" dist="38100" dir="2700000" algn="tl">
                  <a:srgbClr val="000000">
                    <a:alpha val="43137"/>
                  </a:srgbClr>
                </a:outerShdw>
              </a:effectLst>
            </a:endParaRPr>
          </a:p>
          <a:p>
            <a:pPr marL="0" indent="0" algn="just">
              <a:buNone/>
            </a:pPr>
            <a:endParaRPr lang="zh-CN" altLang="en-US" dirty="0">
              <a:solidFill>
                <a:srgbClr val="002060"/>
              </a:solidFill>
              <a:effectLst>
                <a:outerShdw blurRad="38100" dist="38100" dir="2700000" algn="tl">
                  <a:srgbClr val="000000">
                    <a:alpha val="43137"/>
                  </a:srgbClr>
                </a:outerShdw>
              </a:effectLst>
            </a:endParaRPr>
          </a:p>
        </p:txBody>
      </p:sp>
      <p:sp>
        <p:nvSpPr>
          <p:cNvPr id="6" name="Rectangle 7"/>
          <p:cNvSpPr>
            <a:spLocks noChangeArrowheads="1"/>
          </p:cNvSpPr>
          <p:nvPr/>
        </p:nvSpPr>
        <p:spPr bwMode="auto">
          <a:xfrm>
            <a:off x="111561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一</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、系统规划概论</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7" name="Text Box 3"/>
          <p:cNvSpPr txBox="1">
            <a:spLocks noChangeArrowheads="1"/>
          </p:cNvSpPr>
          <p:nvPr/>
        </p:nvSpPr>
        <p:spPr bwMode="auto">
          <a:xfrm>
            <a:off x="1835696" y="980728"/>
            <a:ext cx="5760640"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r>
              <a:rPr lang="en-US" altLang="zh-CN" dirty="0"/>
              <a:t>  </a:t>
            </a:r>
            <a:r>
              <a:rPr lang="en-US" altLang="zh-CN" dirty="0" smtClean="0"/>
              <a:t>4</a:t>
            </a:r>
            <a:r>
              <a:rPr lang="zh-CN" altLang="en-US" dirty="0" smtClean="0"/>
              <a:t>、系统规划的特点</a:t>
            </a:r>
            <a:endParaRPr lang="zh-CN" altLang="en-US" dirty="0"/>
          </a:p>
        </p:txBody>
      </p:sp>
    </p:spTree>
    <p:extLst>
      <p:ext uri="{BB962C8B-B14F-4D97-AF65-F5344CB8AC3E}">
        <p14:creationId xmlns:p14="http://schemas.microsoft.com/office/powerpoint/2010/main" val="2419057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21187">
                                            <p:txEl>
                                              <p:pRg st="1" end="1"/>
                                            </p:txEl>
                                          </p:spTgt>
                                        </p:tgtEl>
                                        <p:attrNameLst>
                                          <p:attrName>style.visibility</p:attrName>
                                        </p:attrNameLst>
                                      </p:cBhvr>
                                      <p:to>
                                        <p:strVal val="visible"/>
                                      </p:to>
                                    </p:set>
                                    <p:animEffect transition="in" filter="fade">
                                      <p:cBhvr>
                                        <p:cTn id="11" dur="500"/>
                                        <p:tgtEl>
                                          <p:spTgt spid="22118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21187">
                                            <p:txEl>
                                              <p:pRg st="2" end="2"/>
                                            </p:txEl>
                                          </p:spTgt>
                                        </p:tgtEl>
                                        <p:attrNameLst>
                                          <p:attrName>style.visibility</p:attrName>
                                        </p:attrNameLst>
                                      </p:cBhvr>
                                      <p:to>
                                        <p:strVal val="visible"/>
                                      </p:to>
                                    </p:set>
                                    <p:animEffect transition="in" filter="fade">
                                      <p:cBhvr>
                                        <p:cTn id="16" dur="500"/>
                                        <p:tgtEl>
                                          <p:spTgt spid="2211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Grp="1" noChangeArrowheads="1"/>
          </p:cNvSpPr>
          <p:nvPr>
            <p:ph type="body" idx="1"/>
          </p:nvPr>
        </p:nvSpPr>
        <p:spPr>
          <a:xfrm>
            <a:off x="832048" y="1628800"/>
            <a:ext cx="7772400" cy="5040560"/>
          </a:xfrm>
        </p:spPr>
        <p:txBody>
          <a:bodyPr/>
          <a:lstStyle/>
          <a:p>
            <a:pPr marL="0" indent="0" algn="just">
              <a:buNone/>
            </a:pPr>
            <a:r>
              <a:rPr lang="en-US" altLang="zh-CN" dirty="0" smtClean="0">
                <a:solidFill>
                  <a:srgbClr val="002060"/>
                </a:solidFill>
                <a:effectLst>
                  <a:outerShdw blurRad="38100" dist="38100" dir="2700000" algn="tl">
                    <a:srgbClr val="000000">
                      <a:alpha val="43137"/>
                    </a:srgbClr>
                  </a:outerShdw>
                </a:effectLst>
              </a:rPr>
              <a:t>(</a:t>
            </a:r>
            <a:r>
              <a:rPr lang="en-US" altLang="zh-CN" dirty="0">
                <a:solidFill>
                  <a:srgbClr val="002060"/>
                </a:solidFill>
                <a:effectLst>
                  <a:outerShdw blurRad="38100" dist="38100" dir="2700000" algn="tl">
                    <a:srgbClr val="000000">
                      <a:alpha val="43137"/>
                    </a:srgbClr>
                  </a:outerShdw>
                </a:effectLst>
              </a:rPr>
              <a:t>4</a:t>
            </a:r>
            <a:r>
              <a:rPr lang="en-US" altLang="zh-CN" dirty="0" smtClean="0">
                <a:solidFill>
                  <a:srgbClr val="002060"/>
                </a:solidFill>
                <a:effectLst>
                  <a:outerShdw blurRad="38100" dist="38100" dir="2700000" algn="tl">
                    <a:srgbClr val="000000">
                      <a:alpha val="43137"/>
                    </a:srgbClr>
                  </a:outerShdw>
                </a:effectLst>
              </a:rPr>
              <a:t>) </a:t>
            </a:r>
            <a:r>
              <a:rPr lang="zh-CN" altLang="en-US" dirty="0">
                <a:solidFill>
                  <a:srgbClr val="002060"/>
                </a:solidFill>
                <a:effectLst>
                  <a:outerShdw blurRad="38100" dist="38100" dir="2700000" algn="tl">
                    <a:srgbClr val="000000">
                      <a:alpha val="43137"/>
                    </a:srgbClr>
                  </a:outerShdw>
                </a:effectLst>
              </a:rPr>
              <a:t>系统规划</a:t>
            </a:r>
            <a:r>
              <a:rPr lang="zh-CN" altLang="en-US" dirty="0" smtClean="0">
                <a:solidFill>
                  <a:srgbClr val="002060"/>
                </a:solidFill>
                <a:effectLst>
                  <a:outerShdw blurRad="38100" dist="38100" dir="2700000" algn="tl">
                    <a:srgbClr val="000000">
                      <a:alpha val="43137"/>
                    </a:srgbClr>
                  </a:outerShdw>
                </a:effectLst>
              </a:rPr>
              <a:t>是</a:t>
            </a:r>
            <a:r>
              <a:rPr lang="zh-CN" altLang="en-US" dirty="0">
                <a:solidFill>
                  <a:srgbClr val="FF0000"/>
                </a:solidFill>
                <a:effectLst>
                  <a:outerShdw blurRad="38100" dist="38100" dir="2700000" algn="tl">
                    <a:srgbClr val="000000">
                      <a:alpha val="43137"/>
                    </a:srgbClr>
                  </a:outerShdw>
                </a:effectLst>
              </a:rPr>
              <a:t>管理与技术相结合的过程</a:t>
            </a:r>
            <a:r>
              <a:rPr lang="zh-CN" altLang="en-US" dirty="0">
                <a:solidFill>
                  <a:srgbClr val="002060"/>
                </a:solidFill>
                <a:effectLst>
                  <a:outerShdw blurRad="38100" dist="38100" dir="2700000" algn="tl">
                    <a:srgbClr val="000000">
                      <a:alpha val="43137"/>
                    </a:srgbClr>
                  </a:outerShdw>
                </a:effectLst>
              </a:rPr>
              <a:t>，规划人员对管理和技术发展的远见卓识，开拓精神、务实态度是系统规划成功的关键因素。</a:t>
            </a:r>
          </a:p>
          <a:p>
            <a:pPr marL="0" indent="0" algn="just">
              <a:buNone/>
            </a:pPr>
            <a:r>
              <a:rPr lang="en-US" altLang="zh-CN" dirty="0" smtClean="0">
                <a:solidFill>
                  <a:srgbClr val="FF0000"/>
                </a:solidFill>
                <a:effectLst>
                  <a:outerShdw blurRad="38100" dist="38100" dir="2700000" algn="tl">
                    <a:srgbClr val="000000">
                      <a:alpha val="43137"/>
                    </a:srgbClr>
                  </a:outerShdw>
                </a:effectLst>
              </a:rPr>
              <a:t> (5) </a:t>
            </a:r>
            <a:r>
              <a:rPr lang="zh-CN" altLang="en-US" dirty="0">
                <a:solidFill>
                  <a:srgbClr val="FF0000"/>
                </a:solidFill>
                <a:effectLst>
                  <a:outerShdw blurRad="38100" dist="38100" dir="2700000" algn="tl">
                    <a:srgbClr val="000000">
                      <a:alpha val="43137"/>
                    </a:srgbClr>
                  </a:outerShdw>
                </a:effectLst>
              </a:rPr>
              <a:t>系统规划不宜过细。</a:t>
            </a:r>
            <a:r>
              <a:rPr lang="zh-CN" altLang="en-US" dirty="0">
                <a:solidFill>
                  <a:srgbClr val="002060"/>
                </a:solidFill>
                <a:effectLst>
                  <a:outerShdw blurRad="38100" dist="38100" dir="2700000" algn="tl">
                    <a:srgbClr val="000000">
                      <a:alpha val="43137"/>
                    </a:srgbClr>
                  </a:outerShdw>
                </a:effectLst>
              </a:rPr>
              <a:t>系统规划为整个系统确定发展战略、总体结构和资源计划，它不解决系统开发中的具体问题，它要给后续工作以指导，而不是代替后续工作。在系统规划阶段，系统结构着眼于子系统的划分，对数据的描述在于划分</a:t>
            </a:r>
            <a:r>
              <a:rPr lang="zh-CN" altLang="en-US" dirty="0">
                <a:solidFill>
                  <a:srgbClr val="002060"/>
                </a:solidFill>
                <a:effectLst>
                  <a:outerShdw blurRad="38100" dist="38100" dir="2700000" algn="tl">
                    <a:srgbClr val="000000">
                      <a:alpha val="43137"/>
                    </a:srgbClr>
                  </a:outerShdw>
                </a:effectLst>
                <a:latin typeface="Courier New"/>
              </a:rPr>
              <a:t>“</a:t>
            </a:r>
            <a:r>
              <a:rPr lang="zh-CN" altLang="en-US" dirty="0">
                <a:solidFill>
                  <a:srgbClr val="002060"/>
                </a:solidFill>
                <a:effectLst>
                  <a:outerShdw blurRad="38100" dist="38100" dir="2700000" algn="tl">
                    <a:srgbClr val="000000">
                      <a:alpha val="43137"/>
                    </a:srgbClr>
                  </a:outerShdw>
                </a:effectLst>
              </a:rPr>
              <a:t>数据类</a:t>
            </a:r>
            <a:r>
              <a:rPr lang="zh-CN" altLang="en-US" dirty="0">
                <a:solidFill>
                  <a:srgbClr val="002060"/>
                </a:solidFill>
                <a:effectLst>
                  <a:outerShdw blurRad="38100" dist="38100" dir="2700000" algn="tl">
                    <a:srgbClr val="000000">
                      <a:alpha val="43137"/>
                    </a:srgbClr>
                  </a:outerShdw>
                </a:effectLst>
                <a:latin typeface="Courier New"/>
              </a:rPr>
              <a:t>”</a:t>
            </a:r>
            <a:r>
              <a:rPr lang="zh-CN" altLang="en-US" dirty="0">
                <a:solidFill>
                  <a:srgbClr val="002060"/>
                </a:solidFill>
                <a:effectLst>
                  <a:outerShdw blurRad="38100" dist="38100" dir="2700000" algn="tl">
                    <a:srgbClr val="000000">
                      <a:alpha val="43137"/>
                    </a:srgbClr>
                  </a:outerShdw>
                </a:effectLst>
              </a:rPr>
              <a:t>，进一步的划分是后续工作的任务</a:t>
            </a:r>
            <a:r>
              <a:rPr lang="zh-CN" altLang="en-US" dirty="0" smtClean="0">
                <a:solidFill>
                  <a:srgbClr val="002060"/>
                </a:solidFill>
                <a:effectLst>
                  <a:outerShdw blurRad="38100" dist="38100" dir="2700000" algn="tl">
                    <a:srgbClr val="000000">
                      <a:alpha val="43137"/>
                    </a:srgbClr>
                  </a:outerShdw>
                </a:effectLst>
              </a:rPr>
              <a:t>。</a:t>
            </a:r>
            <a:endParaRPr lang="en-US" altLang="zh-CN" dirty="0" smtClean="0">
              <a:solidFill>
                <a:srgbClr val="002060"/>
              </a:solidFill>
              <a:effectLst>
                <a:outerShdw blurRad="38100" dist="38100" dir="2700000" algn="tl">
                  <a:srgbClr val="000000">
                    <a:alpha val="43137"/>
                  </a:srgbClr>
                </a:outerShdw>
              </a:effectLst>
            </a:endParaRPr>
          </a:p>
          <a:p>
            <a:pPr marL="0" indent="0" algn="just">
              <a:buNone/>
            </a:pPr>
            <a:r>
              <a:rPr lang="en-US" altLang="zh-CN" dirty="0">
                <a:solidFill>
                  <a:srgbClr val="002060"/>
                </a:solidFill>
                <a:effectLst>
                  <a:outerShdw blurRad="38100" dist="38100" dir="2700000" algn="tl">
                    <a:srgbClr val="000000">
                      <a:alpha val="43137"/>
                    </a:srgbClr>
                  </a:outerShdw>
                </a:effectLst>
              </a:rPr>
              <a:t>(6) </a:t>
            </a:r>
            <a:r>
              <a:rPr lang="zh-CN" altLang="en-US" dirty="0">
                <a:solidFill>
                  <a:srgbClr val="002060"/>
                </a:solidFill>
                <a:effectLst>
                  <a:outerShdw blurRad="38100" dist="38100" dir="2700000" algn="tl">
                    <a:srgbClr val="000000">
                      <a:alpha val="43137"/>
                    </a:srgbClr>
                  </a:outerShdw>
                </a:effectLst>
              </a:rPr>
              <a:t>系统规划必须纳入整个组织的发展规划，并随环境发展而变化，应</a:t>
            </a:r>
            <a:r>
              <a:rPr lang="zh-CN" altLang="en-US" dirty="0">
                <a:solidFill>
                  <a:srgbClr val="FF0000"/>
                </a:solidFill>
                <a:effectLst>
                  <a:outerShdw blurRad="38100" dist="38100" dir="2700000" algn="tl">
                    <a:srgbClr val="000000">
                      <a:alpha val="43137"/>
                    </a:srgbClr>
                  </a:outerShdw>
                </a:effectLst>
              </a:rPr>
              <a:t>定期滚动</a:t>
            </a:r>
            <a:r>
              <a:rPr lang="zh-CN" altLang="en-US" dirty="0">
                <a:solidFill>
                  <a:srgbClr val="002060"/>
                </a:solidFill>
                <a:effectLst>
                  <a:outerShdw blurRad="38100" dist="38100" dir="2700000" algn="tl">
                    <a:srgbClr val="000000">
                      <a:alpha val="43137"/>
                    </a:srgbClr>
                  </a:outerShdw>
                </a:effectLst>
              </a:rPr>
              <a:t>。</a:t>
            </a:r>
          </a:p>
          <a:p>
            <a:pPr marL="0" indent="0" algn="just">
              <a:buNone/>
            </a:pPr>
            <a:r>
              <a:rPr lang="zh-CN" altLang="en-US" dirty="0">
                <a:solidFill>
                  <a:srgbClr val="002060"/>
                </a:solidFill>
                <a:effectLst>
                  <a:outerShdw blurRad="38100" dist="38100" dir="2700000" algn="tl">
                    <a:srgbClr val="000000">
                      <a:alpha val="43137"/>
                    </a:srgbClr>
                  </a:outerShdw>
                </a:effectLst>
              </a:rPr>
              <a:t>    </a:t>
            </a:r>
            <a:endParaRPr lang="en-US" altLang="zh-CN" dirty="0">
              <a:solidFill>
                <a:srgbClr val="002060"/>
              </a:solidFill>
              <a:effectLst>
                <a:outerShdw blurRad="38100" dist="38100" dir="2700000" algn="tl">
                  <a:srgbClr val="000000">
                    <a:alpha val="43137"/>
                  </a:srgbClr>
                </a:outerShdw>
              </a:effectLst>
            </a:endParaRPr>
          </a:p>
          <a:p>
            <a:pPr marL="0" indent="0" algn="just">
              <a:buNone/>
            </a:pPr>
            <a:endParaRPr lang="zh-CN" altLang="en-US" dirty="0">
              <a:solidFill>
                <a:srgbClr val="002060"/>
              </a:solidFill>
              <a:effectLst>
                <a:outerShdw blurRad="38100" dist="38100" dir="2700000" algn="tl">
                  <a:srgbClr val="000000">
                    <a:alpha val="43137"/>
                  </a:srgbClr>
                </a:outerShdw>
              </a:effectLst>
            </a:endParaRPr>
          </a:p>
        </p:txBody>
      </p:sp>
      <p:sp>
        <p:nvSpPr>
          <p:cNvPr id="6" name="Rectangle 7"/>
          <p:cNvSpPr>
            <a:spLocks noChangeArrowheads="1"/>
          </p:cNvSpPr>
          <p:nvPr/>
        </p:nvSpPr>
        <p:spPr bwMode="auto">
          <a:xfrm>
            <a:off x="111561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一</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、系统规划概论</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7" name="Text Box 3"/>
          <p:cNvSpPr txBox="1">
            <a:spLocks noChangeArrowheads="1"/>
          </p:cNvSpPr>
          <p:nvPr/>
        </p:nvSpPr>
        <p:spPr bwMode="auto">
          <a:xfrm>
            <a:off x="1835696" y="980728"/>
            <a:ext cx="5760640"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r>
              <a:rPr lang="en-US" altLang="zh-CN" dirty="0"/>
              <a:t>  </a:t>
            </a:r>
            <a:r>
              <a:rPr lang="en-US" altLang="zh-CN" dirty="0" smtClean="0"/>
              <a:t>4</a:t>
            </a:r>
            <a:r>
              <a:rPr lang="zh-CN" altLang="en-US" dirty="0" smtClean="0"/>
              <a:t>、系统规划的特点</a:t>
            </a:r>
            <a:endParaRPr lang="zh-CN" altLang="en-US" dirty="0"/>
          </a:p>
        </p:txBody>
      </p:sp>
    </p:spTree>
    <p:extLst>
      <p:ext uri="{BB962C8B-B14F-4D97-AF65-F5344CB8AC3E}">
        <p14:creationId xmlns:p14="http://schemas.microsoft.com/office/powerpoint/2010/main" val="2301957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1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11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9" name="Rectangle 3"/>
          <p:cNvSpPr>
            <a:spLocks noGrp="1" noChangeArrowheads="1"/>
          </p:cNvSpPr>
          <p:nvPr>
            <p:ph type="body" idx="1"/>
          </p:nvPr>
        </p:nvSpPr>
        <p:spPr>
          <a:xfrm>
            <a:off x="611560" y="1916832"/>
            <a:ext cx="7992888" cy="4107160"/>
          </a:xfrm>
        </p:spPr>
        <p:txBody>
          <a:bodyPr/>
          <a:lstStyle/>
          <a:p>
            <a:pPr marL="0" indent="0" algn="just">
              <a:buNone/>
            </a:pPr>
            <a:r>
              <a:rPr lang="zh-CN" altLang="en-US"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系统规划</a:t>
            </a:r>
            <a:r>
              <a:rPr lang="zh-CN" altLang="en-US" sz="28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应遵循以下原则：</a:t>
            </a:r>
          </a:p>
          <a:p>
            <a:pPr marL="457200" indent="-457200" algn="just">
              <a:buAutoNum type="arabicParenBoth"/>
            </a:pPr>
            <a:r>
              <a:rPr lang="zh-CN" altLang="en-US"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支持</a:t>
            </a:r>
            <a:r>
              <a:rPr lang="zh-CN" altLang="en-US" sz="28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企业的总</a:t>
            </a:r>
            <a:r>
              <a:rPr lang="zh-CN" altLang="en-US"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目标</a:t>
            </a:r>
            <a:endParaRPr lang="en-US" altLang="zh-CN"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lgn="just">
              <a:buNone/>
            </a:pPr>
            <a:r>
              <a:rPr lang="en-US" altLang="zh-CN"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r>
              <a:rPr lang="en-US" altLang="zh-CN"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企业</a:t>
            </a:r>
            <a:r>
              <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的战略目标是系统规划的出发点。系统规划应从企业目标出发，分析企业管理的信息需求，逐步导出信息系统的战略目标和总体结构。</a:t>
            </a:r>
          </a:p>
          <a:p>
            <a:pPr marL="0" indent="0" algn="just">
              <a:buNone/>
            </a:pPr>
            <a:r>
              <a:rPr lang="en-US" altLang="zh-CN"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8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2) </a:t>
            </a:r>
            <a:r>
              <a:rPr lang="zh-CN" altLang="en-US" sz="28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整体上着眼于高层管理，兼顾各管理层的</a:t>
            </a:r>
            <a:r>
              <a:rPr lang="zh-CN" altLang="en-US"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要求</a:t>
            </a:r>
            <a:endParaRPr lang="zh-CN" altLang="en-US" sz="28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a:p>
            <a:endParaRPr lang="en-US" altLang="zh-CN"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Rectangle 7"/>
          <p:cNvSpPr>
            <a:spLocks noChangeArrowheads="1"/>
          </p:cNvSpPr>
          <p:nvPr/>
        </p:nvSpPr>
        <p:spPr bwMode="auto">
          <a:xfrm>
            <a:off x="111561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一</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、系统规划概论</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7" name="Text Box 3"/>
          <p:cNvSpPr txBox="1">
            <a:spLocks noChangeArrowheads="1"/>
          </p:cNvSpPr>
          <p:nvPr/>
        </p:nvSpPr>
        <p:spPr bwMode="auto">
          <a:xfrm>
            <a:off x="1835696" y="980728"/>
            <a:ext cx="5760640"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r>
              <a:rPr lang="en-US" altLang="zh-CN" dirty="0"/>
              <a:t>  5</a:t>
            </a:r>
            <a:r>
              <a:rPr lang="zh-CN" altLang="en-US" dirty="0" smtClean="0"/>
              <a:t>、系统规划的原则</a:t>
            </a:r>
            <a:endParaRPr lang="zh-CN" altLang="en-US" dirty="0"/>
          </a:p>
        </p:txBody>
      </p:sp>
    </p:spTree>
    <p:extLst>
      <p:ext uri="{BB962C8B-B14F-4D97-AF65-F5344CB8AC3E}">
        <p14:creationId xmlns:p14="http://schemas.microsoft.com/office/powerpoint/2010/main" val="2576378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25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425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42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Rectangle 3"/>
          <p:cNvSpPr>
            <a:spLocks noGrp="1" noChangeArrowheads="1"/>
          </p:cNvSpPr>
          <p:nvPr>
            <p:ph type="body" idx="1"/>
          </p:nvPr>
        </p:nvSpPr>
        <p:spPr>
          <a:xfrm>
            <a:off x="904056" y="1698104"/>
            <a:ext cx="7772400" cy="4539208"/>
          </a:xfrm>
        </p:spPr>
        <p:txBody>
          <a:bodyPr/>
          <a:lstStyle/>
          <a:p>
            <a:pPr marL="0" indent="0" algn="just">
              <a:buNone/>
            </a:pPr>
            <a:r>
              <a:rPr lang="en-US" altLang="zh-CN"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8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3) </a:t>
            </a:r>
            <a:r>
              <a:rPr lang="zh-CN" altLang="en-US" sz="28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摆脱信息系统对组织机构的依从</a:t>
            </a:r>
            <a:r>
              <a:rPr lang="zh-CN" altLang="en-US"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性</a:t>
            </a:r>
            <a:endParaRPr lang="en-US" altLang="zh-CN"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lgn="just">
              <a:buNone/>
            </a:pPr>
            <a:r>
              <a:rPr lang="en-US" altLang="zh-CN"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企业最基本的活动和决策可以独立于任何管理层和管理职责。</a:t>
            </a:r>
            <a:endParaRPr lang="en-US" altLang="zh-CN"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lgn="just">
              <a:buNone/>
            </a:pP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例如：“库存管理”可以定义为“原材料、零件和组件的收发控制和库存量估计过程”。</a:t>
            </a:r>
            <a:endParaRPr lang="en-US" altLang="zh-CN"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lgn="just">
              <a:buNone/>
            </a:pP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这个过程可以由一个部门单独完成，也可以由多个部门联合完成。</a:t>
            </a:r>
            <a:endParaRPr lang="en-US" altLang="zh-CN"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lgn="just">
              <a:buNone/>
            </a:pP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组织机构可以有变动，但库存管理的过程大体上是不变的。对企业过程的了解往往从现行组织机构入手，但要摆脱对它的依从性，才能提高</a:t>
            </a: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信息系统应变</a:t>
            </a: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能力。</a:t>
            </a:r>
          </a:p>
          <a:p>
            <a:pPr marL="0" indent="0">
              <a:buNone/>
            </a:pPr>
            <a:endPar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Rectangle 7"/>
          <p:cNvSpPr>
            <a:spLocks noChangeArrowheads="1"/>
          </p:cNvSpPr>
          <p:nvPr/>
        </p:nvSpPr>
        <p:spPr bwMode="auto">
          <a:xfrm>
            <a:off x="111561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一</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、系统规划概论</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7" name="Text Box 3"/>
          <p:cNvSpPr txBox="1">
            <a:spLocks noChangeArrowheads="1"/>
          </p:cNvSpPr>
          <p:nvPr/>
        </p:nvSpPr>
        <p:spPr bwMode="auto">
          <a:xfrm>
            <a:off x="1835696" y="980728"/>
            <a:ext cx="5760640"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r>
              <a:rPr lang="en-US" altLang="zh-CN" dirty="0"/>
              <a:t>  5</a:t>
            </a:r>
            <a:r>
              <a:rPr lang="zh-CN" altLang="en-US" dirty="0" smtClean="0"/>
              <a:t>、系统规划的原则</a:t>
            </a:r>
            <a:endParaRPr lang="zh-CN" altLang="en-US" dirty="0"/>
          </a:p>
        </p:txBody>
      </p:sp>
    </p:spTree>
    <p:extLst>
      <p:ext uri="{BB962C8B-B14F-4D97-AF65-F5344CB8AC3E}">
        <p14:creationId xmlns:p14="http://schemas.microsoft.com/office/powerpoint/2010/main" val="2437463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2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2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528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28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2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2" name="Text Box 4"/>
          <p:cNvSpPr txBox="1">
            <a:spLocks noChangeArrowheads="1"/>
          </p:cNvSpPr>
          <p:nvPr/>
        </p:nvSpPr>
        <p:spPr bwMode="auto">
          <a:xfrm>
            <a:off x="611560" y="6299128"/>
            <a:ext cx="4403576" cy="45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spcBef>
                <a:spcPct val="20000"/>
              </a:spcBef>
            </a:pPr>
            <a:r>
              <a:rPr lang="zh-CN" altLang="en-US" sz="20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图</a:t>
            </a:r>
            <a:r>
              <a:rPr lang="en-US" altLang="zh-CN" sz="20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2.1 </a:t>
            </a:r>
            <a:r>
              <a:rPr lang="zh-CN" altLang="en-US" sz="20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信息系统</a:t>
            </a:r>
            <a:r>
              <a:rPr lang="zh-CN" altLang="en-US" sz="20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的规划与实现</a:t>
            </a:r>
          </a:p>
        </p:txBody>
      </p:sp>
      <p:sp>
        <p:nvSpPr>
          <p:cNvPr id="227335" name="Rectangle 7"/>
          <p:cNvSpPr>
            <a:spLocks noChangeArrowheads="1"/>
          </p:cNvSpPr>
          <p:nvPr/>
        </p:nvSpPr>
        <p:spPr bwMode="auto">
          <a:xfrm>
            <a:off x="2647950" y="25066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27334" name="Object 6"/>
          <p:cNvGraphicFramePr>
            <a:graphicFrameLocks noChangeAspect="1"/>
          </p:cNvGraphicFramePr>
          <p:nvPr>
            <p:extLst>
              <p:ext uri="{D42A27DB-BD31-4B8C-83A1-F6EECF244321}">
                <p14:modId xmlns:p14="http://schemas.microsoft.com/office/powerpoint/2010/main" val="4065356439"/>
              </p:ext>
            </p:extLst>
          </p:nvPr>
        </p:nvGraphicFramePr>
        <p:xfrm>
          <a:off x="-327688" y="2480753"/>
          <a:ext cx="6411856" cy="3640332"/>
        </p:xfrm>
        <a:graphic>
          <a:graphicData uri="http://schemas.openxmlformats.org/presentationml/2006/ole">
            <mc:AlternateContent xmlns:mc="http://schemas.openxmlformats.org/markup-compatibility/2006">
              <mc:Choice xmlns:v="urn:schemas-microsoft-com:vml" Requires="v">
                <p:oleObj spid="_x0000_s64644" name="Visio" r:id="rId3" imgW="3850757" imgH="1847178" progId="Visio.Drawing.11">
                  <p:embed/>
                </p:oleObj>
              </mc:Choice>
              <mc:Fallback>
                <p:oleObj name="Visio" r:id="rId3" imgW="3850757" imgH="184717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88" y="2480753"/>
                        <a:ext cx="6411856" cy="3640332"/>
                      </a:xfrm>
                      <a:prstGeom prst="rect">
                        <a:avLst/>
                      </a:prstGeom>
                      <a:noFill/>
                      <a:extLst/>
                    </p:spPr>
                  </p:pic>
                </p:oleObj>
              </mc:Fallback>
            </mc:AlternateContent>
          </a:graphicData>
        </a:graphic>
      </p:graphicFrame>
      <p:sp>
        <p:nvSpPr>
          <p:cNvPr id="8" name="Rectangle 3"/>
          <p:cNvSpPr txBox="1">
            <a:spLocks noChangeArrowheads="1"/>
          </p:cNvSpPr>
          <p:nvPr/>
        </p:nvSpPr>
        <p:spPr bwMode="auto">
          <a:xfrm>
            <a:off x="6084168" y="2506662"/>
            <a:ext cx="2843808" cy="3833961"/>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5"/>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marL="0" indent="0" algn="just">
              <a:buFontTx/>
              <a:buNone/>
            </a:pP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自顶向下规划，自底向上实现</a:t>
            </a: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”的过程。采用自上而下的规划方法，可以保证系统结构的完整性和信息的一致性。</a:t>
            </a:r>
          </a:p>
          <a:p>
            <a:pPr marL="0" indent="0" algn="just">
              <a:buFontTx/>
              <a:buNone/>
            </a:pPr>
            <a:endParaRPr lang="en-US" altLang="zh-CN"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9" name="Rectangle 3"/>
          <p:cNvSpPr txBox="1">
            <a:spLocks noChangeArrowheads="1"/>
          </p:cNvSpPr>
          <p:nvPr/>
        </p:nvSpPr>
        <p:spPr bwMode="auto">
          <a:xfrm>
            <a:off x="539552" y="1700808"/>
            <a:ext cx="5112568" cy="792088"/>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5"/>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marL="0" indent="0" algn="just">
              <a:buFontTx/>
              <a:buNone/>
            </a:pPr>
            <a:r>
              <a:rPr lang="en-US" altLang="zh-CN" sz="280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(4) </a:t>
            </a:r>
            <a:r>
              <a:rPr lang="zh-CN" altLang="en-US" sz="280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使系统结构有良好的整体性</a:t>
            </a:r>
            <a:endParaRPr lang="en-US" altLang="zh-CN" sz="280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lgn="just">
              <a:buFontTx/>
              <a:buNone/>
            </a:pPr>
            <a:endParaRPr lang="en-US" altLang="zh-CN"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0" name="Rectangle 7"/>
          <p:cNvSpPr>
            <a:spLocks noChangeArrowheads="1"/>
          </p:cNvSpPr>
          <p:nvPr/>
        </p:nvSpPr>
        <p:spPr bwMode="auto">
          <a:xfrm>
            <a:off x="111561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一</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、系统规划概论</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11" name="Text Box 3"/>
          <p:cNvSpPr txBox="1">
            <a:spLocks noChangeArrowheads="1"/>
          </p:cNvSpPr>
          <p:nvPr/>
        </p:nvSpPr>
        <p:spPr bwMode="auto">
          <a:xfrm>
            <a:off x="1835696" y="980728"/>
            <a:ext cx="5760640"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r>
              <a:rPr lang="en-US" altLang="zh-CN" dirty="0"/>
              <a:t>  5</a:t>
            </a:r>
            <a:r>
              <a:rPr lang="zh-CN" altLang="en-US" dirty="0" smtClean="0"/>
              <a:t>、系统规划的原则</a:t>
            </a:r>
            <a:endParaRPr lang="zh-CN" altLang="en-US" dirty="0"/>
          </a:p>
        </p:txBody>
      </p:sp>
    </p:spTree>
    <p:extLst>
      <p:ext uri="{BB962C8B-B14F-4D97-AF65-F5344CB8AC3E}">
        <p14:creationId xmlns:p14="http://schemas.microsoft.com/office/powerpoint/2010/main" val="2222977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73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2"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type="body" idx="1"/>
          </p:nvPr>
        </p:nvSpPr>
        <p:spPr>
          <a:xfrm>
            <a:off x="539552" y="1700808"/>
            <a:ext cx="7772400" cy="4495800"/>
          </a:xfrm>
        </p:spPr>
        <p:txBody>
          <a:bodyPr/>
          <a:lstStyle/>
          <a:p>
            <a:pPr marL="0" indent="0" algn="just">
              <a:buNone/>
            </a:pPr>
            <a:r>
              <a:rPr lang="en-US" altLang="zh-CN"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8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5) </a:t>
            </a:r>
            <a:r>
              <a:rPr lang="zh-CN" altLang="en-US" sz="28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便于</a:t>
            </a:r>
            <a:r>
              <a:rPr lang="zh-CN" altLang="en-US"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实施</a:t>
            </a:r>
            <a:endParaRPr lang="en-US" altLang="zh-CN"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lgn="just">
              <a:buNone/>
            </a:pPr>
            <a:r>
              <a:rPr lang="en-US" altLang="zh-CN"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r>
              <a:rPr lang="en-US" altLang="zh-CN"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系统规划</a:t>
            </a:r>
            <a:r>
              <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应给后续工作提供指导，要便于实施</a:t>
            </a: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p>
          <a:p>
            <a:pPr lvl="1" algn="just">
              <a:buFont typeface="Wingdings" pitchFamily="2" charset="2"/>
              <a:buChar char="Ø"/>
            </a:pPr>
            <a:r>
              <a:rPr lang="zh-CN" altLang="en-US" sz="24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方案</a:t>
            </a:r>
            <a:r>
              <a:rPr lang="zh-CN" altLang="en-US" sz="24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选择</a:t>
            </a:r>
            <a:r>
              <a:rPr lang="zh-CN" altLang="en-US"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应追求实效，选择最经济、简单、易于实施的方案</a:t>
            </a:r>
            <a:r>
              <a:rPr lang="zh-CN" altLang="en-US" sz="24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endParaRPr lang="en-US" altLang="zh-CN" sz="24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lvl="1" algn="just">
              <a:buFont typeface="Wingdings" pitchFamily="2" charset="2"/>
              <a:buChar char="Ø"/>
            </a:pPr>
            <a:r>
              <a:rPr lang="zh-CN" altLang="en-US" sz="24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技术</a:t>
            </a:r>
            <a:r>
              <a:rPr lang="zh-CN" altLang="en-US" sz="24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手段</a:t>
            </a:r>
            <a:r>
              <a:rPr lang="zh-CN" altLang="en-US"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强调实用，不片面求洋、求新。</a:t>
            </a:r>
          </a:p>
        </p:txBody>
      </p:sp>
      <p:sp>
        <p:nvSpPr>
          <p:cNvPr id="6" name="Rectangle 7"/>
          <p:cNvSpPr>
            <a:spLocks noChangeArrowheads="1"/>
          </p:cNvSpPr>
          <p:nvPr/>
        </p:nvSpPr>
        <p:spPr bwMode="auto">
          <a:xfrm>
            <a:off x="111561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一</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、系统规划概论</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7" name="Text Box 3"/>
          <p:cNvSpPr txBox="1">
            <a:spLocks noChangeArrowheads="1"/>
          </p:cNvSpPr>
          <p:nvPr/>
        </p:nvSpPr>
        <p:spPr bwMode="auto">
          <a:xfrm>
            <a:off x="1835696" y="980728"/>
            <a:ext cx="5760640"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r>
              <a:rPr lang="en-US" altLang="zh-CN" dirty="0"/>
              <a:t>  5</a:t>
            </a:r>
            <a:r>
              <a:rPr lang="zh-CN" altLang="en-US" dirty="0" smtClean="0"/>
              <a:t>、系统规划的原则</a:t>
            </a:r>
            <a:endParaRPr lang="zh-CN" altLang="en-US" dirty="0"/>
          </a:p>
        </p:txBody>
      </p:sp>
    </p:spTree>
    <p:extLst>
      <p:ext uri="{BB962C8B-B14F-4D97-AF65-F5344CB8AC3E}">
        <p14:creationId xmlns:p14="http://schemas.microsoft.com/office/powerpoint/2010/main" val="1008849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txBox="1">
            <a:spLocks noChangeArrowheads="1"/>
          </p:cNvSpPr>
          <p:nvPr/>
        </p:nvSpPr>
        <p:spPr bwMode="auto">
          <a:xfrm>
            <a:off x="539552" y="2204864"/>
            <a:ext cx="2880320" cy="2224881"/>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spcBef>
                <a:spcPct val="15000"/>
              </a:spcBef>
              <a:buClr>
                <a:srgbClr val="800080"/>
              </a:buClr>
              <a:buSzTx/>
              <a:buFont typeface="Wingdings" pitchFamily="2" charset="2"/>
              <a:buChar char="Ø"/>
            </a:pP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系统规划</a:t>
            </a:r>
            <a:endPar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a:spcBef>
                <a:spcPct val="15000"/>
              </a:spcBef>
              <a:buClr>
                <a:srgbClr val="800080"/>
              </a:buClr>
              <a:buSzTx/>
              <a:buFont typeface="Wingdings" pitchFamily="2" charset="2"/>
              <a:buChar char="Ø"/>
            </a:pP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系统分析</a:t>
            </a:r>
            <a:endPar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a:spcBef>
                <a:spcPct val="15000"/>
              </a:spcBef>
              <a:buClr>
                <a:srgbClr val="800080"/>
              </a:buClr>
              <a:buSzTx/>
              <a:buFont typeface="Wingdings" pitchFamily="2" charset="2"/>
              <a:buChar char="Ø"/>
            </a:pP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系统设计</a:t>
            </a:r>
            <a:endParaRPr lang="en-US" altLang="zh-CN"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a:spcBef>
                <a:spcPct val="15000"/>
              </a:spcBef>
              <a:buClr>
                <a:srgbClr val="800080"/>
              </a:buClr>
              <a:buSzTx/>
              <a:buFont typeface="Wingdings" pitchFamily="2" charset="2"/>
              <a:buChar char="Ø"/>
            </a:pP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系统实施</a:t>
            </a:r>
            <a:endParaRPr lang="en-US" altLang="zh-CN"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a:spcBef>
                <a:spcPct val="15000"/>
              </a:spcBef>
              <a:buClr>
                <a:srgbClr val="800080"/>
              </a:buClr>
              <a:buSzTx/>
              <a:buFont typeface="Wingdings" pitchFamily="2" charset="2"/>
              <a:buChar char="Ø"/>
            </a:pP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系统运行</a:t>
            </a:r>
            <a:endPar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a:p>
            <a:pPr marL="609600" indent="-609600"/>
            <a:endParaRPr lang="en-US" altLang="zh-CN" sz="2800" dirty="0">
              <a:latin typeface="仿宋_GB2312" pitchFamily="49" charset="-122"/>
              <a:ea typeface="仿宋_GB2312" pitchFamily="49" charset="-122"/>
            </a:endParaRPr>
          </a:p>
        </p:txBody>
      </p:sp>
      <p:pic>
        <p:nvPicPr>
          <p:cNvPr id="614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980728"/>
            <a:ext cx="3744416" cy="5441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txBox="1">
            <a:spLocks noChangeArrowheads="1"/>
          </p:cNvSpPr>
          <p:nvPr/>
        </p:nvSpPr>
        <p:spPr bwMode="auto">
          <a:xfrm>
            <a:off x="278928" y="1412776"/>
            <a:ext cx="7866063" cy="72008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marL="0" indent="0">
              <a:spcBef>
                <a:spcPct val="15000"/>
              </a:spcBef>
              <a:buClr>
                <a:srgbClr val="800080"/>
              </a:buClr>
              <a:buSzTx/>
              <a:buNone/>
            </a:pPr>
            <a:r>
              <a:rPr lang="zh-CN" altLang="en-US"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五阶段：</a:t>
            </a:r>
            <a:endParaRPr lang="en-US" altLang="zh-CN"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spcBef>
                <a:spcPct val="15000"/>
              </a:spcBef>
              <a:buClr>
                <a:srgbClr val="800080"/>
              </a:buClr>
              <a:buSzTx/>
              <a:buNone/>
            </a:pPr>
            <a:r>
              <a:rPr lang="en-US" altLang="zh-CN"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endPar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41879146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685800" y="1628800"/>
            <a:ext cx="7772400" cy="4467200"/>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r>
              <a:rPr lang="zh-CN" altLang="en-US" dirty="0" smtClean="0">
                <a:solidFill>
                  <a:srgbClr val="0000FF"/>
                </a:solidFill>
                <a:effectLst>
                  <a:outerShdw blurRad="38100" dist="38100" dir="2700000" algn="tl">
                    <a:srgbClr val="000000">
                      <a:alpha val="43137"/>
                    </a:srgbClr>
                  </a:outerShdw>
                </a:effectLst>
                <a:latin typeface="楷体_GB2312" pitchFamily="49" charset="-122"/>
              </a:rPr>
              <a:t>战略规划是核心 </a:t>
            </a:r>
          </a:p>
          <a:p>
            <a:pPr lvl="1"/>
            <a:r>
              <a:rPr lang="zh-CN" altLang="en-US" dirty="0" smtClean="0">
                <a:solidFill>
                  <a:srgbClr val="002060"/>
                </a:solidFill>
                <a:effectLst>
                  <a:outerShdw blurRad="38100" dist="38100" dir="2700000" algn="tl">
                    <a:srgbClr val="000000">
                      <a:alpha val="43137"/>
                    </a:srgbClr>
                  </a:outerShdw>
                </a:effectLst>
                <a:latin typeface="楷体_GB2312" pitchFamily="49" charset="-122"/>
              </a:rPr>
              <a:t>信息系统战略与组织发展战略的一致是信息系统建设成功的关键之一。 </a:t>
            </a:r>
          </a:p>
          <a:p>
            <a:r>
              <a:rPr lang="zh-CN" altLang="en-US" dirty="0" smtClean="0">
                <a:solidFill>
                  <a:srgbClr val="0000FF"/>
                </a:solidFill>
                <a:effectLst>
                  <a:outerShdw blurRad="38100" dist="38100" dir="2700000" algn="tl">
                    <a:srgbClr val="000000">
                      <a:alpha val="43137"/>
                    </a:srgbClr>
                  </a:outerShdw>
                </a:effectLst>
                <a:latin typeface="楷体_GB2312" pitchFamily="49" charset="-122"/>
              </a:rPr>
              <a:t>业务流程的改革与创新是基础 </a:t>
            </a:r>
          </a:p>
          <a:p>
            <a:pPr lvl="1"/>
            <a:r>
              <a:rPr lang="zh-CN" altLang="en-US" dirty="0" smtClean="0">
                <a:solidFill>
                  <a:srgbClr val="002060"/>
                </a:solidFill>
                <a:effectLst>
                  <a:outerShdw blurRad="38100" dist="38100" dir="2700000" algn="tl">
                    <a:srgbClr val="000000">
                      <a:alpha val="43137"/>
                    </a:srgbClr>
                  </a:outerShdw>
                </a:effectLst>
                <a:latin typeface="楷体_GB2312" pitchFamily="49" charset="-122"/>
              </a:rPr>
              <a:t>企业的业务流程直接体现企业的核心能力，是企业完成其使命、实现其目标的基础。 </a:t>
            </a:r>
          </a:p>
          <a:p>
            <a:r>
              <a:rPr lang="zh-CN" altLang="en-US" dirty="0" smtClean="0">
                <a:solidFill>
                  <a:srgbClr val="0000FF"/>
                </a:solidFill>
                <a:effectLst>
                  <a:outerShdw blurRad="38100" dist="38100" dir="2700000" algn="tl">
                    <a:srgbClr val="000000">
                      <a:alpha val="43137"/>
                    </a:srgbClr>
                  </a:outerShdw>
                </a:effectLst>
                <a:latin typeface="楷体_GB2312" pitchFamily="49" charset="-122"/>
              </a:rPr>
              <a:t>解决问题的有效性是关键 </a:t>
            </a:r>
          </a:p>
          <a:p>
            <a:endParaRPr lang="zh-CN" altLang="en-US" sz="800" dirty="0" smtClean="0">
              <a:solidFill>
                <a:srgbClr val="002060"/>
              </a:solidFill>
              <a:effectLst>
                <a:outerShdw blurRad="38100" dist="38100" dir="2700000" algn="tl">
                  <a:srgbClr val="000000">
                    <a:alpha val="43137"/>
                  </a:srgbClr>
                </a:outerShdw>
              </a:effectLst>
              <a:latin typeface="楷体_GB2312" pitchFamily="49" charset="-122"/>
            </a:endParaRPr>
          </a:p>
          <a:p>
            <a:r>
              <a:rPr lang="zh-CN" altLang="en-US" dirty="0" smtClean="0">
                <a:solidFill>
                  <a:srgbClr val="0000FF"/>
                </a:solidFill>
                <a:effectLst>
                  <a:outerShdw blurRad="38100" dist="38100" dir="2700000" algn="tl">
                    <a:srgbClr val="000000">
                      <a:alpha val="43137"/>
                    </a:srgbClr>
                  </a:outerShdw>
                </a:effectLst>
                <a:latin typeface="楷体_GB2312" pitchFamily="49" charset="-122"/>
              </a:rPr>
              <a:t>应变能力是信息系统成功的重要标志之一</a:t>
            </a:r>
            <a:r>
              <a:rPr lang="zh-CN" altLang="en-US" dirty="0" smtClean="0">
                <a:solidFill>
                  <a:srgbClr val="002060"/>
                </a:solidFill>
                <a:effectLst>
                  <a:outerShdw blurRad="38100" dist="38100" dir="2700000" algn="tl">
                    <a:srgbClr val="000000">
                      <a:alpha val="43137"/>
                    </a:srgbClr>
                  </a:outerShdw>
                </a:effectLst>
                <a:latin typeface="楷体_GB2312" pitchFamily="49" charset="-122"/>
              </a:rPr>
              <a:t>，也是当前信息系统建设与应用的瓶颈问题 </a:t>
            </a:r>
          </a:p>
          <a:p>
            <a:endParaRPr lang="zh-CN" altLang="en-US" sz="800" dirty="0" smtClean="0">
              <a:solidFill>
                <a:srgbClr val="002060"/>
              </a:solidFill>
              <a:effectLst>
                <a:outerShdw blurRad="38100" dist="38100" dir="2700000" algn="tl">
                  <a:srgbClr val="000000">
                    <a:alpha val="43137"/>
                  </a:srgbClr>
                </a:outerShdw>
              </a:effectLst>
              <a:latin typeface="楷体_GB2312" pitchFamily="49" charset="-122"/>
            </a:endParaRPr>
          </a:p>
          <a:p>
            <a:r>
              <a:rPr lang="zh-CN" altLang="en-US" dirty="0" smtClean="0">
                <a:solidFill>
                  <a:srgbClr val="0000FF"/>
                </a:solidFill>
                <a:effectLst>
                  <a:outerShdw blurRad="38100" dist="38100" dir="2700000" algn="tl">
                    <a:srgbClr val="000000">
                      <a:alpha val="43137"/>
                    </a:srgbClr>
                  </a:outerShdw>
                </a:effectLst>
                <a:latin typeface="楷体_GB2312" pitchFamily="49" charset="-122"/>
              </a:rPr>
              <a:t>人、管理、技术应协调发展 </a:t>
            </a:r>
            <a:endParaRPr lang="zh-CN" altLang="en-US" dirty="0">
              <a:solidFill>
                <a:srgbClr val="0000FF"/>
              </a:solidFill>
              <a:effectLst>
                <a:outerShdw blurRad="38100" dist="38100" dir="2700000" algn="tl">
                  <a:srgbClr val="000000">
                    <a:alpha val="43137"/>
                  </a:srgbClr>
                </a:outerShdw>
              </a:effectLst>
              <a:latin typeface="楷体_GB2312" pitchFamily="49" charset="-122"/>
            </a:endParaRPr>
          </a:p>
        </p:txBody>
      </p:sp>
      <p:sp>
        <p:nvSpPr>
          <p:cNvPr id="8" name="Rectangle 7"/>
          <p:cNvSpPr>
            <a:spLocks noChangeArrowheads="1"/>
          </p:cNvSpPr>
          <p:nvPr/>
        </p:nvSpPr>
        <p:spPr bwMode="auto">
          <a:xfrm>
            <a:off x="111561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一</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、系统规划概论</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9" name="Text Box 3"/>
          <p:cNvSpPr txBox="1">
            <a:spLocks noChangeArrowheads="1"/>
          </p:cNvSpPr>
          <p:nvPr/>
        </p:nvSpPr>
        <p:spPr bwMode="auto">
          <a:xfrm>
            <a:off x="1835696" y="980728"/>
            <a:ext cx="5760640"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r>
              <a:rPr lang="en-US" altLang="zh-CN" dirty="0"/>
              <a:t>  </a:t>
            </a:r>
            <a:r>
              <a:rPr lang="en-US" altLang="zh-CN" dirty="0" smtClean="0"/>
              <a:t>6</a:t>
            </a:r>
            <a:r>
              <a:rPr lang="zh-CN" altLang="en-US" dirty="0" smtClean="0"/>
              <a:t>、系统规划的关键问题</a:t>
            </a:r>
            <a:endParaRPr lang="zh-CN" altLang="en-US" dirty="0"/>
          </a:p>
        </p:txBody>
      </p:sp>
    </p:spTree>
    <p:extLst>
      <p:ext uri="{BB962C8B-B14F-4D97-AF65-F5344CB8AC3E}">
        <p14:creationId xmlns:p14="http://schemas.microsoft.com/office/powerpoint/2010/main" val="3415020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7"/>
          <p:cNvSpPr>
            <a:spLocks noChangeArrowheads="1"/>
          </p:cNvSpPr>
          <p:nvPr/>
        </p:nvSpPr>
        <p:spPr bwMode="auto">
          <a:xfrm>
            <a:off x="111561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一</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、系统规划概论</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36" name="Text Box 3"/>
          <p:cNvSpPr txBox="1">
            <a:spLocks noChangeArrowheads="1"/>
          </p:cNvSpPr>
          <p:nvPr/>
        </p:nvSpPr>
        <p:spPr bwMode="auto">
          <a:xfrm>
            <a:off x="2267744" y="2231925"/>
            <a:ext cx="4968552"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pPr algn="l"/>
            <a:r>
              <a:rPr lang="en-US" altLang="zh-CN" dirty="0">
                <a:solidFill>
                  <a:schemeClr val="bg1">
                    <a:lumMod val="50000"/>
                  </a:schemeClr>
                </a:solidFill>
              </a:rPr>
              <a:t>  </a:t>
            </a:r>
            <a:r>
              <a:rPr lang="en-US" altLang="zh-CN" dirty="0" smtClean="0">
                <a:solidFill>
                  <a:schemeClr val="bg1">
                    <a:lumMod val="50000"/>
                  </a:schemeClr>
                </a:solidFill>
              </a:rPr>
              <a:t>2</a:t>
            </a:r>
            <a:r>
              <a:rPr lang="zh-CN" altLang="en-US" dirty="0">
                <a:solidFill>
                  <a:schemeClr val="bg1">
                    <a:lumMod val="50000"/>
                  </a:schemeClr>
                </a:solidFill>
              </a:rPr>
              <a:t>、</a:t>
            </a:r>
            <a:r>
              <a:rPr lang="zh-CN" altLang="en-US" dirty="0" smtClean="0">
                <a:solidFill>
                  <a:schemeClr val="bg1">
                    <a:lumMod val="50000"/>
                  </a:schemeClr>
                </a:solidFill>
              </a:rPr>
              <a:t>系统建设中的问题</a:t>
            </a:r>
            <a:endParaRPr lang="zh-CN" altLang="en-US" dirty="0">
              <a:solidFill>
                <a:schemeClr val="bg1">
                  <a:lumMod val="50000"/>
                </a:schemeClr>
              </a:solidFill>
            </a:endParaRPr>
          </a:p>
        </p:txBody>
      </p:sp>
      <p:sp>
        <p:nvSpPr>
          <p:cNvPr id="41" name="Text Box 3"/>
          <p:cNvSpPr txBox="1">
            <a:spLocks noChangeArrowheads="1"/>
          </p:cNvSpPr>
          <p:nvPr/>
        </p:nvSpPr>
        <p:spPr bwMode="auto">
          <a:xfrm>
            <a:off x="2267744" y="4014239"/>
            <a:ext cx="4968552"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pPr algn="l"/>
            <a:r>
              <a:rPr lang="en-US" altLang="zh-CN" dirty="0">
                <a:solidFill>
                  <a:schemeClr val="bg1">
                    <a:lumMod val="50000"/>
                  </a:schemeClr>
                </a:solidFill>
              </a:rPr>
              <a:t>  </a:t>
            </a:r>
            <a:r>
              <a:rPr lang="en-US" altLang="zh-CN" dirty="0" smtClean="0">
                <a:solidFill>
                  <a:schemeClr val="bg1">
                    <a:lumMod val="50000"/>
                  </a:schemeClr>
                </a:solidFill>
              </a:rPr>
              <a:t>4</a:t>
            </a:r>
            <a:r>
              <a:rPr lang="zh-CN" altLang="en-US" dirty="0">
                <a:solidFill>
                  <a:schemeClr val="bg1">
                    <a:lumMod val="50000"/>
                  </a:schemeClr>
                </a:solidFill>
              </a:rPr>
              <a:t>、</a:t>
            </a:r>
            <a:r>
              <a:rPr lang="zh-CN" altLang="en-US" dirty="0" smtClean="0">
                <a:solidFill>
                  <a:schemeClr val="bg1">
                    <a:lumMod val="50000"/>
                  </a:schemeClr>
                </a:solidFill>
              </a:rPr>
              <a:t>系统规划</a:t>
            </a:r>
            <a:r>
              <a:rPr lang="zh-CN" altLang="en-US" dirty="0">
                <a:solidFill>
                  <a:schemeClr val="bg1">
                    <a:lumMod val="50000"/>
                  </a:schemeClr>
                </a:solidFill>
              </a:rPr>
              <a:t>的特点</a:t>
            </a:r>
          </a:p>
        </p:txBody>
      </p:sp>
      <p:sp>
        <p:nvSpPr>
          <p:cNvPr id="42" name="Text Box 3"/>
          <p:cNvSpPr txBox="1">
            <a:spLocks noChangeArrowheads="1"/>
          </p:cNvSpPr>
          <p:nvPr/>
        </p:nvSpPr>
        <p:spPr bwMode="auto">
          <a:xfrm>
            <a:off x="2267744" y="4905396"/>
            <a:ext cx="4968552"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pPr algn="l"/>
            <a:r>
              <a:rPr lang="en-US" altLang="zh-CN" dirty="0">
                <a:solidFill>
                  <a:schemeClr val="bg1">
                    <a:lumMod val="50000"/>
                  </a:schemeClr>
                </a:solidFill>
              </a:rPr>
              <a:t>  </a:t>
            </a:r>
            <a:r>
              <a:rPr lang="en-US" altLang="zh-CN" dirty="0" smtClean="0">
                <a:solidFill>
                  <a:schemeClr val="bg1">
                    <a:lumMod val="50000"/>
                  </a:schemeClr>
                </a:solidFill>
              </a:rPr>
              <a:t>5</a:t>
            </a:r>
            <a:r>
              <a:rPr lang="zh-CN" altLang="en-US" dirty="0">
                <a:solidFill>
                  <a:schemeClr val="bg1">
                    <a:lumMod val="50000"/>
                  </a:schemeClr>
                </a:solidFill>
              </a:rPr>
              <a:t>、</a:t>
            </a:r>
            <a:r>
              <a:rPr lang="zh-CN" altLang="en-US" dirty="0" smtClean="0">
                <a:solidFill>
                  <a:schemeClr val="bg1">
                    <a:lumMod val="50000"/>
                  </a:schemeClr>
                </a:solidFill>
              </a:rPr>
              <a:t>系统规划</a:t>
            </a:r>
            <a:r>
              <a:rPr lang="zh-CN" altLang="en-US" dirty="0">
                <a:solidFill>
                  <a:schemeClr val="bg1">
                    <a:lumMod val="50000"/>
                  </a:schemeClr>
                </a:solidFill>
              </a:rPr>
              <a:t>的原则</a:t>
            </a:r>
          </a:p>
        </p:txBody>
      </p:sp>
      <p:sp>
        <p:nvSpPr>
          <p:cNvPr id="7" name="Text Box 3"/>
          <p:cNvSpPr txBox="1">
            <a:spLocks noChangeArrowheads="1"/>
          </p:cNvSpPr>
          <p:nvPr/>
        </p:nvSpPr>
        <p:spPr bwMode="auto">
          <a:xfrm>
            <a:off x="2267744" y="1340768"/>
            <a:ext cx="4968552"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pPr algn="l"/>
            <a:r>
              <a:rPr lang="en-US" altLang="zh-CN" dirty="0">
                <a:solidFill>
                  <a:schemeClr val="bg1">
                    <a:lumMod val="50000"/>
                  </a:schemeClr>
                </a:solidFill>
              </a:rPr>
              <a:t>  </a:t>
            </a:r>
            <a:r>
              <a:rPr lang="en-US" altLang="zh-CN" dirty="0" smtClean="0">
                <a:solidFill>
                  <a:schemeClr val="bg1">
                    <a:lumMod val="50000"/>
                  </a:schemeClr>
                </a:solidFill>
              </a:rPr>
              <a:t>1</a:t>
            </a:r>
            <a:r>
              <a:rPr lang="zh-CN" altLang="en-US" dirty="0" smtClean="0">
                <a:solidFill>
                  <a:schemeClr val="bg1">
                    <a:lumMod val="50000"/>
                  </a:schemeClr>
                </a:solidFill>
              </a:rPr>
              <a:t>、企业</a:t>
            </a:r>
            <a:r>
              <a:rPr lang="en-US" altLang="zh-CN" dirty="0" smtClean="0">
                <a:solidFill>
                  <a:schemeClr val="bg1">
                    <a:lumMod val="50000"/>
                  </a:schemeClr>
                </a:solidFill>
              </a:rPr>
              <a:t>IT</a:t>
            </a:r>
            <a:r>
              <a:rPr lang="zh-CN" altLang="en-US" dirty="0" smtClean="0">
                <a:solidFill>
                  <a:schemeClr val="bg1">
                    <a:lumMod val="50000"/>
                  </a:schemeClr>
                </a:solidFill>
              </a:rPr>
              <a:t>战略</a:t>
            </a:r>
            <a:endParaRPr lang="zh-CN" altLang="en-US" dirty="0">
              <a:solidFill>
                <a:schemeClr val="bg1">
                  <a:lumMod val="50000"/>
                </a:schemeClr>
              </a:solidFill>
            </a:endParaRPr>
          </a:p>
        </p:txBody>
      </p:sp>
      <p:sp>
        <p:nvSpPr>
          <p:cNvPr id="8" name="Text Box 3"/>
          <p:cNvSpPr txBox="1">
            <a:spLocks noChangeArrowheads="1"/>
          </p:cNvSpPr>
          <p:nvPr/>
        </p:nvSpPr>
        <p:spPr bwMode="auto">
          <a:xfrm>
            <a:off x="2267744" y="3123082"/>
            <a:ext cx="4968552"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pPr algn="l"/>
            <a:r>
              <a:rPr lang="en-US" altLang="zh-CN" dirty="0">
                <a:solidFill>
                  <a:schemeClr val="bg1">
                    <a:lumMod val="50000"/>
                  </a:schemeClr>
                </a:solidFill>
              </a:rPr>
              <a:t>  </a:t>
            </a:r>
            <a:r>
              <a:rPr lang="en-US" altLang="zh-CN" dirty="0" smtClean="0">
                <a:solidFill>
                  <a:schemeClr val="bg1">
                    <a:lumMod val="50000"/>
                  </a:schemeClr>
                </a:solidFill>
              </a:rPr>
              <a:t>3</a:t>
            </a:r>
            <a:r>
              <a:rPr lang="zh-CN" altLang="en-US" dirty="0">
                <a:solidFill>
                  <a:schemeClr val="bg1">
                    <a:lumMod val="50000"/>
                  </a:schemeClr>
                </a:solidFill>
              </a:rPr>
              <a:t>、</a:t>
            </a:r>
            <a:r>
              <a:rPr lang="zh-CN" altLang="en-US" dirty="0" smtClean="0">
                <a:solidFill>
                  <a:schemeClr val="bg1">
                    <a:lumMod val="50000"/>
                  </a:schemeClr>
                </a:solidFill>
              </a:rPr>
              <a:t>系统规划</a:t>
            </a:r>
            <a:r>
              <a:rPr lang="zh-CN" altLang="en-US" dirty="0">
                <a:solidFill>
                  <a:schemeClr val="bg1">
                    <a:lumMod val="50000"/>
                  </a:schemeClr>
                </a:solidFill>
              </a:rPr>
              <a:t>的任务</a:t>
            </a:r>
          </a:p>
        </p:txBody>
      </p:sp>
      <p:sp>
        <p:nvSpPr>
          <p:cNvPr id="9" name="Text Box 3"/>
          <p:cNvSpPr txBox="1">
            <a:spLocks noChangeArrowheads="1"/>
          </p:cNvSpPr>
          <p:nvPr/>
        </p:nvSpPr>
        <p:spPr bwMode="auto">
          <a:xfrm>
            <a:off x="2267744" y="5796553"/>
            <a:ext cx="4968552"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pPr algn="l"/>
            <a:r>
              <a:rPr lang="en-US" altLang="zh-CN" dirty="0">
                <a:solidFill>
                  <a:schemeClr val="bg1">
                    <a:lumMod val="50000"/>
                  </a:schemeClr>
                </a:solidFill>
              </a:rPr>
              <a:t>  </a:t>
            </a:r>
            <a:r>
              <a:rPr lang="en-US" altLang="zh-CN" dirty="0" smtClean="0">
                <a:solidFill>
                  <a:schemeClr val="bg1">
                    <a:lumMod val="50000"/>
                  </a:schemeClr>
                </a:solidFill>
              </a:rPr>
              <a:t>6</a:t>
            </a:r>
            <a:r>
              <a:rPr lang="zh-CN" altLang="en-US" dirty="0">
                <a:solidFill>
                  <a:schemeClr val="bg1">
                    <a:lumMod val="50000"/>
                  </a:schemeClr>
                </a:solidFill>
              </a:rPr>
              <a:t>、</a:t>
            </a:r>
            <a:r>
              <a:rPr lang="zh-CN" altLang="en-US" dirty="0" smtClean="0">
                <a:solidFill>
                  <a:schemeClr val="bg1">
                    <a:lumMod val="50000"/>
                  </a:schemeClr>
                </a:solidFill>
              </a:rPr>
              <a:t>系统规划</a:t>
            </a:r>
            <a:r>
              <a:rPr lang="zh-CN" altLang="en-US" dirty="0">
                <a:solidFill>
                  <a:schemeClr val="bg1">
                    <a:lumMod val="50000"/>
                  </a:schemeClr>
                </a:solidFill>
              </a:rPr>
              <a:t>的关键问题</a:t>
            </a:r>
          </a:p>
        </p:txBody>
      </p:sp>
      <p:sp>
        <p:nvSpPr>
          <p:cNvPr id="10" name="Rectangle 3"/>
          <p:cNvSpPr txBox="1">
            <a:spLocks noChangeArrowheads="1"/>
          </p:cNvSpPr>
          <p:nvPr/>
        </p:nvSpPr>
        <p:spPr bwMode="auto">
          <a:xfrm>
            <a:off x="539552" y="1125905"/>
            <a:ext cx="2061054" cy="710208"/>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4"/>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r>
              <a:rPr lang="zh-CN" altLang="en-US" sz="2800" dirty="0" smtClean="0">
                <a:solidFill>
                  <a:srgbClr val="FF0000"/>
                </a:solidFill>
                <a:effectLst>
                  <a:outerShdw blurRad="38100" dist="38100" dir="2700000" algn="tl">
                    <a:srgbClr val="000000">
                      <a:alpha val="43137"/>
                    </a:srgbClr>
                  </a:outerShdw>
                </a:effectLst>
              </a:rPr>
              <a:t>要点</a:t>
            </a:r>
          </a:p>
        </p:txBody>
      </p:sp>
    </p:spTree>
    <p:custDataLst>
      <p:tags r:id="rId1"/>
    </p:custDataLst>
    <p:extLst>
      <p:ext uri="{BB962C8B-B14F-4D97-AF65-F5344CB8AC3E}">
        <p14:creationId xmlns:p14="http://schemas.microsoft.com/office/powerpoint/2010/main" val="93357302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2"/>
          <p:cNvSpPr>
            <a:spLocks noChangeShapeType="1"/>
          </p:cNvSpPr>
          <p:nvPr/>
        </p:nvSpPr>
        <p:spPr bwMode="auto">
          <a:xfrm flipV="1">
            <a:off x="2630363" y="1785392"/>
            <a:ext cx="625475" cy="420687"/>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Line 3"/>
          <p:cNvSpPr>
            <a:spLocks noChangeShapeType="1"/>
          </p:cNvSpPr>
          <p:nvPr/>
        </p:nvSpPr>
        <p:spPr bwMode="auto">
          <a:xfrm>
            <a:off x="2701800" y="4366394"/>
            <a:ext cx="554038" cy="347663"/>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Line 4"/>
          <p:cNvSpPr>
            <a:spLocks noChangeShapeType="1"/>
          </p:cNvSpPr>
          <p:nvPr/>
        </p:nvSpPr>
        <p:spPr bwMode="auto">
          <a:xfrm>
            <a:off x="3255838" y="1785392"/>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5"/>
          <p:cNvSpPr>
            <a:spLocks noChangeShapeType="1"/>
          </p:cNvSpPr>
          <p:nvPr/>
        </p:nvSpPr>
        <p:spPr bwMode="auto">
          <a:xfrm>
            <a:off x="3255838" y="4714057"/>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7"/>
          <p:cNvSpPr>
            <a:spLocks noChangeShapeType="1"/>
          </p:cNvSpPr>
          <p:nvPr/>
        </p:nvSpPr>
        <p:spPr bwMode="auto">
          <a:xfrm>
            <a:off x="3255838" y="2826841"/>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Oval 11"/>
          <p:cNvSpPr>
            <a:spLocks noChangeArrowheads="1"/>
          </p:cNvSpPr>
          <p:nvPr/>
        </p:nvSpPr>
        <p:spPr bwMode="gray">
          <a:xfrm>
            <a:off x="811088" y="1990229"/>
            <a:ext cx="2673350" cy="2671762"/>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fontAlgn="auto">
              <a:spcBef>
                <a:spcPts val="0"/>
              </a:spcBef>
              <a:spcAft>
                <a:spcPts val="0"/>
              </a:spcAft>
              <a:defRPr/>
            </a:pPr>
            <a:endParaRPr lang="zh-CN" altLang="en-US">
              <a:latin typeface="+mn-lt"/>
              <a:ea typeface="+mn-ea"/>
            </a:endParaRPr>
          </a:p>
        </p:txBody>
      </p:sp>
      <p:sp>
        <p:nvSpPr>
          <p:cNvPr id="9" name="Oval 12"/>
          <p:cNvSpPr>
            <a:spLocks noChangeArrowheads="1"/>
          </p:cNvSpPr>
          <p:nvPr/>
        </p:nvSpPr>
        <p:spPr bwMode="gray">
          <a:xfrm>
            <a:off x="987300" y="2163266"/>
            <a:ext cx="2319338" cy="232251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fontAlgn="auto">
              <a:spcBef>
                <a:spcPts val="0"/>
              </a:spcBef>
              <a:spcAft>
                <a:spcPts val="0"/>
              </a:spcAft>
              <a:defRPr/>
            </a:pPr>
            <a:endParaRPr lang="zh-CN" altLang="en-US">
              <a:latin typeface="+mn-lt"/>
              <a:ea typeface="+mn-ea"/>
            </a:endParaRPr>
          </a:p>
        </p:txBody>
      </p:sp>
      <p:sp>
        <p:nvSpPr>
          <p:cNvPr id="10" name="Oval 13"/>
          <p:cNvSpPr>
            <a:spLocks noChangeArrowheads="1"/>
          </p:cNvSpPr>
          <p:nvPr/>
        </p:nvSpPr>
        <p:spPr bwMode="gray">
          <a:xfrm>
            <a:off x="998413" y="2175966"/>
            <a:ext cx="2319337" cy="2320925"/>
          </a:xfrm>
          <a:prstGeom prst="ellipse">
            <a:avLst/>
          </a:prstGeom>
          <a:gradFill flip="none" rotWithShape="1">
            <a:gsLst>
              <a:gs pos="0">
                <a:srgbClr val="002060"/>
              </a:gs>
              <a:gs pos="16000">
                <a:srgbClr val="00CCCC"/>
              </a:gs>
              <a:gs pos="47000">
                <a:srgbClr val="9999FF"/>
              </a:gs>
              <a:gs pos="60001">
                <a:srgbClr val="2E6792"/>
              </a:gs>
              <a:gs pos="71001">
                <a:srgbClr val="3333CC"/>
              </a:gs>
              <a:gs pos="81000">
                <a:srgbClr val="1170FF"/>
              </a:gs>
              <a:gs pos="100000">
                <a:srgbClr val="006699"/>
              </a:gs>
            </a:gsLst>
            <a:lin ang="18900000" scaled="1"/>
            <a:tileRect/>
          </a:gradFill>
          <a:ln w="38100" algn="ctr">
            <a:noFill/>
            <a:round/>
            <a:headEnd/>
            <a:tailEnd/>
          </a:ln>
          <a:effectLst/>
        </p:spPr>
        <p:txBody>
          <a:bodyPr anchor="ctr">
            <a:spAutoFit/>
          </a:bodyPr>
          <a:lstStyle/>
          <a:p>
            <a:pPr fontAlgn="auto">
              <a:spcBef>
                <a:spcPts val="0"/>
              </a:spcBef>
              <a:spcAft>
                <a:spcPts val="0"/>
              </a:spcAft>
              <a:defRPr/>
            </a:pPr>
            <a:endParaRPr lang="zh-CN" altLang="en-US">
              <a:latin typeface="+mn-lt"/>
              <a:ea typeface="+mn-ea"/>
            </a:endParaRPr>
          </a:p>
        </p:txBody>
      </p:sp>
      <p:sp>
        <p:nvSpPr>
          <p:cNvPr id="11" name="Oval 14"/>
          <p:cNvSpPr>
            <a:spLocks noChangeArrowheads="1"/>
          </p:cNvSpPr>
          <p:nvPr/>
        </p:nvSpPr>
        <p:spPr bwMode="gray">
          <a:xfrm>
            <a:off x="1101600" y="2280741"/>
            <a:ext cx="2090738" cy="2089150"/>
          </a:xfrm>
          <a:prstGeom prst="ellipse">
            <a:avLst/>
          </a:prstGeom>
          <a:solidFill>
            <a:srgbClr val="000000"/>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endParaRPr lang="zh-CN" altLang="en-US">
              <a:latin typeface="Lucida Sans Unicode" pitchFamily="34" charset="0"/>
              <a:ea typeface="黑体" pitchFamily="2" charset="-122"/>
            </a:endParaRPr>
          </a:p>
        </p:txBody>
      </p:sp>
      <p:sp>
        <p:nvSpPr>
          <p:cNvPr id="12" name="Oval 15"/>
          <p:cNvSpPr>
            <a:spLocks noChangeArrowheads="1"/>
          </p:cNvSpPr>
          <p:nvPr/>
        </p:nvSpPr>
        <p:spPr bwMode="gray">
          <a:xfrm>
            <a:off x="1134938" y="2314079"/>
            <a:ext cx="2025650" cy="202723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13" name="Oval 16"/>
          <p:cNvSpPr>
            <a:spLocks noChangeArrowheads="1"/>
          </p:cNvSpPr>
          <p:nvPr/>
        </p:nvSpPr>
        <p:spPr bwMode="gray">
          <a:xfrm>
            <a:off x="1160338" y="2325191"/>
            <a:ext cx="1978025" cy="197802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14" name="Oval 17"/>
          <p:cNvSpPr>
            <a:spLocks noChangeArrowheads="1"/>
          </p:cNvSpPr>
          <p:nvPr/>
        </p:nvSpPr>
        <p:spPr bwMode="gray">
          <a:xfrm>
            <a:off x="1182563" y="2344241"/>
            <a:ext cx="1879600" cy="184785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15" name="Oval 18"/>
          <p:cNvSpPr>
            <a:spLocks noChangeArrowheads="1"/>
          </p:cNvSpPr>
          <p:nvPr/>
        </p:nvSpPr>
        <p:spPr bwMode="gray">
          <a:xfrm>
            <a:off x="1292100" y="2396629"/>
            <a:ext cx="1671638" cy="150018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16" name="AutoShape 20"/>
          <p:cNvSpPr>
            <a:spLocks noChangeArrowheads="1"/>
          </p:cNvSpPr>
          <p:nvPr/>
        </p:nvSpPr>
        <p:spPr bwMode="gray">
          <a:xfrm>
            <a:off x="3859088" y="1556792"/>
            <a:ext cx="4097288"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17" name="Rectangle 21"/>
          <p:cNvSpPr>
            <a:spLocks noChangeArrowheads="1"/>
          </p:cNvSpPr>
          <p:nvPr/>
        </p:nvSpPr>
        <p:spPr bwMode="auto">
          <a:xfrm>
            <a:off x="4339728" y="1557387"/>
            <a:ext cx="39604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400" b="1" dirty="0" smtClean="0">
                <a:solidFill>
                  <a:srgbClr val="969696"/>
                </a:solidFill>
                <a:effectLst>
                  <a:outerShdw blurRad="38100" dist="38100" dir="2700000" algn="tl">
                    <a:srgbClr val="000000">
                      <a:alpha val="43137"/>
                    </a:srgbClr>
                  </a:outerShdw>
                </a:effectLst>
                <a:latin typeface="+mn-ea"/>
                <a:ea typeface="+mn-ea"/>
              </a:rPr>
              <a:t>一、系统规划概论</a:t>
            </a:r>
            <a:endParaRPr lang="en-US" altLang="zh-CN" sz="2400" b="1" dirty="0">
              <a:solidFill>
                <a:srgbClr val="969696"/>
              </a:solidFill>
              <a:effectLst>
                <a:outerShdw blurRad="38100" dist="38100" dir="2700000" algn="tl">
                  <a:srgbClr val="000000">
                    <a:alpha val="43137"/>
                  </a:srgbClr>
                </a:outerShdw>
              </a:effectLst>
              <a:latin typeface="+mn-ea"/>
              <a:ea typeface="+mn-ea"/>
            </a:endParaRPr>
          </a:p>
        </p:txBody>
      </p:sp>
      <p:sp>
        <p:nvSpPr>
          <p:cNvPr id="18" name="AutoShape 22"/>
          <p:cNvSpPr>
            <a:spLocks noChangeArrowheads="1"/>
          </p:cNvSpPr>
          <p:nvPr/>
        </p:nvSpPr>
        <p:spPr bwMode="gray">
          <a:xfrm>
            <a:off x="3859088" y="2566491"/>
            <a:ext cx="4097288"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19" name="Rectangle 23"/>
          <p:cNvSpPr>
            <a:spLocks noChangeArrowheads="1"/>
          </p:cNvSpPr>
          <p:nvPr/>
        </p:nvSpPr>
        <p:spPr bwMode="auto">
          <a:xfrm>
            <a:off x="4411736" y="2566119"/>
            <a:ext cx="43751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dirty="0">
                <a:solidFill>
                  <a:srgbClr val="FF0000"/>
                </a:solidFill>
                <a:effectLst>
                  <a:outerShdw blurRad="38100" dist="38100" dir="2700000" algn="tl">
                    <a:srgbClr val="000000">
                      <a:alpha val="43137"/>
                    </a:srgbClr>
                  </a:outerShdw>
                </a:effectLst>
                <a:latin typeface="+mn-ea"/>
                <a:ea typeface="+mn-ea"/>
              </a:rPr>
              <a:t>二</a:t>
            </a:r>
            <a:r>
              <a:rPr lang="zh-CN" altLang="en-US" sz="2400" b="1" dirty="0" smtClean="0">
                <a:solidFill>
                  <a:srgbClr val="FF0000"/>
                </a:solidFill>
                <a:effectLst>
                  <a:outerShdw blurRad="38100" dist="38100" dir="2700000" algn="tl">
                    <a:srgbClr val="000000">
                      <a:alpha val="43137"/>
                    </a:srgbClr>
                  </a:outerShdw>
                </a:effectLst>
                <a:latin typeface="+mn-ea"/>
                <a:ea typeface="+mn-ea"/>
              </a:rPr>
              <a:t>、系统规划方法</a:t>
            </a:r>
            <a:endParaRPr lang="en-US" altLang="zh-CN" sz="2400" b="1" dirty="0">
              <a:solidFill>
                <a:srgbClr val="FF0000"/>
              </a:solidFill>
              <a:effectLst>
                <a:outerShdw blurRad="38100" dist="38100" dir="2700000" algn="tl">
                  <a:srgbClr val="000000">
                    <a:alpha val="43137"/>
                  </a:srgbClr>
                </a:outerShdw>
              </a:effectLst>
              <a:latin typeface="+mn-ea"/>
              <a:ea typeface="+mn-ea"/>
            </a:endParaRPr>
          </a:p>
        </p:txBody>
      </p:sp>
      <p:sp>
        <p:nvSpPr>
          <p:cNvPr id="20" name="AutoShape 24"/>
          <p:cNvSpPr>
            <a:spLocks noChangeArrowheads="1"/>
          </p:cNvSpPr>
          <p:nvPr/>
        </p:nvSpPr>
        <p:spPr bwMode="gray">
          <a:xfrm>
            <a:off x="3855913" y="4453707"/>
            <a:ext cx="4100463"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dirty="0">
              <a:latin typeface="+mn-lt"/>
              <a:ea typeface="+mn-ea"/>
            </a:endParaRPr>
          </a:p>
        </p:txBody>
      </p:sp>
      <p:sp>
        <p:nvSpPr>
          <p:cNvPr id="21" name="Rectangle 25"/>
          <p:cNvSpPr>
            <a:spLocks noChangeArrowheads="1"/>
          </p:cNvSpPr>
          <p:nvPr/>
        </p:nvSpPr>
        <p:spPr bwMode="auto">
          <a:xfrm>
            <a:off x="4412381" y="4481537"/>
            <a:ext cx="38877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dirty="0" smtClean="0">
                <a:effectLst>
                  <a:outerShdw blurRad="38100" dist="38100" dir="2700000" algn="tl">
                    <a:srgbClr val="000000">
                      <a:alpha val="43137"/>
                    </a:srgbClr>
                  </a:outerShdw>
                </a:effectLst>
                <a:latin typeface="+mn-ea"/>
                <a:ea typeface="+mn-ea"/>
              </a:rPr>
              <a:t>四、系统规划案例</a:t>
            </a:r>
            <a:endParaRPr lang="en-US" altLang="zh-CN" sz="2400" b="1" dirty="0">
              <a:effectLst>
                <a:outerShdw blurRad="38100" dist="38100" dir="2700000" algn="tl">
                  <a:srgbClr val="000000">
                    <a:alpha val="43137"/>
                  </a:srgbClr>
                </a:outerShdw>
              </a:effectLst>
              <a:latin typeface="+mn-ea"/>
              <a:ea typeface="+mn-ea"/>
            </a:endParaRPr>
          </a:p>
        </p:txBody>
      </p:sp>
      <p:sp>
        <p:nvSpPr>
          <p:cNvPr id="22" name="Oval 26"/>
          <p:cNvSpPr>
            <a:spLocks noChangeArrowheads="1"/>
          </p:cNvSpPr>
          <p:nvPr/>
        </p:nvSpPr>
        <p:spPr bwMode="gray">
          <a:xfrm>
            <a:off x="3770188" y="1674267"/>
            <a:ext cx="303212" cy="303212"/>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3" name="Oval 27"/>
          <p:cNvSpPr>
            <a:spLocks noChangeArrowheads="1"/>
          </p:cNvSpPr>
          <p:nvPr/>
        </p:nvSpPr>
        <p:spPr bwMode="gray">
          <a:xfrm>
            <a:off x="3782888" y="2699841"/>
            <a:ext cx="303212" cy="301625"/>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pic>
        <p:nvPicPr>
          <p:cNvPr id="24" name="Picture 33" descr="worldmap_ani8"/>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gray">
          <a:xfrm>
            <a:off x="1333375" y="2537916"/>
            <a:ext cx="1609725"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Line 7"/>
          <p:cNvSpPr>
            <a:spLocks noChangeShapeType="1"/>
          </p:cNvSpPr>
          <p:nvPr/>
        </p:nvSpPr>
        <p:spPr bwMode="auto">
          <a:xfrm>
            <a:off x="3255838" y="3790330"/>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AutoShape 22"/>
          <p:cNvSpPr>
            <a:spLocks noChangeArrowheads="1"/>
          </p:cNvSpPr>
          <p:nvPr/>
        </p:nvSpPr>
        <p:spPr bwMode="gray">
          <a:xfrm>
            <a:off x="3859088" y="3517404"/>
            <a:ext cx="4097288"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7" name="Rectangle 23"/>
          <p:cNvSpPr>
            <a:spLocks noChangeArrowheads="1"/>
          </p:cNvSpPr>
          <p:nvPr/>
        </p:nvSpPr>
        <p:spPr bwMode="auto">
          <a:xfrm>
            <a:off x="4411736" y="3502223"/>
            <a:ext cx="453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dirty="0" smtClean="0">
                <a:effectLst>
                  <a:outerShdw blurRad="38100" dist="38100" dir="2700000" algn="tl">
                    <a:srgbClr val="000000">
                      <a:alpha val="43137"/>
                    </a:srgbClr>
                  </a:outerShdw>
                </a:effectLst>
                <a:latin typeface="+mn-ea"/>
                <a:ea typeface="+mn-ea"/>
              </a:rPr>
              <a:t>三、系统规划阶段</a:t>
            </a:r>
            <a:endParaRPr lang="en-US" altLang="zh-CN" sz="2400" b="1" dirty="0">
              <a:effectLst>
                <a:outerShdw blurRad="38100" dist="38100" dir="2700000" algn="tl">
                  <a:srgbClr val="000000">
                    <a:alpha val="43137"/>
                  </a:srgbClr>
                </a:outerShdw>
              </a:effectLst>
              <a:latin typeface="+mn-ea"/>
              <a:ea typeface="+mn-ea"/>
            </a:endParaRPr>
          </a:p>
        </p:txBody>
      </p:sp>
      <p:sp>
        <p:nvSpPr>
          <p:cNvPr id="28" name="Oval 27"/>
          <p:cNvSpPr>
            <a:spLocks noChangeArrowheads="1"/>
          </p:cNvSpPr>
          <p:nvPr/>
        </p:nvSpPr>
        <p:spPr bwMode="gray">
          <a:xfrm>
            <a:off x="3782888" y="4568007"/>
            <a:ext cx="303212" cy="303212"/>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9" name="Oval 26"/>
          <p:cNvSpPr>
            <a:spLocks noChangeArrowheads="1"/>
          </p:cNvSpPr>
          <p:nvPr/>
        </p:nvSpPr>
        <p:spPr bwMode="gray">
          <a:xfrm>
            <a:off x="3763838" y="3631704"/>
            <a:ext cx="301625" cy="303212"/>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31" name="标题 1"/>
          <p:cNvSpPr>
            <a:spLocks noGrp="1"/>
          </p:cNvSpPr>
          <p:nvPr>
            <p:ph type="title"/>
          </p:nvPr>
        </p:nvSpPr>
        <p:spPr>
          <a:xfrm>
            <a:off x="-36512" y="77317"/>
            <a:ext cx="9144000" cy="687387"/>
          </a:xfrm>
        </p:spPr>
        <p:txBody>
          <a:bodyPr rIns="180000"/>
          <a:lstStyle/>
          <a:p>
            <a:r>
              <a:rPr lang="zh-CN" altLang="en-US" sz="3200" dirty="0">
                <a:solidFill>
                  <a:srgbClr val="0000FF"/>
                </a:solidFill>
                <a:latin typeface="黑体" pitchFamily="49" charset="-122"/>
                <a:ea typeface="黑体" pitchFamily="49" charset="-122"/>
              </a:rPr>
              <a:t>第五讲 </a:t>
            </a:r>
            <a:r>
              <a:rPr lang="zh-CN" altLang="en-US" sz="3200" dirty="0" smtClean="0">
                <a:solidFill>
                  <a:srgbClr val="0000FF"/>
                </a:solidFill>
                <a:effectLst>
                  <a:outerShdw blurRad="38100" dist="38100" dir="2700000" algn="tl">
                    <a:srgbClr val="000000">
                      <a:alpha val="43137"/>
                    </a:srgbClr>
                  </a:outerShdw>
                </a:effectLst>
                <a:latin typeface="黑体" pitchFamily="49" charset="-122"/>
                <a:ea typeface="黑体" pitchFamily="49" charset="-122"/>
              </a:rPr>
              <a:t>系统规划</a:t>
            </a:r>
            <a:endParaRPr lang="zh-CN" altLang="en-US" sz="3200" dirty="0">
              <a:solidFill>
                <a:srgbClr val="0000FF"/>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30" name="Line 3"/>
          <p:cNvSpPr>
            <a:spLocks noChangeShapeType="1"/>
          </p:cNvSpPr>
          <p:nvPr/>
        </p:nvSpPr>
        <p:spPr bwMode="auto">
          <a:xfrm>
            <a:off x="2267744" y="4661991"/>
            <a:ext cx="986086" cy="987351"/>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5"/>
          <p:cNvSpPr>
            <a:spLocks noChangeShapeType="1"/>
          </p:cNvSpPr>
          <p:nvPr/>
        </p:nvSpPr>
        <p:spPr bwMode="auto">
          <a:xfrm>
            <a:off x="3253830" y="5649342"/>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AutoShape 24"/>
          <p:cNvSpPr>
            <a:spLocks noChangeArrowheads="1"/>
          </p:cNvSpPr>
          <p:nvPr/>
        </p:nvSpPr>
        <p:spPr bwMode="gray">
          <a:xfrm>
            <a:off x="3853905" y="5388992"/>
            <a:ext cx="4100463"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dirty="0">
              <a:latin typeface="+mn-lt"/>
              <a:ea typeface="+mn-ea"/>
            </a:endParaRPr>
          </a:p>
        </p:txBody>
      </p:sp>
      <p:sp>
        <p:nvSpPr>
          <p:cNvPr id="34" name="Rectangle 25"/>
          <p:cNvSpPr>
            <a:spLocks noChangeArrowheads="1"/>
          </p:cNvSpPr>
          <p:nvPr/>
        </p:nvSpPr>
        <p:spPr bwMode="auto">
          <a:xfrm>
            <a:off x="4410373" y="5416822"/>
            <a:ext cx="38877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dirty="0">
                <a:effectLst>
                  <a:outerShdw blurRad="38100" dist="38100" dir="2700000" algn="tl">
                    <a:srgbClr val="000000">
                      <a:alpha val="43137"/>
                    </a:srgbClr>
                  </a:outerShdw>
                </a:effectLst>
                <a:latin typeface="+mn-ea"/>
                <a:ea typeface="+mn-ea"/>
              </a:rPr>
              <a:t>五</a:t>
            </a:r>
            <a:r>
              <a:rPr lang="zh-CN" altLang="en-US" sz="2400" b="1" dirty="0" smtClean="0">
                <a:effectLst>
                  <a:outerShdw blurRad="38100" dist="38100" dir="2700000" algn="tl">
                    <a:srgbClr val="000000">
                      <a:alpha val="43137"/>
                    </a:srgbClr>
                  </a:outerShdw>
                </a:effectLst>
                <a:latin typeface="+mn-ea"/>
                <a:ea typeface="+mn-ea"/>
              </a:rPr>
              <a:t>、规划的可行性</a:t>
            </a:r>
            <a:endParaRPr lang="en-US" altLang="zh-CN" sz="2400" b="1" dirty="0">
              <a:effectLst>
                <a:outerShdw blurRad="38100" dist="38100" dir="2700000" algn="tl">
                  <a:srgbClr val="000000">
                    <a:alpha val="43137"/>
                  </a:srgbClr>
                </a:outerShdw>
              </a:effectLst>
              <a:latin typeface="+mn-ea"/>
              <a:ea typeface="+mn-ea"/>
            </a:endParaRPr>
          </a:p>
        </p:txBody>
      </p:sp>
      <p:sp>
        <p:nvSpPr>
          <p:cNvPr id="35" name="Oval 27"/>
          <p:cNvSpPr>
            <a:spLocks noChangeArrowheads="1"/>
          </p:cNvSpPr>
          <p:nvPr/>
        </p:nvSpPr>
        <p:spPr bwMode="gray">
          <a:xfrm>
            <a:off x="3780880" y="5503292"/>
            <a:ext cx="303212" cy="303212"/>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spTree>
    <p:extLst>
      <p:ext uri="{BB962C8B-B14F-4D97-AF65-F5344CB8AC3E}">
        <p14:creationId xmlns:p14="http://schemas.microsoft.com/office/powerpoint/2010/main" val="3155852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5" name="Rectangle 7"/>
          <p:cNvSpPr>
            <a:spLocks noChangeArrowheads="1"/>
          </p:cNvSpPr>
          <p:nvPr/>
        </p:nvSpPr>
        <p:spPr bwMode="auto">
          <a:xfrm>
            <a:off x="126409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二</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、系统规划方法</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2" name="TextBox 1"/>
          <p:cNvSpPr txBox="1"/>
          <p:nvPr/>
        </p:nvSpPr>
        <p:spPr bwMode="auto">
          <a:xfrm>
            <a:off x="2771800" y="1556792"/>
            <a:ext cx="4032448"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smtClean="0">
                <a:solidFill>
                  <a:schemeClr val="bg1"/>
                </a:solidFill>
              </a:rPr>
              <a:t>1</a:t>
            </a:r>
            <a:r>
              <a:rPr lang="zh-CN" altLang="en-US" dirty="0" smtClean="0">
                <a:solidFill>
                  <a:schemeClr val="bg1"/>
                </a:solidFill>
              </a:rPr>
              <a:t>、关键成功因素法</a:t>
            </a:r>
            <a:endParaRPr lang="zh-CN" altLang="en-US" dirty="0">
              <a:solidFill>
                <a:schemeClr val="bg1"/>
              </a:solidFill>
            </a:endParaRPr>
          </a:p>
        </p:txBody>
      </p:sp>
      <p:sp>
        <p:nvSpPr>
          <p:cNvPr id="6" name="TextBox 5"/>
          <p:cNvSpPr txBox="1"/>
          <p:nvPr/>
        </p:nvSpPr>
        <p:spPr bwMode="auto">
          <a:xfrm>
            <a:off x="2771800" y="2600908"/>
            <a:ext cx="4032448"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a:solidFill>
                  <a:schemeClr val="bg1"/>
                </a:solidFill>
              </a:rPr>
              <a:t>2</a:t>
            </a:r>
            <a:r>
              <a:rPr lang="zh-CN" altLang="en-US" dirty="0" smtClean="0">
                <a:solidFill>
                  <a:schemeClr val="bg1"/>
                </a:solidFill>
              </a:rPr>
              <a:t>、战略集合转移法</a:t>
            </a:r>
            <a:endParaRPr lang="zh-CN" altLang="en-US" dirty="0">
              <a:solidFill>
                <a:schemeClr val="bg1"/>
              </a:solidFill>
            </a:endParaRPr>
          </a:p>
        </p:txBody>
      </p:sp>
      <p:sp>
        <p:nvSpPr>
          <p:cNvPr id="8" name="TextBox 7"/>
          <p:cNvSpPr txBox="1"/>
          <p:nvPr/>
        </p:nvSpPr>
        <p:spPr bwMode="auto">
          <a:xfrm>
            <a:off x="2771800" y="3645024"/>
            <a:ext cx="4032448"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a:solidFill>
                  <a:schemeClr val="bg1"/>
                </a:solidFill>
              </a:rPr>
              <a:t>3</a:t>
            </a:r>
            <a:r>
              <a:rPr lang="zh-CN" altLang="en-US" dirty="0" smtClean="0">
                <a:solidFill>
                  <a:schemeClr val="bg1"/>
                </a:solidFill>
              </a:rPr>
              <a:t>、企业系统规划法</a:t>
            </a:r>
            <a:endParaRPr lang="zh-CN" altLang="en-US" dirty="0">
              <a:solidFill>
                <a:schemeClr val="bg1"/>
              </a:solidFill>
            </a:endParaRPr>
          </a:p>
        </p:txBody>
      </p:sp>
      <p:sp>
        <p:nvSpPr>
          <p:cNvPr id="11" name="Rectangle 3"/>
          <p:cNvSpPr txBox="1">
            <a:spLocks noChangeArrowheads="1"/>
          </p:cNvSpPr>
          <p:nvPr/>
        </p:nvSpPr>
        <p:spPr bwMode="auto">
          <a:xfrm>
            <a:off x="971600" y="980728"/>
            <a:ext cx="2061054" cy="710208"/>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3"/>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r>
              <a:rPr lang="zh-CN" altLang="en-US" sz="2800" dirty="0" smtClean="0">
                <a:solidFill>
                  <a:srgbClr val="FF0000"/>
                </a:solidFill>
                <a:effectLst>
                  <a:outerShdw blurRad="38100" dist="38100" dir="2700000" algn="tl">
                    <a:srgbClr val="000000">
                      <a:alpha val="43137"/>
                    </a:srgbClr>
                  </a:outerShdw>
                </a:effectLst>
              </a:rPr>
              <a:t>要点</a:t>
            </a:r>
          </a:p>
        </p:txBody>
      </p:sp>
      <p:sp>
        <p:nvSpPr>
          <p:cNvPr id="7" name="TextBox 6"/>
          <p:cNvSpPr txBox="1"/>
          <p:nvPr/>
        </p:nvSpPr>
        <p:spPr bwMode="auto">
          <a:xfrm>
            <a:off x="2771800" y="4689140"/>
            <a:ext cx="4032448"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a:solidFill>
                  <a:schemeClr val="bg1"/>
                </a:solidFill>
              </a:rPr>
              <a:t>4</a:t>
            </a:r>
            <a:r>
              <a:rPr lang="zh-CN" altLang="en-US" dirty="0" smtClean="0">
                <a:solidFill>
                  <a:schemeClr val="bg1"/>
                </a:solidFill>
              </a:rPr>
              <a:t>、三种方法的结合</a:t>
            </a:r>
            <a:endParaRPr lang="zh-CN" altLang="en-US" dirty="0">
              <a:solidFill>
                <a:schemeClr val="bg1"/>
              </a:solidFill>
            </a:endParaRPr>
          </a:p>
        </p:txBody>
      </p:sp>
    </p:spTree>
    <p:extLst>
      <p:ext uri="{BB962C8B-B14F-4D97-AF65-F5344CB8AC3E}">
        <p14:creationId xmlns:p14="http://schemas.microsoft.com/office/powerpoint/2010/main" val="2994646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5" name="Rectangle 7"/>
          <p:cNvSpPr>
            <a:spLocks noChangeArrowheads="1"/>
          </p:cNvSpPr>
          <p:nvPr/>
        </p:nvSpPr>
        <p:spPr bwMode="auto">
          <a:xfrm>
            <a:off x="126409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二</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、系统规划方法</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2" name="TextBox 1"/>
          <p:cNvSpPr txBox="1"/>
          <p:nvPr/>
        </p:nvSpPr>
        <p:spPr bwMode="auto">
          <a:xfrm>
            <a:off x="2771800" y="1556792"/>
            <a:ext cx="4032448"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smtClean="0">
                <a:solidFill>
                  <a:srgbClr val="FFFF00"/>
                </a:solidFill>
              </a:rPr>
              <a:t>1</a:t>
            </a:r>
            <a:r>
              <a:rPr lang="zh-CN" altLang="en-US" dirty="0" smtClean="0">
                <a:solidFill>
                  <a:srgbClr val="FFFF00"/>
                </a:solidFill>
              </a:rPr>
              <a:t>、关键成功因素法</a:t>
            </a:r>
            <a:endParaRPr lang="zh-CN" altLang="en-US" dirty="0">
              <a:solidFill>
                <a:srgbClr val="FFFF00"/>
              </a:solidFill>
            </a:endParaRPr>
          </a:p>
        </p:txBody>
      </p:sp>
      <p:sp>
        <p:nvSpPr>
          <p:cNvPr id="6" name="TextBox 5"/>
          <p:cNvSpPr txBox="1"/>
          <p:nvPr/>
        </p:nvSpPr>
        <p:spPr bwMode="auto">
          <a:xfrm>
            <a:off x="2771800" y="2600908"/>
            <a:ext cx="4032448"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a:solidFill>
                  <a:schemeClr val="bg1"/>
                </a:solidFill>
              </a:rPr>
              <a:t>2</a:t>
            </a:r>
            <a:r>
              <a:rPr lang="zh-CN" altLang="en-US" dirty="0" smtClean="0">
                <a:solidFill>
                  <a:schemeClr val="bg1"/>
                </a:solidFill>
              </a:rPr>
              <a:t>、战略集合转移法</a:t>
            </a:r>
            <a:endParaRPr lang="zh-CN" altLang="en-US" dirty="0">
              <a:solidFill>
                <a:schemeClr val="bg1"/>
              </a:solidFill>
            </a:endParaRPr>
          </a:p>
        </p:txBody>
      </p:sp>
      <p:sp>
        <p:nvSpPr>
          <p:cNvPr id="8" name="TextBox 7"/>
          <p:cNvSpPr txBox="1"/>
          <p:nvPr/>
        </p:nvSpPr>
        <p:spPr bwMode="auto">
          <a:xfrm>
            <a:off x="2771800" y="3645024"/>
            <a:ext cx="4032448"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a:solidFill>
                  <a:schemeClr val="bg1"/>
                </a:solidFill>
              </a:rPr>
              <a:t>3</a:t>
            </a:r>
            <a:r>
              <a:rPr lang="zh-CN" altLang="en-US" dirty="0" smtClean="0">
                <a:solidFill>
                  <a:schemeClr val="bg1"/>
                </a:solidFill>
              </a:rPr>
              <a:t>、企业系统规划法</a:t>
            </a:r>
            <a:endParaRPr lang="zh-CN" altLang="en-US" dirty="0">
              <a:solidFill>
                <a:schemeClr val="bg1"/>
              </a:solidFill>
            </a:endParaRPr>
          </a:p>
        </p:txBody>
      </p:sp>
      <p:sp>
        <p:nvSpPr>
          <p:cNvPr id="11" name="Rectangle 3"/>
          <p:cNvSpPr txBox="1">
            <a:spLocks noChangeArrowheads="1"/>
          </p:cNvSpPr>
          <p:nvPr/>
        </p:nvSpPr>
        <p:spPr bwMode="auto">
          <a:xfrm>
            <a:off x="971600" y="980728"/>
            <a:ext cx="2061054" cy="710208"/>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r>
              <a:rPr lang="zh-CN" altLang="en-US" sz="2800" dirty="0" smtClean="0">
                <a:solidFill>
                  <a:srgbClr val="FF0000"/>
                </a:solidFill>
                <a:effectLst>
                  <a:outerShdw blurRad="38100" dist="38100" dir="2700000" algn="tl">
                    <a:srgbClr val="000000">
                      <a:alpha val="43137"/>
                    </a:srgbClr>
                  </a:outerShdw>
                </a:effectLst>
              </a:rPr>
              <a:t>要点</a:t>
            </a:r>
          </a:p>
        </p:txBody>
      </p:sp>
      <p:sp>
        <p:nvSpPr>
          <p:cNvPr id="7" name="TextBox 6"/>
          <p:cNvSpPr txBox="1"/>
          <p:nvPr/>
        </p:nvSpPr>
        <p:spPr bwMode="auto">
          <a:xfrm>
            <a:off x="2771800" y="4689140"/>
            <a:ext cx="4032448"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a:solidFill>
                  <a:schemeClr val="bg1"/>
                </a:solidFill>
              </a:rPr>
              <a:t>4</a:t>
            </a:r>
            <a:r>
              <a:rPr lang="zh-CN" altLang="en-US" dirty="0" smtClean="0">
                <a:solidFill>
                  <a:schemeClr val="bg1"/>
                </a:solidFill>
              </a:rPr>
              <a:t>、三种方法的结合</a:t>
            </a:r>
            <a:endParaRPr lang="zh-CN" altLang="en-US" dirty="0">
              <a:solidFill>
                <a:schemeClr val="bg1"/>
              </a:solidFill>
            </a:endParaRPr>
          </a:p>
        </p:txBody>
      </p:sp>
    </p:spTree>
    <p:extLst>
      <p:ext uri="{BB962C8B-B14F-4D97-AF65-F5344CB8AC3E}">
        <p14:creationId xmlns:p14="http://schemas.microsoft.com/office/powerpoint/2010/main" val="1621704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111561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二、信息系统规划方法</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9" name="TextBox 8"/>
          <p:cNvSpPr txBox="1"/>
          <p:nvPr/>
        </p:nvSpPr>
        <p:spPr bwMode="auto">
          <a:xfrm>
            <a:off x="1448478" y="900009"/>
            <a:ext cx="629187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t>1</a:t>
            </a:r>
            <a:r>
              <a:rPr lang="zh-CN" altLang="en-US" dirty="0" smtClean="0"/>
              <a:t>、关键成功因素法</a:t>
            </a:r>
            <a:r>
              <a:rPr lang="zh-CN" altLang="en-US" dirty="0">
                <a:latin typeface="Times New Roman" pitchFamily="18" charset="0"/>
              </a:rPr>
              <a:t>（</a:t>
            </a:r>
            <a:r>
              <a:rPr lang="en-US" altLang="zh-CN" dirty="0">
                <a:latin typeface="Times New Roman" pitchFamily="18" charset="0"/>
              </a:rPr>
              <a:t>CSF</a:t>
            </a:r>
            <a:r>
              <a:rPr lang="zh-CN" altLang="en-US" dirty="0" smtClean="0">
                <a:latin typeface="Times New Roman" pitchFamily="18" charset="0"/>
              </a:rPr>
              <a:t>）</a:t>
            </a:r>
            <a:endParaRPr lang="zh-CN" altLang="en-US" dirty="0">
              <a:latin typeface="Times New Roman" pitchFamily="18" charset="0"/>
            </a:endParaRPr>
          </a:p>
        </p:txBody>
      </p:sp>
      <p:sp>
        <p:nvSpPr>
          <p:cNvPr id="2" name="矩形 1"/>
          <p:cNvSpPr/>
          <p:nvPr/>
        </p:nvSpPr>
        <p:spPr>
          <a:xfrm>
            <a:off x="611560" y="1700808"/>
            <a:ext cx="8172400" cy="3416320"/>
          </a:xfrm>
          <a:prstGeom prst="rect">
            <a:avLst/>
          </a:prstGeom>
        </p:spPr>
        <p:txBody>
          <a:bodyPr wrap="square">
            <a:spAutoFit/>
          </a:bodyPr>
          <a:lstStyle/>
          <a:p>
            <a:pPr marL="0" lvl="1" algn="l">
              <a:lnSpc>
                <a:spcPct val="150000"/>
              </a:lnSpc>
            </a:pPr>
            <a: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4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1970</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年，哈佛大学教授</a:t>
            </a:r>
            <a: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William </a:t>
            </a:r>
            <a:r>
              <a:rPr lang="en-US" altLang="zh-CN" sz="2400" b="1" dirty="0" err="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Zani</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在</a:t>
            </a:r>
            <a: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MIS</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模型中使用了关键成功变量，这些变量是决定</a:t>
            </a:r>
            <a: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MIS</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成败的因素。经过</a:t>
            </a:r>
            <a: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10</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年发展，</a:t>
            </a:r>
            <a: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MIT</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教授</a:t>
            </a:r>
            <a: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John </a:t>
            </a:r>
            <a:r>
              <a:rPr lang="en-US" altLang="zh-CN" sz="2400" b="1" dirty="0" err="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Rockart</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把</a:t>
            </a:r>
            <a:r>
              <a:rPr lang="en-US" altLang="zh-CN" sz="24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CSF</a:t>
            </a:r>
            <a:r>
              <a:rPr lang="zh-CN" altLang="en-US" sz="2400"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r>
              <a:rPr lang="en-US" altLang="zh-CN" sz="2400"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Critical Success Factors</a:t>
            </a:r>
            <a:r>
              <a:rPr lang="zh-CN" altLang="en-US" sz="2400"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提高</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为</a:t>
            </a:r>
            <a: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MIS</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的战略规划方法。</a:t>
            </a:r>
          </a:p>
          <a:p>
            <a:pPr algn="l">
              <a:lnSpc>
                <a:spcPct val="150000"/>
              </a:lnSpc>
            </a:pPr>
            <a:r>
              <a:rPr lang="en-US" altLang="zh-CN" sz="24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可以</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通过分析找出使得企业成功的关键因素，然后围绕这些因素来分析整个</a:t>
            </a: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系统需求，进行规划和</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建立新</a:t>
            </a: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系统。</a:t>
            </a:r>
            <a:endParaRPr lang="zh-CN" altLang="en-US"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95136656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794BB23-6F2A-40DC-8AEF-71516BEBE6A7}" type="slidenum">
              <a:rPr lang="en-US" altLang="zh-CN" smtClean="0"/>
              <a:pPr>
                <a:defRPr/>
              </a:pPr>
              <a:t>36</a:t>
            </a:fld>
            <a:endParaRPr lang="en-US" altLang="zh-CN" dirty="0"/>
          </a:p>
        </p:txBody>
      </p:sp>
      <p:sp>
        <p:nvSpPr>
          <p:cNvPr id="3" name="Text Box 4"/>
          <p:cNvSpPr txBox="1">
            <a:spLocks noChangeArrowheads="1"/>
          </p:cNvSpPr>
          <p:nvPr/>
        </p:nvSpPr>
        <p:spPr bwMode="auto">
          <a:xfrm>
            <a:off x="2166963" y="1844824"/>
            <a:ext cx="618013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l" eaLnBrk="0" hangingPunct="0">
              <a:spcBef>
                <a:spcPct val="50000"/>
              </a:spcBef>
              <a:spcAft>
                <a:spcPct val="0"/>
              </a:spcAft>
              <a:buClr>
                <a:srgbClr val="FF3300"/>
              </a:buClr>
              <a:buFontTx/>
              <a:buNone/>
            </a:pPr>
            <a:r>
              <a:rPr lang="zh-CN" altLang="en-US" sz="2400" b="1" dirty="0">
                <a:solidFill>
                  <a:srgbClr val="002060"/>
                </a:solidFill>
                <a:effectLst>
                  <a:outerShdw blurRad="38100" dist="38100" dir="2700000" algn="tl">
                    <a:srgbClr val="000000">
                      <a:alpha val="43137"/>
                    </a:srgbClr>
                  </a:outerShdw>
                </a:effectLst>
                <a:ea typeface="黑体" pitchFamily="49" charset="-122"/>
              </a:rPr>
              <a:t>什么是关键因素？</a:t>
            </a:r>
          </a:p>
          <a:p>
            <a:pPr algn="l" eaLnBrk="0" hangingPunct="0">
              <a:spcBef>
                <a:spcPct val="50000"/>
              </a:spcBef>
              <a:spcAft>
                <a:spcPct val="0"/>
              </a:spcAft>
              <a:buClr>
                <a:srgbClr val="FF3300"/>
              </a:buClr>
              <a:buFontTx/>
              <a:buNone/>
            </a:pPr>
            <a:r>
              <a:rPr lang="zh-CN" altLang="en-US" sz="2400" b="1" dirty="0">
                <a:solidFill>
                  <a:srgbClr val="002060"/>
                </a:solidFill>
                <a:effectLst>
                  <a:outerShdw blurRad="38100" dist="38100" dir="2700000" algn="tl">
                    <a:srgbClr val="000000">
                      <a:alpha val="43137"/>
                    </a:srgbClr>
                  </a:outerShdw>
                </a:effectLst>
                <a:ea typeface="黑体" pitchFamily="49" charset="-122"/>
              </a:rPr>
              <a:t>你认为导致大学生就业难的关键因素是什么？</a:t>
            </a:r>
          </a:p>
        </p:txBody>
      </p:sp>
      <p:grpSp>
        <p:nvGrpSpPr>
          <p:cNvPr id="4" name="Group 5"/>
          <p:cNvGrpSpPr>
            <a:grpSpLocks/>
          </p:cNvGrpSpPr>
          <p:nvPr/>
        </p:nvGrpSpPr>
        <p:grpSpPr bwMode="auto">
          <a:xfrm>
            <a:off x="321967" y="1233686"/>
            <a:ext cx="1652910" cy="1058813"/>
            <a:chOff x="1383" y="635"/>
            <a:chExt cx="838" cy="486"/>
          </a:xfrm>
        </p:grpSpPr>
        <p:pic>
          <p:nvPicPr>
            <p:cNvPr id="5" name="Picture 6" descr="MCj0186106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83" y="635"/>
              <a:ext cx="462" cy="486"/>
            </a:xfrm>
            <a:prstGeom prst="rect">
              <a:avLst/>
            </a:prstGeom>
            <a:noFill/>
            <a:extLst>
              <a:ext uri="{909E8E84-426E-40DD-AFC4-6F175D3DCCD1}">
                <a14:hiddenFill xmlns:a14="http://schemas.microsoft.com/office/drawing/2010/main">
                  <a:solidFill>
                    <a:srgbClr val="FFFFFF"/>
                  </a:solidFill>
                </a14:hiddenFill>
              </a:ext>
            </a:extLst>
          </p:spPr>
        </p:pic>
        <p:sp>
          <p:nvSpPr>
            <p:cNvPr id="6" name="WordArt 7"/>
            <p:cNvSpPr>
              <a:spLocks noChangeArrowheads="1" noChangeShapeType="1" noTextEdit="1"/>
            </p:cNvSpPr>
            <p:nvPr/>
          </p:nvSpPr>
          <p:spPr bwMode="auto">
            <a:xfrm>
              <a:off x="1885" y="936"/>
              <a:ext cx="336" cy="162"/>
            </a:xfrm>
            <a:prstGeom prst="rect">
              <a:avLst/>
            </a:prstGeom>
          </p:spPr>
          <p:txBody>
            <a:bodyPr wrap="none" fromWordArt="1">
              <a:prstTxWarp prst="textPlain">
                <a:avLst>
                  <a:gd name="adj" fmla="val 50000"/>
                </a:avLst>
              </a:prstTxWarp>
            </a:bodyPr>
            <a:lstStyle/>
            <a:p>
              <a:pPr algn="ctr"/>
              <a:r>
                <a:rPr lang="zh-CN" altLang="en-US" kern="10" dirty="0">
                  <a:ln w="9525">
                    <a:solidFill>
                      <a:srgbClr val="99CC00"/>
                    </a:solidFill>
                    <a:round/>
                    <a:headEnd/>
                    <a:tailEnd/>
                  </a:ln>
                  <a:solidFill>
                    <a:srgbClr val="FF0000"/>
                  </a:solidFill>
                  <a:effectLst>
                    <a:outerShdw dist="35921" dir="2700000" algn="ctr" rotWithShape="0">
                      <a:srgbClr val="808080">
                        <a:alpha val="80000"/>
                      </a:srgbClr>
                    </a:outerShdw>
                  </a:effectLst>
                  <a:latin typeface="隶书"/>
                  <a:ea typeface="隶书"/>
                </a:rPr>
                <a:t>思考</a:t>
              </a:r>
            </a:p>
          </p:txBody>
        </p:sp>
      </p:grpSp>
    </p:spTree>
    <p:extLst>
      <p:ext uri="{BB962C8B-B14F-4D97-AF65-F5344CB8AC3E}">
        <p14:creationId xmlns:p14="http://schemas.microsoft.com/office/powerpoint/2010/main" val="34488121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p:spPr>
        <p:txBody>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FFBE5D46-59BE-4119-88CE-C521431CFCFB}" type="slidenum">
              <a:rPr lang="ar-SA" altLang="en-US" sz="1000">
                <a:solidFill>
                  <a:schemeClr val="bg1"/>
                </a:solidFill>
              </a:rPr>
              <a:pPr eaLnBrk="1" hangingPunct="1"/>
              <a:t>37</a:t>
            </a:fld>
            <a:endParaRPr lang="en-US" altLang="en-US" sz="1000">
              <a:solidFill>
                <a:schemeClr val="bg1"/>
              </a:solidFill>
            </a:endParaRPr>
          </a:p>
        </p:txBody>
      </p:sp>
      <p:sp>
        <p:nvSpPr>
          <p:cNvPr id="31747" name="Rectangle 2"/>
          <p:cNvSpPr>
            <a:spLocks noGrp="1" noChangeArrowheads="1"/>
          </p:cNvSpPr>
          <p:nvPr>
            <p:ph type="title"/>
          </p:nvPr>
        </p:nvSpPr>
        <p:spPr/>
        <p:txBody>
          <a:bodyPr/>
          <a:lstStyle/>
          <a:p>
            <a:pPr eaLnBrk="1" hangingPunct="1"/>
            <a:r>
              <a:rPr lang="en-US" altLang="zh-CN" dirty="0" smtClean="0"/>
              <a:t>1</a:t>
            </a:r>
            <a:r>
              <a:rPr lang="zh-CN" altLang="en-US" dirty="0" smtClean="0"/>
              <a:t>、关键成功因素法</a:t>
            </a:r>
          </a:p>
        </p:txBody>
      </p:sp>
      <p:sp>
        <p:nvSpPr>
          <p:cNvPr id="31748" name="Rectangle 3"/>
          <p:cNvSpPr>
            <a:spLocks noGrp="1" noChangeArrowheads="1"/>
          </p:cNvSpPr>
          <p:nvPr>
            <p:ph type="body" idx="1"/>
          </p:nvPr>
        </p:nvSpPr>
        <p:spPr>
          <a:xfrm>
            <a:off x="179512" y="980728"/>
            <a:ext cx="8579296" cy="5400675"/>
          </a:xfrm>
        </p:spPr>
        <p:txBody>
          <a:bodyPr/>
          <a:lstStyle/>
          <a:p>
            <a:pPr eaLnBrk="1" hangingPunct="1">
              <a:lnSpc>
                <a:spcPct val="90000"/>
              </a:lnSpc>
            </a:pPr>
            <a:r>
              <a:rPr lang="zh-CN" altLang="en-US" dirty="0" smtClean="0">
                <a:solidFill>
                  <a:srgbClr val="0000FF"/>
                </a:solidFill>
              </a:rPr>
              <a:t>主要思想</a:t>
            </a:r>
          </a:p>
          <a:p>
            <a:pPr lvl="1" eaLnBrk="1" hangingPunct="1">
              <a:lnSpc>
                <a:spcPct val="100000"/>
              </a:lnSpc>
            </a:pPr>
            <a:r>
              <a:rPr lang="zh-CN" altLang="en-US" sz="2400" dirty="0" smtClean="0"/>
              <a:t>在现行系统中，总存在着</a:t>
            </a:r>
            <a:r>
              <a:rPr lang="zh-CN" altLang="en-US" sz="2400" dirty="0" smtClean="0">
                <a:solidFill>
                  <a:srgbClr val="FF0000"/>
                </a:solidFill>
              </a:rPr>
              <a:t>多个变量影响系统目标</a:t>
            </a:r>
            <a:r>
              <a:rPr lang="zh-CN" altLang="en-US" sz="2400" dirty="0" smtClean="0"/>
              <a:t>的实现，其中若干个因素是关键的和主要的（即成功变量）。通过对关键成功因素的识别，找出实现目标所需的关键信息集合，从而确定</a:t>
            </a:r>
            <a:r>
              <a:rPr lang="zh-CN" altLang="en-US" sz="2400" dirty="0" smtClean="0">
                <a:solidFill>
                  <a:srgbClr val="FF0000"/>
                </a:solidFill>
              </a:rPr>
              <a:t>系统开发的优先次序</a:t>
            </a:r>
            <a:r>
              <a:rPr lang="zh-CN" altLang="en-US" sz="2400" dirty="0" smtClean="0"/>
              <a:t>。</a:t>
            </a:r>
          </a:p>
          <a:p>
            <a:pPr lvl="1" eaLnBrk="1" hangingPunct="1">
              <a:lnSpc>
                <a:spcPct val="100000"/>
              </a:lnSpc>
            </a:pPr>
            <a:r>
              <a:rPr lang="zh-CN" altLang="en-US" sz="2400" dirty="0" smtClean="0"/>
              <a:t>关键成功因素来自于组织的目标，通过</a:t>
            </a:r>
            <a:r>
              <a:rPr lang="zh-CN" altLang="en-US" sz="2400" dirty="0" smtClean="0">
                <a:solidFill>
                  <a:srgbClr val="0000FF"/>
                </a:solidFill>
              </a:rPr>
              <a:t>组织的目标分解和识别、关键成功因素识别、性能指标识别</a:t>
            </a:r>
            <a:r>
              <a:rPr lang="zh-CN" altLang="en-US" sz="2400" dirty="0" smtClean="0"/>
              <a:t>，一直到产生数据字典。 </a:t>
            </a:r>
          </a:p>
          <a:p>
            <a:pPr lvl="1" eaLnBrk="1" hangingPunct="1">
              <a:lnSpc>
                <a:spcPct val="100000"/>
              </a:lnSpc>
            </a:pPr>
            <a:r>
              <a:rPr lang="zh-CN" altLang="en-US" sz="2400" dirty="0" smtClean="0"/>
              <a:t>识别关键成功因素，就是要识别联系于组织目标的主要数据类型及其关系。 </a:t>
            </a:r>
          </a:p>
          <a:p>
            <a:pPr lvl="1" eaLnBrk="1" hangingPunct="1">
              <a:lnSpc>
                <a:spcPct val="100000"/>
              </a:lnSpc>
            </a:pPr>
            <a:r>
              <a:rPr lang="zh-CN" altLang="en-US" sz="2400" dirty="0" smtClean="0"/>
              <a:t>不同组织的关键成功因素不同，不同时期关键成功因素也不相同。 </a:t>
            </a:r>
          </a:p>
          <a:p>
            <a:pPr lvl="1" eaLnBrk="1" hangingPunct="1">
              <a:lnSpc>
                <a:spcPct val="100000"/>
              </a:lnSpc>
            </a:pPr>
            <a:r>
              <a:rPr lang="zh-CN" altLang="en-US" sz="2400" dirty="0" smtClean="0"/>
              <a:t>当在一个时期内的关键成功因素解决后，新的识别关键成功因素又开始。</a:t>
            </a:r>
          </a:p>
        </p:txBody>
      </p:sp>
    </p:spTree>
    <p:extLst>
      <p:ext uri="{BB962C8B-B14F-4D97-AF65-F5344CB8AC3E}">
        <p14:creationId xmlns:p14="http://schemas.microsoft.com/office/powerpoint/2010/main" val="372051389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p:spPr>
        <p:txBody>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E8948BC5-A60C-4814-BD50-59A854C14B81}" type="slidenum">
              <a:rPr lang="ar-SA" altLang="en-US" sz="1000">
                <a:solidFill>
                  <a:schemeClr val="bg1"/>
                </a:solidFill>
              </a:rPr>
              <a:pPr eaLnBrk="1" hangingPunct="1"/>
              <a:t>38</a:t>
            </a:fld>
            <a:endParaRPr lang="en-US" altLang="en-US" sz="1000">
              <a:solidFill>
                <a:schemeClr val="bg1"/>
              </a:solidFill>
            </a:endParaRPr>
          </a:p>
        </p:txBody>
      </p:sp>
      <p:sp>
        <p:nvSpPr>
          <p:cNvPr id="32771" name="Rectangle 2"/>
          <p:cNvSpPr>
            <a:spLocks noGrp="1" noChangeArrowheads="1"/>
          </p:cNvSpPr>
          <p:nvPr>
            <p:ph type="title"/>
          </p:nvPr>
        </p:nvSpPr>
        <p:spPr/>
        <p:txBody>
          <a:bodyPr/>
          <a:lstStyle/>
          <a:p>
            <a:pPr eaLnBrk="1" hangingPunct="1"/>
            <a:r>
              <a:rPr lang="en-US" altLang="zh-CN" dirty="0" smtClean="0"/>
              <a:t>1</a:t>
            </a:r>
            <a:r>
              <a:rPr lang="zh-CN" altLang="en-US" dirty="0" smtClean="0"/>
              <a:t>、关键成功因素法</a:t>
            </a:r>
          </a:p>
        </p:txBody>
      </p:sp>
      <p:sp>
        <p:nvSpPr>
          <p:cNvPr id="32773" name="Rectangle 4"/>
          <p:cNvSpPr>
            <a:spLocks noGrp="1" noChangeArrowheads="1"/>
          </p:cNvSpPr>
          <p:nvPr>
            <p:ph type="body" idx="1"/>
          </p:nvPr>
        </p:nvSpPr>
        <p:spPr>
          <a:xfrm>
            <a:off x="457200" y="1052513"/>
            <a:ext cx="8229600" cy="3240583"/>
          </a:xfrm>
        </p:spPr>
        <p:txBody>
          <a:bodyPr/>
          <a:lstStyle/>
          <a:p>
            <a:pPr eaLnBrk="1" hangingPunct="1"/>
            <a:r>
              <a:rPr lang="zh-CN" altLang="en-US" dirty="0" smtClean="0">
                <a:solidFill>
                  <a:srgbClr val="0000FF"/>
                </a:solidFill>
              </a:rPr>
              <a:t>步骤</a:t>
            </a:r>
          </a:p>
          <a:p>
            <a:pPr lvl="1" eaLnBrk="1" hangingPunct="1"/>
            <a:r>
              <a:rPr lang="zh-CN" altLang="en-US" sz="2400" dirty="0" smtClean="0"/>
              <a:t>了解企业目标 </a:t>
            </a:r>
          </a:p>
          <a:p>
            <a:pPr lvl="1" eaLnBrk="1" hangingPunct="1"/>
            <a:r>
              <a:rPr lang="zh-CN" altLang="en-US" sz="2400" dirty="0" smtClean="0"/>
              <a:t>识别关键成功因素</a:t>
            </a:r>
          </a:p>
          <a:p>
            <a:pPr lvl="1" eaLnBrk="1" hangingPunct="1"/>
            <a:r>
              <a:rPr lang="zh-CN" altLang="en-US" sz="2400" dirty="0" smtClean="0"/>
              <a:t>识别性能的指标和标准</a:t>
            </a:r>
          </a:p>
          <a:p>
            <a:pPr lvl="1" eaLnBrk="1" hangingPunct="1"/>
            <a:r>
              <a:rPr lang="zh-CN" altLang="en-US" sz="2400" dirty="0" smtClean="0"/>
              <a:t>识别测量性能的数据</a:t>
            </a:r>
          </a:p>
        </p:txBody>
      </p:sp>
      <p:pic>
        <p:nvPicPr>
          <p:cNvPr id="2" name="图片 1"/>
          <p:cNvPicPr>
            <a:picLocks noChangeAspect="1"/>
          </p:cNvPicPr>
          <p:nvPr/>
        </p:nvPicPr>
        <p:blipFill>
          <a:blip r:embed="rId3"/>
          <a:stretch>
            <a:fillRect/>
          </a:stretch>
        </p:blipFill>
        <p:spPr>
          <a:xfrm>
            <a:off x="360040" y="4077072"/>
            <a:ext cx="8532440" cy="1985346"/>
          </a:xfrm>
          <a:prstGeom prst="rect">
            <a:avLst/>
          </a:prstGeom>
        </p:spPr>
      </p:pic>
    </p:spTree>
    <p:extLst>
      <p:ext uri="{BB962C8B-B14F-4D97-AF65-F5344CB8AC3E}">
        <p14:creationId xmlns:p14="http://schemas.microsoft.com/office/powerpoint/2010/main" val="103688929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p:spPr>
        <p:txBody>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26D2B6B4-D1D9-4CE8-A2D1-1D79B69EE157}" type="slidenum">
              <a:rPr lang="ar-SA" altLang="en-US" sz="1000">
                <a:solidFill>
                  <a:schemeClr val="bg1"/>
                </a:solidFill>
              </a:rPr>
              <a:pPr eaLnBrk="1" hangingPunct="1"/>
              <a:t>39</a:t>
            </a:fld>
            <a:endParaRPr lang="en-US" altLang="en-US" sz="1000">
              <a:solidFill>
                <a:schemeClr val="bg1"/>
              </a:solidFill>
            </a:endParaRPr>
          </a:p>
        </p:txBody>
      </p:sp>
      <p:sp>
        <p:nvSpPr>
          <p:cNvPr id="33795" name="Rectangle 2"/>
          <p:cNvSpPr>
            <a:spLocks noGrp="1" noChangeArrowheads="1"/>
          </p:cNvSpPr>
          <p:nvPr>
            <p:ph type="title"/>
          </p:nvPr>
        </p:nvSpPr>
        <p:spPr/>
        <p:txBody>
          <a:bodyPr/>
          <a:lstStyle/>
          <a:p>
            <a:pPr eaLnBrk="1" hangingPunct="1"/>
            <a:r>
              <a:rPr lang="en-US" altLang="zh-CN" dirty="0" smtClean="0"/>
              <a:t>1</a:t>
            </a:r>
            <a:r>
              <a:rPr lang="zh-CN" altLang="en-US" dirty="0" smtClean="0"/>
              <a:t>、关键成功因素法</a:t>
            </a:r>
          </a:p>
        </p:txBody>
      </p:sp>
      <p:sp>
        <p:nvSpPr>
          <p:cNvPr id="33796" name="Rectangle 3"/>
          <p:cNvSpPr>
            <a:spLocks noGrp="1" noChangeArrowheads="1"/>
          </p:cNvSpPr>
          <p:nvPr>
            <p:ph type="body" idx="1"/>
          </p:nvPr>
        </p:nvSpPr>
        <p:spPr/>
        <p:txBody>
          <a:bodyPr/>
          <a:lstStyle/>
          <a:p>
            <a:pPr eaLnBrk="1" hangingPunct="1"/>
            <a:r>
              <a:rPr lang="zh-CN" altLang="en-US" dirty="0" smtClean="0">
                <a:solidFill>
                  <a:srgbClr val="0000FF"/>
                </a:solidFill>
              </a:rPr>
              <a:t>优点</a:t>
            </a:r>
          </a:p>
          <a:p>
            <a:pPr lvl="1" eaLnBrk="1" hangingPunct="1"/>
            <a:r>
              <a:rPr lang="zh-CN" altLang="en-US" sz="2400" dirty="0" smtClean="0"/>
              <a:t>能够使所开发的系统具有很强的针对性，能够较快地取得收益。应用关键成功因素法需要注意的是，当关键成功因素解决后，又会出现新的关键成功因素，就必须再重新开发系统。</a:t>
            </a:r>
          </a:p>
          <a:p>
            <a:pPr eaLnBrk="1" hangingPunct="1"/>
            <a:r>
              <a:rPr lang="zh-CN" altLang="en-US" dirty="0" smtClean="0"/>
              <a:t> </a:t>
            </a:r>
            <a:r>
              <a:rPr lang="zh-CN" altLang="en-US" dirty="0" smtClean="0">
                <a:solidFill>
                  <a:srgbClr val="0000FF"/>
                </a:solidFill>
              </a:rPr>
              <a:t>应用工具</a:t>
            </a:r>
          </a:p>
          <a:p>
            <a:pPr lvl="1" eaLnBrk="1" hangingPunct="1"/>
            <a:r>
              <a:rPr lang="zh-CN" altLang="en-US" sz="2400" dirty="0" smtClean="0"/>
              <a:t>用“因素－结果”图（或称树枝图、鱼骨图）列出所有成功因素；</a:t>
            </a:r>
          </a:p>
          <a:p>
            <a:pPr lvl="1" eaLnBrk="1" hangingPunct="1"/>
            <a:r>
              <a:rPr lang="zh-CN" altLang="en-US" sz="2400" dirty="0" smtClean="0"/>
              <a:t>用德</a:t>
            </a:r>
            <a:r>
              <a:rPr lang="zh-CN" altLang="en-US" sz="2400" dirty="0" smtClean="0"/>
              <a:t>尔菲方法</a:t>
            </a:r>
            <a:r>
              <a:rPr lang="zh-CN" altLang="en-US" sz="2400" dirty="0" smtClean="0"/>
              <a:t>或其它方法确定所有成功因素中的关键因素。</a:t>
            </a:r>
          </a:p>
          <a:p>
            <a:pPr eaLnBrk="1" hangingPunct="1"/>
            <a:endParaRPr lang="zh-CN" altLang="en-US" dirty="0" smtClean="0"/>
          </a:p>
          <a:p>
            <a:pPr eaLnBrk="1" hangingPunct="1"/>
            <a:endParaRPr lang="zh-CN" altLang="en-US" dirty="0" smtClean="0"/>
          </a:p>
          <a:p>
            <a:pPr eaLnBrk="1" hangingPunct="1"/>
            <a:endParaRPr lang="zh-CN" altLang="en-US" dirty="0" smtClean="0"/>
          </a:p>
        </p:txBody>
      </p:sp>
    </p:spTree>
    <p:extLst>
      <p:ext uri="{BB962C8B-B14F-4D97-AF65-F5344CB8AC3E}">
        <p14:creationId xmlns:p14="http://schemas.microsoft.com/office/powerpoint/2010/main" val="371352543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1628800"/>
            <a:ext cx="1768433" cy="576248"/>
          </a:xfrm>
          <a:prstGeom prst="rect">
            <a:avLst/>
          </a:prstGeom>
        </p:spPr>
        <p:txBody>
          <a:bodyPr wrap="none">
            <a:spAutoFit/>
          </a:bodyPr>
          <a:lstStyle/>
          <a:p>
            <a:pPr marL="342900" indent="-342900" algn="l">
              <a:lnSpc>
                <a:spcPct val="150000"/>
              </a:lnSpc>
              <a:buFont typeface="Wingdings" pitchFamily="2" charset="2"/>
              <a:buChar char="Ø"/>
            </a:pPr>
            <a:r>
              <a:rPr lang="zh-CN" altLang="en-US" sz="2400" b="1" dirty="0" smtClean="0">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系统规划</a:t>
            </a:r>
            <a:endParaRPr lang="en-US" altLang="zh-CN" sz="2400" b="1" dirty="0" smtClean="0">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3" name="矩形 2"/>
          <p:cNvSpPr/>
          <p:nvPr/>
        </p:nvSpPr>
        <p:spPr>
          <a:xfrm>
            <a:off x="3200930" y="2428820"/>
            <a:ext cx="5481776" cy="2862322"/>
          </a:xfrm>
          <a:prstGeom prst="rect">
            <a:avLst/>
          </a:prstGeom>
        </p:spPr>
        <p:txBody>
          <a:bodyPr wrap="square">
            <a:spAutoFit/>
          </a:bodyPr>
          <a:lstStyle/>
          <a:p>
            <a:pPr marL="342900" indent="-342900" algn="l">
              <a:lnSpc>
                <a:spcPct val="150000"/>
              </a:lnSpc>
              <a:buFont typeface="Wingdings" pitchFamily="2" charset="2"/>
              <a:buChar char="l"/>
            </a:pP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系统规划阶段通常始于</a:t>
            </a:r>
            <a:r>
              <a:rPr lang="en-US" altLang="zh-CN"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IT</a:t>
            </a: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部门的正式请求，称为系统需求；</a:t>
            </a:r>
            <a:endParaRPr lang="en-US" altLang="zh-CN"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a:p>
            <a:pPr marL="342900" indent="-342900" algn="l">
              <a:lnSpc>
                <a:spcPct val="150000"/>
              </a:lnSpc>
              <a:buFont typeface="Wingdings" pitchFamily="2" charset="2"/>
              <a:buChar char="l"/>
            </a:pPr>
            <a:r>
              <a:rPr lang="zh-CN" altLang="en-US" sz="2400" b="1"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本阶段的目的是完成确定业务机会和问题的特征与范围的初步调查，其关键部分是可行性研究。</a:t>
            </a:r>
            <a:endParaRPr lang="zh-CN" altLang="en-US" sz="2400" b="1" dirty="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pic>
        <p:nvPicPr>
          <p:cNvPr id="624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428820"/>
            <a:ext cx="2727136" cy="3963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bwMode="auto">
          <a:xfrm>
            <a:off x="1448478" y="900009"/>
            <a:ext cx="629187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t>3</a:t>
            </a:r>
            <a:r>
              <a:rPr lang="zh-CN" altLang="en-US" dirty="0" smtClean="0"/>
              <a:t>、生存周期模型</a:t>
            </a:r>
            <a:endParaRPr lang="zh-CN" altLang="en-US" dirty="0"/>
          </a:p>
        </p:txBody>
      </p:sp>
    </p:spTree>
    <p:extLst>
      <p:ext uri="{BB962C8B-B14F-4D97-AF65-F5344CB8AC3E}">
        <p14:creationId xmlns:p14="http://schemas.microsoft.com/office/powerpoint/2010/main" val="3622734699"/>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altLang="zh-CN" dirty="0" smtClean="0"/>
              <a:t>1</a:t>
            </a:r>
            <a:r>
              <a:rPr lang="zh-CN" altLang="en-US" dirty="0" smtClean="0"/>
              <a:t>、关键成功因素法</a:t>
            </a:r>
          </a:p>
        </p:txBody>
      </p:sp>
      <p:pic>
        <p:nvPicPr>
          <p:cNvPr id="34820" name="Picture 3" descr="CSF例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205038"/>
            <a:ext cx="77755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Rectangle 4"/>
          <p:cNvSpPr>
            <a:spLocks noGrp="1" noChangeArrowheads="1"/>
          </p:cNvSpPr>
          <p:nvPr>
            <p:ph type="body" idx="1"/>
          </p:nvPr>
        </p:nvSpPr>
        <p:spPr/>
        <p:txBody>
          <a:bodyPr/>
          <a:lstStyle/>
          <a:p>
            <a:pPr eaLnBrk="1" hangingPunct="1"/>
            <a:r>
              <a:rPr lang="zh-CN" altLang="en-US" dirty="0" smtClean="0"/>
              <a:t>例</a:t>
            </a:r>
            <a:r>
              <a:rPr lang="en-US" altLang="zh-CN" dirty="0" smtClean="0"/>
              <a:t>1</a:t>
            </a:r>
            <a:r>
              <a:rPr lang="zh-CN" altLang="en-US" dirty="0" smtClean="0"/>
              <a:t>：以提高企业产品在市场上竞争力为主要目标的系统战略规划工作</a:t>
            </a:r>
          </a:p>
        </p:txBody>
      </p:sp>
    </p:spTree>
    <p:extLst>
      <p:ext uri="{BB962C8B-B14F-4D97-AF65-F5344CB8AC3E}">
        <p14:creationId xmlns:p14="http://schemas.microsoft.com/office/powerpoint/2010/main" val="21885768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fade">
                                      <p:cBhvr>
                                        <p:cTn id="7" dur="1000"/>
                                        <p:tgtEl>
                                          <p:spTgt spid="34820"/>
                                        </p:tgtEl>
                                      </p:cBhvr>
                                    </p:animEffect>
                                    <p:anim calcmode="lin" valueType="num">
                                      <p:cBhvr>
                                        <p:cTn id="8" dur="1000" fill="hold"/>
                                        <p:tgtEl>
                                          <p:spTgt spid="34820"/>
                                        </p:tgtEl>
                                        <p:attrNameLst>
                                          <p:attrName>ppt_x</p:attrName>
                                        </p:attrNameLst>
                                      </p:cBhvr>
                                      <p:tavLst>
                                        <p:tav tm="0">
                                          <p:val>
                                            <p:strVal val="#ppt_x"/>
                                          </p:val>
                                        </p:tav>
                                        <p:tav tm="100000">
                                          <p:val>
                                            <p:strVal val="#ppt_x"/>
                                          </p:val>
                                        </p:tav>
                                      </p:tavLst>
                                    </p:anim>
                                    <p:anim calcmode="lin" valueType="num">
                                      <p:cBhvr>
                                        <p:cTn id="9" dur="1000" fill="hold"/>
                                        <p:tgtEl>
                                          <p:spTgt spid="348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p:spPr>
        <p:txBody>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BA204072-6BE3-4293-A6DC-37D2DB6E53C1}" type="slidenum">
              <a:rPr lang="ar-SA" altLang="en-US" sz="1000">
                <a:solidFill>
                  <a:schemeClr val="bg1"/>
                </a:solidFill>
              </a:rPr>
              <a:pPr eaLnBrk="1" hangingPunct="1"/>
              <a:t>41</a:t>
            </a:fld>
            <a:endParaRPr lang="en-US" altLang="en-US" sz="1000">
              <a:solidFill>
                <a:schemeClr val="bg1"/>
              </a:solidFill>
            </a:endParaRPr>
          </a:p>
        </p:txBody>
      </p:sp>
      <p:sp>
        <p:nvSpPr>
          <p:cNvPr id="35843" name="Rectangle 2"/>
          <p:cNvSpPr>
            <a:spLocks noGrp="1" noChangeArrowheads="1"/>
          </p:cNvSpPr>
          <p:nvPr>
            <p:ph type="title"/>
          </p:nvPr>
        </p:nvSpPr>
        <p:spPr/>
        <p:txBody>
          <a:bodyPr/>
          <a:lstStyle/>
          <a:p>
            <a:pPr eaLnBrk="1" hangingPunct="1"/>
            <a:r>
              <a:rPr lang="zh-CN" altLang="en-US" smtClean="0"/>
              <a:t>关键成功因素法</a:t>
            </a:r>
          </a:p>
        </p:txBody>
      </p:sp>
      <p:pic>
        <p:nvPicPr>
          <p:cNvPr id="35844" name="Picture 3" descr="CSF例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916113"/>
            <a:ext cx="820737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Rectangle 4"/>
          <p:cNvSpPr>
            <a:spLocks noGrp="1" noChangeArrowheads="1"/>
          </p:cNvSpPr>
          <p:nvPr>
            <p:ph type="body" idx="1"/>
          </p:nvPr>
        </p:nvSpPr>
        <p:spPr/>
        <p:txBody>
          <a:bodyPr/>
          <a:lstStyle/>
          <a:p>
            <a:pPr eaLnBrk="1" hangingPunct="1"/>
            <a:r>
              <a:rPr lang="zh-CN" altLang="en-US" dirty="0" smtClean="0"/>
              <a:t>例</a:t>
            </a:r>
            <a:r>
              <a:rPr lang="en-US" altLang="zh-CN" dirty="0" smtClean="0"/>
              <a:t>2:</a:t>
            </a:r>
            <a:r>
              <a:rPr lang="zh-CN" altLang="en-US" dirty="0" smtClean="0"/>
              <a:t>以缩短企业产品制造工期为主要目标的系统战略规划工作</a:t>
            </a:r>
          </a:p>
        </p:txBody>
      </p:sp>
      <p:sp>
        <p:nvSpPr>
          <p:cNvPr id="35846" name="Rectangle 5"/>
          <p:cNvSpPr>
            <a:spLocks noChangeArrowheads="1"/>
          </p:cNvSpPr>
          <p:nvPr/>
        </p:nvSpPr>
        <p:spPr bwMode="black">
          <a:xfrm>
            <a:off x="1700213" y="5462588"/>
            <a:ext cx="6824662"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00050" indent="-400050" algn="l">
              <a:lnSpc>
                <a:spcPct val="80000"/>
              </a:lnSpc>
              <a:buClr>
                <a:schemeClr val="hlink"/>
              </a:buClr>
            </a:pPr>
            <a:r>
              <a:rPr lang="zh-CN" altLang="en-US" sz="2000" b="1" dirty="0">
                <a:solidFill>
                  <a:srgbClr val="002060"/>
                </a:solidFill>
                <a:effectLst>
                  <a:outerShdw blurRad="38100" dist="38100" dir="2700000" algn="tl">
                    <a:srgbClr val="000000">
                      <a:alpha val="43137"/>
                    </a:srgbClr>
                  </a:outerShdw>
                </a:effectLst>
                <a:latin typeface="黑体" pitchFamily="49" charset="-122"/>
                <a:ea typeface="黑体" pitchFamily="49" charset="-122"/>
              </a:rPr>
              <a:t>       你认为国内快餐提高与洋快餐竞争能力的关键因素是什么？用尝试用鱼刺图表达你的观点。</a:t>
            </a:r>
          </a:p>
        </p:txBody>
      </p:sp>
      <p:grpSp>
        <p:nvGrpSpPr>
          <p:cNvPr id="35847" name="Group 7"/>
          <p:cNvGrpSpPr>
            <a:grpSpLocks/>
          </p:cNvGrpSpPr>
          <p:nvPr/>
        </p:nvGrpSpPr>
        <p:grpSpPr bwMode="auto">
          <a:xfrm>
            <a:off x="946150" y="5019675"/>
            <a:ext cx="1054100" cy="590550"/>
            <a:chOff x="1383" y="635"/>
            <a:chExt cx="838" cy="486"/>
          </a:xfrm>
        </p:grpSpPr>
        <p:pic>
          <p:nvPicPr>
            <p:cNvPr id="35848" name="Picture 8" descr="MCj018610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83" y="635"/>
              <a:ext cx="462" cy="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9" name="WordArt 9"/>
            <p:cNvSpPr>
              <a:spLocks noChangeArrowheads="1" noChangeShapeType="1" noTextEdit="1"/>
            </p:cNvSpPr>
            <p:nvPr/>
          </p:nvSpPr>
          <p:spPr bwMode="auto">
            <a:xfrm>
              <a:off x="1885" y="936"/>
              <a:ext cx="336" cy="162"/>
            </a:xfrm>
            <a:prstGeom prst="rect">
              <a:avLst/>
            </a:prstGeom>
          </p:spPr>
          <p:txBody>
            <a:bodyPr wrap="none" fromWordArt="1">
              <a:prstTxWarp prst="textPlain">
                <a:avLst>
                  <a:gd name="adj" fmla="val 50000"/>
                </a:avLst>
              </a:prstTxWarp>
            </a:bodyPr>
            <a:lstStyle/>
            <a:p>
              <a:pPr algn="ctr"/>
              <a:r>
                <a:rPr lang="zh-CN" altLang="en-US" kern="10">
                  <a:ln w="9525">
                    <a:solidFill>
                      <a:srgbClr val="99CC00"/>
                    </a:solidFill>
                    <a:round/>
                    <a:headEnd/>
                    <a:tailEnd/>
                  </a:ln>
                  <a:solidFill>
                    <a:srgbClr val="99CC00"/>
                  </a:solidFill>
                  <a:effectLst>
                    <a:outerShdw dist="35921" dir="2700000" algn="ctr" rotWithShape="0">
                      <a:srgbClr val="808080">
                        <a:alpha val="79999"/>
                      </a:srgbClr>
                    </a:outerShdw>
                  </a:effectLst>
                  <a:latin typeface="隶书"/>
                  <a:ea typeface="隶书"/>
                </a:rPr>
                <a:t>思考</a:t>
              </a:r>
            </a:p>
          </p:txBody>
        </p:sp>
      </p:grpSp>
    </p:spTree>
    <p:extLst>
      <p:ext uri="{BB962C8B-B14F-4D97-AF65-F5344CB8AC3E}">
        <p14:creationId xmlns:p14="http://schemas.microsoft.com/office/powerpoint/2010/main" val="21388563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fade">
                                      <p:cBhvr>
                                        <p:cTn id="7" dur="1000"/>
                                        <p:tgtEl>
                                          <p:spTgt spid="35844"/>
                                        </p:tgtEl>
                                      </p:cBhvr>
                                    </p:animEffect>
                                    <p:anim calcmode="lin" valueType="num">
                                      <p:cBhvr>
                                        <p:cTn id="8" dur="1000" fill="hold"/>
                                        <p:tgtEl>
                                          <p:spTgt spid="35844"/>
                                        </p:tgtEl>
                                        <p:attrNameLst>
                                          <p:attrName>ppt_x</p:attrName>
                                        </p:attrNameLst>
                                      </p:cBhvr>
                                      <p:tavLst>
                                        <p:tav tm="0">
                                          <p:val>
                                            <p:strVal val="#ppt_x"/>
                                          </p:val>
                                        </p:tav>
                                        <p:tav tm="100000">
                                          <p:val>
                                            <p:strVal val="#ppt_x"/>
                                          </p:val>
                                        </p:tav>
                                      </p:tavLst>
                                    </p:anim>
                                    <p:anim calcmode="lin" valueType="num">
                                      <p:cBhvr>
                                        <p:cTn id="9" dur="1000" fill="hold"/>
                                        <p:tgtEl>
                                          <p:spTgt spid="3584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846"/>
                                        </p:tgtEl>
                                        <p:attrNameLst>
                                          <p:attrName>style.visibility</p:attrName>
                                        </p:attrNameLst>
                                      </p:cBhvr>
                                      <p:to>
                                        <p:strVal val="visible"/>
                                      </p:to>
                                    </p:set>
                                    <p:animEffect transition="in" filter="fade">
                                      <p:cBhvr>
                                        <p:cTn id="14" dur="1000"/>
                                        <p:tgtEl>
                                          <p:spTgt spid="35846"/>
                                        </p:tgtEl>
                                      </p:cBhvr>
                                    </p:animEffect>
                                    <p:anim calcmode="lin" valueType="num">
                                      <p:cBhvr>
                                        <p:cTn id="15" dur="1000" fill="hold"/>
                                        <p:tgtEl>
                                          <p:spTgt spid="35846"/>
                                        </p:tgtEl>
                                        <p:attrNameLst>
                                          <p:attrName>ppt_x</p:attrName>
                                        </p:attrNameLst>
                                      </p:cBhvr>
                                      <p:tavLst>
                                        <p:tav tm="0">
                                          <p:val>
                                            <p:strVal val="#ppt_x"/>
                                          </p:val>
                                        </p:tav>
                                        <p:tav tm="100000">
                                          <p:val>
                                            <p:strVal val="#ppt_x"/>
                                          </p:val>
                                        </p:tav>
                                      </p:tavLst>
                                    </p:anim>
                                    <p:anim calcmode="lin" valueType="num">
                                      <p:cBhvr>
                                        <p:cTn id="16" dur="1000" fill="hold"/>
                                        <p:tgtEl>
                                          <p:spTgt spid="35846"/>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5847"/>
                                        </p:tgtEl>
                                        <p:attrNameLst>
                                          <p:attrName>style.visibility</p:attrName>
                                        </p:attrNameLst>
                                      </p:cBhvr>
                                      <p:to>
                                        <p:strVal val="visible"/>
                                      </p:to>
                                    </p:set>
                                    <p:animEffect transition="in" filter="fade">
                                      <p:cBhvr>
                                        <p:cTn id="19" dur="1000"/>
                                        <p:tgtEl>
                                          <p:spTgt spid="35847"/>
                                        </p:tgtEl>
                                      </p:cBhvr>
                                    </p:animEffect>
                                    <p:anim calcmode="lin" valueType="num">
                                      <p:cBhvr>
                                        <p:cTn id="20" dur="1000" fill="hold"/>
                                        <p:tgtEl>
                                          <p:spTgt spid="35847"/>
                                        </p:tgtEl>
                                        <p:attrNameLst>
                                          <p:attrName>ppt_x</p:attrName>
                                        </p:attrNameLst>
                                      </p:cBhvr>
                                      <p:tavLst>
                                        <p:tav tm="0">
                                          <p:val>
                                            <p:strVal val="#ppt_x"/>
                                          </p:val>
                                        </p:tav>
                                        <p:tav tm="100000">
                                          <p:val>
                                            <p:strVal val="#ppt_x"/>
                                          </p:val>
                                        </p:tav>
                                      </p:tavLst>
                                    </p:anim>
                                    <p:anim calcmode="lin" valueType="num">
                                      <p:cBhvr>
                                        <p:cTn id="21" dur="1000" fill="hold"/>
                                        <p:tgtEl>
                                          <p:spTgt spid="358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5" name="Rectangle 7"/>
          <p:cNvSpPr>
            <a:spLocks noChangeArrowheads="1"/>
          </p:cNvSpPr>
          <p:nvPr/>
        </p:nvSpPr>
        <p:spPr bwMode="auto">
          <a:xfrm>
            <a:off x="126409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二</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、系统规划方法</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2" name="TextBox 1"/>
          <p:cNvSpPr txBox="1"/>
          <p:nvPr/>
        </p:nvSpPr>
        <p:spPr bwMode="auto">
          <a:xfrm>
            <a:off x="2771800" y="1556792"/>
            <a:ext cx="4032448"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smtClean="0">
                <a:solidFill>
                  <a:srgbClr val="969696"/>
                </a:solidFill>
              </a:rPr>
              <a:t>1</a:t>
            </a:r>
            <a:r>
              <a:rPr lang="zh-CN" altLang="en-US" dirty="0" smtClean="0">
                <a:solidFill>
                  <a:srgbClr val="969696"/>
                </a:solidFill>
              </a:rPr>
              <a:t>、关键成功因素法</a:t>
            </a:r>
            <a:endParaRPr lang="zh-CN" altLang="en-US" dirty="0">
              <a:solidFill>
                <a:srgbClr val="969696"/>
              </a:solidFill>
            </a:endParaRPr>
          </a:p>
        </p:txBody>
      </p:sp>
      <p:sp>
        <p:nvSpPr>
          <p:cNvPr id="6" name="TextBox 5"/>
          <p:cNvSpPr txBox="1"/>
          <p:nvPr/>
        </p:nvSpPr>
        <p:spPr bwMode="auto">
          <a:xfrm>
            <a:off x="2771800" y="2600908"/>
            <a:ext cx="4032448"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a:solidFill>
                  <a:srgbClr val="FFFF00"/>
                </a:solidFill>
              </a:rPr>
              <a:t>2</a:t>
            </a:r>
            <a:r>
              <a:rPr lang="zh-CN" altLang="en-US" dirty="0" smtClean="0">
                <a:solidFill>
                  <a:srgbClr val="FFFF00"/>
                </a:solidFill>
              </a:rPr>
              <a:t>、战略集合转移法</a:t>
            </a:r>
            <a:endParaRPr lang="zh-CN" altLang="en-US" dirty="0">
              <a:solidFill>
                <a:srgbClr val="FFFF00"/>
              </a:solidFill>
            </a:endParaRPr>
          </a:p>
        </p:txBody>
      </p:sp>
      <p:sp>
        <p:nvSpPr>
          <p:cNvPr id="8" name="TextBox 7"/>
          <p:cNvSpPr txBox="1"/>
          <p:nvPr/>
        </p:nvSpPr>
        <p:spPr bwMode="auto">
          <a:xfrm>
            <a:off x="2771800" y="3645024"/>
            <a:ext cx="4032448"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a:solidFill>
                  <a:schemeClr val="bg1"/>
                </a:solidFill>
              </a:rPr>
              <a:t>3</a:t>
            </a:r>
            <a:r>
              <a:rPr lang="zh-CN" altLang="en-US" dirty="0" smtClean="0">
                <a:solidFill>
                  <a:schemeClr val="bg1"/>
                </a:solidFill>
              </a:rPr>
              <a:t>、企业系统规划法</a:t>
            </a:r>
            <a:endParaRPr lang="zh-CN" altLang="en-US" dirty="0">
              <a:solidFill>
                <a:schemeClr val="bg1"/>
              </a:solidFill>
            </a:endParaRPr>
          </a:p>
        </p:txBody>
      </p:sp>
      <p:sp>
        <p:nvSpPr>
          <p:cNvPr id="11" name="Rectangle 3"/>
          <p:cNvSpPr txBox="1">
            <a:spLocks noChangeArrowheads="1"/>
          </p:cNvSpPr>
          <p:nvPr/>
        </p:nvSpPr>
        <p:spPr bwMode="auto">
          <a:xfrm>
            <a:off x="971600" y="980728"/>
            <a:ext cx="2061054" cy="710208"/>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3"/>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r>
              <a:rPr lang="zh-CN" altLang="en-US" sz="2800" dirty="0" smtClean="0">
                <a:solidFill>
                  <a:srgbClr val="FF0000"/>
                </a:solidFill>
                <a:effectLst>
                  <a:outerShdw blurRad="38100" dist="38100" dir="2700000" algn="tl">
                    <a:srgbClr val="000000">
                      <a:alpha val="43137"/>
                    </a:srgbClr>
                  </a:outerShdw>
                </a:effectLst>
              </a:rPr>
              <a:t>要点</a:t>
            </a:r>
          </a:p>
        </p:txBody>
      </p:sp>
      <p:sp>
        <p:nvSpPr>
          <p:cNvPr id="7" name="TextBox 6"/>
          <p:cNvSpPr txBox="1"/>
          <p:nvPr/>
        </p:nvSpPr>
        <p:spPr bwMode="auto">
          <a:xfrm>
            <a:off x="2771800" y="4689140"/>
            <a:ext cx="4032448"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a:solidFill>
                  <a:schemeClr val="bg1"/>
                </a:solidFill>
              </a:rPr>
              <a:t>4</a:t>
            </a:r>
            <a:r>
              <a:rPr lang="zh-CN" altLang="en-US" dirty="0" smtClean="0">
                <a:solidFill>
                  <a:schemeClr val="bg1"/>
                </a:solidFill>
              </a:rPr>
              <a:t>、三种方法的结合</a:t>
            </a:r>
            <a:endParaRPr lang="zh-CN" altLang="en-US" dirty="0">
              <a:solidFill>
                <a:schemeClr val="bg1"/>
              </a:solidFill>
            </a:endParaRPr>
          </a:p>
        </p:txBody>
      </p:sp>
    </p:spTree>
    <p:extLst>
      <p:ext uri="{BB962C8B-B14F-4D97-AF65-F5344CB8AC3E}">
        <p14:creationId xmlns:p14="http://schemas.microsoft.com/office/powerpoint/2010/main" val="38449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111561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二、信息系统规划方法</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9" name="TextBox 8"/>
          <p:cNvSpPr txBox="1"/>
          <p:nvPr/>
        </p:nvSpPr>
        <p:spPr bwMode="auto">
          <a:xfrm>
            <a:off x="1448478" y="900009"/>
            <a:ext cx="629187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t>2</a:t>
            </a:r>
            <a:r>
              <a:rPr lang="zh-CN" altLang="en-US" dirty="0" smtClean="0"/>
              <a:t>、</a:t>
            </a:r>
            <a:r>
              <a:rPr lang="zh-CN" altLang="en-US" dirty="0">
                <a:latin typeface="Times New Roman" pitchFamily="18" charset="0"/>
              </a:rPr>
              <a:t>战略集合转移</a:t>
            </a:r>
            <a:r>
              <a:rPr lang="zh-CN" altLang="en-US" dirty="0" smtClean="0">
                <a:latin typeface="Times New Roman" pitchFamily="18" charset="0"/>
              </a:rPr>
              <a:t>法（</a:t>
            </a:r>
            <a:r>
              <a:rPr lang="en-US" altLang="zh-CN" dirty="0" smtClean="0">
                <a:latin typeface="Times New Roman" pitchFamily="18" charset="0"/>
              </a:rPr>
              <a:t>SST</a:t>
            </a:r>
            <a:r>
              <a:rPr lang="zh-CN" altLang="en-US" dirty="0" smtClean="0">
                <a:latin typeface="Times New Roman" pitchFamily="18" charset="0"/>
              </a:rPr>
              <a:t>）</a:t>
            </a:r>
            <a:endParaRPr lang="zh-CN" altLang="en-US" dirty="0">
              <a:latin typeface="Times New Roman" pitchFamily="18" charset="0"/>
            </a:endParaRPr>
          </a:p>
        </p:txBody>
      </p:sp>
      <p:sp>
        <p:nvSpPr>
          <p:cNvPr id="2" name="矩形 1"/>
          <p:cNvSpPr/>
          <p:nvPr/>
        </p:nvSpPr>
        <p:spPr>
          <a:xfrm>
            <a:off x="467544" y="1702549"/>
            <a:ext cx="8568952" cy="646331"/>
          </a:xfrm>
          <a:prstGeom prst="rect">
            <a:avLst/>
          </a:prstGeom>
        </p:spPr>
        <p:txBody>
          <a:bodyPr wrap="square">
            <a:spAutoFit/>
          </a:bodyPr>
          <a:lstStyle/>
          <a:p>
            <a:pPr algn="l">
              <a:lnSpc>
                <a:spcPct val="150000"/>
              </a:lnSpc>
            </a:pPr>
            <a: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William King</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于</a:t>
            </a:r>
            <a: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1978</a:t>
            </a:r>
            <a:r>
              <a:rPr lang="zh-CN" altLang="en-US"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年提出的</a:t>
            </a:r>
            <a:r>
              <a:rPr lang="en-US" altLang="zh-CN"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Strategy Set </a:t>
            </a:r>
            <a:r>
              <a:rPr lang="en-US" altLang="zh-CN" sz="24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Transformation</a:t>
            </a:r>
            <a:endParaRPr lang="zh-CN" altLang="en-US" sz="24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622134995"/>
              </p:ext>
            </p:extLst>
          </p:nvPr>
        </p:nvGraphicFramePr>
        <p:xfrm>
          <a:off x="527050" y="2501900"/>
          <a:ext cx="8077200" cy="2871788"/>
        </p:xfrm>
        <a:graphic>
          <a:graphicData uri="http://schemas.openxmlformats.org/presentationml/2006/ole">
            <mc:AlternateContent xmlns:mc="http://schemas.openxmlformats.org/markup-compatibility/2006">
              <mc:Choice xmlns:v="urn:schemas-microsoft-com:vml" Requires="v">
                <p:oleObj spid="_x0000_s79944" r:id="rId4" imgW="3318919" imgH="1184444" progId="Visio.Drawing.11">
                  <p:embed/>
                </p:oleObj>
              </mc:Choice>
              <mc:Fallback>
                <p:oleObj r:id="rId4" imgW="3318919" imgH="118444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050" y="2501900"/>
                        <a:ext cx="8077200" cy="287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9437836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p:spPr>
        <p:txBody>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B4FCCFE2-DB20-4DD8-9ABE-DBE473191B92}" type="slidenum">
              <a:rPr lang="ar-SA" altLang="en-US" sz="1000">
                <a:solidFill>
                  <a:schemeClr val="bg1"/>
                </a:solidFill>
              </a:rPr>
              <a:pPr eaLnBrk="1" hangingPunct="1"/>
              <a:t>44</a:t>
            </a:fld>
            <a:endParaRPr lang="en-US" altLang="en-US" sz="1000">
              <a:solidFill>
                <a:schemeClr val="bg1"/>
              </a:solidFill>
            </a:endParaRPr>
          </a:p>
        </p:txBody>
      </p:sp>
      <p:sp>
        <p:nvSpPr>
          <p:cNvPr id="36868" name="Rectangle 3"/>
          <p:cNvSpPr>
            <a:spLocks noGrp="1" noChangeArrowheads="1"/>
          </p:cNvSpPr>
          <p:nvPr>
            <p:ph type="body" idx="1"/>
          </p:nvPr>
        </p:nvSpPr>
        <p:spPr/>
        <p:txBody>
          <a:bodyPr/>
          <a:lstStyle/>
          <a:p>
            <a:pPr lvl="1" eaLnBrk="1" hangingPunct="1"/>
            <a:r>
              <a:rPr lang="zh-CN" altLang="en-US" sz="2400" dirty="0">
                <a:solidFill>
                  <a:srgbClr val="0000FF"/>
                </a:solidFill>
              </a:rPr>
              <a:t>背景</a:t>
            </a:r>
          </a:p>
          <a:p>
            <a:pPr lvl="2" eaLnBrk="1" hangingPunct="1"/>
            <a:r>
              <a:rPr lang="zh-CN" altLang="en-US" dirty="0" smtClean="0"/>
              <a:t>战略目标集转换法是威廉</a:t>
            </a:r>
            <a:r>
              <a:rPr lang="en-US" altLang="zh-CN" dirty="0" smtClean="0"/>
              <a:t>·</a:t>
            </a:r>
            <a:r>
              <a:rPr lang="zh-CN" altLang="en-US" dirty="0" smtClean="0"/>
              <a:t>金</a:t>
            </a:r>
            <a:r>
              <a:rPr lang="en-US" altLang="zh-CN" dirty="0" smtClean="0"/>
              <a:t>1978</a:t>
            </a:r>
            <a:r>
              <a:rPr lang="zh-CN" altLang="en-US" dirty="0" smtClean="0"/>
              <a:t>年提出的，他把整个战略目标看成是一个“信息集合”，由目的、目标、战略和其他战略变量（如管理的复杂性、重要的环境约束）等组成，其基本出发点是将该集合转换为</a:t>
            </a:r>
            <a:r>
              <a:rPr lang="en-US" altLang="zh-CN" dirty="0" smtClean="0"/>
              <a:t>MIS</a:t>
            </a:r>
            <a:r>
              <a:rPr lang="zh-CN" altLang="en-US" dirty="0" smtClean="0"/>
              <a:t>战略与目标。</a:t>
            </a:r>
          </a:p>
          <a:p>
            <a:pPr lvl="1" eaLnBrk="1" hangingPunct="1"/>
            <a:r>
              <a:rPr lang="zh-CN" altLang="en-US" sz="2400" dirty="0">
                <a:solidFill>
                  <a:srgbClr val="0000FF"/>
                </a:solidFill>
              </a:rPr>
              <a:t>主要思想</a:t>
            </a:r>
          </a:p>
          <a:p>
            <a:pPr lvl="2" eaLnBrk="1" hangingPunct="1"/>
            <a:r>
              <a:rPr lang="zh-CN" altLang="en-US" dirty="0" smtClean="0"/>
              <a:t>把整个战略目标看成</a:t>
            </a:r>
            <a:r>
              <a:rPr lang="zh-CN" altLang="en-US" dirty="0" smtClean="0"/>
              <a:t>“信息集合”，由使命</a:t>
            </a:r>
            <a:r>
              <a:rPr lang="zh-CN" altLang="en-US" dirty="0" smtClean="0"/>
              <a:t>、目标、战略、管理复杂性、环境约束</a:t>
            </a:r>
            <a:r>
              <a:rPr lang="zh-CN" altLang="en-US" dirty="0" smtClean="0"/>
              <a:t>等组成。</a:t>
            </a:r>
            <a:endParaRPr lang="zh-CN" altLang="en-US" dirty="0" smtClean="0"/>
          </a:p>
          <a:p>
            <a:pPr lvl="2" eaLnBrk="1" hangingPunct="1"/>
            <a:r>
              <a:rPr lang="zh-CN" altLang="en-US" dirty="0" smtClean="0"/>
              <a:t>信息系统</a:t>
            </a:r>
            <a:r>
              <a:rPr lang="zh-CN" altLang="en-US" dirty="0" smtClean="0"/>
              <a:t>的战略规划过程就是把组织的战略目标转化为信息系统的战略目标的过程。</a:t>
            </a:r>
          </a:p>
          <a:p>
            <a:pPr eaLnBrk="1" hangingPunct="1"/>
            <a:endParaRPr lang="zh-CN" altLang="en-US" dirty="0" smtClean="0"/>
          </a:p>
        </p:txBody>
      </p:sp>
      <p:sp>
        <p:nvSpPr>
          <p:cNvPr id="6" name="矩形 5"/>
          <p:cNvSpPr/>
          <p:nvPr/>
        </p:nvSpPr>
        <p:spPr>
          <a:xfrm>
            <a:off x="5641269" y="116632"/>
            <a:ext cx="3251211" cy="523220"/>
          </a:xfrm>
          <a:prstGeom prst="rect">
            <a:avLst/>
          </a:prstGeom>
        </p:spPr>
        <p:txBody>
          <a:bodyPr wrap="none">
            <a:spAutoFit/>
          </a:bodyPr>
          <a:lstStyle/>
          <a:p>
            <a:r>
              <a:rPr lang="en-US" altLang="zh-CN" sz="2800" b="1" dirty="0" smtClean="0">
                <a:solidFill>
                  <a:srgbClr val="002060"/>
                </a:solidFill>
                <a:effectLst>
                  <a:outerShdw blurRad="38100" dist="38100" dir="2700000" algn="tl">
                    <a:srgbClr val="000000">
                      <a:alpha val="43137"/>
                    </a:srgbClr>
                  </a:outerShdw>
                </a:effectLst>
                <a:latin typeface="黑体" pitchFamily="49" charset="-122"/>
                <a:ea typeface="黑体" pitchFamily="49" charset="-122"/>
              </a:rPr>
              <a:t>2</a:t>
            </a:r>
            <a:r>
              <a:rPr lang="zh-CN" altLang="en-US" sz="2800" b="1" dirty="0" smtClean="0">
                <a:solidFill>
                  <a:srgbClr val="002060"/>
                </a:solidFill>
                <a:effectLst>
                  <a:outerShdw blurRad="38100" dist="38100" dir="2700000" algn="tl">
                    <a:srgbClr val="000000">
                      <a:alpha val="43137"/>
                    </a:srgbClr>
                  </a:outerShdw>
                </a:effectLst>
                <a:latin typeface="黑体" pitchFamily="49" charset="-122"/>
                <a:ea typeface="黑体" pitchFamily="49" charset="-122"/>
              </a:rPr>
              <a:t>、战略</a:t>
            </a:r>
            <a:r>
              <a:rPr lang="zh-CN" altLang="en-US" sz="2800" b="1" dirty="0">
                <a:solidFill>
                  <a:srgbClr val="002060"/>
                </a:solidFill>
                <a:effectLst>
                  <a:outerShdw blurRad="38100" dist="38100" dir="2700000" algn="tl">
                    <a:srgbClr val="000000">
                      <a:alpha val="43137"/>
                    </a:srgbClr>
                  </a:outerShdw>
                </a:effectLst>
                <a:latin typeface="黑体" pitchFamily="49" charset="-122"/>
                <a:ea typeface="黑体" pitchFamily="49" charset="-122"/>
              </a:rPr>
              <a:t>集合转移法</a:t>
            </a:r>
          </a:p>
        </p:txBody>
      </p:sp>
    </p:spTree>
    <p:extLst>
      <p:ext uri="{BB962C8B-B14F-4D97-AF65-F5344CB8AC3E}">
        <p14:creationId xmlns:p14="http://schemas.microsoft.com/office/powerpoint/2010/main" val="21329317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86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86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8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p:spPr>
        <p:txBody>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F1633E4E-212E-4165-A6E5-35C4EE8DDC68}" type="slidenum">
              <a:rPr lang="ar-SA" altLang="en-US" sz="1000">
                <a:solidFill>
                  <a:schemeClr val="bg1"/>
                </a:solidFill>
              </a:rPr>
              <a:pPr eaLnBrk="1" hangingPunct="1"/>
              <a:t>45</a:t>
            </a:fld>
            <a:endParaRPr lang="en-US" altLang="en-US" sz="1000">
              <a:solidFill>
                <a:schemeClr val="bg1"/>
              </a:solidFill>
            </a:endParaRPr>
          </a:p>
        </p:txBody>
      </p:sp>
      <p:sp>
        <p:nvSpPr>
          <p:cNvPr id="37892" name="Rectangle 3"/>
          <p:cNvSpPr>
            <a:spLocks noGrp="1" noChangeArrowheads="1"/>
          </p:cNvSpPr>
          <p:nvPr>
            <p:ph type="body" idx="1"/>
          </p:nvPr>
        </p:nvSpPr>
        <p:spPr/>
        <p:txBody>
          <a:bodyPr/>
          <a:lstStyle/>
          <a:p>
            <a:pPr eaLnBrk="1" hangingPunct="1"/>
            <a:r>
              <a:rPr lang="zh-CN" altLang="en-US" dirty="0">
                <a:solidFill>
                  <a:srgbClr val="0000FF"/>
                </a:solidFill>
              </a:rPr>
              <a:t>步骤</a:t>
            </a:r>
          </a:p>
          <a:p>
            <a:pPr lvl="1" eaLnBrk="1" hangingPunct="1"/>
            <a:r>
              <a:rPr lang="zh-CN" altLang="en-US" sz="2400" dirty="0" smtClean="0"/>
              <a:t>识别组织的战略集：</a:t>
            </a:r>
          </a:p>
          <a:p>
            <a:pPr lvl="2" eaLnBrk="1" hangingPunct="1"/>
            <a:r>
              <a:rPr lang="zh-CN" altLang="en-US" sz="2000" dirty="0" smtClean="0"/>
              <a:t>描绘出组织各类人员结构，如卖主、经理、雇员、供应商、顾客、贷款人、政府代理、地区社团及竞争者等。</a:t>
            </a:r>
          </a:p>
          <a:p>
            <a:pPr lvl="2" eaLnBrk="1" hangingPunct="1"/>
            <a:r>
              <a:rPr lang="zh-CN" altLang="en-US" sz="2000" dirty="0" smtClean="0"/>
              <a:t>识别每类人员的目标；</a:t>
            </a:r>
          </a:p>
          <a:p>
            <a:pPr lvl="2" eaLnBrk="1" hangingPunct="1"/>
            <a:r>
              <a:rPr lang="zh-CN" altLang="en-US" sz="2000" dirty="0" smtClean="0"/>
              <a:t>对于每类人员识别其使命及战略。</a:t>
            </a:r>
          </a:p>
          <a:p>
            <a:pPr lvl="1" eaLnBrk="1" hangingPunct="1"/>
            <a:r>
              <a:rPr lang="zh-CN" altLang="en-US" sz="2400" dirty="0" smtClean="0"/>
              <a:t>将组织战略文本报上级（总经理）审批</a:t>
            </a:r>
            <a:r>
              <a:rPr lang="en-US" altLang="zh-CN" sz="2400" dirty="0" smtClean="0"/>
              <a:t>,</a:t>
            </a:r>
            <a:r>
              <a:rPr lang="zh-CN" altLang="en-US" sz="2400" dirty="0" smtClean="0"/>
              <a:t>形成包括企业目标、战略和战略属性的企业战略集合。</a:t>
            </a:r>
          </a:p>
          <a:p>
            <a:pPr lvl="1" eaLnBrk="1" hangingPunct="1"/>
            <a:r>
              <a:rPr lang="zh-CN" altLang="en-US" sz="2400" dirty="0" smtClean="0"/>
              <a:t>将组织战略转化成信息系统战略，信息系统战略应包括系统目标、约束以及设计。</a:t>
            </a:r>
          </a:p>
        </p:txBody>
      </p:sp>
      <p:sp>
        <p:nvSpPr>
          <p:cNvPr id="6" name="矩形 5"/>
          <p:cNvSpPr/>
          <p:nvPr/>
        </p:nvSpPr>
        <p:spPr>
          <a:xfrm>
            <a:off x="5641269" y="116632"/>
            <a:ext cx="3251211" cy="523220"/>
          </a:xfrm>
          <a:prstGeom prst="rect">
            <a:avLst/>
          </a:prstGeom>
        </p:spPr>
        <p:txBody>
          <a:bodyPr wrap="none">
            <a:spAutoFit/>
          </a:bodyPr>
          <a:lstStyle/>
          <a:p>
            <a:r>
              <a:rPr lang="en-US" altLang="zh-CN" sz="2800" b="1" dirty="0" smtClean="0">
                <a:solidFill>
                  <a:srgbClr val="002060"/>
                </a:solidFill>
                <a:effectLst>
                  <a:outerShdw blurRad="38100" dist="38100" dir="2700000" algn="tl">
                    <a:srgbClr val="000000">
                      <a:alpha val="43137"/>
                    </a:srgbClr>
                  </a:outerShdw>
                </a:effectLst>
                <a:latin typeface="黑体" pitchFamily="49" charset="-122"/>
                <a:ea typeface="黑体" pitchFamily="49" charset="-122"/>
              </a:rPr>
              <a:t>2</a:t>
            </a:r>
            <a:r>
              <a:rPr lang="zh-CN" altLang="en-US" sz="2800" b="1" dirty="0" smtClean="0">
                <a:solidFill>
                  <a:srgbClr val="002060"/>
                </a:solidFill>
                <a:effectLst>
                  <a:outerShdw blurRad="38100" dist="38100" dir="2700000" algn="tl">
                    <a:srgbClr val="000000">
                      <a:alpha val="43137"/>
                    </a:srgbClr>
                  </a:outerShdw>
                </a:effectLst>
                <a:latin typeface="黑体" pitchFamily="49" charset="-122"/>
                <a:ea typeface="黑体" pitchFamily="49" charset="-122"/>
              </a:rPr>
              <a:t>、战略</a:t>
            </a:r>
            <a:r>
              <a:rPr lang="zh-CN" altLang="en-US" sz="2800" b="1" dirty="0">
                <a:solidFill>
                  <a:srgbClr val="002060"/>
                </a:solidFill>
                <a:effectLst>
                  <a:outerShdw blurRad="38100" dist="38100" dir="2700000" algn="tl">
                    <a:srgbClr val="000000">
                      <a:alpha val="43137"/>
                    </a:srgbClr>
                  </a:outerShdw>
                </a:effectLst>
                <a:latin typeface="黑体" pitchFamily="49" charset="-122"/>
                <a:ea typeface="黑体" pitchFamily="49" charset="-122"/>
              </a:rPr>
              <a:t>集合转移法</a:t>
            </a:r>
          </a:p>
        </p:txBody>
      </p:sp>
    </p:spTree>
    <p:extLst>
      <p:ext uri="{BB962C8B-B14F-4D97-AF65-F5344CB8AC3E}">
        <p14:creationId xmlns:p14="http://schemas.microsoft.com/office/powerpoint/2010/main" val="1681963774"/>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3"/>
          <p:cNvSpPr>
            <a:spLocks noGrp="1" noChangeArrowheads="1"/>
          </p:cNvSpPr>
          <p:nvPr>
            <p:ph type="body" idx="1"/>
          </p:nvPr>
        </p:nvSpPr>
        <p:spPr>
          <a:xfrm>
            <a:off x="539552" y="1124744"/>
            <a:ext cx="7772400" cy="3963144"/>
          </a:xfrm>
        </p:spPr>
        <p:txBody>
          <a:bodyPr/>
          <a:lstStyle/>
          <a:p>
            <a:pPr marL="0" indent="0" algn="just">
              <a:buNone/>
            </a:pPr>
            <a:r>
              <a:rPr lang="zh-CN" altLang="en-US"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1</a:t>
            </a:r>
            <a:r>
              <a:rPr lang="zh-CN" altLang="en-US"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 </a:t>
            </a:r>
            <a:r>
              <a:rPr lang="zh-CN" altLang="en-US" sz="28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组织战略集</a:t>
            </a:r>
          </a:p>
          <a:p>
            <a:pPr marL="0" indent="0" algn="just">
              <a:buNone/>
            </a:pPr>
            <a:r>
              <a:rPr lang="zh-CN" altLang="en-US"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组织</a:t>
            </a:r>
            <a:r>
              <a:rPr lang="zh-CN" alt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的使命</a:t>
            </a:r>
            <a:r>
              <a:rPr lang="zh-CN" altLang="en-US" dirty="0" smtClean="0">
                <a:effectLst>
                  <a:outerShdw blurRad="38100" dist="38100" dir="2700000" algn="tl">
                    <a:srgbClr val="000000">
                      <a:alpha val="43137"/>
                    </a:srgbClr>
                  </a:outerShdw>
                </a:effectLst>
                <a:latin typeface="Times New Roman" pitchFamily="18" charset="0"/>
                <a:cs typeface="Times New Roman" pitchFamily="18" charset="0"/>
              </a:rPr>
              <a:t>：描述</a:t>
            </a:r>
            <a:r>
              <a:rPr lang="zh-CN" altLang="en-US" dirty="0">
                <a:effectLst>
                  <a:outerShdw blurRad="38100" dist="38100" dir="2700000" algn="tl">
                    <a:srgbClr val="000000">
                      <a:alpha val="43137"/>
                    </a:srgbClr>
                  </a:outerShdw>
                </a:effectLst>
                <a:latin typeface="Times New Roman" pitchFamily="18" charset="0"/>
                <a:cs typeface="Times New Roman" pitchFamily="18" charset="0"/>
              </a:rPr>
              <a:t>该组织是什么，为什么存在，它能做出什么贡献。简言之，即说明该组织属于什么具体的行业或部门。</a:t>
            </a:r>
          </a:p>
          <a:p>
            <a:pPr marL="0" indent="0" algn="just">
              <a:buNone/>
            </a:pPr>
            <a:r>
              <a:rPr lang="zh-CN" altLang="en-US"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组织</a:t>
            </a:r>
            <a:r>
              <a:rPr lang="zh-CN" alt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的目标</a:t>
            </a:r>
            <a:r>
              <a:rPr lang="zh-CN" altLang="en-US" dirty="0">
                <a:effectLst>
                  <a:outerShdw blurRad="38100" dist="38100" dir="2700000" algn="tl">
                    <a:srgbClr val="000000">
                      <a:alpha val="43137"/>
                    </a:srgbClr>
                  </a:outerShdw>
                </a:effectLst>
                <a:latin typeface="Times New Roman" pitchFamily="18" charset="0"/>
                <a:cs typeface="Times New Roman" pitchFamily="18" charset="0"/>
              </a:rPr>
              <a:t>：就是它希望达到的目的。这些目标可以是定量的也可以是定性的</a:t>
            </a:r>
            <a:r>
              <a:rPr lang="zh-CN" altLang="en-US" dirty="0" smtClean="0">
                <a:effectLst>
                  <a:outerShdw blurRad="38100" dist="38100" dir="2700000" algn="tl">
                    <a:srgbClr val="000000">
                      <a:alpha val="43137"/>
                    </a:srgbClr>
                  </a:outerShdw>
                </a:effectLst>
                <a:latin typeface="Times New Roman" pitchFamily="18" charset="0"/>
                <a:cs typeface="Times New Roman" pitchFamily="18" charset="0"/>
              </a:rPr>
              <a:t>。</a:t>
            </a:r>
            <a:endParaRPr lang="en-US" altLang="zh-CN" dirty="0" smtClean="0">
              <a:effectLst>
                <a:outerShdw blurRad="38100" dist="38100" dir="2700000" algn="tl">
                  <a:srgbClr val="000000">
                    <a:alpha val="43137"/>
                  </a:srgbClr>
                </a:outerShdw>
              </a:effectLst>
              <a:latin typeface="Times New Roman" pitchFamily="18" charset="0"/>
              <a:cs typeface="Times New Roman" pitchFamily="18" charset="0"/>
            </a:endParaRPr>
          </a:p>
          <a:p>
            <a:pPr marL="0" indent="0" algn="just">
              <a:buNone/>
            </a:pPr>
            <a:r>
              <a:rPr lang="zh-CN" altLang="en-US" dirty="0" smtClean="0">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组织</a:t>
            </a:r>
            <a:r>
              <a:rPr lang="zh-CN" altLang="en-US" dirty="0">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的战略：</a:t>
            </a:r>
            <a:r>
              <a:rPr lang="zh-CN" altLang="en-US" dirty="0">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是为达到目标而制定的总方针。     </a:t>
            </a:r>
            <a:endParaRPr lang="en-US" altLang="zh-CN" dirty="0" smtClean="0">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a:p>
            <a:pPr marL="0" indent="0" algn="just">
              <a:buNone/>
            </a:pPr>
            <a:r>
              <a:rPr lang="zh-CN" altLang="en-US" dirty="0" smtClean="0">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其他</a:t>
            </a:r>
            <a:r>
              <a:rPr lang="zh-CN" altLang="en-US" dirty="0">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战略性组织</a:t>
            </a:r>
            <a:r>
              <a:rPr lang="zh-CN" altLang="en-US" dirty="0" smtClean="0">
                <a:solidFill>
                  <a:srgbClr val="FF000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属性：</a:t>
            </a:r>
            <a:r>
              <a:rPr lang="zh-CN" altLang="en-US" dirty="0" smtClean="0">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如</a:t>
            </a:r>
            <a:r>
              <a:rPr lang="zh-CN" altLang="en-US" dirty="0">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管理水平，管理者对信息技术了解的程度，管理者采用新技术的态度等，虽然难以度量，但它们对信息系统建设影响很大。</a:t>
            </a:r>
            <a:r>
              <a:rPr lang="zh-CN" altLang="en-US" dirty="0" smtClean="0">
                <a:effectLst>
                  <a:outerShdw blurRad="38100" dist="38100" dir="2700000" algn="tl">
                    <a:srgbClr val="000000">
                      <a:alpha val="43137"/>
                    </a:srgbClr>
                  </a:outerShdw>
                </a:effectLst>
                <a:latin typeface="Times New Roman" pitchFamily="18" charset="0"/>
                <a:cs typeface="Times New Roman" pitchFamily="18" charset="0"/>
              </a:rPr>
              <a:t>    </a:t>
            </a:r>
            <a:endParaRPr lang="zh-CN" altLang="en-US" dirty="0">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234500" name="Object 4"/>
          <p:cNvGraphicFramePr>
            <a:graphicFrameLocks noChangeAspect="1"/>
          </p:cNvGraphicFramePr>
          <p:nvPr/>
        </p:nvGraphicFramePr>
        <p:xfrm>
          <a:off x="0" y="0"/>
          <a:ext cx="914400" cy="179388"/>
        </p:xfrm>
        <a:graphic>
          <a:graphicData uri="http://schemas.openxmlformats.org/presentationml/2006/ole">
            <mc:AlternateContent xmlns:mc="http://schemas.openxmlformats.org/markup-compatibility/2006">
              <mc:Choice xmlns:v="urn:schemas-microsoft-com:vml" Requires="v">
                <p:oleObj spid="_x0000_s73823" name="Equation" r:id="rId4" imgW="914400" imgH="179640" progId="Equation.DSMT4">
                  <p:embed/>
                </p:oleObj>
              </mc:Choice>
              <mc:Fallback>
                <p:oleObj name="Equation" r:id="rId4" imgW="914400" imgH="179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179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矩形 3"/>
          <p:cNvSpPr/>
          <p:nvPr/>
        </p:nvSpPr>
        <p:spPr>
          <a:xfrm>
            <a:off x="5641269" y="116632"/>
            <a:ext cx="3251211" cy="523220"/>
          </a:xfrm>
          <a:prstGeom prst="rect">
            <a:avLst/>
          </a:prstGeom>
        </p:spPr>
        <p:txBody>
          <a:bodyPr wrap="none">
            <a:spAutoFit/>
          </a:bodyPr>
          <a:lstStyle/>
          <a:p>
            <a:r>
              <a:rPr lang="en-US" altLang="zh-CN" sz="2800" b="1" dirty="0" smtClean="0">
                <a:solidFill>
                  <a:srgbClr val="002060"/>
                </a:solidFill>
                <a:effectLst>
                  <a:outerShdw blurRad="38100" dist="38100" dir="2700000" algn="tl">
                    <a:srgbClr val="000000">
                      <a:alpha val="43137"/>
                    </a:srgbClr>
                  </a:outerShdw>
                </a:effectLst>
                <a:latin typeface="黑体" pitchFamily="49" charset="-122"/>
                <a:ea typeface="黑体" pitchFamily="49" charset="-122"/>
              </a:rPr>
              <a:t>2</a:t>
            </a:r>
            <a:r>
              <a:rPr lang="zh-CN" altLang="en-US" sz="2800" b="1" dirty="0" smtClean="0">
                <a:solidFill>
                  <a:srgbClr val="002060"/>
                </a:solidFill>
                <a:effectLst>
                  <a:outerShdw blurRad="38100" dist="38100" dir="2700000" algn="tl">
                    <a:srgbClr val="000000">
                      <a:alpha val="43137"/>
                    </a:srgbClr>
                  </a:outerShdw>
                </a:effectLst>
                <a:latin typeface="黑体" pitchFamily="49" charset="-122"/>
                <a:ea typeface="黑体" pitchFamily="49" charset="-122"/>
              </a:rPr>
              <a:t>、战略</a:t>
            </a:r>
            <a:r>
              <a:rPr lang="zh-CN" altLang="en-US" sz="2800" b="1" dirty="0">
                <a:solidFill>
                  <a:srgbClr val="002060"/>
                </a:solidFill>
                <a:effectLst>
                  <a:outerShdw blurRad="38100" dist="38100" dir="2700000" algn="tl">
                    <a:srgbClr val="000000">
                      <a:alpha val="43137"/>
                    </a:srgbClr>
                  </a:outerShdw>
                </a:effectLst>
                <a:latin typeface="黑体" pitchFamily="49" charset="-122"/>
                <a:ea typeface="黑体" pitchFamily="49" charset="-122"/>
              </a:rPr>
              <a:t>集合转移法</a:t>
            </a:r>
          </a:p>
        </p:txBody>
      </p:sp>
    </p:spTree>
    <p:extLst>
      <p:ext uri="{BB962C8B-B14F-4D97-AF65-F5344CB8AC3E}">
        <p14:creationId xmlns:p14="http://schemas.microsoft.com/office/powerpoint/2010/main" val="2366608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Rectangle 3"/>
          <p:cNvSpPr>
            <a:spLocks noGrp="1" noChangeArrowheads="1"/>
          </p:cNvSpPr>
          <p:nvPr>
            <p:ph type="body" idx="1"/>
          </p:nvPr>
        </p:nvSpPr>
        <p:spPr>
          <a:xfrm>
            <a:off x="611560" y="1124744"/>
            <a:ext cx="8208912" cy="4752528"/>
          </a:xfrm>
        </p:spPr>
        <p:txBody>
          <a:bodyPr/>
          <a:lstStyle/>
          <a:p>
            <a:pPr marL="0" indent="0">
              <a:buNone/>
            </a:pPr>
            <a:r>
              <a:rPr lang="zh-CN" altLang="en-US"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2</a:t>
            </a:r>
            <a:r>
              <a:rPr lang="zh-CN" altLang="en-US"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a:t>
            </a:r>
            <a:r>
              <a:rPr lang="en-US" altLang="zh-CN"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 </a:t>
            </a:r>
            <a:r>
              <a:rPr lang="zh-CN" altLang="en-US" sz="28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信息系统战略集</a:t>
            </a:r>
          </a:p>
          <a:p>
            <a:pPr marL="0" indent="0">
              <a:buNone/>
            </a:pPr>
            <a:r>
              <a:rPr lang="zh-CN" altLang="en-US"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系统目标</a:t>
            </a:r>
            <a:r>
              <a:rPr lang="zh-CN" alt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dirty="0">
                <a:effectLst>
                  <a:outerShdw blurRad="38100" dist="38100" dir="2700000" algn="tl">
                    <a:srgbClr val="000000">
                      <a:alpha val="43137"/>
                    </a:srgbClr>
                  </a:outerShdw>
                </a:effectLst>
                <a:latin typeface="Times New Roman" pitchFamily="18" charset="0"/>
                <a:cs typeface="Times New Roman" pitchFamily="18" charset="0"/>
              </a:rPr>
              <a:t>主要定义信息系统服务的要求。其描述类似组织目标，但更加具体。</a:t>
            </a:r>
          </a:p>
          <a:p>
            <a:pPr marL="0" indent="0">
              <a:buNone/>
            </a:pPr>
            <a:r>
              <a:rPr lang="zh-CN" altLang="en-US"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系统</a:t>
            </a:r>
            <a:r>
              <a:rPr lang="zh-CN" alt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约束：</a:t>
            </a:r>
            <a:r>
              <a:rPr lang="zh-CN" altLang="en-US" dirty="0">
                <a:effectLst>
                  <a:outerShdw blurRad="38100" dist="38100" dir="2700000" algn="tl">
                    <a:srgbClr val="000000">
                      <a:alpha val="43137"/>
                    </a:srgbClr>
                  </a:outerShdw>
                </a:effectLst>
                <a:latin typeface="Times New Roman" pitchFamily="18" charset="0"/>
                <a:cs typeface="Times New Roman" pitchFamily="18" charset="0"/>
              </a:rPr>
              <a:t>包括内部约束和外部约束。内部约束产生于组织本身，包括人员组成、资金预算等。外部约束包括政府和企业界对组织报告的要求、同其他系统的接口环境等</a:t>
            </a:r>
            <a:r>
              <a:rPr lang="zh-CN" altLang="en-US" dirty="0" smtClean="0">
                <a:effectLst>
                  <a:outerShdw blurRad="38100" dist="38100" dir="2700000" algn="tl">
                    <a:srgbClr val="000000">
                      <a:alpha val="43137"/>
                    </a:srgbClr>
                  </a:outerShdw>
                </a:effectLst>
                <a:latin typeface="Times New Roman" pitchFamily="18" charset="0"/>
                <a:cs typeface="Times New Roman" pitchFamily="18" charset="0"/>
              </a:rPr>
              <a:t>。</a:t>
            </a:r>
            <a:endParaRPr lang="en-US" altLang="zh-CN" dirty="0" smtClean="0">
              <a:effectLst>
                <a:outerShdw blurRad="38100" dist="38100" dir="2700000" algn="tl">
                  <a:srgbClr val="000000">
                    <a:alpha val="43137"/>
                  </a:srgbClr>
                </a:outerShdw>
              </a:effectLst>
              <a:latin typeface="Times New Roman" pitchFamily="18" charset="0"/>
              <a:cs typeface="Times New Roman" pitchFamily="18" charset="0"/>
            </a:endParaRPr>
          </a:p>
          <a:p>
            <a:pPr marL="0" indent="0">
              <a:buNone/>
            </a:pPr>
            <a:r>
              <a:rPr lang="zh-CN" altLang="en-US"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系统开发战略：</a:t>
            </a:r>
            <a:r>
              <a:rPr lang="zh-CN" altLang="en-US" dirty="0">
                <a:effectLst>
                  <a:outerShdw blurRad="38100" dist="38100" dir="2700000" algn="tl">
                    <a:srgbClr val="000000">
                      <a:alpha val="43137"/>
                    </a:srgbClr>
                  </a:outerShdw>
                </a:effectLst>
                <a:latin typeface="Times New Roman" pitchFamily="18" charset="0"/>
                <a:cs typeface="Times New Roman" pitchFamily="18" charset="0"/>
              </a:rPr>
              <a:t>是该战略集的重要因素，它相当于系统开发中应当遵循的一系列原则，如对系统安全性、可靠性、应变能力以及开发的科学性和管理的合理性等的要求。</a:t>
            </a:r>
          </a:p>
          <a:p>
            <a:pPr marL="0" indent="0">
              <a:buNone/>
            </a:pPr>
            <a:endParaRPr lang="zh-CN" altLang="en-US" dirty="0">
              <a:effectLst>
                <a:outerShdw blurRad="38100" dist="38100" dir="2700000" algn="tl">
                  <a:srgbClr val="000000">
                    <a:alpha val="43137"/>
                  </a:srgbClr>
                </a:outerShdw>
              </a:effectLst>
              <a:latin typeface="Times New Roman" pitchFamily="18" charset="0"/>
              <a:cs typeface="Times New Roman" pitchFamily="18" charset="0"/>
            </a:endParaRPr>
          </a:p>
          <a:p>
            <a:pPr marL="0" indent="0">
              <a:buNone/>
            </a:pPr>
            <a:r>
              <a:rPr lang="zh-CN" altLang="en-US" dirty="0">
                <a:effectLst>
                  <a:outerShdw blurRad="38100" dist="38100" dir="2700000" algn="tl">
                    <a:srgbClr val="000000">
                      <a:alpha val="43137"/>
                    </a:srgbClr>
                  </a:outerShdw>
                </a:effectLst>
                <a:latin typeface="Times New Roman" pitchFamily="18" charset="0"/>
                <a:cs typeface="Times New Roman" pitchFamily="18" charset="0"/>
              </a:rPr>
              <a:t>    </a:t>
            </a:r>
          </a:p>
        </p:txBody>
      </p:sp>
      <p:sp>
        <p:nvSpPr>
          <p:cNvPr id="4" name="矩形 3"/>
          <p:cNvSpPr/>
          <p:nvPr/>
        </p:nvSpPr>
        <p:spPr>
          <a:xfrm>
            <a:off x="5641269" y="116632"/>
            <a:ext cx="3251211" cy="523220"/>
          </a:xfrm>
          <a:prstGeom prst="rect">
            <a:avLst/>
          </a:prstGeom>
        </p:spPr>
        <p:txBody>
          <a:bodyPr wrap="none">
            <a:spAutoFit/>
          </a:bodyPr>
          <a:lstStyle/>
          <a:p>
            <a:r>
              <a:rPr lang="en-US" altLang="zh-CN" sz="2800" b="1" dirty="0" smtClean="0">
                <a:solidFill>
                  <a:srgbClr val="002060"/>
                </a:solidFill>
                <a:effectLst>
                  <a:outerShdw blurRad="38100" dist="38100" dir="2700000" algn="tl">
                    <a:srgbClr val="000000">
                      <a:alpha val="43137"/>
                    </a:srgbClr>
                  </a:outerShdw>
                </a:effectLst>
                <a:latin typeface="黑体" pitchFamily="49" charset="-122"/>
                <a:ea typeface="黑体" pitchFamily="49" charset="-122"/>
              </a:rPr>
              <a:t>2</a:t>
            </a:r>
            <a:r>
              <a:rPr lang="zh-CN" altLang="en-US" sz="2800" b="1" dirty="0" smtClean="0">
                <a:solidFill>
                  <a:srgbClr val="002060"/>
                </a:solidFill>
                <a:effectLst>
                  <a:outerShdw blurRad="38100" dist="38100" dir="2700000" algn="tl">
                    <a:srgbClr val="000000">
                      <a:alpha val="43137"/>
                    </a:srgbClr>
                  </a:outerShdw>
                </a:effectLst>
                <a:latin typeface="黑体" pitchFamily="49" charset="-122"/>
                <a:ea typeface="黑体" pitchFamily="49" charset="-122"/>
              </a:rPr>
              <a:t>、战略</a:t>
            </a:r>
            <a:r>
              <a:rPr lang="zh-CN" altLang="en-US" sz="2800" b="1" dirty="0">
                <a:solidFill>
                  <a:srgbClr val="002060"/>
                </a:solidFill>
                <a:effectLst>
                  <a:outerShdw blurRad="38100" dist="38100" dir="2700000" algn="tl">
                    <a:srgbClr val="000000">
                      <a:alpha val="43137"/>
                    </a:srgbClr>
                  </a:outerShdw>
                </a:effectLst>
                <a:latin typeface="黑体" pitchFamily="49" charset="-122"/>
                <a:ea typeface="黑体" pitchFamily="49" charset="-122"/>
              </a:rPr>
              <a:t>集合转移法</a:t>
            </a:r>
          </a:p>
        </p:txBody>
      </p:sp>
    </p:spTree>
    <p:extLst>
      <p:ext uri="{BB962C8B-B14F-4D97-AF65-F5344CB8AC3E}">
        <p14:creationId xmlns:p14="http://schemas.microsoft.com/office/powerpoint/2010/main" val="1977386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Rectangle 3"/>
          <p:cNvSpPr>
            <a:spLocks noGrp="1" noChangeArrowheads="1"/>
          </p:cNvSpPr>
          <p:nvPr>
            <p:ph type="body" idx="1"/>
          </p:nvPr>
        </p:nvSpPr>
        <p:spPr>
          <a:xfrm>
            <a:off x="533400" y="1700808"/>
            <a:ext cx="7772400" cy="4395192"/>
          </a:xfrm>
        </p:spPr>
        <p:txBody>
          <a:bodyPr/>
          <a:lstStyle/>
          <a:p>
            <a:pPr marL="0" indent="0" algn="just">
              <a:lnSpc>
                <a:spcPct val="150000"/>
              </a:lnSpc>
              <a:buNone/>
            </a:pPr>
            <a:r>
              <a:rPr lang="zh-CN" altLang="en-US" sz="28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将</a:t>
            </a:r>
            <a:r>
              <a:rPr lang="zh-CN" altLang="en-US" sz="28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组织战略集转换成与它相关联并保持一致的信息系统战略集时，要识别、解释和验证组织战略集。</a:t>
            </a:r>
          </a:p>
          <a:p>
            <a:pPr marL="0" indent="0" algn="just">
              <a:lnSpc>
                <a:spcPct val="150000"/>
              </a:lnSpc>
              <a:buNone/>
            </a:pPr>
            <a:endParaRPr lang="en-US" altLang="zh-CN" sz="28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Text Box 3"/>
          <p:cNvSpPr txBox="1">
            <a:spLocks noChangeArrowheads="1"/>
          </p:cNvSpPr>
          <p:nvPr/>
        </p:nvSpPr>
        <p:spPr bwMode="auto">
          <a:xfrm>
            <a:off x="683568" y="943822"/>
            <a:ext cx="5760640" cy="662471"/>
          </a:xfrm>
          <a:prstGeom prst="rect">
            <a:avLst/>
          </a:prstGeom>
          <a:noFill/>
          <a:ln>
            <a:noFill/>
          </a:ln>
          <a:effectLst/>
          <a:scene3d>
            <a:camera prst="orthographicFront"/>
            <a:lightRig rig="threePt" dir="t"/>
          </a:scene3d>
          <a:sp3d>
            <a:bevelT prst="angle"/>
          </a:sp3d>
          <a:extLst/>
        </p:spPr>
        <p:txBody>
          <a:bodyPr wrap="square" tIns="72000" bIns="72000">
            <a:spAutoFit/>
          </a:bodyPr>
          <a:lstStyle/>
          <a:p>
            <a:pPr algn="l" eaLnBrk="0" hangingPunct="0">
              <a:lnSpc>
                <a:spcPct val="120000"/>
              </a:lnSpc>
              <a:spcBef>
                <a:spcPct val="20000"/>
              </a:spcBef>
              <a:buSzPct val="120000"/>
            </a:pPr>
            <a:r>
              <a:rPr lang="en-US" altLang="zh-CN" sz="2800" b="1" dirty="0">
                <a:solidFill>
                  <a:srgbClr val="0000FF"/>
                </a:solidFill>
                <a:effectLst>
                  <a:outerShdw blurRad="38100" dist="38100" dir="2700000" algn="tl">
                    <a:srgbClr val="000000">
                      <a:alpha val="43137"/>
                    </a:srgbClr>
                  </a:outerShdw>
                </a:effectLst>
                <a:latin typeface="Times New Roman" pitchFamily="18" charset="0"/>
                <a:ea typeface="+mn-ea"/>
                <a:cs typeface="Times New Roman" pitchFamily="18" charset="0"/>
              </a:rPr>
              <a:t>  3) </a:t>
            </a:r>
            <a:r>
              <a:rPr lang="zh-CN" altLang="en-US" sz="2800" b="1" dirty="0">
                <a:solidFill>
                  <a:srgbClr val="0000FF"/>
                </a:solidFill>
                <a:effectLst>
                  <a:outerShdw blurRad="38100" dist="38100" dir="2700000" algn="tl">
                    <a:srgbClr val="000000">
                      <a:alpha val="43137"/>
                    </a:srgbClr>
                  </a:outerShdw>
                </a:effectLst>
                <a:latin typeface="Times New Roman" pitchFamily="18" charset="0"/>
                <a:ea typeface="+mn-ea"/>
                <a:cs typeface="Times New Roman" pitchFamily="18" charset="0"/>
              </a:rPr>
              <a:t>战略规划</a:t>
            </a:r>
            <a:r>
              <a:rPr lang="zh-CN" altLang="en-US" sz="2800" b="1" dirty="0" smtClean="0">
                <a:solidFill>
                  <a:srgbClr val="0000FF"/>
                </a:solidFill>
                <a:effectLst>
                  <a:outerShdw blurRad="38100" dist="38100" dir="2700000" algn="tl">
                    <a:srgbClr val="000000">
                      <a:alpha val="43137"/>
                    </a:srgbClr>
                  </a:outerShdw>
                </a:effectLst>
                <a:latin typeface="Times New Roman" pitchFamily="18" charset="0"/>
                <a:ea typeface="+mn-ea"/>
                <a:cs typeface="Times New Roman" pitchFamily="18" charset="0"/>
              </a:rPr>
              <a:t>的转化过程</a:t>
            </a:r>
            <a:endParaRPr lang="zh-CN" altLang="en-US" sz="2800" b="1" dirty="0">
              <a:solidFill>
                <a:srgbClr val="0000FF"/>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5" name="矩形 4"/>
          <p:cNvSpPr/>
          <p:nvPr/>
        </p:nvSpPr>
        <p:spPr>
          <a:xfrm>
            <a:off x="5641269" y="116632"/>
            <a:ext cx="3251211" cy="523220"/>
          </a:xfrm>
          <a:prstGeom prst="rect">
            <a:avLst/>
          </a:prstGeom>
        </p:spPr>
        <p:txBody>
          <a:bodyPr wrap="none">
            <a:spAutoFit/>
          </a:bodyPr>
          <a:lstStyle/>
          <a:p>
            <a:r>
              <a:rPr lang="en-US" altLang="zh-CN" sz="2800" b="1" dirty="0" smtClean="0">
                <a:solidFill>
                  <a:srgbClr val="002060"/>
                </a:solidFill>
                <a:effectLst>
                  <a:outerShdw blurRad="38100" dist="38100" dir="2700000" algn="tl">
                    <a:srgbClr val="000000">
                      <a:alpha val="43137"/>
                    </a:srgbClr>
                  </a:outerShdw>
                </a:effectLst>
                <a:latin typeface="黑体" pitchFamily="49" charset="-122"/>
                <a:ea typeface="黑体" pitchFamily="49" charset="-122"/>
              </a:rPr>
              <a:t>2</a:t>
            </a:r>
            <a:r>
              <a:rPr lang="zh-CN" altLang="en-US" sz="2800" b="1" dirty="0" smtClean="0">
                <a:solidFill>
                  <a:srgbClr val="002060"/>
                </a:solidFill>
                <a:effectLst>
                  <a:outerShdw blurRad="38100" dist="38100" dir="2700000" algn="tl">
                    <a:srgbClr val="000000">
                      <a:alpha val="43137"/>
                    </a:srgbClr>
                  </a:outerShdw>
                </a:effectLst>
                <a:latin typeface="黑体" pitchFamily="49" charset="-122"/>
                <a:ea typeface="黑体" pitchFamily="49" charset="-122"/>
              </a:rPr>
              <a:t>、战略</a:t>
            </a:r>
            <a:r>
              <a:rPr lang="zh-CN" altLang="en-US" sz="2800" b="1" dirty="0">
                <a:solidFill>
                  <a:srgbClr val="002060"/>
                </a:solidFill>
                <a:effectLst>
                  <a:outerShdw blurRad="38100" dist="38100" dir="2700000" algn="tl">
                    <a:srgbClr val="000000">
                      <a:alpha val="43137"/>
                    </a:srgbClr>
                  </a:outerShdw>
                </a:effectLst>
                <a:latin typeface="黑体" pitchFamily="49" charset="-122"/>
                <a:ea typeface="黑体" pitchFamily="49" charset="-122"/>
              </a:rPr>
              <a:t>集合转移法</a:t>
            </a:r>
          </a:p>
        </p:txBody>
      </p:sp>
      <p:pic>
        <p:nvPicPr>
          <p:cNvPr id="2" name="图片 1"/>
          <p:cNvPicPr>
            <a:picLocks noChangeAspect="1"/>
          </p:cNvPicPr>
          <p:nvPr/>
        </p:nvPicPr>
        <p:blipFill>
          <a:blip r:embed="rId2"/>
          <a:stretch>
            <a:fillRect/>
          </a:stretch>
        </p:blipFill>
        <p:spPr>
          <a:xfrm>
            <a:off x="365016" y="3717032"/>
            <a:ext cx="8550854" cy="2664296"/>
          </a:xfrm>
          <a:prstGeom prst="rect">
            <a:avLst/>
          </a:prstGeom>
        </p:spPr>
      </p:pic>
    </p:spTree>
    <p:extLst>
      <p:ext uri="{BB962C8B-B14F-4D97-AF65-F5344CB8AC3E}">
        <p14:creationId xmlns:p14="http://schemas.microsoft.com/office/powerpoint/2010/main" val="3084445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5" name="Rectangle 7"/>
          <p:cNvSpPr>
            <a:spLocks noChangeArrowheads="1"/>
          </p:cNvSpPr>
          <p:nvPr/>
        </p:nvSpPr>
        <p:spPr bwMode="auto">
          <a:xfrm>
            <a:off x="126409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二</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、系统规划方法</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2" name="TextBox 1"/>
          <p:cNvSpPr txBox="1"/>
          <p:nvPr/>
        </p:nvSpPr>
        <p:spPr bwMode="auto">
          <a:xfrm>
            <a:off x="2771800" y="1556792"/>
            <a:ext cx="4032448"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smtClean="0">
                <a:solidFill>
                  <a:srgbClr val="969696"/>
                </a:solidFill>
              </a:rPr>
              <a:t>1</a:t>
            </a:r>
            <a:r>
              <a:rPr lang="zh-CN" altLang="en-US" dirty="0" smtClean="0">
                <a:solidFill>
                  <a:srgbClr val="969696"/>
                </a:solidFill>
              </a:rPr>
              <a:t>、关键成功因素法</a:t>
            </a:r>
            <a:endParaRPr lang="zh-CN" altLang="en-US" dirty="0">
              <a:solidFill>
                <a:srgbClr val="969696"/>
              </a:solidFill>
            </a:endParaRPr>
          </a:p>
        </p:txBody>
      </p:sp>
      <p:sp>
        <p:nvSpPr>
          <p:cNvPr id="6" name="TextBox 5"/>
          <p:cNvSpPr txBox="1"/>
          <p:nvPr/>
        </p:nvSpPr>
        <p:spPr bwMode="auto">
          <a:xfrm>
            <a:off x="2771800" y="2600908"/>
            <a:ext cx="4032448"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a:solidFill>
                  <a:srgbClr val="969696"/>
                </a:solidFill>
              </a:rPr>
              <a:t>2</a:t>
            </a:r>
            <a:r>
              <a:rPr lang="zh-CN" altLang="en-US" dirty="0" smtClean="0">
                <a:solidFill>
                  <a:srgbClr val="969696"/>
                </a:solidFill>
              </a:rPr>
              <a:t>、战略集合转移法</a:t>
            </a:r>
            <a:endParaRPr lang="zh-CN" altLang="en-US" dirty="0">
              <a:solidFill>
                <a:srgbClr val="969696"/>
              </a:solidFill>
            </a:endParaRPr>
          </a:p>
        </p:txBody>
      </p:sp>
      <p:sp>
        <p:nvSpPr>
          <p:cNvPr id="8" name="TextBox 7"/>
          <p:cNvSpPr txBox="1"/>
          <p:nvPr/>
        </p:nvSpPr>
        <p:spPr bwMode="auto">
          <a:xfrm>
            <a:off x="2771800" y="3645024"/>
            <a:ext cx="4032448"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a:solidFill>
                  <a:srgbClr val="FFFF00"/>
                </a:solidFill>
              </a:rPr>
              <a:t>3</a:t>
            </a:r>
            <a:r>
              <a:rPr lang="zh-CN" altLang="en-US" dirty="0" smtClean="0">
                <a:solidFill>
                  <a:srgbClr val="FFFF00"/>
                </a:solidFill>
              </a:rPr>
              <a:t>、企业系统规划法</a:t>
            </a:r>
            <a:endParaRPr lang="zh-CN" altLang="en-US" dirty="0">
              <a:solidFill>
                <a:srgbClr val="FFFF00"/>
              </a:solidFill>
            </a:endParaRPr>
          </a:p>
        </p:txBody>
      </p:sp>
      <p:sp>
        <p:nvSpPr>
          <p:cNvPr id="11" name="Rectangle 3"/>
          <p:cNvSpPr txBox="1">
            <a:spLocks noChangeArrowheads="1"/>
          </p:cNvSpPr>
          <p:nvPr/>
        </p:nvSpPr>
        <p:spPr bwMode="auto">
          <a:xfrm>
            <a:off x="971600" y="980728"/>
            <a:ext cx="2061054" cy="710208"/>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r>
              <a:rPr lang="zh-CN" altLang="en-US" sz="2800" dirty="0" smtClean="0">
                <a:solidFill>
                  <a:srgbClr val="FF0000"/>
                </a:solidFill>
                <a:effectLst>
                  <a:outerShdw blurRad="38100" dist="38100" dir="2700000" algn="tl">
                    <a:srgbClr val="000000">
                      <a:alpha val="43137"/>
                    </a:srgbClr>
                  </a:outerShdw>
                </a:effectLst>
              </a:rPr>
              <a:t>要点</a:t>
            </a:r>
          </a:p>
        </p:txBody>
      </p:sp>
      <p:sp>
        <p:nvSpPr>
          <p:cNvPr id="7" name="TextBox 6"/>
          <p:cNvSpPr txBox="1"/>
          <p:nvPr/>
        </p:nvSpPr>
        <p:spPr bwMode="auto">
          <a:xfrm>
            <a:off x="2771800" y="4689140"/>
            <a:ext cx="4032448"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a:solidFill>
                  <a:schemeClr val="bg1"/>
                </a:solidFill>
              </a:rPr>
              <a:t>4</a:t>
            </a:r>
            <a:r>
              <a:rPr lang="zh-CN" altLang="en-US" dirty="0" smtClean="0">
                <a:solidFill>
                  <a:schemeClr val="bg1"/>
                </a:solidFill>
              </a:rPr>
              <a:t>、三种方法的结合</a:t>
            </a:r>
            <a:endParaRPr lang="zh-CN" altLang="en-US" dirty="0">
              <a:solidFill>
                <a:schemeClr val="bg1"/>
              </a:solidFill>
            </a:endParaRPr>
          </a:p>
        </p:txBody>
      </p:sp>
    </p:spTree>
    <p:extLst>
      <p:ext uri="{BB962C8B-B14F-4D97-AF65-F5344CB8AC3E}">
        <p14:creationId xmlns:p14="http://schemas.microsoft.com/office/powerpoint/2010/main" val="1184730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2"/>
          <p:cNvSpPr>
            <a:spLocks noChangeShapeType="1"/>
          </p:cNvSpPr>
          <p:nvPr/>
        </p:nvSpPr>
        <p:spPr bwMode="auto">
          <a:xfrm flipV="1">
            <a:off x="2630363" y="1785392"/>
            <a:ext cx="625475" cy="420687"/>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Line 3"/>
          <p:cNvSpPr>
            <a:spLocks noChangeShapeType="1"/>
          </p:cNvSpPr>
          <p:nvPr/>
        </p:nvSpPr>
        <p:spPr bwMode="auto">
          <a:xfrm>
            <a:off x="2701800" y="4366394"/>
            <a:ext cx="554038" cy="347663"/>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Line 4"/>
          <p:cNvSpPr>
            <a:spLocks noChangeShapeType="1"/>
          </p:cNvSpPr>
          <p:nvPr/>
        </p:nvSpPr>
        <p:spPr bwMode="auto">
          <a:xfrm>
            <a:off x="3255838" y="1785392"/>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5"/>
          <p:cNvSpPr>
            <a:spLocks noChangeShapeType="1"/>
          </p:cNvSpPr>
          <p:nvPr/>
        </p:nvSpPr>
        <p:spPr bwMode="auto">
          <a:xfrm>
            <a:off x="3255838" y="4714057"/>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7"/>
          <p:cNvSpPr>
            <a:spLocks noChangeShapeType="1"/>
          </p:cNvSpPr>
          <p:nvPr/>
        </p:nvSpPr>
        <p:spPr bwMode="auto">
          <a:xfrm>
            <a:off x="3255838" y="2826841"/>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Oval 11"/>
          <p:cNvSpPr>
            <a:spLocks noChangeArrowheads="1"/>
          </p:cNvSpPr>
          <p:nvPr/>
        </p:nvSpPr>
        <p:spPr bwMode="gray">
          <a:xfrm>
            <a:off x="811088" y="1990229"/>
            <a:ext cx="2673350" cy="2671762"/>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fontAlgn="auto">
              <a:spcBef>
                <a:spcPts val="0"/>
              </a:spcBef>
              <a:spcAft>
                <a:spcPts val="0"/>
              </a:spcAft>
              <a:defRPr/>
            </a:pPr>
            <a:endParaRPr lang="zh-CN" altLang="en-US">
              <a:latin typeface="+mn-lt"/>
              <a:ea typeface="+mn-ea"/>
            </a:endParaRPr>
          </a:p>
        </p:txBody>
      </p:sp>
      <p:sp>
        <p:nvSpPr>
          <p:cNvPr id="9" name="Oval 12"/>
          <p:cNvSpPr>
            <a:spLocks noChangeArrowheads="1"/>
          </p:cNvSpPr>
          <p:nvPr/>
        </p:nvSpPr>
        <p:spPr bwMode="gray">
          <a:xfrm>
            <a:off x="987300" y="2163266"/>
            <a:ext cx="2319338" cy="232251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fontAlgn="auto">
              <a:spcBef>
                <a:spcPts val="0"/>
              </a:spcBef>
              <a:spcAft>
                <a:spcPts val="0"/>
              </a:spcAft>
              <a:defRPr/>
            </a:pPr>
            <a:endParaRPr lang="zh-CN" altLang="en-US">
              <a:latin typeface="+mn-lt"/>
              <a:ea typeface="+mn-ea"/>
            </a:endParaRPr>
          </a:p>
        </p:txBody>
      </p:sp>
      <p:sp>
        <p:nvSpPr>
          <p:cNvPr id="10" name="Oval 13"/>
          <p:cNvSpPr>
            <a:spLocks noChangeArrowheads="1"/>
          </p:cNvSpPr>
          <p:nvPr/>
        </p:nvSpPr>
        <p:spPr bwMode="gray">
          <a:xfrm>
            <a:off x="998413" y="2175966"/>
            <a:ext cx="2319337" cy="2320925"/>
          </a:xfrm>
          <a:prstGeom prst="ellipse">
            <a:avLst/>
          </a:prstGeom>
          <a:gradFill flip="none" rotWithShape="1">
            <a:gsLst>
              <a:gs pos="0">
                <a:srgbClr val="002060"/>
              </a:gs>
              <a:gs pos="16000">
                <a:srgbClr val="00CCCC"/>
              </a:gs>
              <a:gs pos="47000">
                <a:srgbClr val="9999FF"/>
              </a:gs>
              <a:gs pos="60001">
                <a:srgbClr val="2E6792"/>
              </a:gs>
              <a:gs pos="71001">
                <a:srgbClr val="3333CC"/>
              </a:gs>
              <a:gs pos="81000">
                <a:srgbClr val="1170FF"/>
              </a:gs>
              <a:gs pos="100000">
                <a:srgbClr val="006699"/>
              </a:gs>
            </a:gsLst>
            <a:lin ang="18900000" scaled="1"/>
            <a:tileRect/>
          </a:gradFill>
          <a:ln w="38100" algn="ctr">
            <a:noFill/>
            <a:round/>
            <a:headEnd/>
            <a:tailEnd/>
          </a:ln>
          <a:effectLst/>
        </p:spPr>
        <p:txBody>
          <a:bodyPr anchor="ctr">
            <a:spAutoFit/>
          </a:bodyPr>
          <a:lstStyle/>
          <a:p>
            <a:pPr fontAlgn="auto">
              <a:spcBef>
                <a:spcPts val="0"/>
              </a:spcBef>
              <a:spcAft>
                <a:spcPts val="0"/>
              </a:spcAft>
              <a:defRPr/>
            </a:pPr>
            <a:endParaRPr lang="zh-CN" altLang="en-US">
              <a:latin typeface="+mn-lt"/>
              <a:ea typeface="+mn-ea"/>
            </a:endParaRPr>
          </a:p>
        </p:txBody>
      </p:sp>
      <p:sp>
        <p:nvSpPr>
          <p:cNvPr id="11" name="Oval 14"/>
          <p:cNvSpPr>
            <a:spLocks noChangeArrowheads="1"/>
          </p:cNvSpPr>
          <p:nvPr/>
        </p:nvSpPr>
        <p:spPr bwMode="gray">
          <a:xfrm>
            <a:off x="1101600" y="2280741"/>
            <a:ext cx="2090738" cy="2089150"/>
          </a:xfrm>
          <a:prstGeom prst="ellipse">
            <a:avLst/>
          </a:prstGeom>
          <a:solidFill>
            <a:srgbClr val="000000"/>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endParaRPr lang="zh-CN" altLang="en-US">
              <a:latin typeface="Lucida Sans Unicode" pitchFamily="34" charset="0"/>
              <a:ea typeface="黑体" pitchFamily="2" charset="-122"/>
            </a:endParaRPr>
          </a:p>
        </p:txBody>
      </p:sp>
      <p:sp>
        <p:nvSpPr>
          <p:cNvPr id="12" name="Oval 15"/>
          <p:cNvSpPr>
            <a:spLocks noChangeArrowheads="1"/>
          </p:cNvSpPr>
          <p:nvPr/>
        </p:nvSpPr>
        <p:spPr bwMode="gray">
          <a:xfrm>
            <a:off x="1134938" y="2314079"/>
            <a:ext cx="2025650" cy="202723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13" name="Oval 16"/>
          <p:cNvSpPr>
            <a:spLocks noChangeArrowheads="1"/>
          </p:cNvSpPr>
          <p:nvPr/>
        </p:nvSpPr>
        <p:spPr bwMode="gray">
          <a:xfrm>
            <a:off x="1160338" y="2325191"/>
            <a:ext cx="1978025" cy="197802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14" name="Oval 17"/>
          <p:cNvSpPr>
            <a:spLocks noChangeArrowheads="1"/>
          </p:cNvSpPr>
          <p:nvPr/>
        </p:nvSpPr>
        <p:spPr bwMode="gray">
          <a:xfrm>
            <a:off x="1182563" y="2344241"/>
            <a:ext cx="1879600" cy="184785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15" name="Oval 18"/>
          <p:cNvSpPr>
            <a:spLocks noChangeArrowheads="1"/>
          </p:cNvSpPr>
          <p:nvPr/>
        </p:nvSpPr>
        <p:spPr bwMode="gray">
          <a:xfrm>
            <a:off x="1292100" y="2396629"/>
            <a:ext cx="1671638" cy="150018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16" name="AutoShape 20"/>
          <p:cNvSpPr>
            <a:spLocks noChangeArrowheads="1"/>
          </p:cNvSpPr>
          <p:nvPr/>
        </p:nvSpPr>
        <p:spPr bwMode="gray">
          <a:xfrm>
            <a:off x="3859088" y="1556792"/>
            <a:ext cx="4097288"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17" name="Rectangle 21"/>
          <p:cNvSpPr>
            <a:spLocks noChangeArrowheads="1"/>
          </p:cNvSpPr>
          <p:nvPr/>
        </p:nvSpPr>
        <p:spPr bwMode="auto">
          <a:xfrm>
            <a:off x="4339728" y="1557387"/>
            <a:ext cx="39604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400" b="1" dirty="0" smtClean="0">
                <a:solidFill>
                  <a:srgbClr val="FF0000"/>
                </a:solidFill>
                <a:effectLst>
                  <a:outerShdw blurRad="38100" dist="38100" dir="2700000" algn="tl">
                    <a:srgbClr val="000000">
                      <a:alpha val="43137"/>
                    </a:srgbClr>
                  </a:outerShdw>
                </a:effectLst>
                <a:latin typeface="+mn-ea"/>
                <a:ea typeface="+mn-ea"/>
              </a:rPr>
              <a:t>一、系统规划概论</a:t>
            </a:r>
            <a:endParaRPr lang="en-US" altLang="zh-CN" sz="2400" b="1" dirty="0">
              <a:solidFill>
                <a:srgbClr val="FF0000"/>
              </a:solidFill>
              <a:effectLst>
                <a:outerShdw blurRad="38100" dist="38100" dir="2700000" algn="tl">
                  <a:srgbClr val="000000">
                    <a:alpha val="43137"/>
                  </a:srgbClr>
                </a:outerShdw>
              </a:effectLst>
              <a:latin typeface="+mn-ea"/>
              <a:ea typeface="+mn-ea"/>
            </a:endParaRPr>
          </a:p>
        </p:txBody>
      </p:sp>
      <p:sp>
        <p:nvSpPr>
          <p:cNvPr id="18" name="AutoShape 22"/>
          <p:cNvSpPr>
            <a:spLocks noChangeArrowheads="1"/>
          </p:cNvSpPr>
          <p:nvPr/>
        </p:nvSpPr>
        <p:spPr bwMode="gray">
          <a:xfrm>
            <a:off x="3859088" y="2566491"/>
            <a:ext cx="4097288"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19" name="Rectangle 23"/>
          <p:cNvSpPr>
            <a:spLocks noChangeArrowheads="1"/>
          </p:cNvSpPr>
          <p:nvPr/>
        </p:nvSpPr>
        <p:spPr bwMode="auto">
          <a:xfrm>
            <a:off x="4411736" y="2566119"/>
            <a:ext cx="43751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dirty="0">
                <a:effectLst>
                  <a:outerShdw blurRad="38100" dist="38100" dir="2700000" algn="tl">
                    <a:srgbClr val="000000">
                      <a:alpha val="43137"/>
                    </a:srgbClr>
                  </a:outerShdw>
                </a:effectLst>
                <a:latin typeface="+mn-ea"/>
                <a:ea typeface="+mn-ea"/>
              </a:rPr>
              <a:t>二</a:t>
            </a:r>
            <a:r>
              <a:rPr lang="zh-CN" altLang="en-US" sz="2400" b="1" dirty="0" smtClean="0">
                <a:effectLst>
                  <a:outerShdw blurRad="38100" dist="38100" dir="2700000" algn="tl">
                    <a:srgbClr val="000000">
                      <a:alpha val="43137"/>
                    </a:srgbClr>
                  </a:outerShdw>
                </a:effectLst>
                <a:latin typeface="+mn-ea"/>
                <a:ea typeface="+mn-ea"/>
              </a:rPr>
              <a:t>、系统规划方法</a:t>
            </a:r>
            <a:endParaRPr lang="en-US" altLang="zh-CN" sz="2400" b="1" dirty="0">
              <a:effectLst>
                <a:outerShdw blurRad="38100" dist="38100" dir="2700000" algn="tl">
                  <a:srgbClr val="000000">
                    <a:alpha val="43137"/>
                  </a:srgbClr>
                </a:outerShdw>
              </a:effectLst>
              <a:latin typeface="+mn-ea"/>
              <a:ea typeface="+mn-ea"/>
            </a:endParaRPr>
          </a:p>
        </p:txBody>
      </p:sp>
      <p:sp>
        <p:nvSpPr>
          <p:cNvPr id="20" name="AutoShape 24"/>
          <p:cNvSpPr>
            <a:spLocks noChangeArrowheads="1"/>
          </p:cNvSpPr>
          <p:nvPr/>
        </p:nvSpPr>
        <p:spPr bwMode="gray">
          <a:xfrm>
            <a:off x="3855913" y="4453707"/>
            <a:ext cx="4100463"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dirty="0">
              <a:latin typeface="+mn-lt"/>
              <a:ea typeface="+mn-ea"/>
            </a:endParaRPr>
          </a:p>
        </p:txBody>
      </p:sp>
      <p:sp>
        <p:nvSpPr>
          <p:cNvPr id="21" name="Rectangle 25"/>
          <p:cNvSpPr>
            <a:spLocks noChangeArrowheads="1"/>
          </p:cNvSpPr>
          <p:nvPr/>
        </p:nvSpPr>
        <p:spPr bwMode="auto">
          <a:xfrm>
            <a:off x="4412381" y="4481537"/>
            <a:ext cx="38877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dirty="0" smtClean="0">
                <a:effectLst>
                  <a:outerShdw blurRad="38100" dist="38100" dir="2700000" algn="tl">
                    <a:srgbClr val="000000">
                      <a:alpha val="43137"/>
                    </a:srgbClr>
                  </a:outerShdw>
                </a:effectLst>
                <a:latin typeface="+mn-ea"/>
                <a:ea typeface="+mn-ea"/>
              </a:rPr>
              <a:t>四、系统规划案例</a:t>
            </a:r>
            <a:endParaRPr lang="en-US" altLang="zh-CN" sz="2400" b="1" dirty="0">
              <a:effectLst>
                <a:outerShdw blurRad="38100" dist="38100" dir="2700000" algn="tl">
                  <a:srgbClr val="000000">
                    <a:alpha val="43137"/>
                  </a:srgbClr>
                </a:outerShdw>
              </a:effectLst>
              <a:latin typeface="+mn-ea"/>
              <a:ea typeface="+mn-ea"/>
            </a:endParaRPr>
          </a:p>
        </p:txBody>
      </p:sp>
      <p:sp>
        <p:nvSpPr>
          <p:cNvPr id="22" name="Oval 26"/>
          <p:cNvSpPr>
            <a:spLocks noChangeArrowheads="1"/>
          </p:cNvSpPr>
          <p:nvPr/>
        </p:nvSpPr>
        <p:spPr bwMode="gray">
          <a:xfrm>
            <a:off x="3770188" y="1674267"/>
            <a:ext cx="303212" cy="303212"/>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3" name="Oval 27"/>
          <p:cNvSpPr>
            <a:spLocks noChangeArrowheads="1"/>
          </p:cNvSpPr>
          <p:nvPr/>
        </p:nvSpPr>
        <p:spPr bwMode="gray">
          <a:xfrm>
            <a:off x="3782888" y="2699841"/>
            <a:ext cx="303212" cy="301625"/>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pic>
        <p:nvPicPr>
          <p:cNvPr id="24" name="Picture 33" descr="worldmap_ani8"/>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gray">
          <a:xfrm>
            <a:off x="1333375" y="2537916"/>
            <a:ext cx="1609725"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Line 7"/>
          <p:cNvSpPr>
            <a:spLocks noChangeShapeType="1"/>
          </p:cNvSpPr>
          <p:nvPr/>
        </p:nvSpPr>
        <p:spPr bwMode="auto">
          <a:xfrm>
            <a:off x="3255838" y="3790330"/>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AutoShape 22"/>
          <p:cNvSpPr>
            <a:spLocks noChangeArrowheads="1"/>
          </p:cNvSpPr>
          <p:nvPr/>
        </p:nvSpPr>
        <p:spPr bwMode="gray">
          <a:xfrm>
            <a:off x="3859088" y="3517404"/>
            <a:ext cx="4097288"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7" name="Rectangle 23"/>
          <p:cNvSpPr>
            <a:spLocks noChangeArrowheads="1"/>
          </p:cNvSpPr>
          <p:nvPr/>
        </p:nvSpPr>
        <p:spPr bwMode="auto">
          <a:xfrm>
            <a:off x="4411736" y="3502223"/>
            <a:ext cx="453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dirty="0" smtClean="0">
                <a:effectLst>
                  <a:outerShdw blurRad="38100" dist="38100" dir="2700000" algn="tl">
                    <a:srgbClr val="000000">
                      <a:alpha val="43137"/>
                    </a:srgbClr>
                  </a:outerShdw>
                </a:effectLst>
                <a:latin typeface="+mn-ea"/>
                <a:ea typeface="+mn-ea"/>
              </a:rPr>
              <a:t>三、系统规划阶段</a:t>
            </a:r>
            <a:endParaRPr lang="en-US" altLang="zh-CN" sz="2400" b="1" dirty="0">
              <a:effectLst>
                <a:outerShdw blurRad="38100" dist="38100" dir="2700000" algn="tl">
                  <a:srgbClr val="000000">
                    <a:alpha val="43137"/>
                  </a:srgbClr>
                </a:outerShdw>
              </a:effectLst>
              <a:latin typeface="+mn-ea"/>
              <a:ea typeface="+mn-ea"/>
            </a:endParaRPr>
          </a:p>
        </p:txBody>
      </p:sp>
      <p:sp>
        <p:nvSpPr>
          <p:cNvPr id="28" name="Oval 27"/>
          <p:cNvSpPr>
            <a:spLocks noChangeArrowheads="1"/>
          </p:cNvSpPr>
          <p:nvPr/>
        </p:nvSpPr>
        <p:spPr bwMode="gray">
          <a:xfrm>
            <a:off x="3782888" y="4568007"/>
            <a:ext cx="303212" cy="303212"/>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9" name="Oval 26"/>
          <p:cNvSpPr>
            <a:spLocks noChangeArrowheads="1"/>
          </p:cNvSpPr>
          <p:nvPr/>
        </p:nvSpPr>
        <p:spPr bwMode="gray">
          <a:xfrm>
            <a:off x="3763838" y="3631704"/>
            <a:ext cx="301625" cy="303212"/>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31" name="标题 1"/>
          <p:cNvSpPr>
            <a:spLocks noGrp="1"/>
          </p:cNvSpPr>
          <p:nvPr>
            <p:ph type="title"/>
          </p:nvPr>
        </p:nvSpPr>
        <p:spPr>
          <a:xfrm>
            <a:off x="-36512" y="77317"/>
            <a:ext cx="9144000" cy="687387"/>
          </a:xfrm>
        </p:spPr>
        <p:txBody>
          <a:bodyPr rIns="180000"/>
          <a:lstStyle/>
          <a:p>
            <a:r>
              <a:rPr lang="zh-CN" altLang="en-US" sz="3200" dirty="0" smtClean="0">
                <a:solidFill>
                  <a:srgbClr val="0000FF"/>
                </a:solidFill>
                <a:effectLst>
                  <a:outerShdw blurRad="38100" dist="38100" dir="2700000" algn="tl">
                    <a:srgbClr val="000000">
                      <a:alpha val="43137"/>
                    </a:srgbClr>
                  </a:outerShdw>
                </a:effectLst>
                <a:latin typeface="黑体" pitchFamily="49" charset="-122"/>
                <a:ea typeface="黑体" pitchFamily="49" charset="-122"/>
              </a:rPr>
              <a:t>第五讲 系统规划</a:t>
            </a:r>
            <a:endParaRPr lang="zh-CN" altLang="en-US" sz="3200" dirty="0">
              <a:solidFill>
                <a:srgbClr val="0000FF"/>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30" name="Line 3"/>
          <p:cNvSpPr>
            <a:spLocks noChangeShapeType="1"/>
          </p:cNvSpPr>
          <p:nvPr/>
        </p:nvSpPr>
        <p:spPr bwMode="auto">
          <a:xfrm>
            <a:off x="2267744" y="4661991"/>
            <a:ext cx="986086" cy="987351"/>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5"/>
          <p:cNvSpPr>
            <a:spLocks noChangeShapeType="1"/>
          </p:cNvSpPr>
          <p:nvPr/>
        </p:nvSpPr>
        <p:spPr bwMode="auto">
          <a:xfrm>
            <a:off x="3253830" y="5649342"/>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AutoShape 24"/>
          <p:cNvSpPr>
            <a:spLocks noChangeArrowheads="1"/>
          </p:cNvSpPr>
          <p:nvPr/>
        </p:nvSpPr>
        <p:spPr bwMode="gray">
          <a:xfrm>
            <a:off x="3853905" y="5388992"/>
            <a:ext cx="4100463"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dirty="0">
              <a:latin typeface="+mn-lt"/>
              <a:ea typeface="+mn-ea"/>
            </a:endParaRPr>
          </a:p>
        </p:txBody>
      </p:sp>
      <p:sp>
        <p:nvSpPr>
          <p:cNvPr id="34" name="Rectangle 25"/>
          <p:cNvSpPr>
            <a:spLocks noChangeArrowheads="1"/>
          </p:cNvSpPr>
          <p:nvPr/>
        </p:nvSpPr>
        <p:spPr bwMode="auto">
          <a:xfrm>
            <a:off x="4410373" y="5416822"/>
            <a:ext cx="38877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dirty="0">
                <a:effectLst>
                  <a:outerShdw blurRad="38100" dist="38100" dir="2700000" algn="tl">
                    <a:srgbClr val="000000">
                      <a:alpha val="43137"/>
                    </a:srgbClr>
                  </a:outerShdw>
                </a:effectLst>
                <a:latin typeface="+mn-ea"/>
                <a:ea typeface="+mn-ea"/>
              </a:rPr>
              <a:t>五</a:t>
            </a:r>
            <a:r>
              <a:rPr lang="zh-CN" altLang="en-US" sz="2400" b="1" dirty="0" smtClean="0">
                <a:effectLst>
                  <a:outerShdw blurRad="38100" dist="38100" dir="2700000" algn="tl">
                    <a:srgbClr val="000000">
                      <a:alpha val="43137"/>
                    </a:srgbClr>
                  </a:outerShdw>
                </a:effectLst>
                <a:latin typeface="+mn-ea"/>
                <a:ea typeface="+mn-ea"/>
              </a:rPr>
              <a:t>、规划的可行性</a:t>
            </a:r>
            <a:endParaRPr lang="en-US" altLang="zh-CN" sz="2400" b="1" dirty="0">
              <a:effectLst>
                <a:outerShdw blurRad="38100" dist="38100" dir="2700000" algn="tl">
                  <a:srgbClr val="000000">
                    <a:alpha val="43137"/>
                  </a:srgbClr>
                </a:outerShdw>
              </a:effectLst>
              <a:latin typeface="+mn-ea"/>
              <a:ea typeface="+mn-ea"/>
            </a:endParaRPr>
          </a:p>
        </p:txBody>
      </p:sp>
      <p:sp>
        <p:nvSpPr>
          <p:cNvPr id="35" name="Oval 27"/>
          <p:cNvSpPr>
            <a:spLocks noChangeArrowheads="1"/>
          </p:cNvSpPr>
          <p:nvPr/>
        </p:nvSpPr>
        <p:spPr bwMode="gray">
          <a:xfrm>
            <a:off x="3780880" y="5503292"/>
            <a:ext cx="303212" cy="303212"/>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spTree>
    <p:extLst>
      <p:ext uri="{BB962C8B-B14F-4D97-AF65-F5344CB8AC3E}">
        <p14:creationId xmlns:p14="http://schemas.microsoft.com/office/powerpoint/2010/main" val="965399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ChangeArrowheads="1"/>
          </p:cNvSpPr>
          <p:nvPr/>
        </p:nvSpPr>
        <p:spPr bwMode="auto">
          <a:xfrm>
            <a:off x="111561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二、系统规划方法</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6" name="TextBox 5"/>
          <p:cNvSpPr txBox="1"/>
          <p:nvPr/>
        </p:nvSpPr>
        <p:spPr bwMode="auto">
          <a:xfrm>
            <a:off x="1448478" y="900009"/>
            <a:ext cx="629187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t>3</a:t>
            </a:r>
            <a:r>
              <a:rPr lang="zh-CN" altLang="en-US" dirty="0" smtClean="0"/>
              <a:t>、</a:t>
            </a:r>
            <a:r>
              <a:rPr lang="zh-CN" altLang="en-US" dirty="0">
                <a:latin typeface="Times New Roman" pitchFamily="18" charset="0"/>
              </a:rPr>
              <a:t>企业</a:t>
            </a:r>
            <a:r>
              <a:rPr lang="zh-CN" altLang="en-US" dirty="0" smtClean="0">
                <a:latin typeface="Times New Roman" pitchFamily="18" charset="0"/>
              </a:rPr>
              <a:t>系统规划法</a:t>
            </a:r>
            <a:r>
              <a:rPr lang="en-US" altLang="zh-CN" dirty="0" smtClean="0">
                <a:latin typeface="Times New Roman" pitchFamily="18" charset="0"/>
              </a:rPr>
              <a:t>(BSP</a:t>
            </a:r>
            <a:r>
              <a:rPr lang="zh-CN" altLang="en-US" dirty="0" smtClean="0">
                <a:latin typeface="Times New Roman" pitchFamily="18" charset="0"/>
              </a:rPr>
              <a:t>）</a:t>
            </a:r>
            <a:endParaRPr lang="zh-CN" altLang="en-US" dirty="0">
              <a:latin typeface="Times New Roman" pitchFamily="18" charset="0"/>
            </a:endParaRPr>
          </a:p>
        </p:txBody>
      </p:sp>
      <p:sp>
        <p:nvSpPr>
          <p:cNvPr id="3" name="矩形 2"/>
          <p:cNvSpPr/>
          <p:nvPr/>
        </p:nvSpPr>
        <p:spPr>
          <a:xfrm>
            <a:off x="1115616" y="1844824"/>
            <a:ext cx="6624735" cy="3970318"/>
          </a:xfrm>
          <a:prstGeom prst="rect">
            <a:avLst/>
          </a:prstGeom>
        </p:spPr>
        <p:txBody>
          <a:bodyPr wrap="square">
            <a:spAutoFit/>
          </a:bodyPr>
          <a:lstStyle/>
          <a:p>
            <a:pPr algn="l">
              <a:lnSpc>
                <a:spcPct val="150000"/>
              </a:lnSpc>
            </a:pPr>
            <a:r>
              <a:rPr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美国</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IBM</a:t>
            </a:r>
            <a:r>
              <a:rPr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于</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1975</a:t>
            </a:r>
            <a:r>
              <a:rPr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年提出的企业系统规划法（</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Business system planning, BSP</a:t>
            </a:r>
            <a:r>
              <a:rPr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 </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BSP</a:t>
            </a:r>
            <a:r>
              <a:rPr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方法主要是基于企业战略发展、各级管理需要、现有的业务需求等，通过全面系统地调查分析来系统地确定整个对象系统对信息系统的需求。</a:t>
            </a:r>
          </a:p>
        </p:txBody>
      </p:sp>
    </p:spTree>
    <p:extLst>
      <p:ext uri="{BB962C8B-B14F-4D97-AF65-F5344CB8AC3E}">
        <p14:creationId xmlns:p14="http://schemas.microsoft.com/office/powerpoint/2010/main" val="256250336"/>
      </p:ext>
    </p:extLst>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p:spPr>
        <p:txBody>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83ADF322-7920-40B4-B0EC-C0D24C55D965}" type="slidenum">
              <a:rPr lang="ar-SA" altLang="en-US" sz="1000">
                <a:solidFill>
                  <a:schemeClr val="bg1"/>
                </a:solidFill>
              </a:rPr>
              <a:pPr eaLnBrk="1" hangingPunct="1"/>
              <a:t>51</a:t>
            </a:fld>
            <a:endParaRPr lang="en-US" altLang="en-US" sz="1000">
              <a:solidFill>
                <a:schemeClr val="bg1"/>
              </a:solidFill>
            </a:endParaRPr>
          </a:p>
        </p:txBody>
      </p:sp>
      <p:sp>
        <p:nvSpPr>
          <p:cNvPr id="38915" name="Rectangle 2"/>
          <p:cNvSpPr>
            <a:spLocks noGrp="1" noChangeArrowheads="1"/>
          </p:cNvSpPr>
          <p:nvPr>
            <p:ph type="title"/>
          </p:nvPr>
        </p:nvSpPr>
        <p:spPr/>
        <p:txBody>
          <a:bodyPr/>
          <a:lstStyle/>
          <a:p>
            <a:pPr eaLnBrk="1" hangingPunct="1"/>
            <a:r>
              <a:rPr lang="en-US" altLang="zh-CN" dirty="0" smtClean="0"/>
              <a:t>3</a:t>
            </a:r>
            <a:r>
              <a:rPr lang="zh-CN" altLang="en-US" dirty="0" smtClean="0"/>
              <a:t>、企业系统规划法 </a:t>
            </a:r>
          </a:p>
        </p:txBody>
      </p:sp>
      <p:pic>
        <p:nvPicPr>
          <p:cNvPr id="38916" name="Picture 3" descr="BS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3717032"/>
            <a:ext cx="6148212"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Rectangle 4"/>
          <p:cNvSpPr>
            <a:spLocks noGrp="1" noChangeArrowheads="1"/>
          </p:cNvSpPr>
          <p:nvPr>
            <p:ph type="body" idx="1"/>
          </p:nvPr>
        </p:nvSpPr>
        <p:spPr>
          <a:xfrm>
            <a:off x="457200" y="1484709"/>
            <a:ext cx="8229600" cy="5400675"/>
          </a:xfrm>
        </p:spPr>
        <p:txBody>
          <a:bodyPr/>
          <a:lstStyle/>
          <a:p>
            <a:pPr eaLnBrk="1" hangingPunct="1"/>
            <a:r>
              <a:rPr lang="zh-CN" altLang="en-US" dirty="0">
                <a:solidFill>
                  <a:srgbClr val="0000FF"/>
                </a:solidFill>
              </a:rPr>
              <a:t>企业系统规划法</a:t>
            </a:r>
            <a:r>
              <a:rPr lang="en-US" altLang="zh-CN" dirty="0">
                <a:solidFill>
                  <a:srgbClr val="0000FF"/>
                </a:solidFill>
              </a:rPr>
              <a:t>(Business System Planning, BSP ) </a:t>
            </a:r>
            <a:r>
              <a:rPr lang="zh-CN" altLang="en-US" dirty="0">
                <a:solidFill>
                  <a:srgbClr val="0000FF"/>
                </a:solidFill>
              </a:rPr>
              <a:t>提出</a:t>
            </a:r>
            <a:endParaRPr lang="en-US" altLang="zh-CN" dirty="0">
              <a:solidFill>
                <a:srgbClr val="0000FF"/>
              </a:solidFill>
            </a:endParaRPr>
          </a:p>
          <a:p>
            <a:pPr lvl="1" eaLnBrk="1" hangingPunct="1"/>
            <a:r>
              <a:rPr lang="en-US" altLang="zh-CN" dirty="0" smtClean="0"/>
              <a:t>70</a:t>
            </a:r>
            <a:r>
              <a:rPr lang="zh-CN" altLang="en-US" dirty="0" smtClean="0"/>
              <a:t>年代，由</a:t>
            </a:r>
            <a:r>
              <a:rPr lang="en-US" altLang="zh-CN" dirty="0" smtClean="0"/>
              <a:t>IBM</a:t>
            </a:r>
            <a:r>
              <a:rPr lang="zh-CN" altLang="en-US" dirty="0" smtClean="0"/>
              <a:t>公司提出并将它用于内部系统的开发，基于用信息支持企业运行的思想，根据企业目标制定</a:t>
            </a:r>
            <a:r>
              <a:rPr lang="en-US" altLang="zh-CN" dirty="0" smtClean="0"/>
              <a:t>MIS</a:t>
            </a:r>
            <a:r>
              <a:rPr lang="zh-CN" altLang="en-US" dirty="0" smtClean="0"/>
              <a:t>战略规划。</a:t>
            </a:r>
          </a:p>
          <a:p>
            <a:pPr lvl="1" eaLnBrk="1" hangingPunct="1"/>
            <a:r>
              <a:rPr lang="zh-CN" altLang="en-US" dirty="0" smtClean="0"/>
              <a:t>企业系统规划法是从企业目标入手，逐步将企业目标转化为管理信息系统的目标和结构，从而更好地支持企业目标的实现。</a:t>
            </a:r>
          </a:p>
          <a:p>
            <a:pPr eaLnBrk="1" hangingPunct="1"/>
            <a:endParaRPr lang="zh-CN" altLang="en-US" dirty="0" smtClean="0"/>
          </a:p>
        </p:txBody>
      </p:sp>
    </p:spTree>
    <p:extLst>
      <p:ext uri="{BB962C8B-B14F-4D97-AF65-F5344CB8AC3E}">
        <p14:creationId xmlns:p14="http://schemas.microsoft.com/office/powerpoint/2010/main" val="3551253150"/>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p:spPr>
        <p:txBody>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46CEDA2E-CE20-46E4-B387-A02728B83AA4}" type="slidenum">
              <a:rPr lang="ar-SA" altLang="en-US" sz="1000">
                <a:solidFill>
                  <a:schemeClr val="bg1"/>
                </a:solidFill>
              </a:rPr>
              <a:pPr eaLnBrk="1" hangingPunct="1"/>
              <a:t>52</a:t>
            </a:fld>
            <a:endParaRPr lang="en-US" altLang="en-US" sz="1000">
              <a:solidFill>
                <a:schemeClr val="bg1"/>
              </a:solidFill>
            </a:endParaRPr>
          </a:p>
        </p:txBody>
      </p:sp>
      <p:sp>
        <p:nvSpPr>
          <p:cNvPr id="39939" name="Rectangle 2"/>
          <p:cNvSpPr>
            <a:spLocks noGrp="1" noChangeArrowheads="1"/>
          </p:cNvSpPr>
          <p:nvPr>
            <p:ph type="title"/>
          </p:nvPr>
        </p:nvSpPr>
        <p:spPr/>
        <p:txBody>
          <a:bodyPr/>
          <a:lstStyle/>
          <a:p>
            <a:pPr eaLnBrk="1" hangingPunct="1"/>
            <a:r>
              <a:rPr lang="en-US" altLang="zh-CN" dirty="0" smtClean="0"/>
              <a:t>3</a:t>
            </a:r>
            <a:r>
              <a:rPr lang="zh-CN" altLang="en-US" dirty="0" smtClean="0"/>
              <a:t>、企业系统规划法</a:t>
            </a:r>
          </a:p>
        </p:txBody>
      </p:sp>
      <p:sp>
        <p:nvSpPr>
          <p:cNvPr id="39940" name="Rectangle 3"/>
          <p:cNvSpPr>
            <a:spLocks noGrp="1" noChangeArrowheads="1"/>
          </p:cNvSpPr>
          <p:nvPr>
            <p:ph type="body" idx="1"/>
          </p:nvPr>
        </p:nvSpPr>
        <p:spPr/>
        <p:txBody>
          <a:bodyPr/>
          <a:lstStyle/>
          <a:p>
            <a:pPr eaLnBrk="1" hangingPunct="1"/>
            <a:r>
              <a:rPr lang="zh-CN" altLang="en-US" dirty="0">
                <a:solidFill>
                  <a:srgbClr val="0000FF"/>
                </a:solidFill>
              </a:rPr>
              <a:t>主要思想</a:t>
            </a:r>
          </a:p>
          <a:p>
            <a:pPr lvl="1" eaLnBrk="1" hangingPunct="1"/>
            <a:r>
              <a:rPr lang="zh-CN" altLang="en-US" dirty="0" smtClean="0"/>
              <a:t>信息支持企业运行。通过自上而下地识别系统目标、企业过程和数据，然后对数据进行分析，自下上地设计管理信息系统。该管理信息系统支持企业目标的实现，表达所有管理层次的要求，向企业提供一致性信息。可以保证信息系统独立于企业的组织机构，因而使信息系统对组织机构的变动具有适应性。</a:t>
            </a:r>
          </a:p>
          <a:p>
            <a:pPr eaLnBrk="1" hangingPunct="1"/>
            <a:r>
              <a:rPr lang="zh-CN" altLang="en-US" dirty="0">
                <a:solidFill>
                  <a:srgbClr val="0000FF"/>
                </a:solidFill>
              </a:rPr>
              <a:t>作用</a:t>
            </a:r>
          </a:p>
          <a:p>
            <a:pPr lvl="1" eaLnBrk="1" hangingPunct="1"/>
            <a:r>
              <a:rPr lang="zh-CN" altLang="en-US" dirty="0" smtClean="0"/>
              <a:t>确定</a:t>
            </a:r>
            <a:r>
              <a:rPr lang="zh-CN" altLang="en-US" dirty="0" smtClean="0"/>
              <a:t>出未来信息系统的总体结构，明确系统的子系统组成和开发子系统的先后顺序。  </a:t>
            </a:r>
          </a:p>
          <a:p>
            <a:pPr lvl="1" eaLnBrk="1" hangingPunct="1"/>
            <a:r>
              <a:rPr lang="zh-CN" altLang="en-US" dirty="0" smtClean="0"/>
              <a:t>对数据进行统一规划、管理和控制，明确各子系统之间的数据交换关系，保证信息的一致性。 </a:t>
            </a:r>
          </a:p>
        </p:txBody>
      </p:sp>
    </p:spTree>
    <p:extLst>
      <p:ext uri="{BB962C8B-B14F-4D97-AF65-F5344CB8AC3E}">
        <p14:creationId xmlns:p14="http://schemas.microsoft.com/office/powerpoint/2010/main" val="2141340526"/>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457200" y="1628725"/>
            <a:ext cx="8229600" cy="54006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3"/>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eaLnBrk="1" hangingPunct="1"/>
            <a:r>
              <a:rPr lang="zh-CN" altLang="en-US" dirty="0" smtClean="0">
                <a:solidFill>
                  <a:srgbClr val="0000FF"/>
                </a:solidFill>
              </a:rPr>
              <a:t>优点</a:t>
            </a:r>
          </a:p>
          <a:p>
            <a:pPr lvl="1" eaLnBrk="1" hangingPunct="1"/>
            <a:r>
              <a:rPr lang="zh-CN" altLang="en-US" dirty="0"/>
              <a:t>在于利用它能保证信息系统独立于企业的组织机构，也就是能够使信息系统具有对环境变更的适应性。</a:t>
            </a:r>
            <a:endParaRPr lang="en-US" altLang="zh-CN" dirty="0"/>
          </a:p>
          <a:p>
            <a:pPr eaLnBrk="1" hangingPunct="1"/>
            <a:r>
              <a:rPr lang="zh-CN" altLang="en-US" dirty="0">
                <a:solidFill>
                  <a:srgbClr val="0000FF"/>
                </a:solidFill>
              </a:rPr>
              <a:t>原则</a:t>
            </a:r>
            <a:endParaRPr lang="zh-CN" altLang="en-US" dirty="0" smtClean="0">
              <a:solidFill>
                <a:srgbClr val="0000FF"/>
              </a:solidFill>
            </a:endParaRPr>
          </a:p>
          <a:p>
            <a:pPr lvl="1" eaLnBrk="1" hangingPunct="1"/>
            <a:r>
              <a:rPr lang="zh-CN" altLang="en-US" dirty="0"/>
              <a:t>必须支持企业的战略目标。 </a:t>
            </a:r>
          </a:p>
          <a:p>
            <a:pPr lvl="1" eaLnBrk="1" hangingPunct="1"/>
            <a:r>
              <a:rPr lang="zh-CN" altLang="en-US" dirty="0"/>
              <a:t>应当表达出企业各个管理层次的需求。 </a:t>
            </a:r>
          </a:p>
          <a:p>
            <a:pPr lvl="1" eaLnBrk="1" hangingPunct="1"/>
            <a:r>
              <a:rPr lang="zh-CN" altLang="en-US" dirty="0"/>
              <a:t>应该向整个企业提供一致信息。 </a:t>
            </a:r>
          </a:p>
          <a:p>
            <a:pPr lvl="1" eaLnBrk="1" hangingPunct="1"/>
            <a:r>
              <a:rPr lang="zh-CN" altLang="en-US" dirty="0"/>
              <a:t>应该经得起组织机构和管理体制变化。 </a:t>
            </a:r>
          </a:p>
          <a:p>
            <a:pPr lvl="1" eaLnBrk="1" hangingPunct="1"/>
            <a:r>
              <a:rPr lang="zh-CN" altLang="en-US" dirty="0"/>
              <a:t>先“自上而下”识别和分析，再“自下而上”设计。</a:t>
            </a:r>
          </a:p>
          <a:p>
            <a:pPr lvl="1" eaLnBrk="1" hangingPunct="1"/>
            <a:endParaRPr lang="zh-CN" altLang="en-US" dirty="0" smtClean="0"/>
          </a:p>
        </p:txBody>
      </p:sp>
      <p:sp>
        <p:nvSpPr>
          <p:cNvPr id="9" name="Rectangle 2"/>
          <p:cNvSpPr>
            <a:spLocks noGrp="1" noChangeArrowheads="1"/>
          </p:cNvSpPr>
          <p:nvPr>
            <p:ph type="title"/>
          </p:nvPr>
        </p:nvSpPr>
        <p:spPr>
          <a:xfrm>
            <a:off x="0" y="77317"/>
            <a:ext cx="8892480" cy="687387"/>
          </a:xfrm>
        </p:spPr>
        <p:txBody>
          <a:bodyPr/>
          <a:lstStyle/>
          <a:p>
            <a:pPr eaLnBrk="1" hangingPunct="1"/>
            <a:r>
              <a:rPr lang="en-US" altLang="zh-CN" dirty="0" smtClean="0"/>
              <a:t>3</a:t>
            </a:r>
            <a:r>
              <a:rPr lang="zh-CN" altLang="en-US" dirty="0" smtClean="0"/>
              <a:t>、企业系统规划法</a:t>
            </a:r>
          </a:p>
        </p:txBody>
      </p:sp>
    </p:spTree>
    <p:extLst>
      <p:ext uri="{BB962C8B-B14F-4D97-AF65-F5344CB8AC3E}">
        <p14:creationId xmlns:p14="http://schemas.microsoft.com/office/powerpoint/2010/main" val="3420953884"/>
      </p:ext>
    </p:extLst>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538645" name="Group 21"/>
          <p:cNvGrpSpPr>
            <a:grpSpLocks/>
          </p:cNvGrpSpPr>
          <p:nvPr/>
        </p:nvGrpSpPr>
        <p:grpSpPr bwMode="auto">
          <a:xfrm>
            <a:off x="3887788" y="1700213"/>
            <a:ext cx="4787900" cy="2808287"/>
            <a:chOff x="912" y="1776"/>
            <a:chExt cx="3600" cy="1728"/>
          </a:xfrm>
        </p:grpSpPr>
        <p:sp>
          <p:nvSpPr>
            <p:cNvPr id="538628" name="Rectangle 4"/>
            <p:cNvSpPr>
              <a:spLocks noChangeArrowheads="1"/>
            </p:cNvSpPr>
            <p:nvPr/>
          </p:nvSpPr>
          <p:spPr bwMode="auto">
            <a:xfrm>
              <a:off x="1296" y="1776"/>
              <a:ext cx="768" cy="240"/>
            </a:xfrm>
            <a:prstGeom prst="rect">
              <a:avLst/>
            </a:prstGeom>
            <a:solidFill>
              <a:srgbClr val="33CCCC">
                <a:alpha val="50000"/>
              </a:srgbClr>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eaLnBrk="1" hangingPunct="1"/>
              <a:r>
                <a:rPr kumimoji="1" lang="zh-CN" altLang="en-US" sz="1600" b="1">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企业目标</a:t>
              </a:r>
            </a:p>
          </p:txBody>
        </p:sp>
        <p:sp>
          <p:nvSpPr>
            <p:cNvPr id="538629" name="Rectangle 5"/>
            <p:cNvSpPr>
              <a:spLocks noChangeArrowheads="1"/>
            </p:cNvSpPr>
            <p:nvPr/>
          </p:nvSpPr>
          <p:spPr bwMode="auto">
            <a:xfrm>
              <a:off x="3408" y="1776"/>
              <a:ext cx="768" cy="240"/>
            </a:xfrm>
            <a:prstGeom prst="rect">
              <a:avLst/>
            </a:prstGeom>
            <a:solidFill>
              <a:srgbClr val="33CCCC">
                <a:alpha val="50000"/>
              </a:srgbClr>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eaLnBrk="1" hangingPunct="1"/>
              <a:r>
                <a:rPr kumimoji="1" lang="zh-CN" altLang="en-US" sz="1600" b="1">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企业目标</a:t>
              </a:r>
            </a:p>
          </p:txBody>
        </p:sp>
        <p:sp>
          <p:nvSpPr>
            <p:cNvPr id="538630" name="Rectangle 6"/>
            <p:cNvSpPr>
              <a:spLocks noChangeArrowheads="1"/>
            </p:cNvSpPr>
            <p:nvPr/>
          </p:nvSpPr>
          <p:spPr bwMode="auto">
            <a:xfrm>
              <a:off x="1536" y="2256"/>
              <a:ext cx="768" cy="240"/>
            </a:xfrm>
            <a:prstGeom prst="rect">
              <a:avLst/>
            </a:prstGeom>
            <a:solidFill>
              <a:srgbClr val="33CCCC">
                <a:alpha val="50000"/>
              </a:srgbClr>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eaLnBrk="1" hangingPunct="1"/>
              <a:r>
                <a:rPr kumimoji="1" lang="zh-CN" altLang="en-US" sz="1600" b="1">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企业过程</a:t>
              </a:r>
            </a:p>
          </p:txBody>
        </p:sp>
        <p:sp>
          <p:nvSpPr>
            <p:cNvPr id="538631" name="Rectangle 7"/>
            <p:cNvSpPr>
              <a:spLocks noChangeArrowheads="1"/>
            </p:cNvSpPr>
            <p:nvPr/>
          </p:nvSpPr>
          <p:spPr bwMode="auto">
            <a:xfrm>
              <a:off x="3216" y="2256"/>
              <a:ext cx="768" cy="240"/>
            </a:xfrm>
            <a:prstGeom prst="rect">
              <a:avLst/>
            </a:prstGeom>
            <a:solidFill>
              <a:srgbClr val="33CCCC">
                <a:alpha val="50000"/>
              </a:srgbClr>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eaLnBrk="1" hangingPunct="1"/>
              <a:r>
                <a:rPr kumimoji="1" lang="zh-CN" altLang="en-US" sz="1600" b="1">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企业过程</a:t>
              </a:r>
            </a:p>
          </p:txBody>
        </p:sp>
        <p:sp>
          <p:nvSpPr>
            <p:cNvPr id="538632" name="Rectangle 8"/>
            <p:cNvSpPr>
              <a:spLocks noChangeArrowheads="1"/>
            </p:cNvSpPr>
            <p:nvPr/>
          </p:nvSpPr>
          <p:spPr bwMode="auto">
            <a:xfrm>
              <a:off x="1776" y="2736"/>
              <a:ext cx="768" cy="240"/>
            </a:xfrm>
            <a:prstGeom prst="rect">
              <a:avLst/>
            </a:prstGeom>
            <a:solidFill>
              <a:srgbClr val="33CCCC">
                <a:alpha val="50000"/>
              </a:srgbClr>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eaLnBrk="1" hangingPunct="1"/>
              <a:r>
                <a:rPr kumimoji="1" lang="zh-CN" altLang="en-US" sz="1600" b="1">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数据分析</a:t>
              </a:r>
            </a:p>
          </p:txBody>
        </p:sp>
        <p:sp>
          <p:nvSpPr>
            <p:cNvPr id="538633" name="Rectangle 9"/>
            <p:cNvSpPr>
              <a:spLocks noChangeArrowheads="1"/>
            </p:cNvSpPr>
            <p:nvPr/>
          </p:nvSpPr>
          <p:spPr bwMode="auto">
            <a:xfrm>
              <a:off x="2976" y="2736"/>
              <a:ext cx="768" cy="240"/>
            </a:xfrm>
            <a:prstGeom prst="rect">
              <a:avLst/>
            </a:prstGeom>
            <a:solidFill>
              <a:srgbClr val="33CCCC">
                <a:alpha val="50000"/>
              </a:srgbClr>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eaLnBrk="1" hangingPunct="1"/>
              <a:r>
                <a:rPr kumimoji="1" lang="zh-CN" altLang="en-US" sz="1600" b="1">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信息结构</a:t>
              </a:r>
            </a:p>
          </p:txBody>
        </p:sp>
        <p:sp>
          <p:nvSpPr>
            <p:cNvPr id="538634" name="Rectangle 10"/>
            <p:cNvSpPr>
              <a:spLocks noChangeArrowheads="1"/>
            </p:cNvSpPr>
            <p:nvPr/>
          </p:nvSpPr>
          <p:spPr bwMode="auto">
            <a:xfrm>
              <a:off x="2400" y="3216"/>
              <a:ext cx="768" cy="240"/>
            </a:xfrm>
            <a:prstGeom prst="rect">
              <a:avLst/>
            </a:prstGeom>
            <a:solidFill>
              <a:srgbClr val="33CCCC">
                <a:alpha val="50000"/>
              </a:srgbClr>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eaLnBrk="1" hangingPunct="1"/>
              <a:r>
                <a:rPr kumimoji="1" lang="zh-CN" altLang="en-US" sz="1600" b="1">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数      据</a:t>
              </a:r>
            </a:p>
          </p:txBody>
        </p:sp>
        <p:sp>
          <p:nvSpPr>
            <p:cNvPr id="538635" name="Line 11"/>
            <p:cNvSpPr>
              <a:spLocks noChangeShapeType="1"/>
            </p:cNvSpPr>
            <p:nvPr/>
          </p:nvSpPr>
          <p:spPr bwMode="auto">
            <a:xfrm>
              <a:off x="1680" y="2016"/>
              <a:ext cx="384" cy="240"/>
            </a:xfrm>
            <a:prstGeom prst="line">
              <a:avLst/>
            </a:prstGeom>
            <a:noFill/>
            <a:ln w="28575">
              <a:solidFill>
                <a:schemeClr val="tx1"/>
              </a:solidFill>
              <a:round/>
              <a:headEnd type="none" w="sm" len="sm"/>
              <a:tailEnd type="triangl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538636" name="Line 12"/>
            <p:cNvSpPr>
              <a:spLocks noChangeShapeType="1"/>
            </p:cNvSpPr>
            <p:nvPr/>
          </p:nvSpPr>
          <p:spPr bwMode="auto">
            <a:xfrm>
              <a:off x="1920" y="2496"/>
              <a:ext cx="384" cy="240"/>
            </a:xfrm>
            <a:prstGeom prst="line">
              <a:avLst/>
            </a:prstGeom>
            <a:noFill/>
            <a:ln w="28575">
              <a:solidFill>
                <a:schemeClr val="tx1"/>
              </a:solidFill>
              <a:round/>
              <a:headEnd type="none" w="sm" len="sm"/>
              <a:tailEnd type="triangl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538637" name="Line 13"/>
            <p:cNvSpPr>
              <a:spLocks noChangeShapeType="1"/>
            </p:cNvSpPr>
            <p:nvPr/>
          </p:nvSpPr>
          <p:spPr bwMode="auto">
            <a:xfrm>
              <a:off x="2160" y="2976"/>
              <a:ext cx="384" cy="240"/>
            </a:xfrm>
            <a:prstGeom prst="line">
              <a:avLst/>
            </a:prstGeom>
            <a:noFill/>
            <a:ln w="28575">
              <a:solidFill>
                <a:schemeClr val="tx1"/>
              </a:solidFill>
              <a:round/>
              <a:headEnd type="none" w="sm" len="sm"/>
              <a:tailEnd type="triangl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538638" name="Line 14"/>
            <p:cNvSpPr>
              <a:spLocks noChangeShapeType="1"/>
            </p:cNvSpPr>
            <p:nvPr/>
          </p:nvSpPr>
          <p:spPr bwMode="auto">
            <a:xfrm flipV="1">
              <a:off x="2976" y="2976"/>
              <a:ext cx="384" cy="240"/>
            </a:xfrm>
            <a:prstGeom prst="line">
              <a:avLst/>
            </a:prstGeom>
            <a:noFill/>
            <a:ln w="28575">
              <a:solidFill>
                <a:schemeClr val="tx1"/>
              </a:solidFill>
              <a:round/>
              <a:headEnd type="none" w="sm" len="sm"/>
              <a:tailEnd type="triangl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538639" name="Line 15"/>
            <p:cNvSpPr>
              <a:spLocks noChangeShapeType="1"/>
            </p:cNvSpPr>
            <p:nvPr/>
          </p:nvSpPr>
          <p:spPr bwMode="auto">
            <a:xfrm flipV="1">
              <a:off x="3360" y="2496"/>
              <a:ext cx="384" cy="240"/>
            </a:xfrm>
            <a:prstGeom prst="line">
              <a:avLst/>
            </a:prstGeom>
            <a:noFill/>
            <a:ln w="28575">
              <a:solidFill>
                <a:schemeClr val="tx1"/>
              </a:solidFill>
              <a:round/>
              <a:headEnd type="none" w="sm" len="sm"/>
              <a:tailEnd type="triangl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538640" name="Line 16"/>
            <p:cNvSpPr>
              <a:spLocks noChangeShapeType="1"/>
            </p:cNvSpPr>
            <p:nvPr/>
          </p:nvSpPr>
          <p:spPr bwMode="auto">
            <a:xfrm flipV="1">
              <a:off x="3600" y="2016"/>
              <a:ext cx="384" cy="240"/>
            </a:xfrm>
            <a:prstGeom prst="line">
              <a:avLst/>
            </a:prstGeom>
            <a:noFill/>
            <a:ln w="28575">
              <a:solidFill>
                <a:schemeClr val="tx1"/>
              </a:solidFill>
              <a:round/>
              <a:headEnd type="none" w="sm" len="sm"/>
              <a:tailEnd type="triangl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538641" name="Line 17"/>
            <p:cNvSpPr>
              <a:spLocks noChangeShapeType="1"/>
            </p:cNvSpPr>
            <p:nvPr/>
          </p:nvSpPr>
          <p:spPr bwMode="auto">
            <a:xfrm>
              <a:off x="912" y="2112"/>
              <a:ext cx="1152" cy="1392"/>
            </a:xfrm>
            <a:prstGeom prst="line">
              <a:avLst/>
            </a:prstGeom>
            <a:noFill/>
            <a:ln w="254000">
              <a:solidFill>
                <a:srgbClr val="99CCFF"/>
              </a:solidFill>
              <a:round/>
              <a:headEnd/>
              <a:tailEnd type="triangle" w="med" len="me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538642" name="Line 18"/>
            <p:cNvSpPr>
              <a:spLocks noChangeShapeType="1"/>
            </p:cNvSpPr>
            <p:nvPr/>
          </p:nvSpPr>
          <p:spPr bwMode="auto">
            <a:xfrm flipV="1">
              <a:off x="3600" y="1968"/>
              <a:ext cx="912" cy="1488"/>
            </a:xfrm>
            <a:prstGeom prst="line">
              <a:avLst/>
            </a:prstGeom>
            <a:noFill/>
            <a:ln w="254000">
              <a:solidFill>
                <a:srgbClr val="99CCFF"/>
              </a:solidFill>
              <a:round/>
              <a:headEnd/>
              <a:tailEnd type="triangle" w="med" len="me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538643" name="Rectangle 19"/>
            <p:cNvSpPr>
              <a:spLocks noChangeArrowheads="1"/>
            </p:cNvSpPr>
            <p:nvPr/>
          </p:nvSpPr>
          <p:spPr bwMode="auto">
            <a:xfrm>
              <a:off x="912" y="2688"/>
              <a:ext cx="672" cy="288"/>
            </a:xfrm>
            <a:prstGeom prst="rect">
              <a:avLst/>
            </a:prstGeom>
            <a:solidFill>
              <a:srgbClr val="FF99CC">
                <a:alpha val="50000"/>
              </a:srgbClr>
            </a:solidFill>
            <a:ln w="9525">
              <a:noFill/>
              <a:miter lim="800000"/>
              <a:headEnd/>
              <a:tailEnd/>
            </a:ln>
            <a:effectLst>
              <a:outerShdw dist="63500" dir="3187806" algn="ctr" rotWithShape="0">
                <a:schemeClr val="bg2"/>
              </a:outerShdw>
            </a:effectLst>
          </p:spPr>
          <p:txBody>
            <a:bodyPr wrap="none" anchor="ctr"/>
            <a:lstStyle/>
            <a:p>
              <a:pPr eaLnBrk="1" hangingPunct="1"/>
              <a:r>
                <a:rPr kumimoji="1" lang="zh-CN" altLang="en-US" sz="2000" b="1">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识别</a:t>
              </a:r>
            </a:p>
          </p:txBody>
        </p:sp>
        <p:sp>
          <p:nvSpPr>
            <p:cNvPr id="538644" name="Rectangle 20"/>
            <p:cNvSpPr>
              <a:spLocks noChangeArrowheads="1"/>
            </p:cNvSpPr>
            <p:nvPr/>
          </p:nvSpPr>
          <p:spPr bwMode="auto">
            <a:xfrm>
              <a:off x="3936" y="2640"/>
              <a:ext cx="576" cy="288"/>
            </a:xfrm>
            <a:prstGeom prst="rect">
              <a:avLst/>
            </a:prstGeom>
            <a:solidFill>
              <a:srgbClr val="FF99CC">
                <a:alpha val="50000"/>
              </a:srgbClr>
            </a:solidFill>
            <a:ln w="9525">
              <a:noFill/>
              <a:miter lim="800000"/>
              <a:headEnd/>
              <a:tailEnd/>
            </a:ln>
            <a:effectLst>
              <a:outerShdw dist="63500" dir="3187806" algn="ctr" rotWithShape="0">
                <a:schemeClr val="bg2"/>
              </a:outerShdw>
            </a:effectLst>
          </p:spPr>
          <p:txBody>
            <a:bodyPr wrap="none" anchor="ctr"/>
            <a:lstStyle/>
            <a:p>
              <a:pPr eaLnBrk="1" hangingPunct="1"/>
              <a:r>
                <a:rPr kumimoji="1" lang="zh-CN" altLang="en-US" sz="2000" b="1">
                  <a:solidFill>
                    <a:schemeClr val="tx1"/>
                  </a:solidFill>
                  <a:effectLst>
                    <a:outerShdw blurRad="38100" dist="38100" dir="2700000" algn="tl">
                      <a:srgbClr val="000000">
                        <a:alpha val="43137"/>
                      </a:srgbClr>
                    </a:outerShdw>
                  </a:effectLst>
                  <a:latin typeface="Times New Roman" pitchFamily="18" charset="0"/>
                  <a:ea typeface="+mn-ea"/>
                  <a:cs typeface="Times New Roman" pitchFamily="18" charset="0"/>
                </a:rPr>
                <a:t>设计</a:t>
              </a:r>
            </a:p>
          </p:txBody>
        </p:sp>
      </p:grpSp>
      <p:sp>
        <p:nvSpPr>
          <p:cNvPr id="25" name="Rectangle 2"/>
          <p:cNvSpPr>
            <a:spLocks noGrp="1" noChangeArrowheads="1"/>
          </p:cNvSpPr>
          <p:nvPr>
            <p:ph type="title"/>
          </p:nvPr>
        </p:nvSpPr>
        <p:spPr>
          <a:xfrm>
            <a:off x="0" y="77317"/>
            <a:ext cx="8892480" cy="687387"/>
          </a:xfrm>
        </p:spPr>
        <p:txBody>
          <a:bodyPr/>
          <a:lstStyle/>
          <a:p>
            <a:pPr eaLnBrk="1" hangingPunct="1"/>
            <a:r>
              <a:rPr lang="en-US" altLang="zh-CN" dirty="0" smtClean="0"/>
              <a:t>3</a:t>
            </a:r>
            <a:r>
              <a:rPr lang="zh-CN" altLang="en-US" dirty="0" smtClean="0"/>
              <a:t>、企业系统规划法</a:t>
            </a:r>
          </a:p>
        </p:txBody>
      </p:sp>
      <p:sp>
        <p:nvSpPr>
          <p:cNvPr id="26" name="Rectangle 3"/>
          <p:cNvSpPr txBox="1">
            <a:spLocks noChangeArrowheads="1"/>
          </p:cNvSpPr>
          <p:nvPr/>
        </p:nvSpPr>
        <p:spPr bwMode="auto">
          <a:xfrm>
            <a:off x="602891" y="1556717"/>
            <a:ext cx="8229600" cy="424854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eaLnBrk="1" hangingPunct="1"/>
            <a:r>
              <a:rPr lang="en-US" altLang="zh-CN" dirty="0" smtClean="0">
                <a:solidFill>
                  <a:srgbClr val="0000FF"/>
                </a:solidFill>
              </a:rPr>
              <a:t>BSP</a:t>
            </a:r>
            <a:r>
              <a:rPr lang="zh-CN" altLang="en-US" dirty="0" smtClean="0">
                <a:solidFill>
                  <a:srgbClr val="0000FF"/>
                </a:solidFill>
              </a:rPr>
              <a:t>方法步骤</a:t>
            </a:r>
          </a:p>
          <a:p>
            <a:pPr lvl="1" eaLnBrk="1" hangingPunct="1"/>
            <a:r>
              <a:rPr lang="zh-CN" altLang="en-US" dirty="0"/>
              <a:t>准备</a:t>
            </a:r>
            <a:r>
              <a:rPr lang="zh-CN" altLang="en-US" dirty="0" smtClean="0"/>
              <a:t>工作 </a:t>
            </a:r>
            <a:endParaRPr lang="zh-CN" altLang="en-US" dirty="0"/>
          </a:p>
          <a:p>
            <a:pPr lvl="1" eaLnBrk="1" hangingPunct="1"/>
            <a:r>
              <a:rPr lang="zh-CN" altLang="en-US" dirty="0" smtClean="0"/>
              <a:t>调研</a:t>
            </a:r>
            <a:endParaRPr lang="zh-CN" altLang="en-US" dirty="0"/>
          </a:p>
          <a:p>
            <a:pPr lvl="1" eaLnBrk="1" hangingPunct="1"/>
            <a:r>
              <a:rPr lang="zh-CN" altLang="en-US" dirty="0"/>
              <a:t>识别业务</a:t>
            </a:r>
            <a:r>
              <a:rPr lang="zh-CN" altLang="en-US" dirty="0" smtClean="0"/>
              <a:t>过程</a:t>
            </a:r>
            <a:endParaRPr lang="zh-CN" altLang="en-US" dirty="0"/>
          </a:p>
          <a:p>
            <a:pPr lvl="1" eaLnBrk="1" hangingPunct="1"/>
            <a:r>
              <a:rPr lang="zh-CN" altLang="en-US" dirty="0"/>
              <a:t>定义</a:t>
            </a:r>
            <a:r>
              <a:rPr lang="zh-CN" altLang="en-US" dirty="0" smtClean="0"/>
              <a:t>数据类 </a:t>
            </a:r>
            <a:endParaRPr lang="zh-CN" altLang="en-US" dirty="0"/>
          </a:p>
          <a:p>
            <a:pPr lvl="1" eaLnBrk="1" hangingPunct="1"/>
            <a:r>
              <a:rPr lang="zh-CN" altLang="en-US" dirty="0"/>
              <a:t>定义</a:t>
            </a:r>
            <a:r>
              <a:rPr lang="zh-CN" altLang="en-US" dirty="0" smtClean="0"/>
              <a:t>信息结构</a:t>
            </a:r>
            <a:endParaRPr lang="zh-CN" altLang="en-US" dirty="0"/>
          </a:p>
          <a:p>
            <a:pPr lvl="1" eaLnBrk="1" hangingPunct="1"/>
            <a:r>
              <a:rPr lang="zh-CN" altLang="en-US" dirty="0"/>
              <a:t>业务流程</a:t>
            </a:r>
            <a:r>
              <a:rPr lang="zh-CN" altLang="en-US" dirty="0" smtClean="0"/>
              <a:t>重组 </a:t>
            </a:r>
            <a:endParaRPr lang="zh-CN" altLang="en-US" dirty="0"/>
          </a:p>
          <a:p>
            <a:pPr lvl="1" eaLnBrk="1" hangingPunct="1"/>
            <a:r>
              <a:rPr lang="zh-CN" altLang="en-US" dirty="0"/>
              <a:t>确定系统优先顺序：子系统按先后顺序排出开发计划。 </a:t>
            </a:r>
          </a:p>
          <a:p>
            <a:pPr lvl="1" eaLnBrk="1" hangingPunct="1"/>
            <a:r>
              <a:rPr lang="zh-CN" altLang="en-US" dirty="0"/>
              <a:t>完成</a:t>
            </a:r>
            <a:r>
              <a:rPr lang="en-US" altLang="zh-CN" dirty="0"/>
              <a:t>BSP</a:t>
            </a:r>
            <a:r>
              <a:rPr lang="zh-CN" altLang="en-US" dirty="0"/>
              <a:t>研究报告，提出建议书和开发计划</a:t>
            </a:r>
            <a:r>
              <a:rPr lang="zh-CN" altLang="en-US" dirty="0" smtClean="0"/>
              <a:t>。</a:t>
            </a:r>
            <a:endParaRPr lang="zh-CN" altLang="en-US" dirty="0"/>
          </a:p>
        </p:txBody>
      </p:sp>
    </p:spTree>
    <p:extLst>
      <p:ext uri="{BB962C8B-B14F-4D97-AF65-F5344CB8AC3E}">
        <p14:creationId xmlns:p14="http://schemas.microsoft.com/office/powerpoint/2010/main" val="67061448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38645"/>
                                        </p:tgtEl>
                                        <p:attrNameLst>
                                          <p:attrName>style.visibility</p:attrName>
                                        </p:attrNameLst>
                                      </p:cBhvr>
                                      <p:to>
                                        <p:strVal val="visible"/>
                                      </p:to>
                                    </p:set>
                                    <p:anim calcmode="lin" valueType="num">
                                      <p:cBhvr additive="base">
                                        <p:cTn id="7" dur="500" fill="hold"/>
                                        <p:tgtEl>
                                          <p:spTgt spid="538645"/>
                                        </p:tgtEl>
                                        <p:attrNameLst>
                                          <p:attrName>ppt_x</p:attrName>
                                        </p:attrNameLst>
                                      </p:cBhvr>
                                      <p:tavLst>
                                        <p:tav tm="0">
                                          <p:val>
                                            <p:strVal val="#ppt_x"/>
                                          </p:val>
                                        </p:tav>
                                        <p:tav tm="100000">
                                          <p:val>
                                            <p:strVal val="#ppt_x"/>
                                          </p:val>
                                        </p:tav>
                                      </p:tavLst>
                                    </p:anim>
                                    <p:anim calcmode="lin" valueType="num">
                                      <p:cBhvr additive="base">
                                        <p:cTn id="8" dur="500" fill="hold"/>
                                        <p:tgtEl>
                                          <p:spTgt spid="5386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zh-CN" altLang="en-US" dirty="0">
                <a:solidFill>
                  <a:srgbClr val="0000FF"/>
                </a:solidFill>
                <a:latin typeface="Times New Roman" pitchFamily="18" charset="0"/>
                <a:ea typeface="+mn-ea"/>
              </a:rPr>
              <a:t>企业系统计划法（</a:t>
            </a:r>
            <a:r>
              <a:rPr lang="en-US" altLang="zh-CN" dirty="0">
                <a:solidFill>
                  <a:srgbClr val="0000FF"/>
                </a:solidFill>
                <a:latin typeface="Times New Roman" pitchFamily="18" charset="0"/>
                <a:ea typeface="+mn-ea"/>
              </a:rPr>
              <a:t>BSP</a:t>
            </a:r>
            <a:r>
              <a:rPr lang="zh-CN" altLang="en-US" dirty="0" smtClean="0">
                <a:solidFill>
                  <a:srgbClr val="0000FF"/>
                </a:solidFill>
                <a:latin typeface="Times New Roman" pitchFamily="18" charset="0"/>
                <a:ea typeface="+mn-ea"/>
              </a:rPr>
              <a:t>）</a:t>
            </a:r>
            <a:endParaRPr lang="zh-CN" altLang="en-US" dirty="0">
              <a:solidFill>
                <a:srgbClr val="0000FF"/>
              </a:solidFill>
              <a:latin typeface="Times New Roman" pitchFamily="18" charset="0"/>
              <a:ea typeface="+mn-ea"/>
            </a:endParaRPr>
          </a:p>
        </p:txBody>
      </p:sp>
      <p:sp>
        <p:nvSpPr>
          <p:cNvPr id="494595" name="Rectangle 3"/>
          <p:cNvSpPr>
            <a:spLocks noGrp="1" noChangeArrowheads="1"/>
          </p:cNvSpPr>
          <p:nvPr>
            <p:ph type="body" idx="1"/>
          </p:nvPr>
        </p:nvSpPr>
        <p:spPr/>
        <p:txBody>
          <a:bodyPr/>
          <a:lstStyle/>
          <a:p>
            <a:r>
              <a:rPr lang="en-US" altLang="zh-CN">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BSP</a:t>
            </a:r>
            <a:r>
              <a:rPr lang="zh-CN" altLang="en-US">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详细步骤</a:t>
            </a:r>
          </a:p>
        </p:txBody>
      </p:sp>
      <p:grpSp>
        <p:nvGrpSpPr>
          <p:cNvPr id="494596" name="Group 4"/>
          <p:cNvGrpSpPr>
            <a:grpSpLocks/>
          </p:cNvGrpSpPr>
          <p:nvPr/>
        </p:nvGrpSpPr>
        <p:grpSpPr bwMode="auto">
          <a:xfrm>
            <a:off x="2362200" y="838200"/>
            <a:ext cx="6324600" cy="5562600"/>
            <a:chOff x="1488" y="432"/>
            <a:chExt cx="3984" cy="3504"/>
          </a:xfrm>
        </p:grpSpPr>
        <p:sp>
          <p:nvSpPr>
            <p:cNvPr id="494597" name="Rectangle 5"/>
            <p:cNvSpPr>
              <a:spLocks noChangeArrowheads="1"/>
            </p:cNvSpPr>
            <p:nvPr/>
          </p:nvSpPr>
          <p:spPr bwMode="auto">
            <a:xfrm>
              <a:off x="2448" y="432"/>
              <a:ext cx="1296" cy="192"/>
            </a:xfrm>
            <a:prstGeom prst="rect">
              <a:avLst/>
            </a:prstGeom>
            <a:solidFill>
              <a:srgbClr val="CCCC00">
                <a:alpha val="50000"/>
              </a:srgbClr>
            </a:solidFill>
            <a:ln w="12700">
              <a:solidFill>
                <a:schemeClr val="tx1"/>
              </a:solidFill>
              <a:prstDash val="lgDash"/>
              <a:miter lim="800000"/>
              <a:headEnd type="none" w="sm" len="sm"/>
              <a:tailEnd type="none" w="sm" len="sm"/>
            </a:ln>
            <a:effectLst>
              <a:outerShdw dist="81320" dir="3080412" algn="ctr" rotWithShape="0">
                <a:schemeClr val="bg2"/>
              </a:outerShdw>
            </a:effectLst>
          </p:spPr>
          <p:txBody>
            <a:bodyPr wrap="none" anchor="ctr"/>
            <a:lstStyle/>
            <a:p>
              <a:pPr eaLnBrk="1" hangingPunct="1"/>
              <a:r>
                <a:rPr kumimoji="1"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任  务  下  达</a:t>
              </a:r>
            </a:p>
          </p:txBody>
        </p:sp>
        <p:sp>
          <p:nvSpPr>
            <p:cNvPr id="494598" name="Rectangle 6"/>
            <p:cNvSpPr>
              <a:spLocks noChangeArrowheads="1"/>
            </p:cNvSpPr>
            <p:nvPr/>
          </p:nvSpPr>
          <p:spPr bwMode="auto">
            <a:xfrm>
              <a:off x="2448" y="720"/>
              <a:ext cx="1296" cy="192"/>
            </a:xfrm>
            <a:prstGeom prst="rect">
              <a:avLst/>
            </a:prstGeom>
            <a:solidFill>
              <a:srgbClr val="CCCC00">
                <a:alpha val="50000"/>
              </a:srgbClr>
            </a:solidFill>
            <a:ln w="12700">
              <a:solidFill>
                <a:schemeClr val="tx1"/>
              </a:solidFill>
              <a:prstDash val="lgDash"/>
              <a:miter lim="800000"/>
              <a:headEnd type="none" w="sm" len="sm"/>
              <a:tailEnd type="none" w="sm" len="sm"/>
            </a:ln>
            <a:effectLst>
              <a:outerShdw dist="81320" dir="3080412" algn="ctr" rotWithShape="0">
                <a:schemeClr val="bg2"/>
              </a:outerShdw>
            </a:effectLst>
          </p:spPr>
          <p:txBody>
            <a:bodyPr wrap="none" anchor="ctr"/>
            <a:lstStyle/>
            <a:p>
              <a:pPr eaLnBrk="1" hangingPunct="1"/>
              <a:r>
                <a:rPr kumimoji="1"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准  备  工  作</a:t>
              </a:r>
            </a:p>
          </p:txBody>
        </p:sp>
        <p:sp>
          <p:nvSpPr>
            <p:cNvPr id="494599" name="Rectangle 7"/>
            <p:cNvSpPr>
              <a:spLocks noChangeArrowheads="1"/>
            </p:cNvSpPr>
            <p:nvPr/>
          </p:nvSpPr>
          <p:spPr bwMode="auto">
            <a:xfrm>
              <a:off x="2448" y="1008"/>
              <a:ext cx="1296" cy="192"/>
            </a:xfrm>
            <a:prstGeom prst="rect">
              <a:avLst/>
            </a:prstGeom>
            <a:solidFill>
              <a:srgbClr val="FF99CC">
                <a:alpha val="50000"/>
              </a:srgbClr>
            </a:solidFill>
            <a:ln w="12700">
              <a:solidFill>
                <a:schemeClr val="tx1"/>
              </a:solidFill>
              <a:miter lim="800000"/>
              <a:headEnd type="none" w="sm" len="sm"/>
              <a:tailEnd type="none" w="sm" len="sm"/>
            </a:ln>
            <a:effectLst>
              <a:outerShdw dist="81320" dir="3080412" algn="ctr" rotWithShape="0">
                <a:schemeClr val="bg2"/>
              </a:outerShdw>
            </a:effectLst>
          </p:spPr>
          <p:txBody>
            <a:bodyPr wrap="none" anchor="ctr"/>
            <a:lstStyle/>
            <a:p>
              <a:pPr eaLnBrk="1" hangingPunct="1"/>
              <a:r>
                <a:rPr kumimoji="1"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动  员  会</a:t>
              </a:r>
            </a:p>
          </p:txBody>
        </p:sp>
        <p:sp>
          <p:nvSpPr>
            <p:cNvPr id="494600" name="Rectangle 8"/>
            <p:cNvSpPr>
              <a:spLocks noChangeArrowheads="1"/>
            </p:cNvSpPr>
            <p:nvPr/>
          </p:nvSpPr>
          <p:spPr bwMode="auto">
            <a:xfrm>
              <a:off x="2448" y="1296"/>
              <a:ext cx="1296" cy="192"/>
            </a:xfrm>
            <a:prstGeom prst="rect">
              <a:avLst/>
            </a:prstGeom>
            <a:solidFill>
              <a:srgbClr val="FF99CC">
                <a:alpha val="50000"/>
              </a:srgbClr>
            </a:solidFill>
            <a:ln w="12700">
              <a:solidFill>
                <a:schemeClr val="tx1"/>
              </a:solidFill>
              <a:miter lim="800000"/>
              <a:headEnd type="none" w="sm" len="sm"/>
              <a:tailEnd type="none" w="sm" len="sm"/>
            </a:ln>
            <a:effectLst>
              <a:outerShdw dist="81320" dir="3080412" algn="ctr" rotWithShape="0">
                <a:schemeClr val="bg2"/>
              </a:outerShdw>
            </a:effectLst>
          </p:spPr>
          <p:txBody>
            <a:bodyPr wrap="none" anchor="ctr"/>
            <a:lstStyle/>
            <a:p>
              <a:pPr eaLnBrk="1" hangingPunct="1"/>
              <a:r>
                <a:rPr kumimoji="1"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定  义  企  业  过  程</a:t>
              </a:r>
            </a:p>
          </p:txBody>
        </p:sp>
        <p:sp>
          <p:nvSpPr>
            <p:cNvPr id="494601" name="Rectangle 9"/>
            <p:cNvSpPr>
              <a:spLocks noChangeArrowheads="1"/>
            </p:cNvSpPr>
            <p:nvPr/>
          </p:nvSpPr>
          <p:spPr bwMode="auto">
            <a:xfrm>
              <a:off x="2448" y="1584"/>
              <a:ext cx="1296" cy="192"/>
            </a:xfrm>
            <a:prstGeom prst="rect">
              <a:avLst/>
            </a:prstGeom>
            <a:solidFill>
              <a:srgbClr val="FF99CC">
                <a:alpha val="50000"/>
              </a:srgbClr>
            </a:solidFill>
            <a:ln w="12700">
              <a:solidFill>
                <a:schemeClr val="tx1"/>
              </a:solidFill>
              <a:miter lim="800000"/>
              <a:headEnd type="none" w="sm" len="sm"/>
              <a:tailEnd type="none" w="sm" len="sm"/>
            </a:ln>
            <a:effectLst>
              <a:outerShdw dist="81320" dir="3080412" algn="ctr" rotWithShape="0">
                <a:schemeClr val="bg2"/>
              </a:outerShdw>
            </a:effectLst>
          </p:spPr>
          <p:txBody>
            <a:bodyPr wrap="none" anchor="ctr"/>
            <a:lstStyle/>
            <a:p>
              <a:pPr eaLnBrk="1" hangingPunct="1"/>
              <a:r>
                <a:rPr kumimoji="1"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定  义  数  据  类</a:t>
              </a:r>
            </a:p>
          </p:txBody>
        </p:sp>
        <p:sp>
          <p:nvSpPr>
            <p:cNvPr id="494602" name="Rectangle 10"/>
            <p:cNvSpPr>
              <a:spLocks noChangeArrowheads="1"/>
            </p:cNvSpPr>
            <p:nvPr/>
          </p:nvSpPr>
          <p:spPr bwMode="auto">
            <a:xfrm>
              <a:off x="2448" y="1872"/>
              <a:ext cx="1296" cy="192"/>
            </a:xfrm>
            <a:prstGeom prst="rect">
              <a:avLst/>
            </a:prstGeom>
            <a:solidFill>
              <a:srgbClr val="FF99CC">
                <a:alpha val="50000"/>
              </a:srgbClr>
            </a:solidFill>
            <a:ln w="12700">
              <a:solidFill>
                <a:schemeClr val="tx1"/>
              </a:solidFill>
              <a:miter lim="800000"/>
              <a:headEnd type="none" w="sm" len="sm"/>
              <a:tailEnd type="none" w="sm" len="sm"/>
            </a:ln>
            <a:effectLst>
              <a:outerShdw dist="81320" dir="3080412" algn="ctr" rotWithShape="0">
                <a:schemeClr val="bg2"/>
              </a:outerShdw>
            </a:effectLst>
          </p:spPr>
          <p:txBody>
            <a:bodyPr wrap="none" anchor="ctr"/>
            <a:lstStyle/>
            <a:p>
              <a:pPr eaLnBrk="1" hangingPunct="1"/>
              <a:r>
                <a:rPr kumimoji="1"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分析企业／系统关系</a:t>
              </a:r>
            </a:p>
          </p:txBody>
        </p:sp>
        <p:sp>
          <p:nvSpPr>
            <p:cNvPr id="494603" name="Rectangle 11"/>
            <p:cNvSpPr>
              <a:spLocks noChangeArrowheads="1"/>
            </p:cNvSpPr>
            <p:nvPr/>
          </p:nvSpPr>
          <p:spPr bwMode="auto">
            <a:xfrm>
              <a:off x="2448" y="2160"/>
              <a:ext cx="1296" cy="192"/>
            </a:xfrm>
            <a:prstGeom prst="rect">
              <a:avLst/>
            </a:prstGeom>
            <a:solidFill>
              <a:srgbClr val="FF99CC">
                <a:alpha val="50000"/>
              </a:srgbClr>
            </a:solidFill>
            <a:ln w="12700">
              <a:solidFill>
                <a:schemeClr val="tx1"/>
              </a:solidFill>
              <a:miter lim="800000"/>
              <a:headEnd type="none" w="sm" len="sm"/>
              <a:tailEnd type="none" w="sm" len="sm"/>
            </a:ln>
            <a:effectLst>
              <a:outerShdw dist="81320" dir="3080412" algn="ctr" rotWithShape="0">
                <a:schemeClr val="bg2"/>
              </a:outerShdw>
            </a:effectLst>
          </p:spPr>
          <p:txBody>
            <a:bodyPr wrap="none" anchor="ctr"/>
            <a:lstStyle/>
            <a:p>
              <a:pPr eaLnBrk="1" hangingPunct="1"/>
              <a:r>
                <a:rPr kumimoji="1" lang="zh-CN" altLang="en-US" sz="16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确定管理层的</a:t>
              </a:r>
              <a:r>
                <a:rPr kumimoji="1" lang="zh-CN" altLang="en-US" sz="16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想法</a:t>
              </a:r>
            </a:p>
          </p:txBody>
        </p:sp>
        <p:sp>
          <p:nvSpPr>
            <p:cNvPr id="494604" name="Rectangle 12"/>
            <p:cNvSpPr>
              <a:spLocks noChangeArrowheads="1"/>
            </p:cNvSpPr>
            <p:nvPr/>
          </p:nvSpPr>
          <p:spPr bwMode="auto">
            <a:xfrm>
              <a:off x="2448" y="2448"/>
              <a:ext cx="1296" cy="192"/>
            </a:xfrm>
            <a:prstGeom prst="rect">
              <a:avLst/>
            </a:prstGeom>
            <a:solidFill>
              <a:srgbClr val="FF99CC">
                <a:alpha val="50000"/>
              </a:srgbClr>
            </a:solidFill>
            <a:ln w="12700">
              <a:solidFill>
                <a:schemeClr val="tx1"/>
              </a:solidFill>
              <a:miter lim="800000"/>
              <a:headEnd type="none" w="sm" len="sm"/>
              <a:tailEnd type="none" w="sm" len="sm"/>
            </a:ln>
            <a:effectLst>
              <a:outerShdw dist="81320" dir="3080412" algn="ctr" rotWithShape="0">
                <a:schemeClr val="bg2"/>
              </a:outerShdw>
            </a:effectLst>
          </p:spPr>
          <p:txBody>
            <a:bodyPr wrap="none" anchor="ctr"/>
            <a:lstStyle/>
            <a:p>
              <a:pPr eaLnBrk="1" hangingPunct="1"/>
              <a:r>
                <a:rPr kumimoji="1"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评价企业问题和效益</a:t>
              </a:r>
            </a:p>
          </p:txBody>
        </p:sp>
        <p:sp>
          <p:nvSpPr>
            <p:cNvPr id="494605" name="Rectangle 13"/>
            <p:cNvSpPr>
              <a:spLocks noChangeArrowheads="1"/>
            </p:cNvSpPr>
            <p:nvPr/>
          </p:nvSpPr>
          <p:spPr bwMode="auto">
            <a:xfrm>
              <a:off x="2448" y="3456"/>
              <a:ext cx="1296" cy="192"/>
            </a:xfrm>
            <a:prstGeom prst="rect">
              <a:avLst/>
            </a:prstGeom>
            <a:solidFill>
              <a:srgbClr val="FF99CC">
                <a:alpha val="50000"/>
              </a:srgbClr>
            </a:solidFill>
            <a:ln w="12700">
              <a:solidFill>
                <a:schemeClr val="tx1"/>
              </a:solidFill>
              <a:miter lim="800000"/>
              <a:headEnd type="none" w="sm" len="sm"/>
              <a:tailEnd type="none" w="sm" len="sm"/>
            </a:ln>
            <a:effectLst>
              <a:outerShdw dist="81320" dir="3080412" algn="ctr" rotWithShape="0">
                <a:schemeClr val="bg2"/>
              </a:outerShdw>
            </a:effectLst>
          </p:spPr>
          <p:txBody>
            <a:bodyPr wrap="none" anchor="ctr"/>
            <a:lstStyle/>
            <a:p>
              <a:pPr eaLnBrk="1" hangingPunct="1"/>
              <a:r>
                <a:rPr kumimoji="1"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开发建议书及行动计划</a:t>
              </a:r>
            </a:p>
          </p:txBody>
        </p:sp>
        <p:sp>
          <p:nvSpPr>
            <p:cNvPr id="494606" name="Rectangle 14"/>
            <p:cNvSpPr>
              <a:spLocks noChangeArrowheads="1"/>
            </p:cNvSpPr>
            <p:nvPr/>
          </p:nvSpPr>
          <p:spPr bwMode="auto">
            <a:xfrm>
              <a:off x="2448" y="3744"/>
              <a:ext cx="1296" cy="192"/>
            </a:xfrm>
            <a:prstGeom prst="rect">
              <a:avLst/>
            </a:prstGeom>
            <a:solidFill>
              <a:srgbClr val="FF99CC">
                <a:alpha val="50000"/>
              </a:srgbClr>
            </a:solidFill>
            <a:ln w="12700">
              <a:solidFill>
                <a:schemeClr val="tx1"/>
              </a:solidFill>
              <a:miter lim="800000"/>
              <a:headEnd type="none" w="sm" len="sm"/>
              <a:tailEnd type="none" w="sm" len="sm"/>
            </a:ln>
            <a:effectLst>
              <a:outerShdw dist="81320" dir="3080412" algn="ctr" rotWithShape="0">
                <a:schemeClr val="bg2"/>
              </a:outerShdw>
            </a:effectLst>
          </p:spPr>
          <p:txBody>
            <a:bodyPr wrap="none" anchor="ctr"/>
            <a:lstStyle/>
            <a:p>
              <a:pPr eaLnBrk="1" hangingPunct="1"/>
              <a:r>
                <a:rPr kumimoji="1"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评价企业问题和效益</a:t>
              </a:r>
            </a:p>
          </p:txBody>
        </p:sp>
        <p:sp>
          <p:nvSpPr>
            <p:cNvPr id="494607" name="Line 15"/>
            <p:cNvSpPr>
              <a:spLocks noChangeShapeType="1"/>
            </p:cNvSpPr>
            <p:nvPr/>
          </p:nvSpPr>
          <p:spPr bwMode="auto">
            <a:xfrm>
              <a:off x="3072" y="624"/>
              <a:ext cx="0" cy="96"/>
            </a:xfrm>
            <a:prstGeom prst="line">
              <a:avLst/>
            </a:prstGeom>
            <a:noFill/>
            <a:ln w="28575">
              <a:solidFill>
                <a:srgbClr val="FF0000"/>
              </a:solidFill>
              <a:prstDash val="lgDash"/>
              <a:round/>
              <a:headEnd type="none" w="sm" len="sm"/>
              <a:tailEnd type="triangle" w="sm" len="sm"/>
            </a:ln>
            <a:effectLst>
              <a:outerShdw dist="81320" dir="3080412"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94608" name="Line 16"/>
            <p:cNvSpPr>
              <a:spLocks noChangeShapeType="1"/>
            </p:cNvSpPr>
            <p:nvPr/>
          </p:nvSpPr>
          <p:spPr bwMode="auto">
            <a:xfrm>
              <a:off x="3072" y="912"/>
              <a:ext cx="0" cy="96"/>
            </a:xfrm>
            <a:prstGeom prst="line">
              <a:avLst/>
            </a:prstGeom>
            <a:noFill/>
            <a:ln w="28575">
              <a:solidFill>
                <a:srgbClr val="FF0000"/>
              </a:solidFill>
              <a:prstDash val="lgDash"/>
              <a:round/>
              <a:headEnd type="none" w="sm" len="sm"/>
              <a:tailEnd type="triangle" w="sm" len="sm"/>
            </a:ln>
            <a:effectLst>
              <a:outerShdw dist="81320" dir="3080412"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94609" name="Line 17"/>
            <p:cNvSpPr>
              <a:spLocks noChangeShapeType="1"/>
            </p:cNvSpPr>
            <p:nvPr/>
          </p:nvSpPr>
          <p:spPr bwMode="auto">
            <a:xfrm>
              <a:off x="3072" y="1200"/>
              <a:ext cx="0" cy="96"/>
            </a:xfrm>
            <a:prstGeom prst="line">
              <a:avLst/>
            </a:prstGeom>
            <a:noFill/>
            <a:ln w="28575">
              <a:solidFill>
                <a:srgbClr val="FF0000"/>
              </a:solidFill>
              <a:round/>
              <a:headEnd type="none" w="sm" len="sm"/>
              <a:tailEnd type="triangle" w="sm" len="sm"/>
            </a:ln>
            <a:effectLst>
              <a:outerShdw dist="81320" dir="3080412"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94610" name="Line 18"/>
            <p:cNvSpPr>
              <a:spLocks noChangeShapeType="1"/>
            </p:cNvSpPr>
            <p:nvPr/>
          </p:nvSpPr>
          <p:spPr bwMode="auto">
            <a:xfrm>
              <a:off x="3072" y="1488"/>
              <a:ext cx="0" cy="96"/>
            </a:xfrm>
            <a:prstGeom prst="line">
              <a:avLst/>
            </a:prstGeom>
            <a:noFill/>
            <a:ln w="28575">
              <a:solidFill>
                <a:srgbClr val="FF0000"/>
              </a:solidFill>
              <a:round/>
              <a:headEnd type="none" w="sm" len="sm"/>
              <a:tailEnd type="triangle" w="sm" len="sm"/>
            </a:ln>
            <a:effectLst>
              <a:outerShdw dist="81320" dir="3080412"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94611" name="Line 19"/>
            <p:cNvSpPr>
              <a:spLocks noChangeShapeType="1"/>
            </p:cNvSpPr>
            <p:nvPr/>
          </p:nvSpPr>
          <p:spPr bwMode="auto">
            <a:xfrm>
              <a:off x="3072" y="1776"/>
              <a:ext cx="0" cy="96"/>
            </a:xfrm>
            <a:prstGeom prst="line">
              <a:avLst/>
            </a:prstGeom>
            <a:noFill/>
            <a:ln w="28575">
              <a:solidFill>
                <a:srgbClr val="FF0000"/>
              </a:solidFill>
              <a:round/>
              <a:headEnd type="none" w="sm" len="sm"/>
              <a:tailEnd type="triangle" w="sm" len="sm"/>
            </a:ln>
            <a:effectLst>
              <a:outerShdw dist="81320" dir="3080412"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94612" name="Line 20"/>
            <p:cNvSpPr>
              <a:spLocks noChangeShapeType="1"/>
            </p:cNvSpPr>
            <p:nvPr/>
          </p:nvSpPr>
          <p:spPr bwMode="auto">
            <a:xfrm>
              <a:off x="3072" y="2064"/>
              <a:ext cx="0" cy="96"/>
            </a:xfrm>
            <a:prstGeom prst="line">
              <a:avLst/>
            </a:prstGeom>
            <a:noFill/>
            <a:ln w="28575">
              <a:solidFill>
                <a:srgbClr val="FF0000"/>
              </a:solidFill>
              <a:round/>
              <a:headEnd type="none" w="sm" len="sm"/>
              <a:tailEnd type="triangle" w="sm" len="sm"/>
            </a:ln>
            <a:effectLst>
              <a:outerShdw dist="81320" dir="3080412"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94613" name="Line 21"/>
            <p:cNvSpPr>
              <a:spLocks noChangeShapeType="1"/>
            </p:cNvSpPr>
            <p:nvPr/>
          </p:nvSpPr>
          <p:spPr bwMode="auto">
            <a:xfrm>
              <a:off x="3072" y="2352"/>
              <a:ext cx="0" cy="96"/>
            </a:xfrm>
            <a:prstGeom prst="line">
              <a:avLst/>
            </a:prstGeom>
            <a:noFill/>
            <a:ln w="28575">
              <a:solidFill>
                <a:srgbClr val="FF0000"/>
              </a:solidFill>
              <a:round/>
              <a:headEnd type="none" w="sm" len="sm"/>
              <a:tailEnd type="triangle" w="sm" len="sm"/>
            </a:ln>
            <a:effectLst>
              <a:outerShdw dist="81320" dir="3080412"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94614" name="Line 22"/>
            <p:cNvSpPr>
              <a:spLocks noChangeShapeType="1"/>
            </p:cNvSpPr>
            <p:nvPr/>
          </p:nvSpPr>
          <p:spPr bwMode="auto">
            <a:xfrm flipH="1">
              <a:off x="2112" y="2640"/>
              <a:ext cx="768" cy="144"/>
            </a:xfrm>
            <a:prstGeom prst="line">
              <a:avLst/>
            </a:prstGeom>
            <a:noFill/>
            <a:ln w="28575">
              <a:solidFill>
                <a:srgbClr val="FFFF00"/>
              </a:solidFill>
              <a:round/>
              <a:headEnd type="none" w="sm" len="sm"/>
              <a:tailEnd type="triangle" w="sm" len="sm"/>
            </a:ln>
            <a:effectLst>
              <a:outerShdw dist="81320" dir="3080412"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94615" name="Line 23"/>
            <p:cNvSpPr>
              <a:spLocks noChangeShapeType="1"/>
            </p:cNvSpPr>
            <p:nvPr/>
          </p:nvSpPr>
          <p:spPr bwMode="auto">
            <a:xfrm>
              <a:off x="3264" y="2640"/>
              <a:ext cx="816" cy="144"/>
            </a:xfrm>
            <a:prstGeom prst="line">
              <a:avLst/>
            </a:prstGeom>
            <a:noFill/>
            <a:ln w="28575">
              <a:solidFill>
                <a:srgbClr val="FFFF00"/>
              </a:solidFill>
              <a:round/>
              <a:headEnd type="none" w="sm" len="sm"/>
              <a:tailEnd type="triangle" w="sm" len="sm"/>
            </a:ln>
            <a:effectLst>
              <a:outerShdw dist="81320" dir="3080412"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94616" name="Line 24"/>
            <p:cNvSpPr>
              <a:spLocks noChangeShapeType="1"/>
            </p:cNvSpPr>
            <p:nvPr/>
          </p:nvSpPr>
          <p:spPr bwMode="auto">
            <a:xfrm>
              <a:off x="4080" y="2976"/>
              <a:ext cx="0" cy="96"/>
            </a:xfrm>
            <a:prstGeom prst="line">
              <a:avLst/>
            </a:prstGeom>
            <a:noFill/>
            <a:ln w="28575">
              <a:solidFill>
                <a:srgbClr val="FF0000"/>
              </a:solidFill>
              <a:round/>
              <a:headEnd type="none" w="sm" len="sm"/>
              <a:tailEnd type="triangle" w="sm" len="sm"/>
            </a:ln>
            <a:effectLst>
              <a:outerShdw dist="81320" dir="3080412"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94617" name="Line 25"/>
            <p:cNvSpPr>
              <a:spLocks noChangeShapeType="1"/>
            </p:cNvSpPr>
            <p:nvPr/>
          </p:nvSpPr>
          <p:spPr bwMode="auto">
            <a:xfrm>
              <a:off x="3072" y="3648"/>
              <a:ext cx="0" cy="96"/>
            </a:xfrm>
            <a:prstGeom prst="line">
              <a:avLst/>
            </a:prstGeom>
            <a:noFill/>
            <a:ln w="28575">
              <a:solidFill>
                <a:srgbClr val="FF0000"/>
              </a:solidFill>
              <a:round/>
              <a:headEnd type="none" w="sm" len="sm"/>
              <a:tailEnd type="triangle" w="sm" len="sm"/>
            </a:ln>
            <a:effectLst>
              <a:outerShdw dist="81320" dir="3080412"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94618" name="Line 26"/>
            <p:cNvSpPr>
              <a:spLocks noChangeShapeType="1"/>
            </p:cNvSpPr>
            <p:nvPr/>
          </p:nvSpPr>
          <p:spPr bwMode="auto">
            <a:xfrm>
              <a:off x="2112" y="2976"/>
              <a:ext cx="768" cy="480"/>
            </a:xfrm>
            <a:prstGeom prst="line">
              <a:avLst/>
            </a:prstGeom>
            <a:noFill/>
            <a:ln w="28575">
              <a:solidFill>
                <a:srgbClr val="FFFF00"/>
              </a:solidFill>
              <a:round/>
              <a:headEnd type="none" w="sm" len="sm"/>
              <a:tailEnd type="triangle" w="sm" len="sm"/>
            </a:ln>
            <a:effectLst>
              <a:outerShdw dist="81320" dir="3080412"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94619" name="Line 27"/>
            <p:cNvSpPr>
              <a:spLocks noChangeShapeType="1"/>
            </p:cNvSpPr>
            <p:nvPr/>
          </p:nvSpPr>
          <p:spPr bwMode="auto">
            <a:xfrm flipH="1">
              <a:off x="3312" y="3264"/>
              <a:ext cx="768" cy="192"/>
            </a:xfrm>
            <a:prstGeom prst="line">
              <a:avLst/>
            </a:prstGeom>
            <a:noFill/>
            <a:ln w="28575">
              <a:solidFill>
                <a:srgbClr val="FFFF00"/>
              </a:solidFill>
              <a:round/>
              <a:headEnd type="none" w="sm" len="sm"/>
              <a:tailEnd type="triangle" w="sm" len="sm"/>
            </a:ln>
            <a:effectLst>
              <a:outerShdw dist="81320" dir="3080412"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94620" name="AutoShape 28"/>
            <p:cNvSpPr>
              <a:spLocks noChangeArrowheads="1"/>
            </p:cNvSpPr>
            <p:nvPr/>
          </p:nvSpPr>
          <p:spPr bwMode="auto">
            <a:xfrm>
              <a:off x="3840" y="1056"/>
              <a:ext cx="1200" cy="240"/>
            </a:xfrm>
            <a:prstGeom prst="wedgeRectCallout">
              <a:avLst>
                <a:gd name="adj1" fmla="val -47000"/>
                <a:gd name="adj2" fmla="val 82083"/>
              </a:avLst>
            </a:prstGeom>
            <a:solidFill>
              <a:srgbClr val="33CCCC">
                <a:alpha val="50000"/>
              </a:srgbClr>
            </a:solidFill>
            <a:ln w="9525">
              <a:solidFill>
                <a:schemeClr val="tx1"/>
              </a:solidFill>
              <a:miter lim="800000"/>
              <a:headEnd/>
              <a:tailEnd/>
            </a:ln>
            <a:effectLst>
              <a:outerShdw dist="81320" dir="3080412" algn="ctr" rotWithShape="0">
                <a:schemeClr val="bg2"/>
              </a:outerShdw>
            </a:effectLst>
          </p:spPr>
          <p:txBody>
            <a:bodyPr/>
            <a:lstStyle/>
            <a:p>
              <a:pPr eaLnBrk="1" hangingPunct="1"/>
              <a:r>
                <a:rPr kumimoji="1" lang="en-US" altLang="zh-CN"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BSP</a:t>
              </a:r>
              <a:r>
                <a:rPr kumimoji="1"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方法的核心，</a:t>
              </a:r>
            </a:p>
          </p:txBody>
        </p:sp>
        <p:sp>
          <p:nvSpPr>
            <p:cNvPr id="494621" name="AutoShape 29"/>
            <p:cNvSpPr>
              <a:spLocks noChangeArrowheads="1"/>
            </p:cNvSpPr>
            <p:nvPr/>
          </p:nvSpPr>
          <p:spPr bwMode="auto">
            <a:xfrm>
              <a:off x="4272" y="2160"/>
              <a:ext cx="1200" cy="384"/>
            </a:xfrm>
            <a:prstGeom prst="wedgeRectCallout">
              <a:avLst>
                <a:gd name="adj1" fmla="val -42667"/>
                <a:gd name="adj2" fmla="val 97398"/>
              </a:avLst>
            </a:prstGeom>
            <a:solidFill>
              <a:srgbClr val="33CCCC">
                <a:alpha val="50000"/>
              </a:srgbClr>
            </a:solidFill>
            <a:ln w="9525">
              <a:solidFill>
                <a:schemeClr val="tx1"/>
              </a:solidFill>
              <a:miter lim="800000"/>
              <a:headEnd/>
              <a:tailEnd/>
            </a:ln>
            <a:effectLst>
              <a:outerShdw dist="81320" dir="3080412" algn="ctr" rotWithShape="0">
                <a:schemeClr val="bg2"/>
              </a:outerShdw>
            </a:effectLst>
          </p:spPr>
          <p:txBody>
            <a:bodyPr/>
            <a:lstStyle/>
            <a:p>
              <a:pPr eaLnBrk="1" hangingPunct="1"/>
              <a:r>
                <a:rPr kumimoji="1"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划分子系统，可以用</a:t>
              </a:r>
              <a:r>
                <a:rPr kumimoji="1" lang="en-US" altLang="zh-CN"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U/C</a:t>
              </a:r>
              <a:r>
                <a:rPr kumimoji="1"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图</a:t>
              </a:r>
            </a:p>
          </p:txBody>
        </p:sp>
        <p:grpSp>
          <p:nvGrpSpPr>
            <p:cNvPr id="494622" name="Group 30"/>
            <p:cNvGrpSpPr>
              <a:grpSpLocks/>
            </p:cNvGrpSpPr>
            <p:nvPr/>
          </p:nvGrpSpPr>
          <p:grpSpPr bwMode="auto">
            <a:xfrm>
              <a:off x="1488" y="2784"/>
              <a:ext cx="3216" cy="480"/>
              <a:chOff x="1488" y="2784"/>
              <a:chExt cx="3216" cy="480"/>
            </a:xfrm>
          </p:grpSpPr>
          <p:sp>
            <p:nvSpPr>
              <p:cNvPr id="494623" name="Rectangle 31"/>
              <p:cNvSpPr>
                <a:spLocks noChangeArrowheads="1"/>
              </p:cNvSpPr>
              <p:nvPr/>
            </p:nvSpPr>
            <p:spPr bwMode="auto">
              <a:xfrm>
                <a:off x="1488" y="2784"/>
                <a:ext cx="1296" cy="192"/>
              </a:xfrm>
              <a:prstGeom prst="rect">
                <a:avLst/>
              </a:prstGeom>
              <a:solidFill>
                <a:srgbClr val="FF99CC">
                  <a:alpha val="50000"/>
                </a:srgbClr>
              </a:solidFill>
              <a:ln w="12700">
                <a:solidFill>
                  <a:schemeClr val="tx1"/>
                </a:solidFill>
                <a:miter lim="800000"/>
                <a:headEnd type="none" w="sm" len="sm"/>
                <a:tailEnd type="none" w="sm" len="sm"/>
              </a:ln>
              <a:effectLst>
                <a:outerShdw dist="81320" dir="3080412" algn="ctr" rotWithShape="0">
                  <a:schemeClr val="bg2"/>
                </a:outerShdw>
              </a:effectLst>
            </p:spPr>
            <p:txBody>
              <a:bodyPr wrap="none" anchor="ctr"/>
              <a:lstStyle/>
              <a:p>
                <a:pPr eaLnBrk="1" hangingPunct="1"/>
                <a:r>
                  <a:rPr kumimoji="1"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评价信息系统管理</a:t>
                </a:r>
              </a:p>
            </p:txBody>
          </p:sp>
          <p:sp>
            <p:nvSpPr>
              <p:cNvPr id="494624" name="Rectangle 32"/>
              <p:cNvSpPr>
                <a:spLocks noChangeArrowheads="1"/>
              </p:cNvSpPr>
              <p:nvPr/>
            </p:nvSpPr>
            <p:spPr bwMode="auto">
              <a:xfrm>
                <a:off x="3408" y="2784"/>
                <a:ext cx="1296" cy="192"/>
              </a:xfrm>
              <a:prstGeom prst="rect">
                <a:avLst/>
              </a:prstGeom>
              <a:solidFill>
                <a:srgbClr val="FF99CC">
                  <a:alpha val="50000"/>
                </a:srgbClr>
              </a:solidFill>
              <a:ln w="12700">
                <a:solidFill>
                  <a:schemeClr val="tx1"/>
                </a:solidFill>
                <a:miter lim="800000"/>
                <a:headEnd type="none" w="sm" len="sm"/>
                <a:tailEnd type="none" w="sm" len="sm"/>
              </a:ln>
              <a:effectLst>
                <a:outerShdw dist="81320" dir="3080412" algn="ctr" rotWithShape="0">
                  <a:schemeClr val="bg2"/>
                </a:outerShdw>
              </a:effectLst>
            </p:spPr>
            <p:txBody>
              <a:bodyPr wrap="none" anchor="ctr"/>
              <a:lstStyle/>
              <a:p>
                <a:pPr eaLnBrk="1" hangingPunct="1"/>
                <a:r>
                  <a:rPr kumimoji="1" lang="zh-CN" altLang="en-US"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定义信息结构</a:t>
                </a:r>
              </a:p>
            </p:txBody>
          </p:sp>
          <p:sp>
            <p:nvSpPr>
              <p:cNvPr id="494625" name="Rectangle 33"/>
              <p:cNvSpPr>
                <a:spLocks noChangeArrowheads="1"/>
              </p:cNvSpPr>
              <p:nvPr/>
            </p:nvSpPr>
            <p:spPr bwMode="auto">
              <a:xfrm>
                <a:off x="3408" y="3072"/>
                <a:ext cx="1296" cy="192"/>
              </a:xfrm>
              <a:prstGeom prst="rect">
                <a:avLst/>
              </a:prstGeom>
              <a:solidFill>
                <a:srgbClr val="FF99CC">
                  <a:alpha val="50000"/>
                </a:srgbClr>
              </a:solidFill>
              <a:ln w="12700">
                <a:solidFill>
                  <a:schemeClr val="tx1"/>
                </a:solidFill>
                <a:miter lim="800000"/>
                <a:headEnd type="none" w="sm" len="sm"/>
                <a:tailEnd type="none" w="sm" len="sm"/>
              </a:ln>
              <a:effectLst>
                <a:outerShdw dist="81320" dir="3080412" algn="ctr" rotWithShape="0">
                  <a:schemeClr val="bg2"/>
                </a:outerShdw>
              </a:effectLst>
            </p:spPr>
            <p:txBody>
              <a:bodyPr wrap="none" anchor="ctr"/>
              <a:lstStyle/>
              <a:p>
                <a:pPr eaLnBrk="1" hangingPunct="1"/>
                <a:r>
                  <a:rPr kumimoji="1" lang="zh-CN" altLang="en-US" sz="16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定义结构</a:t>
                </a:r>
                <a:r>
                  <a:rPr kumimoji="1" lang="zh-CN" altLang="en-US" sz="16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优先顺序</a:t>
                </a:r>
                <a:endParaRPr kumimoji="1" lang="zh-CN" altLang="en-US" sz="16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grpSp>
      </p:grpSp>
    </p:spTree>
    <p:extLst>
      <p:ext uri="{BB962C8B-B14F-4D97-AF65-F5344CB8AC3E}">
        <p14:creationId xmlns:p14="http://schemas.microsoft.com/office/powerpoint/2010/main" val="1387852144"/>
      </p:ext>
    </p:extLst>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5" name="Rectangle 7"/>
          <p:cNvSpPr>
            <a:spLocks noChangeArrowheads="1"/>
          </p:cNvSpPr>
          <p:nvPr/>
        </p:nvSpPr>
        <p:spPr bwMode="auto">
          <a:xfrm>
            <a:off x="126409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二</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、信息系统的主要方法</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2" name="TextBox 1"/>
          <p:cNvSpPr txBox="1"/>
          <p:nvPr/>
        </p:nvSpPr>
        <p:spPr bwMode="auto">
          <a:xfrm>
            <a:off x="2771800" y="1556792"/>
            <a:ext cx="4032448"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smtClean="0">
                <a:solidFill>
                  <a:srgbClr val="969696"/>
                </a:solidFill>
              </a:rPr>
              <a:t>1</a:t>
            </a:r>
            <a:r>
              <a:rPr lang="zh-CN" altLang="en-US" dirty="0" smtClean="0">
                <a:solidFill>
                  <a:srgbClr val="969696"/>
                </a:solidFill>
              </a:rPr>
              <a:t>、关键成功要素法</a:t>
            </a:r>
            <a:endParaRPr lang="zh-CN" altLang="en-US" dirty="0">
              <a:solidFill>
                <a:srgbClr val="969696"/>
              </a:solidFill>
            </a:endParaRPr>
          </a:p>
        </p:txBody>
      </p:sp>
      <p:sp>
        <p:nvSpPr>
          <p:cNvPr id="6" name="TextBox 5"/>
          <p:cNvSpPr txBox="1"/>
          <p:nvPr/>
        </p:nvSpPr>
        <p:spPr bwMode="auto">
          <a:xfrm>
            <a:off x="2771800" y="2600908"/>
            <a:ext cx="4032448"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a:solidFill>
                  <a:srgbClr val="969696"/>
                </a:solidFill>
              </a:rPr>
              <a:t>2</a:t>
            </a:r>
            <a:r>
              <a:rPr lang="zh-CN" altLang="en-US" dirty="0" smtClean="0">
                <a:solidFill>
                  <a:srgbClr val="969696"/>
                </a:solidFill>
              </a:rPr>
              <a:t>、战略集合转移法</a:t>
            </a:r>
            <a:endParaRPr lang="zh-CN" altLang="en-US" dirty="0">
              <a:solidFill>
                <a:srgbClr val="969696"/>
              </a:solidFill>
            </a:endParaRPr>
          </a:p>
        </p:txBody>
      </p:sp>
      <p:sp>
        <p:nvSpPr>
          <p:cNvPr id="8" name="TextBox 7"/>
          <p:cNvSpPr txBox="1"/>
          <p:nvPr/>
        </p:nvSpPr>
        <p:spPr bwMode="auto">
          <a:xfrm>
            <a:off x="2771800" y="3645024"/>
            <a:ext cx="4032448"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a:solidFill>
                  <a:srgbClr val="969696"/>
                </a:solidFill>
              </a:rPr>
              <a:t>3</a:t>
            </a:r>
            <a:r>
              <a:rPr lang="zh-CN" altLang="en-US" dirty="0" smtClean="0">
                <a:solidFill>
                  <a:srgbClr val="969696"/>
                </a:solidFill>
              </a:rPr>
              <a:t>、企业系统计划法</a:t>
            </a:r>
            <a:endParaRPr lang="zh-CN" altLang="en-US" dirty="0">
              <a:solidFill>
                <a:srgbClr val="969696"/>
              </a:solidFill>
            </a:endParaRPr>
          </a:p>
        </p:txBody>
      </p:sp>
      <p:sp>
        <p:nvSpPr>
          <p:cNvPr id="11" name="Rectangle 3"/>
          <p:cNvSpPr txBox="1">
            <a:spLocks noChangeArrowheads="1"/>
          </p:cNvSpPr>
          <p:nvPr/>
        </p:nvSpPr>
        <p:spPr bwMode="auto">
          <a:xfrm>
            <a:off x="971600" y="980728"/>
            <a:ext cx="2061054" cy="710208"/>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r>
              <a:rPr lang="zh-CN" altLang="en-US" sz="2800" dirty="0" smtClean="0">
                <a:solidFill>
                  <a:srgbClr val="FF0000"/>
                </a:solidFill>
                <a:effectLst>
                  <a:outerShdw blurRad="38100" dist="38100" dir="2700000" algn="tl">
                    <a:srgbClr val="000000">
                      <a:alpha val="43137"/>
                    </a:srgbClr>
                  </a:outerShdw>
                </a:effectLst>
              </a:rPr>
              <a:t>要点</a:t>
            </a:r>
          </a:p>
        </p:txBody>
      </p:sp>
      <p:sp>
        <p:nvSpPr>
          <p:cNvPr id="7" name="TextBox 6"/>
          <p:cNvSpPr txBox="1"/>
          <p:nvPr/>
        </p:nvSpPr>
        <p:spPr bwMode="auto">
          <a:xfrm>
            <a:off x="2771800" y="4689140"/>
            <a:ext cx="4032448"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lIns="180000">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a:solidFill>
                  <a:srgbClr val="FFFF00"/>
                </a:solidFill>
              </a:rPr>
              <a:t>4</a:t>
            </a:r>
            <a:r>
              <a:rPr lang="zh-CN" altLang="en-US" dirty="0" smtClean="0">
                <a:solidFill>
                  <a:srgbClr val="FFFF00"/>
                </a:solidFill>
              </a:rPr>
              <a:t>、三种方法的结合</a:t>
            </a:r>
            <a:endParaRPr lang="zh-CN" altLang="en-US" dirty="0">
              <a:solidFill>
                <a:srgbClr val="FFFF00"/>
              </a:solidFill>
            </a:endParaRPr>
          </a:p>
        </p:txBody>
      </p:sp>
    </p:spTree>
    <p:extLst>
      <p:ext uri="{BB962C8B-B14F-4D97-AF65-F5344CB8AC3E}">
        <p14:creationId xmlns:p14="http://schemas.microsoft.com/office/powerpoint/2010/main" val="1878937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0980" name="Rectangle 4"/>
          <p:cNvSpPr>
            <a:spLocks noChangeArrowheads="1"/>
          </p:cNvSpPr>
          <p:nvPr/>
        </p:nvSpPr>
        <p:spPr bwMode="auto">
          <a:xfrm>
            <a:off x="1143000" y="2057400"/>
            <a:ext cx="4343400" cy="990600"/>
          </a:xfrm>
          <a:prstGeom prst="rect">
            <a:avLst/>
          </a:prstGeom>
          <a:solidFill>
            <a:srgbClr val="FF99CC">
              <a:alpha val="50000"/>
            </a:srgbClr>
          </a:solidFill>
          <a:ln w="9525">
            <a:solidFill>
              <a:schemeClr val="tx1"/>
            </a:solidFill>
            <a:miter lim="800000"/>
            <a:headEnd/>
            <a:tailEnd/>
          </a:ln>
          <a:effectLst>
            <a:outerShdw dist="107763" dir="2700000" algn="ctr" rotWithShape="0">
              <a:schemeClr val="bg2"/>
            </a:outerShdw>
          </a:effectLst>
        </p:spPr>
        <p:txBody>
          <a:bodyPr wrap="none" anchor="ctr"/>
          <a:lstStyle/>
          <a:p>
            <a:pPr eaLnBrk="1" hangingPunct="1"/>
            <a:r>
              <a:rPr kumimoji="1" lang="zh-CN" altLang="en-US" b="1">
                <a:effectLst>
                  <a:outerShdw blurRad="38100" dist="38100" dir="2700000" algn="tl">
                    <a:srgbClr val="000000">
                      <a:alpha val="43137"/>
                    </a:srgbClr>
                  </a:outerShdw>
                </a:effectLst>
                <a:latin typeface="Times New Roman" pitchFamily="18" charset="0"/>
                <a:ea typeface="+mn-ea"/>
                <a:cs typeface="Times New Roman" pitchFamily="18" charset="0"/>
              </a:rPr>
              <a:t>抓住主要矛盾，目标识别突出，</a:t>
            </a:r>
          </a:p>
          <a:p>
            <a:pPr eaLnBrk="1" hangingPunct="1"/>
            <a:r>
              <a:rPr kumimoji="1" lang="zh-CN" altLang="en-US" b="1">
                <a:effectLst>
                  <a:outerShdw blurRad="38100" dist="38100" dir="2700000" algn="tl">
                    <a:srgbClr val="000000">
                      <a:alpha val="43137"/>
                    </a:srgbClr>
                  </a:outerShdw>
                </a:effectLst>
                <a:latin typeface="Times New Roman" pitchFamily="18" charset="0"/>
                <a:ea typeface="+mn-ea"/>
                <a:cs typeface="Times New Roman" pitchFamily="18" charset="0"/>
              </a:rPr>
              <a:t>适用于管理目标的确定</a:t>
            </a:r>
          </a:p>
        </p:txBody>
      </p:sp>
      <p:sp>
        <p:nvSpPr>
          <p:cNvPr id="510981" name="Rectangle 5"/>
          <p:cNvSpPr>
            <a:spLocks noChangeArrowheads="1"/>
          </p:cNvSpPr>
          <p:nvPr/>
        </p:nvSpPr>
        <p:spPr bwMode="auto">
          <a:xfrm>
            <a:off x="1143000" y="3352800"/>
            <a:ext cx="4343400" cy="990600"/>
          </a:xfrm>
          <a:prstGeom prst="rect">
            <a:avLst/>
          </a:prstGeom>
          <a:solidFill>
            <a:srgbClr val="FF99CC">
              <a:alpha val="50000"/>
            </a:srgbClr>
          </a:solidFill>
          <a:ln w="9525">
            <a:solidFill>
              <a:schemeClr val="tx1"/>
            </a:solidFill>
            <a:miter lim="800000"/>
            <a:headEnd/>
            <a:tailEnd/>
          </a:ln>
          <a:effectLst>
            <a:outerShdw dist="107763" dir="2700000" algn="ctr" rotWithShape="0">
              <a:schemeClr val="bg2"/>
            </a:outerShdw>
          </a:effectLst>
        </p:spPr>
        <p:txBody>
          <a:bodyPr wrap="none" anchor="ctr"/>
          <a:lstStyle/>
          <a:p>
            <a:pPr eaLnBrk="1" hangingPunct="1"/>
            <a:r>
              <a:rPr kumimoji="1" lang="zh-CN" altLang="en-US" b="1">
                <a:effectLst>
                  <a:outerShdw blurRad="38100" dist="38100" dir="2700000" algn="tl">
                    <a:srgbClr val="000000">
                      <a:alpha val="43137"/>
                    </a:srgbClr>
                  </a:outerShdw>
                </a:effectLst>
                <a:latin typeface="Times New Roman" pitchFamily="18" charset="0"/>
                <a:ea typeface="+mn-ea"/>
                <a:cs typeface="Times New Roman" pitchFamily="18" charset="0"/>
              </a:rPr>
              <a:t>以人为中心，通过分层识别</a:t>
            </a:r>
          </a:p>
          <a:p>
            <a:pPr eaLnBrk="1" hangingPunct="1"/>
            <a:r>
              <a:rPr kumimoji="1" lang="zh-CN" altLang="en-US" b="1">
                <a:effectLst>
                  <a:outerShdw blurRad="38100" dist="38100" dir="2700000" algn="tl">
                    <a:srgbClr val="000000">
                      <a:alpha val="43137"/>
                    </a:srgbClr>
                  </a:outerShdw>
                </a:effectLst>
                <a:latin typeface="Times New Roman" pitchFamily="18" charset="0"/>
                <a:ea typeface="+mn-ea"/>
                <a:cs typeface="Times New Roman" pitchFamily="18" charset="0"/>
              </a:rPr>
              <a:t>管理目标，转化为信息系统目标</a:t>
            </a:r>
          </a:p>
        </p:txBody>
      </p:sp>
      <p:sp>
        <p:nvSpPr>
          <p:cNvPr id="510982" name="Rectangle 6"/>
          <p:cNvSpPr>
            <a:spLocks noChangeArrowheads="1"/>
          </p:cNvSpPr>
          <p:nvPr/>
        </p:nvSpPr>
        <p:spPr bwMode="auto">
          <a:xfrm>
            <a:off x="1143000" y="4724400"/>
            <a:ext cx="4343400" cy="1066800"/>
          </a:xfrm>
          <a:prstGeom prst="rect">
            <a:avLst/>
          </a:prstGeom>
          <a:solidFill>
            <a:srgbClr val="FF99CC">
              <a:alpha val="50000"/>
            </a:srgbClr>
          </a:solidFill>
          <a:ln w="9525">
            <a:solidFill>
              <a:schemeClr val="tx1"/>
            </a:solidFill>
            <a:miter lim="800000"/>
            <a:headEnd/>
            <a:tailEnd/>
          </a:ln>
          <a:effectLst>
            <a:outerShdw dist="107763" dir="2700000" algn="ctr" rotWithShape="0">
              <a:schemeClr val="bg2"/>
            </a:outerShdw>
          </a:effectLst>
        </p:spPr>
        <p:txBody>
          <a:bodyPr wrap="none" anchor="ctr"/>
          <a:lstStyle/>
          <a:p>
            <a:pPr eaLnBrk="1" hangingPunct="1"/>
            <a:r>
              <a:rPr kumimoji="1" lang="zh-CN" altLang="en-US" b="1">
                <a:effectLst>
                  <a:outerShdw blurRad="38100" dist="38100" dir="2700000" algn="tl">
                    <a:srgbClr val="000000">
                      <a:alpha val="43137"/>
                    </a:srgbClr>
                  </a:outerShdw>
                </a:effectLst>
                <a:latin typeface="Times New Roman" pitchFamily="18" charset="0"/>
                <a:ea typeface="+mn-ea"/>
                <a:cs typeface="Times New Roman" pitchFamily="18" charset="0"/>
              </a:rPr>
              <a:t>通过过程引出目标，核心是</a:t>
            </a:r>
          </a:p>
          <a:p>
            <a:pPr eaLnBrk="1" hangingPunct="1"/>
            <a:r>
              <a:rPr kumimoji="1" lang="zh-CN" altLang="en-US" b="1">
                <a:effectLst>
                  <a:outerShdw blurRad="38100" dist="38100" dir="2700000" algn="tl">
                    <a:srgbClr val="000000">
                      <a:alpha val="43137"/>
                    </a:srgbClr>
                  </a:outerShdw>
                </a:effectLst>
                <a:latin typeface="Times New Roman" pitchFamily="18" charset="0"/>
                <a:ea typeface="+mn-ea"/>
                <a:cs typeface="Times New Roman" pitchFamily="18" charset="0"/>
              </a:rPr>
              <a:t>识别企业过程</a:t>
            </a:r>
          </a:p>
        </p:txBody>
      </p:sp>
      <p:sp>
        <p:nvSpPr>
          <p:cNvPr id="510983" name="Rectangle 7"/>
          <p:cNvSpPr>
            <a:spLocks noChangeArrowheads="1"/>
          </p:cNvSpPr>
          <p:nvPr/>
        </p:nvSpPr>
        <p:spPr bwMode="auto">
          <a:xfrm>
            <a:off x="6096000" y="2743200"/>
            <a:ext cx="609600" cy="2362200"/>
          </a:xfrm>
          <a:prstGeom prst="rect">
            <a:avLst/>
          </a:prstGeom>
          <a:solidFill>
            <a:srgbClr val="FF99CC">
              <a:alpha val="50000"/>
            </a:srgbClr>
          </a:solidFill>
          <a:ln w="9525">
            <a:solidFill>
              <a:schemeClr val="tx1"/>
            </a:solidFill>
            <a:miter lim="800000"/>
            <a:headEnd/>
            <a:tailEnd/>
          </a:ln>
          <a:effectLst>
            <a:outerShdw dist="107763" dir="2700000" algn="ctr" rotWithShape="0">
              <a:schemeClr val="bg2"/>
            </a:outerShdw>
          </a:effectLst>
        </p:spPr>
        <p:txBody>
          <a:bodyPr wrap="none" anchor="ctr"/>
          <a:lstStyle/>
          <a:p>
            <a:pPr eaLnBrk="1" hangingPunct="1"/>
            <a:r>
              <a:rPr kumimoji="1" lang="en-US" altLang="zh-CN" sz="2800" b="1">
                <a:effectLst>
                  <a:outerShdw blurRad="38100" dist="38100" dir="2700000" algn="tl">
                    <a:srgbClr val="000000">
                      <a:alpha val="43137"/>
                    </a:srgbClr>
                  </a:outerShdw>
                </a:effectLst>
                <a:latin typeface="Times New Roman" pitchFamily="18" charset="0"/>
                <a:ea typeface="+mn-ea"/>
                <a:cs typeface="Times New Roman" pitchFamily="18" charset="0"/>
              </a:rPr>
              <a:t>C</a:t>
            </a:r>
          </a:p>
          <a:p>
            <a:pPr eaLnBrk="1" hangingPunct="1"/>
            <a:r>
              <a:rPr kumimoji="1" lang="en-US" altLang="zh-CN" sz="2800" b="1">
                <a:effectLst>
                  <a:outerShdw blurRad="38100" dist="38100" dir="2700000" algn="tl">
                    <a:srgbClr val="000000">
                      <a:alpha val="43137"/>
                    </a:srgbClr>
                  </a:outerShdw>
                </a:effectLst>
                <a:latin typeface="Times New Roman" pitchFamily="18" charset="0"/>
                <a:ea typeface="+mn-ea"/>
                <a:cs typeface="Times New Roman" pitchFamily="18" charset="0"/>
              </a:rPr>
              <a:t>S</a:t>
            </a:r>
          </a:p>
          <a:p>
            <a:pPr eaLnBrk="1" hangingPunct="1"/>
            <a:r>
              <a:rPr kumimoji="1" lang="en-US" altLang="zh-CN" sz="2800" b="1">
                <a:effectLst>
                  <a:outerShdw blurRad="38100" dist="38100" dir="2700000" algn="tl">
                    <a:srgbClr val="000000">
                      <a:alpha val="43137"/>
                    </a:srgbClr>
                  </a:outerShdw>
                </a:effectLst>
                <a:latin typeface="Times New Roman" pitchFamily="18" charset="0"/>
                <a:ea typeface="+mn-ea"/>
                <a:cs typeface="Times New Roman" pitchFamily="18" charset="0"/>
              </a:rPr>
              <a:t>B</a:t>
            </a:r>
          </a:p>
        </p:txBody>
      </p:sp>
      <p:sp>
        <p:nvSpPr>
          <p:cNvPr id="510984" name="Line 8"/>
          <p:cNvSpPr>
            <a:spLocks noChangeShapeType="1"/>
          </p:cNvSpPr>
          <p:nvPr/>
        </p:nvSpPr>
        <p:spPr bwMode="auto">
          <a:xfrm>
            <a:off x="5486400" y="2514600"/>
            <a:ext cx="609600" cy="1295400"/>
          </a:xfrm>
          <a:prstGeom prst="line">
            <a:avLst/>
          </a:prstGeom>
          <a:noFill/>
          <a:ln w="9525">
            <a:solidFill>
              <a:schemeClr val="tx1"/>
            </a:solidFill>
            <a:round/>
            <a:headEnd/>
            <a:tailEnd type="triangle" w="med" len="me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510985" name="Line 9"/>
          <p:cNvSpPr>
            <a:spLocks noChangeShapeType="1"/>
          </p:cNvSpPr>
          <p:nvPr/>
        </p:nvSpPr>
        <p:spPr bwMode="auto">
          <a:xfrm>
            <a:off x="5486400" y="3886200"/>
            <a:ext cx="609600" cy="0"/>
          </a:xfrm>
          <a:prstGeom prst="line">
            <a:avLst/>
          </a:prstGeom>
          <a:noFill/>
          <a:ln w="9525">
            <a:solidFill>
              <a:schemeClr val="tx1"/>
            </a:solidFill>
            <a:round/>
            <a:headEnd/>
            <a:tailEnd type="triangle" w="med" len="me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510986" name="Line 10"/>
          <p:cNvSpPr>
            <a:spLocks noChangeShapeType="1"/>
          </p:cNvSpPr>
          <p:nvPr/>
        </p:nvSpPr>
        <p:spPr bwMode="auto">
          <a:xfrm flipV="1">
            <a:off x="5486400" y="3962400"/>
            <a:ext cx="609600" cy="1295400"/>
          </a:xfrm>
          <a:prstGeom prst="line">
            <a:avLst/>
          </a:prstGeom>
          <a:noFill/>
          <a:ln w="9525">
            <a:solidFill>
              <a:schemeClr val="tx1"/>
            </a:solidFill>
            <a:round/>
            <a:headEnd/>
            <a:tailEnd type="triangle" w="med" len="me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lstStyle/>
          <a:p>
            <a:endParaRPr lang="zh-CN" altLang="en-US" b="1">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510987" name="Rectangle 11"/>
          <p:cNvSpPr>
            <a:spLocks noChangeArrowheads="1"/>
          </p:cNvSpPr>
          <p:nvPr/>
        </p:nvSpPr>
        <p:spPr bwMode="auto">
          <a:xfrm>
            <a:off x="6705600" y="2438400"/>
            <a:ext cx="1676400" cy="3124200"/>
          </a:xfrm>
          <a:prstGeom prst="rect">
            <a:avLst/>
          </a:prstGeom>
          <a:solidFill>
            <a:srgbClr val="FF99CC">
              <a:alpha val="50000"/>
            </a:srgbClr>
          </a:solidFill>
          <a:ln w="9525">
            <a:solidFill>
              <a:schemeClr val="tx1"/>
            </a:solidFill>
            <a:miter lim="800000"/>
            <a:headEnd/>
            <a:tailEnd/>
          </a:ln>
          <a:effectLst>
            <a:outerShdw dist="107763" dir="2700000" algn="ctr" rotWithShape="0">
              <a:schemeClr val="bg2"/>
            </a:outerShdw>
          </a:effectLst>
        </p:spPr>
        <p:txBody>
          <a:bodyPr wrap="none" anchor="ctr"/>
          <a:lstStyle/>
          <a:p>
            <a:pPr eaLnBrk="1" hangingPunct="1"/>
            <a:r>
              <a:rPr kumimoji="1" lang="en-US" altLang="zh-CN" sz="2000" b="1">
                <a:effectLst>
                  <a:outerShdw blurRad="38100" dist="38100" dir="2700000" algn="tl">
                    <a:srgbClr val="000000">
                      <a:alpha val="43137"/>
                    </a:srgbClr>
                  </a:outerShdw>
                </a:effectLst>
                <a:latin typeface="Times New Roman" pitchFamily="18" charset="0"/>
                <a:ea typeface="+mn-ea"/>
                <a:cs typeface="Times New Roman" pitchFamily="18" charset="0"/>
              </a:rPr>
              <a:t>CSF</a:t>
            </a:r>
            <a:r>
              <a:rPr kumimoji="1" lang="zh-CN" altLang="en-US" sz="2000" b="1">
                <a:effectLst>
                  <a:outerShdw blurRad="38100" dist="38100" dir="2700000" algn="tl">
                    <a:srgbClr val="000000">
                      <a:alpha val="43137"/>
                    </a:srgbClr>
                  </a:outerShdw>
                </a:effectLst>
                <a:latin typeface="Times New Roman" pitchFamily="18" charset="0"/>
                <a:ea typeface="+mn-ea"/>
                <a:cs typeface="Times New Roman" pitchFamily="18" charset="0"/>
              </a:rPr>
              <a:t>确定企业</a:t>
            </a:r>
          </a:p>
          <a:p>
            <a:pPr eaLnBrk="1" hangingPunct="1"/>
            <a:r>
              <a:rPr kumimoji="1" lang="zh-CN" altLang="en-US" sz="2000" b="1">
                <a:effectLst>
                  <a:outerShdw blurRad="38100" dist="38100" dir="2700000" algn="tl">
                    <a:srgbClr val="000000">
                      <a:alpha val="43137"/>
                    </a:srgbClr>
                  </a:outerShdw>
                </a:effectLst>
                <a:latin typeface="Times New Roman" pitchFamily="18" charset="0"/>
                <a:ea typeface="+mn-ea"/>
                <a:cs typeface="Times New Roman" pitchFamily="18" charset="0"/>
              </a:rPr>
              <a:t>目标，</a:t>
            </a:r>
            <a:r>
              <a:rPr kumimoji="1" lang="en-US" altLang="zh-CN" sz="2000" b="1">
                <a:effectLst>
                  <a:outerShdw blurRad="38100" dist="38100" dir="2700000" algn="tl">
                    <a:srgbClr val="000000">
                      <a:alpha val="43137"/>
                    </a:srgbClr>
                  </a:outerShdw>
                </a:effectLst>
                <a:latin typeface="Times New Roman" pitchFamily="18" charset="0"/>
                <a:ea typeface="+mn-ea"/>
                <a:cs typeface="Times New Roman" pitchFamily="18" charset="0"/>
              </a:rPr>
              <a:t>SST</a:t>
            </a:r>
          </a:p>
          <a:p>
            <a:pPr eaLnBrk="1" hangingPunct="1"/>
            <a:r>
              <a:rPr kumimoji="1" lang="zh-CN" altLang="en-US" sz="2000" b="1">
                <a:effectLst>
                  <a:outerShdw blurRad="38100" dist="38100" dir="2700000" algn="tl">
                    <a:srgbClr val="000000">
                      <a:alpha val="43137"/>
                    </a:srgbClr>
                  </a:outerShdw>
                </a:effectLst>
                <a:latin typeface="Times New Roman" pitchFamily="18" charset="0"/>
                <a:ea typeface="+mn-ea"/>
                <a:cs typeface="Times New Roman" pitchFamily="18" charset="0"/>
              </a:rPr>
              <a:t>补充完善并</a:t>
            </a:r>
          </a:p>
          <a:p>
            <a:pPr eaLnBrk="1" hangingPunct="1"/>
            <a:r>
              <a:rPr kumimoji="1" lang="zh-CN" altLang="en-US" sz="2000" b="1">
                <a:effectLst>
                  <a:outerShdw blurRad="38100" dist="38100" dir="2700000" algn="tl">
                    <a:srgbClr val="000000">
                      <a:alpha val="43137"/>
                    </a:srgbClr>
                  </a:outerShdw>
                </a:effectLst>
                <a:latin typeface="Times New Roman" pitchFamily="18" charset="0"/>
                <a:ea typeface="+mn-ea"/>
                <a:cs typeface="Times New Roman" pitchFamily="18" charset="0"/>
              </a:rPr>
              <a:t>转化为信息</a:t>
            </a:r>
          </a:p>
          <a:p>
            <a:pPr eaLnBrk="1" hangingPunct="1"/>
            <a:r>
              <a:rPr kumimoji="1" lang="zh-CN" altLang="en-US" sz="2000" b="1">
                <a:effectLst>
                  <a:outerShdw blurRad="38100" dist="38100" dir="2700000" algn="tl">
                    <a:srgbClr val="000000">
                      <a:alpha val="43137"/>
                    </a:srgbClr>
                  </a:outerShdw>
                </a:effectLst>
                <a:latin typeface="Times New Roman" pitchFamily="18" charset="0"/>
                <a:ea typeface="+mn-ea"/>
                <a:cs typeface="Times New Roman" pitchFamily="18" charset="0"/>
              </a:rPr>
              <a:t>系统目标，</a:t>
            </a:r>
          </a:p>
          <a:p>
            <a:pPr eaLnBrk="1" hangingPunct="1"/>
            <a:r>
              <a:rPr kumimoji="1" lang="zh-CN" altLang="en-US" sz="2000" b="1">
                <a:effectLst>
                  <a:outerShdw blurRad="38100" dist="38100" dir="2700000" algn="tl">
                    <a:srgbClr val="000000">
                      <a:alpha val="43137"/>
                    </a:srgbClr>
                  </a:outerShdw>
                </a:effectLst>
                <a:latin typeface="Times New Roman" pitchFamily="18" charset="0"/>
                <a:ea typeface="+mn-ea"/>
                <a:cs typeface="Times New Roman" pitchFamily="18" charset="0"/>
              </a:rPr>
              <a:t>用</a:t>
            </a:r>
            <a:r>
              <a:rPr kumimoji="1" lang="en-US" altLang="zh-CN" sz="2000" b="1">
                <a:effectLst>
                  <a:outerShdw blurRad="38100" dist="38100" dir="2700000" algn="tl">
                    <a:srgbClr val="000000">
                      <a:alpha val="43137"/>
                    </a:srgbClr>
                  </a:outerShdw>
                </a:effectLst>
                <a:latin typeface="Times New Roman" pitchFamily="18" charset="0"/>
                <a:ea typeface="+mn-ea"/>
                <a:cs typeface="Times New Roman" pitchFamily="18" charset="0"/>
              </a:rPr>
              <a:t>BSP</a:t>
            </a:r>
            <a:r>
              <a:rPr kumimoji="1" lang="zh-CN" altLang="en-US" sz="2000" b="1">
                <a:effectLst>
                  <a:outerShdw blurRad="38100" dist="38100" dir="2700000" algn="tl">
                    <a:srgbClr val="000000">
                      <a:alpha val="43137"/>
                    </a:srgbClr>
                  </a:outerShdw>
                </a:effectLst>
                <a:latin typeface="Times New Roman" pitchFamily="18" charset="0"/>
                <a:ea typeface="+mn-ea"/>
                <a:cs typeface="Times New Roman" pitchFamily="18" charset="0"/>
              </a:rPr>
              <a:t>标核</a:t>
            </a:r>
          </a:p>
          <a:p>
            <a:pPr eaLnBrk="1" hangingPunct="1"/>
            <a:r>
              <a:rPr kumimoji="1" lang="zh-CN" altLang="en-US" sz="2000" b="1">
                <a:effectLst>
                  <a:outerShdw blurRad="38100" dist="38100" dir="2700000" algn="tl">
                    <a:srgbClr val="000000">
                      <a:alpha val="43137"/>
                    </a:srgbClr>
                  </a:outerShdw>
                </a:effectLst>
                <a:latin typeface="Times New Roman" pitchFamily="18" charset="0"/>
                <a:ea typeface="+mn-ea"/>
                <a:cs typeface="Times New Roman" pitchFamily="18" charset="0"/>
              </a:rPr>
              <a:t>并确定信息</a:t>
            </a:r>
          </a:p>
          <a:p>
            <a:pPr eaLnBrk="1" hangingPunct="1"/>
            <a:r>
              <a:rPr kumimoji="1" lang="zh-CN" altLang="en-US" sz="2000" b="1">
                <a:effectLst>
                  <a:outerShdw blurRad="38100" dist="38100" dir="2700000" algn="tl">
                    <a:srgbClr val="000000">
                      <a:alpha val="43137"/>
                    </a:srgbClr>
                  </a:outerShdw>
                </a:effectLst>
                <a:latin typeface="Times New Roman" pitchFamily="18" charset="0"/>
                <a:ea typeface="+mn-ea"/>
                <a:cs typeface="Times New Roman" pitchFamily="18" charset="0"/>
              </a:rPr>
              <a:t>系统结构</a:t>
            </a:r>
          </a:p>
        </p:txBody>
      </p:sp>
      <p:sp>
        <p:nvSpPr>
          <p:cNvPr id="510988" name="Text Box 12"/>
          <p:cNvSpPr txBox="1">
            <a:spLocks noChangeArrowheads="1"/>
          </p:cNvSpPr>
          <p:nvPr/>
        </p:nvSpPr>
        <p:spPr bwMode="auto">
          <a:xfrm>
            <a:off x="4821238" y="2209800"/>
            <a:ext cx="570990" cy="338554"/>
          </a:xfrm>
          <a:prstGeom prst="rect">
            <a:avLst/>
          </a:prstGeom>
          <a:solidFill>
            <a:srgbClr val="FFCCFF">
              <a:alpha val="50000"/>
            </a:srgbClr>
          </a:solidFill>
          <a:ln>
            <a:noFill/>
          </a:ln>
          <a:effectLst>
            <a:prstShdw prst="shdw18" dist="17961" dir="13500000">
              <a:srgbClr val="FFCCFF">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eaLnBrk="1" hangingPunct="1"/>
            <a:r>
              <a:rPr kumimoji="1" lang="en-US" altLang="zh-CN" sz="1600" b="1">
                <a:effectLst>
                  <a:outerShdw blurRad="38100" dist="38100" dir="2700000" algn="tl">
                    <a:srgbClr val="000000">
                      <a:alpha val="43137"/>
                    </a:srgbClr>
                  </a:outerShdw>
                </a:effectLst>
                <a:latin typeface="Times New Roman" pitchFamily="18" charset="0"/>
                <a:ea typeface="+mn-ea"/>
                <a:cs typeface="Times New Roman" pitchFamily="18" charset="0"/>
              </a:rPr>
              <a:t>CSF</a:t>
            </a:r>
          </a:p>
        </p:txBody>
      </p:sp>
      <p:sp>
        <p:nvSpPr>
          <p:cNvPr id="510989" name="Text Box 13"/>
          <p:cNvSpPr txBox="1">
            <a:spLocks noChangeArrowheads="1"/>
          </p:cNvSpPr>
          <p:nvPr/>
        </p:nvSpPr>
        <p:spPr bwMode="auto">
          <a:xfrm>
            <a:off x="4821238" y="3505200"/>
            <a:ext cx="548548" cy="338554"/>
          </a:xfrm>
          <a:prstGeom prst="rect">
            <a:avLst/>
          </a:prstGeom>
          <a:solidFill>
            <a:srgbClr val="FFCCFF">
              <a:alpha val="50000"/>
            </a:srgbClr>
          </a:solidFill>
          <a:ln>
            <a:noFill/>
          </a:ln>
          <a:effectLst>
            <a:prstShdw prst="shdw18" dist="17961" dir="13500000">
              <a:srgbClr val="FFCCFF">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eaLnBrk="1" hangingPunct="1"/>
            <a:r>
              <a:rPr kumimoji="1" lang="en-US" altLang="zh-CN" sz="1600" b="1">
                <a:effectLst>
                  <a:outerShdw blurRad="38100" dist="38100" dir="2700000" algn="tl">
                    <a:srgbClr val="000000">
                      <a:alpha val="43137"/>
                    </a:srgbClr>
                  </a:outerShdw>
                </a:effectLst>
                <a:latin typeface="Times New Roman" pitchFamily="18" charset="0"/>
                <a:ea typeface="+mn-ea"/>
                <a:cs typeface="Times New Roman" pitchFamily="18" charset="0"/>
              </a:rPr>
              <a:t>SST</a:t>
            </a:r>
          </a:p>
        </p:txBody>
      </p:sp>
      <p:sp>
        <p:nvSpPr>
          <p:cNvPr id="510990" name="Text Box 14"/>
          <p:cNvSpPr txBox="1">
            <a:spLocks noChangeArrowheads="1"/>
          </p:cNvSpPr>
          <p:nvPr/>
        </p:nvSpPr>
        <p:spPr bwMode="auto">
          <a:xfrm>
            <a:off x="4821238" y="4845050"/>
            <a:ext cx="559769" cy="338554"/>
          </a:xfrm>
          <a:prstGeom prst="rect">
            <a:avLst/>
          </a:prstGeom>
          <a:solidFill>
            <a:srgbClr val="FFCCFF">
              <a:alpha val="50000"/>
            </a:srgbClr>
          </a:solidFill>
          <a:ln>
            <a:noFill/>
          </a:ln>
          <a:effectLst>
            <a:prstShdw prst="shdw18" dist="17961" dir="13500000">
              <a:srgbClr val="FFCCFF">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l" eaLnBrk="1" hangingPunct="1"/>
            <a:r>
              <a:rPr kumimoji="1" lang="en-US" altLang="zh-CN" sz="1600" b="1">
                <a:effectLst>
                  <a:outerShdw blurRad="38100" dist="38100" dir="2700000" algn="tl">
                    <a:srgbClr val="000000">
                      <a:alpha val="43137"/>
                    </a:srgbClr>
                  </a:outerShdw>
                </a:effectLst>
                <a:latin typeface="Times New Roman" pitchFamily="18" charset="0"/>
                <a:ea typeface="+mn-ea"/>
                <a:cs typeface="Times New Roman" pitchFamily="18" charset="0"/>
              </a:rPr>
              <a:t>BSP</a:t>
            </a:r>
          </a:p>
        </p:txBody>
      </p:sp>
      <p:sp>
        <p:nvSpPr>
          <p:cNvPr id="16" name="Rectangle 7"/>
          <p:cNvSpPr>
            <a:spLocks noChangeArrowheads="1"/>
          </p:cNvSpPr>
          <p:nvPr/>
        </p:nvSpPr>
        <p:spPr bwMode="auto">
          <a:xfrm>
            <a:off x="111561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二、信息系统规划方法</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17" name="TextBox 16"/>
          <p:cNvSpPr txBox="1"/>
          <p:nvPr/>
        </p:nvSpPr>
        <p:spPr bwMode="auto">
          <a:xfrm>
            <a:off x="1043608" y="884581"/>
            <a:ext cx="7431418"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t>4</a:t>
            </a:r>
            <a:r>
              <a:rPr lang="zh-CN" altLang="en-US" dirty="0" smtClean="0"/>
              <a:t>、三种信息系统规划方法的结合</a:t>
            </a:r>
            <a:r>
              <a:rPr lang="en-US" altLang="zh-CN" dirty="0" smtClean="0">
                <a:latin typeface="Times New Roman" pitchFamily="18" charset="0"/>
              </a:rPr>
              <a:t>(CSB</a:t>
            </a:r>
            <a:r>
              <a:rPr lang="zh-CN" altLang="en-US" dirty="0" smtClean="0">
                <a:latin typeface="Times New Roman" pitchFamily="18" charset="0"/>
              </a:rPr>
              <a:t>）</a:t>
            </a:r>
            <a:endParaRPr lang="zh-CN" altLang="en-US" dirty="0">
              <a:latin typeface="Times New Roman" pitchFamily="18" charset="0"/>
            </a:endParaRPr>
          </a:p>
        </p:txBody>
      </p:sp>
    </p:spTree>
    <p:extLst>
      <p:ext uri="{BB962C8B-B14F-4D97-AF65-F5344CB8AC3E}">
        <p14:creationId xmlns:p14="http://schemas.microsoft.com/office/powerpoint/2010/main" val="341130407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0980"/>
                                        </p:tgtEl>
                                        <p:attrNameLst>
                                          <p:attrName>style.visibility</p:attrName>
                                        </p:attrNameLst>
                                      </p:cBhvr>
                                      <p:to>
                                        <p:strVal val="visible"/>
                                      </p:to>
                                    </p:set>
                                    <p:animEffect transition="in" filter="wipe(down)">
                                      <p:cBhvr>
                                        <p:cTn id="7" dur="500"/>
                                        <p:tgtEl>
                                          <p:spTgt spid="51098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10981"/>
                                        </p:tgtEl>
                                        <p:attrNameLst>
                                          <p:attrName>style.visibility</p:attrName>
                                        </p:attrNameLst>
                                      </p:cBhvr>
                                      <p:to>
                                        <p:strVal val="visible"/>
                                      </p:to>
                                    </p:set>
                                    <p:animEffect transition="in" filter="wipe(down)">
                                      <p:cBhvr>
                                        <p:cTn id="10" dur="500"/>
                                        <p:tgtEl>
                                          <p:spTgt spid="51098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10982"/>
                                        </p:tgtEl>
                                        <p:attrNameLst>
                                          <p:attrName>style.visibility</p:attrName>
                                        </p:attrNameLst>
                                      </p:cBhvr>
                                      <p:to>
                                        <p:strVal val="visible"/>
                                      </p:to>
                                    </p:set>
                                    <p:animEffect transition="in" filter="wipe(down)">
                                      <p:cBhvr>
                                        <p:cTn id="13" dur="500"/>
                                        <p:tgtEl>
                                          <p:spTgt spid="51098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10983"/>
                                        </p:tgtEl>
                                        <p:attrNameLst>
                                          <p:attrName>style.visibility</p:attrName>
                                        </p:attrNameLst>
                                      </p:cBhvr>
                                      <p:to>
                                        <p:strVal val="visible"/>
                                      </p:to>
                                    </p:set>
                                    <p:animEffect transition="in" filter="wipe(down)">
                                      <p:cBhvr>
                                        <p:cTn id="16" dur="500"/>
                                        <p:tgtEl>
                                          <p:spTgt spid="51098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10984"/>
                                        </p:tgtEl>
                                        <p:attrNameLst>
                                          <p:attrName>style.visibility</p:attrName>
                                        </p:attrNameLst>
                                      </p:cBhvr>
                                      <p:to>
                                        <p:strVal val="visible"/>
                                      </p:to>
                                    </p:set>
                                    <p:animEffect transition="in" filter="wipe(down)">
                                      <p:cBhvr>
                                        <p:cTn id="19" dur="500"/>
                                        <p:tgtEl>
                                          <p:spTgt spid="51098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510985"/>
                                        </p:tgtEl>
                                        <p:attrNameLst>
                                          <p:attrName>style.visibility</p:attrName>
                                        </p:attrNameLst>
                                      </p:cBhvr>
                                      <p:to>
                                        <p:strVal val="visible"/>
                                      </p:to>
                                    </p:set>
                                    <p:animEffect transition="in" filter="wipe(down)">
                                      <p:cBhvr>
                                        <p:cTn id="22" dur="500"/>
                                        <p:tgtEl>
                                          <p:spTgt spid="51098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10986"/>
                                        </p:tgtEl>
                                        <p:attrNameLst>
                                          <p:attrName>style.visibility</p:attrName>
                                        </p:attrNameLst>
                                      </p:cBhvr>
                                      <p:to>
                                        <p:strVal val="visible"/>
                                      </p:to>
                                    </p:set>
                                    <p:animEffect transition="in" filter="wipe(down)">
                                      <p:cBhvr>
                                        <p:cTn id="25" dur="500"/>
                                        <p:tgtEl>
                                          <p:spTgt spid="51098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10987"/>
                                        </p:tgtEl>
                                        <p:attrNameLst>
                                          <p:attrName>style.visibility</p:attrName>
                                        </p:attrNameLst>
                                      </p:cBhvr>
                                      <p:to>
                                        <p:strVal val="visible"/>
                                      </p:to>
                                    </p:set>
                                    <p:animEffect transition="in" filter="wipe(down)">
                                      <p:cBhvr>
                                        <p:cTn id="28" dur="500"/>
                                        <p:tgtEl>
                                          <p:spTgt spid="510987"/>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510988"/>
                                        </p:tgtEl>
                                        <p:attrNameLst>
                                          <p:attrName>style.visibility</p:attrName>
                                        </p:attrNameLst>
                                      </p:cBhvr>
                                      <p:to>
                                        <p:strVal val="visible"/>
                                      </p:to>
                                    </p:set>
                                    <p:animEffect transition="in" filter="wipe(down)">
                                      <p:cBhvr>
                                        <p:cTn id="31" dur="500"/>
                                        <p:tgtEl>
                                          <p:spTgt spid="510988"/>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510989"/>
                                        </p:tgtEl>
                                        <p:attrNameLst>
                                          <p:attrName>style.visibility</p:attrName>
                                        </p:attrNameLst>
                                      </p:cBhvr>
                                      <p:to>
                                        <p:strVal val="visible"/>
                                      </p:to>
                                    </p:set>
                                    <p:animEffect transition="in" filter="wipe(down)">
                                      <p:cBhvr>
                                        <p:cTn id="34" dur="500"/>
                                        <p:tgtEl>
                                          <p:spTgt spid="510989"/>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510990"/>
                                        </p:tgtEl>
                                        <p:attrNameLst>
                                          <p:attrName>style.visibility</p:attrName>
                                        </p:attrNameLst>
                                      </p:cBhvr>
                                      <p:to>
                                        <p:strVal val="visible"/>
                                      </p:to>
                                    </p:set>
                                    <p:animEffect transition="in" filter="wipe(down)">
                                      <p:cBhvr>
                                        <p:cTn id="37" dur="500"/>
                                        <p:tgtEl>
                                          <p:spTgt spid="510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0981" grpId="0" animBg="1"/>
      <p:bldP spid="510982" grpId="0" animBg="1"/>
      <p:bldP spid="510983" grpId="0" animBg="1"/>
      <p:bldP spid="510984" grpId="0" animBg="1"/>
      <p:bldP spid="510985" grpId="0" animBg="1"/>
      <p:bldP spid="510986" grpId="0" animBg="1"/>
      <p:bldP spid="510987" grpId="0" animBg="1"/>
      <p:bldP spid="510988" grpId="0" animBg="1"/>
      <p:bldP spid="510989" grpId="0" animBg="1"/>
      <p:bldP spid="51099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r>
              <a:rPr lang="en-US" altLang="zh-CN" dirty="0" smtClean="0"/>
              <a:t>ISP/BPR</a:t>
            </a:r>
            <a:endParaRPr lang="en-US" altLang="zh-CN" dirty="0"/>
          </a:p>
        </p:txBody>
      </p:sp>
      <p:sp>
        <p:nvSpPr>
          <p:cNvPr id="512003" name="Rectangle 3"/>
          <p:cNvSpPr>
            <a:spLocks noGrp="1" noChangeArrowheads="1"/>
          </p:cNvSpPr>
          <p:nvPr>
            <p:ph type="body" idx="1"/>
          </p:nvPr>
        </p:nvSpPr>
        <p:spPr/>
        <p:txBody>
          <a:bodyPr/>
          <a:lstStyle/>
          <a:p>
            <a:r>
              <a:rPr lang="en-US" altLang="zh-CN" dirty="0"/>
              <a:t>ISP/BPR</a:t>
            </a:r>
          </a:p>
          <a:p>
            <a:endParaRPr lang="en-US" altLang="zh-CN" dirty="0"/>
          </a:p>
          <a:p>
            <a:endParaRPr lang="en-US" altLang="zh-CN" dirty="0"/>
          </a:p>
          <a:p>
            <a:endParaRPr lang="en-US" altLang="zh-CN" dirty="0"/>
          </a:p>
          <a:p>
            <a:endParaRPr lang="en-US" altLang="zh-CN" dirty="0"/>
          </a:p>
        </p:txBody>
      </p:sp>
      <p:sp>
        <p:nvSpPr>
          <p:cNvPr id="512004" name="Rectangle 4"/>
          <p:cNvSpPr>
            <a:spLocks noChangeArrowheads="1"/>
          </p:cNvSpPr>
          <p:nvPr/>
        </p:nvSpPr>
        <p:spPr bwMode="auto">
          <a:xfrm>
            <a:off x="468313" y="1684338"/>
            <a:ext cx="8064500" cy="1905000"/>
          </a:xfrm>
          <a:prstGeom prst="rect">
            <a:avLst/>
          </a:prstGeom>
          <a:solidFill>
            <a:srgbClr val="33CCCC">
              <a:alpha val="50000"/>
            </a:srgbClr>
          </a:solidFill>
          <a:ln w="9525">
            <a:solidFill>
              <a:schemeClr val="tx1"/>
            </a:solidFill>
            <a:miter lim="800000"/>
            <a:headEnd/>
            <a:tailEnd/>
          </a:ln>
          <a:effectLst>
            <a:outerShdw dist="107763" dir="2700000" algn="ctr" rotWithShape="0">
              <a:schemeClr val="bg2"/>
            </a:outerShdw>
          </a:effectLst>
        </p:spPr>
        <p:txBody>
          <a:bodyPr wrap="none" anchor="ctr"/>
          <a:lstStyle/>
          <a:p>
            <a:pPr algn="l" eaLnBrk="1" hangingPunct="1"/>
            <a:r>
              <a:rPr kumimoji="1" lang="zh-CN" altLang="en-US" sz="2400">
                <a:solidFill>
                  <a:schemeClr val="tx1"/>
                </a:solidFill>
                <a:effectLst>
                  <a:outerShdw blurRad="38100" dist="38100" dir="2700000" algn="tl">
                    <a:srgbClr val="000000"/>
                  </a:outerShdw>
                </a:effectLst>
                <a:latin typeface="方正毡笔黑简体" pitchFamily="65" charset="-122"/>
                <a:ea typeface="方正毡笔黑简体" pitchFamily="65" charset="-122"/>
              </a:rPr>
              <a:t>   信息系统规划与企业过程再工程的关系：</a:t>
            </a:r>
          </a:p>
          <a:p>
            <a:pPr algn="l" eaLnBrk="1" hangingPunct="1"/>
            <a:r>
              <a:rPr kumimoji="1" lang="zh-CN" altLang="en-US" sz="2400">
                <a:solidFill>
                  <a:schemeClr val="tx1"/>
                </a:solidFill>
                <a:effectLst>
                  <a:outerShdw blurRad="38100" dist="38100" dir="2700000" algn="tl">
                    <a:srgbClr val="000000"/>
                  </a:outerShdw>
                </a:effectLst>
                <a:latin typeface="方正毡笔黑简体" pitchFamily="65" charset="-122"/>
                <a:ea typeface="方正毡笔黑简体" pitchFamily="65" charset="-122"/>
              </a:rPr>
              <a:t>          </a:t>
            </a:r>
            <a:r>
              <a:rPr kumimoji="1" lang="en-US" altLang="zh-CN" sz="2400">
                <a:solidFill>
                  <a:schemeClr val="tx1"/>
                </a:solidFill>
                <a:effectLst>
                  <a:outerShdw blurRad="38100" dist="38100" dir="2700000" algn="tl">
                    <a:srgbClr val="000000"/>
                  </a:outerShdw>
                </a:effectLst>
                <a:latin typeface="方正毡笔黑简体" pitchFamily="65" charset="-122"/>
                <a:ea typeface="方正毡笔黑简体" pitchFamily="65" charset="-122"/>
              </a:rPr>
              <a:t>1</a:t>
            </a:r>
            <a:r>
              <a:rPr kumimoji="1" lang="zh-CN" altLang="en-US" sz="2400">
                <a:solidFill>
                  <a:schemeClr val="tx1"/>
                </a:solidFill>
                <a:effectLst>
                  <a:outerShdw blurRad="38100" dist="38100" dir="2700000" algn="tl">
                    <a:srgbClr val="000000"/>
                  </a:outerShdw>
                </a:effectLst>
                <a:latin typeface="方正毡笔黑简体" pitchFamily="65" charset="-122"/>
                <a:ea typeface="方正毡笔黑简体" pitchFamily="65" charset="-122"/>
              </a:rPr>
              <a:t>、各自有各自的优缺点</a:t>
            </a:r>
          </a:p>
          <a:p>
            <a:pPr algn="l" eaLnBrk="1" hangingPunct="1"/>
            <a:r>
              <a:rPr kumimoji="1" lang="zh-CN" altLang="en-US" sz="2400">
                <a:solidFill>
                  <a:schemeClr val="tx1"/>
                </a:solidFill>
                <a:effectLst>
                  <a:outerShdw blurRad="38100" dist="38100" dir="2700000" algn="tl">
                    <a:srgbClr val="000000"/>
                  </a:outerShdw>
                </a:effectLst>
                <a:latin typeface="方正毡笔黑简体" pitchFamily="65" charset="-122"/>
                <a:ea typeface="方正毡笔黑简体" pitchFamily="65" charset="-122"/>
              </a:rPr>
              <a:t>          </a:t>
            </a:r>
            <a:r>
              <a:rPr kumimoji="1" lang="en-US" altLang="zh-CN" sz="2400">
                <a:solidFill>
                  <a:schemeClr val="tx1"/>
                </a:solidFill>
                <a:effectLst>
                  <a:outerShdw blurRad="38100" dist="38100" dir="2700000" algn="tl">
                    <a:srgbClr val="000000"/>
                  </a:outerShdw>
                </a:effectLst>
                <a:latin typeface="方正毡笔黑简体" pitchFamily="65" charset="-122"/>
                <a:ea typeface="方正毡笔黑简体" pitchFamily="65" charset="-122"/>
              </a:rPr>
              <a:t>2</a:t>
            </a:r>
            <a:r>
              <a:rPr kumimoji="1" lang="zh-CN" altLang="en-US" sz="2400">
                <a:solidFill>
                  <a:schemeClr val="tx1"/>
                </a:solidFill>
                <a:effectLst>
                  <a:outerShdw blurRad="38100" dist="38100" dir="2700000" algn="tl">
                    <a:srgbClr val="000000"/>
                  </a:outerShdw>
                </a:effectLst>
                <a:latin typeface="方正毡笔黑简体" pitchFamily="65" charset="-122"/>
                <a:ea typeface="方正毡笔黑简体" pitchFamily="65" charset="-122"/>
              </a:rPr>
              <a:t>、在实际应用中，它们互相关联</a:t>
            </a:r>
          </a:p>
          <a:p>
            <a:pPr algn="l" eaLnBrk="1" hangingPunct="1"/>
            <a:r>
              <a:rPr kumimoji="1" lang="zh-CN" altLang="en-US" sz="2400">
                <a:solidFill>
                  <a:schemeClr val="tx1"/>
                </a:solidFill>
                <a:effectLst>
                  <a:outerShdw blurRad="38100" dist="38100" dir="2700000" algn="tl">
                    <a:srgbClr val="000000"/>
                  </a:outerShdw>
                </a:effectLst>
                <a:latin typeface="方正毡笔黑简体" pitchFamily="65" charset="-122"/>
                <a:ea typeface="方正毡笔黑简体" pitchFamily="65" charset="-122"/>
              </a:rPr>
              <a:t>          </a:t>
            </a:r>
            <a:r>
              <a:rPr kumimoji="1" lang="en-US" altLang="zh-CN" sz="2400">
                <a:solidFill>
                  <a:schemeClr val="tx1"/>
                </a:solidFill>
                <a:effectLst>
                  <a:outerShdw blurRad="38100" dist="38100" dir="2700000" algn="tl">
                    <a:srgbClr val="000000"/>
                  </a:outerShdw>
                </a:effectLst>
                <a:latin typeface="方正毡笔黑简体" pitchFamily="65" charset="-122"/>
                <a:ea typeface="方正毡笔黑简体" pitchFamily="65" charset="-122"/>
              </a:rPr>
              <a:t>3</a:t>
            </a:r>
            <a:r>
              <a:rPr kumimoji="1" lang="zh-CN" altLang="en-US" sz="2400">
                <a:solidFill>
                  <a:schemeClr val="tx1"/>
                </a:solidFill>
                <a:effectLst>
                  <a:outerShdw blurRad="38100" dist="38100" dir="2700000" algn="tl">
                    <a:srgbClr val="000000"/>
                  </a:outerShdw>
                </a:effectLst>
                <a:latin typeface="方正毡笔黑简体" pitchFamily="65" charset="-122"/>
                <a:ea typeface="方正毡笔黑简体" pitchFamily="65" charset="-122"/>
              </a:rPr>
              <a:t>、充分发挥信息技术与组织改革两种手段</a:t>
            </a:r>
          </a:p>
        </p:txBody>
      </p:sp>
    </p:spTree>
    <p:extLst>
      <p:ext uri="{BB962C8B-B14F-4D97-AF65-F5344CB8AC3E}">
        <p14:creationId xmlns:p14="http://schemas.microsoft.com/office/powerpoint/2010/main" val="1860868389"/>
      </p:ext>
    </p:extLst>
  </p:cSld>
  <p:clrMapOvr>
    <a:masterClrMapping/>
  </p:clrMapOvr>
  <p:transition>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06173A4-AA39-40EF-AF3E-408503618506}" type="slidenum">
              <a:rPr lang="ar-SA" altLang="en-US"/>
              <a:pPr/>
              <a:t>59</a:t>
            </a:fld>
            <a:endParaRPr lang="en-US" altLang="en-US"/>
          </a:p>
        </p:txBody>
      </p:sp>
      <p:sp>
        <p:nvSpPr>
          <p:cNvPr id="1053699" name="Rectangle 3"/>
          <p:cNvSpPr>
            <a:spLocks noGrp="1" noChangeArrowheads="1"/>
          </p:cNvSpPr>
          <p:nvPr>
            <p:ph type="body" idx="1"/>
          </p:nvPr>
        </p:nvSpPr>
        <p:spPr>
          <a:xfrm>
            <a:off x="457200" y="1052513"/>
            <a:ext cx="7787208" cy="5400675"/>
          </a:xfrm>
        </p:spPr>
        <p:txBody>
          <a:bodyPr/>
          <a:lstStyle/>
          <a:p>
            <a:r>
              <a:rPr lang="zh-CN" altLang="en-US" dirty="0"/>
              <a:t>面向流程的信息系统规划模型</a:t>
            </a:r>
          </a:p>
          <a:p>
            <a:pPr lvl="1"/>
            <a:r>
              <a:rPr lang="zh-CN" altLang="en-US" sz="2000" dirty="0"/>
              <a:t>企业系统规划法</a:t>
            </a:r>
            <a:r>
              <a:rPr lang="en-US" altLang="zh-CN" sz="2000" dirty="0"/>
              <a:t>BSP</a:t>
            </a:r>
            <a:r>
              <a:rPr lang="zh-CN" altLang="en-US" sz="2000" dirty="0" smtClean="0"/>
              <a:t>为信息系统的</a:t>
            </a:r>
            <a:r>
              <a:rPr lang="zh-CN" altLang="en-US" sz="2000" dirty="0"/>
              <a:t>规划提供规范的步骤和方法。然而，</a:t>
            </a:r>
            <a:r>
              <a:rPr lang="en-US" altLang="zh-CN" sz="2000" dirty="0"/>
              <a:t>BSP</a:t>
            </a:r>
            <a:r>
              <a:rPr lang="zh-CN" altLang="en-US" sz="2000" dirty="0"/>
              <a:t>方法是在企业现有流程的基础上进行的，在定义业务流程的过程中没有面向流程的创新、重组和规范化设计。</a:t>
            </a:r>
          </a:p>
          <a:p>
            <a:pPr lvl="1"/>
            <a:endParaRPr lang="zh-CN" altLang="en-US" sz="2000" dirty="0"/>
          </a:p>
          <a:p>
            <a:pPr lvl="1"/>
            <a:r>
              <a:rPr lang="zh-CN" altLang="en-US" sz="2000" dirty="0"/>
              <a:t>因此，这样规划的信息系统难以适应企业经营环境的变化</a:t>
            </a:r>
            <a:r>
              <a:rPr lang="zh-CN" altLang="en-US" sz="2000" dirty="0" smtClean="0"/>
              <a:t>以及信息系统的</a:t>
            </a:r>
            <a:r>
              <a:rPr lang="zh-CN" altLang="en-US" sz="2000" dirty="0"/>
              <a:t>发展，最终导致信息技术成为组织僵化的原因。</a:t>
            </a:r>
          </a:p>
          <a:p>
            <a:pPr lvl="1"/>
            <a:endParaRPr lang="zh-CN" altLang="en-US" sz="2000" dirty="0"/>
          </a:p>
          <a:p>
            <a:pPr lvl="1"/>
            <a:r>
              <a:rPr lang="zh-CN" altLang="en-US" sz="2000" dirty="0"/>
              <a:t>在系统规划阶段引进</a:t>
            </a:r>
            <a:r>
              <a:rPr lang="zh-CN" altLang="en-US" sz="2000" dirty="0">
                <a:solidFill>
                  <a:srgbClr val="FF0000"/>
                </a:solidFill>
              </a:rPr>
              <a:t>业务流程重组</a:t>
            </a:r>
            <a:r>
              <a:rPr lang="zh-CN" altLang="en-US" sz="2000" dirty="0"/>
              <a:t>，可以有效地解决这个可题。</a:t>
            </a:r>
          </a:p>
        </p:txBody>
      </p:sp>
      <p:sp>
        <p:nvSpPr>
          <p:cNvPr id="2" name="标题 1"/>
          <p:cNvSpPr>
            <a:spLocks noGrp="1"/>
          </p:cNvSpPr>
          <p:nvPr>
            <p:ph type="title"/>
          </p:nvPr>
        </p:nvSpPr>
        <p:spPr/>
        <p:txBody>
          <a:bodyPr/>
          <a:lstStyle/>
          <a:p>
            <a:r>
              <a:rPr lang="en-US" altLang="zh-CN" dirty="0"/>
              <a:t>ISP/BPR</a:t>
            </a:r>
            <a:endParaRPr lang="zh-CN" altLang="en-US" dirty="0"/>
          </a:p>
        </p:txBody>
      </p:sp>
    </p:spTree>
    <p:extLst>
      <p:ext uri="{BB962C8B-B14F-4D97-AF65-F5344CB8AC3E}">
        <p14:creationId xmlns:p14="http://schemas.microsoft.com/office/powerpoint/2010/main" val="243184849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7"/>
          <p:cNvSpPr>
            <a:spLocks noChangeArrowheads="1"/>
          </p:cNvSpPr>
          <p:nvPr/>
        </p:nvSpPr>
        <p:spPr bwMode="auto">
          <a:xfrm>
            <a:off x="111561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一</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、系统规划概论</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36" name="Text Box 3"/>
          <p:cNvSpPr txBox="1">
            <a:spLocks noChangeArrowheads="1"/>
          </p:cNvSpPr>
          <p:nvPr/>
        </p:nvSpPr>
        <p:spPr bwMode="auto">
          <a:xfrm>
            <a:off x="2267744" y="2231925"/>
            <a:ext cx="4968552"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pPr algn="l"/>
            <a:r>
              <a:rPr lang="en-US" altLang="zh-CN" dirty="0"/>
              <a:t>  </a:t>
            </a:r>
            <a:r>
              <a:rPr lang="en-US" altLang="zh-CN" dirty="0" smtClean="0"/>
              <a:t>2</a:t>
            </a:r>
            <a:r>
              <a:rPr lang="zh-CN" altLang="en-US" dirty="0" smtClean="0"/>
              <a:t>、</a:t>
            </a:r>
            <a:r>
              <a:rPr lang="en-US" altLang="zh-CN" dirty="0" smtClean="0"/>
              <a:t>IT</a:t>
            </a:r>
            <a:r>
              <a:rPr lang="zh-CN" altLang="en-US" dirty="0" smtClean="0"/>
              <a:t>系统</a:t>
            </a:r>
            <a:r>
              <a:rPr lang="zh-CN" altLang="en-US" dirty="0"/>
              <a:t>建设中的</a:t>
            </a:r>
            <a:r>
              <a:rPr lang="zh-CN" altLang="en-US" dirty="0" smtClean="0"/>
              <a:t>问题</a:t>
            </a:r>
            <a:endParaRPr lang="zh-CN" altLang="en-US" dirty="0"/>
          </a:p>
        </p:txBody>
      </p:sp>
      <p:sp>
        <p:nvSpPr>
          <p:cNvPr id="41" name="Text Box 3"/>
          <p:cNvSpPr txBox="1">
            <a:spLocks noChangeArrowheads="1"/>
          </p:cNvSpPr>
          <p:nvPr/>
        </p:nvSpPr>
        <p:spPr bwMode="auto">
          <a:xfrm>
            <a:off x="2267744" y="4014239"/>
            <a:ext cx="4968552"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pPr algn="l"/>
            <a:r>
              <a:rPr lang="en-US" altLang="zh-CN" dirty="0"/>
              <a:t>  </a:t>
            </a:r>
            <a:r>
              <a:rPr lang="en-US" altLang="zh-CN" dirty="0" smtClean="0"/>
              <a:t>4</a:t>
            </a:r>
            <a:r>
              <a:rPr lang="zh-CN" altLang="en-US" dirty="0"/>
              <a:t>、</a:t>
            </a:r>
            <a:r>
              <a:rPr lang="zh-CN" altLang="en-US" dirty="0" smtClean="0"/>
              <a:t>系统规划</a:t>
            </a:r>
            <a:r>
              <a:rPr lang="zh-CN" altLang="en-US" dirty="0"/>
              <a:t>的特点</a:t>
            </a:r>
          </a:p>
        </p:txBody>
      </p:sp>
      <p:sp>
        <p:nvSpPr>
          <p:cNvPr id="42" name="Text Box 3"/>
          <p:cNvSpPr txBox="1">
            <a:spLocks noChangeArrowheads="1"/>
          </p:cNvSpPr>
          <p:nvPr/>
        </p:nvSpPr>
        <p:spPr bwMode="auto">
          <a:xfrm>
            <a:off x="2267744" y="4905396"/>
            <a:ext cx="4968552"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pPr algn="l"/>
            <a:r>
              <a:rPr lang="en-US" altLang="zh-CN" dirty="0"/>
              <a:t>  </a:t>
            </a:r>
            <a:r>
              <a:rPr lang="en-US" altLang="zh-CN" dirty="0" smtClean="0"/>
              <a:t>5</a:t>
            </a:r>
            <a:r>
              <a:rPr lang="zh-CN" altLang="en-US" dirty="0"/>
              <a:t>、</a:t>
            </a:r>
            <a:r>
              <a:rPr lang="zh-CN" altLang="en-US" dirty="0" smtClean="0"/>
              <a:t>系统规划</a:t>
            </a:r>
            <a:r>
              <a:rPr lang="zh-CN" altLang="en-US" dirty="0"/>
              <a:t>的原则</a:t>
            </a:r>
          </a:p>
        </p:txBody>
      </p:sp>
      <p:sp>
        <p:nvSpPr>
          <p:cNvPr id="7" name="Text Box 3"/>
          <p:cNvSpPr txBox="1">
            <a:spLocks noChangeArrowheads="1"/>
          </p:cNvSpPr>
          <p:nvPr/>
        </p:nvSpPr>
        <p:spPr bwMode="auto">
          <a:xfrm>
            <a:off x="2267744" y="1340768"/>
            <a:ext cx="4968552"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pPr algn="l"/>
            <a:r>
              <a:rPr lang="en-US" altLang="zh-CN" dirty="0"/>
              <a:t>  </a:t>
            </a:r>
            <a:r>
              <a:rPr lang="en-US" altLang="zh-CN" dirty="0" smtClean="0"/>
              <a:t>1</a:t>
            </a:r>
            <a:r>
              <a:rPr lang="zh-CN" altLang="en-US" dirty="0" smtClean="0"/>
              <a:t>、企业</a:t>
            </a:r>
            <a:r>
              <a:rPr lang="en-US" altLang="zh-CN" dirty="0" smtClean="0"/>
              <a:t>IT</a:t>
            </a:r>
            <a:r>
              <a:rPr lang="zh-CN" altLang="en-US" dirty="0" smtClean="0"/>
              <a:t>战略</a:t>
            </a:r>
            <a:endParaRPr lang="zh-CN" altLang="en-US" dirty="0"/>
          </a:p>
        </p:txBody>
      </p:sp>
      <p:sp>
        <p:nvSpPr>
          <p:cNvPr id="8" name="Text Box 3"/>
          <p:cNvSpPr txBox="1">
            <a:spLocks noChangeArrowheads="1"/>
          </p:cNvSpPr>
          <p:nvPr/>
        </p:nvSpPr>
        <p:spPr bwMode="auto">
          <a:xfrm>
            <a:off x="2267744" y="3123082"/>
            <a:ext cx="4968552"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pPr algn="l"/>
            <a:r>
              <a:rPr lang="en-US" altLang="zh-CN" dirty="0"/>
              <a:t>  </a:t>
            </a:r>
            <a:r>
              <a:rPr lang="en-US" altLang="zh-CN" dirty="0" smtClean="0"/>
              <a:t>3</a:t>
            </a:r>
            <a:r>
              <a:rPr lang="zh-CN" altLang="en-US" dirty="0"/>
              <a:t>、</a:t>
            </a:r>
            <a:r>
              <a:rPr lang="zh-CN" altLang="en-US" dirty="0" smtClean="0"/>
              <a:t>系统规划的任务</a:t>
            </a:r>
            <a:endParaRPr lang="zh-CN" altLang="en-US" dirty="0"/>
          </a:p>
        </p:txBody>
      </p:sp>
      <p:sp>
        <p:nvSpPr>
          <p:cNvPr id="9" name="Text Box 3"/>
          <p:cNvSpPr txBox="1">
            <a:spLocks noChangeArrowheads="1"/>
          </p:cNvSpPr>
          <p:nvPr/>
        </p:nvSpPr>
        <p:spPr bwMode="auto">
          <a:xfrm>
            <a:off x="2267744" y="5796553"/>
            <a:ext cx="4968552"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pPr algn="l"/>
            <a:r>
              <a:rPr lang="en-US" altLang="zh-CN" dirty="0"/>
              <a:t>  </a:t>
            </a:r>
            <a:r>
              <a:rPr lang="en-US" altLang="zh-CN" dirty="0" smtClean="0"/>
              <a:t>6</a:t>
            </a:r>
            <a:r>
              <a:rPr lang="zh-CN" altLang="en-US" dirty="0"/>
              <a:t>、</a:t>
            </a:r>
            <a:r>
              <a:rPr lang="zh-CN" altLang="en-US" dirty="0" smtClean="0"/>
              <a:t>系统规划</a:t>
            </a:r>
            <a:r>
              <a:rPr lang="zh-CN" altLang="en-US" dirty="0"/>
              <a:t>的关键问题</a:t>
            </a:r>
          </a:p>
        </p:txBody>
      </p:sp>
      <p:sp>
        <p:nvSpPr>
          <p:cNvPr id="10" name="Rectangle 3"/>
          <p:cNvSpPr txBox="1">
            <a:spLocks noChangeArrowheads="1"/>
          </p:cNvSpPr>
          <p:nvPr/>
        </p:nvSpPr>
        <p:spPr bwMode="auto">
          <a:xfrm>
            <a:off x="539552" y="1125905"/>
            <a:ext cx="2061054" cy="710208"/>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4"/>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r>
              <a:rPr lang="zh-CN" altLang="en-US" sz="2800" dirty="0" smtClean="0">
                <a:solidFill>
                  <a:srgbClr val="FF0000"/>
                </a:solidFill>
                <a:effectLst>
                  <a:outerShdw blurRad="38100" dist="38100" dir="2700000" algn="tl">
                    <a:srgbClr val="000000">
                      <a:alpha val="43137"/>
                    </a:srgbClr>
                  </a:outerShdw>
                </a:effectLst>
              </a:rPr>
              <a:t>要点</a:t>
            </a:r>
          </a:p>
        </p:txBody>
      </p:sp>
    </p:spTree>
    <p:custDataLst>
      <p:tags r:id="rId1"/>
    </p:custDataLst>
    <p:extLst>
      <p:ext uri="{BB962C8B-B14F-4D97-AF65-F5344CB8AC3E}">
        <p14:creationId xmlns:p14="http://schemas.microsoft.com/office/powerpoint/2010/main" val="1078077797"/>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D2C28AA8-50CD-437A-BB96-D8B776045B85}" type="slidenum">
              <a:rPr lang="ar-SA" altLang="en-US"/>
              <a:pPr/>
              <a:t>60</a:t>
            </a:fld>
            <a:endParaRPr lang="en-US" altLang="en-US"/>
          </a:p>
        </p:txBody>
      </p:sp>
      <p:sp>
        <p:nvSpPr>
          <p:cNvPr id="1055747" name="Rectangle 3"/>
          <p:cNvSpPr>
            <a:spLocks noGrp="1" noChangeArrowheads="1"/>
          </p:cNvSpPr>
          <p:nvPr>
            <p:ph type="body" idx="1"/>
          </p:nvPr>
        </p:nvSpPr>
        <p:spPr>
          <a:xfrm>
            <a:off x="174625" y="935038"/>
            <a:ext cx="4860925" cy="5199062"/>
          </a:xfrm>
        </p:spPr>
        <p:txBody>
          <a:bodyPr/>
          <a:lstStyle/>
          <a:p>
            <a:r>
              <a:rPr lang="zh-CN" altLang="en-US" sz="2400" dirty="0"/>
              <a:t>面向流程的信息系统规划模型</a:t>
            </a:r>
          </a:p>
          <a:p>
            <a:pPr lvl="1"/>
            <a:r>
              <a:rPr lang="zh-CN" altLang="en-US" dirty="0"/>
              <a:t>系统战略规划</a:t>
            </a:r>
          </a:p>
          <a:p>
            <a:pPr lvl="1"/>
            <a:r>
              <a:rPr lang="zh-CN" altLang="en-US" dirty="0"/>
              <a:t>系统流程规划</a:t>
            </a:r>
          </a:p>
          <a:p>
            <a:pPr lvl="1"/>
            <a:r>
              <a:rPr lang="zh-CN" altLang="en-US" dirty="0"/>
              <a:t>系统数据规划</a:t>
            </a:r>
          </a:p>
          <a:p>
            <a:pPr lvl="1"/>
            <a:r>
              <a:rPr lang="zh-CN" altLang="en-US" dirty="0"/>
              <a:t>系统功能规划</a:t>
            </a:r>
          </a:p>
          <a:p>
            <a:pPr lvl="1"/>
            <a:r>
              <a:rPr lang="zh-CN" altLang="en-US" dirty="0"/>
              <a:t>系统资源分配</a:t>
            </a:r>
          </a:p>
        </p:txBody>
      </p:sp>
      <p:pic>
        <p:nvPicPr>
          <p:cNvPr id="1055748" name="Picture 4"/>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65663" y="0"/>
            <a:ext cx="3590925" cy="658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1097842"/>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2"/>
          <p:cNvSpPr>
            <a:spLocks noChangeShapeType="1"/>
          </p:cNvSpPr>
          <p:nvPr/>
        </p:nvSpPr>
        <p:spPr bwMode="auto">
          <a:xfrm flipV="1">
            <a:off x="2630363" y="1785392"/>
            <a:ext cx="625475" cy="420687"/>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 name="Line 3"/>
          <p:cNvSpPr>
            <a:spLocks noChangeShapeType="1"/>
          </p:cNvSpPr>
          <p:nvPr/>
        </p:nvSpPr>
        <p:spPr bwMode="auto">
          <a:xfrm>
            <a:off x="2701800" y="4366394"/>
            <a:ext cx="554038" cy="347663"/>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Line 4"/>
          <p:cNvSpPr>
            <a:spLocks noChangeShapeType="1"/>
          </p:cNvSpPr>
          <p:nvPr/>
        </p:nvSpPr>
        <p:spPr bwMode="auto">
          <a:xfrm>
            <a:off x="3255838" y="1785392"/>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Line 5"/>
          <p:cNvSpPr>
            <a:spLocks noChangeShapeType="1"/>
          </p:cNvSpPr>
          <p:nvPr/>
        </p:nvSpPr>
        <p:spPr bwMode="auto">
          <a:xfrm>
            <a:off x="3255838" y="4714057"/>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7"/>
          <p:cNvSpPr>
            <a:spLocks noChangeShapeType="1"/>
          </p:cNvSpPr>
          <p:nvPr/>
        </p:nvSpPr>
        <p:spPr bwMode="auto">
          <a:xfrm>
            <a:off x="3255838" y="2826841"/>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Oval 11"/>
          <p:cNvSpPr>
            <a:spLocks noChangeArrowheads="1"/>
          </p:cNvSpPr>
          <p:nvPr/>
        </p:nvSpPr>
        <p:spPr bwMode="gray">
          <a:xfrm>
            <a:off x="811088" y="1990229"/>
            <a:ext cx="2673350" cy="2671762"/>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fontAlgn="auto">
              <a:spcBef>
                <a:spcPts val="0"/>
              </a:spcBef>
              <a:spcAft>
                <a:spcPts val="0"/>
              </a:spcAft>
              <a:defRPr/>
            </a:pPr>
            <a:endParaRPr lang="zh-CN" altLang="en-US">
              <a:latin typeface="+mn-lt"/>
              <a:ea typeface="+mn-ea"/>
            </a:endParaRPr>
          </a:p>
        </p:txBody>
      </p:sp>
      <p:sp>
        <p:nvSpPr>
          <p:cNvPr id="9" name="Oval 12"/>
          <p:cNvSpPr>
            <a:spLocks noChangeArrowheads="1"/>
          </p:cNvSpPr>
          <p:nvPr/>
        </p:nvSpPr>
        <p:spPr bwMode="gray">
          <a:xfrm>
            <a:off x="987300" y="2163266"/>
            <a:ext cx="2319338" cy="232251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fontAlgn="auto">
              <a:spcBef>
                <a:spcPts val="0"/>
              </a:spcBef>
              <a:spcAft>
                <a:spcPts val="0"/>
              </a:spcAft>
              <a:defRPr/>
            </a:pPr>
            <a:endParaRPr lang="zh-CN" altLang="en-US">
              <a:latin typeface="+mn-lt"/>
              <a:ea typeface="+mn-ea"/>
            </a:endParaRPr>
          </a:p>
        </p:txBody>
      </p:sp>
      <p:sp>
        <p:nvSpPr>
          <p:cNvPr id="10" name="Oval 13"/>
          <p:cNvSpPr>
            <a:spLocks noChangeArrowheads="1"/>
          </p:cNvSpPr>
          <p:nvPr/>
        </p:nvSpPr>
        <p:spPr bwMode="gray">
          <a:xfrm>
            <a:off x="998413" y="2175966"/>
            <a:ext cx="2319337" cy="2320925"/>
          </a:xfrm>
          <a:prstGeom prst="ellipse">
            <a:avLst/>
          </a:prstGeom>
          <a:gradFill flip="none" rotWithShape="1">
            <a:gsLst>
              <a:gs pos="0">
                <a:srgbClr val="002060"/>
              </a:gs>
              <a:gs pos="16000">
                <a:srgbClr val="00CCCC"/>
              </a:gs>
              <a:gs pos="47000">
                <a:srgbClr val="9999FF"/>
              </a:gs>
              <a:gs pos="60001">
                <a:srgbClr val="2E6792"/>
              </a:gs>
              <a:gs pos="71001">
                <a:srgbClr val="3333CC"/>
              </a:gs>
              <a:gs pos="81000">
                <a:srgbClr val="1170FF"/>
              </a:gs>
              <a:gs pos="100000">
                <a:srgbClr val="006699"/>
              </a:gs>
            </a:gsLst>
            <a:lin ang="18900000" scaled="1"/>
            <a:tileRect/>
          </a:gradFill>
          <a:ln w="38100" algn="ctr">
            <a:noFill/>
            <a:round/>
            <a:headEnd/>
            <a:tailEnd/>
          </a:ln>
          <a:effectLst/>
        </p:spPr>
        <p:txBody>
          <a:bodyPr anchor="ctr">
            <a:spAutoFit/>
          </a:bodyPr>
          <a:lstStyle/>
          <a:p>
            <a:pPr fontAlgn="auto">
              <a:spcBef>
                <a:spcPts val="0"/>
              </a:spcBef>
              <a:spcAft>
                <a:spcPts val="0"/>
              </a:spcAft>
              <a:defRPr/>
            </a:pPr>
            <a:endParaRPr lang="zh-CN" altLang="en-US">
              <a:latin typeface="+mn-lt"/>
              <a:ea typeface="+mn-ea"/>
            </a:endParaRPr>
          </a:p>
        </p:txBody>
      </p:sp>
      <p:sp>
        <p:nvSpPr>
          <p:cNvPr id="11" name="Oval 14"/>
          <p:cNvSpPr>
            <a:spLocks noChangeArrowheads="1"/>
          </p:cNvSpPr>
          <p:nvPr/>
        </p:nvSpPr>
        <p:spPr bwMode="gray">
          <a:xfrm>
            <a:off x="1101600" y="2280741"/>
            <a:ext cx="2090738" cy="2089150"/>
          </a:xfrm>
          <a:prstGeom prst="ellipse">
            <a:avLst/>
          </a:prstGeom>
          <a:solidFill>
            <a:srgbClr val="000000"/>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p>
            <a:endParaRPr lang="zh-CN" altLang="en-US">
              <a:latin typeface="Lucida Sans Unicode" pitchFamily="34" charset="0"/>
              <a:ea typeface="黑体" pitchFamily="2" charset="-122"/>
            </a:endParaRPr>
          </a:p>
        </p:txBody>
      </p:sp>
      <p:sp>
        <p:nvSpPr>
          <p:cNvPr id="12" name="Oval 15"/>
          <p:cNvSpPr>
            <a:spLocks noChangeArrowheads="1"/>
          </p:cNvSpPr>
          <p:nvPr/>
        </p:nvSpPr>
        <p:spPr bwMode="gray">
          <a:xfrm>
            <a:off x="1134938" y="2314079"/>
            <a:ext cx="2025650" cy="202723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13" name="Oval 16"/>
          <p:cNvSpPr>
            <a:spLocks noChangeArrowheads="1"/>
          </p:cNvSpPr>
          <p:nvPr/>
        </p:nvSpPr>
        <p:spPr bwMode="gray">
          <a:xfrm>
            <a:off x="1160338" y="2325191"/>
            <a:ext cx="1978025" cy="197802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14" name="Oval 17"/>
          <p:cNvSpPr>
            <a:spLocks noChangeArrowheads="1"/>
          </p:cNvSpPr>
          <p:nvPr/>
        </p:nvSpPr>
        <p:spPr bwMode="gray">
          <a:xfrm>
            <a:off x="1182563" y="2344241"/>
            <a:ext cx="1879600" cy="184785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15" name="Oval 18"/>
          <p:cNvSpPr>
            <a:spLocks noChangeArrowheads="1"/>
          </p:cNvSpPr>
          <p:nvPr/>
        </p:nvSpPr>
        <p:spPr bwMode="gray">
          <a:xfrm>
            <a:off x="1292100" y="2396629"/>
            <a:ext cx="1671638" cy="150018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en-US">
              <a:latin typeface="Lucida Sans Unicode" pitchFamily="34" charset="0"/>
              <a:ea typeface="黑体" pitchFamily="2" charset="-122"/>
            </a:endParaRPr>
          </a:p>
        </p:txBody>
      </p:sp>
      <p:sp>
        <p:nvSpPr>
          <p:cNvPr id="16" name="AutoShape 20"/>
          <p:cNvSpPr>
            <a:spLocks noChangeArrowheads="1"/>
          </p:cNvSpPr>
          <p:nvPr/>
        </p:nvSpPr>
        <p:spPr bwMode="gray">
          <a:xfrm>
            <a:off x="3859088" y="1556792"/>
            <a:ext cx="4097288"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17" name="Rectangle 21"/>
          <p:cNvSpPr>
            <a:spLocks noChangeArrowheads="1"/>
          </p:cNvSpPr>
          <p:nvPr/>
        </p:nvSpPr>
        <p:spPr bwMode="auto">
          <a:xfrm>
            <a:off x="4339728" y="1557387"/>
            <a:ext cx="39604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400" b="1" dirty="0" smtClean="0">
                <a:solidFill>
                  <a:srgbClr val="969696"/>
                </a:solidFill>
                <a:effectLst>
                  <a:outerShdw blurRad="38100" dist="38100" dir="2700000" algn="tl">
                    <a:srgbClr val="000000">
                      <a:alpha val="43137"/>
                    </a:srgbClr>
                  </a:outerShdw>
                </a:effectLst>
                <a:latin typeface="+mn-ea"/>
                <a:ea typeface="+mn-ea"/>
              </a:rPr>
              <a:t>一、系统规划概论</a:t>
            </a:r>
            <a:endParaRPr lang="en-US" altLang="zh-CN" sz="2400" b="1" dirty="0">
              <a:solidFill>
                <a:srgbClr val="969696"/>
              </a:solidFill>
              <a:effectLst>
                <a:outerShdw blurRad="38100" dist="38100" dir="2700000" algn="tl">
                  <a:srgbClr val="000000">
                    <a:alpha val="43137"/>
                  </a:srgbClr>
                </a:outerShdw>
              </a:effectLst>
              <a:latin typeface="+mn-ea"/>
              <a:ea typeface="+mn-ea"/>
            </a:endParaRPr>
          </a:p>
        </p:txBody>
      </p:sp>
      <p:sp>
        <p:nvSpPr>
          <p:cNvPr id="18" name="AutoShape 22"/>
          <p:cNvSpPr>
            <a:spLocks noChangeArrowheads="1"/>
          </p:cNvSpPr>
          <p:nvPr/>
        </p:nvSpPr>
        <p:spPr bwMode="gray">
          <a:xfrm>
            <a:off x="3859088" y="2566491"/>
            <a:ext cx="4097288"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19" name="Rectangle 23"/>
          <p:cNvSpPr>
            <a:spLocks noChangeArrowheads="1"/>
          </p:cNvSpPr>
          <p:nvPr/>
        </p:nvSpPr>
        <p:spPr bwMode="auto">
          <a:xfrm>
            <a:off x="4411736" y="2566119"/>
            <a:ext cx="43751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dirty="0">
                <a:solidFill>
                  <a:srgbClr val="969696"/>
                </a:solidFill>
                <a:effectLst>
                  <a:outerShdw blurRad="38100" dist="38100" dir="2700000" algn="tl">
                    <a:srgbClr val="000000">
                      <a:alpha val="43137"/>
                    </a:srgbClr>
                  </a:outerShdw>
                </a:effectLst>
                <a:latin typeface="+mn-ea"/>
                <a:ea typeface="+mn-ea"/>
              </a:rPr>
              <a:t>二、系统规划方法</a:t>
            </a:r>
            <a:endParaRPr lang="en-US" altLang="zh-CN" sz="2400" b="1" dirty="0">
              <a:solidFill>
                <a:srgbClr val="969696"/>
              </a:solidFill>
              <a:effectLst>
                <a:outerShdw blurRad="38100" dist="38100" dir="2700000" algn="tl">
                  <a:srgbClr val="000000">
                    <a:alpha val="43137"/>
                  </a:srgbClr>
                </a:outerShdw>
              </a:effectLst>
              <a:latin typeface="+mn-ea"/>
              <a:ea typeface="+mn-ea"/>
            </a:endParaRPr>
          </a:p>
        </p:txBody>
      </p:sp>
      <p:sp>
        <p:nvSpPr>
          <p:cNvPr id="20" name="AutoShape 24"/>
          <p:cNvSpPr>
            <a:spLocks noChangeArrowheads="1"/>
          </p:cNvSpPr>
          <p:nvPr/>
        </p:nvSpPr>
        <p:spPr bwMode="gray">
          <a:xfrm>
            <a:off x="3855913" y="4453707"/>
            <a:ext cx="4100463"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dirty="0">
              <a:latin typeface="+mn-lt"/>
              <a:ea typeface="+mn-ea"/>
            </a:endParaRPr>
          </a:p>
        </p:txBody>
      </p:sp>
      <p:sp>
        <p:nvSpPr>
          <p:cNvPr id="21" name="Rectangle 25"/>
          <p:cNvSpPr>
            <a:spLocks noChangeArrowheads="1"/>
          </p:cNvSpPr>
          <p:nvPr/>
        </p:nvSpPr>
        <p:spPr bwMode="auto">
          <a:xfrm>
            <a:off x="4412381" y="4481537"/>
            <a:ext cx="38877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dirty="0" smtClean="0">
                <a:effectLst>
                  <a:outerShdw blurRad="38100" dist="38100" dir="2700000" algn="tl">
                    <a:srgbClr val="000000">
                      <a:alpha val="43137"/>
                    </a:srgbClr>
                  </a:outerShdw>
                </a:effectLst>
                <a:latin typeface="+mn-ea"/>
                <a:ea typeface="+mn-ea"/>
              </a:rPr>
              <a:t>四、系统规划案例</a:t>
            </a:r>
            <a:endParaRPr lang="en-US" altLang="zh-CN" sz="2400" b="1" dirty="0">
              <a:effectLst>
                <a:outerShdw blurRad="38100" dist="38100" dir="2700000" algn="tl">
                  <a:srgbClr val="000000">
                    <a:alpha val="43137"/>
                  </a:srgbClr>
                </a:outerShdw>
              </a:effectLst>
              <a:latin typeface="+mn-ea"/>
              <a:ea typeface="+mn-ea"/>
            </a:endParaRPr>
          </a:p>
        </p:txBody>
      </p:sp>
      <p:sp>
        <p:nvSpPr>
          <p:cNvPr id="22" name="Oval 26"/>
          <p:cNvSpPr>
            <a:spLocks noChangeArrowheads="1"/>
          </p:cNvSpPr>
          <p:nvPr/>
        </p:nvSpPr>
        <p:spPr bwMode="gray">
          <a:xfrm>
            <a:off x="3770188" y="1674267"/>
            <a:ext cx="303212" cy="303212"/>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3" name="Oval 27"/>
          <p:cNvSpPr>
            <a:spLocks noChangeArrowheads="1"/>
          </p:cNvSpPr>
          <p:nvPr/>
        </p:nvSpPr>
        <p:spPr bwMode="gray">
          <a:xfrm>
            <a:off x="3782888" y="2699841"/>
            <a:ext cx="303212" cy="301625"/>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pic>
        <p:nvPicPr>
          <p:cNvPr id="24" name="Picture 33" descr="worldmap_ani8"/>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gray">
          <a:xfrm>
            <a:off x="1333375" y="2537916"/>
            <a:ext cx="1609725"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Line 7"/>
          <p:cNvSpPr>
            <a:spLocks noChangeShapeType="1"/>
          </p:cNvSpPr>
          <p:nvPr/>
        </p:nvSpPr>
        <p:spPr bwMode="auto">
          <a:xfrm>
            <a:off x="3255838" y="3790330"/>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AutoShape 22"/>
          <p:cNvSpPr>
            <a:spLocks noChangeArrowheads="1"/>
          </p:cNvSpPr>
          <p:nvPr/>
        </p:nvSpPr>
        <p:spPr bwMode="gray">
          <a:xfrm>
            <a:off x="3859088" y="3517404"/>
            <a:ext cx="4097288"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7" name="Rectangle 23"/>
          <p:cNvSpPr>
            <a:spLocks noChangeArrowheads="1"/>
          </p:cNvSpPr>
          <p:nvPr/>
        </p:nvSpPr>
        <p:spPr bwMode="auto">
          <a:xfrm>
            <a:off x="4411736" y="3502223"/>
            <a:ext cx="453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dirty="0" smtClean="0">
                <a:solidFill>
                  <a:srgbClr val="FF0000"/>
                </a:solidFill>
                <a:effectLst>
                  <a:outerShdw blurRad="38100" dist="38100" dir="2700000" algn="tl">
                    <a:srgbClr val="000000">
                      <a:alpha val="43137"/>
                    </a:srgbClr>
                  </a:outerShdw>
                </a:effectLst>
                <a:latin typeface="+mn-ea"/>
                <a:ea typeface="+mn-ea"/>
              </a:rPr>
              <a:t>三、系统规划阶段</a:t>
            </a:r>
            <a:endParaRPr lang="en-US" altLang="zh-CN" sz="2400" b="1" dirty="0">
              <a:solidFill>
                <a:srgbClr val="FF0000"/>
              </a:solidFill>
              <a:effectLst>
                <a:outerShdw blurRad="38100" dist="38100" dir="2700000" algn="tl">
                  <a:srgbClr val="000000">
                    <a:alpha val="43137"/>
                  </a:srgbClr>
                </a:outerShdw>
              </a:effectLst>
              <a:latin typeface="+mn-ea"/>
              <a:ea typeface="+mn-ea"/>
            </a:endParaRPr>
          </a:p>
        </p:txBody>
      </p:sp>
      <p:sp>
        <p:nvSpPr>
          <p:cNvPr id="28" name="Oval 27"/>
          <p:cNvSpPr>
            <a:spLocks noChangeArrowheads="1"/>
          </p:cNvSpPr>
          <p:nvPr/>
        </p:nvSpPr>
        <p:spPr bwMode="gray">
          <a:xfrm>
            <a:off x="3782888" y="4568007"/>
            <a:ext cx="303212" cy="303212"/>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29" name="Oval 26"/>
          <p:cNvSpPr>
            <a:spLocks noChangeArrowheads="1"/>
          </p:cNvSpPr>
          <p:nvPr/>
        </p:nvSpPr>
        <p:spPr bwMode="gray">
          <a:xfrm>
            <a:off x="3763838" y="3631704"/>
            <a:ext cx="301625" cy="303212"/>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sp>
        <p:nvSpPr>
          <p:cNvPr id="31" name="标题 1"/>
          <p:cNvSpPr>
            <a:spLocks noGrp="1"/>
          </p:cNvSpPr>
          <p:nvPr>
            <p:ph type="title"/>
          </p:nvPr>
        </p:nvSpPr>
        <p:spPr>
          <a:xfrm>
            <a:off x="-36512" y="77317"/>
            <a:ext cx="9144000" cy="687387"/>
          </a:xfrm>
        </p:spPr>
        <p:txBody>
          <a:bodyPr rIns="180000"/>
          <a:lstStyle/>
          <a:p>
            <a:r>
              <a:rPr lang="zh-CN" altLang="en-US" sz="3200" dirty="0">
                <a:solidFill>
                  <a:srgbClr val="0000FF"/>
                </a:solidFill>
                <a:latin typeface="黑体" pitchFamily="49" charset="-122"/>
                <a:ea typeface="黑体" pitchFamily="49" charset="-122"/>
              </a:rPr>
              <a:t>第五讲 </a:t>
            </a:r>
            <a:r>
              <a:rPr lang="zh-CN" altLang="en-US" sz="3200" dirty="0" smtClean="0">
                <a:solidFill>
                  <a:srgbClr val="0000FF"/>
                </a:solidFill>
                <a:effectLst>
                  <a:outerShdw blurRad="38100" dist="38100" dir="2700000" algn="tl">
                    <a:srgbClr val="000000">
                      <a:alpha val="43137"/>
                    </a:srgbClr>
                  </a:outerShdw>
                </a:effectLst>
                <a:latin typeface="黑体" pitchFamily="49" charset="-122"/>
                <a:ea typeface="黑体" pitchFamily="49" charset="-122"/>
              </a:rPr>
              <a:t>系统规划</a:t>
            </a:r>
            <a:endParaRPr lang="zh-CN" altLang="en-US" sz="3200" dirty="0">
              <a:solidFill>
                <a:srgbClr val="0000FF"/>
              </a:solidFill>
              <a:effectLst>
                <a:outerShdw blurRad="38100" dist="38100" dir="2700000" algn="tl">
                  <a:srgbClr val="000000">
                    <a:alpha val="43137"/>
                  </a:srgbClr>
                </a:outerShdw>
              </a:effectLst>
              <a:latin typeface="黑体" pitchFamily="49" charset="-122"/>
              <a:ea typeface="黑体" pitchFamily="49" charset="-122"/>
            </a:endParaRPr>
          </a:p>
        </p:txBody>
      </p:sp>
      <p:sp>
        <p:nvSpPr>
          <p:cNvPr id="30" name="Line 3"/>
          <p:cNvSpPr>
            <a:spLocks noChangeShapeType="1"/>
          </p:cNvSpPr>
          <p:nvPr/>
        </p:nvSpPr>
        <p:spPr bwMode="auto">
          <a:xfrm>
            <a:off x="2267744" y="4661991"/>
            <a:ext cx="986086" cy="987351"/>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5"/>
          <p:cNvSpPr>
            <a:spLocks noChangeShapeType="1"/>
          </p:cNvSpPr>
          <p:nvPr/>
        </p:nvSpPr>
        <p:spPr bwMode="auto">
          <a:xfrm>
            <a:off x="3253830" y="5649342"/>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AutoShape 24"/>
          <p:cNvSpPr>
            <a:spLocks noChangeArrowheads="1"/>
          </p:cNvSpPr>
          <p:nvPr/>
        </p:nvSpPr>
        <p:spPr bwMode="gray">
          <a:xfrm>
            <a:off x="3853905" y="5388992"/>
            <a:ext cx="4100463" cy="488950"/>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auto">
              <a:spcBef>
                <a:spcPts val="0"/>
              </a:spcBef>
              <a:spcAft>
                <a:spcPts val="0"/>
              </a:spcAft>
              <a:defRPr/>
            </a:pPr>
            <a:endParaRPr lang="zh-CN" altLang="en-US" dirty="0">
              <a:latin typeface="+mn-lt"/>
              <a:ea typeface="+mn-ea"/>
            </a:endParaRPr>
          </a:p>
        </p:txBody>
      </p:sp>
      <p:sp>
        <p:nvSpPr>
          <p:cNvPr id="34" name="Rectangle 25"/>
          <p:cNvSpPr>
            <a:spLocks noChangeArrowheads="1"/>
          </p:cNvSpPr>
          <p:nvPr/>
        </p:nvSpPr>
        <p:spPr bwMode="auto">
          <a:xfrm>
            <a:off x="4410373" y="5416822"/>
            <a:ext cx="38877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2400" b="1" dirty="0">
                <a:effectLst>
                  <a:outerShdw blurRad="38100" dist="38100" dir="2700000" algn="tl">
                    <a:srgbClr val="000000">
                      <a:alpha val="43137"/>
                    </a:srgbClr>
                  </a:outerShdw>
                </a:effectLst>
                <a:latin typeface="+mn-ea"/>
                <a:ea typeface="+mn-ea"/>
              </a:rPr>
              <a:t>五</a:t>
            </a:r>
            <a:r>
              <a:rPr lang="zh-CN" altLang="en-US" sz="2400" b="1" dirty="0" smtClean="0">
                <a:effectLst>
                  <a:outerShdw blurRad="38100" dist="38100" dir="2700000" algn="tl">
                    <a:srgbClr val="000000">
                      <a:alpha val="43137"/>
                    </a:srgbClr>
                  </a:outerShdw>
                </a:effectLst>
                <a:latin typeface="+mn-ea"/>
                <a:ea typeface="+mn-ea"/>
              </a:rPr>
              <a:t>、规划的可行性</a:t>
            </a:r>
            <a:endParaRPr lang="en-US" altLang="zh-CN" sz="2400" b="1" dirty="0">
              <a:effectLst>
                <a:outerShdw blurRad="38100" dist="38100" dir="2700000" algn="tl">
                  <a:srgbClr val="000000">
                    <a:alpha val="43137"/>
                  </a:srgbClr>
                </a:outerShdw>
              </a:effectLst>
              <a:latin typeface="+mn-ea"/>
              <a:ea typeface="+mn-ea"/>
            </a:endParaRPr>
          </a:p>
        </p:txBody>
      </p:sp>
      <p:sp>
        <p:nvSpPr>
          <p:cNvPr id="35" name="Oval 27"/>
          <p:cNvSpPr>
            <a:spLocks noChangeArrowheads="1"/>
          </p:cNvSpPr>
          <p:nvPr/>
        </p:nvSpPr>
        <p:spPr bwMode="gray">
          <a:xfrm>
            <a:off x="3780880" y="5503292"/>
            <a:ext cx="303212" cy="303212"/>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pPr fontAlgn="auto">
              <a:spcBef>
                <a:spcPts val="0"/>
              </a:spcBef>
              <a:spcAft>
                <a:spcPts val="0"/>
              </a:spcAft>
              <a:defRPr/>
            </a:pPr>
            <a:endParaRPr lang="zh-CN" altLang="en-US">
              <a:latin typeface="+mn-lt"/>
              <a:ea typeface="+mn-ea"/>
            </a:endParaRPr>
          </a:p>
        </p:txBody>
      </p:sp>
    </p:spTree>
    <p:extLst>
      <p:ext uri="{BB962C8B-B14F-4D97-AF65-F5344CB8AC3E}">
        <p14:creationId xmlns:p14="http://schemas.microsoft.com/office/powerpoint/2010/main" val="4141174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5" name="Rectangle 7"/>
          <p:cNvSpPr>
            <a:spLocks noChangeArrowheads="1"/>
          </p:cNvSpPr>
          <p:nvPr/>
        </p:nvSpPr>
        <p:spPr bwMode="auto">
          <a:xfrm>
            <a:off x="126409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三</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、系统规划阶段</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2" name="TextBox 1"/>
          <p:cNvSpPr txBox="1"/>
          <p:nvPr/>
        </p:nvSpPr>
        <p:spPr bwMode="auto">
          <a:xfrm>
            <a:off x="2972282" y="1484784"/>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smtClean="0">
                <a:solidFill>
                  <a:srgbClr val="FFFF00"/>
                </a:solidFill>
              </a:rPr>
              <a:t> 1</a:t>
            </a:r>
            <a:r>
              <a:rPr lang="zh-CN" altLang="en-US" dirty="0" smtClean="0">
                <a:solidFill>
                  <a:srgbClr val="FFFF00"/>
                </a:solidFill>
              </a:rPr>
              <a:t>、系统战略规划</a:t>
            </a:r>
            <a:endParaRPr lang="zh-CN" altLang="en-US" dirty="0">
              <a:solidFill>
                <a:srgbClr val="FFFF00"/>
              </a:solidFill>
            </a:endParaRPr>
          </a:p>
        </p:txBody>
      </p:sp>
      <p:sp>
        <p:nvSpPr>
          <p:cNvPr id="6" name="TextBox 5"/>
          <p:cNvSpPr txBox="1"/>
          <p:nvPr/>
        </p:nvSpPr>
        <p:spPr bwMode="auto">
          <a:xfrm>
            <a:off x="2972282" y="2347955"/>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smtClean="0">
                <a:solidFill>
                  <a:schemeClr val="bg1"/>
                </a:solidFill>
              </a:rPr>
              <a:t> 2</a:t>
            </a:r>
            <a:r>
              <a:rPr lang="zh-CN" altLang="en-US" dirty="0" smtClean="0">
                <a:solidFill>
                  <a:schemeClr val="bg1"/>
                </a:solidFill>
              </a:rPr>
              <a:t>、系统流程规划</a:t>
            </a:r>
            <a:endParaRPr lang="zh-CN" altLang="en-US" dirty="0">
              <a:solidFill>
                <a:schemeClr val="bg1"/>
              </a:solidFill>
            </a:endParaRPr>
          </a:p>
        </p:txBody>
      </p:sp>
      <p:sp>
        <p:nvSpPr>
          <p:cNvPr id="11" name="Rectangle 3"/>
          <p:cNvSpPr txBox="1">
            <a:spLocks noChangeArrowheads="1"/>
          </p:cNvSpPr>
          <p:nvPr/>
        </p:nvSpPr>
        <p:spPr bwMode="auto">
          <a:xfrm>
            <a:off x="1286810" y="1134616"/>
            <a:ext cx="2061054" cy="710208"/>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r>
              <a:rPr lang="zh-CN" altLang="en-US" sz="2800" dirty="0" smtClean="0">
                <a:solidFill>
                  <a:srgbClr val="FF0000"/>
                </a:solidFill>
                <a:effectLst>
                  <a:outerShdw blurRad="38100" dist="38100" dir="2700000" algn="tl">
                    <a:srgbClr val="000000">
                      <a:alpha val="43137"/>
                    </a:srgbClr>
                  </a:outerShdw>
                </a:effectLst>
              </a:rPr>
              <a:t>要点</a:t>
            </a:r>
          </a:p>
        </p:txBody>
      </p:sp>
      <p:sp>
        <p:nvSpPr>
          <p:cNvPr id="7" name="Text Box 3"/>
          <p:cNvSpPr txBox="1">
            <a:spLocks noChangeArrowheads="1"/>
          </p:cNvSpPr>
          <p:nvPr/>
        </p:nvSpPr>
        <p:spPr bwMode="auto">
          <a:xfrm>
            <a:off x="2972282" y="3211126"/>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smtClean="0">
                <a:solidFill>
                  <a:schemeClr val="bg1"/>
                </a:solidFill>
              </a:rPr>
              <a:t> 3</a:t>
            </a:r>
            <a:r>
              <a:rPr lang="zh-CN" altLang="en-US" dirty="0" smtClean="0">
                <a:solidFill>
                  <a:schemeClr val="bg1"/>
                </a:solidFill>
              </a:rPr>
              <a:t>、系统数据规划</a:t>
            </a:r>
            <a:endParaRPr lang="zh-CN" altLang="en-US" dirty="0">
              <a:solidFill>
                <a:schemeClr val="bg1"/>
              </a:solidFill>
            </a:endParaRPr>
          </a:p>
        </p:txBody>
      </p:sp>
      <p:sp>
        <p:nvSpPr>
          <p:cNvPr id="8" name="Text Box 3"/>
          <p:cNvSpPr txBox="1">
            <a:spLocks noChangeArrowheads="1"/>
          </p:cNvSpPr>
          <p:nvPr/>
        </p:nvSpPr>
        <p:spPr bwMode="auto">
          <a:xfrm>
            <a:off x="2972282" y="4074297"/>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smtClean="0">
                <a:solidFill>
                  <a:schemeClr val="bg1"/>
                </a:solidFill>
              </a:rPr>
              <a:t> 4</a:t>
            </a:r>
            <a:r>
              <a:rPr lang="zh-CN" altLang="en-US" dirty="0" smtClean="0">
                <a:solidFill>
                  <a:schemeClr val="bg1"/>
                </a:solidFill>
              </a:rPr>
              <a:t>、系统功能规划</a:t>
            </a:r>
            <a:endParaRPr lang="zh-CN" altLang="en-US" dirty="0">
              <a:solidFill>
                <a:schemeClr val="bg1"/>
              </a:solidFill>
            </a:endParaRPr>
          </a:p>
        </p:txBody>
      </p:sp>
      <p:sp>
        <p:nvSpPr>
          <p:cNvPr id="9" name="Text Box 3"/>
          <p:cNvSpPr txBox="1">
            <a:spLocks noChangeArrowheads="1"/>
          </p:cNvSpPr>
          <p:nvPr/>
        </p:nvSpPr>
        <p:spPr bwMode="auto">
          <a:xfrm>
            <a:off x="2972282" y="4937467"/>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solidFill>
                  <a:schemeClr val="bg1"/>
                </a:solidFill>
              </a:rPr>
              <a:t> </a:t>
            </a:r>
            <a:r>
              <a:rPr lang="en-US" altLang="zh-CN" dirty="0" smtClean="0">
                <a:solidFill>
                  <a:schemeClr val="bg1"/>
                </a:solidFill>
              </a:rPr>
              <a:t>5</a:t>
            </a:r>
            <a:r>
              <a:rPr lang="zh-CN" altLang="en-US" dirty="0" smtClean="0">
                <a:solidFill>
                  <a:schemeClr val="bg1"/>
                </a:solidFill>
              </a:rPr>
              <a:t>、系统资源规划</a:t>
            </a:r>
            <a:endParaRPr lang="zh-CN" altLang="en-US" dirty="0">
              <a:solidFill>
                <a:schemeClr val="bg1"/>
              </a:solidFill>
            </a:endParaRPr>
          </a:p>
        </p:txBody>
      </p:sp>
      <p:sp>
        <p:nvSpPr>
          <p:cNvPr id="10" name="Text Box 3"/>
          <p:cNvSpPr txBox="1">
            <a:spLocks noChangeArrowheads="1"/>
          </p:cNvSpPr>
          <p:nvPr/>
        </p:nvSpPr>
        <p:spPr bwMode="auto">
          <a:xfrm>
            <a:off x="2987824" y="5724545"/>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solidFill>
                  <a:schemeClr val="bg1"/>
                </a:solidFill>
              </a:rPr>
              <a:t> </a:t>
            </a:r>
            <a:r>
              <a:rPr lang="en-US" altLang="zh-CN" dirty="0" smtClean="0">
                <a:solidFill>
                  <a:schemeClr val="bg1"/>
                </a:solidFill>
              </a:rPr>
              <a:t>6</a:t>
            </a:r>
            <a:r>
              <a:rPr lang="zh-CN" altLang="en-US" dirty="0" smtClean="0">
                <a:solidFill>
                  <a:schemeClr val="bg1"/>
                </a:solidFill>
              </a:rPr>
              <a:t>、系统实施计划</a:t>
            </a:r>
            <a:endParaRPr lang="zh-CN" altLang="en-US" dirty="0">
              <a:solidFill>
                <a:schemeClr val="bg1"/>
              </a:solidFill>
            </a:endParaRPr>
          </a:p>
        </p:txBody>
      </p:sp>
    </p:spTree>
    <p:extLst>
      <p:ext uri="{BB962C8B-B14F-4D97-AF65-F5344CB8AC3E}">
        <p14:creationId xmlns:p14="http://schemas.microsoft.com/office/powerpoint/2010/main" val="1324774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7"/>
          <p:cNvSpPr>
            <a:spLocks noChangeArrowheads="1"/>
          </p:cNvSpPr>
          <p:nvPr/>
        </p:nvSpPr>
        <p:spPr bwMode="auto">
          <a:xfrm>
            <a:off x="111561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三</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、系统规划阶段</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35" name="TextBox 34"/>
          <p:cNvSpPr txBox="1"/>
          <p:nvPr/>
        </p:nvSpPr>
        <p:spPr bwMode="auto">
          <a:xfrm>
            <a:off x="1448478" y="972017"/>
            <a:ext cx="629187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latin typeface="Times New Roman" pitchFamily="18" charset="0"/>
                <a:ea typeface="+mn-ea"/>
                <a:cs typeface="Times New Roman" pitchFamily="18" charset="0"/>
              </a:rPr>
              <a:t>1</a:t>
            </a:r>
            <a:r>
              <a:rPr lang="zh-CN" altLang="en-US" dirty="0" smtClean="0">
                <a:latin typeface="Times New Roman" pitchFamily="18" charset="0"/>
                <a:ea typeface="+mn-ea"/>
                <a:cs typeface="Times New Roman" pitchFamily="18" charset="0"/>
              </a:rPr>
              <a:t>、系统战略规划</a:t>
            </a:r>
            <a:endParaRPr lang="zh-CN" altLang="en-US" dirty="0">
              <a:latin typeface="Times New Roman" pitchFamily="18" charset="0"/>
              <a:ea typeface="+mn-ea"/>
              <a:cs typeface="Times New Roman" pitchFamily="18" charset="0"/>
            </a:endParaRPr>
          </a:p>
        </p:txBody>
      </p:sp>
      <p:sp>
        <p:nvSpPr>
          <p:cNvPr id="36" name="Text Box 3"/>
          <p:cNvSpPr txBox="1">
            <a:spLocks noChangeArrowheads="1"/>
          </p:cNvSpPr>
          <p:nvPr/>
        </p:nvSpPr>
        <p:spPr bwMode="auto">
          <a:xfrm>
            <a:off x="2195736" y="2060848"/>
            <a:ext cx="4464496"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  1) </a:t>
            </a: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战略规划的内容</a:t>
            </a:r>
            <a:endParaRPr kumimoji="1" lang="zh-CN" altLang="en-US" sz="2800" b="1" dirty="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1" name="Text Box 3"/>
          <p:cNvSpPr txBox="1">
            <a:spLocks noChangeArrowheads="1"/>
          </p:cNvSpPr>
          <p:nvPr/>
        </p:nvSpPr>
        <p:spPr bwMode="auto">
          <a:xfrm>
            <a:off x="2195736" y="3092886"/>
            <a:ext cx="4464496"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2) </a:t>
            </a:r>
            <a:r>
              <a:rPr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战略</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规划的特点</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2" name="Text Box 3"/>
          <p:cNvSpPr txBox="1">
            <a:spLocks noChangeArrowheads="1"/>
          </p:cNvSpPr>
          <p:nvPr/>
        </p:nvSpPr>
        <p:spPr bwMode="auto">
          <a:xfrm>
            <a:off x="2195736" y="4124924"/>
            <a:ext cx="4464496"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3) </a:t>
            </a:r>
            <a:r>
              <a:rPr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战略</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规划的框架</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0" name="Text Box 3"/>
          <p:cNvSpPr txBox="1">
            <a:spLocks noChangeArrowheads="1"/>
          </p:cNvSpPr>
          <p:nvPr/>
        </p:nvSpPr>
        <p:spPr bwMode="auto">
          <a:xfrm>
            <a:off x="2195736" y="5156963"/>
            <a:ext cx="4464496"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4</a:t>
            </a: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战略</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规划的实现</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custDataLst>
      <p:tags r:id="rId1"/>
    </p:custDataLst>
    <p:extLst>
      <p:ext uri="{BB962C8B-B14F-4D97-AF65-F5344CB8AC3E}">
        <p14:creationId xmlns:p14="http://schemas.microsoft.com/office/powerpoint/2010/main" val="1653196742"/>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0" y="77317"/>
            <a:ext cx="8892480" cy="687387"/>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r"/>
            <a:r>
              <a:rPr lang="en-US" altLang="zh-CN" dirty="0"/>
              <a:t>1</a:t>
            </a:r>
            <a:r>
              <a:rPr lang="zh-CN" altLang="en-US" dirty="0" smtClean="0"/>
              <a:t>、系统战略规划</a:t>
            </a:r>
            <a:endParaRPr lang="zh-CN" altLang="en-US" dirty="0"/>
          </a:p>
        </p:txBody>
      </p:sp>
      <p:sp>
        <p:nvSpPr>
          <p:cNvPr id="8" name="Rectangle 3"/>
          <p:cNvSpPr txBox="1">
            <a:spLocks noChangeArrowheads="1"/>
          </p:cNvSpPr>
          <p:nvPr/>
        </p:nvSpPr>
        <p:spPr bwMode="auto">
          <a:xfrm>
            <a:off x="638233" y="2060848"/>
            <a:ext cx="8229600" cy="3744268"/>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lgn="just">
              <a:buFont typeface="Wingdings" pitchFamily="2" charset="2"/>
              <a:buChar char="Ø"/>
            </a:pPr>
            <a:r>
              <a:rPr lang="zh-CN" altLang="en-US" dirty="0">
                <a:solidFill>
                  <a:srgbClr val="002060"/>
                </a:solidFill>
                <a:effectLst>
                  <a:outerShdw blurRad="38100" dist="38100" dir="2700000" algn="tl">
                    <a:srgbClr val="000000">
                      <a:alpha val="43137"/>
                    </a:srgbClr>
                  </a:outerShdw>
                </a:effectLst>
                <a:latin typeface="+mn-ea"/>
              </a:rPr>
              <a:t>战略问题是指关于一</a:t>
            </a:r>
            <a:r>
              <a:rPr lang="zh-CN" altLang="en-US" dirty="0" smtClean="0">
                <a:solidFill>
                  <a:srgbClr val="002060"/>
                </a:solidFill>
                <a:effectLst>
                  <a:outerShdw blurRad="38100" dist="38100" dir="2700000" algn="tl">
                    <a:srgbClr val="000000">
                      <a:alpha val="43137"/>
                    </a:srgbClr>
                  </a:outerShdw>
                </a:effectLst>
                <a:latin typeface="+mn-ea"/>
              </a:rPr>
              <a:t>个</a:t>
            </a:r>
            <a:r>
              <a:rPr lang="zh-CN" altLang="en-US" dirty="0">
                <a:solidFill>
                  <a:srgbClr val="002060"/>
                </a:solidFill>
                <a:effectLst>
                  <a:outerShdw blurRad="38100" dist="38100" dir="2700000" algn="tl">
                    <a:srgbClr val="000000">
                      <a:alpha val="43137"/>
                    </a:srgbClr>
                  </a:outerShdw>
                </a:effectLst>
                <a:latin typeface="+mn-ea"/>
              </a:rPr>
              <a:t>企业</a:t>
            </a:r>
            <a:r>
              <a:rPr lang="zh-CN" altLang="en-US" dirty="0" smtClean="0">
                <a:solidFill>
                  <a:srgbClr val="002060"/>
                </a:solidFill>
                <a:effectLst>
                  <a:outerShdw blurRad="38100" dist="38100" dir="2700000" algn="tl">
                    <a:srgbClr val="000000">
                      <a:alpha val="43137"/>
                    </a:srgbClr>
                  </a:outerShdw>
                </a:effectLst>
                <a:latin typeface="+mn-ea"/>
              </a:rPr>
              <a:t>生存</a:t>
            </a:r>
            <a:r>
              <a:rPr lang="zh-CN" altLang="en-US" dirty="0">
                <a:solidFill>
                  <a:srgbClr val="002060"/>
                </a:solidFill>
                <a:effectLst>
                  <a:outerShdw blurRad="38100" dist="38100" dir="2700000" algn="tl">
                    <a:srgbClr val="000000">
                      <a:alpha val="43137"/>
                    </a:srgbClr>
                  </a:outerShdw>
                </a:effectLst>
                <a:latin typeface="+mn-ea"/>
              </a:rPr>
              <a:t>发展的全局性，关键性和长期性的问题</a:t>
            </a:r>
            <a:r>
              <a:rPr lang="zh-CN" altLang="en-US" dirty="0" smtClean="0">
                <a:solidFill>
                  <a:srgbClr val="002060"/>
                </a:solidFill>
                <a:effectLst>
                  <a:outerShdw blurRad="38100" dist="38100" dir="2700000" algn="tl">
                    <a:srgbClr val="000000">
                      <a:alpha val="43137"/>
                    </a:srgbClr>
                  </a:outerShdw>
                </a:effectLst>
                <a:latin typeface="+mn-ea"/>
              </a:rPr>
              <a:t>。</a:t>
            </a:r>
            <a:endParaRPr lang="en-US" altLang="zh-CN" dirty="0">
              <a:solidFill>
                <a:srgbClr val="002060"/>
              </a:solidFill>
              <a:effectLst>
                <a:outerShdw blurRad="38100" dist="38100" dir="2700000" algn="tl">
                  <a:srgbClr val="000000">
                    <a:alpha val="43137"/>
                  </a:srgbClr>
                </a:outerShdw>
              </a:effectLst>
              <a:latin typeface="+mn-ea"/>
            </a:endParaRPr>
          </a:p>
          <a:p>
            <a:pPr algn="just">
              <a:buFont typeface="Wingdings" pitchFamily="2" charset="2"/>
              <a:buChar char="Ø"/>
            </a:pPr>
            <a:r>
              <a:rPr lang="zh-CN" altLang="en-US" dirty="0" smtClean="0">
                <a:solidFill>
                  <a:srgbClr val="002060"/>
                </a:solidFill>
                <a:effectLst>
                  <a:outerShdw blurRad="38100" dist="38100" dir="2700000" algn="tl">
                    <a:srgbClr val="000000">
                      <a:alpha val="43137"/>
                    </a:srgbClr>
                  </a:outerShdw>
                </a:effectLst>
                <a:latin typeface="+mn-ea"/>
              </a:rPr>
              <a:t>制定信息系统的发展战略是系统规划阶段的任务之一。</a:t>
            </a:r>
            <a:endParaRPr lang="en-US" altLang="zh-CN" dirty="0" smtClean="0">
              <a:solidFill>
                <a:srgbClr val="002060"/>
              </a:solidFill>
              <a:effectLst>
                <a:outerShdw blurRad="38100" dist="38100" dir="2700000" algn="tl">
                  <a:srgbClr val="000000">
                    <a:alpha val="43137"/>
                  </a:srgbClr>
                </a:outerShdw>
              </a:effectLst>
              <a:latin typeface="+mn-ea"/>
            </a:endParaRPr>
          </a:p>
          <a:p>
            <a:pPr algn="just">
              <a:buFont typeface="Wingdings" pitchFamily="2" charset="2"/>
              <a:buChar char="Ø"/>
            </a:pPr>
            <a:r>
              <a:rPr lang="zh-CN" altLang="en-US" dirty="0">
                <a:solidFill>
                  <a:srgbClr val="002060"/>
                </a:solidFill>
                <a:effectLst>
                  <a:outerShdw blurRad="38100" dist="38100" dir="2700000" algn="tl">
                    <a:srgbClr val="000000">
                      <a:alpha val="43137"/>
                    </a:srgbClr>
                  </a:outerShdw>
                </a:effectLst>
                <a:latin typeface="+mn-ea"/>
              </a:rPr>
              <a:t>信息系统的战略规划通常包括主要发展目标、发展重点、实现目标的途径和措施等</a:t>
            </a:r>
            <a:r>
              <a:rPr lang="zh-CN" altLang="en-US" dirty="0" smtClean="0">
                <a:solidFill>
                  <a:srgbClr val="002060"/>
                </a:solidFill>
                <a:effectLst>
                  <a:outerShdw blurRad="38100" dist="38100" dir="2700000" algn="tl">
                    <a:srgbClr val="000000">
                      <a:alpha val="43137"/>
                    </a:srgbClr>
                  </a:outerShdw>
                </a:effectLst>
                <a:latin typeface="+mn-ea"/>
              </a:rPr>
              <a:t>。是</a:t>
            </a:r>
            <a:r>
              <a:rPr lang="zh-CN" altLang="en-US" dirty="0">
                <a:solidFill>
                  <a:srgbClr val="002060"/>
                </a:solidFill>
                <a:effectLst>
                  <a:outerShdw blurRad="38100" dist="38100" dir="2700000" algn="tl">
                    <a:srgbClr val="000000">
                      <a:alpha val="43137"/>
                    </a:srgbClr>
                  </a:outerShdw>
                </a:effectLst>
                <a:latin typeface="+mn-ea"/>
              </a:rPr>
              <a:t>企业战略规划下的一个专门性规划，也可以看成是企业战略规划的一个重要组成部分。 </a:t>
            </a:r>
          </a:p>
          <a:p>
            <a:pPr algn="just">
              <a:buFont typeface="Wingdings" pitchFamily="2" charset="2"/>
              <a:buChar char="Ø"/>
            </a:pPr>
            <a:r>
              <a:rPr lang="zh-CN" altLang="en-US" dirty="0" smtClean="0">
                <a:solidFill>
                  <a:srgbClr val="002060"/>
                </a:solidFill>
                <a:effectLst>
                  <a:outerShdw blurRad="38100" dist="38100" dir="2700000" algn="tl">
                    <a:srgbClr val="000000">
                      <a:alpha val="43137"/>
                    </a:srgbClr>
                  </a:outerShdw>
                </a:effectLst>
                <a:latin typeface="+mn-ea"/>
              </a:rPr>
              <a:t>信息系统战略规划的核心问题之一：使信息系统的发展战略与整个企业的发展战略保持一致。</a:t>
            </a:r>
          </a:p>
          <a:p>
            <a:endParaRPr lang="en-US" altLang="zh-CN" dirty="0">
              <a:solidFill>
                <a:srgbClr val="002060"/>
              </a:solidFill>
              <a:effectLst>
                <a:outerShdw blurRad="38100" dist="38100" dir="2700000" algn="tl">
                  <a:srgbClr val="000000">
                    <a:alpha val="43137"/>
                  </a:srgbClr>
                </a:outerShdw>
              </a:effectLst>
              <a:latin typeface="+mn-ea"/>
            </a:endParaRPr>
          </a:p>
        </p:txBody>
      </p:sp>
      <p:sp>
        <p:nvSpPr>
          <p:cNvPr id="9" name="Text Box 3"/>
          <p:cNvSpPr txBox="1">
            <a:spLocks noChangeArrowheads="1"/>
          </p:cNvSpPr>
          <p:nvPr/>
        </p:nvSpPr>
        <p:spPr bwMode="auto">
          <a:xfrm>
            <a:off x="1565920" y="1268760"/>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1)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战略规划的内容</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91184617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p:cNvSpPr>
            <a:spLocks noGrp="1" noChangeArrowheads="1"/>
          </p:cNvSpPr>
          <p:nvPr>
            <p:ph type="body" idx="1"/>
          </p:nvPr>
        </p:nvSpPr>
        <p:spPr>
          <a:xfrm>
            <a:off x="533400" y="1772816"/>
            <a:ext cx="7848600" cy="3096344"/>
          </a:xfrm>
        </p:spPr>
        <p:txBody>
          <a:bodyPr/>
          <a:lstStyle/>
          <a:p>
            <a:pPr marL="0" indent="0" algn="just">
              <a:buNone/>
            </a:pPr>
            <a:r>
              <a:rPr lang="en-US" altLang="zh-CN" sz="2800" dirty="0" smtClean="0">
                <a:solidFill>
                  <a:srgbClr val="0000FF"/>
                </a:solidFill>
                <a:effectLst>
                  <a:outerShdw blurRad="38100" dist="38100" dir="2700000" algn="tl">
                    <a:srgbClr val="000000">
                      <a:alpha val="43137"/>
                    </a:srgbClr>
                  </a:outerShdw>
                </a:effectLst>
              </a:rPr>
              <a:t>(1) </a:t>
            </a:r>
            <a:r>
              <a:rPr lang="zh-CN" altLang="en-US" sz="2800" dirty="0" smtClean="0">
                <a:solidFill>
                  <a:srgbClr val="0000FF"/>
                </a:solidFill>
                <a:effectLst>
                  <a:outerShdw blurRad="38100" dist="38100" dir="2700000" algn="tl">
                    <a:srgbClr val="000000">
                      <a:alpha val="43137"/>
                    </a:srgbClr>
                  </a:outerShdw>
                </a:effectLst>
              </a:rPr>
              <a:t>信息系统</a:t>
            </a:r>
            <a:r>
              <a:rPr lang="zh-CN" altLang="en-US" sz="2800" dirty="0">
                <a:solidFill>
                  <a:srgbClr val="0000FF"/>
                </a:solidFill>
                <a:effectLst>
                  <a:outerShdw blurRad="38100" dist="38100" dir="2700000" algn="tl">
                    <a:srgbClr val="000000">
                      <a:alpha val="43137"/>
                    </a:srgbClr>
                  </a:outerShdw>
                </a:effectLst>
              </a:rPr>
              <a:t>的总目标、发展战略与总体</a:t>
            </a:r>
            <a:r>
              <a:rPr lang="zh-CN" altLang="en-US" sz="2800" dirty="0" smtClean="0">
                <a:solidFill>
                  <a:srgbClr val="0000FF"/>
                </a:solidFill>
                <a:effectLst>
                  <a:outerShdw blurRad="38100" dist="38100" dir="2700000" algn="tl">
                    <a:srgbClr val="000000">
                      <a:alpha val="43137"/>
                    </a:srgbClr>
                  </a:outerShdw>
                </a:effectLst>
              </a:rPr>
              <a:t>结构</a:t>
            </a:r>
            <a:endParaRPr lang="en-US" altLang="zh-CN" sz="2800" dirty="0" smtClean="0">
              <a:solidFill>
                <a:srgbClr val="0000FF"/>
              </a:solidFill>
              <a:effectLst>
                <a:outerShdw blurRad="38100" dist="38100" dir="2700000" algn="tl">
                  <a:srgbClr val="000000">
                    <a:alpha val="43137"/>
                  </a:srgbClr>
                </a:outerShdw>
              </a:effectLst>
            </a:endParaRPr>
          </a:p>
          <a:p>
            <a:pPr algn="just">
              <a:buFont typeface="Wingdings" pitchFamily="2" charset="2"/>
              <a:buChar char="Ø"/>
            </a:pPr>
            <a:r>
              <a:rPr lang="zh-CN" altLang="en-US" dirty="0" smtClean="0">
                <a:effectLst>
                  <a:outerShdw blurRad="38100" dist="38100" dir="2700000" algn="tl">
                    <a:srgbClr val="000000">
                      <a:alpha val="43137"/>
                    </a:srgbClr>
                  </a:outerShdw>
                </a:effectLst>
              </a:rPr>
              <a:t>信息系统</a:t>
            </a:r>
            <a:r>
              <a:rPr lang="zh-CN" altLang="en-US" dirty="0">
                <a:effectLst>
                  <a:outerShdw blurRad="38100" dist="38100" dir="2700000" algn="tl">
                    <a:srgbClr val="000000">
                      <a:alpha val="43137"/>
                    </a:srgbClr>
                  </a:outerShdw>
                </a:effectLst>
              </a:rPr>
              <a:t>战略规划应根据企业的战略目标和内外约束条件，确定信息系统的总目标和总体结构</a:t>
            </a:r>
            <a:r>
              <a:rPr lang="zh-CN" altLang="en-US" dirty="0" smtClean="0">
                <a:effectLst>
                  <a:outerShdw blurRad="38100" dist="38100" dir="2700000" algn="tl">
                    <a:srgbClr val="000000">
                      <a:alpha val="43137"/>
                    </a:srgbClr>
                  </a:outerShdw>
                </a:effectLst>
              </a:rPr>
              <a:t>。</a:t>
            </a:r>
            <a:endParaRPr lang="en-US" altLang="zh-CN" dirty="0" smtClean="0">
              <a:effectLst>
                <a:outerShdw blurRad="38100" dist="38100" dir="2700000" algn="tl">
                  <a:srgbClr val="000000">
                    <a:alpha val="43137"/>
                  </a:srgbClr>
                </a:outerShdw>
              </a:effectLst>
            </a:endParaRPr>
          </a:p>
          <a:p>
            <a:pPr algn="just">
              <a:buFont typeface="Wingdings" pitchFamily="2" charset="2"/>
              <a:buChar char="Ø"/>
            </a:pPr>
            <a:r>
              <a:rPr lang="zh-CN" altLang="en-US" dirty="0" smtClean="0">
                <a:effectLst>
                  <a:outerShdw blurRad="38100" dist="38100" dir="2700000" algn="tl">
                    <a:srgbClr val="000000">
                      <a:alpha val="43137"/>
                    </a:srgbClr>
                  </a:outerShdw>
                </a:effectLst>
              </a:rPr>
              <a:t>信息系统</a:t>
            </a:r>
            <a:r>
              <a:rPr lang="zh-CN" altLang="en-US" dirty="0">
                <a:effectLst>
                  <a:outerShdw blurRad="38100" dist="38100" dir="2700000" algn="tl">
                    <a:srgbClr val="000000">
                      <a:alpha val="43137"/>
                    </a:srgbClr>
                  </a:outerShdw>
                </a:effectLst>
              </a:rPr>
              <a:t>的总目标规定信息系统的发展方向，发展战略提出衡量具体工作完成的标准，总体结构则提供系统开发的框架。</a:t>
            </a:r>
          </a:p>
          <a:p>
            <a:pPr marL="0" indent="0">
              <a:buNone/>
            </a:pPr>
            <a:endParaRPr lang="en-US" altLang="zh-CN" dirty="0">
              <a:effectLst>
                <a:outerShdw blurRad="38100" dist="38100" dir="2700000" algn="tl">
                  <a:srgbClr val="000000">
                    <a:alpha val="43137"/>
                  </a:srgbClr>
                </a:outerShdw>
              </a:effectLst>
            </a:endParaRPr>
          </a:p>
        </p:txBody>
      </p:sp>
      <p:sp>
        <p:nvSpPr>
          <p:cNvPr id="3" name="Rectangle 2"/>
          <p:cNvSpPr>
            <a:spLocks noGrp="1" noChangeArrowheads="1"/>
          </p:cNvSpPr>
          <p:nvPr>
            <p:ph type="title"/>
          </p:nvPr>
        </p:nvSpPr>
        <p:spPr>
          <a:xfrm>
            <a:off x="0" y="77317"/>
            <a:ext cx="8892480" cy="687387"/>
          </a:xfrm>
        </p:spPr>
        <p:txBody>
          <a:bodyPr/>
          <a:lstStyle/>
          <a:p>
            <a:r>
              <a:rPr lang="en-US" altLang="zh-CN" dirty="0" smtClean="0">
                <a:latin typeface="Times New Roman" pitchFamily="18" charset="0"/>
              </a:rPr>
              <a:t>1</a:t>
            </a:r>
            <a:r>
              <a:rPr lang="zh-CN" altLang="en-US" dirty="0" smtClean="0">
                <a:latin typeface="Times New Roman" pitchFamily="18" charset="0"/>
              </a:rPr>
              <a:t>、系统战略规划</a:t>
            </a:r>
            <a:endParaRPr lang="zh-CN" altLang="en-US" dirty="0">
              <a:latin typeface="Times New Roman" pitchFamily="18" charset="0"/>
            </a:endParaRPr>
          </a:p>
        </p:txBody>
      </p:sp>
      <p:sp>
        <p:nvSpPr>
          <p:cNvPr id="4" name="Text Box 3"/>
          <p:cNvSpPr txBox="1">
            <a:spLocks noChangeArrowheads="1"/>
          </p:cNvSpPr>
          <p:nvPr/>
        </p:nvSpPr>
        <p:spPr bwMode="auto">
          <a:xfrm>
            <a:off x="1835696" y="908491"/>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1</a:t>
            </a: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战略规划的内容</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904237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3" name="Rectangle 3"/>
          <p:cNvSpPr>
            <a:spLocks noGrp="1" noChangeArrowheads="1"/>
          </p:cNvSpPr>
          <p:nvPr>
            <p:ph type="body" idx="1"/>
          </p:nvPr>
        </p:nvSpPr>
        <p:spPr>
          <a:xfrm>
            <a:off x="827584" y="1844824"/>
            <a:ext cx="7488832" cy="3963144"/>
          </a:xfrm>
        </p:spPr>
        <p:txBody>
          <a:bodyPr/>
          <a:lstStyle/>
          <a:p>
            <a:pPr marL="0" indent="0" algn="just">
              <a:buNone/>
            </a:pPr>
            <a:r>
              <a:rPr lang="en-US" altLang="zh-CN" sz="2800" dirty="0" smtClean="0">
                <a:solidFill>
                  <a:srgbClr val="0000FF"/>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 </a:t>
            </a:r>
            <a:r>
              <a:rPr lang="en-US" altLang="zh-CN" sz="2800" dirty="0">
                <a:solidFill>
                  <a:srgbClr val="0000FF"/>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(2) </a:t>
            </a:r>
            <a:r>
              <a:rPr lang="zh-CN" altLang="en-US" sz="2800" dirty="0">
                <a:solidFill>
                  <a:srgbClr val="0000FF"/>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了解</a:t>
            </a:r>
            <a:r>
              <a:rPr lang="zh-CN" altLang="en-US" sz="2800" dirty="0" smtClean="0">
                <a:solidFill>
                  <a:srgbClr val="0000FF"/>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当前业务流程和信息系统状况</a:t>
            </a:r>
            <a:endParaRPr lang="en-US" altLang="zh-CN" sz="2800" dirty="0" smtClean="0">
              <a:solidFill>
                <a:srgbClr val="0000FF"/>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a:p>
            <a:pPr marL="0" indent="0" algn="just">
              <a:buNone/>
            </a:pPr>
            <a:r>
              <a:rPr lang="zh-CN" altLang="en-US"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现有</a:t>
            </a:r>
            <a:r>
              <a:rPr lang="zh-CN" altLang="en-US" dirty="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信息系统的状况，包括软件设备、硬件设备、人员、各项费用、开发项目的进展及应用系统的情况，是制定战略规划的基础之一，应充分了解和评价。</a:t>
            </a:r>
          </a:p>
          <a:p>
            <a:pPr marL="0" indent="0" algn="just">
              <a:buNone/>
            </a:pPr>
            <a:r>
              <a:rPr lang="zh-CN" altLang="en-US" sz="2800" dirty="0" smtClean="0">
                <a:solidFill>
                  <a:srgbClr val="0000FF"/>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 </a:t>
            </a:r>
            <a:r>
              <a:rPr lang="en-US" altLang="zh-CN" sz="2800" dirty="0">
                <a:solidFill>
                  <a:srgbClr val="0000FF"/>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(3) </a:t>
            </a:r>
            <a:r>
              <a:rPr lang="zh-CN" altLang="en-US" sz="2800" dirty="0">
                <a:solidFill>
                  <a:srgbClr val="0000FF"/>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对相关信息技术发展的</a:t>
            </a:r>
            <a:r>
              <a:rPr lang="zh-CN" altLang="en-US" sz="2800" dirty="0" smtClean="0">
                <a:solidFill>
                  <a:srgbClr val="0000FF"/>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预测</a:t>
            </a:r>
            <a:endParaRPr lang="en-US" altLang="zh-CN" sz="2800" dirty="0" smtClean="0">
              <a:solidFill>
                <a:srgbClr val="0000FF"/>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a:p>
            <a:pPr marL="0" indent="0" algn="just">
              <a:buNone/>
            </a:pPr>
            <a:r>
              <a:rPr lang="zh-CN" altLang="en-US" dirty="0" smtClean="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信息系统</a:t>
            </a:r>
            <a:r>
              <a:rPr lang="zh-CN" altLang="en-US" dirty="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rPr>
              <a:t>战略规划必然受到信息技术发展的影响。因此，对规划中涉及的软、硬件技术及方法论的发展变化及其对信息系统的影响应做出预测。</a:t>
            </a:r>
          </a:p>
          <a:p>
            <a:pPr marL="0" indent="0">
              <a:buNone/>
            </a:pPr>
            <a:endParaRPr lang="en-US" altLang="zh-CN" dirty="0">
              <a:solidFill>
                <a:srgbClr val="002060"/>
              </a:solidFill>
              <a:effectLst>
                <a:outerShdw blurRad="38100" dist="38100" dir="2700000" algn="tl">
                  <a:srgbClr val="000000">
                    <a:alpha val="43137"/>
                  </a:srgbClr>
                </a:outerShdw>
              </a:effectLst>
              <a:latin typeface="Times New Roman" pitchFamily="18" charset="0"/>
              <a:ea typeface="黑体" pitchFamily="49" charset="-122"/>
              <a:cs typeface="Times New Roman" pitchFamily="18" charset="0"/>
            </a:endParaRPr>
          </a:p>
        </p:txBody>
      </p:sp>
      <p:sp>
        <p:nvSpPr>
          <p:cNvPr id="3" name="Rectangle 2"/>
          <p:cNvSpPr>
            <a:spLocks noGrp="1" noChangeArrowheads="1"/>
          </p:cNvSpPr>
          <p:nvPr>
            <p:ph type="title"/>
          </p:nvPr>
        </p:nvSpPr>
        <p:spPr>
          <a:xfrm>
            <a:off x="0" y="77317"/>
            <a:ext cx="8892480" cy="687387"/>
          </a:xfrm>
        </p:spPr>
        <p:txBody>
          <a:bodyPr/>
          <a:lstStyle/>
          <a:p>
            <a:r>
              <a:rPr lang="en-US" altLang="zh-CN" dirty="0" smtClean="0">
                <a:latin typeface="Times New Roman" pitchFamily="18" charset="0"/>
              </a:rPr>
              <a:t>1</a:t>
            </a:r>
            <a:r>
              <a:rPr lang="zh-CN" altLang="en-US" dirty="0" smtClean="0">
                <a:latin typeface="Times New Roman" pitchFamily="18" charset="0"/>
              </a:rPr>
              <a:t>、系统战略规划</a:t>
            </a:r>
            <a:endParaRPr lang="zh-CN" altLang="en-US" dirty="0">
              <a:latin typeface="Times New Roman" pitchFamily="18" charset="0"/>
            </a:endParaRPr>
          </a:p>
        </p:txBody>
      </p:sp>
      <p:sp>
        <p:nvSpPr>
          <p:cNvPr id="4" name="Text Box 3"/>
          <p:cNvSpPr txBox="1">
            <a:spLocks noChangeArrowheads="1"/>
          </p:cNvSpPr>
          <p:nvPr/>
        </p:nvSpPr>
        <p:spPr bwMode="auto">
          <a:xfrm>
            <a:off x="1835696" y="908491"/>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1</a:t>
            </a: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战略规划的内容</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15607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Grp="1" noChangeArrowheads="1"/>
          </p:cNvSpPr>
          <p:nvPr>
            <p:ph type="body" idx="1"/>
          </p:nvPr>
        </p:nvSpPr>
        <p:spPr>
          <a:xfrm>
            <a:off x="533400" y="2204864"/>
            <a:ext cx="7772400" cy="3891136"/>
          </a:xfrm>
        </p:spPr>
        <p:txBody>
          <a:bodyPr/>
          <a:lstStyle/>
          <a:p>
            <a:pPr marL="0" indent="0" algn="just">
              <a:buNone/>
            </a:pPr>
            <a:r>
              <a:rPr lang="en-US" altLang="zh-CN"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(4) </a:t>
            </a:r>
            <a:r>
              <a:rPr lang="zh-CN" altLang="en-US" sz="2800"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近期发展的</a:t>
            </a:r>
            <a:r>
              <a:rPr lang="zh-CN" altLang="en-US"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计划</a:t>
            </a:r>
            <a:endParaRPr lang="en-US" altLang="zh-CN" sz="2800"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lgn="just">
              <a:buNone/>
            </a:pPr>
            <a:r>
              <a:rPr lang="en-US" altLang="zh-CN"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r>
              <a:rPr lang="en-US" altLang="zh-CN"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        </a:t>
            </a:r>
            <a:r>
              <a:rPr lang="zh-CN" altLang="en-US"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战略</a:t>
            </a:r>
            <a:r>
              <a:rPr lang="zh-CN" altLang="en-US"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计划涉及时间跨度较长，应对近期的发展做出具体的计划，它包括硬件设备的购置、项目开发、系统维护的时间安排以及人力、资金的需求计划等内容。</a:t>
            </a:r>
          </a:p>
          <a:p>
            <a:pPr marL="0" indent="0">
              <a:buNone/>
            </a:pPr>
            <a:endParaRPr lang="en-US" altLang="zh-CN"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Rectangle 2"/>
          <p:cNvSpPr>
            <a:spLocks noGrp="1" noChangeArrowheads="1"/>
          </p:cNvSpPr>
          <p:nvPr>
            <p:ph type="title"/>
          </p:nvPr>
        </p:nvSpPr>
        <p:spPr>
          <a:xfrm>
            <a:off x="0" y="77317"/>
            <a:ext cx="8892480" cy="687387"/>
          </a:xfrm>
        </p:spPr>
        <p:txBody>
          <a:bodyPr/>
          <a:lstStyle/>
          <a:p>
            <a:r>
              <a:rPr lang="en-US" altLang="zh-CN" dirty="0" smtClean="0">
                <a:latin typeface="Times New Roman" pitchFamily="18" charset="0"/>
              </a:rPr>
              <a:t>1</a:t>
            </a:r>
            <a:r>
              <a:rPr lang="zh-CN" altLang="en-US" dirty="0" smtClean="0">
                <a:latin typeface="Times New Roman" pitchFamily="18" charset="0"/>
              </a:rPr>
              <a:t>、系统战略规划</a:t>
            </a:r>
            <a:endParaRPr lang="zh-CN" altLang="en-US" dirty="0">
              <a:latin typeface="Times New Roman" pitchFamily="18" charset="0"/>
            </a:endParaRPr>
          </a:p>
        </p:txBody>
      </p:sp>
      <p:sp>
        <p:nvSpPr>
          <p:cNvPr id="4" name="Text Box 3"/>
          <p:cNvSpPr txBox="1">
            <a:spLocks noChangeArrowheads="1"/>
          </p:cNvSpPr>
          <p:nvPr/>
        </p:nvSpPr>
        <p:spPr bwMode="auto">
          <a:xfrm>
            <a:off x="1835696" y="908491"/>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1</a:t>
            </a: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战略规划的内容</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911807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3" name="Rectangle 3"/>
          <p:cNvSpPr>
            <a:spLocks noGrp="1" noChangeArrowheads="1"/>
          </p:cNvSpPr>
          <p:nvPr>
            <p:ph type="body" idx="1"/>
          </p:nvPr>
        </p:nvSpPr>
        <p:spPr>
          <a:xfrm>
            <a:off x="457200" y="1700808"/>
            <a:ext cx="8229600" cy="4752380"/>
          </a:xfrm>
        </p:spPr>
        <p:txBody>
          <a:bodyPr/>
          <a:lstStyle/>
          <a:p>
            <a:pPr lvl="1"/>
            <a:r>
              <a:rPr lang="zh-CN" altLang="en-US" dirty="0" smtClean="0">
                <a:solidFill>
                  <a:srgbClr val="002060"/>
                </a:solidFill>
                <a:effectLst>
                  <a:outerShdw blurRad="38100" dist="38100" dir="2700000" algn="tl">
                    <a:srgbClr val="000000">
                      <a:alpha val="43137"/>
                    </a:srgbClr>
                  </a:outerShdw>
                </a:effectLst>
              </a:rPr>
              <a:t>目标</a:t>
            </a:r>
            <a:r>
              <a:rPr lang="zh-CN" altLang="en-US" dirty="0">
                <a:solidFill>
                  <a:srgbClr val="002060"/>
                </a:solidFill>
                <a:effectLst>
                  <a:outerShdw blurRad="38100" dist="38100" dir="2700000" algn="tl">
                    <a:srgbClr val="000000">
                      <a:alpha val="43137"/>
                    </a:srgbClr>
                  </a:outerShdw>
                </a:effectLst>
              </a:rPr>
              <a:t>明确：</a:t>
            </a:r>
          </a:p>
          <a:p>
            <a:pPr lvl="2"/>
            <a:r>
              <a:rPr lang="zh-CN" altLang="en-US" dirty="0">
                <a:solidFill>
                  <a:srgbClr val="002060"/>
                </a:solidFill>
                <a:effectLst>
                  <a:outerShdw blurRad="38100" dist="38100" dir="2700000" algn="tl">
                    <a:srgbClr val="000000">
                      <a:alpha val="43137"/>
                    </a:srgbClr>
                  </a:outerShdw>
                </a:effectLst>
              </a:rPr>
              <a:t>先进但可以达到，给人鼓舞</a:t>
            </a:r>
            <a:r>
              <a:rPr lang="en-US" altLang="zh-CN" dirty="0">
                <a:solidFill>
                  <a:srgbClr val="002060"/>
                </a:solidFill>
                <a:effectLst>
                  <a:outerShdw blurRad="38100" dist="38100" dir="2700000" algn="tl">
                    <a:srgbClr val="000000">
                      <a:alpha val="43137"/>
                    </a:srgbClr>
                  </a:outerShdw>
                </a:effectLst>
              </a:rPr>
              <a:t>,</a:t>
            </a:r>
            <a:r>
              <a:rPr lang="zh-CN" altLang="en-US" dirty="0">
                <a:solidFill>
                  <a:srgbClr val="002060"/>
                </a:solidFill>
                <a:effectLst>
                  <a:outerShdw blurRad="38100" dist="38100" dir="2700000" algn="tl">
                    <a:srgbClr val="000000">
                      <a:alpha val="43137"/>
                    </a:srgbClr>
                  </a:outerShdw>
                </a:effectLst>
              </a:rPr>
              <a:t>没有二义；</a:t>
            </a:r>
          </a:p>
          <a:p>
            <a:pPr lvl="1"/>
            <a:r>
              <a:rPr lang="zh-CN" altLang="en-US" dirty="0">
                <a:solidFill>
                  <a:srgbClr val="002060"/>
                </a:solidFill>
                <a:effectLst>
                  <a:outerShdw blurRad="38100" dist="38100" dir="2700000" algn="tl">
                    <a:srgbClr val="000000">
                      <a:alpha val="43137"/>
                    </a:srgbClr>
                  </a:outerShdw>
                </a:effectLst>
              </a:rPr>
              <a:t>可执行性良好：</a:t>
            </a:r>
          </a:p>
          <a:p>
            <a:pPr lvl="2"/>
            <a:r>
              <a:rPr lang="zh-CN" altLang="en-US" dirty="0">
                <a:solidFill>
                  <a:srgbClr val="002060"/>
                </a:solidFill>
                <a:effectLst>
                  <a:outerShdw blurRad="38100" dist="38100" dir="2700000" algn="tl">
                    <a:srgbClr val="000000">
                      <a:alpha val="43137"/>
                    </a:srgbClr>
                  </a:outerShdw>
                </a:effectLst>
              </a:rPr>
              <a:t>通俗、明确、可执行；</a:t>
            </a:r>
          </a:p>
          <a:p>
            <a:pPr lvl="1"/>
            <a:r>
              <a:rPr lang="zh-CN" altLang="en-US" dirty="0">
                <a:solidFill>
                  <a:srgbClr val="002060"/>
                </a:solidFill>
                <a:effectLst>
                  <a:outerShdw blurRad="38100" dist="38100" dir="2700000" algn="tl">
                    <a:srgbClr val="000000">
                      <a:alpha val="43137"/>
                    </a:srgbClr>
                  </a:outerShdw>
                </a:effectLst>
              </a:rPr>
              <a:t>组织人事落实：</a:t>
            </a:r>
          </a:p>
          <a:p>
            <a:pPr lvl="2"/>
            <a:r>
              <a:rPr lang="zh-CN" altLang="en-US" dirty="0">
                <a:solidFill>
                  <a:srgbClr val="002060"/>
                </a:solidFill>
                <a:effectLst>
                  <a:outerShdw blurRad="38100" dist="38100" dir="2700000" algn="tl">
                    <a:srgbClr val="000000">
                      <a:alpha val="43137"/>
                    </a:srgbClr>
                  </a:outerShdw>
                </a:effectLst>
              </a:rPr>
              <a:t>级级落实，明确责任；</a:t>
            </a:r>
          </a:p>
          <a:p>
            <a:pPr lvl="1"/>
            <a:r>
              <a:rPr lang="zh-CN" altLang="en-US" dirty="0">
                <a:solidFill>
                  <a:srgbClr val="002060"/>
                </a:solidFill>
                <a:effectLst>
                  <a:outerShdw blurRad="38100" dist="38100" dir="2700000" algn="tl">
                    <a:srgbClr val="000000">
                      <a:alpha val="43137"/>
                    </a:srgbClr>
                  </a:outerShdw>
                </a:effectLst>
              </a:rPr>
              <a:t>灵活性好：</a:t>
            </a:r>
          </a:p>
          <a:p>
            <a:pPr lvl="2"/>
            <a:r>
              <a:rPr lang="zh-CN" altLang="en-US" dirty="0">
                <a:solidFill>
                  <a:srgbClr val="002060"/>
                </a:solidFill>
                <a:effectLst>
                  <a:outerShdw blurRad="38100" dist="38100" dir="2700000" algn="tl">
                    <a:srgbClr val="000000">
                      <a:alpha val="43137"/>
                    </a:srgbClr>
                  </a:outerShdw>
                </a:effectLst>
              </a:rPr>
              <a:t>活动范围和组织计划的形式是变化的，应进行周期性校核和评审。</a:t>
            </a:r>
          </a:p>
        </p:txBody>
      </p:sp>
      <p:sp>
        <p:nvSpPr>
          <p:cNvPr id="4" name="Rectangle 2"/>
          <p:cNvSpPr txBox="1">
            <a:spLocks noChangeArrowheads="1"/>
          </p:cNvSpPr>
          <p:nvPr/>
        </p:nvSpPr>
        <p:spPr bwMode="auto">
          <a:xfrm>
            <a:off x="26209" y="116632"/>
            <a:ext cx="8892480" cy="687387"/>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r>
              <a:rPr lang="en-US" altLang="zh-CN" dirty="0" smtClean="0">
                <a:latin typeface="Times New Roman" pitchFamily="18" charset="0"/>
              </a:rPr>
              <a:t>1</a:t>
            </a:r>
            <a:r>
              <a:rPr lang="zh-CN" altLang="en-US" dirty="0" smtClean="0">
                <a:latin typeface="Times New Roman" pitchFamily="18" charset="0"/>
              </a:rPr>
              <a:t>、系统战略规划</a:t>
            </a:r>
            <a:endParaRPr lang="zh-CN" altLang="en-US" dirty="0">
              <a:latin typeface="Times New Roman" pitchFamily="18" charset="0"/>
            </a:endParaRPr>
          </a:p>
        </p:txBody>
      </p:sp>
      <p:sp>
        <p:nvSpPr>
          <p:cNvPr id="5" name="Text Box 3"/>
          <p:cNvSpPr txBox="1">
            <a:spLocks noChangeArrowheads="1"/>
          </p:cNvSpPr>
          <p:nvPr/>
        </p:nvSpPr>
        <p:spPr bwMode="auto">
          <a:xfrm>
            <a:off x="1835696" y="908491"/>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2</a:t>
            </a: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战略规划的特点</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60410767"/>
      </p:ext>
    </p:extLst>
  </p:cSld>
  <p:clrMapOvr>
    <a:masterClrMapping/>
  </p:clrMapOvr>
  <p:transition>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8" name="Rectangle 4"/>
          <p:cNvSpPr>
            <a:spLocks noChangeArrowheads="1"/>
          </p:cNvSpPr>
          <p:nvPr/>
        </p:nvSpPr>
        <p:spPr bwMode="ltGray">
          <a:xfrm>
            <a:off x="1828800" y="2245891"/>
            <a:ext cx="5715000" cy="3581400"/>
          </a:xfrm>
          <a:prstGeom prst="rect">
            <a:avLst/>
          </a:prstGeom>
          <a:solidFill>
            <a:srgbClr val="CCCCFF">
              <a:alpha val="50000"/>
            </a:srgbClr>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7429" name="Line 5"/>
          <p:cNvSpPr>
            <a:spLocks noChangeShapeType="1"/>
          </p:cNvSpPr>
          <p:nvPr/>
        </p:nvSpPr>
        <p:spPr bwMode="auto">
          <a:xfrm>
            <a:off x="1828800" y="3312691"/>
            <a:ext cx="571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7430" name="Line 6"/>
          <p:cNvSpPr>
            <a:spLocks noChangeShapeType="1"/>
          </p:cNvSpPr>
          <p:nvPr/>
        </p:nvSpPr>
        <p:spPr bwMode="auto">
          <a:xfrm>
            <a:off x="1828800" y="4608091"/>
            <a:ext cx="571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7431" name="Line 7"/>
          <p:cNvSpPr>
            <a:spLocks noChangeShapeType="1"/>
          </p:cNvSpPr>
          <p:nvPr/>
        </p:nvSpPr>
        <p:spPr bwMode="auto">
          <a:xfrm>
            <a:off x="3505200" y="2245891"/>
            <a:ext cx="0" cy="3581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7432" name="Line 8"/>
          <p:cNvSpPr>
            <a:spLocks noChangeShapeType="1"/>
          </p:cNvSpPr>
          <p:nvPr/>
        </p:nvSpPr>
        <p:spPr bwMode="auto">
          <a:xfrm>
            <a:off x="5562600" y="2245891"/>
            <a:ext cx="0" cy="3581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7433" name="Rectangle 9"/>
          <p:cNvSpPr>
            <a:spLocks noChangeArrowheads="1"/>
          </p:cNvSpPr>
          <p:nvPr/>
        </p:nvSpPr>
        <p:spPr bwMode="auto">
          <a:xfrm>
            <a:off x="2286000" y="2398291"/>
            <a:ext cx="75052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kumimoji="1" lang="zh-CN" altLang="en-US" sz="4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①</a:t>
            </a:r>
          </a:p>
        </p:txBody>
      </p:sp>
      <p:sp>
        <p:nvSpPr>
          <p:cNvPr id="487434" name="Rectangle 10"/>
          <p:cNvSpPr>
            <a:spLocks noChangeArrowheads="1"/>
          </p:cNvSpPr>
          <p:nvPr/>
        </p:nvSpPr>
        <p:spPr bwMode="auto">
          <a:xfrm>
            <a:off x="6248400" y="2398291"/>
            <a:ext cx="75052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kumimoji="1" lang="zh-CN" altLang="en-US" sz="4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③</a:t>
            </a:r>
          </a:p>
        </p:txBody>
      </p:sp>
      <p:sp>
        <p:nvSpPr>
          <p:cNvPr id="487435" name="Rectangle 11"/>
          <p:cNvSpPr>
            <a:spLocks noChangeArrowheads="1"/>
          </p:cNvSpPr>
          <p:nvPr/>
        </p:nvSpPr>
        <p:spPr bwMode="auto">
          <a:xfrm>
            <a:off x="4191000" y="2398291"/>
            <a:ext cx="75052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kumimoji="1" lang="zh-CN" altLang="en-US" sz="4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②</a:t>
            </a:r>
          </a:p>
        </p:txBody>
      </p:sp>
      <p:sp>
        <p:nvSpPr>
          <p:cNvPr id="487436" name="Rectangle 12"/>
          <p:cNvSpPr>
            <a:spLocks noChangeArrowheads="1"/>
          </p:cNvSpPr>
          <p:nvPr/>
        </p:nvSpPr>
        <p:spPr bwMode="auto">
          <a:xfrm>
            <a:off x="2286000" y="3541291"/>
            <a:ext cx="75052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kumimoji="1" lang="zh-CN" altLang="en-US" sz="4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④</a:t>
            </a:r>
          </a:p>
        </p:txBody>
      </p:sp>
      <p:sp>
        <p:nvSpPr>
          <p:cNvPr id="487437" name="Rectangle 13"/>
          <p:cNvSpPr>
            <a:spLocks noChangeArrowheads="1"/>
          </p:cNvSpPr>
          <p:nvPr/>
        </p:nvSpPr>
        <p:spPr bwMode="auto">
          <a:xfrm>
            <a:off x="4210050" y="3541291"/>
            <a:ext cx="75052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kumimoji="1" lang="zh-CN" altLang="en-US" sz="4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⑤</a:t>
            </a:r>
          </a:p>
        </p:txBody>
      </p:sp>
      <p:sp>
        <p:nvSpPr>
          <p:cNvPr id="487438" name="Rectangle 14"/>
          <p:cNvSpPr>
            <a:spLocks noChangeArrowheads="1"/>
          </p:cNvSpPr>
          <p:nvPr/>
        </p:nvSpPr>
        <p:spPr bwMode="auto">
          <a:xfrm>
            <a:off x="6267450" y="3541291"/>
            <a:ext cx="75052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kumimoji="1" lang="zh-CN" altLang="en-US" sz="4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⑥</a:t>
            </a:r>
          </a:p>
        </p:txBody>
      </p:sp>
      <p:sp>
        <p:nvSpPr>
          <p:cNvPr id="487439" name="Rectangle 15"/>
          <p:cNvSpPr>
            <a:spLocks noChangeArrowheads="1"/>
          </p:cNvSpPr>
          <p:nvPr/>
        </p:nvSpPr>
        <p:spPr bwMode="auto">
          <a:xfrm>
            <a:off x="2286000" y="4912891"/>
            <a:ext cx="75052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kumimoji="1" lang="zh-CN" altLang="en-US" sz="4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⑦</a:t>
            </a:r>
          </a:p>
        </p:txBody>
      </p:sp>
      <p:sp>
        <p:nvSpPr>
          <p:cNvPr id="487440" name="Rectangle 16"/>
          <p:cNvSpPr>
            <a:spLocks noChangeArrowheads="1"/>
          </p:cNvSpPr>
          <p:nvPr/>
        </p:nvSpPr>
        <p:spPr bwMode="auto">
          <a:xfrm>
            <a:off x="4210050" y="4912891"/>
            <a:ext cx="75052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kumimoji="1" lang="zh-CN" altLang="en-US" sz="4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⑧</a:t>
            </a:r>
          </a:p>
        </p:txBody>
      </p:sp>
      <p:sp>
        <p:nvSpPr>
          <p:cNvPr id="487441" name="Rectangle 17"/>
          <p:cNvSpPr>
            <a:spLocks noChangeArrowheads="1"/>
          </p:cNvSpPr>
          <p:nvPr/>
        </p:nvSpPr>
        <p:spPr bwMode="auto">
          <a:xfrm>
            <a:off x="6248400" y="4912891"/>
            <a:ext cx="75052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kumimoji="1" lang="zh-CN" altLang="en-US" sz="4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⑨</a:t>
            </a:r>
          </a:p>
        </p:txBody>
      </p:sp>
      <p:sp>
        <p:nvSpPr>
          <p:cNvPr id="487442" name="Line 18"/>
          <p:cNvSpPr>
            <a:spLocks noChangeShapeType="1"/>
          </p:cNvSpPr>
          <p:nvPr/>
        </p:nvSpPr>
        <p:spPr bwMode="auto">
          <a:xfrm>
            <a:off x="2895600" y="2855491"/>
            <a:ext cx="1371600" cy="0"/>
          </a:xfrm>
          <a:prstGeom prst="line">
            <a:avLst/>
          </a:prstGeom>
          <a:noFill/>
          <a:ln w="127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7443" name="Line 19"/>
          <p:cNvSpPr>
            <a:spLocks noChangeShapeType="1"/>
          </p:cNvSpPr>
          <p:nvPr/>
        </p:nvSpPr>
        <p:spPr bwMode="auto">
          <a:xfrm>
            <a:off x="2971800" y="3998491"/>
            <a:ext cx="1371600" cy="0"/>
          </a:xfrm>
          <a:prstGeom prst="line">
            <a:avLst/>
          </a:prstGeom>
          <a:noFill/>
          <a:ln w="127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7444" name="Line 20"/>
          <p:cNvSpPr>
            <a:spLocks noChangeShapeType="1"/>
          </p:cNvSpPr>
          <p:nvPr/>
        </p:nvSpPr>
        <p:spPr bwMode="auto">
          <a:xfrm>
            <a:off x="2971800" y="5370091"/>
            <a:ext cx="1371600" cy="0"/>
          </a:xfrm>
          <a:prstGeom prst="line">
            <a:avLst/>
          </a:prstGeom>
          <a:noFill/>
          <a:ln w="127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7445" name="Line 21"/>
          <p:cNvSpPr>
            <a:spLocks noChangeShapeType="1"/>
          </p:cNvSpPr>
          <p:nvPr/>
        </p:nvSpPr>
        <p:spPr bwMode="auto">
          <a:xfrm>
            <a:off x="4800600" y="2855491"/>
            <a:ext cx="1524000" cy="0"/>
          </a:xfrm>
          <a:prstGeom prst="line">
            <a:avLst/>
          </a:prstGeom>
          <a:noFill/>
          <a:ln w="127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7446" name="Line 22"/>
          <p:cNvSpPr>
            <a:spLocks noChangeShapeType="1"/>
          </p:cNvSpPr>
          <p:nvPr/>
        </p:nvSpPr>
        <p:spPr bwMode="auto">
          <a:xfrm>
            <a:off x="4876800" y="3998491"/>
            <a:ext cx="1524000" cy="0"/>
          </a:xfrm>
          <a:prstGeom prst="line">
            <a:avLst/>
          </a:prstGeom>
          <a:noFill/>
          <a:ln w="127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7447" name="Line 23"/>
          <p:cNvSpPr>
            <a:spLocks noChangeShapeType="1"/>
          </p:cNvSpPr>
          <p:nvPr/>
        </p:nvSpPr>
        <p:spPr bwMode="auto">
          <a:xfrm>
            <a:off x="4876800" y="5370091"/>
            <a:ext cx="1524000" cy="0"/>
          </a:xfrm>
          <a:prstGeom prst="line">
            <a:avLst/>
          </a:prstGeom>
          <a:noFill/>
          <a:ln w="127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7448" name="Line 24"/>
          <p:cNvSpPr>
            <a:spLocks noChangeShapeType="1"/>
          </p:cNvSpPr>
          <p:nvPr/>
        </p:nvSpPr>
        <p:spPr bwMode="auto">
          <a:xfrm>
            <a:off x="2667000" y="3084091"/>
            <a:ext cx="0" cy="609600"/>
          </a:xfrm>
          <a:prstGeom prst="line">
            <a:avLst/>
          </a:prstGeom>
          <a:noFill/>
          <a:ln w="127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7449" name="Line 25"/>
          <p:cNvSpPr>
            <a:spLocks noChangeShapeType="1"/>
          </p:cNvSpPr>
          <p:nvPr/>
        </p:nvSpPr>
        <p:spPr bwMode="auto">
          <a:xfrm>
            <a:off x="2667000" y="4227091"/>
            <a:ext cx="0" cy="838200"/>
          </a:xfrm>
          <a:prstGeom prst="line">
            <a:avLst/>
          </a:prstGeom>
          <a:noFill/>
          <a:ln w="127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7450" name="Line 26"/>
          <p:cNvSpPr>
            <a:spLocks noChangeShapeType="1"/>
          </p:cNvSpPr>
          <p:nvPr/>
        </p:nvSpPr>
        <p:spPr bwMode="auto">
          <a:xfrm>
            <a:off x="4572000" y="3084091"/>
            <a:ext cx="0" cy="609600"/>
          </a:xfrm>
          <a:prstGeom prst="line">
            <a:avLst/>
          </a:prstGeom>
          <a:noFill/>
          <a:ln w="127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7451" name="Line 27"/>
          <p:cNvSpPr>
            <a:spLocks noChangeShapeType="1"/>
          </p:cNvSpPr>
          <p:nvPr/>
        </p:nvSpPr>
        <p:spPr bwMode="auto">
          <a:xfrm>
            <a:off x="4572000" y="4227091"/>
            <a:ext cx="0" cy="838200"/>
          </a:xfrm>
          <a:prstGeom prst="line">
            <a:avLst/>
          </a:prstGeom>
          <a:noFill/>
          <a:ln w="127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7452" name="Line 28"/>
          <p:cNvSpPr>
            <a:spLocks noChangeShapeType="1"/>
          </p:cNvSpPr>
          <p:nvPr/>
        </p:nvSpPr>
        <p:spPr bwMode="auto">
          <a:xfrm>
            <a:off x="6629400" y="3084091"/>
            <a:ext cx="0" cy="609600"/>
          </a:xfrm>
          <a:prstGeom prst="line">
            <a:avLst/>
          </a:prstGeom>
          <a:noFill/>
          <a:ln w="127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7453" name="Line 29"/>
          <p:cNvSpPr>
            <a:spLocks noChangeShapeType="1"/>
          </p:cNvSpPr>
          <p:nvPr/>
        </p:nvSpPr>
        <p:spPr bwMode="auto">
          <a:xfrm>
            <a:off x="6629400" y="4227091"/>
            <a:ext cx="0" cy="838200"/>
          </a:xfrm>
          <a:prstGeom prst="line">
            <a:avLst/>
          </a:prstGeom>
          <a:noFill/>
          <a:ln w="127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7454" name="Line 30"/>
          <p:cNvSpPr>
            <a:spLocks noChangeShapeType="1"/>
          </p:cNvSpPr>
          <p:nvPr/>
        </p:nvSpPr>
        <p:spPr bwMode="auto">
          <a:xfrm flipH="1">
            <a:off x="2895600" y="3007891"/>
            <a:ext cx="1447800" cy="838200"/>
          </a:xfrm>
          <a:prstGeom prst="line">
            <a:avLst/>
          </a:prstGeom>
          <a:noFill/>
          <a:ln w="762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7455" name="Line 31"/>
          <p:cNvSpPr>
            <a:spLocks noChangeShapeType="1"/>
          </p:cNvSpPr>
          <p:nvPr/>
        </p:nvSpPr>
        <p:spPr bwMode="auto">
          <a:xfrm flipH="1">
            <a:off x="2819400" y="4227091"/>
            <a:ext cx="1524000" cy="990600"/>
          </a:xfrm>
          <a:prstGeom prst="line">
            <a:avLst/>
          </a:prstGeom>
          <a:noFill/>
          <a:ln w="762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7456" name="Line 32"/>
          <p:cNvSpPr>
            <a:spLocks noChangeShapeType="1"/>
          </p:cNvSpPr>
          <p:nvPr/>
        </p:nvSpPr>
        <p:spPr bwMode="auto">
          <a:xfrm flipH="1">
            <a:off x="4876800" y="3007891"/>
            <a:ext cx="1524000" cy="838200"/>
          </a:xfrm>
          <a:prstGeom prst="line">
            <a:avLst/>
          </a:prstGeom>
          <a:noFill/>
          <a:ln w="762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7457" name="Line 33"/>
          <p:cNvSpPr>
            <a:spLocks noChangeShapeType="1"/>
          </p:cNvSpPr>
          <p:nvPr/>
        </p:nvSpPr>
        <p:spPr bwMode="auto">
          <a:xfrm flipH="1">
            <a:off x="4800600" y="4150891"/>
            <a:ext cx="1600200" cy="1066800"/>
          </a:xfrm>
          <a:prstGeom prst="line">
            <a:avLst/>
          </a:prstGeom>
          <a:noFill/>
          <a:ln w="762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87458" name="Text Box 34"/>
          <p:cNvSpPr txBox="1">
            <a:spLocks noChangeArrowheads="1"/>
          </p:cNvSpPr>
          <p:nvPr/>
        </p:nvSpPr>
        <p:spPr bwMode="auto">
          <a:xfrm>
            <a:off x="958850" y="2471316"/>
            <a:ext cx="9589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kumimoji="1" lang="zh-CN" altLang="en-US"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公司级</a:t>
            </a:r>
          </a:p>
        </p:txBody>
      </p:sp>
      <p:sp>
        <p:nvSpPr>
          <p:cNvPr id="487459" name="Text Box 35"/>
          <p:cNvSpPr txBox="1">
            <a:spLocks noChangeArrowheads="1"/>
          </p:cNvSpPr>
          <p:nvPr/>
        </p:nvSpPr>
        <p:spPr bwMode="auto">
          <a:xfrm>
            <a:off x="958850" y="3690516"/>
            <a:ext cx="9589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kumimoji="1" lang="zh-CN" altLang="en-US"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业务级</a:t>
            </a:r>
          </a:p>
        </p:txBody>
      </p:sp>
      <p:sp>
        <p:nvSpPr>
          <p:cNvPr id="487460" name="Text Box 36"/>
          <p:cNvSpPr txBox="1">
            <a:spLocks noChangeArrowheads="1"/>
          </p:cNvSpPr>
          <p:nvPr/>
        </p:nvSpPr>
        <p:spPr bwMode="auto">
          <a:xfrm>
            <a:off x="958850" y="5062116"/>
            <a:ext cx="9589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kumimoji="1" lang="zh-CN" altLang="en-US"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执行级</a:t>
            </a:r>
          </a:p>
        </p:txBody>
      </p:sp>
      <p:sp>
        <p:nvSpPr>
          <p:cNvPr id="487461" name="Text Box 37"/>
          <p:cNvSpPr txBox="1">
            <a:spLocks noChangeArrowheads="1"/>
          </p:cNvSpPr>
          <p:nvPr/>
        </p:nvSpPr>
        <p:spPr bwMode="auto">
          <a:xfrm>
            <a:off x="2041525" y="1785516"/>
            <a:ext cx="147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kumimoji="1" lang="zh-CN" altLang="en-US"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方向和目标</a:t>
            </a:r>
          </a:p>
        </p:txBody>
      </p:sp>
      <p:sp>
        <p:nvSpPr>
          <p:cNvPr id="487462" name="Text Box 38"/>
          <p:cNvSpPr txBox="1">
            <a:spLocks noChangeArrowheads="1"/>
          </p:cNvSpPr>
          <p:nvPr/>
        </p:nvSpPr>
        <p:spPr bwMode="auto">
          <a:xfrm>
            <a:off x="3870325" y="1772816"/>
            <a:ext cx="147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kumimoji="1" lang="zh-CN" altLang="en-US"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约束和政策</a:t>
            </a:r>
          </a:p>
        </p:txBody>
      </p:sp>
      <p:sp>
        <p:nvSpPr>
          <p:cNvPr id="487463" name="Text Box 39"/>
          <p:cNvSpPr txBox="1">
            <a:spLocks noChangeArrowheads="1"/>
          </p:cNvSpPr>
          <p:nvPr/>
        </p:nvSpPr>
        <p:spPr bwMode="auto">
          <a:xfrm>
            <a:off x="5851525" y="1785516"/>
            <a:ext cx="147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kumimoji="1" lang="zh-CN" altLang="en-US"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计划与指标</a:t>
            </a:r>
          </a:p>
        </p:txBody>
      </p:sp>
      <p:sp>
        <p:nvSpPr>
          <p:cNvPr id="41" name="Rectangle 2"/>
          <p:cNvSpPr>
            <a:spLocks noGrp="1" noChangeArrowheads="1"/>
          </p:cNvSpPr>
          <p:nvPr>
            <p:ph type="title"/>
          </p:nvPr>
        </p:nvSpPr>
        <p:spPr>
          <a:xfrm>
            <a:off x="0" y="77317"/>
            <a:ext cx="8892480" cy="687387"/>
          </a:xfrm>
        </p:spPr>
        <p:txBody>
          <a:bodyPr/>
          <a:lstStyle/>
          <a:p>
            <a:r>
              <a:rPr lang="en-US" altLang="zh-CN" dirty="0" smtClean="0">
                <a:latin typeface="Times New Roman" pitchFamily="18" charset="0"/>
              </a:rPr>
              <a:t>1</a:t>
            </a:r>
            <a:r>
              <a:rPr lang="zh-CN" altLang="en-US" dirty="0" smtClean="0">
                <a:latin typeface="Times New Roman" pitchFamily="18" charset="0"/>
              </a:rPr>
              <a:t>、系统战略规划</a:t>
            </a:r>
            <a:endParaRPr lang="zh-CN" altLang="en-US" dirty="0">
              <a:latin typeface="Times New Roman" pitchFamily="18" charset="0"/>
            </a:endParaRPr>
          </a:p>
        </p:txBody>
      </p:sp>
      <p:sp>
        <p:nvSpPr>
          <p:cNvPr id="42" name="Text Box 3"/>
          <p:cNvSpPr txBox="1">
            <a:spLocks noChangeArrowheads="1"/>
          </p:cNvSpPr>
          <p:nvPr/>
        </p:nvSpPr>
        <p:spPr bwMode="auto">
          <a:xfrm>
            <a:off x="1835696" y="908491"/>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3</a:t>
            </a: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战略规划的框架结构</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128416142"/>
      </p:ext>
    </p:ext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794BB23-6F2A-40DC-8AEF-71516BEBE6A7}" type="slidenum">
              <a:rPr lang="en-US" altLang="zh-CN" smtClean="0"/>
              <a:pPr>
                <a:defRPr/>
              </a:pPr>
              <a:t>7</a:t>
            </a:fld>
            <a:endParaRPr lang="en-US" altLang="zh-CN" dirty="0"/>
          </a:p>
        </p:txBody>
      </p:sp>
      <p:sp>
        <p:nvSpPr>
          <p:cNvPr id="3" name="Rectangle 4"/>
          <p:cNvSpPr txBox="1">
            <a:spLocks noChangeArrowheads="1"/>
          </p:cNvSpPr>
          <p:nvPr/>
        </p:nvSpPr>
        <p:spPr>
          <a:xfrm>
            <a:off x="539552" y="1897542"/>
            <a:ext cx="8239770" cy="3944541"/>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marL="449263" lvl="1" indent="-449263" eaLnBrk="1" hangingPunct="1">
              <a:buSzPct val="120000"/>
              <a:buBlip>
                <a:blip r:embed="rId2"/>
              </a:buBlip>
            </a:pPr>
            <a:r>
              <a:rPr lang="zh-CN" altLang="en-US" sz="2800" dirty="0">
                <a:solidFill>
                  <a:srgbClr val="0000FF"/>
                </a:solidFill>
              </a:rPr>
              <a:t>战略规划（</a:t>
            </a:r>
            <a:r>
              <a:rPr lang="en-US" altLang="zh-CN" sz="2800" dirty="0">
                <a:solidFill>
                  <a:srgbClr val="0000FF"/>
                </a:solidFill>
              </a:rPr>
              <a:t>Strategy Planning</a:t>
            </a:r>
            <a:r>
              <a:rPr lang="zh-CN" altLang="en-US" sz="2800" dirty="0" smtClean="0">
                <a:solidFill>
                  <a:srgbClr val="0000FF"/>
                </a:solidFill>
              </a:rPr>
              <a:t>）</a:t>
            </a:r>
            <a:endParaRPr lang="en-US" altLang="zh-CN" sz="2800" dirty="0">
              <a:solidFill>
                <a:srgbClr val="0000FF"/>
              </a:solidFill>
            </a:endParaRPr>
          </a:p>
          <a:p>
            <a:pPr marL="0" lvl="1" indent="0" eaLnBrk="1" hangingPunct="1">
              <a:lnSpc>
                <a:spcPct val="100000"/>
              </a:lnSpc>
              <a:buSzPct val="120000"/>
              <a:buNone/>
            </a:pPr>
            <a:r>
              <a:rPr lang="zh-CN" altLang="en-US" sz="2400" dirty="0" smtClean="0"/>
              <a:t>      通常</a:t>
            </a:r>
            <a:r>
              <a:rPr lang="zh-CN" altLang="en-US" sz="2400" dirty="0"/>
              <a:t>是指关于一个企事业组织的发展方向、环境条件、重大政策和长期目标的规划</a:t>
            </a:r>
            <a:r>
              <a:rPr lang="zh-CN" altLang="en-US" sz="2400" dirty="0" smtClean="0"/>
              <a:t>。</a:t>
            </a:r>
            <a:endParaRPr lang="en-US" altLang="zh-CN" sz="2400" dirty="0" smtClean="0"/>
          </a:p>
          <a:p>
            <a:pPr marL="0" lvl="1" indent="0" eaLnBrk="1" hangingPunct="1">
              <a:lnSpc>
                <a:spcPct val="100000"/>
              </a:lnSpc>
              <a:buSzPct val="120000"/>
              <a:buNone/>
            </a:pPr>
            <a:r>
              <a:rPr lang="en-US" altLang="zh-CN" sz="2400" dirty="0"/>
              <a:t> </a:t>
            </a:r>
            <a:r>
              <a:rPr lang="en-US" altLang="zh-CN" sz="2400" dirty="0" smtClean="0"/>
              <a:t>     </a:t>
            </a:r>
            <a:r>
              <a:rPr lang="zh-CN" altLang="en-US" sz="2400" dirty="0" smtClean="0"/>
              <a:t>包括：组织</a:t>
            </a:r>
            <a:r>
              <a:rPr lang="zh-CN" altLang="en-US" sz="2400" dirty="0"/>
              <a:t>的长期目标、环境约束和政策、当前计划和计划指标的</a:t>
            </a:r>
            <a:r>
              <a:rPr lang="zh-CN" altLang="en-US" sz="2400" dirty="0" smtClean="0"/>
              <a:t>集合</a:t>
            </a:r>
          </a:p>
        </p:txBody>
      </p:sp>
      <p:sp>
        <p:nvSpPr>
          <p:cNvPr id="4" name="Rectangle 7"/>
          <p:cNvSpPr>
            <a:spLocks noChangeArrowheads="1"/>
          </p:cNvSpPr>
          <p:nvPr/>
        </p:nvSpPr>
        <p:spPr bwMode="auto">
          <a:xfrm>
            <a:off x="111561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一</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、系统规划概论</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5" name="Text Box 3"/>
          <p:cNvSpPr txBox="1">
            <a:spLocks noChangeArrowheads="1"/>
          </p:cNvSpPr>
          <p:nvPr/>
        </p:nvSpPr>
        <p:spPr bwMode="auto">
          <a:xfrm>
            <a:off x="2517540" y="828001"/>
            <a:ext cx="4968552"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r>
              <a:rPr lang="en-US" altLang="zh-CN" dirty="0"/>
              <a:t>  </a:t>
            </a:r>
            <a:r>
              <a:rPr lang="en-US" altLang="zh-CN" dirty="0" smtClean="0"/>
              <a:t>1</a:t>
            </a:r>
            <a:r>
              <a:rPr lang="zh-CN" altLang="en-US" dirty="0" smtClean="0"/>
              <a:t>、企业</a:t>
            </a:r>
            <a:r>
              <a:rPr lang="en-US" altLang="zh-CN" dirty="0" smtClean="0"/>
              <a:t>IT</a:t>
            </a:r>
            <a:r>
              <a:rPr lang="zh-CN" altLang="en-US" dirty="0" smtClean="0"/>
              <a:t>战略</a:t>
            </a:r>
            <a:endParaRPr lang="zh-CN" altLang="en-US" dirty="0"/>
          </a:p>
        </p:txBody>
      </p:sp>
    </p:spTree>
    <p:extLst>
      <p:ext uri="{BB962C8B-B14F-4D97-AF65-F5344CB8AC3E}">
        <p14:creationId xmlns:p14="http://schemas.microsoft.com/office/powerpoint/2010/main" val="32247148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1475656" y="1916832"/>
            <a:ext cx="5848350" cy="2088232"/>
          </a:xfrm>
        </p:spPr>
        <p:txBody>
          <a:bodyPr/>
          <a:lstStyle/>
          <a:p>
            <a:pPr>
              <a:lnSpc>
                <a:spcPct val="120000"/>
              </a:lnSpc>
              <a:buClr>
                <a:schemeClr val="tx2"/>
              </a:buClr>
              <a:buFont typeface="Wingdings" pitchFamily="2" charset="2"/>
              <a:buChar char="q"/>
            </a:pPr>
            <a:r>
              <a:rPr lang="zh-CN" altLang="en-US" dirty="0">
                <a:latin typeface="黑体" pitchFamily="49" charset="-122"/>
                <a:ea typeface="黑体" pitchFamily="49" charset="-122"/>
              </a:rPr>
              <a:t>业务战略和经营模式分析。</a:t>
            </a:r>
          </a:p>
          <a:p>
            <a:pPr>
              <a:lnSpc>
                <a:spcPct val="120000"/>
              </a:lnSpc>
              <a:buClr>
                <a:schemeClr val="tx2"/>
              </a:buClr>
              <a:buFont typeface="Wingdings" pitchFamily="2" charset="2"/>
              <a:buChar char="q"/>
            </a:pPr>
            <a:r>
              <a:rPr lang="zh-CN" altLang="en-US" dirty="0">
                <a:latin typeface="黑体" pitchFamily="49" charset="-122"/>
                <a:ea typeface="黑体" pitchFamily="49" charset="-122"/>
              </a:rPr>
              <a:t>竞争力分析。</a:t>
            </a:r>
          </a:p>
          <a:p>
            <a:pPr>
              <a:lnSpc>
                <a:spcPct val="120000"/>
              </a:lnSpc>
              <a:buClr>
                <a:schemeClr val="tx2"/>
              </a:buClr>
              <a:buFont typeface="Wingdings" pitchFamily="2" charset="2"/>
              <a:buChar char="q"/>
            </a:pPr>
            <a:r>
              <a:rPr lang="zh-CN" altLang="en-US" dirty="0">
                <a:latin typeface="黑体" pitchFamily="49" charset="-122"/>
                <a:ea typeface="黑体" pitchFamily="49" charset="-122"/>
              </a:rPr>
              <a:t>业务流程分析。</a:t>
            </a:r>
          </a:p>
          <a:p>
            <a:pPr>
              <a:lnSpc>
                <a:spcPct val="120000"/>
              </a:lnSpc>
              <a:buClr>
                <a:schemeClr val="tx2"/>
              </a:buClr>
              <a:buFont typeface="Wingdings" pitchFamily="2" charset="2"/>
              <a:buChar char="q"/>
            </a:pPr>
            <a:r>
              <a:rPr lang="zh-CN" altLang="en-US" dirty="0">
                <a:latin typeface="黑体" pitchFamily="49" charset="-122"/>
                <a:ea typeface="黑体" pitchFamily="49" charset="-122"/>
              </a:rPr>
              <a:t>信息环境分析。 </a:t>
            </a:r>
            <a:r>
              <a:rPr lang="zh-CN" altLang="en-US" dirty="0" smtClean="0">
                <a:latin typeface="黑体" pitchFamily="49" charset="-122"/>
                <a:ea typeface="黑体" pitchFamily="49" charset="-122"/>
              </a:rPr>
              <a:t>   </a:t>
            </a:r>
            <a:endParaRPr lang="zh-CN" altLang="en-US" dirty="0">
              <a:latin typeface="黑体" pitchFamily="49" charset="-122"/>
              <a:ea typeface="黑体" pitchFamily="49" charset="-122"/>
            </a:endParaRPr>
          </a:p>
        </p:txBody>
      </p:sp>
      <p:sp>
        <p:nvSpPr>
          <p:cNvPr id="20483" name="Rectangle 3"/>
          <p:cNvSpPr>
            <a:spLocks noGrp="1" noChangeArrowheads="1"/>
          </p:cNvSpPr>
          <p:nvPr>
            <p:ph type="title"/>
          </p:nvPr>
        </p:nvSpPr>
        <p:spPr>
          <a:xfrm>
            <a:off x="1085850" y="1058788"/>
            <a:ext cx="5214342" cy="642020"/>
          </a:xfrm>
        </p:spPr>
        <p:txBody>
          <a:bodyPr/>
          <a:lstStyle/>
          <a:p>
            <a:pPr algn="l"/>
            <a:r>
              <a:rPr lang="zh-CN" altLang="en-US" sz="3200" dirty="0" smtClean="0">
                <a:latin typeface="黑体" pitchFamily="49" charset="-122"/>
                <a:ea typeface="黑体" pitchFamily="49" charset="-122"/>
              </a:rPr>
              <a:t>信息化</a:t>
            </a:r>
            <a:r>
              <a:rPr lang="zh-CN" altLang="en-US" sz="3200" dirty="0">
                <a:latin typeface="黑体" pitchFamily="49" charset="-122"/>
                <a:ea typeface="黑体" pitchFamily="49" charset="-122"/>
              </a:rPr>
              <a:t>战略目标的确定</a:t>
            </a:r>
          </a:p>
        </p:txBody>
      </p:sp>
      <p:sp>
        <p:nvSpPr>
          <p:cNvPr id="20484" name="Rectangle 4"/>
          <p:cNvSpPr>
            <a:spLocks noChangeArrowheads="1"/>
          </p:cNvSpPr>
          <p:nvPr/>
        </p:nvSpPr>
        <p:spPr bwMode="auto">
          <a:xfrm>
            <a:off x="250825" y="4352925"/>
            <a:ext cx="8607425" cy="1884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lnSpc>
                <a:spcPct val="120000"/>
              </a:lnSpc>
              <a:spcBef>
                <a:spcPct val="20000"/>
              </a:spcBef>
              <a:buClr>
                <a:schemeClr val="tx2"/>
              </a:buClr>
              <a:buFont typeface="Wingdings" pitchFamily="2" charset="2"/>
              <a:buNone/>
            </a:pPr>
            <a:r>
              <a:rPr lang="zh-CN" altLang="en-US" sz="2400" b="1" dirty="0">
                <a:solidFill>
                  <a:srgbClr val="002060"/>
                </a:solidFill>
                <a:effectLst>
                  <a:outerShdw blurRad="38100" dist="38100" dir="2700000" algn="tl">
                    <a:srgbClr val="000000">
                      <a:alpha val="43137"/>
                    </a:srgbClr>
                  </a:outerShdw>
                </a:effectLst>
                <a:latin typeface="黑体" pitchFamily="49" charset="-122"/>
                <a:ea typeface="黑体" pitchFamily="49" charset="-122"/>
              </a:rPr>
              <a:t>      上述分析的目的是：提出企业信息化能力与目标，并以</a:t>
            </a:r>
            <a:r>
              <a:rPr lang="zh-CN" altLang="en-US" sz="2400" b="1" dirty="0">
                <a:solidFill>
                  <a:srgbClr val="002060"/>
                </a:solidFill>
                <a:effectLst>
                  <a:outerShdw blurRad="38100" dist="38100" dir="2700000" algn="tl">
                    <a:srgbClr val="000000">
                      <a:alpha val="43137"/>
                    </a:srgbClr>
                  </a:outerShdw>
                </a:effectLst>
                <a:latin typeface="Times New Roman"/>
                <a:ea typeface="黑体" pitchFamily="49" charset="-122"/>
              </a:rPr>
              <a:t>“</a:t>
            </a:r>
            <a:r>
              <a:rPr lang="zh-CN" altLang="en-US" sz="2400" b="1" dirty="0">
                <a:solidFill>
                  <a:srgbClr val="002060"/>
                </a:solidFill>
                <a:effectLst>
                  <a:outerShdw blurRad="38100" dist="38100" dir="2700000" algn="tl">
                    <a:srgbClr val="000000">
                      <a:alpha val="43137"/>
                    </a:srgbClr>
                  </a:outerShdw>
                </a:effectLst>
                <a:latin typeface="黑体" pitchFamily="49" charset="-122"/>
                <a:ea typeface="黑体" pitchFamily="49" charset="-122"/>
              </a:rPr>
              <a:t>信息应用的策略机会</a:t>
            </a:r>
            <a:r>
              <a:rPr lang="zh-CN" altLang="en-US" sz="2400" b="1" dirty="0">
                <a:solidFill>
                  <a:srgbClr val="002060"/>
                </a:solidFill>
                <a:effectLst>
                  <a:outerShdw blurRad="38100" dist="38100" dir="2700000" algn="tl">
                    <a:srgbClr val="000000">
                      <a:alpha val="43137"/>
                    </a:srgbClr>
                  </a:outerShdw>
                </a:effectLst>
                <a:latin typeface="Times New Roman"/>
                <a:ea typeface="黑体" pitchFamily="49" charset="-122"/>
              </a:rPr>
              <a:t>”</a:t>
            </a:r>
            <a:r>
              <a:rPr lang="zh-CN" altLang="en-US" sz="2400" b="1" dirty="0">
                <a:solidFill>
                  <a:srgbClr val="002060"/>
                </a:solidFill>
                <a:effectLst>
                  <a:outerShdw blurRad="38100" dist="38100" dir="2700000" algn="tl">
                    <a:srgbClr val="000000">
                      <a:alpha val="43137"/>
                    </a:srgbClr>
                  </a:outerShdw>
                </a:effectLst>
                <a:latin typeface="黑体" pitchFamily="49" charset="-122"/>
                <a:ea typeface="黑体" pitchFamily="49" charset="-122"/>
              </a:rPr>
              <a:t>导出信息系统引入策略、信息关联资源策略等，确定信息化项目优先顺序。</a:t>
            </a:r>
          </a:p>
        </p:txBody>
      </p:sp>
      <p:sp>
        <p:nvSpPr>
          <p:cNvPr id="5" name="Rectangle 2"/>
          <p:cNvSpPr txBox="1">
            <a:spLocks noChangeArrowheads="1"/>
          </p:cNvSpPr>
          <p:nvPr/>
        </p:nvSpPr>
        <p:spPr bwMode="auto">
          <a:xfrm>
            <a:off x="0" y="77317"/>
            <a:ext cx="8892480" cy="687387"/>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r>
              <a:rPr lang="en-US" altLang="zh-CN" smtClean="0">
                <a:latin typeface="Times New Roman" pitchFamily="18" charset="0"/>
              </a:rPr>
              <a:t>1</a:t>
            </a:r>
            <a:r>
              <a:rPr lang="zh-CN" altLang="en-US" smtClean="0">
                <a:latin typeface="Times New Roman" pitchFamily="18" charset="0"/>
              </a:rPr>
              <a:t>、系统战略规划</a:t>
            </a:r>
            <a:endParaRPr lang="zh-CN" altLang="en-US" dirty="0">
              <a:latin typeface="Times New Roman" pitchFamily="18" charset="0"/>
            </a:endParaRPr>
          </a:p>
        </p:txBody>
      </p:sp>
    </p:spTree>
    <p:extLst>
      <p:ext uri="{BB962C8B-B14F-4D97-AF65-F5344CB8AC3E}">
        <p14:creationId xmlns:p14="http://schemas.microsoft.com/office/powerpoint/2010/main" val="268452132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p:cNvGrpSpPr>
            <a:grpSpLocks/>
          </p:cNvGrpSpPr>
          <p:nvPr/>
        </p:nvGrpSpPr>
        <p:grpSpPr bwMode="auto">
          <a:xfrm>
            <a:off x="889000" y="1051644"/>
            <a:ext cx="7524750" cy="4794250"/>
            <a:chOff x="0" y="0"/>
            <a:chExt cx="4740" cy="3020"/>
          </a:xfrm>
        </p:grpSpPr>
        <p:sp>
          <p:nvSpPr>
            <p:cNvPr id="21507" name="AutoShape 3"/>
            <p:cNvSpPr>
              <a:spLocks noChangeArrowheads="1"/>
            </p:cNvSpPr>
            <p:nvPr/>
          </p:nvSpPr>
          <p:spPr bwMode="auto">
            <a:xfrm>
              <a:off x="3486" y="959"/>
              <a:ext cx="1254" cy="335"/>
            </a:xfrm>
            <a:prstGeom prst="bevel">
              <a:avLst>
                <a:gd name="adj" fmla="val 3940"/>
              </a:avLst>
            </a:prstGeom>
            <a:solidFill>
              <a:srgbClr val="F5EBC1"/>
            </a:solidFill>
            <a:ln>
              <a:noFill/>
            </a:ln>
            <a:effectLst>
              <a:prstShdw prst="shdw17" dist="17961" dir="2700000">
                <a:srgbClr val="F5EBC1">
                  <a:gamma/>
                  <a:shade val="60000"/>
                  <a:invGamma/>
                </a:srgb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zh-CN" altLang="en-US" sz="1800">
                  <a:effectLst>
                    <a:outerShdw blurRad="38100" dist="38100" dir="2700000" algn="tl">
                      <a:srgbClr val="FFFFFF"/>
                    </a:outerShdw>
                  </a:effectLst>
                  <a:latin typeface="Arial Narrow" pitchFamily="34" charset="0"/>
                  <a:ea typeface="黑体" pitchFamily="49" charset="-122"/>
                </a:rPr>
                <a:t>信息技术趋势</a:t>
              </a:r>
            </a:p>
          </p:txBody>
        </p:sp>
        <p:sp>
          <p:nvSpPr>
            <p:cNvPr id="21508" name="Rectangle 4"/>
            <p:cNvSpPr>
              <a:spLocks noChangeArrowheads="1"/>
            </p:cNvSpPr>
            <p:nvPr/>
          </p:nvSpPr>
          <p:spPr bwMode="auto">
            <a:xfrm>
              <a:off x="1230" y="0"/>
              <a:ext cx="2153" cy="351"/>
            </a:xfrm>
            <a:prstGeom prst="rect">
              <a:avLst/>
            </a:prstGeom>
            <a:solidFill>
              <a:srgbClr val="F5EBC1"/>
            </a:solidFill>
            <a:ln>
              <a:noFill/>
            </a:ln>
            <a:effectLst>
              <a:prstShdw prst="shdw17" dist="17961" dir="2700000">
                <a:srgbClr val="F5EBC1">
                  <a:gamma/>
                  <a:shade val="60000"/>
                  <a:invGamma/>
                </a:srgbClr>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zh-CN" altLang="en-US" sz="1800">
                  <a:effectLst>
                    <a:outerShdw blurRad="38100" dist="38100" dir="2700000" algn="tl">
                      <a:srgbClr val="FFFFFF"/>
                    </a:outerShdw>
                  </a:effectLst>
                  <a:latin typeface="Arial Narrow" pitchFamily="34" charset="0"/>
                  <a:ea typeface="黑体" pitchFamily="49" charset="-122"/>
                </a:rPr>
                <a:t>企业战略与经营模式</a:t>
              </a:r>
              <a:endParaRPr lang="zh-TW" altLang="en-US" sz="1800">
                <a:effectLst>
                  <a:outerShdw blurRad="38100" dist="38100" dir="2700000" algn="tl">
                    <a:srgbClr val="FFFFFF"/>
                  </a:outerShdw>
                </a:effectLst>
                <a:latin typeface="Arial Narrow" pitchFamily="34" charset="0"/>
                <a:ea typeface="黑体" pitchFamily="49" charset="-122"/>
              </a:endParaRPr>
            </a:p>
          </p:txBody>
        </p:sp>
        <p:sp>
          <p:nvSpPr>
            <p:cNvPr id="21509" name="AutoShape 5"/>
            <p:cNvSpPr>
              <a:spLocks noChangeArrowheads="1"/>
            </p:cNvSpPr>
            <p:nvPr/>
          </p:nvSpPr>
          <p:spPr bwMode="auto">
            <a:xfrm>
              <a:off x="1743" y="671"/>
              <a:ext cx="1128" cy="335"/>
            </a:xfrm>
            <a:prstGeom prst="bevel">
              <a:avLst>
                <a:gd name="adj" fmla="val 4926"/>
              </a:avLst>
            </a:prstGeom>
            <a:solidFill>
              <a:srgbClr val="F5EBC1"/>
            </a:solidFill>
            <a:ln>
              <a:noFill/>
            </a:ln>
            <a:effectLst>
              <a:prstShdw prst="shdw17" dist="17961" dir="2700000">
                <a:srgbClr val="F5EBC1">
                  <a:gamma/>
                  <a:shade val="60000"/>
                  <a:invGamma/>
                </a:srgb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just" eaLnBrk="0" hangingPunct="0"/>
              <a:r>
                <a:rPr lang="zh-CN" altLang="en-US" sz="1800">
                  <a:effectLst>
                    <a:outerShdw blurRad="38100" dist="38100" dir="2700000" algn="tl">
                      <a:srgbClr val="FFFFFF"/>
                    </a:outerShdw>
                  </a:effectLst>
                  <a:latin typeface="Arial Narrow" pitchFamily="34" charset="0"/>
                  <a:ea typeface="黑体" pitchFamily="49" charset="-122"/>
                </a:rPr>
                <a:t>业务能力分析</a:t>
              </a:r>
            </a:p>
          </p:txBody>
        </p:sp>
        <p:sp>
          <p:nvSpPr>
            <p:cNvPr id="21510" name="AutoShape 6"/>
            <p:cNvSpPr>
              <a:spLocks noChangeArrowheads="1"/>
            </p:cNvSpPr>
            <p:nvPr/>
          </p:nvSpPr>
          <p:spPr bwMode="auto">
            <a:xfrm>
              <a:off x="1538" y="1726"/>
              <a:ext cx="1435" cy="335"/>
            </a:xfrm>
            <a:prstGeom prst="bevel">
              <a:avLst>
                <a:gd name="adj" fmla="val 5171"/>
              </a:avLst>
            </a:prstGeom>
            <a:solidFill>
              <a:srgbClr val="F5EBC1"/>
            </a:solidFill>
            <a:ln>
              <a:noFill/>
            </a:ln>
            <a:effectLst>
              <a:prstShdw prst="shdw17" dist="17961" dir="2700000">
                <a:srgbClr val="F5EBC1">
                  <a:gamma/>
                  <a:shade val="60000"/>
                  <a:invGamma/>
                </a:srgb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zh-TW" altLang="en-US" sz="1800">
                  <a:effectLst>
                    <a:outerShdw blurRad="38100" dist="38100" dir="2700000" algn="tl">
                      <a:srgbClr val="FFFFFF"/>
                    </a:outerShdw>
                  </a:effectLst>
                  <a:latin typeface="Arial Narrow" pitchFamily="34" charset="0"/>
                  <a:ea typeface="黑体" pitchFamily="49" charset="-122"/>
                </a:rPr>
                <a:t>信息</a:t>
              </a:r>
              <a:r>
                <a:rPr lang="zh-CN" altLang="en-US" sz="1800">
                  <a:effectLst>
                    <a:outerShdw blurRad="38100" dist="38100" dir="2700000" algn="tl">
                      <a:srgbClr val="FFFFFF"/>
                    </a:outerShdw>
                  </a:effectLst>
                  <a:latin typeface="Arial Narrow" pitchFamily="34" charset="0"/>
                  <a:ea typeface="黑体" pitchFamily="49" charset="-122"/>
                </a:rPr>
                <a:t>化</a:t>
              </a:r>
              <a:r>
                <a:rPr lang="zh-TW" altLang="en-US" sz="1800">
                  <a:effectLst>
                    <a:outerShdw blurRad="38100" dist="38100" dir="2700000" algn="tl">
                      <a:srgbClr val="FFFFFF"/>
                    </a:outerShdw>
                  </a:effectLst>
                  <a:latin typeface="Arial Narrow" pitchFamily="34" charset="0"/>
                  <a:ea typeface="黑体" pitchFamily="49" charset="-122"/>
                </a:rPr>
                <a:t>能力</a:t>
              </a:r>
              <a:r>
                <a:rPr lang="zh-CN" altLang="en-US" sz="1800">
                  <a:effectLst>
                    <a:outerShdw blurRad="38100" dist="38100" dir="2700000" algn="tl">
                      <a:srgbClr val="FFFFFF"/>
                    </a:outerShdw>
                  </a:effectLst>
                  <a:latin typeface="Arial Narrow" pitchFamily="34" charset="0"/>
                  <a:ea typeface="黑体" pitchFamily="49" charset="-122"/>
                </a:rPr>
                <a:t>与目标</a:t>
              </a:r>
            </a:p>
          </p:txBody>
        </p:sp>
        <p:sp>
          <p:nvSpPr>
            <p:cNvPr id="21511" name="AutoShape 7"/>
            <p:cNvSpPr>
              <a:spLocks noChangeArrowheads="1"/>
            </p:cNvSpPr>
            <p:nvPr/>
          </p:nvSpPr>
          <p:spPr bwMode="auto">
            <a:xfrm>
              <a:off x="3281" y="671"/>
              <a:ext cx="1254" cy="335"/>
            </a:xfrm>
            <a:prstGeom prst="bevel">
              <a:avLst>
                <a:gd name="adj" fmla="val 3940"/>
              </a:avLst>
            </a:prstGeom>
            <a:solidFill>
              <a:srgbClr val="F5EBC1"/>
            </a:solidFill>
            <a:ln>
              <a:noFill/>
            </a:ln>
            <a:effectLst>
              <a:prstShdw prst="shdw17" dist="17961" dir="2700000">
                <a:srgbClr val="F5EBC1">
                  <a:gamma/>
                  <a:shade val="60000"/>
                  <a:invGamma/>
                </a:srgb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just" eaLnBrk="0" hangingPunct="0"/>
              <a:r>
                <a:rPr lang="zh-CN" altLang="en-US" sz="1800">
                  <a:effectLst>
                    <a:outerShdw blurRad="38100" dist="38100" dir="2700000" algn="tl">
                      <a:srgbClr val="FFFFFF"/>
                    </a:outerShdw>
                  </a:effectLst>
                  <a:latin typeface="Arial Narrow" pitchFamily="34" charset="0"/>
                  <a:ea typeface="黑体" pitchFamily="49" charset="-122"/>
                </a:rPr>
                <a:t>信息</a:t>
              </a:r>
              <a:r>
                <a:rPr lang="zh-TW" altLang="en-US" sz="1800">
                  <a:effectLst>
                    <a:outerShdw blurRad="38100" dist="38100" dir="2700000" algn="tl">
                      <a:srgbClr val="FFFFFF"/>
                    </a:outerShdw>
                  </a:effectLst>
                  <a:latin typeface="Arial Narrow" pitchFamily="34" charset="0"/>
                  <a:ea typeface="黑体" pitchFamily="49" charset="-122"/>
                </a:rPr>
                <a:t>系</a:t>
              </a:r>
              <a:r>
                <a:rPr lang="zh-CN" altLang="en-US" sz="1800">
                  <a:effectLst>
                    <a:outerShdw blurRad="38100" dist="38100" dir="2700000" algn="tl">
                      <a:srgbClr val="FFFFFF"/>
                    </a:outerShdw>
                  </a:effectLst>
                  <a:latin typeface="Arial Narrow" pitchFamily="34" charset="0"/>
                  <a:ea typeface="黑体" pitchFamily="49" charset="-122"/>
                </a:rPr>
                <a:t>统现状评价</a:t>
              </a:r>
            </a:p>
          </p:txBody>
        </p:sp>
        <p:sp>
          <p:nvSpPr>
            <p:cNvPr id="21512" name="AutoShape 8"/>
            <p:cNvSpPr>
              <a:spLocks noChangeArrowheads="1"/>
            </p:cNvSpPr>
            <p:nvPr/>
          </p:nvSpPr>
          <p:spPr bwMode="auto">
            <a:xfrm>
              <a:off x="0" y="2206"/>
              <a:ext cx="1435" cy="334"/>
            </a:xfrm>
            <a:prstGeom prst="bevel">
              <a:avLst>
                <a:gd name="adj" fmla="val 4926"/>
              </a:avLst>
            </a:prstGeom>
            <a:solidFill>
              <a:srgbClr val="F5EBC1"/>
            </a:solidFill>
            <a:ln>
              <a:noFill/>
            </a:ln>
            <a:effectLst>
              <a:prstShdw prst="shdw17" dist="17961" dir="2700000">
                <a:srgbClr val="F5EBC1">
                  <a:gamma/>
                  <a:shade val="60000"/>
                  <a:invGamma/>
                </a:srgb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zh-TW" altLang="en-US" sz="1800">
                  <a:effectLst>
                    <a:outerShdw blurRad="38100" dist="38100" dir="2700000" algn="tl">
                      <a:srgbClr val="FFFFFF"/>
                    </a:outerShdw>
                  </a:effectLst>
                  <a:latin typeface="Arial Narrow" pitchFamily="34" charset="0"/>
                  <a:ea typeface="黑体" pitchFamily="49" charset="-122"/>
                </a:rPr>
                <a:t>信息</a:t>
              </a:r>
              <a:r>
                <a:rPr lang="zh-CN" altLang="en-US" sz="1800">
                  <a:effectLst>
                    <a:outerShdw blurRad="38100" dist="38100" dir="2700000" algn="tl">
                      <a:srgbClr val="FFFFFF"/>
                    </a:outerShdw>
                  </a:effectLst>
                  <a:latin typeface="Arial Narrow" pitchFamily="34" charset="0"/>
                  <a:ea typeface="黑体" pitchFamily="49" charset="-122"/>
                </a:rPr>
                <a:t>系统引</a:t>
              </a:r>
              <a:r>
                <a:rPr lang="zh-TW" altLang="en-US" sz="1800">
                  <a:effectLst>
                    <a:outerShdw blurRad="38100" dist="38100" dir="2700000" algn="tl">
                      <a:srgbClr val="FFFFFF"/>
                    </a:outerShdw>
                  </a:effectLst>
                  <a:latin typeface="Arial Narrow" pitchFamily="34" charset="0"/>
                  <a:ea typeface="黑体" pitchFamily="49" charset="-122"/>
                </a:rPr>
                <a:t>入策略</a:t>
              </a:r>
            </a:p>
            <a:p>
              <a:pPr algn="ctr" eaLnBrk="0" hangingPunct="0"/>
              <a:endParaRPr lang="zh-CN" altLang="en-US" sz="1000">
                <a:effectLst>
                  <a:outerShdw blurRad="38100" dist="38100" dir="2700000" algn="tl">
                    <a:srgbClr val="FFFFFF"/>
                  </a:outerShdw>
                </a:effectLst>
                <a:latin typeface="Arial Narrow" pitchFamily="34" charset="0"/>
                <a:ea typeface="黑体" pitchFamily="49" charset="-122"/>
              </a:endParaRPr>
            </a:p>
          </p:txBody>
        </p:sp>
        <p:cxnSp>
          <p:nvCxnSpPr>
            <p:cNvPr id="21513" name="AutoShape 9"/>
            <p:cNvCxnSpPr>
              <a:cxnSpLocks noChangeShapeType="1"/>
            </p:cNvCxnSpPr>
            <p:nvPr/>
          </p:nvCxnSpPr>
          <p:spPr bwMode="auto">
            <a:xfrm flipH="1">
              <a:off x="2273" y="381"/>
              <a:ext cx="0" cy="277"/>
            </a:xfrm>
            <a:prstGeom prst="straightConnector1">
              <a:avLst/>
            </a:prstGeom>
            <a:noFill/>
            <a:ln w="12700" cmpd="sng">
              <a:solidFill>
                <a:srgbClr val="FF9900"/>
              </a:solidFill>
              <a:round/>
              <a:headEnd/>
              <a:tailEnd type="triangle" w="med" len="sm"/>
            </a:ln>
            <a:effectLst>
              <a:prstShdw prst="shdw17" dist="17961" dir="2700000">
                <a:srgbClr val="FF9900">
                  <a:gamma/>
                  <a:shade val="60000"/>
                  <a:invGamma/>
                </a:srgbClr>
              </a:prstShdw>
            </a:effectLst>
            <a:extLst>
              <a:ext uri="{909E8E84-426E-40DD-AFC4-6F175D3DCCD1}">
                <a14:hiddenFill xmlns:a14="http://schemas.microsoft.com/office/drawing/2010/main">
                  <a:noFill/>
                </a14:hiddenFill>
              </a:ext>
            </a:extLst>
          </p:spPr>
        </p:cxnSp>
        <p:cxnSp>
          <p:nvCxnSpPr>
            <p:cNvPr id="21514" name="AutoShape 10"/>
            <p:cNvCxnSpPr>
              <a:cxnSpLocks noChangeShapeType="1"/>
            </p:cNvCxnSpPr>
            <p:nvPr/>
          </p:nvCxnSpPr>
          <p:spPr bwMode="auto">
            <a:xfrm>
              <a:off x="2256" y="1019"/>
              <a:ext cx="0" cy="134"/>
            </a:xfrm>
            <a:prstGeom prst="straightConnector1">
              <a:avLst/>
            </a:prstGeom>
            <a:noFill/>
            <a:ln w="12700" cmpd="sng">
              <a:solidFill>
                <a:srgbClr val="FF9900"/>
              </a:solidFill>
              <a:round/>
              <a:headEnd/>
              <a:tailEnd type="triangle" w="med" len="med"/>
            </a:ln>
            <a:effectLst>
              <a:prstShdw prst="shdw17" dist="17961" dir="2700000">
                <a:srgbClr val="FF9900">
                  <a:gamma/>
                  <a:shade val="60000"/>
                  <a:invGamma/>
                </a:srgbClr>
              </a:prstShdw>
            </a:effectLst>
            <a:extLst>
              <a:ext uri="{909E8E84-426E-40DD-AFC4-6F175D3DCCD1}">
                <a14:hiddenFill xmlns:a14="http://schemas.microsoft.com/office/drawing/2010/main">
                  <a:noFill/>
                </a14:hiddenFill>
              </a:ext>
            </a:extLst>
          </p:spPr>
        </p:cxnSp>
        <p:cxnSp>
          <p:nvCxnSpPr>
            <p:cNvPr id="21515" name="AutoShape 11"/>
            <p:cNvCxnSpPr>
              <a:cxnSpLocks noChangeShapeType="1"/>
              <a:stCxn id="21508" idx="2"/>
              <a:endCxn id="21507" idx="6"/>
            </p:cNvCxnSpPr>
            <p:nvPr/>
          </p:nvCxnSpPr>
          <p:spPr bwMode="auto">
            <a:xfrm rot="5400000">
              <a:off x="1376" y="-249"/>
              <a:ext cx="277" cy="1538"/>
            </a:xfrm>
            <a:prstGeom prst="bentConnector3">
              <a:avLst>
                <a:gd name="adj1" fmla="val 37463"/>
              </a:avLst>
            </a:prstGeom>
            <a:noFill/>
            <a:ln w="12700" cmpd="sng">
              <a:solidFill>
                <a:srgbClr val="FF9900"/>
              </a:solidFill>
              <a:miter lim="800000"/>
              <a:headEnd/>
              <a:tailEnd type="triangle" w="sm" len="sm"/>
            </a:ln>
            <a:effectLst>
              <a:prstShdw prst="shdw17" dist="17961" dir="2700000">
                <a:srgbClr val="FF9900">
                  <a:gamma/>
                  <a:shade val="60000"/>
                  <a:invGamma/>
                </a:srgbClr>
              </a:prstShdw>
            </a:effectLst>
            <a:extLst>
              <a:ext uri="{909E8E84-426E-40DD-AFC4-6F175D3DCCD1}">
                <a14:hiddenFill xmlns:a14="http://schemas.microsoft.com/office/drawing/2010/main">
                  <a:noFill/>
                </a14:hiddenFill>
              </a:ext>
            </a:extLst>
          </p:spPr>
        </p:cxnSp>
        <p:cxnSp>
          <p:nvCxnSpPr>
            <p:cNvPr id="21516" name="AutoShape 12"/>
            <p:cNvCxnSpPr>
              <a:cxnSpLocks noChangeShapeType="1"/>
              <a:stCxn id="21508" idx="2"/>
              <a:endCxn id="21511" idx="6"/>
            </p:cNvCxnSpPr>
            <p:nvPr/>
          </p:nvCxnSpPr>
          <p:spPr bwMode="auto">
            <a:xfrm rot="16200000" flipH="1">
              <a:off x="2885" y="-246"/>
              <a:ext cx="278" cy="1537"/>
            </a:xfrm>
            <a:prstGeom prst="bentConnector3">
              <a:avLst>
                <a:gd name="adj1" fmla="val 35398"/>
              </a:avLst>
            </a:prstGeom>
            <a:noFill/>
            <a:ln w="12700" cmpd="sng">
              <a:solidFill>
                <a:srgbClr val="FF9900"/>
              </a:solidFill>
              <a:miter lim="800000"/>
              <a:headEnd/>
              <a:tailEnd type="triangle" w="med" len="sm"/>
            </a:ln>
            <a:effectLst>
              <a:prstShdw prst="shdw17" dist="17961" dir="2700000">
                <a:srgbClr val="FF9900">
                  <a:gamma/>
                  <a:shade val="60000"/>
                  <a:invGamma/>
                </a:srgbClr>
              </a:prstShdw>
            </a:effectLst>
            <a:extLst>
              <a:ext uri="{909E8E84-426E-40DD-AFC4-6F175D3DCCD1}">
                <a14:hiddenFill xmlns:a14="http://schemas.microsoft.com/office/drawing/2010/main">
                  <a:noFill/>
                </a14:hiddenFill>
              </a:ext>
            </a:extLst>
          </p:spPr>
        </p:cxnSp>
        <p:cxnSp>
          <p:nvCxnSpPr>
            <p:cNvPr id="21517" name="AutoShape 13"/>
            <p:cNvCxnSpPr>
              <a:cxnSpLocks noChangeShapeType="1"/>
              <a:stCxn id="21511" idx="4"/>
              <a:endCxn id="21509" idx="1"/>
            </p:cNvCxnSpPr>
            <p:nvPr/>
          </p:nvCxnSpPr>
          <p:spPr bwMode="auto">
            <a:xfrm flipH="1">
              <a:off x="2854" y="839"/>
              <a:ext cx="427" cy="0"/>
            </a:xfrm>
            <a:prstGeom prst="straightConnector1">
              <a:avLst/>
            </a:prstGeom>
            <a:noFill/>
            <a:ln w="12700" cmpd="sng">
              <a:solidFill>
                <a:srgbClr val="FF9900"/>
              </a:solidFill>
              <a:round/>
              <a:headEnd type="triangle" w="med" len="med"/>
              <a:tailEnd type="triangle" w="med" len="med"/>
            </a:ln>
            <a:effectLst>
              <a:prstShdw prst="shdw17" dist="17961" dir="2700000">
                <a:srgbClr val="FF9900">
                  <a:gamma/>
                  <a:shade val="60000"/>
                  <a:invGamma/>
                </a:srgbClr>
              </a:prstShdw>
            </a:effectLst>
            <a:extLst>
              <a:ext uri="{909E8E84-426E-40DD-AFC4-6F175D3DCCD1}">
                <a14:hiddenFill xmlns:a14="http://schemas.microsoft.com/office/drawing/2010/main">
                  <a:noFill/>
                </a14:hiddenFill>
              </a:ext>
            </a:extLst>
          </p:spPr>
        </p:cxnSp>
        <p:sp>
          <p:nvSpPr>
            <p:cNvPr id="21518" name="AutoShape 14"/>
            <p:cNvSpPr>
              <a:spLocks noChangeArrowheads="1"/>
            </p:cNvSpPr>
            <p:nvPr/>
          </p:nvSpPr>
          <p:spPr bwMode="auto">
            <a:xfrm>
              <a:off x="1640" y="2206"/>
              <a:ext cx="1333" cy="334"/>
            </a:xfrm>
            <a:prstGeom prst="bevel">
              <a:avLst>
                <a:gd name="adj" fmla="val 4926"/>
              </a:avLst>
            </a:prstGeom>
            <a:solidFill>
              <a:srgbClr val="F5EBC1"/>
            </a:solidFill>
            <a:ln>
              <a:noFill/>
            </a:ln>
            <a:effectLst>
              <a:prstShdw prst="shdw17" dist="17961" dir="2700000">
                <a:srgbClr val="F5EBC1">
                  <a:gamma/>
                  <a:shade val="60000"/>
                  <a:invGamma/>
                </a:srgb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p>
              <a:pPr algn="ctr" eaLnBrk="0" hangingPunct="0"/>
              <a:r>
                <a:rPr lang="zh-TW" altLang="en-US" sz="1800">
                  <a:effectLst>
                    <a:outerShdw blurRad="38100" dist="38100" dir="2700000" algn="tl">
                      <a:srgbClr val="FFFFFF"/>
                    </a:outerShdw>
                  </a:effectLst>
                  <a:latin typeface="Arial Narrow" pitchFamily="34" charset="0"/>
                  <a:ea typeface="黑体" pitchFamily="49" charset="-122"/>
                </a:rPr>
                <a:t>信息</a:t>
              </a:r>
              <a:r>
                <a:rPr lang="zh-CN" altLang="en-US" sz="1800">
                  <a:effectLst>
                    <a:outerShdw blurRad="38100" dist="38100" dir="2700000" algn="tl">
                      <a:srgbClr val="FFFFFF"/>
                    </a:outerShdw>
                  </a:effectLst>
                  <a:latin typeface="Arial Narrow" pitchFamily="34" charset="0"/>
                  <a:ea typeface="黑体" pitchFamily="49" charset="-122"/>
                </a:rPr>
                <a:t>应</a:t>
              </a:r>
              <a:r>
                <a:rPr lang="zh-TW" altLang="en-US" sz="1800">
                  <a:effectLst>
                    <a:outerShdw blurRad="38100" dist="38100" dir="2700000" algn="tl">
                      <a:srgbClr val="FFFFFF"/>
                    </a:outerShdw>
                  </a:effectLst>
                  <a:latin typeface="Arial Narrow" pitchFamily="34" charset="0"/>
                  <a:ea typeface="黑体" pitchFamily="49" charset="-122"/>
                </a:rPr>
                <a:t>用的策略</a:t>
              </a:r>
              <a:r>
                <a:rPr lang="zh-CN" altLang="en-US" sz="1800">
                  <a:effectLst>
                    <a:outerShdw blurRad="38100" dist="38100" dir="2700000" algn="tl">
                      <a:srgbClr val="FFFFFF"/>
                    </a:outerShdw>
                  </a:effectLst>
                  <a:latin typeface="Arial Narrow" pitchFamily="34" charset="0"/>
                  <a:ea typeface="黑体" pitchFamily="49" charset="-122"/>
                </a:rPr>
                <a:t>机会</a:t>
              </a:r>
              <a:endParaRPr lang="zh-TW" altLang="en-US" sz="1800">
                <a:effectLst>
                  <a:outerShdw blurRad="38100" dist="38100" dir="2700000" algn="tl">
                    <a:srgbClr val="FFFFFF"/>
                  </a:outerShdw>
                </a:effectLst>
                <a:latin typeface="Arial Narrow" pitchFamily="34" charset="0"/>
                <a:ea typeface="黑体" pitchFamily="49" charset="-122"/>
              </a:endParaRPr>
            </a:p>
            <a:p>
              <a:pPr algn="ctr" eaLnBrk="0" hangingPunct="0"/>
              <a:endParaRPr lang="zh-CN" altLang="en-US" sz="1000">
                <a:effectLst>
                  <a:outerShdw blurRad="38100" dist="38100" dir="2700000" algn="tl">
                    <a:srgbClr val="FFFFFF"/>
                  </a:outerShdw>
                </a:effectLst>
                <a:latin typeface="Arial Narrow" pitchFamily="34" charset="0"/>
                <a:ea typeface="黑体" pitchFamily="49" charset="-122"/>
              </a:endParaRPr>
            </a:p>
          </p:txBody>
        </p:sp>
        <p:sp>
          <p:nvSpPr>
            <p:cNvPr id="21519" name="AutoShape 15"/>
            <p:cNvSpPr>
              <a:spLocks noChangeArrowheads="1"/>
            </p:cNvSpPr>
            <p:nvPr/>
          </p:nvSpPr>
          <p:spPr bwMode="auto">
            <a:xfrm>
              <a:off x="3178" y="2206"/>
              <a:ext cx="1538" cy="334"/>
            </a:xfrm>
            <a:prstGeom prst="bevel">
              <a:avLst>
                <a:gd name="adj" fmla="val 4926"/>
              </a:avLst>
            </a:prstGeom>
            <a:solidFill>
              <a:srgbClr val="F5EBC1"/>
            </a:solidFill>
            <a:ln>
              <a:noFill/>
            </a:ln>
            <a:effectLst>
              <a:prstShdw prst="shdw17" dist="17961" dir="2700000">
                <a:srgbClr val="F5EBC1">
                  <a:gamma/>
                  <a:shade val="60000"/>
                  <a:invGamma/>
                </a:srgb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zh-TW" altLang="en-US" sz="1800">
                  <a:effectLst>
                    <a:outerShdw blurRad="38100" dist="38100" dir="2700000" algn="tl">
                      <a:srgbClr val="FFFFFF"/>
                    </a:outerShdw>
                  </a:effectLst>
                  <a:latin typeface="Arial Narrow" pitchFamily="34" charset="0"/>
                  <a:ea typeface="黑体" pitchFamily="49" charset="-122"/>
                </a:rPr>
                <a:t>信息</a:t>
              </a:r>
              <a:r>
                <a:rPr lang="zh-CN" altLang="en-US" sz="1800">
                  <a:effectLst>
                    <a:outerShdw blurRad="38100" dist="38100" dir="2700000" algn="tl">
                      <a:srgbClr val="FFFFFF"/>
                    </a:outerShdw>
                  </a:effectLst>
                  <a:latin typeface="Arial Narrow" pitchFamily="34" charset="0"/>
                  <a:ea typeface="黑体" pitchFamily="49" charset="-122"/>
                </a:rPr>
                <a:t>关联资源</a:t>
              </a:r>
              <a:r>
                <a:rPr lang="zh-TW" altLang="en-US" sz="1800">
                  <a:effectLst>
                    <a:outerShdw blurRad="38100" dist="38100" dir="2700000" algn="tl">
                      <a:srgbClr val="FFFFFF"/>
                    </a:outerShdw>
                  </a:effectLst>
                  <a:latin typeface="Arial Narrow" pitchFamily="34" charset="0"/>
                  <a:ea typeface="黑体" pitchFamily="49" charset="-122"/>
                </a:rPr>
                <a:t>策略</a:t>
              </a:r>
            </a:p>
            <a:p>
              <a:pPr algn="ctr" eaLnBrk="0" hangingPunct="0"/>
              <a:endParaRPr lang="zh-CN" altLang="en-US" sz="1800">
                <a:effectLst>
                  <a:outerShdw blurRad="38100" dist="38100" dir="2700000" algn="tl">
                    <a:srgbClr val="FFFFFF"/>
                  </a:outerShdw>
                </a:effectLst>
                <a:latin typeface="Arial Narrow" pitchFamily="34" charset="0"/>
                <a:ea typeface="黑体" pitchFamily="49" charset="-122"/>
              </a:endParaRPr>
            </a:p>
          </p:txBody>
        </p:sp>
        <p:cxnSp>
          <p:nvCxnSpPr>
            <p:cNvPr id="21520" name="AutoShape 16"/>
            <p:cNvCxnSpPr>
              <a:cxnSpLocks noChangeShapeType="1"/>
              <a:stCxn id="21510" idx="3"/>
              <a:endCxn id="21518" idx="6"/>
            </p:cNvCxnSpPr>
            <p:nvPr/>
          </p:nvCxnSpPr>
          <p:spPr bwMode="auto">
            <a:xfrm>
              <a:off x="2269" y="1201"/>
              <a:ext cx="0" cy="238"/>
            </a:xfrm>
            <a:prstGeom prst="straightConnector1">
              <a:avLst/>
            </a:prstGeom>
            <a:noFill/>
            <a:ln w="12700" cmpd="sng">
              <a:solidFill>
                <a:srgbClr val="FF9900"/>
              </a:solidFill>
              <a:round/>
              <a:headEnd/>
              <a:tailEnd type="triangle" w="med" len="sm"/>
            </a:ln>
            <a:effectLst>
              <a:prstShdw prst="shdw17" dist="17961" dir="2700000">
                <a:srgbClr val="FF9900">
                  <a:gamma/>
                  <a:shade val="60000"/>
                  <a:invGamma/>
                </a:srgbClr>
              </a:prstShdw>
            </a:effectLst>
            <a:extLst>
              <a:ext uri="{909E8E84-426E-40DD-AFC4-6F175D3DCCD1}">
                <a14:hiddenFill xmlns:a14="http://schemas.microsoft.com/office/drawing/2010/main">
                  <a:noFill/>
                </a14:hiddenFill>
              </a:ext>
            </a:extLst>
          </p:spPr>
        </p:cxnSp>
        <p:sp>
          <p:nvSpPr>
            <p:cNvPr id="21521" name="AutoShape 17"/>
            <p:cNvSpPr>
              <a:spLocks noChangeArrowheads="1"/>
            </p:cNvSpPr>
            <p:nvPr/>
          </p:nvSpPr>
          <p:spPr bwMode="auto">
            <a:xfrm>
              <a:off x="1538" y="2686"/>
              <a:ext cx="1538" cy="334"/>
            </a:xfrm>
            <a:prstGeom prst="bevel">
              <a:avLst>
                <a:gd name="adj" fmla="val 4926"/>
              </a:avLst>
            </a:prstGeom>
            <a:solidFill>
              <a:srgbClr val="F5EBC1"/>
            </a:solidFill>
            <a:ln>
              <a:noFill/>
            </a:ln>
            <a:effectLst>
              <a:prstShdw prst="shdw17" dist="17961" dir="2700000">
                <a:srgbClr val="F5EBC1">
                  <a:gamma/>
                  <a:shade val="60000"/>
                  <a:invGamma/>
                </a:srgb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just" eaLnBrk="0" hangingPunct="0"/>
              <a:r>
                <a:rPr lang="zh-TW" altLang="en-US" sz="1800">
                  <a:effectLst>
                    <a:outerShdw blurRad="38100" dist="38100" dir="2700000" algn="tl">
                      <a:srgbClr val="FFFFFF"/>
                    </a:outerShdw>
                  </a:effectLst>
                  <a:latin typeface="Arial Narrow" pitchFamily="34" charset="0"/>
                  <a:ea typeface="黑体" pitchFamily="49" charset="-122"/>
                </a:rPr>
                <a:t>信息</a:t>
              </a:r>
              <a:r>
                <a:rPr lang="zh-CN" altLang="en-US" sz="1800">
                  <a:effectLst>
                    <a:outerShdw blurRad="38100" dist="38100" dir="2700000" algn="tl">
                      <a:srgbClr val="FFFFFF"/>
                    </a:outerShdw>
                  </a:effectLst>
                  <a:latin typeface="Arial Narrow" pitchFamily="34" charset="0"/>
                  <a:ea typeface="黑体" pitchFamily="49" charset="-122"/>
                </a:rPr>
                <a:t>化项目优先</a:t>
              </a:r>
              <a:r>
                <a:rPr lang="zh-TW" altLang="en-US" sz="1800">
                  <a:effectLst>
                    <a:outerShdw blurRad="38100" dist="38100" dir="2700000" algn="tl">
                      <a:srgbClr val="FFFFFF"/>
                    </a:outerShdw>
                  </a:effectLst>
                  <a:latin typeface="Arial Narrow" pitchFamily="34" charset="0"/>
                  <a:ea typeface="黑体" pitchFamily="49" charset="-122"/>
                </a:rPr>
                <a:t>順</a:t>
              </a:r>
              <a:r>
                <a:rPr lang="zh-CN" altLang="en-US" sz="1800">
                  <a:effectLst>
                    <a:outerShdw blurRad="38100" dist="38100" dir="2700000" algn="tl">
                      <a:srgbClr val="FFFFFF"/>
                    </a:outerShdw>
                  </a:effectLst>
                  <a:latin typeface="Arial Narrow" pitchFamily="34" charset="0"/>
                  <a:ea typeface="黑体" pitchFamily="49" charset="-122"/>
                </a:rPr>
                <a:t>序</a:t>
              </a:r>
            </a:p>
          </p:txBody>
        </p:sp>
        <p:cxnSp>
          <p:nvCxnSpPr>
            <p:cNvPr id="21522" name="AutoShape 18"/>
            <p:cNvCxnSpPr>
              <a:cxnSpLocks noChangeShapeType="1"/>
            </p:cNvCxnSpPr>
            <p:nvPr/>
          </p:nvCxnSpPr>
          <p:spPr bwMode="auto">
            <a:xfrm>
              <a:off x="2256" y="2062"/>
              <a:ext cx="0" cy="157"/>
            </a:xfrm>
            <a:prstGeom prst="straightConnector1">
              <a:avLst/>
            </a:prstGeom>
            <a:noFill/>
            <a:ln w="12700" cmpd="sng">
              <a:solidFill>
                <a:srgbClr val="FF9900"/>
              </a:solidFill>
              <a:round/>
              <a:headEnd/>
              <a:tailEnd type="triangle" w="med" len="med"/>
            </a:ln>
            <a:effectLst>
              <a:prstShdw prst="shdw17" dist="17961" dir="2700000">
                <a:srgbClr val="FF9900">
                  <a:gamma/>
                  <a:shade val="60000"/>
                  <a:invGamma/>
                </a:srgbClr>
              </a:prstShdw>
            </a:effectLst>
            <a:extLst>
              <a:ext uri="{909E8E84-426E-40DD-AFC4-6F175D3DCCD1}">
                <a14:hiddenFill xmlns:a14="http://schemas.microsoft.com/office/drawing/2010/main">
                  <a:noFill/>
                </a14:hiddenFill>
              </a:ext>
            </a:extLst>
          </p:spPr>
        </p:cxnSp>
        <p:cxnSp>
          <p:nvCxnSpPr>
            <p:cNvPr id="21523" name="AutoShape 19"/>
            <p:cNvCxnSpPr>
              <a:cxnSpLocks noChangeShapeType="1"/>
              <a:stCxn id="21518" idx="0"/>
              <a:endCxn id="21519" idx="4"/>
            </p:cNvCxnSpPr>
            <p:nvPr/>
          </p:nvCxnSpPr>
          <p:spPr bwMode="auto">
            <a:xfrm>
              <a:off x="2973" y="2373"/>
              <a:ext cx="205" cy="0"/>
            </a:xfrm>
            <a:prstGeom prst="straightConnector1">
              <a:avLst/>
            </a:prstGeom>
            <a:noFill/>
            <a:ln w="12700" cmpd="sng">
              <a:solidFill>
                <a:srgbClr val="FF9900"/>
              </a:solidFill>
              <a:round/>
              <a:headEnd/>
              <a:tailEnd type="triangle" w="med" len="med"/>
            </a:ln>
            <a:effectLst>
              <a:prstShdw prst="shdw17" dist="17961" dir="2700000">
                <a:srgbClr val="FF9900">
                  <a:gamma/>
                  <a:shade val="60000"/>
                  <a:invGamma/>
                </a:srgbClr>
              </a:prstShdw>
            </a:effectLst>
            <a:extLst>
              <a:ext uri="{909E8E84-426E-40DD-AFC4-6F175D3DCCD1}">
                <a14:hiddenFill xmlns:a14="http://schemas.microsoft.com/office/drawing/2010/main">
                  <a:noFill/>
                </a14:hiddenFill>
              </a:ext>
            </a:extLst>
          </p:spPr>
        </p:cxnSp>
        <p:cxnSp>
          <p:nvCxnSpPr>
            <p:cNvPr id="21524" name="AutoShape 20"/>
            <p:cNvCxnSpPr>
              <a:cxnSpLocks noChangeShapeType="1"/>
              <a:stCxn id="21521" idx="4"/>
              <a:endCxn id="21512" idx="2"/>
            </p:cNvCxnSpPr>
            <p:nvPr/>
          </p:nvCxnSpPr>
          <p:spPr bwMode="auto">
            <a:xfrm rot="10800000">
              <a:off x="718" y="2540"/>
              <a:ext cx="820" cy="313"/>
            </a:xfrm>
            <a:prstGeom prst="bentConnector2">
              <a:avLst/>
            </a:prstGeom>
            <a:noFill/>
            <a:ln w="12700" cmpd="sng">
              <a:solidFill>
                <a:schemeClr val="accent1"/>
              </a:solidFill>
              <a:miter lim="800000"/>
              <a:headEnd type="triangle" w="med" len="med"/>
              <a:tailEnd/>
            </a:ln>
            <a:effectLst>
              <a:prstShdw prst="shdw17" dist="17961" dir="2700000">
                <a:schemeClr val="accent1">
                  <a:gamma/>
                  <a:shade val="60000"/>
                  <a:invGamma/>
                </a:schemeClr>
              </a:prstShdw>
            </a:effectLst>
            <a:extLst>
              <a:ext uri="{909E8E84-426E-40DD-AFC4-6F175D3DCCD1}">
                <a14:hiddenFill xmlns:a14="http://schemas.microsoft.com/office/drawing/2010/main">
                  <a:noFill/>
                </a14:hiddenFill>
              </a:ext>
            </a:extLst>
          </p:spPr>
        </p:cxnSp>
        <p:cxnSp>
          <p:nvCxnSpPr>
            <p:cNvPr id="21525" name="AutoShape 21"/>
            <p:cNvCxnSpPr>
              <a:cxnSpLocks noChangeShapeType="1"/>
              <a:stCxn id="21519" idx="2"/>
              <a:endCxn id="21521" idx="0"/>
            </p:cNvCxnSpPr>
            <p:nvPr/>
          </p:nvCxnSpPr>
          <p:spPr bwMode="auto">
            <a:xfrm rot="5400000">
              <a:off x="3271" y="2297"/>
              <a:ext cx="337" cy="730"/>
            </a:xfrm>
            <a:prstGeom prst="bentConnector2">
              <a:avLst/>
            </a:prstGeom>
            <a:noFill/>
            <a:ln w="12700" cmpd="sng">
              <a:solidFill>
                <a:srgbClr val="FF9900"/>
              </a:solidFill>
              <a:miter lim="800000"/>
              <a:headEnd/>
              <a:tailEnd type="triangle" w="med" len="med"/>
            </a:ln>
            <a:effectLst>
              <a:prstShdw prst="shdw17" dist="17961" dir="2700000">
                <a:srgbClr val="FF9900">
                  <a:gamma/>
                  <a:shade val="60000"/>
                  <a:invGamma/>
                </a:srgbClr>
              </a:prstShdw>
            </a:effectLst>
            <a:extLst>
              <a:ext uri="{909E8E84-426E-40DD-AFC4-6F175D3DCCD1}">
                <a14:hiddenFill xmlns:a14="http://schemas.microsoft.com/office/drawing/2010/main">
                  <a:noFill/>
                </a14:hiddenFill>
              </a:ext>
            </a:extLst>
          </p:spPr>
        </p:cxnSp>
        <p:cxnSp>
          <p:nvCxnSpPr>
            <p:cNvPr id="21526" name="AutoShape 22"/>
            <p:cNvCxnSpPr>
              <a:cxnSpLocks noChangeShapeType="1"/>
              <a:stCxn id="21509" idx="5"/>
              <a:endCxn id="21507" idx="0"/>
            </p:cNvCxnSpPr>
            <p:nvPr/>
          </p:nvCxnSpPr>
          <p:spPr bwMode="auto">
            <a:xfrm flipH="1">
              <a:off x="1435" y="863"/>
              <a:ext cx="301" cy="0"/>
            </a:xfrm>
            <a:prstGeom prst="straightConnector1">
              <a:avLst/>
            </a:prstGeom>
            <a:noFill/>
            <a:ln w="12700" cmpd="sng">
              <a:solidFill>
                <a:srgbClr val="FF9900"/>
              </a:solidFill>
              <a:round/>
              <a:headEnd type="triangle" w="med" len="med"/>
              <a:tailEnd type="triangle" w="med" len="med"/>
            </a:ln>
            <a:effectLst>
              <a:prstShdw prst="shdw17" dist="17961" dir="2700000">
                <a:srgbClr val="FF9900">
                  <a:gamma/>
                  <a:shade val="60000"/>
                  <a:invGamma/>
                </a:srgbClr>
              </a:prstShdw>
            </a:effectLst>
            <a:extLst>
              <a:ext uri="{909E8E84-426E-40DD-AFC4-6F175D3DCCD1}">
                <a14:hiddenFill xmlns:a14="http://schemas.microsoft.com/office/drawing/2010/main">
                  <a:noFill/>
                </a14:hiddenFill>
              </a:ext>
            </a:extLst>
          </p:spPr>
        </p:cxnSp>
        <p:cxnSp>
          <p:nvCxnSpPr>
            <p:cNvPr id="21527" name="AutoShape 23"/>
            <p:cNvCxnSpPr>
              <a:cxnSpLocks noChangeShapeType="1"/>
              <a:stCxn id="21507" idx="3"/>
              <a:endCxn id="21510" idx="5"/>
            </p:cNvCxnSpPr>
            <p:nvPr/>
          </p:nvCxnSpPr>
          <p:spPr bwMode="auto">
            <a:xfrm rot="16200000" flipH="1">
              <a:off x="836" y="1223"/>
              <a:ext cx="479" cy="717"/>
            </a:xfrm>
            <a:prstGeom prst="bentConnector2">
              <a:avLst/>
            </a:prstGeom>
            <a:noFill/>
            <a:ln w="12700" cmpd="sng">
              <a:solidFill>
                <a:srgbClr val="FF9900"/>
              </a:solidFill>
              <a:miter lim="800000"/>
              <a:headEnd/>
              <a:tailEnd type="triangle" w="med" len="med"/>
            </a:ln>
            <a:effectLst>
              <a:prstShdw prst="shdw17" dist="17961" dir="2700000">
                <a:srgbClr val="FF9900">
                  <a:gamma/>
                  <a:shade val="60000"/>
                  <a:invGamma/>
                </a:srgbClr>
              </a:prstShdw>
            </a:effectLst>
            <a:extLst>
              <a:ext uri="{909E8E84-426E-40DD-AFC4-6F175D3DCCD1}">
                <a14:hiddenFill xmlns:a14="http://schemas.microsoft.com/office/drawing/2010/main">
                  <a:noFill/>
                </a14:hiddenFill>
              </a:ext>
            </a:extLst>
          </p:spPr>
        </p:cxnSp>
        <p:cxnSp>
          <p:nvCxnSpPr>
            <p:cNvPr id="21528" name="AutoShape 24"/>
            <p:cNvCxnSpPr>
              <a:cxnSpLocks noChangeShapeType="1"/>
              <a:stCxn id="21511" idx="3"/>
              <a:endCxn id="21510" idx="0"/>
            </p:cNvCxnSpPr>
            <p:nvPr/>
          </p:nvCxnSpPr>
          <p:spPr bwMode="auto">
            <a:xfrm rot="5400000">
              <a:off x="3146" y="1072"/>
              <a:ext cx="575" cy="923"/>
            </a:xfrm>
            <a:prstGeom prst="bentConnector2">
              <a:avLst/>
            </a:prstGeom>
            <a:noFill/>
            <a:ln w="12700" cmpd="sng">
              <a:solidFill>
                <a:srgbClr val="FF9900"/>
              </a:solidFill>
              <a:miter lim="800000"/>
              <a:headEnd/>
              <a:tailEnd type="triangle" w="med" len="med"/>
            </a:ln>
            <a:effectLst>
              <a:prstShdw prst="shdw17" dist="17961" dir="2700000">
                <a:srgbClr val="FF9900">
                  <a:gamma/>
                  <a:shade val="60000"/>
                  <a:invGamma/>
                </a:srgbClr>
              </a:prstShdw>
            </a:effectLst>
            <a:extLst>
              <a:ext uri="{909E8E84-426E-40DD-AFC4-6F175D3DCCD1}">
                <a14:hiddenFill xmlns:a14="http://schemas.microsoft.com/office/drawing/2010/main">
                  <a:noFill/>
                </a14:hiddenFill>
              </a:ext>
            </a:extLst>
          </p:spPr>
        </p:cxnSp>
        <p:sp>
          <p:nvSpPr>
            <p:cNvPr id="21529" name="AutoShape 25"/>
            <p:cNvSpPr>
              <a:spLocks noChangeArrowheads="1"/>
            </p:cNvSpPr>
            <p:nvPr/>
          </p:nvSpPr>
          <p:spPr bwMode="auto">
            <a:xfrm>
              <a:off x="1333" y="1151"/>
              <a:ext cx="1845" cy="334"/>
            </a:xfrm>
            <a:prstGeom prst="bevel">
              <a:avLst>
                <a:gd name="adj" fmla="val 4926"/>
              </a:avLst>
            </a:prstGeom>
            <a:solidFill>
              <a:srgbClr val="F5EBC1"/>
            </a:solidFill>
            <a:ln>
              <a:noFill/>
            </a:ln>
            <a:effectLst>
              <a:prstShdw prst="shdw17" dist="17961" dir="2700000">
                <a:srgbClr val="F5EBC1">
                  <a:gamma/>
                  <a:shade val="60000"/>
                  <a:invGamma/>
                </a:srgb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just" eaLnBrk="0" hangingPunct="0"/>
              <a:r>
                <a:rPr lang="zh-CN" altLang="en-US" sz="1800">
                  <a:effectLst>
                    <a:outerShdw blurRad="38100" dist="38100" dir="2700000" algn="tl">
                      <a:srgbClr val="FFFFFF"/>
                    </a:outerShdw>
                  </a:effectLst>
                  <a:latin typeface="Arial Narrow" pitchFamily="34" charset="0"/>
                  <a:ea typeface="黑体" pitchFamily="49" charset="-122"/>
                </a:rPr>
                <a:t>业务结构分析和优化建议</a:t>
              </a:r>
            </a:p>
          </p:txBody>
        </p:sp>
        <p:cxnSp>
          <p:nvCxnSpPr>
            <p:cNvPr id="21530" name="AutoShape 26"/>
            <p:cNvCxnSpPr>
              <a:cxnSpLocks noChangeShapeType="1"/>
              <a:endCxn id="21510" idx="6"/>
            </p:cNvCxnSpPr>
            <p:nvPr/>
          </p:nvCxnSpPr>
          <p:spPr bwMode="auto">
            <a:xfrm>
              <a:off x="2256" y="1499"/>
              <a:ext cx="0" cy="227"/>
            </a:xfrm>
            <a:prstGeom prst="straightConnector1">
              <a:avLst/>
            </a:prstGeom>
            <a:noFill/>
            <a:ln w="12700" cmpd="sng">
              <a:solidFill>
                <a:srgbClr val="FF9900"/>
              </a:solidFill>
              <a:round/>
              <a:headEnd/>
              <a:tailEnd type="triangle" w="med" len="med"/>
            </a:ln>
            <a:effectLst>
              <a:prstShdw prst="shdw17" dist="17961" dir="2700000">
                <a:srgbClr val="FF9900">
                  <a:gamma/>
                  <a:shade val="60000"/>
                  <a:invGamma/>
                </a:srgbClr>
              </a:prstShdw>
            </a:effectLst>
            <a:extLst>
              <a:ext uri="{909E8E84-426E-40DD-AFC4-6F175D3DCCD1}">
                <a14:hiddenFill xmlns:a14="http://schemas.microsoft.com/office/drawing/2010/main">
                  <a:noFill/>
                </a14:hiddenFill>
              </a:ext>
            </a:extLst>
          </p:spPr>
        </p:cxnSp>
        <p:sp>
          <p:nvSpPr>
            <p:cNvPr id="21531" name="AutoShape 27"/>
            <p:cNvSpPr>
              <a:spLocks noChangeArrowheads="1"/>
            </p:cNvSpPr>
            <p:nvPr/>
          </p:nvSpPr>
          <p:spPr bwMode="auto">
            <a:xfrm>
              <a:off x="308" y="671"/>
              <a:ext cx="1127" cy="335"/>
            </a:xfrm>
            <a:prstGeom prst="bevel">
              <a:avLst>
                <a:gd name="adj" fmla="val 4926"/>
              </a:avLst>
            </a:prstGeom>
            <a:solidFill>
              <a:srgbClr val="F5EBC1"/>
            </a:solidFill>
            <a:ln>
              <a:noFill/>
            </a:ln>
            <a:effectLst>
              <a:prstShdw prst="shdw17" dist="17961" dir="2700000">
                <a:srgbClr val="F5EBC1">
                  <a:gamma/>
                  <a:shade val="60000"/>
                  <a:invGamma/>
                </a:srgb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zh-CN" altLang="en-US" sz="1800">
                  <a:effectLst>
                    <a:outerShdw blurRad="38100" dist="38100" dir="2700000" algn="tl">
                      <a:srgbClr val="FFFFFF"/>
                    </a:outerShdw>
                  </a:effectLst>
                  <a:latin typeface="Arial Narrow" pitchFamily="34" charset="0"/>
                  <a:ea typeface="黑体" pitchFamily="49" charset="-122"/>
                </a:rPr>
                <a:t>竞争力分析</a:t>
              </a:r>
            </a:p>
          </p:txBody>
        </p:sp>
        <p:sp>
          <p:nvSpPr>
            <p:cNvPr id="21532" name="AutoShape 28"/>
            <p:cNvSpPr>
              <a:spLocks noChangeArrowheads="1"/>
            </p:cNvSpPr>
            <p:nvPr/>
          </p:nvSpPr>
          <p:spPr bwMode="auto">
            <a:xfrm>
              <a:off x="103" y="959"/>
              <a:ext cx="1049" cy="335"/>
            </a:xfrm>
            <a:prstGeom prst="bevel">
              <a:avLst>
                <a:gd name="adj" fmla="val 3940"/>
              </a:avLst>
            </a:prstGeom>
            <a:solidFill>
              <a:srgbClr val="F5EBC1"/>
            </a:solidFill>
            <a:ln>
              <a:noFill/>
            </a:ln>
            <a:effectLst>
              <a:prstShdw prst="shdw17" dist="17961" dir="2700000">
                <a:srgbClr val="F5EBC1">
                  <a:gamma/>
                  <a:shade val="60000"/>
                  <a:invGamma/>
                </a:srgb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0" hangingPunct="0"/>
              <a:r>
                <a:rPr lang="zh-CN" altLang="en-US" sz="1800">
                  <a:effectLst>
                    <a:outerShdw blurRad="38100" dist="38100" dir="2700000" algn="tl">
                      <a:srgbClr val="FFFFFF"/>
                    </a:outerShdw>
                  </a:effectLst>
                  <a:latin typeface="Arial Narrow" pitchFamily="34" charset="0"/>
                  <a:ea typeface="黑体" pitchFamily="49" charset="-122"/>
                </a:rPr>
                <a:t>策略需求</a:t>
              </a:r>
            </a:p>
          </p:txBody>
        </p:sp>
        <p:cxnSp>
          <p:nvCxnSpPr>
            <p:cNvPr id="21533" name="AutoShape 29"/>
            <p:cNvCxnSpPr>
              <a:cxnSpLocks noChangeShapeType="1"/>
            </p:cNvCxnSpPr>
            <p:nvPr/>
          </p:nvCxnSpPr>
          <p:spPr bwMode="auto">
            <a:xfrm>
              <a:off x="2232" y="2530"/>
              <a:ext cx="0" cy="157"/>
            </a:xfrm>
            <a:prstGeom prst="straightConnector1">
              <a:avLst/>
            </a:prstGeom>
            <a:noFill/>
            <a:ln w="12700" cmpd="sng">
              <a:solidFill>
                <a:srgbClr val="FF9900"/>
              </a:solidFill>
              <a:round/>
              <a:headEnd/>
              <a:tailEnd type="triangle" w="med" len="med"/>
            </a:ln>
            <a:effectLst>
              <a:prstShdw prst="shdw17" dist="17961" dir="2700000">
                <a:srgbClr val="FF9900">
                  <a:gamma/>
                  <a:shade val="60000"/>
                  <a:invGamma/>
                </a:srgbClr>
              </a:prstShdw>
            </a:effectLst>
            <a:extLst>
              <a:ext uri="{909E8E84-426E-40DD-AFC4-6F175D3DCCD1}">
                <a14:hiddenFill xmlns:a14="http://schemas.microsoft.com/office/drawing/2010/main">
                  <a:noFill/>
                </a14:hiddenFill>
              </a:ext>
            </a:extLst>
          </p:spPr>
        </p:cxnSp>
        <p:cxnSp>
          <p:nvCxnSpPr>
            <p:cNvPr id="21534" name="AutoShape 30"/>
            <p:cNvCxnSpPr>
              <a:cxnSpLocks noChangeShapeType="1"/>
            </p:cNvCxnSpPr>
            <p:nvPr/>
          </p:nvCxnSpPr>
          <p:spPr bwMode="auto">
            <a:xfrm>
              <a:off x="1425" y="2349"/>
              <a:ext cx="205" cy="0"/>
            </a:xfrm>
            <a:prstGeom prst="straightConnector1">
              <a:avLst/>
            </a:prstGeom>
            <a:noFill/>
            <a:ln w="12700" cmpd="sng">
              <a:solidFill>
                <a:srgbClr val="FF9900"/>
              </a:solidFill>
              <a:round/>
              <a:headEnd type="triangle" w="med" len="med"/>
              <a:tailEnd/>
            </a:ln>
            <a:effectLst>
              <a:prstShdw prst="shdw17" dist="17961" dir="2700000">
                <a:srgbClr val="FF9900">
                  <a:gamma/>
                  <a:shade val="60000"/>
                  <a:invGamma/>
                </a:srgbClr>
              </a:prstShdw>
            </a:effectLst>
            <a:extLst>
              <a:ext uri="{909E8E84-426E-40DD-AFC4-6F175D3DCCD1}">
                <a14:hiddenFill xmlns:a14="http://schemas.microsoft.com/office/drawing/2010/main">
                  <a:noFill/>
                </a14:hiddenFill>
              </a:ext>
            </a:extLst>
          </p:spPr>
        </p:cxnSp>
      </p:grpSp>
      <p:sp>
        <p:nvSpPr>
          <p:cNvPr id="21535" name="Rectangle 31"/>
          <p:cNvSpPr>
            <a:spLocks noChangeArrowheads="1"/>
          </p:cNvSpPr>
          <p:nvPr/>
        </p:nvSpPr>
        <p:spPr bwMode="auto">
          <a:xfrm>
            <a:off x="2289175" y="6006231"/>
            <a:ext cx="4806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r>
              <a:rPr lang="zh-CN" altLang="en-US" sz="2800" b="1" dirty="0">
                <a:solidFill>
                  <a:srgbClr val="002060"/>
                </a:solidFill>
                <a:effectLst>
                  <a:outerShdw blurRad="38100" dist="38100" dir="2700000" algn="tl">
                    <a:srgbClr val="000000">
                      <a:alpha val="43137"/>
                    </a:srgbClr>
                  </a:outerShdw>
                </a:effectLst>
                <a:latin typeface="黑体" pitchFamily="49" charset="-122"/>
                <a:ea typeface="黑体" pitchFamily="49" charset="-122"/>
              </a:rPr>
              <a:t>信息化战略目标分析示意图</a:t>
            </a:r>
          </a:p>
        </p:txBody>
      </p:sp>
      <p:sp>
        <p:nvSpPr>
          <p:cNvPr id="32" name="Rectangle 2"/>
          <p:cNvSpPr>
            <a:spLocks noGrp="1" noChangeArrowheads="1"/>
          </p:cNvSpPr>
          <p:nvPr>
            <p:ph type="title"/>
          </p:nvPr>
        </p:nvSpPr>
        <p:spPr>
          <a:xfrm>
            <a:off x="0" y="77317"/>
            <a:ext cx="8892480" cy="687387"/>
          </a:xfrm>
        </p:spPr>
        <p:txBody>
          <a:bodyPr/>
          <a:lstStyle/>
          <a:p>
            <a:r>
              <a:rPr lang="en-US" altLang="zh-CN" dirty="0" smtClean="0">
                <a:latin typeface="Times New Roman" pitchFamily="18" charset="0"/>
              </a:rPr>
              <a:t>1</a:t>
            </a:r>
            <a:r>
              <a:rPr lang="zh-CN" altLang="en-US" dirty="0" smtClean="0">
                <a:latin typeface="Times New Roman" pitchFamily="18" charset="0"/>
              </a:rPr>
              <a:t>、系统战略规划</a:t>
            </a:r>
            <a:endParaRPr lang="zh-CN" altLang="en-US" dirty="0">
              <a:latin typeface="Times New Roman" pitchFamily="18" charset="0"/>
            </a:endParaRPr>
          </a:p>
        </p:txBody>
      </p:sp>
    </p:spTree>
    <p:extLst>
      <p:ext uri="{BB962C8B-B14F-4D97-AF65-F5344CB8AC3E}">
        <p14:creationId xmlns:p14="http://schemas.microsoft.com/office/powerpoint/2010/main" val="165342130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9" name="Object 3"/>
          <p:cNvGraphicFramePr>
            <a:graphicFrameLocks noChangeAspect="1"/>
          </p:cNvGraphicFramePr>
          <p:nvPr>
            <p:extLst>
              <p:ext uri="{D42A27DB-BD31-4B8C-83A1-F6EECF244321}">
                <p14:modId xmlns:p14="http://schemas.microsoft.com/office/powerpoint/2010/main" val="4024619711"/>
              </p:ext>
            </p:extLst>
          </p:nvPr>
        </p:nvGraphicFramePr>
        <p:xfrm>
          <a:off x="956443" y="2001540"/>
          <a:ext cx="7326313" cy="4595812"/>
        </p:xfrm>
        <a:graphic>
          <a:graphicData uri="http://schemas.openxmlformats.org/presentationml/2006/ole">
            <mc:AlternateContent xmlns:mc="http://schemas.openxmlformats.org/markup-compatibility/2006">
              <mc:Choice xmlns:v="urn:schemas-microsoft-com:vml" Requires="v">
                <p:oleObj spid="_x0000_s93236" r:id="rId3" imgW="3886517" imgH="2574353" progId="Word.Picture.8">
                  <p:embed/>
                </p:oleObj>
              </mc:Choice>
              <mc:Fallback>
                <p:oleObj r:id="rId3" imgW="3886517" imgH="2574353"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443" y="2001540"/>
                        <a:ext cx="7326313" cy="459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oleObj>
              </mc:Fallback>
            </mc:AlternateContent>
          </a:graphicData>
        </a:graphic>
      </p:graphicFrame>
      <p:sp>
        <p:nvSpPr>
          <p:cNvPr id="19460" name="AutoShape 4"/>
          <p:cNvSpPr>
            <a:spLocks noChangeArrowheads="1"/>
          </p:cNvSpPr>
          <p:nvPr/>
        </p:nvSpPr>
        <p:spPr bwMode="auto">
          <a:xfrm>
            <a:off x="1208856" y="761702"/>
            <a:ext cx="7467600" cy="1047750"/>
          </a:xfrm>
          <a:prstGeom prst="cloudCallout">
            <a:avLst>
              <a:gd name="adj1" fmla="val -27954"/>
              <a:gd name="adj2" fmla="val 63940"/>
            </a:avLst>
          </a:prstGeom>
          <a:solidFill>
            <a:schemeClr val="accent1"/>
          </a:solidFill>
          <a:ln w="38100" cmpd="sng">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800">
                <a:solidFill>
                  <a:schemeClr val="tx2"/>
                </a:solidFill>
                <a:latin typeface="黑体" pitchFamily="49" charset="-122"/>
                <a:ea typeface="黑体" pitchFamily="49" charset="-122"/>
              </a:rPr>
              <a:t>信息化战略规划相关分析过程</a:t>
            </a:r>
          </a:p>
        </p:txBody>
      </p:sp>
      <p:sp>
        <p:nvSpPr>
          <p:cNvPr id="4" name="Rectangle 2"/>
          <p:cNvSpPr>
            <a:spLocks noGrp="1" noChangeArrowheads="1"/>
          </p:cNvSpPr>
          <p:nvPr>
            <p:ph type="title"/>
          </p:nvPr>
        </p:nvSpPr>
        <p:spPr>
          <a:xfrm>
            <a:off x="0" y="77317"/>
            <a:ext cx="8892480" cy="687387"/>
          </a:xfrm>
        </p:spPr>
        <p:txBody>
          <a:bodyPr/>
          <a:lstStyle/>
          <a:p>
            <a:r>
              <a:rPr lang="en-US" altLang="zh-CN" dirty="0" smtClean="0">
                <a:latin typeface="Times New Roman" pitchFamily="18" charset="0"/>
              </a:rPr>
              <a:t>1</a:t>
            </a:r>
            <a:r>
              <a:rPr lang="zh-CN" altLang="en-US" dirty="0" smtClean="0">
                <a:latin typeface="Times New Roman" pitchFamily="18" charset="0"/>
              </a:rPr>
              <a:t>、系统战略规划</a:t>
            </a:r>
            <a:endParaRPr lang="zh-CN" altLang="en-US" dirty="0">
              <a:latin typeface="Times New Roman" pitchFamily="18" charset="0"/>
            </a:endParaRPr>
          </a:p>
        </p:txBody>
      </p:sp>
    </p:spTree>
    <p:extLst>
      <p:ext uri="{BB962C8B-B14F-4D97-AF65-F5344CB8AC3E}">
        <p14:creationId xmlns:p14="http://schemas.microsoft.com/office/powerpoint/2010/main" val="239541545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1" name="Rectangle 3"/>
          <p:cNvSpPr>
            <a:spLocks noGrp="1" noChangeArrowheads="1"/>
          </p:cNvSpPr>
          <p:nvPr>
            <p:ph type="body" idx="1"/>
          </p:nvPr>
        </p:nvSpPr>
        <p:spPr>
          <a:xfrm>
            <a:off x="457200" y="2348880"/>
            <a:ext cx="8229600" cy="4104308"/>
          </a:xfrm>
        </p:spPr>
        <p:txBody>
          <a:bodyPr/>
          <a:lstStyle/>
          <a:p>
            <a:pPr lvl="1"/>
            <a:r>
              <a:rPr lang="zh-CN" altLang="en-US" sz="2800" dirty="0" smtClean="0">
                <a:solidFill>
                  <a:srgbClr val="002060"/>
                </a:solidFill>
                <a:effectLst>
                  <a:outerShdw blurRad="38100" dist="38100" dir="2700000" algn="tl">
                    <a:srgbClr val="000000">
                      <a:alpha val="43137"/>
                    </a:srgbClr>
                  </a:outerShdw>
                </a:effectLst>
              </a:rPr>
              <a:t>做好</a:t>
            </a:r>
            <a:r>
              <a:rPr lang="zh-CN" altLang="en-US" sz="2800" dirty="0">
                <a:solidFill>
                  <a:srgbClr val="002060"/>
                </a:solidFill>
                <a:effectLst>
                  <a:outerShdw blurRad="38100" dist="38100" dir="2700000" algn="tl">
                    <a:srgbClr val="000000">
                      <a:alpha val="43137"/>
                    </a:srgbClr>
                  </a:outerShdw>
                </a:effectLst>
              </a:rPr>
              <a:t>思想动员</a:t>
            </a:r>
          </a:p>
          <a:p>
            <a:pPr lvl="1"/>
            <a:r>
              <a:rPr lang="zh-CN" altLang="en-US" sz="2800" dirty="0">
                <a:solidFill>
                  <a:srgbClr val="002060"/>
                </a:solidFill>
                <a:effectLst>
                  <a:outerShdw blurRad="38100" dist="38100" dir="2700000" algn="tl">
                    <a:srgbClr val="000000">
                      <a:alpha val="43137"/>
                    </a:srgbClr>
                  </a:outerShdw>
                </a:effectLst>
              </a:rPr>
              <a:t>把规划活动当成一个连续的过程</a:t>
            </a:r>
          </a:p>
          <a:p>
            <a:pPr lvl="1"/>
            <a:r>
              <a:rPr lang="zh-CN" altLang="en-US" sz="2800" dirty="0">
                <a:solidFill>
                  <a:srgbClr val="002060"/>
                </a:solidFill>
                <a:effectLst>
                  <a:outerShdw blurRad="38100" dist="38100" dir="2700000" algn="tl">
                    <a:srgbClr val="000000">
                      <a:alpha val="43137"/>
                    </a:srgbClr>
                  </a:outerShdw>
                </a:effectLst>
              </a:rPr>
              <a:t>激励新战略思想</a:t>
            </a:r>
          </a:p>
        </p:txBody>
      </p:sp>
      <p:sp>
        <p:nvSpPr>
          <p:cNvPr id="5" name="Rectangle 2"/>
          <p:cNvSpPr>
            <a:spLocks noGrp="1" noChangeArrowheads="1"/>
          </p:cNvSpPr>
          <p:nvPr>
            <p:ph type="title"/>
          </p:nvPr>
        </p:nvSpPr>
        <p:spPr>
          <a:xfrm>
            <a:off x="0" y="77317"/>
            <a:ext cx="8892480" cy="687387"/>
          </a:xfrm>
        </p:spPr>
        <p:txBody>
          <a:bodyPr/>
          <a:lstStyle/>
          <a:p>
            <a:r>
              <a:rPr lang="en-US" altLang="zh-CN" dirty="0" smtClean="0">
                <a:latin typeface="Times New Roman" pitchFamily="18" charset="0"/>
              </a:rPr>
              <a:t>1</a:t>
            </a:r>
            <a:r>
              <a:rPr lang="zh-CN" altLang="en-US" dirty="0" smtClean="0">
                <a:latin typeface="Times New Roman" pitchFamily="18" charset="0"/>
              </a:rPr>
              <a:t>、系统战略规划</a:t>
            </a:r>
            <a:endParaRPr lang="zh-CN" altLang="en-US" dirty="0">
              <a:latin typeface="Times New Roman" pitchFamily="18" charset="0"/>
            </a:endParaRPr>
          </a:p>
        </p:txBody>
      </p:sp>
      <p:sp>
        <p:nvSpPr>
          <p:cNvPr id="6" name="Text Box 3"/>
          <p:cNvSpPr txBox="1">
            <a:spLocks noChangeArrowheads="1"/>
          </p:cNvSpPr>
          <p:nvPr/>
        </p:nvSpPr>
        <p:spPr bwMode="auto">
          <a:xfrm>
            <a:off x="1835696" y="908491"/>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4)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战略规划的实现</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167909084"/>
      </p:ext>
    </p:extLst>
  </p:cSld>
  <p:clrMapOvr>
    <a:masterClrMapping/>
  </p:clrMapOvr>
  <p:transition>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87424" y="1722512"/>
            <a:ext cx="8001000" cy="914400"/>
          </a:xfrm>
          <a:noFill/>
          <a:ln>
            <a:noFill/>
          </a:ln>
          <a:extLst>
            <a:ext uri="{AF507438-7753-43E0-B8FC-AC1667EBCBE1}">
              <a14:hiddenEffects xmlns:a14="http://schemas.microsoft.com/office/drawing/2010/main">
                <a:effectLst>
                  <a:outerShdw dist="102391" dir="3615307" algn="ctr" rotWithShape="0">
                    <a:schemeClr val="bg2"/>
                  </a:outerShdw>
                </a:effectLst>
              </a14:hiddenEffects>
            </a:ext>
          </a:extLst>
        </p:spPr>
        <p:txBody>
          <a:bodyPr/>
          <a:lstStyle/>
          <a:p>
            <a:pPr algn="l"/>
            <a:r>
              <a:rPr lang="zh-CN" altLang="en-US" sz="2800" dirty="0" smtClean="0">
                <a:solidFill>
                  <a:srgbClr val="0000FF"/>
                </a:solidFill>
                <a:latin typeface="黑体" pitchFamily="49" charset="-122"/>
                <a:ea typeface="黑体" pitchFamily="49" charset="-122"/>
              </a:rPr>
              <a:t>（</a:t>
            </a:r>
            <a:r>
              <a:rPr lang="en-US" altLang="zh-CN" sz="2800" dirty="0" smtClean="0">
                <a:solidFill>
                  <a:srgbClr val="0000FF"/>
                </a:solidFill>
                <a:latin typeface="黑体" pitchFamily="49" charset="-122"/>
                <a:ea typeface="黑体" pitchFamily="49" charset="-122"/>
              </a:rPr>
              <a:t>1</a:t>
            </a:r>
            <a:r>
              <a:rPr lang="zh-CN" altLang="en-US" sz="2800" dirty="0" smtClean="0">
                <a:solidFill>
                  <a:srgbClr val="0000FF"/>
                </a:solidFill>
                <a:latin typeface="黑体" pitchFamily="49" charset="-122"/>
                <a:ea typeface="黑体" pitchFamily="49" charset="-122"/>
              </a:rPr>
              <a:t>）系统规划</a:t>
            </a:r>
            <a:r>
              <a:rPr lang="zh-CN" altLang="en-US" sz="2800" dirty="0">
                <a:solidFill>
                  <a:srgbClr val="0000FF"/>
                </a:solidFill>
                <a:latin typeface="黑体" pitchFamily="49" charset="-122"/>
                <a:ea typeface="黑体" pitchFamily="49" charset="-122"/>
              </a:rPr>
              <a:t>小组的机构成立</a:t>
            </a:r>
          </a:p>
        </p:txBody>
      </p:sp>
      <p:sp>
        <p:nvSpPr>
          <p:cNvPr id="38915" name="Text Box 3"/>
          <p:cNvSpPr txBox="1">
            <a:spLocks noChangeArrowheads="1"/>
          </p:cNvSpPr>
          <p:nvPr/>
        </p:nvSpPr>
        <p:spPr bwMode="auto">
          <a:xfrm>
            <a:off x="4037013" y="3386931"/>
            <a:ext cx="1316037" cy="465138"/>
          </a:xfrm>
          <a:prstGeom prst="rect">
            <a:avLst/>
          </a:prstGeom>
          <a:solidFill>
            <a:srgbClr val="FFFF00"/>
          </a:solidFill>
          <a:ln w="9525" cmpd="sng">
            <a:solidFill>
              <a:schemeClr val="tx1"/>
            </a:solidFill>
            <a:miter lim="800000"/>
            <a:headEnd/>
            <a:tailEnd/>
          </a:ln>
          <a:effectLst>
            <a:outerShdw dist="107763" dir="2700000" algn="ctr" rotWithShape="0">
              <a:srgbClr val="808080"/>
            </a:outerShdw>
          </a:effectLst>
        </p:spPr>
        <p:txBody>
          <a:bodyPr lIns="0" tIns="72000" rIns="0" bIns="0"/>
          <a:lstStyle/>
          <a:p>
            <a:pPr algn="ctr" eaLnBrk="0" hangingPunct="0"/>
            <a:r>
              <a:rPr lang="zh-CN" altLang="en-US" sz="2000" b="1" dirty="0">
                <a:solidFill>
                  <a:srgbClr val="002060"/>
                </a:solidFill>
                <a:effectLst>
                  <a:outerShdw blurRad="38100" dist="38100" dir="2700000" algn="tl">
                    <a:srgbClr val="000000">
                      <a:alpha val="43137"/>
                    </a:srgbClr>
                  </a:outerShdw>
                </a:effectLst>
                <a:latin typeface="黑体" pitchFamily="49" charset="-122"/>
                <a:ea typeface="黑体" pitchFamily="49" charset="-122"/>
              </a:rPr>
              <a:t>规划组长</a:t>
            </a:r>
          </a:p>
        </p:txBody>
      </p:sp>
      <p:sp>
        <p:nvSpPr>
          <p:cNvPr id="38916" name="Text Box 4"/>
          <p:cNvSpPr txBox="1">
            <a:spLocks noChangeArrowheads="1"/>
          </p:cNvSpPr>
          <p:nvPr/>
        </p:nvSpPr>
        <p:spPr bwMode="auto">
          <a:xfrm>
            <a:off x="2309813" y="4085431"/>
            <a:ext cx="1316037" cy="465138"/>
          </a:xfrm>
          <a:prstGeom prst="rect">
            <a:avLst/>
          </a:prstGeom>
          <a:solidFill>
            <a:srgbClr val="FFCC00"/>
          </a:solidFill>
          <a:ln w="9525" cmpd="sng">
            <a:solidFill>
              <a:schemeClr val="tx1"/>
            </a:solidFill>
            <a:miter lim="800000"/>
            <a:headEnd/>
            <a:tailEnd/>
          </a:ln>
          <a:effectLst>
            <a:outerShdw dist="107763" dir="2700000" algn="ctr" rotWithShape="0">
              <a:srgbClr val="808080"/>
            </a:outerShdw>
          </a:effectLst>
        </p:spPr>
        <p:txBody>
          <a:bodyPr lIns="0" tIns="0" rIns="0" bIns="0"/>
          <a:lstStyle/>
          <a:p>
            <a:pPr algn="ctr" eaLnBrk="0" hangingPunct="0"/>
            <a:r>
              <a:rPr lang="zh-CN" altLang="en-US" sz="2000" b="1">
                <a:solidFill>
                  <a:srgbClr val="002060"/>
                </a:solidFill>
                <a:effectLst>
                  <a:outerShdw blurRad="38100" dist="38100" dir="2700000" algn="tl">
                    <a:srgbClr val="000000">
                      <a:alpha val="43137"/>
                    </a:srgbClr>
                  </a:outerShdw>
                </a:effectLst>
                <a:latin typeface="黑体" pitchFamily="49" charset="-122"/>
                <a:ea typeface="黑体" pitchFamily="49" charset="-122"/>
              </a:rPr>
              <a:t>秘书</a:t>
            </a:r>
          </a:p>
        </p:txBody>
      </p:sp>
      <p:sp>
        <p:nvSpPr>
          <p:cNvPr id="38917" name="Text Box 5"/>
          <p:cNvSpPr txBox="1">
            <a:spLocks noChangeArrowheads="1"/>
          </p:cNvSpPr>
          <p:nvPr/>
        </p:nvSpPr>
        <p:spPr bwMode="auto">
          <a:xfrm>
            <a:off x="5654675" y="4085431"/>
            <a:ext cx="1316038" cy="465138"/>
          </a:xfrm>
          <a:prstGeom prst="rect">
            <a:avLst/>
          </a:prstGeom>
          <a:solidFill>
            <a:srgbClr val="FFCC00"/>
          </a:solidFill>
          <a:ln w="9525" cmpd="sng">
            <a:solidFill>
              <a:schemeClr val="tx1"/>
            </a:solidFill>
            <a:miter lim="800000"/>
            <a:headEnd/>
            <a:tailEnd/>
          </a:ln>
          <a:effectLst>
            <a:outerShdw dist="107763" dir="2700000" algn="ctr" rotWithShape="0">
              <a:srgbClr val="808080"/>
            </a:outerShdw>
          </a:effectLst>
        </p:spPr>
        <p:txBody>
          <a:bodyPr lIns="0" tIns="0" rIns="0" bIns="0"/>
          <a:lstStyle/>
          <a:p>
            <a:pPr algn="ctr" eaLnBrk="0" hangingPunct="0"/>
            <a:r>
              <a:rPr lang="zh-CN" altLang="en-US" sz="2000" b="1">
                <a:solidFill>
                  <a:srgbClr val="002060"/>
                </a:solidFill>
                <a:effectLst>
                  <a:outerShdw blurRad="38100" dist="38100" dir="2700000" algn="tl">
                    <a:srgbClr val="000000">
                      <a:alpha val="43137"/>
                    </a:srgbClr>
                  </a:outerShdw>
                </a:effectLst>
                <a:latin typeface="黑体" pitchFamily="49" charset="-122"/>
                <a:ea typeface="黑体" pitchFamily="49" charset="-122"/>
              </a:rPr>
              <a:t>顾问组</a:t>
            </a:r>
          </a:p>
        </p:txBody>
      </p:sp>
      <p:sp>
        <p:nvSpPr>
          <p:cNvPr id="38918" name="Text Box 6"/>
          <p:cNvSpPr txBox="1">
            <a:spLocks noChangeArrowheads="1"/>
          </p:cNvSpPr>
          <p:nvPr/>
        </p:nvSpPr>
        <p:spPr bwMode="auto">
          <a:xfrm>
            <a:off x="2309813" y="5249069"/>
            <a:ext cx="1316037" cy="466725"/>
          </a:xfrm>
          <a:prstGeom prst="rect">
            <a:avLst/>
          </a:prstGeom>
          <a:solidFill>
            <a:srgbClr val="00FF00"/>
          </a:solidFill>
          <a:ln w="9525" cmpd="sng">
            <a:solidFill>
              <a:schemeClr val="tx1"/>
            </a:solidFill>
            <a:miter lim="800000"/>
            <a:headEnd/>
            <a:tailEnd/>
          </a:ln>
          <a:effectLst>
            <a:outerShdw dist="107763" dir="2700000" algn="ctr" rotWithShape="0">
              <a:srgbClr val="808080"/>
            </a:outerShdw>
          </a:effectLst>
        </p:spPr>
        <p:txBody>
          <a:bodyPr lIns="0" tIns="108000" rIns="0" bIns="0"/>
          <a:lstStyle/>
          <a:p>
            <a:pPr algn="ctr" eaLnBrk="0" hangingPunct="0"/>
            <a:r>
              <a:rPr lang="zh-CN" altLang="en-US" sz="2000" b="1" dirty="0">
                <a:solidFill>
                  <a:srgbClr val="002060"/>
                </a:solidFill>
                <a:effectLst>
                  <a:outerShdw blurRad="38100" dist="38100" dir="2700000" algn="tl">
                    <a:srgbClr val="000000">
                      <a:alpha val="43137"/>
                    </a:srgbClr>
                  </a:outerShdw>
                </a:effectLst>
                <a:latin typeface="黑体" pitchFamily="49" charset="-122"/>
                <a:ea typeface="黑体" pitchFamily="49" charset="-122"/>
              </a:rPr>
              <a:t>调查组1</a:t>
            </a:r>
          </a:p>
        </p:txBody>
      </p:sp>
      <p:sp>
        <p:nvSpPr>
          <p:cNvPr id="38919" name="Text Box 7"/>
          <p:cNvSpPr txBox="1">
            <a:spLocks noChangeArrowheads="1"/>
          </p:cNvSpPr>
          <p:nvPr/>
        </p:nvSpPr>
        <p:spPr bwMode="auto">
          <a:xfrm>
            <a:off x="4037013" y="5268119"/>
            <a:ext cx="1316037" cy="465137"/>
          </a:xfrm>
          <a:prstGeom prst="rect">
            <a:avLst/>
          </a:prstGeom>
          <a:solidFill>
            <a:srgbClr val="00FF00"/>
          </a:solidFill>
          <a:ln w="9525" cmpd="sng">
            <a:solidFill>
              <a:schemeClr val="tx1"/>
            </a:solidFill>
            <a:miter lim="800000"/>
            <a:headEnd/>
            <a:tailEnd/>
          </a:ln>
          <a:effectLst>
            <a:outerShdw dist="107763" dir="2700000" algn="ctr" rotWithShape="0">
              <a:srgbClr val="808080"/>
            </a:outerShdw>
          </a:effectLst>
        </p:spPr>
        <p:txBody>
          <a:bodyPr lIns="0" tIns="108000" rIns="0" bIns="0"/>
          <a:lstStyle/>
          <a:p>
            <a:pPr algn="ctr" eaLnBrk="0" hangingPunct="0"/>
            <a:r>
              <a:rPr lang="zh-CN" altLang="en-US" sz="2000" b="1">
                <a:solidFill>
                  <a:srgbClr val="002060"/>
                </a:solidFill>
                <a:effectLst>
                  <a:outerShdw blurRad="38100" dist="38100" dir="2700000" algn="tl">
                    <a:srgbClr val="000000">
                      <a:alpha val="43137"/>
                    </a:srgbClr>
                  </a:outerShdw>
                </a:effectLst>
                <a:latin typeface="黑体" pitchFamily="49" charset="-122"/>
                <a:ea typeface="黑体" pitchFamily="49" charset="-122"/>
              </a:rPr>
              <a:t>调查组2</a:t>
            </a:r>
          </a:p>
        </p:txBody>
      </p:sp>
      <p:sp>
        <p:nvSpPr>
          <p:cNvPr id="38920" name="Text Box 8"/>
          <p:cNvSpPr txBox="1">
            <a:spLocks noChangeArrowheads="1"/>
          </p:cNvSpPr>
          <p:nvPr/>
        </p:nvSpPr>
        <p:spPr bwMode="auto">
          <a:xfrm>
            <a:off x="5770563" y="5268119"/>
            <a:ext cx="1316037" cy="465137"/>
          </a:xfrm>
          <a:prstGeom prst="rect">
            <a:avLst/>
          </a:prstGeom>
          <a:solidFill>
            <a:srgbClr val="00FF00"/>
          </a:solidFill>
          <a:ln w="9525" cmpd="sng">
            <a:solidFill>
              <a:schemeClr val="tx1"/>
            </a:solidFill>
            <a:miter lim="800000"/>
            <a:headEnd/>
            <a:tailEnd/>
          </a:ln>
          <a:effectLst>
            <a:outerShdw dist="107763" dir="2700000" algn="ctr" rotWithShape="0">
              <a:srgbClr val="808080"/>
            </a:outerShdw>
          </a:effectLst>
        </p:spPr>
        <p:txBody>
          <a:bodyPr lIns="0" tIns="108000" rIns="0" bIns="0"/>
          <a:lstStyle/>
          <a:p>
            <a:pPr algn="ctr" eaLnBrk="0" hangingPunct="0"/>
            <a:r>
              <a:rPr lang="zh-CN" altLang="en-US" sz="2000" b="1">
                <a:solidFill>
                  <a:srgbClr val="002060"/>
                </a:solidFill>
                <a:effectLst>
                  <a:outerShdw blurRad="38100" dist="38100" dir="2700000" algn="tl">
                    <a:srgbClr val="000000">
                      <a:alpha val="43137"/>
                    </a:srgbClr>
                  </a:outerShdw>
                </a:effectLst>
                <a:latin typeface="黑体" pitchFamily="49" charset="-122"/>
                <a:ea typeface="黑体" pitchFamily="49" charset="-122"/>
              </a:rPr>
              <a:t>协调组</a:t>
            </a:r>
          </a:p>
        </p:txBody>
      </p:sp>
      <p:sp>
        <p:nvSpPr>
          <p:cNvPr id="38921" name="Text Box 9"/>
          <p:cNvSpPr txBox="1">
            <a:spLocks noChangeArrowheads="1"/>
          </p:cNvSpPr>
          <p:nvPr/>
        </p:nvSpPr>
        <p:spPr bwMode="auto">
          <a:xfrm>
            <a:off x="4037013" y="2450306"/>
            <a:ext cx="1316037" cy="465138"/>
          </a:xfrm>
          <a:prstGeom prst="rect">
            <a:avLst/>
          </a:prstGeom>
          <a:solidFill>
            <a:srgbClr val="FFFFFF"/>
          </a:solidFill>
          <a:ln w="9525" cmpd="sng">
            <a:solidFill>
              <a:schemeClr val="tx1"/>
            </a:solidFill>
            <a:miter lim="800000"/>
            <a:headEnd/>
            <a:tailEnd/>
          </a:ln>
          <a:effectLst>
            <a:outerShdw dist="107763" dir="2700000" algn="ctr" rotWithShape="0">
              <a:srgbClr val="808080"/>
            </a:outerShdw>
          </a:effectLst>
        </p:spPr>
        <p:txBody>
          <a:bodyPr lIns="0" tIns="72000" rIns="0" bIns="0"/>
          <a:lstStyle/>
          <a:p>
            <a:pPr algn="ctr" eaLnBrk="0" hangingPunct="0"/>
            <a:r>
              <a:rPr lang="zh-CN" altLang="en-US" sz="2000" b="1">
                <a:solidFill>
                  <a:srgbClr val="002060"/>
                </a:solidFill>
                <a:effectLst>
                  <a:outerShdw blurRad="38100" dist="38100" dir="2700000" algn="tl">
                    <a:srgbClr val="000000">
                      <a:alpha val="43137"/>
                    </a:srgbClr>
                  </a:outerShdw>
                </a:effectLst>
                <a:latin typeface="黑体" pitchFamily="49" charset="-122"/>
                <a:ea typeface="黑体" pitchFamily="49" charset="-122"/>
              </a:rPr>
              <a:t>管理功能</a:t>
            </a:r>
          </a:p>
        </p:txBody>
      </p:sp>
      <p:cxnSp>
        <p:nvCxnSpPr>
          <p:cNvPr id="38922" name="AutoShape 10"/>
          <p:cNvCxnSpPr>
            <a:cxnSpLocks noChangeShapeType="1"/>
            <a:stCxn id="38921" idx="2"/>
            <a:endCxn id="38915" idx="0"/>
          </p:cNvCxnSpPr>
          <p:nvPr/>
        </p:nvCxnSpPr>
        <p:spPr bwMode="auto">
          <a:xfrm>
            <a:off x="4695825" y="2915444"/>
            <a:ext cx="0" cy="471487"/>
          </a:xfrm>
          <a:prstGeom prst="straightConnector1">
            <a:avLst/>
          </a:prstGeom>
          <a:noFill/>
          <a:ln w="952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1842" dir="2700000" algn="ctr" rotWithShape="0">
                    <a:schemeClr val="bg2"/>
                  </a:outerShdw>
                </a:effectLst>
              </a14:hiddenEffects>
            </a:ext>
          </a:extLst>
        </p:spPr>
      </p:cxnSp>
      <p:cxnSp>
        <p:nvCxnSpPr>
          <p:cNvPr id="38923" name="AutoShape 11"/>
          <p:cNvCxnSpPr>
            <a:cxnSpLocks noChangeShapeType="1"/>
            <a:stCxn id="38915" idx="2"/>
            <a:endCxn id="38919" idx="0"/>
          </p:cNvCxnSpPr>
          <p:nvPr/>
        </p:nvCxnSpPr>
        <p:spPr bwMode="auto">
          <a:xfrm>
            <a:off x="4695825" y="3852069"/>
            <a:ext cx="0" cy="1416050"/>
          </a:xfrm>
          <a:prstGeom prst="straightConnector1">
            <a:avLst/>
          </a:prstGeom>
          <a:noFill/>
          <a:ln w="952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1842" dir="2700000" algn="ctr" rotWithShape="0">
                    <a:schemeClr val="bg2"/>
                  </a:outerShdw>
                </a:effectLst>
              </a14:hiddenEffects>
            </a:ext>
          </a:extLst>
        </p:spPr>
      </p:cxnSp>
      <p:cxnSp>
        <p:nvCxnSpPr>
          <p:cNvPr id="38924" name="AutoShape 12"/>
          <p:cNvCxnSpPr>
            <a:cxnSpLocks noChangeShapeType="1"/>
            <a:stCxn id="38916" idx="3"/>
            <a:endCxn id="38917" idx="1"/>
          </p:cNvCxnSpPr>
          <p:nvPr/>
        </p:nvCxnSpPr>
        <p:spPr bwMode="auto">
          <a:xfrm>
            <a:off x="3625850" y="4318794"/>
            <a:ext cx="2028825" cy="0"/>
          </a:xfrm>
          <a:prstGeom prst="straightConnector1">
            <a:avLst/>
          </a:prstGeom>
          <a:noFill/>
          <a:ln w="9525" cmpd="sng">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1842" dir="2700000" algn="ctr" rotWithShape="0">
                    <a:schemeClr val="bg2"/>
                  </a:outerShdw>
                </a:effectLst>
              </a14:hiddenEffects>
            </a:ext>
          </a:extLst>
        </p:spPr>
      </p:cxnSp>
      <p:cxnSp>
        <p:nvCxnSpPr>
          <p:cNvPr id="38925" name="AutoShape 13"/>
          <p:cNvCxnSpPr>
            <a:cxnSpLocks noChangeShapeType="1"/>
            <a:stCxn id="38918" idx="0"/>
            <a:endCxn id="38920" idx="0"/>
          </p:cNvCxnSpPr>
          <p:nvPr/>
        </p:nvCxnSpPr>
        <p:spPr bwMode="auto">
          <a:xfrm rot="5400000" flipV="1">
            <a:off x="4689475" y="3528219"/>
            <a:ext cx="19050" cy="3460750"/>
          </a:xfrm>
          <a:prstGeom prst="bentConnector3">
            <a:avLst>
              <a:gd name="adj1" fmla="val -1200000"/>
            </a:avLst>
          </a:prstGeom>
          <a:noFill/>
          <a:ln w="9525" cmpd="sng">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1842" dir="2700000" algn="ctr" rotWithShape="0">
                    <a:schemeClr val="bg2"/>
                  </a:outerShdw>
                </a:effectLst>
              </a14:hiddenEffects>
            </a:ext>
          </a:extLst>
        </p:spPr>
      </p:cxnSp>
      <p:sp>
        <p:nvSpPr>
          <p:cNvPr id="14" name="Rectangle 2"/>
          <p:cNvSpPr txBox="1">
            <a:spLocks noChangeArrowheads="1"/>
          </p:cNvSpPr>
          <p:nvPr/>
        </p:nvSpPr>
        <p:spPr bwMode="auto">
          <a:xfrm>
            <a:off x="0" y="77317"/>
            <a:ext cx="8892480" cy="687387"/>
          </a:xfrm>
          <a:prstGeom prst="rect">
            <a:avLst/>
          </a:prstGeom>
          <a:noFill/>
          <a:ln w="9525" algn="ctr">
            <a:noFill/>
            <a:miter lim="800000"/>
            <a:headEnd/>
            <a:tailEnd/>
          </a:ln>
        </p:spPr>
        <p:txBody>
          <a:bodyPr vert="horz" wrap="square" lIns="1800000" tIns="36000" rIns="360000" bIns="45720" numCol="1" anchor="t" anchorCtr="0" compatLnSpc="1">
            <a:prstTxWarp prst="textNoShape">
              <a:avLst/>
            </a:prstTxWarp>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r>
              <a:rPr lang="en-US" altLang="zh-CN" smtClean="0"/>
              <a:t>1</a:t>
            </a:r>
            <a:r>
              <a:rPr lang="zh-CN" altLang="en-US" smtClean="0"/>
              <a:t>、系统战略规划</a:t>
            </a:r>
            <a:endParaRPr lang="zh-CN" altLang="en-US" dirty="0"/>
          </a:p>
        </p:txBody>
      </p:sp>
      <p:sp>
        <p:nvSpPr>
          <p:cNvPr id="15" name="Text Box 3"/>
          <p:cNvSpPr txBox="1">
            <a:spLocks noChangeArrowheads="1"/>
          </p:cNvSpPr>
          <p:nvPr/>
        </p:nvSpPr>
        <p:spPr bwMode="auto">
          <a:xfrm>
            <a:off x="1835696" y="908491"/>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4)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战略规划的实现</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955295850"/>
      </p:ext>
    </p:extLst>
  </p:cSld>
  <p:clrMapOvr>
    <a:masterClrMapping/>
  </p:clrMapOvr>
  <p:transition>
    <p:fade thruBlk="1"/>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45740" y="1700808"/>
            <a:ext cx="8001000" cy="685800"/>
          </a:xfrm>
          <a:noFill/>
          <a:ln/>
          <a:extLst>
            <a:ext uri="{AF507438-7753-43E0-B8FC-AC1667EBCBE1}">
              <a14:hiddenEffects xmlns:a14="http://schemas.microsoft.com/office/drawing/2010/main">
                <a:effectLst>
                  <a:outerShdw dist="102391" dir="3615307" algn="ctr" rotWithShape="0">
                    <a:schemeClr val="bg2"/>
                  </a:outerShdw>
                </a:effectLst>
              </a14:hiddenEffects>
            </a:ext>
          </a:extLst>
        </p:spPr>
        <p:txBody>
          <a:bodyPr/>
          <a:lstStyle/>
          <a:p>
            <a:pPr algn="l"/>
            <a:r>
              <a:rPr lang="zh-CN" altLang="en-US" sz="2800" dirty="0">
                <a:solidFill>
                  <a:srgbClr val="0000FF"/>
                </a:solidFill>
                <a:latin typeface="黑体" pitchFamily="49" charset="-122"/>
                <a:ea typeface="黑体" pitchFamily="49" charset="-122"/>
              </a:rPr>
              <a:t>（</a:t>
            </a:r>
            <a:r>
              <a:rPr lang="en-US" altLang="zh-CN" sz="2800" dirty="0">
                <a:solidFill>
                  <a:srgbClr val="0000FF"/>
                </a:solidFill>
                <a:latin typeface="黑体" pitchFamily="49" charset="-122"/>
                <a:ea typeface="黑体" pitchFamily="49" charset="-122"/>
              </a:rPr>
              <a:t>2</a:t>
            </a:r>
            <a:r>
              <a:rPr lang="zh-CN" altLang="en-US" sz="2800" dirty="0">
                <a:solidFill>
                  <a:srgbClr val="0000FF"/>
                </a:solidFill>
                <a:latin typeface="黑体" pitchFamily="49" charset="-122"/>
                <a:ea typeface="黑体" pitchFamily="49" charset="-122"/>
              </a:rPr>
              <a:t>）组织机构调查 </a:t>
            </a:r>
          </a:p>
        </p:txBody>
      </p:sp>
      <p:sp>
        <p:nvSpPr>
          <p:cNvPr id="39939" name="Rectangle 3"/>
          <p:cNvSpPr>
            <a:spLocks noGrp="1" noChangeArrowheads="1"/>
          </p:cNvSpPr>
          <p:nvPr>
            <p:ph type="body" sz="half" idx="1"/>
          </p:nvPr>
        </p:nvSpPr>
        <p:spPr>
          <a:xfrm>
            <a:off x="395288" y="2392363"/>
            <a:ext cx="8064500" cy="3582987"/>
          </a:xfrm>
        </p:spPr>
        <p:txBody>
          <a:bodyPr/>
          <a:lstStyle/>
          <a:p>
            <a:pPr marL="0" indent="381000" algn="just">
              <a:buFontTx/>
              <a:buNone/>
            </a:pPr>
            <a:r>
              <a:rPr lang="zh-CN" altLang="en-US" b="1" dirty="0">
                <a:latin typeface="+mn-ea"/>
              </a:rPr>
              <a:t>信息系统尽可能摆脱对组织机构的依赖，但现行组织机构是我们了解企业基本活动的切入点，调查工作还是从组织机构开始。</a:t>
            </a:r>
          </a:p>
          <a:p>
            <a:pPr marL="0" indent="381000" algn="just">
              <a:buFontTx/>
              <a:buNone/>
            </a:pPr>
            <a:r>
              <a:rPr lang="zh-CN" altLang="en-US" b="1" dirty="0">
                <a:latin typeface="+mn-ea"/>
              </a:rPr>
              <a:t>在进行组织机构调查时要注意：</a:t>
            </a:r>
          </a:p>
          <a:p>
            <a:pPr marL="0" indent="381000" algn="just">
              <a:buFontTx/>
              <a:buNone/>
            </a:pPr>
            <a:r>
              <a:rPr lang="en-US" altLang="zh-CN" b="1" dirty="0">
                <a:latin typeface="+mn-ea"/>
              </a:rPr>
              <a:t>(1)</a:t>
            </a:r>
            <a:r>
              <a:rPr lang="zh-CN" altLang="en-US" b="1" dirty="0">
                <a:latin typeface="+mn-ea"/>
              </a:rPr>
              <a:t>切实了解各部门的职责。</a:t>
            </a:r>
          </a:p>
          <a:p>
            <a:pPr marL="0" indent="381000" algn="just">
              <a:buFontTx/>
              <a:buNone/>
            </a:pPr>
            <a:r>
              <a:rPr lang="en-US" altLang="zh-CN" b="1" dirty="0">
                <a:latin typeface="+mn-ea"/>
              </a:rPr>
              <a:t>(2)</a:t>
            </a:r>
            <a:r>
              <a:rPr lang="zh-CN" altLang="en-US" b="1" dirty="0">
                <a:latin typeface="+mn-ea"/>
              </a:rPr>
              <a:t>在组织机构图中重点画出与信息系统有关的部分</a:t>
            </a:r>
          </a:p>
        </p:txBody>
      </p:sp>
      <p:sp>
        <p:nvSpPr>
          <p:cNvPr id="4" name="Rectangle 2"/>
          <p:cNvSpPr txBox="1">
            <a:spLocks noChangeArrowheads="1"/>
          </p:cNvSpPr>
          <p:nvPr/>
        </p:nvSpPr>
        <p:spPr bwMode="auto">
          <a:xfrm>
            <a:off x="0" y="77317"/>
            <a:ext cx="8892480" cy="687387"/>
          </a:xfrm>
          <a:prstGeom prst="rect">
            <a:avLst/>
          </a:prstGeom>
          <a:noFill/>
          <a:ln w="9525" algn="ctr">
            <a:noFill/>
            <a:miter lim="800000"/>
            <a:headEnd/>
            <a:tailEnd/>
          </a:ln>
        </p:spPr>
        <p:txBody>
          <a:bodyPr vert="horz" wrap="square" lIns="1800000" tIns="36000" rIns="360000" bIns="45720" numCol="1" anchor="t" anchorCtr="0" compatLnSpc="1">
            <a:prstTxWarp prst="textNoShape">
              <a:avLst/>
            </a:prstTxWarp>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r>
              <a:rPr lang="en-US" altLang="zh-CN" smtClean="0"/>
              <a:t>1</a:t>
            </a:r>
            <a:r>
              <a:rPr lang="zh-CN" altLang="en-US" smtClean="0"/>
              <a:t>、系统战略规划</a:t>
            </a:r>
            <a:endParaRPr lang="zh-CN" altLang="en-US" dirty="0"/>
          </a:p>
        </p:txBody>
      </p:sp>
      <p:sp>
        <p:nvSpPr>
          <p:cNvPr id="5" name="Text Box 3"/>
          <p:cNvSpPr txBox="1">
            <a:spLocks noChangeArrowheads="1"/>
          </p:cNvSpPr>
          <p:nvPr/>
        </p:nvSpPr>
        <p:spPr bwMode="auto">
          <a:xfrm>
            <a:off x="1835696" y="908491"/>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4)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战略规划的实现</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577099043"/>
      </p:ext>
    </p:extLst>
  </p:cSld>
  <p:clrMapOvr>
    <a:masterClrMapping/>
  </p:clrMapOvr>
  <p:transition>
    <p:fade thruBlk="1"/>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3568" y="1979538"/>
            <a:ext cx="8001000" cy="990600"/>
          </a:xfrm>
          <a:noFill/>
          <a:ln/>
          <a:extLst>
            <a:ext uri="{AF507438-7753-43E0-B8FC-AC1667EBCBE1}">
              <a14:hiddenEffects xmlns:a14="http://schemas.microsoft.com/office/drawing/2010/main">
                <a:effectLst>
                  <a:outerShdw dist="102391" dir="3615307" algn="ctr" rotWithShape="0">
                    <a:schemeClr val="bg2"/>
                  </a:outerShdw>
                </a:effectLst>
              </a14:hiddenEffects>
            </a:ext>
          </a:extLst>
        </p:spPr>
        <p:txBody>
          <a:bodyPr/>
          <a:lstStyle/>
          <a:p>
            <a:pPr algn="l"/>
            <a:r>
              <a:rPr lang="zh-CN" altLang="en-US" sz="2800" dirty="0" smtClean="0">
                <a:solidFill>
                  <a:srgbClr val="0000FF"/>
                </a:solidFill>
                <a:latin typeface="黑体" pitchFamily="49" charset="-122"/>
                <a:ea typeface="黑体" pitchFamily="49" charset="-122"/>
              </a:rPr>
              <a:t>（</a:t>
            </a:r>
            <a:r>
              <a:rPr lang="en-US" altLang="zh-CN" sz="2800" dirty="0" smtClean="0">
                <a:solidFill>
                  <a:srgbClr val="0000FF"/>
                </a:solidFill>
                <a:latin typeface="黑体" pitchFamily="49" charset="-122"/>
                <a:ea typeface="黑体" pitchFamily="49" charset="-122"/>
              </a:rPr>
              <a:t>3</a:t>
            </a:r>
            <a:r>
              <a:rPr lang="zh-CN" altLang="en-US" sz="2800" dirty="0" smtClean="0">
                <a:solidFill>
                  <a:srgbClr val="0000FF"/>
                </a:solidFill>
                <a:latin typeface="黑体" pitchFamily="49" charset="-122"/>
                <a:ea typeface="黑体" pitchFamily="49" charset="-122"/>
              </a:rPr>
              <a:t>）定义</a:t>
            </a:r>
            <a:r>
              <a:rPr lang="zh-CN" altLang="en-US" sz="2800" dirty="0">
                <a:solidFill>
                  <a:srgbClr val="0000FF"/>
                </a:solidFill>
                <a:latin typeface="黑体" pitchFamily="49" charset="-122"/>
                <a:ea typeface="黑体" pitchFamily="49" charset="-122"/>
              </a:rPr>
              <a:t>管理目标 </a:t>
            </a:r>
          </a:p>
        </p:txBody>
      </p:sp>
      <p:sp>
        <p:nvSpPr>
          <p:cNvPr id="40963" name="Rectangle 3"/>
          <p:cNvSpPr>
            <a:spLocks noGrp="1" noChangeArrowheads="1"/>
          </p:cNvSpPr>
          <p:nvPr>
            <p:ph type="body" sz="half" idx="1"/>
          </p:nvPr>
        </p:nvSpPr>
        <p:spPr>
          <a:xfrm>
            <a:off x="395288" y="2943944"/>
            <a:ext cx="8424862" cy="3581400"/>
          </a:xfrm>
        </p:spPr>
        <p:txBody>
          <a:bodyPr/>
          <a:lstStyle/>
          <a:p>
            <a:pPr marL="0" indent="381000" algn="just">
              <a:buFontTx/>
              <a:buNone/>
            </a:pPr>
            <a:r>
              <a:rPr lang="zh-CN" altLang="en-US" b="1" dirty="0">
                <a:ea typeface="黑体" pitchFamily="49" charset="-122"/>
              </a:rPr>
              <a:t>为了确定拟建设的信息系统的目标，需要调查了解企业的目标和为了达到这个目标所采取的经营方针以及实现目标的约束条件。一个企业的目标一般包括若干个方面，每个目标分解成若干子目标，子目标可以用一定的指标来衡量。整个目标体系可以用目标树来表达。</a:t>
            </a:r>
          </a:p>
        </p:txBody>
      </p:sp>
      <p:sp>
        <p:nvSpPr>
          <p:cNvPr id="4" name="Rectangle 2"/>
          <p:cNvSpPr txBox="1">
            <a:spLocks noChangeArrowheads="1"/>
          </p:cNvSpPr>
          <p:nvPr/>
        </p:nvSpPr>
        <p:spPr bwMode="auto">
          <a:xfrm>
            <a:off x="0" y="77317"/>
            <a:ext cx="8892480" cy="687387"/>
          </a:xfrm>
          <a:prstGeom prst="rect">
            <a:avLst/>
          </a:prstGeom>
          <a:noFill/>
          <a:ln w="9525" algn="ctr">
            <a:noFill/>
            <a:miter lim="800000"/>
            <a:headEnd/>
            <a:tailEnd/>
          </a:ln>
        </p:spPr>
        <p:txBody>
          <a:bodyPr vert="horz" wrap="square" lIns="1800000" tIns="36000" rIns="360000" bIns="45720" numCol="1" anchor="t" anchorCtr="0" compatLnSpc="1">
            <a:prstTxWarp prst="textNoShape">
              <a:avLst/>
            </a:prstTxWarp>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r>
              <a:rPr lang="en-US" altLang="zh-CN" smtClean="0"/>
              <a:t>1</a:t>
            </a:r>
            <a:r>
              <a:rPr lang="zh-CN" altLang="en-US" smtClean="0"/>
              <a:t>、系统战略规划</a:t>
            </a:r>
            <a:endParaRPr lang="zh-CN" altLang="en-US" dirty="0"/>
          </a:p>
        </p:txBody>
      </p:sp>
      <p:sp>
        <p:nvSpPr>
          <p:cNvPr id="5" name="Text Box 3"/>
          <p:cNvSpPr txBox="1">
            <a:spLocks noChangeArrowheads="1"/>
          </p:cNvSpPr>
          <p:nvPr/>
        </p:nvSpPr>
        <p:spPr bwMode="auto">
          <a:xfrm>
            <a:off x="1835696" y="908491"/>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4)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战略规划的实现</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41964056"/>
      </p:ext>
    </p:extLst>
  </p:cSld>
  <p:clrMapOvr>
    <a:masterClrMapping/>
  </p:clrMapOvr>
  <p:transition>
    <p:fade thruBlk="1"/>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611560" y="5255096"/>
            <a:ext cx="8001000" cy="838200"/>
          </a:xfrm>
          <a:noFill/>
          <a:ln/>
          <a:extLst>
            <a:ext uri="{AF507438-7753-43E0-B8FC-AC1667EBCBE1}">
              <a14:hiddenEffects xmlns:a14="http://schemas.microsoft.com/office/drawing/2010/main">
                <a:effectLst>
                  <a:outerShdw dist="102391" dir="3615307" algn="ctr" rotWithShape="0">
                    <a:schemeClr val="bg2"/>
                  </a:outerShdw>
                </a:effectLst>
              </a14:hiddenEffects>
            </a:ext>
          </a:extLst>
        </p:spPr>
        <p:txBody>
          <a:bodyPr/>
          <a:lstStyle/>
          <a:p>
            <a:pPr algn="l"/>
            <a:r>
              <a:rPr lang="zh-CN" altLang="en-US" sz="2800" dirty="0">
                <a:solidFill>
                  <a:srgbClr val="002060"/>
                </a:solidFill>
              </a:rPr>
              <a:t>  </a:t>
            </a:r>
            <a:r>
              <a:rPr lang="zh-CN" altLang="en-US" sz="2800" b="1" dirty="0">
                <a:solidFill>
                  <a:srgbClr val="002060"/>
                </a:solidFill>
              </a:rPr>
              <a:t>目标树</a:t>
            </a:r>
          </a:p>
        </p:txBody>
      </p:sp>
      <p:grpSp>
        <p:nvGrpSpPr>
          <p:cNvPr id="41987" name="Group 3"/>
          <p:cNvGrpSpPr>
            <a:grpSpLocks/>
          </p:cNvGrpSpPr>
          <p:nvPr/>
        </p:nvGrpSpPr>
        <p:grpSpPr bwMode="auto">
          <a:xfrm>
            <a:off x="1066800" y="2057400"/>
            <a:ext cx="7239000" cy="2809875"/>
            <a:chOff x="0" y="0"/>
            <a:chExt cx="4560" cy="1770"/>
          </a:xfrm>
        </p:grpSpPr>
        <p:sp>
          <p:nvSpPr>
            <p:cNvPr id="41988" name="Text Box 4"/>
            <p:cNvSpPr txBox="1">
              <a:spLocks noChangeArrowheads="1"/>
            </p:cNvSpPr>
            <p:nvPr/>
          </p:nvSpPr>
          <p:spPr bwMode="auto">
            <a:xfrm>
              <a:off x="314" y="475"/>
              <a:ext cx="743" cy="238"/>
            </a:xfrm>
            <a:prstGeom prst="rect">
              <a:avLst/>
            </a:prstGeom>
            <a:solidFill>
              <a:schemeClr val="accent1"/>
            </a:solidFill>
            <a:ln w="9525" cmpd="sng">
              <a:solidFill>
                <a:schemeClr val="tx1"/>
              </a:solidFill>
              <a:miter lim="800000"/>
              <a:headEnd/>
              <a:tailEnd/>
            </a:ln>
            <a:effectLst>
              <a:outerShdw dist="107763" dir="2700000" algn="ctr" rotWithShape="0">
                <a:srgbClr val="808080"/>
              </a:outerShdw>
            </a:effectLst>
          </p:spPr>
          <p:txBody>
            <a:bodyPr lIns="0" tIns="54000" rIns="0" bIns="0"/>
            <a:lstStyle/>
            <a:p>
              <a:pPr algn="ctr" eaLnBrk="0" hangingPunct="0"/>
              <a:r>
                <a:rPr lang="zh-CN" altLang="en-US" sz="1800">
                  <a:ea typeface="楷体_GB2312" pitchFamily="49" charset="-122"/>
                </a:rPr>
                <a:t>出人才</a:t>
              </a:r>
            </a:p>
          </p:txBody>
        </p:sp>
        <p:sp>
          <p:nvSpPr>
            <p:cNvPr id="41989" name="Text Box 5"/>
            <p:cNvSpPr txBox="1">
              <a:spLocks noChangeArrowheads="1"/>
            </p:cNvSpPr>
            <p:nvPr/>
          </p:nvSpPr>
          <p:spPr bwMode="auto">
            <a:xfrm>
              <a:off x="2450" y="489"/>
              <a:ext cx="900" cy="235"/>
            </a:xfrm>
            <a:prstGeom prst="rect">
              <a:avLst/>
            </a:prstGeom>
            <a:solidFill>
              <a:schemeClr val="accent1"/>
            </a:solidFill>
            <a:ln w="9525" cmpd="sng">
              <a:solidFill>
                <a:schemeClr val="tx1"/>
              </a:solidFill>
              <a:miter lim="800000"/>
              <a:headEnd/>
              <a:tailEnd/>
            </a:ln>
            <a:effectLst>
              <a:outerShdw dist="107763" dir="2700000" algn="ctr" rotWithShape="0">
                <a:srgbClr val="808080"/>
              </a:outerShdw>
            </a:effectLst>
          </p:spPr>
          <p:txBody>
            <a:bodyPr lIns="0" tIns="54000" rIns="0" bIns="0"/>
            <a:lstStyle/>
            <a:p>
              <a:pPr algn="ctr" eaLnBrk="0" hangingPunct="0"/>
              <a:r>
                <a:rPr lang="zh-CN" altLang="en-US" sz="1800">
                  <a:ea typeface="楷体_GB2312" pitchFamily="49" charset="-122"/>
                </a:rPr>
                <a:t>高质量服务</a:t>
              </a:r>
            </a:p>
          </p:txBody>
        </p:sp>
        <p:sp>
          <p:nvSpPr>
            <p:cNvPr id="41990" name="Text Box 6"/>
            <p:cNvSpPr txBox="1">
              <a:spLocks noChangeArrowheads="1"/>
            </p:cNvSpPr>
            <p:nvPr/>
          </p:nvSpPr>
          <p:spPr bwMode="auto">
            <a:xfrm>
              <a:off x="3617" y="475"/>
              <a:ext cx="943" cy="235"/>
            </a:xfrm>
            <a:prstGeom prst="rect">
              <a:avLst/>
            </a:prstGeom>
            <a:solidFill>
              <a:schemeClr val="accent1"/>
            </a:solidFill>
            <a:ln w="9525" cmpd="sng">
              <a:solidFill>
                <a:schemeClr val="tx1"/>
              </a:solidFill>
              <a:miter lim="800000"/>
              <a:headEnd/>
              <a:tailEnd/>
            </a:ln>
            <a:effectLst>
              <a:outerShdw dist="107763" dir="2700000" algn="ctr" rotWithShape="0">
                <a:srgbClr val="808080"/>
              </a:outerShdw>
            </a:effectLst>
          </p:spPr>
          <p:txBody>
            <a:bodyPr lIns="0" tIns="54000" rIns="0" bIns="0"/>
            <a:lstStyle/>
            <a:p>
              <a:pPr algn="ctr" eaLnBrk="0" hangingPunct="0"/>
              <a:r>
                <a:rPr lang="zh-CN" altLang="en-US" sz="1800">
                  <a:ea typeface="楷体_GB2312" pitchFamily="49" charset="-122"/>
                </a:rPr>
                <a:t>高经济效益</a:t>
              </a:r>
            </a:p>
          </p:txBody>
        </p:sp>
        <p:sp>
          <p:nvSpPr>
            <p:cNvPr id="41991" name="Text Box 7"/>
            <p:cNvSpPr txBox="1">
              <a:spLocks noChangeArrowheads="1"/>
            </p:cNvSpPr>
            <p:nvPr/>
          </p:nvSpPr>
          <p:spPr bwMode="auto">
            <a:xfrm>
              <a:off x="0" y="950"/>
              <a:ext cx="472" cy="354"/>
            </a:xfrm>
            <a:prstGeom prst="rect">
              <a:avLst/>
            </a:prstGeom>
            <a:solidFill>
              <a:schemeClr val="accent1"/>
            </a:solidFill>
            <a:ln w="9525" cmpd="sng">
              <a:solidFill>
                <a:schemeClr val="tx1"/>
              </a:solidFill>
              <a:miter lim="800000"/>
              <a:headEnd/>
              <a:tailEnd/>
            </a:ln>
            <a:effectLst>
              <a:outerShdw dist="107763" dir="2700000" algn="ctr" rotWithShape="0">
                <a:srgbClr val="808080"/>
              </a:outerShdw>
            </a:effectLst>
          </p:spPr>
          <p:txBody>
            <a:bodyPr lIns="0" tIns="54000" rIns="0" bIns="0"/>
            <a:lstStyle/>
            <a:p>
              <a:pPr algn="ctr" eaLnBrk="0" hangingPunct="0">
                <a:lnSpc>
                  <a:spcPct val="80000"/>
                </a:lnSpc>
              </a:pPr>
              <a:r>
                <a:rPr lang="zh-CN" altLang="en-US" sz="1800">
                  <a:ea typeface="楷体_GB2312" pitchFamily="49" charset="-122"/>
                </a:rPr>
                <a:t>正规</a:t>
              </a:r>
            </a:p>
            <a:p>
              <a:pPr algn="ctr" eaLnBrk="0" hangingPunct="0">
                <a:lnSpc>
                  <a:spcPct val="80000"/>
                </a:lnSpc>
              </a:pPr>
              <a:r>
                <a:rPr lang="zh-CN" altLang="en-US" sz="1800">
                  <a:ea typeface="楷体_GB2312" pitchFamily="49" charset="-122"/>
                </a:rPr>
                <a:t>教育</a:t>
              </a:r>
            </a:p>
          </p:txBody>
        </p:sp>
        <p:sp>
          <p:nvSpPr>
            <p:cNvPr id="41992" name="Text Box 8"/>
            <p:cNvSpPr txBox="1">
              <a:spLocks noChangeArrowheads="1"/>
            </p:cNvSpPr>
            <p:nvPr/>
          </p:nvSpPr>
          <p:spPr bwMode="auto">
            <a:xfrm>
              <a:off x="2044" y="1544"/>
              <a:ext cx="1083" cy="226"/>
            </a:xfrm>
            <a:prstGeom prst="rect">
              <a:avLst/>
            </a:prstGeom>
            <a:solidFill>
              <a:schemeClr val="accent1"/>
            </a:solidFill>
            <a:ln w="9525" cmpd="sng">
              <a:solidFill>
                <a:schemeClr val="tx1"/>
              </a:solidFill>
              <a:miter lim="800000"/>
              <a:headEnd/>
              <a:tailEnd/>
            </a:ln>
            <a:effectLst>
              <a:outerShdw dist="107763" dir="2700000" algn="ctr" rotWithShape="0">
                <a:srgbClr val="808080"/>
              </a:outerShdw>
            </a:effectLst>
          </p:spPr>
          <p:txBody>
            <a:bodyPr lIns="0" tIns="54000" rIns="0" bIns="0"/>
            <a:lstStyle/>
            <a:p>
              <a:pPr algn="ctr" eaLnBrk="0" hangingPunct="0">
                <a:lnSpc>
                  <a:spcPct val="96000"/>
                </a:lnSpc>
              </a:pPr>
              <a:r>
                <a:rPr lang="zh-CN" altLang="en-US" sz="1800">
                  <a:ea typeface="楷体_GB2312" pitchFamily="49" charset="-122"/>
                </a:rPr>
                <a:t>提高医疗效率</a:t>
              </a:r>
            </a:p>
          </p:txBody>
        </p:sp>
        <p:sp>
          <p:nvSpPr>
            <p:cNvPr id="41993" name="Text Box 9"/>
            <p:cNvSpPr txBox="1">
              <a:spLocks noChangeArrowheads="1"/>
            </p:cNvSpPr>
            <p:nvPr/>
          </p:nvSpPr>
          <p:spPr bwMode="auto">
            <a:xfrm>
              <a:off x="3302" y="1544"/>
              <a:ext cx="1035" cy="226"/>
            </a:xfrm>
            <a:prstGeom prst="rect">
              <a:avLst/>
            </a:prstGeom>
            <a:solidFill>
              <a:schemeClr val="accent1"/>
            </a:solidFill>
            <a:ln w="9525" cmpd="sng">
              <a:solidFill>
                <a:schemeClr val="tx1"/>
              </a:solidFill>
              <a:miter lim="800000"/>
              <a:headEnd/>
              <a:tailEnd/>
            </a:ln>
            <a:effectLst>
              <a:outerShdw dist="107763" dir="2700000" algn="ctr" rotWithShape="0">
                <a:srgbClr val="808080"/>
              </a:outerShdw>
            </a:effectLst>
          </p:spPr>
          <p:txBody>
            <a:bodyPr lIns="0" tIns="54000" rIns="0" bIns="0"/>
            <a:lstStyle/>
            <a:p>
              <a:pPr algn="ctr" eaLnBrk="0" hangingPunct="0">
                <a:lnSpc>
                  <a:spcPct val="96000"/>
                </a:lnSpc>
              </a:pPr>
              <a:r>
                <a:rPr lang="zh-CN" altLang="en-US" sz="1800">
                  <a:ea typeface="楷体_GB2312" pitchFamily="49" charset="-122"/>
                </a:rPr>
                <a:t>消灭医疗事故</a:t>
              </a:r>
            </a:p>
          </p:txBody>
        </p:sp>
        <p:sp>
          <p:nvSpPr>
            <p:cNvPr id="41994" name="Line 10"/>
            <p:cNvSpPr>
              <a:spLocks noChangeShapeType="1"/>
            </p:cNvSpPr>
            <p:nvPr/>
          </p:nvSpPr>
          <p:spPr bwMode="auto">
            <a:xfrm flipH="1">
              <a:off x="314" y="713"/>
              <a:ext cx="315" cy="237"/>
            </a:xfrm>
            <a:prstGeom prst="line">
              <a:avLst/>
            </a:prstGeom>
            <a:noFill/>
            <a:ln w="9525" cmpd="sng">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54000" rIns="0" bIns="0"/>
            <a:lstStyle/>
            <a:p>
              <a:endParaRPr lang="zh-CN" altLang="en-US"/>
            </a:p>
          </p:txBody>
        </p:sp>
        <p:sp>
          <p:nvSpPr>
            <p:cNvPr id="41995" name="Text Box 11"/>
            <p:cNvSpPr txBox="1">
              <a:spLocks noChangeArrowheads="1"/>
            </p:cNvSpPr>
            <p:nvPr/>
          </p:nvSpPr>
          <p:spPr bwMode="auto">
            <a:xfrm>
              <a:off x="1887" y="0"/>
              <a:ext cx="742" cy="238"/>
            </a:xfrm>
            <a:prstGeom prst="rect">
              <a:avLst/>
            </a:prstGeom>
            <a:solidFill>
              <a:schemeClr val="accent1"/>
            </a:solidFill>
            <a:ln w="9525" cmpd="sng">
              <a:solidFill>
                <a:schemeClr val="tx1"/>
              </a:solidFill>
              <a:miter lim="800000"/>
              <a:headEnd/>
              <a:tailEnd/>
            </a:ln>
            <a:effectLst>
              <a:outerShdw dist="107763" dir="2700000" algn="ctr" rotWithShape="0">
                <a:srgbClr val="808080"/>
              </a:outerShdw>
            </a:effectLst>
          </p:spPr>
          <p:txBody>
            <a:bodyPr lIns="0" tIns="54000" rIns="0" bIns="0"/>
            <a:lstStyle/>
            <a:p>
              <a:pPr algn="ctr" eaLnBrk="0" hangingPunct="0"/>
              <a:r>
                <a:rPr lang="zh-CN" altLang="en-US" sz="1800">
                  <a:ea typeface="楷体_GB2312" pitchFamily="49" charset="-122"/>
                </a:rPr>
                <a:t>总目标</a:t>
              </a:r>
            </a:p>
          </p:txBody>
        </p:sp>
        <p:sp>
          <p:nvSpPr>
            <p:cNvPr id="41996" name="Line 12"/>
            <p:cNvSpPr>
              <a:spLocks noChangeShapeType="1"/>
            </p:cNvSpPr>
            <p:nvPr/>
          </p:nvSpPr>
          <p:spPr bwMode="auto">
            <a:xfrm flipH="1">
              <a:off x="786" y="238"/>
              <a:ext cx="1415" cy="237"/>
            </a:xfrm>
            <a:prstGeom prst="line">
              <a:avLst/>
            </a:prstGeom>
            <a:noFill/>
            <a:ln w="9525" cmpd="sng">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54000" rIns="0" bIns="0"/>
            <a:lstStyle/>
            <a:p>
              <a:endParaRPr lang="zh-CN" altLang="en-US"/>
            </a:p>
          </p:txBody>
        </p:sp>
        <p:sp>
          <p:nvSpPr>
            <p:cNvPr id="41997" name="Text Box 13"/>
            <p:cNvSpPr txBox="1">
              <a:spLocks noChangeArrowheads="1"/>
            </p:cNvSpPr>
            <p:nvPr/>
          </p:nvSpPr>
          <p:spPr bwMode="auto">
            <a:xfrm>
              <a:off x="1258" y="475"/>
              <a:ext cx="943" cy="235"/>
            </a:xfrm>
            <a:prstGeom prst="rect">
              <a:avLst/>
            </a:prstGeom>
            <a:solidFill>
              <a:schemeClr val="accent1"/>
            </a:solidFill>
            <a:ln w="9525" cmpd="sng">
              <a:solidFill>
                <a:schemeClr val="tx1"/>
              </a:solidFill>
              <a:miter lim="800000"/>
              <a:headEnd/>
              <a:tailEnd/>
            </a:ln>
            <a:effectLst>
              <a:outerShdw dist="107763" dir="2700000" algn="ctr" rotWithShape="0">
                <a:srgbClr val="808080"/>
              </a:outerShdw>
            </a:effectLst>
          </p:spPr>
          <p:txBody>
            <a:bodyPr lIns="0" tIns="54000" rIns="0" bIns="0"/>
            <a:lstStyle/>
            <a:p>
              <a:pPr algn="ctr" eaLnBrk="0" hangingPunct="0"/>
              <a:r>
                <a:rPr lang="zh-CN" altLang="en-US" sz="1800">
                  <a:ea typeface="楷体_GB2312" pitchFamily="49" charset="-122"/>
                </a:rPr>
                <a:t>出科研成果</a:t>
              </a:r>
            </a:p>
          </p:txBody>
        </p:sp>
        <p:sp>
          <p:nvSpPr>
            <p:cNvPr id="41998" name="Text Box 14"/>
            <p:cNvSpPr txBox="1">
              <a:spLocks noChangeArrowheads="1"/>
            </p:cNvSpPr>
            <p:nvPr/>
          </p:nvSpPr>
          <p:spPr bwMode="auto">
            <a:xfrm>
              <a:off x="786" y="950"/>
              <a:ext cx="472" cy="354"/>
            </a:xfrm>
            <a:prstGeom prst="rect">
              <a:avLst/>
            </a:prstGeom>
            <a:solidFill>
              <a:schemeClr val="accent1"/>
            </a:solidFill>
            <a:ln w="9525" cmpd="sng">
              <a:solidFill>
                <a:schemeClr val="tx1"/>
              </a:solidFill>
              <a:miter lim="800000"/>
              <a:headEnd/>
              <a:tailEnd/>
            </a:ln>
            <a:effectLst>
              <a:outerShdw dist="107763" dir="2700000" algn="ctr" rotWithShape="0">
                <a:srgbClr val="808080"/>
              </a:outerShdw>
            </a:effectLst>
          </p:spPr>
          <p:txBody>
            <a:bodyPr lIns="0" tIns="54000" rIns="0" bIns="0"/>
            <a:lstStyle/>
            <a:p>
              <a:pPr algn="ctr" eaLnBrk="0" hangingPunct="0">
                <a:lnSpc>
                  <a:spcPct val="80000"/>
                </a:lnSpc>
              </a:pPr>
              <a:r>
                <a:rPr lang="zh-CN" altLang="en-US" sz="1800">
                  <a:ea typeface="楷体_GB2312" pitchFamily="49" charset="-122"/>
                </a:rPr>
                <a:t>正规</a:t>
              </a:r>
            </a:p>
            <a:p>
              <a:pPr algn="ctr" eaLnBrk="0" hangingPunct="0">
                <a:lnSpc>
                  <a:spcPct val="80000"/>
                </a:lnSpc>
              </a:pPr>
              <a:r>
                <a:rPr lang="zh-CN" altLang="en-US" sz="1800">
                  <a:ea typeface="楷体_GB2312" pitchFamily="49" charset="-122"/>
                </a:rPr>
                <a:t>教育</a:t>
              </a:r>
            </a:p>
          </p:txBody>
        </p:sp>
        <p:sp>
          <p:nvSpPr>
            <p:cNvPr id="41999" name="Text Box 15"/>
            <p:cNvSpPr txBox="1">
              <a:spLocks noChangeArrowheads="1"/>
            </p:cNvSpPr>
            <p:nvPr/>
          </p:nvSpPr>
          <p:spPr bwMode="auto">
            <a:xfrm>
              <a:off x="3617" y="950"/>
              <a:ext cx="471" cy="354"/>
            </a:xfrm>
            <a:prstGeom prst="rect">
              <a:avLst/>
            </a:prstGeom>
            <a:solidFill>
              <a:schemeClr val="accent1"/>
            </a:solidFill>
            <a:ln w="9525" cmpd="sng">
              <a:solidFill>
                <a:schemeClr val="tx1"/>
              </a:solidFill>
              <a:miter lim="800000"/>
              <a:headEnd/>
              <a:tailEnd/>
            </a:ln>
            <a:effectLst>
              <a:outerShdw dist="107763" dir="2700000" algn="ctr" rotWithShape="0">
                <a:srgbClr val="808080"/>
              </a:outerShdw>
            </a:effectLst>
          </p:spPr>
          <p:txBody>
            <a:bodyPr lIns="0" tIns="54000" rIns="0" bIns="0"/>
            <a:lstStyle/>
            <a:p>
              <a:pPr algn="ctr" eaLnBrk="0" hangingPunct="0">
                <a:lnSpc>
                  <a:spcPct val="80000"/>
                </a:lnSpc>
              </a:pPr>
              <a:r>
                <a:rPr lang="zh-CN" altLang="en-US" sz="1800">
                  <a:ea typeface="楷体_GB2312" pitchFamily="49" charset="-122"/>
                </a:rPr>
                <a:t>后勤</a:t>
              </a:r>
            </a:p>
            <a:p>
              <a:pPr algn="ctr" eaLnBrk="0" hangingPunct="0">
                <a:lnSpc>
                  <a:spcPct val="80000"/>
                </a:lnSpc>
              </a:pPr>
              <a:r>
                <a:rPr lang="zh-CN" altLang="en-US" sz="1800">
                  <a:ea typeface="楷体_GB2312" pitchFamily="49" charset="-122"/>
                </a:rPr>
                <a:t>质量</a:t>
              </a:r>
            </a:p>
          </p:txBody>
        </p:sp>
        <p:sp>
          <p:nvSpPr>
            <p:cNvPr id="42000" name="Text Box 16"/>
            <p:cNvSpPr txBox="1">
              <a:spLocks noChangeArrowheads="1"/>
            </p:cNvSpPr>
            <p:nvPr/>
          </p:nvSpPr>
          <p:spPr bwMode="auto">
            <a:xfrm>
              <a:off x="2988" y="950"/>
              <a:ext cx="471" cy="354"/>
            </a:xfrm>
            <a:prstGeom prst="rect">
              <a:avLst/>
            </a:prstGeom>
            <a:solidFill>
              <a:schemeClr val="accent1"/>
            </a:solidFill>
            <a:ln w="9525" cmpd="sng">
              <a:solidFill>
                <a:schemeClr val="tx1"/>
              </a:solidFill>
              <a:miter lim="800000"/>
              <a:headEnd/>
              <a:tailEnd/>
            </a:ln>
            <a:effectLst>
              <a:outerShdw dist="107763" dir="2700000" algn="ctr" rotWithShape="0">
                <a:srgbClr val="808080"/>
              </a:outerShdw>
            </a:effectLst>
          </p:spPr>
          <p:txBody>
            <a:bodyPr lIns="0" tIns="54000" rIns="0" bIns="0"/>
            <a:lstStyle/>
            <a:p>
              <a:pPr algn="ctr" eaLnBrk="0" hangingPunct="0">
                <a:lnSpc>
                  <a:spcPct val="80000"/>
                </a:lnSpc>
              </a:pPr>
              <a:r>
                <a:rPr lang="zh-CN" altLang="en-US" sz="1800">
                  <a:ea typeface="楷体_GB2312" pitchFamily="49" charset="-122"/>
                </a:rPr>
                <a:t>医疗</a:t>
              </a:r>
            </a:p>
            <a:p>
              <a:pPr algn="ctr" eaLnBrk="0" hangingPunct="0">
                <a:lnSpc>
                  <a:spcPct val="80000"/>
                </a:lnSpc>
              </a:pPr>
              <a:r>
                <a:rPr lang="zh-CN" altLang="en-US" sz="1800">
                  <a:ea typeface="楷体_GB2312" pitchFamily="49" charset="-122"/>
                </a:rPr>
                <a:t>质量</a:t>
              </a:r>
            </a:p>
          </p:txBody>
        </p:sp>
        <p:sp>
          <p:nvSpPr>
            <p:cNvPr id="42001" name="Text Box 17"/>
            <p:cNvSpPr txBox="1">
              <a:spLocks noChangeArrowheads="1"/>
            </p:cNvSpPr>
            <p:nvPr/>
          </p:nvSpPr>
          <p:spPr bwMode="auto">
            <a:xfrm>
              <a:off x="2359" y="950"/>
              <a:ext cx="471" cy="354"/>
            </a:xfrm>
            <a:prstGeom prst="rect">
              <a:avLst/>
            </a:prstGeom>
            <a:solidFill>
              <a:schemeClr val="accent1"/>
            </a:solidFill>
            <a:ln w="9525" cmpd="sng">
              <a:solidFill>
                <a:schemeClr val="tx1"/>
              </a:solidFill>
              <a:miter lim="800000"/>
              <a:headEnd/>
              <a:tailEnd/>
            </a:ln>
            <a:effectLst>
              <a:outerShdw dist="107763" dir="2700000" algn="ctr" rotWithShape="0">
                <a:srgbClr val="808080"/>
              </a:outerShdw>
            </a:effectLst>
          </p:spPr>
          <p:txBody>
            <a:bodyPr lIns="0" tIns="54000" rIns="0" bIns="0"/>
            <a:lstStyle/>
            <a:p>
              <a:pPr algn="ctr" eaLnBrk="0" hangingPunct="0">
                <a:lnSpc>
                  <a:spcPct val="80000"/>
                </a:lnSpc>
              </a:pPr>
              <a:r>
                <a:rPr lang="zh-CN" altLang="en-US" sz="1800">
                  <a:ea typeface="楷体_GB2312" pitchFamily="49" charset="-122"/>
                </a:rPr>
                <a:t>护理</a:t>
              </a:r>
            </a:p>
            <a:p>
              <a:pPr algn="ctr" eaLnBrk="0" hangingPunct="0">
                <a:lnSpc>
                  <a:spcPct val="80000"/>
                </a:lnSpc>
              </a:pPr>
              <a:r>
                <a:rPr lang="zh-CN" altLang="en-US" sz="1800">
                  <a:ea typeface="楷体_GB2312" pitchFamily="49" charset="-122"/>
                </a:rPr>
                <a:t>质量</a:t>
              </a:r>
            </a:p>
          </p:txBody>
        </p:sp>
        <p:sp>
          <p:nvSpPr>
            <p:cNvPr id="42002" name="Text Box 18"/>
            <p:cNvSpPr txBox="1">
              <a:spLocks noChangeArrowheads="1"/>
            </p:cNvSpPr>
            <p:nvPr/>
          </p:nvSpPr>
          <p:spPr bwMode="auto">
            <a:xfrm>
              <a:off x="1730" y="950"/>
              <a:ext cx="471" cy="354"/>
            </a:xfrm>
            <a:prstGeom prst="rect">
              <a:avLst/>
            </a:prstGeom>
            <a:solidFill>
              <a:schemeClr val="accent1"/>
            </a:solidFill>
            <a:ln w="9525" cmpd="sng">
              <a:solidFill>
                <a:schemeClr val="tx1"/>
              </a:solidFill>
              <a:miter lim="800000"/>
              <a:headEnd/>
              <a:tailEnd/>
            </a:ln>
            <a:effectLst>
              <a:outerShdw dist="107763" dir="2700000" algn="ctr" rotWithShape="0">
                <a:srgbClr val="808080"/>
              </a:outerShdw>
            </a:effectLst>
          </p:spPr>
          <p:txBody>
            <a:bodyPr lIns="0" tIns="54000" rIns="0" bIns="0"/>
            <a:lstStyle/>
            <a:p>
              <a:pPr algn="ctr" eaLnBrk="0" hangingPunct="0">
                <a:lnSpc>
                  <a:spcPct val="80000"/>
                </a:lnSpc>
              </a:pPr>
              <a:r>
                <a:rPr lang="zh-CN" altLang="en-US" sz="1800">
                  <a:ea typeface="楷体_GB2312" pitchFamily="49" charset="-122"/>
                </a:rPr>
                <a:t>社会</a:t>
              </a:r>
            </a:p>
            <a:p>
              <a:pPr algn="ctr" eaLnBrk="0" hangingPunct="0">
                <a:lnSpc>
                  <a:spcPct val="80000"/>
                </a:lnSpc>
              </a:pPr>
              <a:r>
                <a:rPr lang="zh-CN" altLang="en-US" sz="1800">
                  <a:ea typeface="楷体_GB2312" pitchFamily="49" charset="-122"/>
                </a:rPr>
                <a:t>服务</a:t>
              </a:r>
            </a:p>
          </p:txBody>
        </p:sp>
        <p:sp>
          <p:nvSpPr>
            <p:cNvPr id="42003" name="Line 19"/>
            <p:cNvSpPr>
              <a:spLocks noChangeShapeType="1"/>
            </p:cNvSpPr>
            <p:nvPr/>
          </p:nvSpPr>
          <p:spPr bwMode="auto">
            <a:xfrm>
              <a:off x="786" y="713"/>
              <a:ext cx="315" cy="237"/>
            </a:xfrm>
            <a:prstGeom prst="line">
              <a:avLst/>
            </a:prstGeom>
            <a:noFill/>
            <a:ln w="9525" cmpd="sng">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54000" rIns="0" bIns="0"/>
            <a:lstStyle/>
            <a:p>
              <a:endParaRPr lang="zh-CN" altLang="en-US"/>
            </a:p>
          </p:txBody>
        </p:sp>
        <p:sp>
          <p:nvSpPr>
            <p:cNvPr id="42004" name="Line 20"/>
            <p:cNvSpPr>
              <a:spLocks noChangeShapeType="1"/>
            </p:cNvSpPr>
            <p:nvPr/>
          </p:nvSpPr>
          <p:spPr bwMode="auto">
            <a:xfrm flipH="1">
              <a:off x="1887" y="238"/>
              <a:ext cx="314" cy="237"/>
            </a:xfrm>
            <a:prstGeom prst="line">
              <a:avLst/>
            </a:prstGeom>
            <a:noFill/>
            <a:ln w="9525" cmpd="sng">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54000" rIns="0" bIns="0"/>
            <a:lstStyle/>
            <a:p>
              <a:endParaRPr lang="zh-CN" altLang="en-US"/>
            </a:p>
          </p:txBody>
        </p:sp>
        <p:sp>
          <p:nvSpPr>
            <p:cNvPr id="42005" name="Line 21"/>
            <p:cNvSpPr>
              <a:spLocks noChangeShapeType="1"/>
            </p:cNvSpPr>
            <p:nvPr/>
          </p:nvSpPr>
          <p:spPr bwMode="auto">
            <a:xfrm>
              <a:off x="2359" y="238"/>
              <a:ext cx="471" cy="237"/>
            </a:xfrm>
            <a:prstGeom prst="line">
              <a:avLst/>
            </a:prstGeom>
            <a:noFill/>
            <a:ln w="9525" cmpd="sng">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54000" rIns="0" bIns="0"/>
            <a:lstStyle/>
            <a:p>
              <a:endParaRPr lang="zh-CN" altLang="en-US"/>
            </a:p>
          </p:txBody>
        </p:sp>
        <p:sp>
          <p:nvSpPr>
            <p:cNvPr id="42006" name="Line 22"/>
            <p:cNvSpPr>
              <a:spLocks noChangeShapeType="1"/>
            </p:cNvSpPr>
            <p:nvPr/>
          </p:nvSpPr>
          <p:spPr bwMode="auto">
            <a:xfrm>
              <a:off x="2359" y="238"/>
              <a:ext cx="1729" cy="237"/>
            </a:xfrm>
            <a:prstGeom prst="line">
              <a:avLst/>
            </a:prstGeom>
            <a:noFill/>
            <a:ln w="9525" cmpd="sng">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54000" rIns="0" bIns="0"/>
            <a:lstStyle/>
            <a:p>
              <a:endParaRPr lang="zh-CN" altLang="en-US"/>
            </a:p>
          </p:txBody>
        </p:sp>
        <p:sp>
          <p:nvSpPr>
            <p:cNvPr id="42007" name="Line 23"/>
            <p:cNvSpPr>
              <a:spLocks noChangeShapeType="1"/>
            </p:cNvSpPr>
            <p:nvPr/>
          </p:nvSpPr>
          <p:spPr bwMode="auto">
            <a:xfrm flipH="1">
              <a:off x="2044" y="713"/>
              <a:ext cx="786" cy="237"/>
            </a:xfrm>
            <a:prstGeom prst="line">
              <a:avLst/>
            </a:prstGeom>
            <a:noFill/>
            <a:ln w="9525" cmpd="sng">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54000" rIns="0" bIns="0"/>
            <a:lstStyle/>
            <a:p>
              <a:endParaRPr lang="zh-CN" altLang="en-US"/>
            </a:p>
          </p:txBody>
        </p:sp>
        <p:sp>
          <p:nvSpPr>
            <p:cNvPr id="42008" name="Line 24"/>
            <p:cNvSpPr>
              <a:spLocks noChangeShapeType="1"/>
            </p:cNvSpPr>
            <p:nvPr/>
          </p:nvSpPr>
          <p:spPr bwMode="auto">
            <a:xfrm flipH="1">
              <a:off x="2673" y="713"/>
              <a:ext cx="157" cy="237"/>
            </a:xfrm>
            <a:prstGeom prst="line">
              <a:avLst/>
            </a:prstGeom>
            <a:noFill/>
            <a:ln w="9525" cmpd="sng">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54000" rIns="0" bIns="0"/>
            <a:lstStyle/>
            <a:p>
              <a:endParaRPr lang="zh-CN" altLang="en-US"/>
            </a:p>
          </p:txBody>
        </p:sp>
        <p:sp>
          <p:nvSpPr>
            <p:cNvPr id="42009" name="Line 25"/>
            <p:cNvSpPr>
              <a:spLocks noChangeShapeType="1"/>
            </p:cNvSpPr>
            <p:nvPr/>
          </p:nvSpPr>
          <p:spPr bwMode="auto">
            <a:xfrm>
              <a:off x="2988" y="713"/>
              <a:ext cx="157" cy="237"/>
            </a:xfrm>
            <a:prstGeom prst="line">
              <a:avLst/>
            </a:prstGeom>
            <a:noFill/>
            <a:ln w="9525" cmpd="sng">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54000" rIns="0" bIns="0"/>
            <a:lstStyle/>
            <a:p>
              <a:endParaRPr lang="zh-CN" altLang="en-US"/>
            </a:p>
          </p:txBody>
        </p:sp>
        <p:sp>
          <p:nvSpPr>
            <p:cNvPr id="42010" name="Line 26"/>
            <p:cNvSpPr>
              <a:spLocks noChangeShapeType="1"/>
            </p:cNvSpPr>
            <p:nvPr/>
          </p:nvSpPr>
          <p:spPr bwMode="auto">
            <a:xfrm>
              <a:off x="2988" y="713"/>
              <a:ext cx="786" cy="237"/>
            </a:xfrm>
            <a:prstGeom prst="line">
              <a:avLst/>
            </a:prstGeom>
            <a:noFill/>
            <a:ln w="9525" cmpd="sng">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54000" rIns="0" bIns="0"/>
            <a:lstStyle/>
            <a:p>
              <a:endParaRPr lang="zh-CN" altLang="en-US"/>
            </a:p>
          </p:txBody>
        </p:sp>
        <p:sp>
          <p:nvSpPr>
            <p:cNvPr id="42011" name="Line 27"/>
            <p:cNvSpPr>
              <a:spLocks noChangeShapeType="1"/>
            </p:cNvSpPr>
            <p:nvPr/>
          </p:nvSpPr>
          <p:spPr bwMode="auto">
            <a:xfrm flipH="1">
              <a:off x="2830" y="1306"/>
              <a:ext cx="315" cy="238"/>
            </a:xfrm>
            <a:prstGeom prst="line">
              <a:avLst/>
            </a:prstGeom>
            <a:noFill/>
            <a:ln w="9525" cmpd="sng">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54000" rIns="0" bIns="0"/>
            <a:lstStyle/>
            <a:p>
              <a:endParaRPr lang="zh-CN" altLang="en-US"/>
            </a:p>
          </p:txBody>
        </p:sp>
        <p:sp>
          <p:nvSpPr>
            <p:cNvPr id="42012" name="Line 28"/>
            <p:cNvSpPr>
              <a:spLocks noChangeShapeType="1"/>
            </p:cNvSpPr>
            <p:nvPr/>
          </p:nvSpPr>
          <p:spPr bwMode="auto">
            <a:xfrm>
              <a:off x="3302" y="1306"/>
              <a:ext cx="315" cy="238"/>
            </a:xfrm>
            <a:prstGeom prst="line">
              <a:avLst/>
            </a:prstGeom>
            <a:noFill/>
            <a:ln w="9525" cmpd="sng">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54000" rIns="0" bIns="0"/>
            <a:lstStyle/>
            <a:p>
              <a:endParaRPr lang="zh-CN" altLang="en-US"/>
            </a:p>
          </p:txBody>
        </p:sp>
      </p:grpSp>
      <p:sp>
        <p:nvSpPr>
          <p:cNvPr id="29" name="Rectangle 2"/>
          <p:cNvSpPr txBox="1">
            <a:spLocks noChangeArrowheads="1"/>
          </p:cNvSpPr>
          <p:nvPr/>
        </p:nvSpPr>
        <p:spPr bwMode="auto">
          <a:xfrm>
            <a:off x="0" y="77317"/>
            <a:ext cx="8892480" cy="687387"/>
          </a:xfrm>
          <a:prstGeom prst="rect">
            <a:avLst/>
          </a:prstGeom>
          <a:noFill/>
          <a:ln w="9525" algn="ctr">
            <a:noFill/>
            <a:miter lim="800000"/>
            <a:headEnd/>
            <a:tailEnd/>
          </a:ln>
        </p:spPr>
        <p:txBody>
          <a:bodyPr vert="horz" wrap="square" lIns="1800000" tIns="36000" rIns="360000" bIns="45720" numCol="1" anchor="t" anchorCtr="0" compatLnSpc="1">
            <a:prstTxWarp prst="textNoShape">
              <a:avLst/>
            </a:prstTxWarp>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r>
              <a:rPr lang="en-US" altLang="zh-CN" smtClean="0"/>
              <a:t>1</a:t>
            </a:r>
            <a:r>
              <a:rPr lang="zh-CN" altLang="en-US" smtClean="0"/>
              <a:t>、系统战略规划</a:t>
            </a:r>
            <a:endParaRPr lang="zh-CN" altLang="en-US" dirty="0"/>
          </a:p>
        </p:txBody>
      </p:sp>
      <p:sp>
        <p:nvSpPr>
          <p:cNvPr id="30" name="Text Box 3"/>
          <p:cNvSpPr txBox="1">
            <a:spLocks noChangeArrowheads="1"/>
          </p:cNvSpPr>
          <p:nvPr/>
        </p:nvSpPr>
        <p:spPr bwMode="auto">
          <a:xfrm>
            <a:off x="1835696" y="908491"/>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4)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战略规划的实现</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157560216"/>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dissolve">
                                      <p:cBhvr>
                                        <p:cTn id="7" dur="500"/>
                                        <p:tgtEl>
                                          <p:spTgt spid="41986"/>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41987"/>
                                        </p:tgtEl>
                                        <p:attrNameLst>
                                          <p:attrName>style.visibility</p:attrName>
                                        </p:attrNameLst>
                                      </p:cBhvr>
                                      <p:to>
                                        <p:strVal val="visible"/>
                                      </p:to>
                                    </p:set>
                                    <p:anim calcmode="lin" valueType="num">
                                      <p:cBhvr>
                                        <p:cTn id="11" dur="500" fill="hold"/>
                                        <p:tgtEl>
                                          <p:spTgt spid="41987"/>
                                        </p:tgtEl>
                                        <p:attrNameLst>
                                          <p:attrName>ppt_w</p:attrName>
                                        </p:attrNameLst>
                                      </p:cBhvr>
                                      <p:tavLst>
                                        <p:tav tm="0">
                                          <p:val>
                                            <p:fltVal val="0"/>
                                          </p:val>
                                        </p:tav>
                                        <p:tav tm="100000">
                                          <p:val>
                                            <p:strVal val="#ppt_w"/>
                                          </p:val>
                                        </p:tav>
                                      </p:tavLst>
                                    </p:anim>
                                    <p:anim calcmode="lin" valueType="num">
                                      <p:cBhvr>
                                        <p:cTn id="12" dur="500" fill="hold"/>
                                        <p:tgtEl>
                                          <p:spTgt spid="4198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title"/>
          </p:nvPr>
        </p:nvSpPr>
        <p:spPr/>
        <p:txBody>
          <a:bodyPr/>
          <a:lstStyle/>
          <a:p>
            <a:pPr>
              <a:defRPr/>
            </a:pPr>
            <a:r>
              <a:rPr lang="zh-CN" altLang="en-US" smtClean="0"/>
              <a:t>理解战略的方法与思路如下</a:t>
            </a:r>
          </a:p>
        </p:txBody>
      </p:sp>
      <p:sp>
        <p:nvSpPr>
          <p:cNvPr id="100356" name="AutoShape 3"/>
          <p:cNvSpPr>
            <a:spLocks noChangeArrowheads="1"/>
          </p:cNvSpPr>
          <p:nvPr/>
        </p:nvSpPr>
        <p:spPr bwMode="auto">
          <a:xfrm>
            <a:off x="2085975" y="2854325"/>
            <a:ext cx="2198688" cy="900113"/>
          </a:xfrm>
          <a:prstGeom prst="flowChartInputOutput">
            <a:avLst/>
          </a:prstGeom>
          <a:solidFill>
            <a:srgbClr val="DDDDDD"/>
          </a:solidFill>
          <a:ln w="9525" algn="ctr">
            <a:solidFill>
              <a:schemeClr val="tx2"/>
            </a:solidFill>
            <a:miter lim="800000"/>
            <a:headEnd/>
            <a:tailEnd/>
          </a:ln>
        </p:spPr>
        <p:txBody>
          <a:bodyPr wrap="none" lIns="90000" tIns="46800" rIns="90000" bIns="46800" anchor="ctr"/>
          <a:lstStyle/>
          <a:p>
            <a:endParaRPr lang="zh-CN" altLang="en-US">
              <a:ea typeface="宋体" charset="-122"/>
            </a:endParaRPr>
          </a:p>
        </p:txBody>
      </p:sp>
      <p:sp>
        <p:nvSpPr>
          <p:cNvPr id="100357" name="AutoShape 4"/>
          <p:cNvSpPr>
            <a:spLocks noChangeArrowheads="1"/>
          </p:cNvSpPr>
          <p:nvPr/>
        </p:nvSpPr>
        <p:spPr bwMode="auto">
          <a:xfrm>
            <a:off x="2554288" y="5302250"/>
            <a:ext cx="4860925" cy="901700"/>
          </a:xfrm>
          <a:prstGeom prst="flowChartInputOutput">
            <a:avLst/>
          </a:prstGeom>
          <a:solidFill>
            <a:srgbClr val="DDDDDD"/>
          </a:solidFill>
          <a:ln w="9525" algn="ctr">
            <a:solidFill>
              <a:schemeClr val="tx2"/>
            </a:solidFill>
            <a:miter lim="800000"/>
            <a:headEnd/>
            <a:tailEnd/>
          </a:ln>
        </p:spPr>
        <p:txBody>
          <a:bodyPr wrap="none" lIns="90000" tIns="46800" rIns="90000" bIns="46800" anchor="ctr"/>
          <a:lstStyle/>
          <a:p>
            <a:endParaRPr lang="zh-CN" altLang="en-US">
              <a:ea typeface="宋体" charset="-122"/>
            </a:endParaRPr>
          </a:p>
        </p:txBody>
      </p:sp>
      <p:sp>
        <p:nvSpPr>
          <p:cNvPr id="100358" name="AutoShape 5"/>
          <p:cNvSpPr>
            <a:spLocks noChangeArrowheads="1"/>
          </p:cNvSpPr>
          <p:nvPr/>
        </p:nvSpPr>
        <p:spPr bwMode="auto">
          <a:xfrm>
            <a:off x="4319588" y="2854325"/>
            <a:ext cx="2197100" cy="900113"/>
          </a:xfrm>
          <a:prstGeom prst="flowChartInputOutput">
            <a:avLst/>
          </a:prstGeom>
          <a:solidFill>
            <a:srgbClr val="DDDDDD"/>
          </a:solidFill>
          <a:ln w="9525" algn="ctr">
            <a:solidFill>
              <a:schemeClr val="tx2"/>
            </a:solidFill>
            <a:miter lim="800000"/>
            <a:headEnd/>
            <a:tailEnd/>
          </a:ln>
        </p:spPr>
        <p:txBody>
          <a:bodyPr wrap="none" lIns="90000" tIns="46800" rIns="90000" bIns="46800" anchor="ctr"/>
          <a:lstStyle/>
          <a:p>
            <a:endParaRPr lang="zh-CN" altLang="en-US">
              <a:ea typeface="宋体" charset="-122"/>
            </a:endParaRPr>
          </a:p>
        </p:txBody>
      </p:sp>
      <p:sp>
        <p:nvSpPr>
          <p:cNvPr id="100359" name="AutoShape 6"/>
          <p:cNvSpPr>
            <a:spLocks noChangeArrowheads="1"/>
          </p:cNvSpPr>
          <p:nvPr/>
        </p:nvSpPr>
        <p:spPr bwMode="auto">
          <a:xfrm>
            <a:off x="6731000" y="2819400"/>
            <a:ext cx="2197100" cy="900113"/>
          </a:xfrm>
          <a:prstGeom prst="flowChartInputOutput">
            <a:avLst/>
          </a:prstGeom>
          <a:solidFill>
            <a:srgbClr val="DDDDDD"/>
          </a:solidFill>
          <a:ln w="9525" algn="ctr">
            <a:solidFill>
              <a:schemeClr val="tx2"/>
            </a:solidFill>
            <a:miter lim="800000"/>
            <a:headEnd/>
            <a:tailEnd/>
          </a:ln>
        </p:spPr>
        <p:txBody>
          <a:bodyPr wrap="none" lIns="90000" tIns="46800" rIns="90000" bIns="46800" anchor="ctr"/>
          <a:lstStyle/>
          <a:p>
            <a:endParaRPr lang="zh-CN" altLang="en-US">
              <a:ea typeface="宋体" charset="-122"/>
            </a:endParaRPr>
          </a:p>
        </p:txBody>
      </p:sp>
      <p:grpSp>
        <p:nvGrpSpPr>
          <p:cNvPr id="100360" name="Group 7"/>
          <p:cNvGrpSpPr>
            <a:grpSpLocks/>
          </p:cNvGrpSpPr>
          <p:nvPr/>
        </p:nvGrpSpPr>
        <p:grpSpPr bwMode="auto">
          <a:xfrm>
            <a:off x="2374900" y="3143250"/>
            <a:ext cx="1547813" cy="323850"/>
            <a:chOff x="2811" y="2953"/>
            <a:chExt cx="2028" cy="201"/>
          </a:xfrm>
        </p:grpSpPr>
        <p:sp>
          <p:nvSpPr>
            <p:cNvPr id="633864" name="AutoShape 8"/>
            <p:cNvSpPr>
              <a:spLocks noChangeArrowheads="1"/>
            </p:cNvSpPr>
            <p:nvPr/>
          </p:nvSpPr>
          <p:spPr bwMode="auto">
            <a:xfrm>
              <a:off x="4190" y="2954"/>
              <a:ext cx="649" cy="200"/>
            </a:xfrm>
            <a:prstGeom prst="chevron">
              <a:avLst>
                <a:gd name="adj" fmla="val 13326"/>
              </a:avLst>
            </a:prstGeom>
            <a:solidFill>
              <a:schemeClr val="folHlink"/>
            </a:solidFill>
            <a:ln w="12700">
              <a:solidFill>
                <a:schemeClr val="tx1"/>
              </a:solidFill>
              <a:miter lim="800000"/>
              <a:headEnd/>
              <a:tailEnd/>
            </a:ln>
            <a:effectLst>
              <a:prstShdw prst="shdw17" dist="17961" dir="2700000">
                <a:schemeClr val="tx1">
                  <a:gamma/>
                  <a:shade val="60000"/>
                  <a:invGamma/>
                </a:schemeClr>
              </a:prstShdw>
            </a:effectLst>
          </p:spPr>
          <p:txBody>
            <a:bodyPr lIns="91390" tIns="45695" rIns="91390" bIns="45695" anchor="ctr"/>
            <a:lstStyle/>
            <a:p>
              <a:pPr algn="ctr" eaLnBrk="1" hangingPunct="1">
                <a:defRPr/>
              </a:pPr>
              <a:endParaRPr lang="zh-CN" altLang="en-US" sz="1000">
                <a:latin typeface="楷体_GB2312" pitchFamily="49" charset="-122"/>
                <a:ea typeface="宋体" charset="-122"/>
              </a:endParaRPr>
            </a:p>
          </p:txBody>
        </p:sp>
        <p:sp>
          <p:nvSpPr>
            <p:cNvPr id="633865" name="AutoShape 9"/>
            <p:cNvSpPr>
              <a:spLocks noChangeArrowheads="1"/>
            </p:cNvSpPr>
            <p:nvPr/>
          </p:nvSpPr>
          <p:spPr bwMode="auto">
            <a:xfrm>
              <a:off x="3489" y="2953"/>
              <a:ext cx="682" cy="200"/>
            </a:xfrm>
            <a:prstGeom prst="chevron">
              <a:avLst>
                <a:gd name="adj" fmla="val 14003"/>
              </a:avLst>
            </a:prstGeom>
            <a:solidFill>
              <a:schemeClr val="folHlink"/>
            </a:solidFill>
            <a:ln w="12700">
              <a:solidFill>
                <a:schemeClr val="tx1"/>
              </a:solidFill>
              <a:miter lim="800000"/>
              <a:headEnd/>
              <a:tailEnd/>
            </a:ln>
            <a:effectLst>
              <a:prstShdw prst="shdw17" dist="17961" dir="2700000">
                <a:schemeClr val="tx1">
                  <a:gamma/>
                  <a:shade val="60000"/>
                  <a:invGamma/>
                </a:schemeClr>
              </a:prstShdw>
            </a:effectLst>
          </p:spPr>
          <p:txBody>
            <a:bodyPr lIns="91390" tIns="45695" rIns="91390" bIns="45695" anchor="ctr"/>
            <a:lstStyle/>
            <a:p>
              <a:pPr algn="ctr" eaLnBrk="1" hangingPunct="1">
                <a:defRPr/>
              </a:pPr>
              <a:endParaRPr lang="zh-CN" altLang="en-US" sz="1000">
                <a:latin typeface="楷体_GB2312" pitchFamily="49" charset="-122"/>
                <a:ea typeface="宋体" charset="-122"/>
              </a:endParaRPr>
            </a:p>
          </p:txBody>
        </p:sp>
        <p:sp>
          <p:nvSpPr>
            <p:cNvPr id="633866" name="AutoShape 10"/>
            <p:cNvSpPr>
              <a:spLocks noChangeArrowheads="1"/>
            </p:cNvSpPr>
            <p:nvPr/>
          </p:nvSpPr>
          <p:spPr bwMode="auto">
            <a:xfrm>
              <a:off x="2811" y="2953"/>
              <a:ext cx="657" cy="200"/>
            </a:xfrm>
            <a:prstGeom prst="chevron">
              <a:avLst>
                <a:gd name="adj" fmla="val 13510"/>
              </a:avLst>
            </a:prstGeom>
            <a:solidFill>
              <a:schemeClr val="folHlink"/>
            </a:solidFill>
            <a:ln w="12700">
              <a:solidFill>
                <a:schemeClr val="tx1"/>
              </a:solidFill>
              <a:miter lim="800000"/>
              <a:headEnd/>
              <a:tailEnd/>
            </a:ln>
            <a:effectLst>
              <a:prstShdw prst="shdw17" dist="17961" dir="2700000">
                <a:schemeClr val="tx1">
                  <a:gamma/>
                  <a:shade val="60000"/>
                  <a:invGamma/>
                </a:schemeClr>
              </a:prstShdw>
            </a:effectLst>
          </p:spPr>
          <p:txBody>
            <a:bodyPr lIns="91390" tIns="45695" rIns="91390" bIns="45695" anchor="ctr"/>
            <a:lstStyle/>
            <a:p>
              <a:pPr algn="ctr" eaLnBrk="1" hangingPunct="1">
                <a:defRPr/>
              </a:pPr>
              <a:endParaRPr lang="zh-CN" altLang="en-US" sz="1000">
                <a:latin typeface="楷体_GB2312" pitchFamily="49" charset="-122"/>
                <a:ea typeface="宋体" charset="-122"/>
              </a:endParaRPr>
            </a:p>
          </p:txBody>
        </p:sp>
      </p:grpSp>
      <p:grpSp>
        <p:nvGrpSpPr>
          <p:cNvPr id="100361" name="Group 11"/>
          <p:cNvGrpSpPr>
            <a:grpSpLocks/>
          </p:cNvGrpSpPr>
          <p:nvPr/>
        </p:nvGrpSpPr>
        <p:grpSpPr bwMode="auto">
          <a:xfrm>
            <a:off x="4572000" y="3143250"/>
            <a:ext cx="1547813" cy="323850"/>
            <a:chOff x="2811" y="2953"/>
            <a:chExt cx="2028" cy="201"/>
          </a:xfrm>
        </p:grpSpPr>
        <p:sp>
          <p:nvSpPr>
            <p:cNvPr id="633868" name="AutoShape 12"/>
            <p:cNvSpPr>
              <a:spLocks noChangeArrowheads="1"/>
            </p:cNvSpPr>
            <p:nvPr/>
          </p:nvSpPr>
          <p:spPr bwMode="auto">
            <a:xfrm>
              <a:off x="4190" y="2954"/>
              <a:ext cx="649" cy="200"/>
            </a:xfrm>
            <a:prstGeom prst="chevron">
              <a:avLst>
                <a:gd name="adj" fmla="val 13326"/>
              </a:avLst>
            </a:prstGeom>
            <a:solidFill>
              <a:schemeClr val="folHlink"/>
            </a:solidFill>
            <a:ln w="12700">
              <a:solidFill>
                <a:schemeClr val="tx1"/>
              </a:solidFill>
              <a:miter lim="800000"/>
              <a:headEnd/>
              <a:tailEnd/>
            </a:ln>
            <a:effectLst>
              <a:prstShdw prst="shdw17" dist="17961" dir="2700000">
                <a:schemeClr val="tx1">
                  <a:gamma/>
                  <a:shade val="60000"/>
                  <a:invGamma/>
                </a:schemeClr>
              </a:prstShdw>
            </a:effectLst>
          </p:spPr>
          <p:txBody>
            <a:bodyPr lIns="91390" tIns="45695" rIns="91390" bIns="45695" anchor="ctr"/>
            <a:lstStyle/>
            <a:p>
              <a:pPr algn="ctr" eaLnBrk="1" hangingPunct="1">
                <a:defRPr/>
              </a:pPr>
              <a:endParaRPr lang="zh-CN" altLang="en-US" sz="1000">
                <a:latin typeface="楷体_GB2312" pitchFamily="49" charset="-122"/>
                <a:ea typeface="宋体" charset="-122"/>
              </a:endParaRPr>
            </a:p>
          </p:txBody>
        </p:sp>
        <p:sp>
          <p:nvSpPr>
            <p:cNvPr id="633869" name="AutoShape 13"/>
            <p:cNvSpPr>
              <a:spLocks noChangeArrowheads="1"/>
            </p:cNvSpPr>
            <p:nvPr/>
          </p:nvSpPr>
          <p:spPr bwMode="auto">
            <a:xfrm>
              <a:off x="3489" y="2953"/>
              <a:ext cx="682" cy="200"/>
            </a:xfrm>
            <a:prstGeom prst="chevron">
              <a:avLst>
                <a:gd name="adj" fmla="val 14003"/>
              </a:avLst>
            </a:prstGeom>
            <a:solidFill>
              <a:schemeClr val="folHlink"/>
            </a:solidFill>
            <a:ln w="12700">
              <a:solidFill>
                <a:schemeClr val="tx1"/>
              </a:solidFill>
              <a:miter lim="800000"/>
              <a:headEnd/>
              <a:tailEnd/>
            </a:ln>
            <a:effectLst>
              <a:prstShdw prst="shdw17" dist="17961" dir="2700000">
                <a:schemeClr val="tx1">
                  <a:gamma/>
                  <a:shade val="60000"/>
                  <a:invGamma/>
                </a:schemeClr>
              </a:prstShdw>
            </a:effectLst>
          </p:spPr>
          <p:txBody>
            <a:bodyPr lIns="91390" tIns="45695" rIns="91390" bIns="45695" anchor="ctr"/>
            <a:lstStyle/>
            <a:p>
              <a:pPr algn="ctr" eaLnBrk="1" hangingPunct="1">
                <a:defRPr/>
              </a:pPr>
              <a:endParaRPr lang="zh-CN" altLang="en-US" sz="1000">
                <a:latin typeface="楷体_GB2312" pitchFamily="49" charset="-122"/>
                <a:ea typeface="宋体" charset="-122"/>
              </a:endParaRPr>
            </a:p>
          </p:txBody>
        </p:sp>
        <p:sp>
          <p:nvSpPr>
            <p:cNvPr id="633870" name="AutoShape 14"/>
            <p:cNvSpPr>
              <a:spLocks noChangeArrowheads="1"/>
            </p:cNvSpPr>
            <p:nvPr/>
          </p:nvSpPr>
          <p:spPr bwMode="auto">
            <a:xfrm>
              <a:off x="2811" y="2953"/>
              <a:ext cx="657" cy="200"/>
            </a:xfrm>
            <a:prstGeom prst="chevron">
              <a:avLst>
                <a:gd name="adj" fmla="val 13510"/>
              </a:avLst>
            </a:prstGeom>
            <a:solidFill>
              <a:schemeClr val="folHlink"/>
            </a:solidFill>
            <a:ln w="12700">
              <a:solidFill>
                <a:schemeClr val="tx1"/>
              </a:solidFill>
              <a:miter lim="800000"/>
              <a:headEnd/>
              <a:tailEnd/>
            </a:ln>
            <a:effectLst>
              <a:prstShdw prst="shdw17" dist="17961" dir="2700000">
                <a:schemeClr val="tx1">
                  <a:gamma/>
                  <a:shade val="60000"/>
                  <a:invGamma/>
                </a:schemeClr>
              </a:prstShdw>
            </a:effectLst>
          </p:spPr>
          <p:txBody>
            <a:bodyPr lIns="91390" tIns="45695" rIns="91390" bIns="45695" anchor="ctr"/>
            <a:lstStyle/>
            <a:p>
              <a:pPr algn="ctr" eaLnBrk="1" hangingPunct="1">
                <a:defRPr/>
              </a:pPr>
              <a:endParaRPr lang="zh-CN" altLang="en-US" sz="1000">
                <a:latin typeface="楷体_GB2312" pitchFamily="49" charset="-122"/>
                <a:ea typeface="宋体" charset="-122"/>
              </a:endParaRPr>
            </a:p>
          </p:txBody>
        </p:sp>
      </p:grpSp>
      <p:grpSp>
        <p:nvGrpSpPr>
          <p:cNvPr id="100362" name="Group 15"/>
          <p:cNvGrpSpPr>
            <a:grpSpLocks/>
          </p:cNvGrpSpPr>
          <p:nvPr/>
        </p:nvGrpSpPr>
        <p:grpSpPr bwMode="auto">
          <a:xfrm>
            <a:off x="7056438" y="3068638"/>
            <a:ext cx="1547812" cy="325437"/>
            <a:chOff x="2811" y="2953"/>
            <a:chExt cx="2028" cy="201"/>
          </a:xfrm>
        </p:grpSpPr>
        <p:sp>
          <p:nvSpPr>
            <p:cNvPr id="633872" name="AutoShape 16"/>
            <p:cNvSpPr>
              <a:spLocks noChangeArrowheads="1"/>
            </p:cNvSpPr>
            <p:nvPr/>
          </p:nvSpPr>
          <p:spPr bwMode="auto">
            <a:xfrm>
              <a:off x="4190" y="2954"/>
              <a:ext cx="649" cy="200"/>
            </a:xfrm>
            <a:prstGeom prst="chevron">
              <a:avLst>
                <a:gd name="adj" fmla="val 13326"/>
              </a:avLst>
            </a:prstGeom>
            <a:solidFill>
              <a:schemeClr val="folHlink"/>
            </a:solidFill>
            <a:ln w="12700">
              <a:solidFill>
                <a:schemeClr val="tx1"/>
              </a:solidFill>
              <a:miter lim="800000"/>
              <a:headEnd/>
              <a:tailEnd/>
            </a:ln>
            <a:effectLst>
              <a:prstShdw prst="shdw17" dist="17961" dir="2700000">
                <a:schemeClr val="tx1">
                  <a:gamma/>
                  <a:shade val="60000"/>
                  <a:invGamma/>
                </a:schemeClr>
              </a:prstShdw>
            </a:effectLst>
          </p:spPr>
          <p:txBody>
            <a:bodyPr lIns="91390" tIns="45695" rIns="91390" bIns="45695" anchor="ctr"/>
            <a:lstStyle/>
            <a:p>
              <a:pPr algn="ctr" eaLnBrk="1" hangingPunct="1">
                <a:defRPr/>
              </a:pPr>
              <a:endParaRPr lang="zh-CN" altLang="en-US" sz="1000">
                <a:latin typeface="楷体_GB2312" pitchFamily="49" charset="-122"/>
                <a:ea typeface="宋体" charset="-122"/>
              </a:endParaRPr>
            </a:p>
          </p:txBody>
        </p:sp>
        <p:sp>
          <p:nvSpPr>
            <p:cNvPr id="633873" name="AutoShape 17"/>
            <p:cNvSpPr>
              <a:spLocks noChangeArrowheads="1"/>
            </p:cNvSpPr>
            <p:nvPr/>
          </p:nvSpPr>
          <p:spPr bwMode="auto">
            <a:xfrm>
              <a:off x="3489" y="2953"/>
              <a:ext cx="682" cy="200"/>
            </a:xfrm>
            <a:prstGeom prst="chevron">
              <a:avLst>
                <a:gd name="adj" fmla="val 14003"/>
              </a:avLst>
            </a:prstGeom>
            <a:solidFill>
              <a:schemeClr val="folHlink"/>
            </a:solidFill>
            <a:ln w="12700">
              <a:solidFill>
                <a:schemeClr val="tx1"/>
              </a:solidFill>
              <a:miter lim="800000"/>
              <a:headEnd/>
              <a:tailEnd/>
            </a:ln>
            <a:effectLst>
              <a:prstShdw prst="shdw17" dist="17961" dir="2700000">
                <a:schemeClr val="tx1">
                  <a:gamma/>
                  <a:shade val="60000"/>
                  <a:invGamma/>
                </a:schemeClr>
              </a:prstShdw>
            </a:effectLst>
          </p:spPr>
          <p:txBody>
            <a:bodyPr lIns="91390" tIns="45695" rIns="91390" bIns="45695" anchor="ctr"/>
            <a:lstStyle/>
            <a:p>
              <a:pPr algn="ctr" eaLnBrk="1" hangingPunct="1">
                <a:defRPr/>
              </a:pPr>
              <a:endParaRPr lang="zh-CN" altLang="en-US" sz="1000">
                <a:latin typeface="楷体_GB2312" pitchFamily="49" charset="-122"/>
                <a:ea typeface="宋体" charset="-122"/>
              </a:endParaRPr>
            </a:p>
          </p:txBody>
        </p:sp>
        <p:sp>
          <p:nvSpPr>
            <p:cNvPr id="633874" name="AutoShape 18"/>
            <p:cNvSpPr>
              <a:spLocks noChangeArrowheads="1"/>
            </p:cNvSpPr>
            <p:nvPr/>
          </p:nvSpPr>
          <p:spPr bwMode="auto">
            <a:xfrm>
              <a:off x="2811" y="2953"/>
              <a:ext cx="657" cy="200"/>
            </a:xfrm>
            <a:prstGeom prst="chevron">
              <a:avLst>
                <a:gd name="adj" fmla="val 13510"/>
              </a:avLst>
            </a:prstGeom>
            <a:solidFill>
              <a:schemeClr val="folHlink"/>
            </a:solidFill>
            <a:ln w="12700">
              <a:solidFill>
                <a:schemeClr val="tx1"/>
              </a:solidFill>
              <a:miter lim="800000"/>
              <a:headEnd/>
              <a:tailEnd/>
            </a:ln>
            <a:effectLst>
              <a:prstShdw prst="shdw17" dist="17961" dir="2700000">
                <a:schemeClr val="tx1">
                  <a:gamma/>
                  <a:shade val="60000"/>
                  <a:invGamma/>
                </a:schemeClr>
              </a:prstShdw>
            </a:effectLst>
          </p:spPr>
          <p:txBody>
            <a:bodyPr lIns="91390" tIns="45695" rIns="91390" bIns="45695" anchor="ctr"/>
            <a:lstStyle/>
            <a:p>
              <a:pPr algn="ctr" eaLnBrk="1" hangingPunct="1">
                <a:defRPr/>
              </a:pPr>
              <a:endParaRPr lang="zh-CN" altLang="en-US" sz="1000">
                <a:latin typeface="楷体_GB2312" pitchFamily="49" charset="-122"/>
                <a:ea typeface="宋体" charset="-122"/>
              </a:endParaRPr>
            </a:p>
          </p:txBody>
        </p:sp>
      </p:grpSp>
      <p:sp>
        <p:nvSpPr>
          <p:cNvPr id="100363" name="Text Box 19"/>
          <p:cNvSpPr txBox="1">
            <a:spLocks noChangeArrowheads="1"/>
          </p:cNvSpPr>
          <p:nvPr/>
        </p:nvSpPr>
        <p:spPr bwMode="auto">
          <a:xfrm>
            <a:off x="2663825" y="2927350"/>
            <a:ext cx="104298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9959" tIns="46779" rIns="89959" bIns="46779">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hangingPunct="1">
              <a:spcBef>
                <a:spcPct val="50000"/>
              </a:spcBef>
            </a:pPr>
            <a:r>
              <a:rPr kumimoji="1" lang="zh-CN" altLang="en-US" sz="1200" b="1">
                <a:latin typeface="Arial" charset="0"/>
                <a:ea typeface="宋体" charset="-122"/>
              </a:rPr>
              <a:t>业务</a:t>
            </a:r>
            <a:r>
              <a:rPr kumimoji="1" lang="en-US" altLang="zh-CN" sz="1200" b="1">
                <a:latin typeface="Arial" charset="0"/>
                <a:ea typeface="宋体" charset="-122"/>
              </a:rPr>
              <a:t>1</a:t>
            </a:r>
          </a:p>
        </p:txBody>
      </p:sp>
      <p:sp>
        <p:nvSpPr>
          <p:cNvPr id="100364" name="Text Box 20"/>
          <p:cNvSpPr txBox="1">
            <a:spLocks noChangeArrowheads="1"/>
          </p:cNvSpPr>
          <p:nvPr/>
        </p:nvSpPr>
        <p:spPr bwMode="auto">
          <a:xfrm>
            <a:off x="4929188" y="2890838"/>
            <a:ext cx="104298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9959" tIns="46779" rIns="89959" bIns="46779">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hangingPunct="1">
              <a:spcBef>
                <a:spcPct val="50000"/>
              </a:spcBef>
            </a:pPr>
            <a:r>
              <a:rPr kumimoji="1" lang="zh-CN" altLang="en-US" sz="1200" b="1">
                <a:latin typeface="Arial" charset="0"/>
                <a:ea typeface="宋体" charset="-122"/>
              </a:rPr>
              <a:t>业务</a:t>
            </a:r>
            <a:r>
              <a:rPr kumimoji="1" lang="en-US" altLang="zh-CN" sz="1200" b="1">
                <a:latin typeface="Arial" charset="0"/>
                <a:ea typeface="宋体" charset="-122"/>
              </a:rPr>
              <a:t>2</a:t>
            </a:r>
          </a:p>
        </p:txBody>
      </p:sp>
      <p:sp>
        <p:nvSpPr>
          <p:cNvPr id="100365" name="Text Box 21"/>
          <p:cNvSpPr txBox="1">
            <a:spLocks noChangeArrowheads="1"/>
          </p:cNvSpPr>
          <p:nvPr/>
        </p:nvSpPr>
        <p:spPr bwMode="auto">
          <a:xfrm>
            <a:off x="7488238" y="2819400"/>
            <a:ext cx="104298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9959" tIns="46779" rIns="89959" bIns="46779">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hangingPunct="1">
              <a:spcBef>
                <a:spcPct val="50000"/>
              </a:spcBef>
            </a:pPr>
            <a:r>
              <a:rPr kumimoji="1" lang="zh-CN" altLang="en-US" sz="1200" b="1">
                <a:latin typeface="Arial" charset="0"/>
                <a:ea typeface="宋体" charset="-122"/>
              </a:rPr>
              <a:t>业务</a:t>
            </a:r>
            <a:r>
              <a:rPr kumimoji="1" lang="en-US" altLang="zh-CN" sz="1200" b="1">
                <a:latin typeface="Arial" charset="0"/>
                <a:ea typeface="宋体" charset="-122"/>
              </a:rPr>
              <a:t>3</a:t>
            </a:r>
          </a:p>
        </p:txBody>
      </p:sp>
      <p:sp>
        <p:nvSpPr>
          <p:cNvPr id="100366" name="Rectangle 23"/>
          <p:cNvSpPr>
            <a:spLocks noChangeArrowheads="1"/>
          </p:cNvSpPr>
          <p:nvPr/>
        </p:nvSpPr>
        <p:spPr bwMode="auto">
          <a:xfrm>
            <a:off x="530225" y="1447800"/>
            <a:ext cx="1368425" cy="684213"/>
          </a:xfrm>
          <a:prstGeom prst="rect">
            <a:avLst/>
          </a:prstGeom>
          <a:solidFill>
            <a:srgbClr val="ABD5D4"/>
          </a:solidFill>
          <a:ln w="9525" algn="ctr">
            <a:solidFill>
              <a:schemeClr val="tx1"/>
            </a:solidFill>
            <a:miter lim="800000"/>
            <a:headEnd/>
            <a:tailEnd/>
          </a:ln>
        </p:spPr>
        <p:txBody>
          <a:bodyPr lIns="89951" tIns="46775" rIns="89951" bIns="46775" anchor="ctr"/>
          <a:lstStyle/>
          <a:p>
            <a:pPr algn="ctr" eaLnBrk="1" hangingPunct="1">
              <a:spcBef>
                <a:spcPct val="50000"/>
              </a:spcBef>
            </a:pPr>
            <a:r>
              <a:rPr kumimoji="1" lang="zh-CN" altLang="en-US" sz="1400" b="1">
                <a:latin typeface="Arial" charset="0"/>
                <a:ea typeface="宋体" charset="-122"/>
              </a:rPr>
              <a:t>公司战略目标及举措</a:t>
            </a:r>
          </a:p>
        </p:txBody>
      </p:sp>
      <p:sp>
        <p:nvSpPr>
          <p:cNvPr id="100367" name="Rectangle 24"/>
          <p:cNvSpPr>
            <a:spLocks noChangeArrowheads="1"/>
          </p:cNvSpPr>
          <p:nvPr/>
        </p:nvSpPr>
        <p:spPr bwMode="auto">
          <a:xfrm>
            <a:off x="514350" y="2962275"/>
            <a:ext cx="1368425" cy="682625"/>
          </a:xfrm>
          <a:prstGeom prst="rect">
            <a:avLst/>
          </a:prstGeom>
          <a:solidFill>
            <a:srgbClr val="ABD5D4"/>
          </a:solidFill>
          <a:ln w="9525" algn="ctr">
            <a:solidFill>
              <a:schemeClr val="tx1"/>
            </a:solidFill>
            <a:miter lim="800000"/>
            <a:headEnd/>
            <a:tailEnd/>
          </a:ln>
        </p:spPr>
        <p:txBody>
          <a:bodyPr lIns="89951" tIns="46775" rIns="89951" bIns="46775" anchor="ctr"/>
          <a:lstStyle/>
          <a:p>
            <a:pPr algn="ctr" eaLnBrk="1" hangingPunct="1">
              <a:spcBef>
                <a:spcPct val="50000"/>
              </a:spcBef>
            </a:pPr>
            <a:r>
              <a:rPr kumimoji="1" lang="zh-CN" altLang="en-US" sz="1400" b="1">
                <a:latin typeface="Arial" charset="0"/>
                <a:ea typeface="宋体" charset="-122"/>
              </a:rPr>
              <a:t>业务板块</a:t>
            </a:r>
          </a:p>
        </p:txBody>
      </p:sp>
      <p:sp>
        <p:nvSpPr>
          <p:cNvPr id="100368" name="Rectangle 25"/>
          <p:cNvSpPr>
            <a:spLocks noChangeArrowheads="1"/>
          </p:cNvSpPr>
          <p:nvPr/>
        </p:nvSpPr>
        <p:spPr bwMode="auto">
          <a:xfrm>
            <a:off x="514350" y="4148138"/>
            <a:ext cx="1368425" cy="685800"/>
          </a:xfrm>
          <a:prstGeom prst="rect">
            <a:avLst/>
          </a:prstGeom>
          <a:solidFill>
            <a:srgbClr val="ABD5D4"/>
          </a:solidFill>
          <a:ln w="9525" algn="ctr">
            <a:solidFill>
              <a:schemeClr val="tx1"/>
            </a:solidFill>
            <a:miter lim="800000"/>
            <a:headEnd/>
            <a:tailEnd/>
          </a:ln>
        </p:spPr>
        <p:txBody>
          <a:bodyPr wrap="none" lIns="89951" tIns="46775" rIns="89951" bIns="46775" anchor="ctr"/>
          <a:lstStyle/>
          <a:p>
            <a:pPr algn="ctr" eaLnBrk="1" hangingPunct="1">
              <a:spcBef>
                <a:spcPct val="50000"/>
              </a:spcBef>
            </a:pPr>
            <a:r>
              <a:rPr kumimoji="1" lang="zh-CN" altLang="en-US" sz="1400" b="1">
                <a:latin typeface="Arial" charset="0"/>
                <a:ea typeface="宋体" charset="-122"/>
              </a:rPr>
              <a:t>业务流程</a:t>
            </a:r>
          </a:p>
          <a:p>
            <a:pPr algn="ctr" eaLnBrk="1" hangingPunct="1">
              <a:spcBef>
                <a:spcPct val="50000"/>
              </a:spcBef>
            </a:pPr>
            <a:r>
              <a:rPr kumimoji="1" lang="zh-CN" altLang="en-US" sz="1400" b="1">
                <a:latin typeface="Arial" charset="0"/>
                <a:ea typeface="宋体" charset="-122"/>
              </a:rPr>
              <a:t>管理支撑流程</a:t>
            </a:r>
          </a:p>
        </p:txBody>
      </p:sp>
      <p:sp>
        <p:nvSpPr>
          <p:cNvPr id="100369" name="Rectangle 26"/>
          <p:cNvSpPr>
            <a:spLocks noChangeArrowheads="1"/>
          </p:cNvSpPr>
          <p:nvPr/>
        </p:nvSpPr>
        <p:spPr bwMode="auto">
          <a:xfrm>
            <a:off x="514350" y="5334000"/>
            <a:ext cx="1368425" cy="685800"/>
          </a:xfrm>
          <a:prstGeom prst="rect">
            <a:avLst/>
          </a:prstGeom>
          <a:solidFill>
            <a:srgbClr val="ABD5D4"/>
          </a:solidFill>
          <a:ln w="9525" algn="ctr">
            <a:solidFill>
              <a:schemeClr val="tx1"/>
            </a:solidFill>
            <a:miter lim="800000"/>
            <a:headEnd/>
            <a:tailEnd/>
          </a:ln>
        </p:spPr>
        <p:txBody>
          <a:bodyPr wrap="none" lIns="89951" tIns="46775" rIns="89951" bIns="46775" anchor="ctr"/>
          <a:lstStyle/>
          <a:p>
            <a:pPr algn="ctr" eaLnBrk="1" hangingPunct="1">
              <a:spcBef>
                <a:spcPct val="50000"/>
              </a:spcBef>
            </a:pPr>
            <a:r>
              <a:rPr kumimoji="1" lang="en-US" altLang="zh-CN" sz="1400" b="1">
                <a:latin typeface="Arial" charset="0"/>
                <a:ea typeface="宋体" charset="-122"/>
              </a:rPr>
              <a:t>IT</a:t>
            </a:r>
            <a:r>
              <a:rPr kumimoji="1" lang="zh-CN" altLang="en-US" sz="1400" b="1">
                <a:latin typeface="Arial" charset="0"/>
                <a:ea typeface="宋体" charset="-122"/>
              </a:rPr>
              <a:t>系统</a:t>
            </a:r>
          </a:p>
        </p:txBody>
      </p:sp>
      <p:cxnSp>
        <p:nvCxnSpPr>
          <p:cNvPr id="100370" name="AutoShape 27"/>
          <p:cNvCxnSpPr>
            <a:cxnSpLocks noChangeShapeType="1"/>
          </p:cNvCxnSpPr>
          <p:nvPr/>
        </p:nvCxnSpPr>
        <p:spPr bwMode="auto">
          <a:xfrm flipH="1">
            <a:off x="1200150" y="2133600"/>
            <a:ext cx="14288" cy="830263"/>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0371" name="AutoShape 28"/>
          <p:cNvCxnSpPr>
            <a:cxnSpLocks noChangeShapeType="1"/>
          </p:cNvCxnSpPr>
          <p:nvPr/>
        </p:nvCxnSpPr>
        <p:spPr bwMode="auto">
          <a:xfrm>
            <a:off x="1200150" y="3644900"/>
            <a:ext cx="0" cy="50323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0372" name="AutoShape 29"/>
          <p:cNvCxnSpPr>
            <a:cxnSpLocks noChangeShapeType="1"/>
          </p:cNvCxnSpPr>
          <p:nvPr/>
        </p:nvCxnSpPr>
        <p:spPr bwMode="auto">
          <a:xfrm>
            <a:off x="1200150" y="4868863"/>
            <a:ext cx="0" cy="500062"/>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0373" name="Line 30"/>
          <p:cNvSpPr>
            <a:spLocks noChangeShapeType="1"/>
          </p:cNvSpPr>
          <p:nvPr/>
        </p:nvSpPr>
        <p:spPr bwMode="auto">
          <a:xfrm flipV="1">
            <a:off x="323850" y="4906963"/>
            <a:ext cx="8101013" cy="71437"/>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sp>
        <p:nvSpPr>
          <p:cNvPr id="100374" name="Line 31"/>
          <p:cNvSpPr>
            <a:spLocks noChangeShapeType="1"/>
          </p:cNvSpPr>
          <p:nvPr/>
        </p:nvSpPr>
        <p:spPr bwMode="auto">
          <a:xfrm flipV="1">
            <a:off x="503238" y="2601913"/>
            <a:ext cx="7993062" cy="74612"/>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lIns="90000" tIns="46800" rIns="90000" bIns="46800" anchor="ctr"/>
          <a:lstStyle/>
          <a:p>
            <a:endParaRPr lang="zh-CN" altLang="en-US"/>
          </a:p>
        </p:txBody>
      </p:sp>
      <p:cxnSp>
        <p:nvCxnSpPr>
          <p:cNvPr id="100375" name="AutoShape 32"/>
          <p:cNvCxnSpPr>
            <a:cxnSpLocks noChangeShapeType="1"/>
            <a:stCxn id="100384" idx="2"/>
            <a:endCxn id="100356" idx="1"/>
          </p:cNvCxnSpPr>
          <p:nvPr/>
        </p:nvCxnSpPr>
        <p:spPr bwMode="auto">
          <a:xfrm rot="5400000">
            <a:off x="3195637" y="2487613"/>
            <a:ext cx="650875" cy="368300"/>
          </a:xfrm>
          <a:prstGeom prst="curvedConnector3">
            <a:avLst>
              <a:gd name="adj1" fmla="val 50000"/>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00376" name="AutoShape 33"/>
          <p:cNvCxnSpPr>
            <a:cxnSpLocks noChangeShapeType="1"/>
            <a:endCxn id="100364" idx="0"/>
          </p:cNvCxnSpPr>
          <p:nvPr/>
        </p:nvCxnSpPr>
        <p:spPr bwMode="auto">
          <a:xfrm rot="5400000">
            <a:off x="5310188" y="2608262"/>
            <a:ext cx="825500" cy="28575"/>
          </a:xfrm>
          <a:prstGeom prst="curvedConnector3">
            <a:avLst>
              <a:gd name="adj1" fmla="val 50000"/>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00377" name="AutoShape 34"/>
          <p:cNvCxnSpPr>
            <a:cxnSpLocks noChangeShapeType="1"/>
            <a:stCxn id="100385" idx="2"/>
            <a:endCxn id="100365" idx="0"/>
          </p:cNvCxnSpPr>
          <p:nvPr/>
        </p:nvCxnSpPr>
        <p:spPr bwMode="auto">
          <a:xfrm rot="16200000" flipH="1">
            <a:off x="7623969" y="2194719"/>
            <a:ext cx="614363" cy="917575"/>
          </a:xfrm>
          <a:prstGeom prst="curvedConnector3">
            <a:avLst>
              <a:gd name="adj1" fmla="val 49870"/>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00378" name="AutoShape 35"/>
          <p:cNvCxnSpPr>
            <a:cxnSpLocks noChangeShapeType="1"/>
            <a:stCxn id="100384" idx="2"/>
            <a:endCxn id="100364" idx="0"/>
          </p:cNvCxnSpPr>
          <p:nvPr/>
        </p:nvCxnSpPr>
        <p:spPr bwMode="auto">
          <a:xfrm rot="16200000" flipH="1">
            <a:off x="4362450" y="1689100"/>
            <a:ext cx="688975" cy="2003425"/>
          </a:xfrm>
          <a:prstGeom prst="curvedConnector3">
            <a:avLst>
              <a:gd name="adj1" fmla="val 50000"/>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00379" name="AutoShape 36"/>
          <p:cNvCxnSpPr>
            <a:cxnSpLocks noChangeShapeType="1"/>
            <a:stCxn id="100356" idx="4"/>
            <a:endCxn id="100357" idx="1"/>
          </p:cNvCxnSpPr>
          <p:nvPr/>
        </p:nvCxnSpPr>
        <p:spPr bwMode="auto">
          <a:xfrm rot="16200000" flipH="1">
            <a:off x="3466307" y="3812381"/>
            <a:ext cx="1625600" cy="1884363"/>
          </a:xfrm>
          <a:prstGeom prst="curvedConnector3">
            <a:avLst>
              <a:gd name="adj1" fmla="val 49903"/>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00380" name="AutoShape 37"/>
          <p:cNvCxnSpPr>
            <a:cxnSpLocks noChangeShapeType="1"/>
            <a:stCxn id="100358" idx="3"/>
            <a:endCxn id="100357" idx="1"/>
          </p:cNvCxnSpPr>
          <p:nvPr/>
        </p:nvCxnSpPr>
        <p:spPr bwMode="auto">
          <a:xfrm rot="5400000">
            <a:off x="4518026" y="4645025"/>
            <a:ext cx="1625600" cy="219075"/>
          </a:xfrm>
          <a:prstGeom prst="curvedConnector3">
            <a:avLst>
              <a:gd name="adj1" fmla="val 49903"/>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100381" name="AutoShape 38"/>
          <p:cNvCxnSpPr>
            <a:cxnSpLocks noChangeShapeType="1"/>
            <a:stCxn id="100359" idx="3"/>
            <a:endCxn id="100357" idx="1"/>
          </p:cNvCxnSpPr>
          <p:nvPr/>
        </p:nvCxnSpPr>
        <p:spPr bwMode="auto">
          <a:xfrm rot="5400000">
            <a:off x="5762625" y="3363913"/>
            <a:ext cx="1662113" cy="2744787"/>
          </a:xfrm>
          <a:prstGeom prst="curvedConnector3">
            <a:avLst>
              <a:gd name="adj1" fmla="val 49954"/>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100382" name="Rectangle 39"/>
          <p:cNvSpPr>
            <a:spLocks noChangeArrowheads="1"/>
          </p:cNvSpPr>
          <p:nvPr/>
        </p:nvSpPr>
        <p:spPr bwMode="auto">
          <a:xfrm>
            <a:off x="4525963" y="1130300"/>
            <a:ext cx="1630362" cy="331788"/>
          </a:xfrm>
          <a:prstGeom prst="rect">
            <a:avLst/>
          </a:prstGeom>
          <a:solidFill>
            <a:schemeClr val="bg1"/>
          </a:solidFill>
          <a:ln w="12700">
            <a:solidFill>
              <a:schemeClr val="tx1"/>
            </a:solidFill>
            <a:miter lim="800000"/>
            <a:headEnd/>
            <a:tailEnd/>
          </a:ln>
        </p:spPr>
        <p:txBody>
          <a:bodyPr wrap="none" anchor="ctr"/>
          <a:lstStyle/>
          <a:p>
            <a:endParaRPr lang="zh-CN" altLang="en-US">
              <a:ea typeface="宋体" charset="-122"/>
            </a:endParaRPr>
          </a:p>
        </p:txBody>
      </p:sp>
      <p:sp>
        <p:nvSpPr>
          <p:cNvPr id="100383" name="Rectangle 40"/>
          <p:cNvSpPr>
            <a:spLocks noChangeArrowheads="1"/>
          </p:cNvSpPr>
          <p:nvPr/>
        </p:nvSpPr>
        <p:spPr bwMode="auto">
          <a:xfrm>
            <a:off x="4525963" y="1751013"/>
            <a:ext cx="1630362" cy="484187"/>
          </a:xfrm>
          <a:prstGeom prst="rect">
            <a:avLst/>
          </a:prstGeom>
          <a:solidFill>
            <a:schemeClr val="bg1"/>
          </a:solidFill>
          <a:ln w="12700">
            <a:solidFill>
              <a:schemeClr val="tx1"/>
            </a:solidFill>
            <a:miter lim="800000"/>
            <a:headEnd/>
            <a:tailEnd/>
          </a:ln>
        </p:spPr>
        <p:txBody>
          <a:bodyPr wrap="none" anchor="ctr"/>
          <a:lstStyle/>
          <a:p>
            <a:endParaRPr lang="zh-CN" altLang="en-US">
              <a:ea typeface="宋体" charset="-122"/>
            </a:endParaRPr>
          </a:p>
        </p:txBody>
      </p:sp>
      <p:sp>
        <p:nvSpPr>
          <p:cNvPr id="100384" name="Rectangle 41"/>
          <p:cNvSpPr>
            <a:spLocks noChangeArrowheads="1"/>
          </p:cNvSpPr>
          <p:nvPr/>
        </p:nvSpPr>
        <p:spPr bwMode="auto">
          <a:xfrm>
            <a:off x="2722563" y="1751013"/>
            <a:ext cx="1630362" cy="484187"/>
          </a:xfrm>
          <a:prstGeom prst="rect">
            <a:avLst/>
          </a:prstGeom>
          <a:solidFill>
            <a:schemeClr val="bg1"/>
          </a:solidFill>
          <a:ln w="12700">
            <a:solidFill>
              <a:schemeClr val="tx1"/>
            </a:solidFill>
            <a:miter lim="800000"/>
            <a:headEnd/>
            <a:tailEnd/>
          </a:ln>
        </p:spPr>
        <p:txBody>
          <a:bodyPr wrap="none" anchor="ctr"/>
          <a:lstStyle/>
          <a:p>
            <a:endParaRPr lang="zh-CN" altLang="en-US">
              <a:ea typeface="宋体" charset="-122"/>
            </a:endParaRPr>
          </a:p>
        </p:txBody>
      </p:sp>
      <p:sp>
        <p:nvSpPr>
          <p:cNvPr id="100385" name="Rectangle 42"/>
          <p:cNvSpPr>
            <a:spLocks noChangeArrowheads="1"/>
          </p:cNvSpPr>
          <p:nvPr/>
        </p:nvSpPr>
        <p:spPr bwMode="auto">
          <a:xfrm>
            <a:off x="6319838" y="1751013"/>
            <a:ext cx="1628775" cy="484187"/>
          </a:xfrm>
          <a:prstGeom prst="rect">
            <a:avLst/>
          </a:prstGeom>
          <a:solidFill>
            <a:schemeClr val="bg1"/>
          </a:solidFill>
          <a:ln w="12700">
            <a:solidFill>
              <a:schemeClr val="tx1"/>
            </a:solidFill>
            <a:miter lim="800000"/>
            <a:headEnd/>
            <a:tailEnd/>
          </a:ln>
        </p:spPr>
        <p:txBody>
          <a:bodyPr wrap="none" anchor="ctr"/>
          <a:lstStyle/>
          <a:p>
            <a:endParaRPr lang="zh-CN" altLang="en-US">
              <a:ea typeface="宋体" charset="-122"/>
            </a:endParaRPr>
          </a:p>
        </p:txBody>
      </p:sp>
      <p:sp>
        <p:nvSpPr>
          <p:cNvPr id="100386" name="Arc 43"/>
          <p:cNvSpPr>
            <a:spLocks/>
          </p:cNvSpPr>
          <p:nvPr/>
        </p:nvSpPr>
        <p:spPr bwMode="auto">
          <a:xfrm rot="11088934" flipV="1">
            <a:off x="6294438" y="1287463"/>
            <a:ext cx="439737" cy="352425"/>
          </a:xfrm>
          <a:custGeom>
            <a:avLst/>
            <a:gdLst>
              <a:gd name="T0" fmla="*/ 0 w 21600"/>
              <a:gd name="T1" fmla="*/ 352425 h 21600"/>
              <a:gd name="T2" fmla="*/ 438149 w 21600"/>
              <a:gd name="T3" fmla="*/ 0 h 21600"/>
              <a:gd name="T4" fmla="*/ 439737 w 21600"/>
              <a:gd name="T5" fmla="*/ 35242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1"/>
                  <a:pt x="9623" y="43"/>
                  <a:pt x="21522" y="0"/>
                </a:cubicBezTo>
              </a:path>
              <a:path w="21600" h="21600" stroke="0" extrusionOk="0">
                <a:moveTo>
                  <a:pt x="0" y="21600"/>
                </a:moveTo>
                <a:cubicBezTo>
                  <a:pt x="0" y="9701"/>
                  <a:pt x="9623" y="43"/>
                  <a:pt x="21522" y="0"/>
                </a:cubicBezTo>
                <a:lnTo>
                  <a:pt x="21600" y="21600"/>
                </a:lnTo>
                <a:close/>
              </a:path>
            </a:pathLst>
          </a:custGeom>
          <a:noFill/>
          <a:ln w="254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0387" name="Line 44"/>
          <p:cNvSpPr>
            <a:spLocks noChangeShapeType="1"/>
          </p:cNvSpPr>
          <p:nvPr/>
        </p:nvSpPr>
        <p:spPr bwMode="auto">
          <a:xfrm flipV="1">
            <a:off x="5364163" y="1444625"/>
            <a:ext cx="0" cy="300038"/>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88" name="Rectangle 45"/>
          <p:cNvSpPr>
            <a:spLocks noChangeArrowheads="1"/>
          </p:cNvSpPr>
          <p:nvPr/>
        </p:nvSpPr>
        <p:spPr bwMode="auto">
          <a:xfrm>
            <a:off x="4679950" y="1162050"/>
            <a:ext cx="132397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5034" tIns="33315" rIns="65034" bIns="33315">
            <a:spAutoFit/>
          </a:bodyPr>
          <a:lstStyle/>
          <a:p>
            <a:pPr algn="ctr" defTabSz="474663">
              <a:spcBef>
                <a:spcPct val="50000"/>
              </a:spcBef>
            </a:pPr>
            <a:r>
              <a:rPr lang="zh-CN" altLang="en-US" sz="1300">
                <a:latin typeface="楷体_GB2312" pitchFamily="49" charset="-122"/>
                <a:ea typeface="楷体_GB2312" pitchFamily="49" charset="-122"/>
              </a:rPr>
              <a:t>公司战略目标</a:t>
            </a:r>
          </a:p>
        </p:txBody>
      </p:sp>
      <p:sp>
        <p:nvSpPr>
          <p:cNvPr id="100389" name="Rectangle 46"/>
          <p:cNvSpPr>
            <a:spLocks noChangeArrowheads="1"/>
          </p:cNvSpPr>
          <p:nvPr/>
        </p:nvSpPr>
        <p:spPr bwMode="auto">
          <a:xfrm>
            <a:off x="2820988" y="1787525"/>
            <a:ext cx="1420812"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5034" tIns="33315" rIns="65034" bIns="33315">
            <a:spAutoFit/>
          </a:bodyPr>
          <a:lstStyle/>
          <a:p>
            <a:pPr algn="ctr" defTabSz="474663">
              <a:spcBef>
                <a:spcPct val="50000"/>
              </a:spcBef>
            </a:pPr>
            <a:r>
              <a:rPr lang="zh-CN" altLang="en-US" sz="1300">
                <a:latin typeface="楷体_GB2312" pitchFamily="49" charset="-122"/>
                <a:ea typeface="楷体_GB2312" pitchFamily="49" charset="-122"/>
              </a:rPr>
              <a:t>战 略 举 措１</a:t>
            </a:r>
          </a:p>
        </p:txBody>
      </p:sp>
      <p:sp>
        <p:nvSpPr>
          <p:cNvPr id="100390" name="Rectangle 47"/>
          <p:cNvSpPr>
            <a:spLocks noChangeArrowheads="1"/>
          </p:cNvSpPr>
          <p:nvPr/>
        </p:nvSpPr>
        <p:spPr bwMode="auto">
          <a:xfrm>
            <a:off x="4630738" y="1787525"/>
            <a:ext cx="1420812"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5034" tIns="33315" rIns="65034" bIns="33315">
            <a:spAutoFit/>
          </a:bodyPr>
          <a:lstStyle/>
          <a:p>
            <a:pPr algn="ctr" defTabSz="474663">
              <a:spcBef>
                <a:spcPct val="50000"/>
              </a:spcBef>
            </a:pPr>
            <a:r>
              <a:rPr lang="zh-CN" altLang="en-US" sz="1300">
                <a:latin typeface="楷体_GB2312" pitchFamily="49" charset="-122"/>
                <a:ea typeface="楷体_GB2312" pitchFamily="49" charset="-122"/>
              </a:rPr>
              <a:t>战 略 举 措 </a:t>
            </a:r>
            <a:r>
              <a:rPr lang="en-US" altLang="zh-CN" sz="1300">
                <a:latin typeface="楷体_GB2312" pitchFamily="49" charset="-122"/>
                <a:ea typeface="楷体_GB2312" pitchFamily="49" charset="-122"/>
              </a:rPr>
              <a:t>2</a:t>
            </a:r>
          </a:p>
        </p:txBody>
      </p:sp>
      <p:sp>
        <p:nvSpPr>
          <p:cNvPr id="100391" name="Rectangle 48"/>
          <p:cNvSpPr>
            <a:spLocks noChangeArrowheads="1"/>
          </p:cNvSpPr>
          <p:nvPr/>
        </p:nvSpPr>
        <p:spPr bwMode="auto">
          <a:xfrm>
            <a:off x="6418263" y="1787525"/>
            <a:ext cx="141922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5034" tIns="33315" rIns="65034" bIns="33315">
            <a:spAutoFit/>
          </a:bodyPr>
          <a:lstStyle/>
          <a:p>
            <a:pPr algn="ctr" defTabSz="474663">
              <a:spcBef>
                <a:spcPct val="50000"/>
              </a:spcBef>
            </a:pPr>
            <a:r>
              <a:rPr lang="zh-CN" altLang="en-US" sz="1300">
                <a:latin typeface="楷体_GB2312" pitchFamily="49" charset="-122"/>
                <a:ea typeface="楷体_GB2312" pitchFamily="49" charset="-122"/>
              </a:rPr>
              <a:t>战 略 举 措  </a:t>
            </a:r>
            <a:r>
              <a:rPr lang="en-US" altLang="zh-CN" sz="1300">
                <a:latin typeface="楷体_GB2312" pitchFamily="49" charset="-122"/>
                <a:ea typeface="楷体_GB2312" pitchFamily="49" charset="-122"/>
              </a:rPr>
              <a:t>3 </a:t>
            </a:r>
          </a:p>
        </p:txBody>
      </p:sp>
      <p:sp>
        <p:nvSpPr>
          <p:cNvPr id="100392" name="Arc 49"/>
          <p:cNvSpPr>
            <a:spLocks/>
          </p:cNvSpPr>
          <p:nvPr/>
        </p:nvSpPr>
        <p:spPr bwMode="auto">
          <a:xfrm rot="10800000" flipV="1">
            <a:off x="3948113" y="1287463"/>
            <a:ext cx="439737" cy="352425"/>
          </a:xfrm>
          <a:custGeom>
            <a:avLst/>
            <a:gdLst>
              <a:gd name="T0" fmla="*/ 0 w 21678"/>
              <a:gd name="T1" fmla="*/ 0 h 21600"/>
              <a:gd name="T2" fmla="*/ 439737 w 21678"/>
              <a:gd name="T3" fmla="*/ 352425 h 21600"/>
              <a:gd name="T4" fmla="*/ 1582 w 21678"/>
              <a:gd name="T5" fmla="*/ 352425 h 21600"/>
              <a:gd name="T6" fmla="*/ 0 60000 65536"/>
              <a:gd name="T7" fmla="*/ 0 60000 65536"/>
              <a:gd name="T8" fmla="*/ 0 60000 65536"/>
              <a:gd name="T9" fmla="*/ 0 w 21678"/>
              <a:gd name="T10" fmla="*/ 0 h 21600"/>
              <a:gd name="T11" fmla="*/ 21678 w 21678"/>
              <a:gd name="T12" fmla="*/ 21600 h 21600"/>
            </a:gdLst>
            <a:ahLst/>
            <a:cxnLst>
              <a:cxn ang="T6">
                <a:pos x="T0" y="T1"/>
              </a:cxn>
              <a:cxn ang="T7">
                <a:pos x="T2" y="T3"/>
              </a:cxn>
              <a:cxn ang="T8">
                <a:pos x="T4" y="T5"/>
              </a:cxn>
            </a:cxnLst>
            <a:rect l="T9" t="T10" r="T11" b="T12"/>
            <a:pathLst>
              <a:path w="21678" h="21600" fill="none" extrusionOk="0">
                <a:moveTo>
                  <a:pt x="0" y="0"/>
                </a:moveTo>
                <a:cubicBezTo>
                  <a:pt x="26" y="0"/>
                  <a:pt x="52" y="-1"/>
                  <a:pt x="78" y="0"/>
                </a:cubicBezTo>
                <a:cubicBezTo>
                  <a:pt x="12007" y="0"/>
                  <a:pt x="21678" y="9670"/>
                  <a:pt x="21678" y="21600"/>
                </a:cubicBezTo>
              </a:path>
              <a:path w="21678" h="21600" stroke="0" extrusionOk="0">
                <a:moveTo>
                  <a:pt x="0" y="0"/>
                </a:moveTo>
                <a:cubicBezTo>
                  <a:pt x="26" y="0"/>
                  <a:pt x="52" y="-1"/>
                  <a:pt x="78" y="0"/>
                </a:cubicBezTo>
                <a:cubicBezTo>
                  <a:pt x="12007" y="0"/>
                  <a:pt x="21678" y="9670"/>
                  <a:pt x="21678" y="21600"/>
                </a:cubicBezTo>
                <a:lnTo>
                  <a:pt x="78" y="21600"/>
                </a:lnTo>
                <a:close/>
              </a:path>
            </a:pathLst>
          </a:custGeom>
          <a:noFill/>
          <a:ln w="25400" cap="rnd">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0393" name="AutoShape 50"/>
          <p:cNvSpPr>
            <a:spLocks noChangeArrowheads="1"/>
          </p:cNvSpPr>
          <p:nvPr/>
        </p:nvSpPr>
        <p:spPr bwMode="auto">
          <a:xfrm>
            <a:off x="2130425" y="3883025"/>
            <a:ext cx="6359525" cy="238125"/>
          </a:xfrm>
          <a:prstGeom prst="chevron">
            <a:avLst>
              <a:gd name="adj" fmla="val 109670"/>
            </a:avLst>
          </a:prstGeom>
          <a:solidFill>
            <a:srgbClr val="DDDDDD"/>
          </a:solidFill>
          <a:ln w="12700">
            <a:solidFill>
              <a:srgbClr val="9999FF"/>
            </a:solidFill>
            <a:miter lim="800000"/>
            <a:headEnd/>
            <a:tailEnd/>
          </a:ln>
          <a:effectLst>
            <a:prstShdw prst="shdw17" dist="17961" dir="2700000">
              <a:srgbClr val="5C5C99"/>
            </a:prstShdw>
          </a:effectLst>
        </p:spPr>
        <p:txBody>
          <a:bodyPr lIns="91390" tIns="45695" rIns="91390" bIns="45695" anchor="ctr"/>
          <a:lstStyle/>
          <a:p>
            <a:pPr algn="ctr" eaLnBrk="1" hangingPunct="1"/>
            <a:r>
              <a:rPr lang="zh-CN" altLang="en-US" sz="1300" b="1">
                <a:latin typeface="楷体_GB2312" pitchFamily="49" charset="-122"/>
                <a:ea typeface="宋体" charset="-122"/>
              </a:rPr>
              <a:t>战略规划管理</a:t>
            </a:r>
          </a:p>
        </p:txBody>
      </p:sp>
      <p:sp>
        <p:nvSpPr>
          <p:cNvPr id="100394" name="AutoShape 51"/>
          <p:cNvSpPr>
            <a:spLocks noChangeArrowheads="1"/>
          </p:cNvSpPr>
          <p:nvPr/>
        </p:nvSpPr>
        <p:spPr bwMode="auto">
          <a:xfrm>
            <a:off x="2165350" y="4192588"/>
            <a:ext cx="6359525" cy="239712"/>
          </a:xfrm>
          <a:prstGeom prst="chevron">
            <a:avLst>
              <a:gd name="adj" fmla="val 108944"/>
            </a:avLst>
          </a:prstGeom>
          <a:solidFill>
            <a:srgbClr val="DDDDDD"/>
          </a:solidFill>
          <a:ln w="12700">
            <a:solidFill>
              <a:srgbClr val="9999FF"/>
            </a:solidFill>
            <a:miter lim="800000"/>
            <a:headEnd/>
            <a:tailEnd/>
          </a:ln>
          <a:effectLst>
            <a:prstShdw prst="shdw17" dist="17961" dir="2700000">
              <a:srgbClr val="5C5C99"/>
            </a:prstShdw>
          </a:effectLst>
        </p:spPr>
        <p:txBody>
          <a:bodyPr lIns="91390" tIns="45695" rIns="91390" bIns="45695" anchor="ctr"/>
          <a:lstStyle/>
          <a:p>
            <a:pPr algn="ctr" eaLnBrk="1" hangingPunct="1"/>
            <a:r>
              <a:rPr lang="zh-CN" altLang="en-US" sz="1300" b="1">
                <a:latin typeface="楷体_GB2312" pitchFamily="49" charset="-122"/>
                <a:ea typeface="宋体" charset="-122"/>
              </a:rPr>
              <a:t>财务管理</a:t>
            </a:r>
            <a:r>
              <a:rPr lang="en-US" altLang="zh-CN" sz="1300" b="1">
                <a:latin typeface="楷体_GB2312" pitchFamily="49" charset="-122"/>
                <a:ea typeface="宋体" charset="-122"/>
              </a:rPr>
              <a:t>/</a:t>
            </a:r>
            <a:r>
              <a:rPr lang="zh-CN" altLang="en-US" sz="1300" b="1">
                <a:latin typeface="楷体_GB2312" pitchFamily="49" charset="-122"/>
                <a:ea typeface="宋体" charset="-122"/>
              </a:rPr>
              <a:t>资金管理</a:t>
            </a:r>
            <a:r>
              <a:rPr lang="en-US" altLang="zh-CN" sz="1300" b="1">
                <a:latin typeface="楷体_GB2312" pitchFamily="49" charset="-122"/>
                <a:ea typeface="宋体" charset="-122"/>
              </a:rPr>
              <a:t>/</a:t>
            </a:r>
            <a:r>
              <a:rPr lang="zh-CN" altLang="en-US" sz="1300" b="1">
                <a:latin typeface="楷体_GB2312" pitchFamily="49" charset="-122"/>
                <a:ea typeface="宋体" charset="-122"/>
              </a:rPr>
              <a:t>预算管理</a:t>
            </a:r>
            <a:r>
              <a:rPr lang="en-US" altLang="zh-CN" sz="1300" b="1">
                <a:latin typeface="楷体_GB2312" pitchFamily="49" charset="-122"/>
                <a:ea typeface="宋体" charset="-122"/>
              </a:rPr>
              <a:t>/</a:t>
            </a:r>
            <a:r>
              <a:rPr lang="zh-CN" altLang="en-US" sz="1300" b="1">
                <a:latin typeface="楷体_GB2312" pitchFamily="49" charset="-122"/>
                <a:ea typeface="宋体" charset="-122"/>
              </a:rPr>
              <a:t>投资管理</a:t>
            </a:r>
          </a:p>
        </p:txBody>
      </p:sp>
      <p:sp>
        <p:nvSpPr>
          <p:cNvPr id="100395" name="AutoShape 52"/>
          <p:cNvSpPr>
            <a:spLocks noChangeArrowheads="1"/>
          </p:cNvSpPr>
          <p:nvPr/>
        </p:nvSpPr>
        <p:spPr bwMode="auto">
          <a:xfrm>
            <a:off x="2165350" y="4500563"/>
            <a:ext cx="6359525" cy="239712"/>
          </a:xfrm>
          <a:prstGeom prst="chevron">
            <a:avLst>
              <a:gd name="adj" fmla="val 108944"/>
            </a:avLst>
          </a:prstGeom>
          <a:solidFill>
            <a:srgbClr val="DDDDDD"/>
          </a:solidFill>
          <a:ln w="12700">
            <a:solidFill>
              <a:srgbClr val="9999FF"/>
            </a:solidFill>
            <a:miter lim="800000"/>
            <a:headEnd/>
            <a:tailEnd/>
          </a:ln>
          <a:effectLst>
            <a:prstShdw prst="shdw17" dist="17961" dir="2700000">
              <a:srgbClr val="5C5C99"/>
            </a:prstShdw>
          </a:effectLst>
        </p:spPr>
        <p:txBody>
          <a:bodyPr lIns="91390" tIns="45695" rIns="91390" bIns="45695" anchor="ctr"/>
          <a:lstStyle/>
          <a:p>
            <a:pPr algn="ctr" eaLnBrk="1" hangingPunct="1"/>
            <a:r>
              <a:rPr lang="zh-CN" altLang="en-US" sz="1300" b="1">
                <a:latin typeface="楷体_GB2312" pitchFamily="49" charset="-122"/>
                <a:ea typeface="宋体" charset="-122"/>
              </a:rPr>
              <a:t>人力资源管理</a:t>
            </a:r>
            <a:r>
              <a:rPr lang="en-US" altLang="zh-CN" sz="1300" b="1">
                <a:latin typeface="楷体_GB2312" pitchFamily="49" charset="-122"/>
                <a:ea typeface="宋体" charset="-122"/>
              </a:rPr>
              <a:t>/</a:t>
            </a:r>
            <a:r>
              <a:rPr lang="zh-CN" altLang="en-US" sz="1300" b="1">
                <a:latin typeface="楷体_GB2312" pitchFamily="49" charset="-122"/>
                <a:ea typeface="宋体" charset="-122"/>
              </a:rPr>
              <a:t>知识管理</a:t>
            </a:r>
            <a:r>
              <a:rPr lang="en-US" altLang="zh-CN" sz="1300" b="1">
                <a:latin typeface="楷体_GB2312" pitchFamily="49" charset="-122"/>
                <a:ea typeface="宋体" charset="-122"/>
              </a:rPr>
              <a:t>/</a:t>
            </a:r>
            <a:r>
              <a:rPr lang="zh-CN" altLang="en-US" sz="1300" b="1">
                <a:latin typeface="楷体_GB2312" pitchFamily="49" charset="-122"/>
                <a:ea typeface="宋体" charset="-122"/>
              </a:rPr>
              <a:t>行政办公管理</a:t>
            </a:r>
          </a:p>
        </p:txBody>
      </p:sp>
      <p:cxnSp>
        <p:nvCxnSpPr>
          <p:cNvPr id="100396" name="AutoShape 53"/>
          <p:cNvCxnSpPr>
            <a:cxnSpLocks noChangeShapeType="1"/>
            <a:stCxn id="100395" idx="2"/>
            <a:endCxn id="100357" idx="0"/>
          </p:cNvCxnSpPr>
          <p:nvPr/>
        </p:nvCxnSpPr>
        <p:spPr bwMode="auto">
          <a:xfrm rot="16200000" flipH="1">
            <a:off x="5300663" y="5138738"/>
            <a:ext cx="590550" cy="266700"/>
          </a:xfrm>
          <a:prstGeom prst="curvedConnector3">
            <a:avLst>
              <a:gd name="adj1" fmla="val 50000"/>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100397" name="Text Box 54"/>
          <p:cNvSpPr txBox="1">
            <a:spLocks noChangeArrowheads="1"/>
          </p:cNvSpPr>
          <p:nvPr/>
        </p:nvSpPr>
        <p:spPr bwMode="auto">
          <a:xfrm rot="-2598187">
            <a:off x="7159625" y="5156200"/>
            <a:ext cx="1577975" cy="1100138"/>
          </a:xfrm>
          <a:prstGeom prst="rect">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85786" tIns="44609" rIns="85786" bIns="44609">
            <a:spAutoFit/>
          </a:bodyPr>
          <a:lstStyle>
            <a:lvl1pPr defTabSz="871538">
              <a:defRPr sz="3200">
                <a:solidFill>
                  <a:schemeClr val="tx1"/>
                </a:solidFill>
                <a:latin typeface="Times New Roman" pitchFamily="18" charset="0"/>
              </a:defRPr>
            </a:lvl1pPr>
            <a:lvl2pPr marL="742950" indent="-285750" defTabSz="871538">
              <a:defRPr sz="3200">
                <a:solidFill>
                  <a:schemeClr val="tx1"/>
                </a:solidFill>
                <a:latin typeface="Times New Roman" pitchFamily="18" charset="0"/>
              </a:defRPr>
            </a:lvl2pPr>
            <a:lvl3pPr marL="1143000" indent="-228600" defTabSz="871538">
              <a:defRPr sz="3200">
                <a:solidFill>
                  <a:schemeClr val="tx1"/>
                </a:solidFill>
                <a:latin typeface="Times New Roman" pitchFamily="18" charset="0"/>
              </a:defRPr>
            </a:lvl3pPr>
            <a:lvl4pPr marL="1600200" indent="-228600" defTabSz="871538">
              <a:defRPr sz="3200">
                <a:solidFill>
                  <a:schemeClr val="tx1"/>
                </a:solidFill>
                <a:latin typeface="Times New Roman" pitchFamily="18" charset="0"/>
              </a:defRPr>
            </a:lvl4pPr>
            <a:lvl5pPr marL="2057400" indent="-228600" defTabSz="871538">
              <a:defRPr sz="3200">
                <a:solidFill>
                  <a:schemeClr val="tx1"/>
                </a:solidFill>
                <a:latin typeface="Times New Roman" pitchFamily="18" charset="0"/>
              </a:defRPr>
            </a:lvl5pPr>
            <a:lvl6pPr marL="2514600" indent="-228600" defTabSz="871538" eaLnBrk="0" fontAlgn="base" hangingPunct="0">
              <a:spcBef>
                <a:spcPct val="0"/>
              </a:spcBef>
              <a:spcAft>
                <a:spcPct val="0"/>
              </a:spcAft>
              <a:defRPr sz="3200">
                <a:solidFill>
                  <a:schemeClr val="tx1"/>
                </a:solidFill>
                <a:latin typeface="Times New Roman" pitchFamily="18" charset="0"/>
              </a:defRPr>
            </a:lvl6pPr>
            <a:lvl7pPr marL="2971800" indent="-228600" defTabSz="871538" eaLnBrk="0" fontAlgn="base" hangingPunct="0">
              <a:spcBef>
                <a:spcPct val="0"/>
              </a:spcBef>
              <a:spcAft>
                <a:spcPct val="0"/>
              </a:spcAft>
              <a:defRPr sz="3200">
                <a:solidFill>
                  <a:schemeClr val="tx1"/>
                </a:solidFill>
                <a:latin typeface="Times New Roman" pitchFamily="18" charset="0"/>
              </a:defRPr>
            </a:lvl7pPr>
            <a:lvl8pPr marL="3429000" indent="-228600" defTabSz="871538" eaLnBrk="0" fontAlgn="base" hangingPunct="0">
              <a:spcBef>
                <a:spcPct val="0"/>
              </a:spcBef>
              <a:spcAft>
                <a:spcPct val="0"/>
              </a:spcAft>
              <a:defRPr sz="3200">
                <a:solidFill>
                  <a:schemeClr val="tx1"/>
                </a:solidFill>
                <a:latin typeface="Times New Roman" pitchFamily="18" charset="0"/>
              </a:defRPr>
            </a:lvl8pPr>
            <a:lvl9pPr marL="3886200" indent="-228600" defTabSz="871538" eaLnBrk="0" fontAlgn="base" hangingPunct="0">
              <a:spcBef>
                <a:spcPct val="0"/>
              </a:spcBef>
              <a:spcAft>
                <a:spcPct val="0"/>
              </a:spcAft>
              <a:defRPr sz="3200">
                <a:solidFill>
                  <a:schemeClr val="tx1"/>
                </a:solidFill>
                <a:latin typeface="Times New Roman" pitchFamily="18" charset="0"/>
              </a:defRPr>
            </a:lvl9pPr>
          </a:lstStyle>
          <a:p>
            <a:pPr algn="ctr" eaLnBrk="1" hangingPunct="1">
              <a:spcBef>
                <a:spcPct val="50000"/>
              </a:spcBef>
            </a:pPr>
            <a:r>
              <a:rPr kumimoji="1" lang="zh-CN" altLang="en-US" b="1" dirty="0">
                <a:solidFill>
                  <a:srgbClr val="FF3300"/>
                </a:solidFill>
                <a:ea typeface="宋体" charset="-122"/>
              </a:rPr>
              <a:t>集团企业示例</a:t>
            </a:r>
          </a:p>
        </p:txBody>
      </p:sp>
      <p:pic>
        <p:nvPicPr>
          <p:cNvPr id="100398" name="Picture 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8863" y="5518150"/>
            <a:ext cx="3062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4067325"/>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0500" name="Group 4"/>
          <p:cNvGrpSpPr>
            <a:grpSpLocks/>
          </p:cNvGrpSpPr>
          <p:nvPr/>
        </p:nvGrpSpPr>
        <p:grpSpPr bwMode="auto">
          <a:xfrm>
            <a:off x="1547664" y="1556792"/>
            <a:ext cx="7056784" cy="5149949"/>
            <a:chOff x="1440" y="192"/>
            <a:chExt cx="4128" cy="3942"/>
          </a:xfrm>
        </p:grpSpPr>
        <p:sp>
          <p:nvSpPr>
            <p:cNvPr id="490501" name="AutoShape 5"/>
            <p:cNvSpPr>
              <a:spLocks noChangeArrowheads="1"/>
            </p:cNvSpPr>
            <p:nvPr/>
          </p:nvSpPr>
          <p:spPr bwMode="ltGray">
            <a:xfrm>
              <a:off x="2286" y="458"/>
              <a:ext cx="1632" cy="160"/>
            </a:xfrm>
            <a:prstGeom prst="flowChartProcess">
              <a:avLst/>
            </a:prstGeom>
            <a:solidFill>
              <a:srgbClr val="CCCCFF">
                <a:alpha val="50000"/>
              </a:srgbClr>
            </a:solidFill>
            <a:ln w="12700">
              <a:solidFill>
                <a:schemeClr val="tx2"/>
              </a:solidFill>
              <a:miter lim="800000"/>
              <a:headEnd type="none" w="sm" len="sm"/>
              <a:tailEnd type="none" w="sm" len="sm"/>
            </a:ln>
            <a:effectLst>
              <a:outerShdw dist="56796" dir="3806097" algn="ctr" rotWithShape="0">
                <a:schemeClr val="bg2"/>
              </a:outerShdw>
            </a:effectLst>
          </p:spPr>
          <p:txBody>
            <a:bodyPr wrap="none" anchor="ctr"/>
            <a:lstStyle/>
            <a:p>
              <a:pPr eaLnBrk="1" hangingPunct="1"/>
              <a:r>
                <a:rPr kumimoji="1" lang="zh-CN" altLang="en-US" sz="1600">
                  <a:effectLst>
                    <a:outerShdw blurRad="38100" dist="38100" dir="2700000" algn="tl">
                      <a:srgbClr val="FFFFFF"/>
                    </a:outerShdw>
                  </a:effectLst>
                  <a:latin typeface="楷体_GB2312" pitchFamily="49" charset="-122"/>
                  <a:ea typeface="楷体_GB2312" pitchFamily="49" charset="-122"/>
                </a:rPr>
                <a:t>规划的基本问题确定</a:t>
              </a:r>
            </a:p>
          </p:txBody>
        </p:sp>
        <p:sp>
          <p:nvSpPr>
            <p:cNvPr id="490502" name="AutoShape 6"/>
            <p:cNvSpPr>
              <a:spLocks noChangeArrowheads="1"/>
            </p:cNvSpPr>
            <p:nvPr/>
          </p:nvSpPr>
          <p:spPr bwMode="ltGray">
            <a:xfrm>
              <a:off x="2286" y="724"/>
              <a:ext cx="1632" cy="159"/>
            </a:xfrm>
            <a:prstGeom prst="flowChartProcess">
              <a:avLst/>
            </a:prstGeom>
            <a:solidFill>
              <a:srgbClr val="CCCCFF">
                <a:alpha val="50000"/>
              </a:srgbClr>
            </a:solidFill>
            <a:ln w="12700">
              <a:solidFill>
                <a:schemeClr val="tx2"/>
              </a:solidFill>
              <a:miter lim="800000"/>
              <a:headEnd type="none" w="sm" len="sm"/>
              <a:tailEnd type="none" w="sm" len="sm"/>
            </a:ln>
            <a:effectLst>
              <a:outerShdw dist="56796" dir="3806097" algn="ctr" rotWithShape="0">
                <a:schemeClr val="bg2"/>
              </a:outerShdw>
            </a:effectLst>
          </p:spPr>
          <p:txBody>
            <a:bodyPr wrap="none" anchor="ctr"/>
            <a:lstStyle/>
            <a:p>
              <a:pPr eaLnBrk="1" hangingPunct="1"/>
              <a:r>
                <a:rPr kumimoji="1" lang="zh-CN" altLang="en-US" sz="1600">
                  <a:effectLst>
                    <a:outerShdw blurRad="38100" dist="38100" dir="2700000" algn="tl">
                      <a:srgbClr val="FFFFFF"/>
                    </a:outerShdw>
                  </a:effectLst>
                  <a:latin typeface="楷体_GB2312" pitchFamily="49" charset="-122"/>
                  <a:ea typeface="楷体_GB2312" pitchFamily="49" charset="-122"/>
                </a:rPr>
                <a:t>收集初始信息</a:t>
              </a:r>
            </a:p>
          </p:txBody>
        </p:sp>
        <p:sp>
          <p:nvSpPr>
            <p:cNvPr id="490503" name="AutoShape 7"/>
            <p:cNvSpPr>
              <a:spLocks noChangeArrowheads="1"/>
            </p:cNvSpPr>
            <p:nvPr/>
          </p:nvSpPr>
          <p:spPr bwMode="ltGray">
            <a:xfrm>
              <a:off x="2286" y="990"/>
              <a:ext cx="1632" cy="159"/>
            </a:xfrm>
            <a:prstGeom prst="flowChartProcess">
              <a:avLst/>
            </a:prstGeom>
            <a:solidFill>
              <a:srgbClr val="CCCCFF">
                <a:alpha val="50000"/>
              </a:srgbClr>
            </a:solidFill>
            <a:ln w="12700">
              <a:solidFill>
                <a:schemeClr val="tx2"/>
              </a:solidFill>
              <a:miter lim="800000"/>
              <a:headEnd type="none" w="sm" len="sm"/>
              <a:tailEnd type="none" w="sm" len="sm"/>
            </a:ln>
            <a:effectLst>
              <a:outerShdw dist="56796" dir="3806097" algn="ctr" rotWithShape="0">
                <a:schemeClr val="bg2"/>
              </a:outerShdw>
            </a:effectLst>
          </p:spPr>
          <p:txBody>
            <a:bodyPr wrap="none" anchor="ctr"/>
            <a:lstStyle/>
            <a:p>
              <a:pPr eaLnBrk="1" hangingPunct="1"/>
              <a:r>
                <a:rPr kumimoji="1" lang="zh-CN" altLang="en-US" sz="1600" dirty="0">
                  <a:solidFill>
                    <a:srgbClr val="FF0000"/>
                  </a:solidFill>
                  <a:effectLst>
                    <a:outerShdw blurRad="38100" dist="38100" dir="2700000" algn="tl">
                      <a:srgbClr val="FFFFFF"/>
                    </a:outerShdw>
                  </a:effectLst>
                  <a:latin typeface="楷体_GB2312" pitchFamily="49" charset="-122"/>
                  <a:ea typeface="楷体_GB2312" pitchFamily="49" charset="-122"/>
                </a:rPr>
                <a:t>现状评价、识别计划约束</a:t>
              </a:r>
            </a:p>
          </p:txBody>
        </p:sp>
        <p:sp>
          <p:nvSpPr>
            <p:cNvPr id="490504" name="AutoShape 8"/>
            <p:cNvSpPr>
              <a:spLocks noChangeArrowheads="1"/>
            </p:cNvSpPr>
            <p:nvPr/>
          </p:nvSpPr>
          <p:spPr bwMode="ltGray">
            <a:xfrm>
              <a:off x="2286" y="1256"/>
              <a:ext cx="1632" cy="159"/>
            </a:xfrm>
            <a:prstGeom prst="flowChartProcess">
              <a:avLst/>
            </a:prstGeom>
            <a:solidFill>
              <a:srgbClr val="CCCCFF">
                <a:alpha val="50000"/>
              </a:srgbClr>
            </a:solidFill>
            <a:ln w="12700">
              <a:solidFill>
                <a:schemeClr val="tx2"/>
              </a:solidFill>
              <a:miter lim="800000"/>
              <a:headEnd type="none" w="sm" len="sm"/>
              <a:tailEnd type="none" w="sm" len="sm"/>
            </a:ln>
            <a:effectLst>
              <a:outerShdw dist="56796" dir="3806097" algn="ctr" rotWithShape="0">
                <a:schemeClr val="bg2"/>
              </a:outerShdw>
            </a:effectLst>
          </p:spPr>
          <p:txBody>
            <a:bodyPr wrap="none" anchor="ctr"/>
            <a:lstStyle/>
            <a:p>
              <a:pPr eaLnBrk="1" hangingPunct="1"/>
              <a:r>
                <a:rPr kumimoji="1" lang="zh-CN" altLang="en-US" sz="1600">
                  <a:effectLst>
                    <a:outerShdw blurRad="38100" dist="38100" dir="2700000" algn="tl">
                      <a:srgbClr val="FFFFFF"/>
                    </a:outerShdw>
                  </a:effectLst>
                  <a:latin typeface="楷体_GB2312" pitchFamily="49" charset="-122"/>
                  <a:ea typeface="楷体_GB2312" pitchFamily="49" charset="-122"/>
                </a:rPr>
                <a:t>设置目标</a:t>
              </a:r>
            </a:p>
          </p:txBody>
        </p:sp>
        <p:sp>
          <p:nvSpPr>
            <p:cNvPr id="490505" name="AutoShape 9"/>
            <p:cNvSpPr>
              <a:spLocks noChangeArrowheads="1"/>
            </p:cNvSpPr>
            <p:nvPr/>
          </p:nvSpPr>
          <p:spPr bwMode="ltGray">
            <a:xfrm>
              <a:off x="2286" y="1522"/>
              <a:ext cx="1632" cy="159"/>
            </a:xfrm>
            <a:prstGeom prst="flowChartProcess">
              <a:avLst/>
            </a:prstGeom>
            <a:solidFill>
              <a:srgbClr val="CCCCFF">
                <a:alpha val="50000"/>
              </a:srgbClr>
            </a:solidFill>
            <a:ln w="12700">
              <a:solidFill>
                <a:schemeClr val="tx2"/>
              </a:solidFill>
              <a:miter lim="800000"/>
              <a:headEnd type="none" w="sm" len="sm"/>
              <a:tailEnd type="none" w="sm" len="sm"/>
            </a:ln>
            <a:effectLst>
              <a:outerShdw dist="56796" dir="3806097" algn="ctr" rotWithShape="0">
                <a:schemeClr val="bg2"/>
              </a:outerShdw>
            </a:effectLst>
          </p:spPr>
          <p:txBody>
            <a:bodyPr wrap="none" anchor="ctr"/>
            <a:lstStyle/>
            <a:p>
              <a:pPr eaLnBrk="1" hangingPunct="1"/>
              <a:r>
                <a:rPr kumimoji="1" lang="zh-CN" altLang="en-US" sz="1600">
                  <a:effectLst>
                    <a:outerShdw blurRad="38100" dist="38100" dir="2700000" algn="tl">
                      <a:srgbClr val="FFFFFF"/>
                    </a:outerShdw>
                  </a:effectLst>
                  <a:latin typeface="楷体_GB2312" pitchFamily="49" charset="-122"/>
                  <a:ea typeface="楷体_GB2312" pitchFamily="49" charset="-122"/>
                </a:rPr>
                <a:t>准备规划矩阵</a:t>
              </a:r>
            </a:p>
          </p:txBody>
        </p:sp>
        <p:sp>
          <p:nvSpPr>
            <p:cNvPr id="490506" name="AutoShape 10"/>
            <p:cNvSpPr>
              <a:spLocks noChangeArrowheads="1"/>
            </p:cNvSpPr>
            <p:nvPr/>
          </p:nvSpPr>
          <p:spPr bwMode="ltGray">
            <a:xfrm>
              <a:off x="2468" y="1788"/>
              <a:ext cx="1269" cy="319"/>
            </a:xfrm>
            <a:prstGeom prst="flowChartDecision">
              <a:avLst/>
            </a:prstGeom>
            <a:solidFill>
              <a:srgbClr val="CCCCFF">
                <a:alpha val="50000"/>
              </a:srgbClr>
            </a:solidFill>
            <a:ln w="12700">
              <a:solidFill>
                <a:schemeClr val="tx2"/>
              </a:solidFill>
              <a:miter lim="800000"/>
              <a:headEnd type="none" w="sm" len="sm"/>
              <a:tailEnd type="none" w="sm" len="sm"/>
            </a:ln>
            <a:effectLst>
              <a:outerShdw dist="56796" dir="3806097" algn="ctr" rotWithShape="0">
                <a:schemeClr val="bg2"/>
              </a:outerShdw>
            </a:effectLst>
          </p:spPr>
          <p:txBody>
            <a:bodyPr wrap="none" anchor="ctr"/>
            <a:lstStyle/>
            <a:p>
              <a:pPr eaLnBrk="1" hangingPunct="1"/>
              <a:r>
                <a:rPr kumimoji="1" lang="zh-CN" altLang="en-US" sz="1600">
                  <a:effectLst>
                    <a:outerShdw blurRad="38100" dist="38100" dir="2700000" algn="tl">
                      <a:srgbClr val="FFFFFF"/>
                    </a:outerShdw>
                  </a:effectLst>
                  <a:latin typeface="楷体_GB2312" pitchFamily="49" charset="-122"/>
                  <a:ea typeface="楷体_GB2312" pitchFamily="49" charset="-122"/>
                </a:rPr>
                <a:t>识别活动</a:t>
              </a:r>
            </a:p>
          </p:txBody>
        </p:sp>
        <p:sp>
          <p:nvSpPr>
            <p:cNvPr id="490507" name="AutoShape 11"/>
            <p:cNvSpPr>
              <a:spLocks noChangeArrowheads="1"/>
            </p:cNvSpPr>
            <p:nvPr/>
          </p:nvSpPr>
          <p:spPr bwMode="ltGray">
            <a:xfrm>
              <a:off x="1440" y="2160"/>
              <a:ext cx="1269" cy="160"/>
            </a:xfrm>
            <a:prstGeom prst="flowChartProcess">
              <a:avLst/>
            </a:prstGeom>
            <a:solidFill>
              <a:srgbClr val="CCCCFF">
                <a:alpha val="50000"/>
              </a:srgbClr>
            </a:solidFill>
            <a:ln w="12700">
              <a:solidFill>
                <a:schemeClr val="tx2"/>
              </a:solidFill>
              <a:miter lim="800000"/>
              <a:headEnd type="none" w="sm" len="sm"/>
              <a:tailEnd type="none" w="sm" len="sm"/>
            </a:ln>
            <a:effectLst>
              <a:outerShdw dist="56796" dir="3806097" algn="ctr" rotWithShape="0">
                <a:schemeClr val="bg2"/>
              </a:outerShdw>
            </a:effectLst>
          </p:spPr>
          <p:txBody>
            <a:bodyPr wrap="none" anchor="ctr"/>
            <a:lstStyle/>
            <a:p>
              <a:pPr eaLnBrk="1" hangingPunct="1"/>
              <a:r>
                <a:rPr kumimoji="1" lang="zh-CN" altLang="en-US" sz="1600">
                  <a:effectLst>
                    <a:outerShdw blurRad="38100" dist="38100" dir="2700000" algn="tl">
                      <a:srgbClr val="FFFFFF"/>
                    </a:outerShdw>
                  </a:effectLst>
                  <a:latin typeface="楷体_GB2312" pitchFamily="49" charset="-122"/>
                  <a:ea typeface="楷体_GB2312" pitchFamily="49" charset="-122"/>
                </a:rPr>
                <a:t>列出工程项目活动</a:t>
              </a:r>
            </a:p>
          </p:txBody>
        </p:sp>
        <p:sp>
          <p:nvSpPr>
            <p:cNvPr id="490508" name="AutoShape 12"/>
            <p:cNvSpPr>
              <a:spLocks noChangeArrowheads="1"/>
            </p:cNvSpPr>
            <p:nvPr/>
          </p:nvSpPr>
          <p:spPr bwMode="ltGray">
            <a:xfrm>
              <a:off x="3435" y="2160"/>
              <a:ext cx="1269" cy="160"/>
            </a:xfrm>
            <a:prstGeom prst="flowChartProcess">
              <a:avLst/>
            </a:prstGeom>
            <a:solidFill>
              <a:srgbClr val="CCCCFF">
                <a:alpha val="50000"/>
              </a:srgbClr>
            </a:solidFill>
            <a:ln w="12700">
              <a:solidFill>
                <a:schemeClr val="tx2"/>
              </a:solidFill>
              <a:miter lim="800000"/>
              <a:headEnd type="none" w="sm" len="sm"/>
              <a:tailEnd type="none" w="sm" len="sm"/>
            </a:ln>
            <a:effectLst>
              <a:outerShdw dist="56796" dir="3806097" algn="ctr" rotWithShape="0">
                <a:schemeClr val="bg2"/>
              </a:outerShdw>
            </a:effectLst>
          </p:spPr>
          <p:txBody>
            <a:bodyPr wrap="none" anchor="ctr"/>
            <a:lstStyle/>
            <a:p>
              <a:pPr eaLnBrk="1" hangingPunct="1"/>
              <a:r>
                <a:rPr kumimoji="1" lang="zh-CN" altLang="en-US" sz="1600">
                  <a:effectLst>
                    <a:outerShdw blurRad="38100" dist="38100" dir="2700000" algn="tl">
                      <a:srgbClr val="FFFFFF"/>
                    </a:outerShdw>
                  </a:effectLst>
                  <a:latin typeface="楷体_GB2312" pitchFamily="49" charset="-122"/>
                  <a:ea typeface="楷体_GB2312" pitchFamily="49" charset="-122"/>
                </a:rPr>
                <a:t>列出重复活动</a:t>
              </a:r>
            </a:p>
          </p:txBody>
        </p:sp>
        <p:sp>
          <p:nvSpPr>
            <p:cNvPr id="490509" name="AutoShape 13"/>
            <p:cNvSpPr>
              <a:spLocks noChangeArrowheads="1"/>
            </p:cNvSpPr>
            <p:nvPr/>
          </p:nvSpPr>
          <p:spPr bwMode="ltGray">
            <a:xfrm>
              <a:off x="1803" y="2479"/>
              <a:ext cx="2538" cy="160"/>
            </a:xfrm>
            <a:prstGeom prst="flowChartProcess">
              <a:avLst/>
            </a:prstGeom>
            <a:solidFill>
              <a:srgbClr val="CCCCFF">
                <a:alpha val="50000"/>
              </a:srgbClr>
            </a:solidFill>
            <a:ln w="12700">
              <a:solidFill>
                <a:schemeClr val="tx2"/>
              </a:solidFill>
              <a:miter lim="800000"/>
              <a:headEnd type="none" w="sm" len="sm"/>
              <a:tailEnd type="none" w="sm" len="sm"/>
            </a:ln>
            <a:effectLst>
              <a:outerShdw dist="56796" dir="3806097" algn="ctr" rotWithShape="0">
                <a:schemeClr val="bg2"/>
              </a:outerShdw>
            </a:effectLst>
          </p:spPr>
          <p:txBody>
            <a:bodyPr wrap="none" anchor="ctr"/>
            <a:lstStyle/>
            <a:p>
              <a:pPr eaLnBrk="1" hangingPunct="1"/>
              <a:r>
                <a:rPr kumimoji="1" lang="zh-CN" altLang="en-US" sz="1600">
                  <a:effectLst>
                    <a:outerShdw blurRad="38100" dist="38100" dir="2700000" algn="tl">
                      <a:srgbClr val="FFFFFF"/>
                    </a:outerShdw>
                  </a:effectLst>
                  <a:latin typeface="楷体_GB2312" pitchFamily="49" charset="-122"/>
                  <a:ea typeface="楷体_GB2312" pitchFamily="49" charset="-122"/>
                </a:rPr>
                <a:t>选择最优活动的组合</a:t>
              </a:r>
            </a:p>
          </p:txBody>
        </p:sp>
        <p:sp>
          <p:nvSpPr>
            <p:cNvPr id="490510" name="AutoShape 14"/>
            <p:cNvSpPr>
              <a:spLocks noChangeArrowheads="1"/>
            </p:cNvSpPr>
            <p:nvPr/>
          </p:nvSpPr>
          <p:spPr bwMode="ltGray">
            <a:xfrm>
              <a:off x="1742" y="2745"/>
              <a:ext cx="2660" cy="160"/>
            </a:xfrm>
            <a:prstGeom prst="flowChartProcess">
              <a:avLst/>
            </a:prstGeom>
            <a:solidFill>
              <a:srgbClr val="CCCCFF">
                <a:alpha val="50000"/>
              </a:srgbClr>
            </a:solidFill>
            <a:ln w="12700">
              <a:solidFill>
                <a:schemeClr val="tx2"/>
              </a:solidFill>
              <a:miter lim="800000"/>
              <a:headEnd type="none" w="sm" len="sm"/>
              <a:tailEnd type="none" w="sm" len="sm"/>
            </a:ln>
            <a:effectLst>
              <a:outerShdw dist="56796" dir="3806097" algn="ctr" rotWithShape="0">
                <a:schemeClr val="bg2"/>
              </a:outerShdw>
            </a:effectLst>
          </p:spPr>
          <p:txBody>
            <a:bodyPr wrap="none" anchor="ctr"/>
            <a:lstStyle/>
            <a:p>
              <a:pPr eaLnBrk="1" hangingPunct="1"/>
              <a:r>
                <a:rPr kumimoji="1" lang="zh-CN" altLang="en-US" sz="1600">
                  <a:effectLst>
                    <a:outerShdw blurRad="38100" dist="38100" dir="2700000" algn="tl">
                      <a:srgbClr val="FFFFFF"/>
                    </a:outerShdw>
                  </a:effectLst>
                  <a:latin typeface="楷体_GB2312" pitchFamily="49" charset="-122"/>
                  <a:ea typeface="楷体_GB2312" pitchFamily="49" charset="-122"/>
                </a:rPr>
                <a:t>确定优先权、估计项目成本、人员要求</a:t>
              </a:r>
            </a:p>
          </p:txBody>
        </p:sp>
        <p:sp>
          <p:nvSpPr>
            <p:cNvPr id="490511" name="AutoShape 15"/>
            <p:cNvSpPr>
              <a:spLocks noChangeArrowheads="1"/>
            </p:cNvSpPr>
            <p:nvPr/>
          </p:nvSpPr>
          <p:spPr bwMode="ltGray">
            <a:xfrm>
              <a:off x="2226" y="3011"/>
              <a:ext cx="1692" cy="160"/>
            </a:xfrm>
            <a:prstGeom prst="flowChartProcess">
              <a:avLst/>
            </a:prstGeom>
            <a:solidFill>
              <a:srgbClr val="CCCCFF">
                <a:alpha val="50000"/>
              </a:srgbClr>
            </a:solidFill>
            <a:ln w="12700">
              <a:solidFill>
                <a:schemeClr val="tx2"/>
              </a:solidFill>
              <a:miter lim="800000"/>
              <a:headEnd type="none" w="sm" len="sm"/>
              <a:tailEnd type="none" w="sm" len="sm"/>
            </a:ln>
            <a:effectLst>
              <a:outerShdw dist="56796" dir="3806097" algn="ctr" rotWithShape="0">
                <a:schemeClr val="bg2"/>
              </a:outerShdw>
            </a:effectLst>
          </p:spPr>
          <p:txBody>
            <a:bodyPr wrap="none" anchor="ctr"/>
            <a:lstStyle/>
            <a:p>
              <a:pPr eaLnBrk="1" hangingPunct="1"/>
              <a:r>
                <a:rPr kumimoji="1" lang="zh-CN" altLang="en-US" sz="1600">
                  <a:effectLst>
                    <a:outerShdw blurRad="38100" dist="38100" dir="2700000" algn="tl">
                      <a:srgbClr val="FFFFFF"/>
                    </a:outerShdw>
                  </a:effectLst>
                  <a:latin typeface="楷体_GB2312" pitchFamily="49" charset="-122"/>
                  <a:ea typeface="楷体_GB2312" pitchFamily="49" charset="-122"/>
                </a:rPr>
                <a:t>准备项目实施进度计划</a:t>
              </a:r>
            </a:p>
          </p:txBody>
        </p:sp>
        <p:sp>
          <p:nvSpPr>
            <p:cNvPr id="490512" name="AutoShape 16"/>
            <p:cNvSpPr>
              <a:spLocks noChangeArrowheads="1"/>
            </p:cNvSpPr>
            <p:nvPr/>
          </p:nvSpPr>
          <p:spPr bwMode="ltGray">
            <a:xfrm>
              <a:off x="2226" y="3277"/>
              <a:ext cx="1692" cy="160"/>
            </a:xfrm>
            <a:prstGeom prst="flowChartProcess">
              <a:avLst/>
            </a:prstGeom>
            <a:solidFill>
              <a:srgbClr val="CCCCFF">
                <a:alpha val="50000"/>
              </a:srgbClr>
            </a:solidFill>
            <a:ln w="12700">
              <a:solidFill>
                <a:schemeClr val="tx2"/>
              </a:solidFill>
              <a:miter lim="800000"/>
              <a:headEnd type="none" w="sm" len="sm"/>
              <a:tailEnd type="none" w="sm" len="sm"/>
            </a:ln>
            <a:effectLst>
              <a:outerShdw dist="56796" dir="3806097" algn="ctr" rotWithShape="0">
                <a:schemeClr val="bg2"/>
              </a:outerShdw>
            </a:effectLst>
          </p:spPr>
          <p:txBody>
            <a:bodyPr wrap="none" anchor="ctr"/>
            <a:lstStyle/>
            <a:p>
              <a:pPr eaLnBrk="1" hangingPunct="1"/>
              <a:r>
                <a:rPr kumimoji="1" lang="zh-CN" altLang="en-US" sz="1600">
                  <a:effectLst>
                    <a:outerShdw blurRad="38100" dist="38100" dir="2700000" algn="tl">
                      <a:srgbClr val="FFFFFF"/>
                    </a:outerShdw>
                  </a:effectLst>
                  <a:latin typeface="楷体_GB2312" pitchFamily="49" charset="-122"/>
                  <a:ea typeface="楷体_GB2312" pitchFamily="49" charset="-122"/>
                </a:rPr>
                <a:t>写出 </a:t>
              </a:r>
              <a:r>
                <a:rPr kumimoji="1" lang="en-US" altLang="zh-CN" sz="1600" dirty="0">
                  <a:effectLst>
                    <a:outerShdw blurRad="38100" dist="38100" dir="2700000" algn="tl">
                      <a:srgbClr val="FFFFFF"/>
                    </a:outerShdw>
                  </a:effectLst>
                  <a:latin typeface="楷体_GB2312" pitchFamily="49" charset="-122"/>
                  <a:ea typeface="楷体_GB2312" pitchFamily="49" charset="-122"/>
                </a:rPr>
                <a:t>IS </a:t>
              </a:r>
              <a:r>
                <a:rPr kumimoji="1" lang="zh-CN" altLang="en-US" sz="1600">
                  <a:effectLst>
                    <a:outerShdw blurRad="38100" dist="38100" dir="2700000" algn="tl">
                      <a:srgbClr val="FFFFFF"/>
                    </a:outerShdw>
                  </a:effectLst>
                  <a:latin typeface="楷体_GB2312" pitchFamily="49" charset="-122"/>
                  <a:ea typeface="楷体_GB2312" pitchFamily="49" charset="-122"/>
                </a:rPr>
                <a:t>战略规划</a:t>
              </a:r>
            </a:p>
          </p:txBody>
        </p:sp>
        <p:sp>
          <p:nvSpPr>
            <p:cNvPr id="490513" name="AutoShape 17"/>
            <p:cNvSpPr>
              <a:spLocks noChangeArrowheads="1"/>
            </p:cNvSpPr>
            <p:nvPr/>
          </p:nvSpPr>
          <p:spPr bwMode="ltGray">
            <a:xfrm>
              <a:off x="2468" y="3543"/>
              <a:ext cx="1269" cy="319"/>
            </a:xfrm>
            <a:prstGeom prst="flowChartDecision">
              <a:avLst/>
            </a:prstGeom>
            <a:solidFill>
              <a:srgbClr val="CCCCFF">
                <a:alpha val="50000"/>
              </a:srgbClr>
            </a:solidFill>
            <a:ln w="12700">
              <a:solidFill>
                <a:schemeClr val="tx2"/>
              </a:solidFill>
              <a:miter lim="800000"/>
              <a:headEnd type="none" w="sm" len="sm"/>
              <a:tailEnd type="none" w="sm" len="sm"/>
            </a:ln>
            <a:effectLst>
              <a:outerShdw dist="56796" dir="3806097" algn="ctr" rotWithShape="0">
                <a:schemeClr val="bg2"/>
              </a:outerShdw>
            </a:effectLst>
          </p:spPr>
          <p:txBody>
            <a:bodyPr wrap="none" anchor="ctr"/>
            <a:lstStyle/>
            <a:p>
              <a:pPr eaLnBrk="1" hangingPunct="1"/>
              <a:r>
                <a:rPr kumimoji="1" lang="zh-CN" altLang="en-US" sz="1600">
                  <a:effectLst>
                    <a:outerShdw blurRad="38100" dist="38100" dir="2700000" algn="tl">
                      <a:srgbClr val="FFFFFF"/>
                    </a:outerShdw>
                  </a:effectLst>
                  <a:latin typeface="楷体_GB2312" pitchFamily="49" charset="-122"/>
                  <a:ea typeface="楷体_GB2312" pitchFamily="49" charset="-122"/>
                </a:rPr>
                <a:t>总经理批准</a:t>
              </a:r>
            </a:p>
          </p:txBody>
        </p:sp>
        <p:sp>
          <p:nvSpPr>
            <p:cNvPr id="490514" name="AutoShape 18"/>
            <p:cNvSpPr>
              <a:spLocks noChangeArrowheads="1"/>
            </p:cNvSpPr>
            <p:nvPr/>
          </p:nvSpPr>
          <p:spPr bwMode="ltGray">
            <a:xfrm>
              <a:off x="2770" y="192"/>
              <a:ext cx="665" cy="160"/>
            </a:xfrm>
            <a:prstGeom prst="flowChartAlternateProcess">
              <a:avLst/>
            </a:prstGeom>
            <a:solidFill>
              <a:srgbClr val="CCCCFF">
                <a:alpha val="50000"/>
              </a:srgbClr>
            </a:solidFill>
            <a:ln w="12700">
              <a:solidFill>
                <a:schemeClr val="tx2"/>
              </a:solidFill>
              <a:miter lim="800000"/>
              <a:headEnd type="none" w="sm" len="sm"/>
              <a:tailEnd type="none" w="sm" len="sm"/>
            </a:ln>
            <a:effectLst>
              <a:outerShdw dist="56796" dir="3806097" algn="ctr" rotWithShape="0">
                <a:schemeClr val="bg2"/>
              </a:outerShdw>
            </a:effectLst>
          </p:spPr>
          <p:txBody>
            <a:bodyPr wrap="none" anchor="ctr"/>
            <a:lstStyle/>
            <a:p>
              <a:pPr eaLnBrk="1" hangingPunct="1"/>
              <a:r>
                <a:rPr kumimoji="1" lang="zh-CN" altLang="en-US" sz="1600">
                  <a:effectLst>
                    <a:outerShdw blurRad="38100" dist="38100" dir="2700000" algn="tl">
                      <a:srgbClr val="FFFFFF"/>
                    </a:outerShdw>
                  </a:effectLst>
                  <a:latin typeface="楷体_GB2312" pitchFamily="49" charset="-122"/>
                  <a:ea typeface="楷体_GB2312" pitchFamily="49" charset="-122"/>
                </a:rPr>
                <a:t>开  始</a:t>
              </a:r>
            </a:p>
          </p:txBody>
        </p:sp>
        <p:sp>
          <p:nvSpPr>
            <p:cNvPr id="490515" name="AutoShape 19"/>
            <p:cNvSpPr>
              <a:spLocks noChangeArrowheads="1"/>
            </p:cNvSpPr>
            <p:nvPr/>
          </p:nvSpPr>
          <p:spPr bwMode="ltGray">
            <a:xfrm>
              <a:off x="2770" y="3968"/>
              <a:ext cx="665" cy="160"/>
            </a:xfrm>
            <a:prstGeom prst="flowChartAlternateProcess">
              <a:avLst/>
            </a:prstGeom>
            <a:solidFill>
              <a:srgbClr val="CCCCFF">
                <a:alpha val="50000"/>
              </a:srgbClr>
            </a:solidFill>
            <a:ln w="12700">
              <a:solidFill>
                <a:schemeClr val="tx2"/>
              </a:solidFill>
              <a:miter lim="800000"/>
              <a:headEnd type="none" w="sm" len="sm"/>
              <a:tailEnd type="none" w="sm" len="sm"/>
            </a:ln>
            <a:effectLst>
              <a:outerShdw dist="56796" dir="3806097" algn="ctr" rotWithShape="0">
                <a:schemeClr val="bg2"/>
              </a:outerShdw>
            </a:effectLst>
          </p:spPr>
          <p:txBody>
            <a:bodyPr wrap="none" anchor="ctr"/>
            <a:lstStyle/>
            <a:p>
              <a:pPr eaLnBrk="1" hangingPunct="1"/>
              <a:r>
                <a:rPr kumimoji="1" lang="zh-CN" altLang="en-US" sz="1600">
                  <a:effectLst>
                    <a:outerShdw blurRad="38100" dist="38100" dir="2700000" algn="tl">
                      <a:srgbClr val="FFFFFF"/>
                    </a:outerShdw>
                  </a:effectLst>
                  <a:latin typeface="楷体_GB2312" pitchFamily="49" charset="-122"/>
                  <a:ea typeface="楷体_GB2312" pitchFamily="49" charset="-122"/>
                </a:rPr>
                <a:t>结  束</a:t>
              </a:r>
            </a:p>
          </p:txBody>
        </p:sp>
        <p:sp>
          <p:nvSpPr>
            <p:cNvPr id="490516" name="Line 20"/>
            <p:cNvSpPr>
              <a:spLocks noChangeShapeType="1"/>
            </p:cNvSpPr>
            <p:nvPr/>
          </p:nvSpPr>
          <p:spPr bwMode="ltGray">
            <a:xfrm>
              <a:off x="3072" y="352"/>
              <a:ext cx="0" cy="106"/>
            </a:xfrm>
            <a:prstGeom prst="line">
              <a:avLst/>
            </a:prstGeom>
            <a:noFill/>
            <a:ln w="28575">
              <a:solidFill>
                <a:schemeClr val="tx2"/>
              </a:solidFill>
              <a:round/>
              <a:headEnd type="none" w="sm" len="sm"/>
              <a:tailEnd type="none" w="sm" len="sm"/>
            </a:ln>
            <a:effectLst>
              <a:outerShdw dist="56796"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90517" name="Line 21"/>
            <p:cNvSpPr>
              <a:spLocks noChangeShapeType="1"/>
            </p:cNvSpPr>
            <p:nvPr/>
          </p:nvSpPr>
          <p:spPr bwMode="ltGray">
            <a:xfrm>
              <a:off x="3072" y="618"/>
              <a:ext cx="0" cy="106"/>
            </a:xfrm>
            <a:prstGeom prst="line">
              <a:avLst/>
            </a:prstGeom>
            <a:noFill/>
            <a:ln w="28575">
              <a:solidFill>
                <a:schemeClr val="tx2"/>
              </a:solidFill>
              <a:round/>
              <a:headEnd type="none" w="sm" len="sm"/>
              <a:tailEnd type="none" w="sm" len="sm"/>
            </a:ln>
            <a:effectLst>
              <a:outerShdw dist="56796"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90518" name="Line 22"/>
            <p:cNvSpPr>
              <a:spLocks noChangeShapeType="1"/>
            </p:cNvSpPr>
            <p:nvPr/>
          </p:nvSpPr>
          <p:spPr bwMode="ltGray">
            <a:xfrm>
              <a:off x="3072" y="883"/>
              <a:ext cx="0" cy="107"/>
            </a:xfrm>
            <a:prstGeom prst="line">
              <a:avLst/>
            </a:prstGeom>
            <a:noFill/>
            <a:ln w="28575">
              <a:solidFill>
                <a:schemeClr val="tx2"/>
              </a:solidFill>
              <a:round/>
              <a:headEnd type="none" w="sm" len="sm"/>
              <a:tailEnd type="none" w="sm" len="sm"/>
            </a:ln>
            <a:effectLst>
              <a:outerShdw dist="56796"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90519" name="Line 23"/>
            <p:cNvSpPr>
              <a:spLocks noChangeShapeType="1"/>
            </p:cNvSpPr>
            <p:nvPr/>
          </p:nvSpPr>
          <p:spPr bwMode="ltGray">
            <a:xfrm>
              <a:off x="3072" y="1149"/>
              <a:ext cx="0" cy="107"/>
            </a:xfrm>
            <a:prstGeom prst="line">
              <a:avLst/>
            </a:prstGeom>
            <a:noFill/>
            <a:ln w="28575">
              <a:solidFill>
                <a:schemeClr val="tx2"/>
              </a:solidFill>
              <a:round/>
              <a:headEnd type="none" w="sm" len="sm"/>
              <a:tailEnd type="none" w="sm" len="sm"/>
            </a:ln>
            <a:effectLst>
              <a:outerShdw dist="56796"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90520" name="Line 24"/>
            <p:cNvSpPr>
              <a:spLocks noChangeShapeType="1"/>
            </p:cNvSpPr>
            <p:nvPr/>
          </p:nvSpPr>
          <p:spPr bwMode="ltGray">
            <a:xfrm>
              <a:off x="3072" y="1415"/>
              <a:ext cx="0" cy="107"/>
            </a:xfrm>
            <a:prstGeom prst="line">
              <a:avLst/>
            </a:prstGeom>
            <a:noFill/>
            <a:ln w="28575">
              <a:solidFill>
                <a:schemeClr val="tx2"/>
              </a:solidFill>
              <a:round/>
              <a:headEnd type="none" w="sm" len="sm"/>
              <a:tailEnd type="none" w="sm" len="sm"/>
            </a:ln>
            <a:effectLst>
              <a:outerShdw dist="56796"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90521" name="Line 25"/>
            <p:cNvSpPr>
              <a:spLocks noChangeShapeType="1"/>
            </p:cNvSpPr>
            <p:nvPr/>
          </p:nvSpPr>
          <p:spPr bwMode="ltGray">
            <a:xfrm>
              <a:off x="3072" y="1681"/>
              <a:ext cx="0" cy="107"/>
            </a:xfrm>
            <a:prstGeom prst="line">
              <a:avLst/>
            </a:prstGeom>
            <a:noFill/>
            <a:ln w="28575">
              <a:solidFill>
                <a:schemeClr val="tx2"/>
              </a:solidFill>
              <a:round/>
              <a:headEnd type="none" w="sm" len="sm"/>
              <a:tailEnd type="none" w="sm" len="sm"/>
            </a:ln>
            <a:effectLst>
              <a:outerShdw dist="56796"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90522" name="Line 26"/>
            <p:cNvSpPr>
              <a:spLocks noChangeShapeType="1"/>
            </p:cNvSpPr>
            <p:nvPr/>
          </p:nvSpPr>
          <p:spPr bwMode="ltGray">
            <a:xfrm>
              <a:off x="3737" y="1947"/>
              <a:ext cx="363" cy="0"/>
            </a:xfrm>
            <a:prstGeom prst="line">
              <a:avLst/>
            </a:prstGeom>
            <a:noFill/>
            <a:ln w="28575">
              <a:solidFill>
                <a:schemeClr val="tx2"/>
              </a:solidFill>
              <a:round/>
              <a:headEnd type="none" w="sm" len="sm"/>
              <a:tailEnd type="none" w="sm" len="sm"/>
            </a:ln>
            <a:effectLst>
              <a:outerShdw dist="56796"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90523" name="Line 27"/>
            <p:cNvSpPr>
              <a:spLocks noChangeShapeType="1"/>
            </p:cNvSpPr>
            <p:nvPr/>
          </p:nvSpPr>
          <p:spPr bwMode="ltGray">
            <a:xfrm flipH="1">
              <a:off x="2105" y="1947"/>
              <a:ext cx="363" cy="0"/>
            </a:xfrm>
            <a:prstGeom prst="line">
              <a:avLst/>
            </a:prstGeom>
            <a:noFill/>
            <a:ln w="28575">
              <a:solidFill>
                <a:schemeClr val="tx2"/>
              </a:solidFill>
              <a:round/>
              <a:headEnd type="none" w="sm" len="sm"/>
              <a:tailEnd type="none" w="sm" len="sm"/>
            </a:ln>
            <a:effectLst>
              <a:outerShdw dist="56796"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90524" name="Line 28"/>
            <p:cNvSpPr>
              <a:spLocks noChangeShapeType="1"/>
            </p:cNvSpPr>
            <p:nvPr/>
          </p:nvSpPr>
          <p:spPr bwMode="ltGray">
            <a:xfrm>
              <a:off x="2105" y="1947"/>
              <a:ext cx="0" cy="213"/>
            </a:xfrm>
            <a:prstGeom prst="line">
              <a:avLst/>
            </a:prstGeom>
            <a:noFill/>
            <a:ln w="28575">
              <a:solidFill>
                <a:schemeClr val="tx2"/>
              </a:solidFill>
              <a:round/>
              <a:headEnd type="none" w="sm" len="sm"/>
              <a:tailEnd type="none" w="sm" len="sm"/>
            </a:ln>
            <a:effectLst>
              <a:outerShdw dist="56796"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90525" name="Line 29"/>
            <p:cNvSpPr>
              <a:spLocks noChangeShapeType="1"/>
            </p:cNvSpPr>
            <p:nvPr/>
          </p:nvSpPr>
          <p:spPr bwMode="ltGray">
            <a:xfrm>
              <a:off x="4100" y="1947"/>
              <a:ext cx="0" cy="213"/>
            </a:xfrm>
            <a:prstGeom prst="line">
              <a:avLst/>
            </a:prstGeom>
            <a:noFill/>
            <a:ln w="28575">
              <a:solidFill>
                <a:schemeClr val="tx2"/>
              </a:solidFill>
              <a:round/>
              <a:headEnd type="none" w="sm" len="sm"/>
              <a:tailEnd type="none" w="sm" len="sm"/>
            </a:ln>
            <a:effectLst>
              <a:outerShdw dist="56796"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90526" name="Line 30"/>
            <p:cNvSpPr>
              <a:spLocks noChangeShapeType="1"/>
            </p:cNvSpPr>
            <p:nvPr/>
          </p:nvSpPr>
          <p:spPr bwMode="ltGray">
            <a:xfrm>
              <a:off x="4100" y="2320"/>
              <a:ext cx="0" cy="159"/>
            </a:xfrm>
            <a:prstGeom prst="line">
              <a:avLst/>
            </a:prstGeom>
            <a:noFill/>
            <a:ln w="28575">
              <a:solidFill>
                <a:schemeClr val="tx2"/>
              </a:solidFill>
              <a:round/>
              <a:headEnd type="none" w="sm" len="sm"/>
              <a:tailEnd type="none" w="sm" len="sm"/>
            </a:ln>
            <a:effectLst>
              <a:outerShdw dist="56796"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90527" name="Line 31"/>
            <p:cNvSpPr>
              <a:spLocks noChangeShapeType="1"/>
            </p:cNvSpPr>
            <p:nvPr/>
          </p:nvSpPr>
          <p:spPr bwMode="ltGray">
            <a:xfrm>
              <a:off x="2105" y="2320"/>
              <a:ext cx="0" cy="159"/>
            </a:xfrm>
            <a:prstGeom prst="line">
              <a:avLst/>
            </a:prstGeom>
            <a:noFill/>
            <a:ln w="28575">
              <a:solidFill>
                <a:schemeClr val="tx2"/>
              </a:solidFill>
              <a:round/>
              <a:headEnd type="none" w="sm" len="sm"/>
              <a:tailEnd type="none" w="sm" len="sm"/>
            </a:ln>
            <a:effectLst>
              <a:outerShdw dist="56796"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90528" name="Line 32"/>
            <p:cNvSpPr>
              <a:spLocks noChangeShapeType="1"/>
            </p:cNvSpPr>
            <p:nvPr/>
          </p:nvSpPr>
          <p:spPr bwMode="ltGray">
            <a:xfrm>
              <a:off x="3072" y="2639"/>
              <a:ext cx="0" cy="106"/>
            </a:xfrm>
            <a:prstGeom prst="line">
              <a:avLst/>
            </a:prstGeom>
            <a:noFill/>
            <a:ln w="28575">
              <a:solidFill>
                <a:schemeClr val="tx2"/>
              </a:solidFill>
              <a:round/>
              <a:headEnd type="none" w="sm" len="sm"/>
              <a:tailEnd type="none" w="sm" len="sm"/>
            </a:ln>
            <a:effectLst>
              <a:outerShdw dist="56796"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90529" name="Line 33"/>
            <p:cNvSpPr>
              <a:spLocks noChangeShapeType="1"/>
            </p:cNvSpPr>
            <p:nvPr/>
          </p:nvSpPr>
          <p:spPr bwMode="ltGray">
            <a:xfrm>
              <a:off x="3072" y="2905"/>
              <a:ext cx="0" cy="106"/>
            </a:xfrm>
            <a:prstGeom prst="line">
              <a:avLst/>
            </a:prstGeom>
            <a:noFill/>
            <a:ln w="28575">
              <a:solidFill>
                <a:schemeClr val="tx2"/>
              </a:solidFill>
              <a:round/>
              <a:headEnd type="none" w="sm" len="sm"/>
              <a:tailEnd type="none" w="sm" len="sm"/>
            </a:ln>
            <a:effectLst>
              <a:outerShdw dist="56796"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90530" name="Line 34"/>
            <p:cNvSpPr>
              <a:spLocks noChangeShapeType="1"/>
            </p:cNvSpPr>
            <p:nvPr/>
          </p:nvSpPr>
          <p:spPr bwMode="ltGray">
            <a:xfrm>
              <a:off x="3072" y="3171"/>
              <a:ext cx="0" cy="106"/>
            </a:xfrm>
            <a:prstGeom prst="line">
              <a:avLst/>
            </a:prstGeom>
            <a:noFill/>
            <a:ln w="28575">
              <a:solidFill>
                <a:schemeClr val="tx2"/>
              </a:solidFill>
              <a:round/>
              <a:headEnd type="none" w="sm" len="sm"/>
              <a:tailEnd type="none" w="sm" len="sm"/>
            </a:ln>
            <a:effectLst>
              <a:outerShdw dist="56796"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90531" name="Line 35"/>
            <p:cNvSpPr>
              <a:spLocks noChangeShapeType="1"/>
            </p:cNvSpPr>
            <p:nvPr/>
          </p:nvSpPr>
          <p:spPr bwMode="ltGray">
            <a:xfrm>
              <a:off x="3072" y="3437"/>
              <a:ext cx="0" cy="106"/>
            </a:xfrm>
            <a:prstGeom prst="line">
              <a:avLst/>
            </a:prstGeom>
            <a:noFill/>
            <a:ln w="28575">
              <a:solidFill>
                <a:schemeClr val="tx2"/>
              </a:solidFill>
              <a:round/>
              <a:headEnd type="none" w="sm" len="sm"/>
              <a:tailEnd type="none" w="sm" len="sm"/>
            </a:ln>
            <a:effectLst>
              <a:outerShdw dist="56796"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90532" name="Line 36"/>
            <p:cNvSpPr>
              <a:spLocks noChangeShapeType="1"/>
            </p:cNvSpPr>
            <p:nvPr/>
          </p:nvSpPr>
          <p:spPr bwMode="ltGray">
            <a:xfrm>
              <a:off x="3072" y="3862"/>
              <a:ext cx="0" cy="106"/>
            </a:xfrm>
            <a:prstGeom prst="line">
              <a:avLst/>
            </a:prstGeom>
            <a:noFill/>
            <a:ln w="28575">
              <a:solidFill>
                <a:schemeClr val="tx2"/>
              </a:solidFill>
              <a:round/>
              <a:headEnd type="none" w="sm" len="sm"/>
              <a:tailEnd type="none" w="sm" len="sm"/>
            </a:ln>
            <a:effectLst>
              <a:outerShdw dist="56796"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490533" name="AutoShape 37"/>
            <p:cNvSpPr>
              <a:spLocks noChangeArrowheads="1"/>
            </p:cNvSpPr>
            <p:nvPr/>
          </p:nvSpPr>
          <p:spPr bwMode="ltGray">
            <a:xfrm>
              <a:off x="4320" y="3200"/>
              <a:ext cx="1248" cy="304"/>
            </a:xfrm>
            <a:prstGeom prst="flowChartProcess">
              <a:avLst/>
            </a:prstGeom>
            <a:solidFill>
              <a:srgbClr val="CCCCFF">
                <a:alpha val="50000"/>
              </a:srgbClr>
            </a:solidFill>
            <a:ln w="12700">
              <a:solidFill>
                <a:schemeClr val="tx2"/>
              </a:solidFill>
              <a:miter lim="800000"/>
              <a:headEnd type="none" w="sm" len="sm"/>
              <a:tailEnd type="none" w="sm" len="sm"/>
            </a:ln>
            <a:effectLst>
              <a:outerShdw dist="56796" dir="3806097" algn="ctr" rotWithShape="0">
                <a:schemeClr val="bg2"/>
              </a:outerShdw>
            </a:effectLst>
          </p:spPr>
          <p:txBody>
            <a:bodyPr wrap="none" anchor="ctr"/>
            <a:lstStyle/>
            <a:p>
              <a:pPr eaLnBrk="1" hangingPunct="1"/>
              <a:r>
                <a:rPr kumimoji="1" lang="zh-CN" altLang="en-US" sz="1600" dirty="0">
                  <a:effectLst>
                    <a:outerShdw blurRad="38100" dist="38100" dir="2700000" algn="tl">
                      <a:srgbClr val="FFFFFF"/>
                    </a:outerShdw>
                  </a:effectLst>
                  <a:latin typeface="楷体_GB2312" pitchFamily="49" charset="-122"/>
                  <a:ea typeface="楷体_GB2312" pitchFamily="49" charset="-122"/>
                </a:rPr>
                <a:t>用户、</a:t>
              </a:r>
              <a:r>
                <a:rPr kumimoji="1" lang="en-US" altLang="zh-CN" sz="1600" dirty="0">
                  <a:effectLst>
                    <a:outerShdw blurRad="38100" dist="38100" dir="2700000" algn="tl">
                      <a:srgbClr val="FFFFFF"/>
                    </a:outerShdw>
                  </a:effectLst>
                  <a:latin typeface="楷体_GB2312" pitchFamily="49" charset="-122"/>
                  <a:ea typeface="楷体_GB2312" pitchFamily="49" charset="-122"/>
                </a:rPr>
                <a:t>MIS</a:t>
              </a:r>
              <a:r>
                <a:rPr kumimoji="1" lang="zh-CN" altLang="en-US" sz="1600" dirty="0">
                  <a:effectLst>
                    <a:outerShdw blurRad="38100" dist="38100" dir="2700000" algn="tl">
                      <a:srgbClr val="FFFFFF"/>
                    </a:outerShdw>
                  </a:effectLst>
                  <a:latin typeface="楷体_GB2312" pitchFamily="49" charset="-122"/>
                  <a:ea typeface="楷体_GB2312" pitchFamily="49" charset="-122"/>
                </a:rPr>
                <a:t>委员会</a:t>
              </a:r>
            </a:p>
          </p:txBody>
        </p:sp>
        <p:sp>
          <p:nvSpPr>
            <p:cNvPr id="490534" name="Line 38"/>
            <p:cNvSpPr>
              <a:spLocks noChangeShapeType="1"/>
            </p:cNvSpPr>
            <p:nvPr/>
          </p:nvSpPr>
          <p:spPr bwMode="auto">
            <a:xfrm>
              <a:off x="3936" y="3312"/>
              <a:ext cx="384"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0535" name="Line 39"/>
            <p:cNvSpPr>
              <a:spLocks noChangeShapeType="1"/>
            </p:cNvSpPr>
            <p:nvPr/>
          </p:nvSpPr>
          <p:spPr bwMode="auto">
            <a:xfrm flipH="1">
              <a:off x="3936" y="3360"/>
              <a:ext cx="384"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0536" name="Freeform 40"/>
            <p:cNvSpPr>
              <a:spLocks/>
            </p:cNvSpPr>
            <p:nvPr/>
          </p:nvSpPr>
          <p:spPr bwMode="auto">
            <a:xfrm>
              <a:off x="3744" y="3696"/>
              <a:ext cx="576" cy="288"/>
            </a:xfrm>
            <a:custGeom>
              <a:avLst/>
              <a:gdLst>
                <a:gd name="T0" fmla="*/ 0 w 576"/>
                <a:gd name="T1" fmla="*/ 0 h 288"/>
                <a:gd name="T2" fmla="*/ 576 w 576"/>
                <a:gd name="T3" fmla="*/ 0 h 288"/>
                <a:gd name="T4" fmla="*/ 576 w 576"/>
                <a:gd name="T5" fmla="*/ 288 h 288"/>
              </a:gdLst>
              <a:ahLst/>
              <a:cxnLst>
                <a:cxn ang="0">
                  <a:pos x="T0" y="T1"/>
                </a:cxn>
                <a:cxn ang="0">
                  <a:pos x="T2" y="T3"/>
                </a:cxn>
                <a:cxn ang="0">
                  <a:pos x="T4" y="T5"/>
                </a:cxn>
              </a:cxnLst>
              <a:rect l="0" t="0" r="r" b="b"/>
              <a:pathLst>
                <a:path w="576" h="288">
                  <a:moveTo>
                    <a:pt x="0" y="0"/>
                  </a:moveTo>
                  <a:lnTo>
                    <a:pt x="576" y="0"/>
                  </a:lnTo>
                  <a:lnTo>
                    <a:pt x="576" y="288"/>
                  </a:lnTo>
                </a:path>
              </a:pathLst>
            </a:custGeom>
            <a:noFill/>
            <a:ln w="9525">
              <a:solidFill>
                <a:schemeClr val="tx2"/>
              </a:solidFill>
              <a:round/>
              <a:headEnd type="none" w="med" len="med"/>
              <a:tailEnd type="triangle" w="med" len="me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0537" name="Text Box 41"/>
            <p:cNvSpPr txBox="1">
              <a:spLocks noChangeArrowheads="1"/>
            </p:cNvSpPr>
            <p:nvPr/>
          </p:nvSpPr>
          <p:spPr bwMode="auto">
            <a:xfrm>
              <a:off x="3830" y="3936"/>
              <a:ext cx="1242" cy="198"/>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CC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kumimoji="1" lang="zh-CN" altLang="en-US" sz="1400" i="1">
                  <a:effectLst>
                    <a:outerShdw blurRad="38100" dist="38100" dir="2700000" algn="tl">
                      <a:srgbClr val="C0C0C0"/>
                    </a:outerShdw>
                  </a:effectLst>
                  <a:latin typeface="Times New Roman" pitchFamily="18" charset="0"/>
                  <a:ea typeface="楷体_GB2312" pitchFamily="49" charset="-122"/>
                </a:rPr>
                <a:t>返回到前面合适的位置</a:t>
              </a:r>
            </a:p>
          </p:txBody>
        </p:sp>
      </p:grpSp>
      <p:sp>
        <p:nvSpPr>
          <p:cNvPr id="43" name="Rectangle 2"/>
          <p:cNvSpPr>
            <a:spLocks noGrp="1" noChangeArrowheads="1"/>
          </p:cNvSpPr>
          <p:nvPr>
            <p:ph type="title"/>
          </p:nvPr>
        </p:nvSpPr>
        <p:spPr>
          <a:xfrm>
            <a:off x="0" y="77317"/>
            <a:ext cx="8892480" cy="687387"/>
          </a:xfrm>
        </p:spPr>
        <p:txBody>
          <a:bodyPr/>
          <a:lstStyle/>
          <a:p>
            <a:r>
              <a:rPr lang="en-US" altLang="zh-CN" dirty="0" smtClean="0">
                <a:latin typeface="Times New Roman" pitchFamily="18" charset="0"/>
              </a:rPr>
              <a:t>1</a:t>
            </a:r>
            <a:r>
              <a:rPr lang="zh-CN" altLang="en-US" dirty="0" smtClean="0">
                <a:latin typeface="Times New Roman" pitchFamily="18" charset="0"/>
              </a:rPr>
              <a:t>、系统战略规划</a:t>
            </a:r>
            <a:endParaRPr lang="zh-CN" altLang="en-US" dirty="0">
              <a:latin typeface="Times New Roman" pitchFamily="18" charset="0"/>
            </a:endParaRPr>
          </a:p>
        </p:txBody>
      </p:sp>
      <p:sp>
        <p:nvSpPr>
          <p:cNvPr id="44" name="Text Box 3"/>
          <p:cNvSpPr txBox="1">
            <a:spLocks noChangeArrowheads="1"/>
          </p:cNvSpPr>
          <p:nvPr/>
        </p:nvSpPr>
        <p:spPr bwMode="auto">
          <a:xfrm>
            <a:off x="1835696" y="836483"/>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4</a:t>
            </a: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战略规划的实现</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108964083"/>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794BB23-6F2A-40DC-8AEF-71516BEBE6A7}" type="slidenum">
              <a:rPr lang="en-US" altLang="zh-CN" smtClean="0"/>
              <a:pPr>
                <a:defRPr/>
              </a:pPr>
              <a:t>8</a:t>
            </a:fld>
            <a:endParaRPr lang="en-US" altLang="zh-CN" dirty="0"/>
          </a:p>
        </p:txBody>
      </p:sp>
      <p:sp>
        <p:nvSpPr>
          <p:cNvPr id="3" name="Rectangle 4"/>
          <p:cNvSpPr txBox="1">
            <a:spLocks noChangeArrowheads="1"/>
          </p:cNvSpPr>
          <p:nvPr/>
        </p:nvSpPr>
        <p:spPr>
          <a:xfrm>
            <a:off x="539552" y="1556792"/>
            <a:ext cx="8239770" cy="3944541"/>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marL="449263" lvl="1" indent="-449263" eaLnBrk="1" hangingPunct="1">
              <a:buSzPct val="120000"/>
              <a:buBlip>
                <a:blip r:embed="rId2"/>
              </a:buBlip>
            </a:pPr>
            <a:r>
              <a:rPr lang="zh-CN" altLang="en-US" sz="2800" dirty="0">
                <a:solidFill>
                  <a:srgbClr val="0000FF"/>
                </a:solidFill>
              </a:rPr>
              <a:t>战略规划（</a:t>
            </a:r>
            <a:r>
              <a:rPr lang="en-US" altLang="zh-CN" sz="2800" dirty="0">
                <a:solidFill>
                  <a:srgbClr val="0000FF"/>
                </a:solidFill>
              </a:rPr>
              <a:t>Strategy Planning</a:t>
            </a:r>
            <a:r>
              <a:rPr lang="zh-CN" altLang="en-US" sz="2800" dirty="0" smtClean="0">
                <a:solidFill>
                  <a:srgbClr val="0000FF"/>
                </a:solidFill>
              </a:rPr>
              <a:t>）</a:t>
            </a:r>
            <a:endParaRPr lang="en-US" altLang="zh-CN" sz="2800" dirty="0">
              <a:solidFill>
                <a:srgbClr val="0000FF"/>
              </a:solidFill>
            </a:endParaRPr>
          </a:p>
          <a:p>
            <a:pPr lvl="1" eaLnBrk="1" hangingPunct="1">
              <a:buSzPct val="120000"/>
            </a:pPr>
            <a:r>
              <a:rPr lang="zh-CN" altLang="en-US" sz="2400" dirty="0" smtClean="0"/>
              <a:t>组织</a:t>
            </a:r>
            <a:r>
              <a:rPr lang="zh-CN" altLang="en-US" sz="2400" dirty="0"/>
              <a:t>目标</a:t>
            </a:r>
          </a:p>
          <a:p>
            <a:pPr lvl="3" eaLnBrk="1" hangingPunct="1">
              <a:lnSpc>
                <a:spcPct val="90000"/>
              </a:lnSpc>
            </a:pPr>
            <a:r>
              <a:rPr lang="zh-CN" altLang="en-US" sz="1800" dirty="0" smtClean="0"/>
              <a:t>组织目标为组织与成员的考核提供了主要依据，根据这些依据又反过来使各部门、各个人都有了正确的工作方向与准绳</a:t>
            </a:r>
          </a:p>
          <a:p>
            <a:pPr lvl="3" eaLnBrk="1" hangingPunct="1">
              <a:lnSpc>
                <a:spcPct val="90000"/>
              </a:lnSpc>
            </a:pPr>
            <a:r>
              <a:rPr lang="zh-CN" altLang="en-US" sz="1800" dirty="0" smtClean="0"/>
              <a:t>组织目标可以为管理者运用人、财、物等资源提供依据和标准</a:t>
            </a:r>
          </a:p>
          <a:p>
            <a:pPr lvl="1" eaLnBrk="1" hangingPunct="1">
              <a:buSzPct val="120000"/>
            </a:pPr>
            <a:r>
              <a:rPr lang="zh-CN" altLang="en-US" sz="2400" dirty="0"/>
              <a:t>环境约束</a:t>
            </a:r>
          </a:p>
          <a:p>
            <a:pPr lvl="3" eaLnBrk="1" hangingPunct="1">
              <a:lnSpc>
                <a:spcPct val="90000"/>
              </a:lnSpc>
            </a:pPr>
            <a:r>
              <a:rPr lang="zh-CN" altLang="en-US" sz="1800" dirty="0" smtClean="0"/>
              <a:t>政治（</a:t>
            </a:r>
            <a:r>
              <a:rPr lang="en-US" altLang="zh-CN" sz="1800" dirty="0" smtClean="0"/>
              <a:t>Politics</a:t>
            </a:r>
            <a:r>
              <a:rPr lang="zh-CN" altLang="en-US" sz="1800" dirty="0" smtClean="0"/>
              <a:t>）环境</a:t>
            </a:r>
          </a:p>
          <a:p>
            <a:pPr lvl="3" eaLnBrk="1" hangingPunct="1">
              <a:lnSpc>
                <a:spcPct val="90000"/>
              </a:lnSpc>
            </a:pPr>
            <a:r>
              <a:rPr lang="zh-CN" altLang="en-US" sz="1800" dirty="0" smtClean="0">
                <a:latin typeface="黑体" pitchFamily="49" charset="-122"/>
              </a:rPr>
              <a:t>经济 </a:t>
            </a:r>
            <a:r>
              <a:rPr lang="en-US" altLang="zh-CN" sz="1800" dirty="0" smtClean="0">
                <a:latin typeface="黑体" pitchFamily="49" charset="-122"/>
              </a:rPr>
              <a:t>(</a:t>
            </a:r>
            <a:r>
              <a:rPr lang="en-US" altLang="zh-CN" sz="1800" dirty="0" smtClean="0"/>
              <a:t>Economy</a:t>
            </a:r>
            <a:r>
              <a:rPr lang="en-US" altLang="zh-CN" sz="1800" dirty="0" smtClean="0">
                <a:latin typeface="黑体" pitchFamily="49" charset="-122"/>
              </a:rPr>
              <a:t>)</a:t>
            </a:r>
            <a:r>
              <a:rPr lang="zh-CN" altLang="en-US" sz="1800" dirty="0" smtClean="0">
                <a:latin typeface="黑体" pitchFamily="49" charset="-122"/>
              </a:rPr>
              <a:t>环境</a:t>
            </a:r>
          </a:p>
          <a:p>
            <a:pPr lvl="3" eaLnBrk="1" hangingPunct="1">
              <a:lnSpc>
                <a:spcPct val="90000"/>
              </a:lnSpc>
            </a:pPr>
            <a:r>
              <a:rPr lang="zh-CN" altLang="en-US" sz="1800" dirty="0" smtClean="0"/>
              <a:t>社会（</a:t>
            </a:r>
            <a:r>
              <a:rPr lang="en-US" altLang="zh-CN" sz="1800" dirty="0" smtClean="0"/>
              <a:t>Society</a:t>
            </a:r>
            <a:r>
              <a:rPr lang="zh-CN" altLang="en-US" sz="1800" dirty="0" smtClean="0"/>
              <a:t>）环境</a:t>
            </a:r>
          </a:p>
          <a:p>
            <a:pPr lvl="3" eaLnBrk="1" hangingPunct="1">
              <a:lnSpc>
                <a:spcPct val="90000"/>
              </a:lnSpc>
            </a:pPr>
            <a:r>
              <a:rPr lang="zh-CN" altLang="en-US" sz="1800" dirty="0" smtClean="0"/>
              <a:t>技术（</a:t>
            </a:r>
            <a:r>
              <a:rPr lang="en-US" altLang="zh-CN" sz="1800" dirty="0" smtClean="0"/>
              <a:t>Technology</a:t>
            </a:r>
            <a:r>
              <a:rPr lang="zh-CN" altLang="en-US" sz="1800" dirty="0" smtClean="0"/>
              <a:t>）环境 </a:t>
            </a:r>
          </a:p>
          <a:p>
            <a:pPr lvl="1" eaLnBrk="1" hangingPunct="1">
              <a:buSzPct val="120000"/>
            </a:pPr>
            <a:r>
              <a:rPr lang="zh-CN" altLang="en-US" sz="2400" dirty="0"/>
              <a:t>计划与指标</a:t>
            </a:r>
          </a:p>
          <a:p>
            <a:pPr lvl="3" eaLnBrk="1" hangingPunct="1">
              <a:lnSpc>
                <a:spcPct val="90000"/>
              </a:lnSpc>
            </a:pPr>
            <a:r>
              <a:rPr lang="zh-CN" altLang="en-US" sz="1800" dirty="0" smtClean="0"/>
              <a:t> 如果不将目标分解，为目标实现制定详细的计划及策略，目标将只能成为空中楼阁</a:t>
            </a:r>
          </a:p>
          <a:p>
            <a:pPr lvl="3" eaLnBrk="1" hangingPunct="1">
              <a:lnSpc>
                <a:spcPct val="90000"/>
              </a:lnSpc>
            </a:pPr>
            <a:r>
              <a:rPr lang="zh-CN" altLang="en-US" sz="1800" dirty="0" smtClean="0"/>
              <a:t> 这是战略规划的必要原则</a:t>
            </a:r>
          </a:p>
        </p:txBody>
      </p:sp>
      <p:sp>
        <p:nvSpPr>
          <p:cNvPr id="4" name="Rectangle 7"/>
          <p:cNvSpPr>
            <a:spLocks noChangeArrowheads="1"/>
          </p:cNvSpPr>
          <p:nvPr/>
        </p:nvSpPr>
        <p:spPr bwMode="auto">
          <a:xfrm>
            <a:off x="111561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一</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、系统规划概论</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5" name="Text Box 3"/>
          <p:cNvSpPr txBox="1">
            <a:spLocks noChangeArrowheads="1"/>
          </p:cNvSpPr>
          <p:nvPr/>
        </p:nvSpPr>
        <p:spPr bwMode="auto">
          <a:xfrm>
            <a:off x="2517540" y="828001"/>
            <a:ext cx="4968552"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r>
              <a:rPr lang="en-US" altLang="zh-CN" dirty="0"/>
              <a:t>  </a:t>
            </a:r>
            <a:r>
              <a:rPr lang="en-US" altLang="zh-CN" dirty="0" smtClean="0"/>
              <a:t>1</a:t>
            </a:r>
            <a:r>
              <a:rPr lang="zh-CN" altLang="en-US" dirty="0" smtClean="0"/>
              <a:t>、企业</a:t>
            </a:r>
            <a:r>
              <a:rPr lang="en-US" altLang="zh-CN" dirty="0" smtClean="0"/>
              <a:t>IT</a:t>
            </a:r>
            <a:r>
              <a:rPr lang="zh-CN" altLang="en-US" dirty="0" smtClean="0"/>
              <a:t>战略</a:t>
            </a:r>
            <a:endParaRPr lang="zh-CN" altLang="en-US" dirty="0"/>
          </a:p>
        </p:txBody>
      </p:sp>
    </p:spTree>
    <p:extLst>
      <p:ext uri="{BB962C8B-B14F-4D97-AF65-F5344CB8AC3E}">
        <p14:creationId xmlns:p14="http://schemas.microsoft.com/office/powerpoint/2010/main" val="374886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216024" y="218728"/>
            <a:ext cx="8820472" cy="762000"/>
          </a:xfrm>
        </p:spPr>
        <p:txBody>
          <a:bodyPr/>
          <a:lstStyle/>
          <a:p>
            <a:pPr>
              <a:defRPr/>
            </a:pPr>
            <a:r>
              <a:rPr lang="zh-CN" altLang="en-US" sz="2400" dirty="0" smtClean="0"/>
              <a:t>业务及管理现状况评估的具体方法与思路如下：</a:t>
            </a:r>
          </a:p>
        </p:txBody>
      </p:sp>
      <p:sp>
        <p:nvSpPr>
          <p:cNvPr id="101380" name="Text Box 3"/>
          <p:cNvSpPr txBox="1">
            <a:spLocks noChangeArrowheads="1"/>
          </p:cNvSpPr>
          <p:nvPr/>
        </p:nvSpPr>
        <p:spPr bwMode="auto">
          <a:xfrm>
            <a:off x="466725" y="4364038"/>
            <a:ext cx="2386013" cy="18954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87142" tIns="43571" rIns="87142" bIns="43571"/>
          <a:lstStyle>
            <a:lvl1pPr marL="169863" indent="-169863" defTabSz="871538">
              <a:defRPr sz="3200">
                <a:solidFill>
                  <a:schemeClr val="tx1"/>
                </a:solidFill>
                <a:latin typeface="Times New Roman" pitchFamily="18" charset="0"/>
              </a:defRPr>
            </a:lvl1pPr>
            <a:lvl2pPr marL="742950" indent="-285750" defTabSz="871538">
              <a:defRPr sz="3200">
                <a:solidFill>
                  <a:schemeClr val="tx1"/>
                </a:solidFill>
                <a:latin typeface="Times New Roman" pitchFamily="18" charset="0"/>
              </a:defRPr>
            </a:lvl2pPr>
            <a:lvl3pPr marL="1143000" indent="-228600" defTabSz="871538">
              <a:defRPr sz="3200">
                <a:solidFill>
                  <a:schemeClr val="tx1"/>
                </a:solidFill>
                <a:latin typeface="Times New Roman" pitchFamily="18" charset="0"/>
              </a:defRPr>
            </a:lvl3pPr>
            <a:lvl4pPr marL="1600200" indent="-228600" defTabSz="871538">
              <a:defRPr sz="3200">
                <a:solidFill>
                  <a:schemeClr val="tx1"/>
                </a:solidFill>
                <a:latin typeface="Times New Roman" pitchFamily="18" charset="0"/>
              </a:defRPr>
            </a:lvl4pPr>
            <a:lvl5pPr marL="2057400" indent="-228600" defTabSz="871538">
              <a:defRPr sz="3200">
                <a:solidFill>
                  <a:schemeClr val="tx1"/>
                </a:solidFill>
                <a:latin typeface="Times New Roman" pitchFamily="18" charset="0"/>
              </a:defRPr>
            </a:lvl5pPr>
            <a:lvl6pPr marL="2514600" indent="-228600" defTabSz="871538" eaLnBrk="0" fontAlgn="base" hangingPunct="0">
              <a:spcBef>
                <a:spcPct val="0"/>
              </a:spcBef>
              <a:spcAft>
                <a:spcPct val="0"/>
              </a:spcAft>
              <a:defRPr sz="3200">
                <a:solidFill>
                  <a:schemeClr val="tx1"/>
                </a:solidFill>
                <a:latin typeface="Times New Roman" pitchFamily="18" charset="0"/>
              </a:defRPr>
            </a:lvl6pPr>
            <a:lvl7pPr marL="2971800" indent="-228600" defTabSz="871538" eaLnBrk="0" fontAlgn="base" hangingPunct="0">
              <a:spcBef>
                <a:spcPct val="0"/>
              </a:spcBef>
              <a:spcAft>
                <a:spcPct val="0"/>
              </a:spcAft>
              <a:defRPr sz="3200">
                <a:solidFill>
                  <a:schemeClr val="tx1"/>
                </a:solidFill>
                <a:latin typeface="Times New Roman" pitchFamily="18" charset="0"/>
              </a:defRPr>
            </a:lvl7pPr>
            <a:lvl8pPr marL="3429000" indent="-228600" defTabSz="871538" eaLnBrk="0" fontAlgn="base" hangingPunct="0">
              <a:spcBef>
                <a:spcPct val="0"/>
              </a:spcBef>
              <a:spcAft>
                <a:spcPct val="0"/>
              </a:spcAft>
              <a:defRPr sz="3200">
                <a:solidFill>
                  <a:schemeClr val="tx1"/>
                </a:solidFill>
                <a:latin typeface="Times New Roman" pitchFamily="18" charset="0"/>
              </a:defRPr>
            </a:lvl8pPr>
            <a:lvl9pPr marL="3886200" indent="-228600" defTabSz="871538" eaLnBrk="0" fontAlgn="base" hangingPunct="0">
              <a:spcBef>
                <a:spcPct val="0"/>
              </a:spcBef>
              <a:spcAft>
                <a:spcPct val="0"/>
              </a:spcAft>
              <a:defRPr sz="3200">
                <a:solidFill>
                  <a:schemeClr val="tx1"/>
                </a:solidFill>
                <a:latin typeface="Times New Roman" pitchFamily="18" charset="0"/>
              </a:defRPr>
            </a:lvl9pPr>
          </a:lstStyle>
          <a:p>
            <a:pPr algn="just" eaLnBrk="1" hangingPunct="1">
              <a:lnSpc>
                <a:spcPct val="125000"/>
              </a:lnSpc>
              <a:buFont typeface="Wingdings" pitchFamily="2" charset="2"/>
              <a:buChar char="Ø"/>
            </a:pPr>
            <a:r>
              <a:rPr kumimoji="1" lang="zh-CN" altLang="en-US" sz="1300" b="1">
                <a:latin typeface="宋体" charset="-122"/>
                <a:ea typeface="宋体" charset="-122"/>
              </a:rPr>
              <a:t>通过调研和访谈全面了解的业务现状</a:t>
            </a:r>
          </a:p>
          <a:p>
            <a:pPr algn="just" eaLnBrk="1" hangingPunct="1">
              <a:lnSpc>
                <a:spcPct val="125000"/>
              </a:lnSpc>
              <a:buFont typeface="Wingdings" pitchFamily="2" charset="2"/>
              <a:buChar char="Ø"/>
            </a:pPr>
            <a:r>
              <a:rPr kumimoji="1" lang="zh-CN" altLang="en-US" sz="1300" b="1">
                <a:latin typeface="宋体" charset="-122"/>
                <a:ea typeface="宋体" charset="-122"/>
              </a:rPr>
              <a:t>发现目前存在的、被大家感知到的表象问题</a:t>
            </a:r>
          </a:p>
          <a:p>
            <a:pPr algn="just" eaLnBrk="1" hangingPunct="1">
              <a:lnSpc>
                <a:spcPct val="125000"/>
              </a:lnSpc>
              <a:buFont typeface="Wingdings" pitchFamily="2" charset="2"/>
              <a:buChar char="Ø"/>
            </a:pPr>
            <a:r>
              <a:rPr kumimoji="1" lang="zh-CN" altLang="en-US" sz="1300" b="1">
                <a:latin typeface="宋体" charset="-122"/>
                <a:ea typeface="宋体" charset="-122"/>
              </a:rPr>
              <a:t>对管理和业务中存在的表象问题进行确认、分类、归纳总结</a:t>
            </a:r>
            <a:endParaRPr kumimoji="1" lang="zh-CN" altLang="en-US" sz="1300" b="1">
              <a:solidFill>
                <a:srgbClr val="FF3300"/>
              </a:solidFill>
              <a:latin typeface="宋体" charset="-122"/>
              <a:ea typeface="宋体" charset="-122"/>
            </a:endParaRPr>
          </a:p>
        </p:txBody>
      </p:sp>
      <p:sp>
        <p:nvSpPr>
          <p:cNvPr id="634884" name="AutoShape 4"/>
          <p:cNvSpPr>
            <a:spLocks noChangeArrowheads="1"/>
          </p:cNvSpPr>
          <p:nvPr/>
        </p:nvSpPr>
        <p:spPr bwMode="auto">
          <a:xfrm>
            <a:off x="517525" y="1851025"/>
            <a:ext cx="203200" cy="2260600"/>
          </a:xfrm>
          <a:prstGeom prst="upArrow">
            <a:avLst>
              <a:gd name="adj1" fmla="val 50000"/>
              <a:gd name="adj2" fmla="val 278125"/>
            </a:avLst>
          </a:prstGeom>
          <a:gradFill rotWithShape="1">
            <a:gsLst>
              <a:gs pos="0">
                <a:srgbClr val="66FF99">
                  <a:gamma/>
                  <a:shade val="46275"/>
                  <a:invGamma/>
                </a:srgbClr>
              </a:gs>
              <a:gs pos="100000">
                <a:srgbClr val="66FF99"/>
              </a:gs>
            </a:gsLst>
            <a:lin ang="5400000" scaled="1"/>
          </a:gradFill>
          <a:ln w="9525">
            <a:noFill/>
            <a:miter lim="800000"/>
            <a:headEnd/>
            <a:tailEnd/>
          </a:ln>
          <a:effectLst>
            <a:outerShdw dist="35921" dir="2700000" algn="ctr" rotWithShape="0">
              <a:srgbClr val="808080"/>
            </a:outerShdw>
          </a:effectLst>
        </p:spPr>
        <p:txBody>
          <a:bodyPr vert="eaVert"/>
          <a:lstStyle/>
          <a:p>
            <a:endParaRPr lang="zh-CN" altLang="en-US">
              <a:ea typeface="宋体" charset="-122"/>
            </a:endParaRPr>
          </a:p>
        </p:txBody>
      </p:sp>
      <p:sp>
        <p:nvSpPr>
          <p:cNvPr id="101382" name="AutoShape 5"/>
          <p:cNvSpPr>
            <a:spLocks noChangeAspect="1" noChangeArrowheads="1"/>
          </p:cNvSpPr>
          <p:nvPr/>
        </p:nvSpPr>
        <p:spPr bwMode="auto">
          <a:xfrm>
            <a:off x="720725" y="1689100"/>
            <a:ext cx="1858963"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宋体" charset="-122"/>
            </a:endParaRPr>
          </a:p>
        </p:txBody>
      </p:sp>
      <p:sp>
        <p:nvSpPr>
          <p:cNvPr id="634886" name="Freeform 6"/>
          <p:cNvSpPr>
            <a:spLocks/>
          </p:cNvSpPr>
          <p:nvPr/>
        </p:nvSpPr>
        <p:spPr bwMode="auto">
          <a:xfrm>
            <a:off x="1446213" y="1795463"/>
            <a:ext cx="411162" cy="527050"/>
          </a:xfrm>
          <a:custGeom>
            <a:avLst/>
            <a:gdLst/>
            <a:ahLst/>
            <a:cxnLst>
              <a:cxn ang="0">
                <a:pos x="267" y="0"/>
              </a:cxn>
              <a:cxn ang="0">
                <a:pos x="534" y="574"/>
              </a:cxn>
              <a:cxn ang="0">
                <a:pos x="0" y="574"/>
              </a:cxn>
              <a:cxn ang="0">
                <a:pos x="267" y="0"/>
              </a:cxn>
            </a:cxnLst>
            <a:rect l="0" t="0" r="r" b="b"/>
            <a:pathLst>
              <a:path w="534" h="574">
                <a:moveTo>
                  <a:pt x="267" y="0"/>
                </a:moveTo>
                <a:lnTo>
                  <a:pt x="534" y="574"/>
                </a:lnTo>
                <a:lnTo>
                  <a:pt x="0" y="574"/>
                </a:lnTo>
                <a:lnTo>
                  <a:pt x="267" y="0"/>
                </a:lnTo>
                <a:close/>
              </a:path>
            </a:pathLst>
          </a:custGeom>
          <a:solidFill>
            <a:srgbClr val="CCFFCC"/>
          </a:solidFill>
          <a:ln w="1905">
            <a:noFill/>
            <a:prstDash val="solid"/>
            <a:round/>
            <a:headEnd/>
            <a:tailEnd/>
          </a:ln>
          <a:effectLst>
            <a:outerShdw dist="35921" dir="2700000" algn="ctr" rotWithShape="0">
              <a:srgbClr val="808080"/>
            </a:outerShdw>
          </a:effectLst>
        </p:spPr>
        <p:txBody>
          <a:bodyPr/>
          <a:lstStyle/>
          <a:p>
            <a:pPr>
              <a:defRPr/>
            </a:pPr>
            <a:endParaRPr lang="zh-CN" altLang="en-US"/>
          </a:p>
        </p:txBody>
      </p:sp>
      <p:sp>
        <p:nvSpPr>
          <p:cNvPr id="634887" name="Freeform 7"/>
          <p:cNvSpPr>
            <a:spLocks/>
          </p:cNvSpPr>
          <p:nvPr/>
        </p:nvSpPr>
        <p:spPr bwMode="auto">
          <a:xfrm>
            <a:off x="1209675" y="2322513"/>
            <a:ext cx="882650" cy="614362"/>
          </a:xfrm>
          <a:custGeom>
            <a:avLst/>
            <a:gdLst/>
            <a:ahLst/>
            <a:cxnLst>
              <a:cxn ang="0">
                <a:pos x="308" y="0"/>
              </a:cxn>
              <a:cxn ang="0">
                <a:pos x="839" y="0"/>
              </a:cxn>
              <a:cxn ang="0">
                <a:pos x="1147" y="672"/>
              </a:cxn>
              <a:cxn ang="0">
                <a:pos x="0" y="672"/>
              </a:cxn>
              <a:cxn ang="0">
                <a:pos x="308" y="0"/>
              </a:cxn>
            </a:cxnLst>
            <a:rect l="0" t="0" r="r" b="b"/>
            <a:pathLst>
              <a:path w="1147" h="672">
                <a:moveTo>
                  <a:pt x="308" y="0"/>
                </a:moveTo>
                <a:lnTo>
                  <a:pt x="839" y="0"/>
                </a:lnTo>
                <a:lnTo>
                  <a:pt x="1147" y="672"/>
                </a:lnTo>
                <a:lnTo>
                  <a:pt x="0" y="672"/>
                </a:lnTo>
                <a:lnTo>
                  <a:pt x="308" y="0"/>
                </a:lnTo>
                <a:close/>
              </a:path>
            </a:pathLst>
          </a:custGeom>
          <a:solidFill>
            <a:srgbClr val="FFFF99"/>
          </a:solidFill>
          <a:ln w="1905">
            <a:noFill/>
            <a:prstDash val="solid"/>
            <a:round/>
            <a:headEnd/>
            <a:tailEnd/>
          </a:ln>
          <a:effectLst>
            <a:outerShdw dist="35921" dir="2700000" algn="ctr" rotWithShape="0">
              <a:srgbClr val="808080"/>
            </a:outerShdw>
          </a:effectLst>
        </p:spPr>
        <p:txBody>
          <a:bodyPr/>
          <a:lstStyle/>
          <a:p>
            <a:pPr>
              <a:defRPr/>
            </a:pPr>
            <a:endParaRPr lang="zh-CN" altLang="en-US"/>
          </a:p>
        </p:txBody>
      </p:sp>
      <p:sp>
        <p:nvSpPr>
          <p:cNvPr id="634888" name="Freeform 8"/>
          <p:cNvSpPr>
            <a:spLocks/>
          </p:cNvSpPr>
          <p:nvPr/>
        </p:nvSpPr>
        <p:spPr bwMode="auto">
          <a:xfrm>
            <a:off x="971550" y="2936875"/>
            <a:ext cx="1357313" cy="614363"/>
          </a:xfrm>
          <a:custGeom>
            <a:avLst/>
            <a:gdLst/>
            <a:ahLst/>
            <a:cxnLst>
              <a:cxn ang="0">
                <a:pos x="309" y="0"/>
              </a:cxn>
              <a:cxn ang="0">
                <a:pos x="1456" y="0"/>
              </a:cxn>
              <a:cxn ang="0">
                <a:pos x="1765" y="672"/>
              </a:cxn>
              <a:cxn ang="0">
                <a:pos x="0" y="672"/>
              </a:cxn>
              <a:cxn ang="0">
                <a:pos x="309" y="0"/>
              </a:cxn>
            </a:cxnLst>
            <a:rect l="0" t="0" r="r" b="b"/>
            <a:pathLst>
              <a:path w="1765" h="672">
                <a:moveTo>
                  <a:pt x="309" y="0"/>
                </a:moveTo>
                <a:lnTo>
                  <a:pt x="1456" y="0"/>
                </a:lnTo>
                <a:lnTo>
                  <a:pt x="1765" y="672"/>
                </a:lnTo>
                <a:lnTo>
                  <a:pt x="0" y="672"/>
                </a:lnTo>
                <a:lnTo>
                  <a:pt x="309" y="0"/>
                </a:lnTo>
                <a:close/>
              </a:path>
            </a:pathLst>
          </a:custGeom>
          <a:solidFill>
            <a:srgbClr val="FFCC99"/>
          </a:solidFill>
          <a:ln w="1905">
            <a:noFill/>
            <a:prstDash val="solid"/>
            <a:round/>
            <a:headEnd/>
            <a:tailEnd/>
          </a:ln>
          <a:effectLst>
            <a:outerShdw dist="35921" dir="2700000" algn="ctr" rotWithShape="0">
              <a:srgbClr val="808080"/>
            </a:outerShdw>
          </a:effectLst>
        </p:spPr>
        <p:txBody>
          <a:bodyPr/>
          <a:lstStyle/>
          <a:p>
            <a:pPr>
              <a:defRPr/>
            </a:pPr>
            <a:endParaRPr lang="zh-CN" altLang="en-US"/>
          </a:p>
        </p:txBody>
      </p:sp>
      <p:sp>
        <p:nvSpPr>
          <p:cNvPr id="634889" name="Freeform 9"/>
          <p:cNvSpPr>
            <a:spLocks/>
          </p:cNvSpPr>
          <p:nvPr/>
        </p:nvSpPr>
        <p:spPr bwMode="auto">
          <a:xfrm>
            <a:off x="731838" y="3546475"/>
            <a:ext cx="1833562" cy="615950"/>
          </a:xfrm>
          <a:custGeom>
            <a:avLst/>
            <a:gdLst/>
            <a:ahLst/>
            <a:cxnLst>
              <a:cxn ang="0">
                <a:pos x="308" y="0"/>
              </a:cxn>
              <a:cxn ang="0">
                <a:pos x="2076" y="0"/>
              </a:cxn>
              <a:cxn ang="0">
                <a:pos x="2384" y="672"/>
              </a:cxn>
              <a:cxn ang="0">
                <a:pos x="0" y="672"/>
              </a:cxn>
              <a:cxn ang="0">
                <a:pos x="308" y="0"/>
              </a:cxn>
            </a:cxnLst>
            <a:rect l="0" t="0" r="r" b="b"/>
            <a:pathLst>
              <a:path w="2384" h="672">
                <a:moveTo>
                  <a:pt x="308" y="0"/>
                </a:moveTo>
                <a:lnTo>
                  <a:pt x="2076" y="0"/>
                </a:lnTo>
                <a:lnTo>
                  <a:pt x="2384" y="672"/>
                </a:lnTo>
                <a:lnTo>
                  <a:pt x="0" y="672"/>
                </a:lnTo>
                <a:lnTo>
                  <a:pt x="308" y="0"/>
                </a:lnTo>
                <a:close/>
              </a:path>
            </a:pathLst>
          </a:custGeom>
          <a:solidFill>
            <a:srgbClr val="FF99CC"/>
          </a:solidFill>
          <a:ln w="1905">
            <a:noFill/>
            <a:prstDash val="solid"/>
            <a:round/>
            <a:headEnd/>
            <a:tailEnd/>
          </a:ln>
          <a:effectLst>
            <a:outerShdw dist="35921" dir="2700000" algn="ctr" rotWithShape="0">
              <a:srgbClr val="808080"/>
            </a:outerShdw>
          </a:effectLst>
        </p:spPr>
        <p:txBody>
          <a:bodyPr/>
          <a:lstStyle/>
          <a:p>
            <a:pPr>
              <a:defRPr/>
            </a:pPr>
            <a:endParaRPr lang="zh-CN" altLang="en-US"/>
          </a:p>
        </p:txBody>
      </p:sp>
      <p:sp>
        <p:nvSpPr>
          <p:cNvPr id="101387" name="Text Box 10"/>
          <p:cNvSpPr txBox="1">
            <a:spLocks noChangeArrowheads="1"/>
          </p:cNvSpPr>
          <p:nvPr/>
        </p:nvSpPr>
        <p:spPr bwMode="auto">
          <a:xfrm>
            <a:off x="515938" y="1233488"/>
            <a:ext cx="1992312"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167" tIns="10300" rIns="17167" bIns="0">
            <a:spAutoFit/>
          </a:bodyPr>
          <a:lstStyle>
            <a:lvl1pPr defTabSz="871538">
              <a:defRPr sz="3200">
                <a:solidFill>
                  <a:schemeClr val="tx1"/>
                </a:solidFill>
                <a:latin typeface="Times New Roman" pitchFamily="18" charset="0"/>
              </a:defRPr>
            </a:lvl1pPr>
            <a:lvl2pPr marL="742950" indent="-285750" defTabSz="871538">
              <a:defRPr sz="3200">
                <a:solidFill>
                  <a:schemeClr val="tx1"/>
                </a:solidFill>
                <a:latin typeface="Times New Roman" pitchFamily="18" charset="0"/>
              </a:defRPr>
            </a:lvl2pPr>
            <a:lvl3pPr marL="1143000" indent="-228600" defTabSz="871538">
              <a:defRPr sz="3200">
                <a:solidFill>
                  <a:schemeClr val="tx1"/>
                </a:solidFill>
                <a:latin typeface="Times New Roman" pitchFamily="18" charset="0"/>
              </a:defRPr>
            </a:lvl3pPr>
            <a:lvl4pPr marL="1600200" indent="-228600" defTabSz="871538">
              <a:defRPr sz="3200">
                <a:solidFill>
                  <a:schemeClr val="tx1"/>
                </a:solidFill>
                <a:latin typeface="Times New Roman" pitchFamily="18" charset="0"/>
              </a:defRPr>
            </a:lvl4pPr>
            <a:lvl5pPr marL="2057400" indent="-228600" defTabSz="871538">
              <a:defRPr sz="3200">
                <a:solidFill>
                  <a:schemeClr val="tx1"/>
                </a:solidFill>
                <a:latin typeface="Times New Roman" pitchFamily="18" charset="0"/>
              </a:defRPr>
            </a:lvl5pPr>
            <a:lvl6pPr marL="2514600" indent="-228600" defTabSz="871538" eaLnBrk="0" fontAlgn="base" hangingPunct="0">
              <a:spcBef>
                <a:spcPct val="0"/>
              </a:spcBef>
              <a:spcAft>
                <a:spcPct val="0"/>
              </a:spcAft>
              <a:defRPr sz="3200">
                <a:solidFill>
                  <a:schemeClr val="tx1"/>
                </a:solidFill>
                <a:latin typeface="Times New Roman" pitchFamily="18" charset="0"/>
              </a:defRPr>
            </a:lvl6pPr>
            <a:lvl7pPr marL="2971800" indent="-228600" defTabSz="871538" eaLnBrk="0" fontAlgn="base" hangingPunct="0">
              <a:spcBef>
                <a:spcPct val="0"/>
              </a:spcBef>
              <a:spcAft>
                <a:spcPct val="0"/>
              </a:spcAft>
              <a:defRPr sz="3200">
                <a:solidFill>
                  <a:schemeClr val="tx1"/>
                </a:solidFill>
                <a:latin typeface="Times New Roman" pitchFamily="18" charset="0"/>
              </a:defRPr>
            </a:lvl7pPr>
            <a:lvl8pPr marL="3429000" indent="-228600" defTabSz="871538" eaLnBrk="0" fontAlgn="base" hangingPunct="0">
              <a:spcBef>
                <a:spcPct val="0"/>
              </a:spcBef>
              <a:spcAft>
                <a:spcPct val="0"/>
              </a:spcAft>
              <a:defRPr sz="3200">
                <a:solidFill>
                  <a:schemeClr val="tx1"/>
                </a:solidFill>
                <a:latin typeface="Times New Roman" pitchFamily="18" charset="0"/>
              </a:defRPr>
            </a:lvl8pPr>
            <a:lvl9pPr marL="3886200" indent="-228600" defTabSz="871538" eaLnBrk="0" fontAlgn="base" hangingPunct="0">
              <a:spcBef>
                <a:spcPct val="0"/>
              </a:spcBef>
              <a:spcAft>
                <a:spcPct val="0"/>
              </a:spcAft>
              <a:defRPr sz="3200">
                <a:solidFill>
                  <a:schemeClr val="tx1"/>
                </a:solidFill>
                <a:latin typeface="Times New Roman" pitchFamily="18" charset="0"/>
              </a:defRPr>
            </a:lvl9pPr>
          </a:lstStyle>
          <a:p>
            <a:pPr algn="ctr" eaLnBrk="1" hangingPunct="1">
              <a:spcBef>
                <a:spcPct val="50000"/>
              </a:spcBef>
            </a:pPr>
            <a:r>
              <a:rPr kumimoji="1" lang="zh-CN" altLang="en-US" sz="1500" b="1">
                <a:latin typeface="宋体" charset="-122"/>
                <a:ea typeface="宋体" charset="-122"/>
              </a:rPr>
              <a:t>问题归纳</a:t>
            </a:r>
          </a:p>
        </p:txBody>
      </p:sp>
      <p:sp>
        <p:nvSpPr>
          <p:cNvPr id="101388" name="Text Box 11"/>
          <p:cNvSpPr txBox="1">
            <a:spLocks noChangeArrowheads="1"/>
          </p:cNvSpPr>
          <p:nvPr/>
        </p:nvSpPr>
        <p:spPr bwMode="auto">
          <a:xfrm>
            <a:off x="2728913" y="1222375"/>
            <a:ext cx="3314700"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7167" tIns="10300" rIns="17167" bIns="0">
            <a:spAutoFit/>
          </a:bodyPr>
          <a:lstStyle>
            <a:lvl1pPr defTabSz="871538">
              <a:defRPr sz="3200">
                <a:solidFill>
                  <a:schemeClr val="tx1"/>
                </a:solidFill>
                <a:latin typeface="Times New Roman" pitchFamily="18" charset="0"/>
              </a:defRPr>
            </a:lvl1pPr>
            <a:lvl2pPr marL="742950" indent="-285750" defTabSz="871538">
              <a:defRPr sz="3200">
                <a:solidFill>
                  <a:schemeClr val="tx1"/>
                </a:solidFill>
                <a:latin typeface="Times New Roman" pitchFamily="18" charset="0"/>
              </a:defRPr>
            </a:lvl2pPr>
            <a:lvl3pPr marL="1143000" indent="-228600" defTabSz="871538">
              <a:defRPr sz="3200">
                <a:solidFill>
                  <a:schemeClr val="tx1"/>
                </a:solidFill>
                <a:latin typeface="Times New Roman" pitchFamily="18" charset="0"/>
              </a:defRPr>
            </a:lvl3pPr>
            <a:lvl4pPr marL="1600200" indent="-228600" defTabSz="871538">
              <a:defRPr sz="3200">
                <a:solidFill>
                  <a:schemeClr val="tx1"/>
                </a:solidFill>
                <a:latin typeface="Times New Roman" pitchFamily="18" charset="0"/>
              </a:defRPr>
            </a:lvl4pPr>
            <a:lvl5pPr marL="2057400" indent="-228600" defTabSz="871538">
              <a:defRPr sz="3200">
                <a:solidFill>
                  <a:schemeClr val="tx1"/>
                </a:solidFill>
                <a:latin typeface="Times New Roman" pitchFamily="18" charset="0"/>
              </a:defRPr>
            </a:lvl5pPr>
            <a:lvl6pPr marL="2514600" indent="-228600" defTabSz="871538" eaLnBrk="0" fontAlgn="base" hangingPunct="0">
              <a:spcBef>
                <a:spcPct val="0"/>
              </a:spcBef>
              <a:spcAft>
                <a:spcPct val="0"/>
              </a:spcAft>
              <a:defRPr sz="3200">
                <a:solidFill>
                  <a:schemeClr val="tx1"/>
                </a:solidFill>
                <a:latin typeface="Times New Roman" pitchFamily="18" charset="0"/>
              </a:defRPr>
            </a:lvl6pPr>
            <a:lvl7pPr marL="2971800" indent="-228600" defTabSz="871538" eaLnBrk="0" fontAlgn="base" hangingPunct="0">
              <a:spcBef>
                <a:spcPct val="0"/>
              </a:spcBef>
              <a:spcAft>
                <a:spcPct val="0"/>
              </a:spcAft>
              <a:defRPr sz="3200">
                <a:solidFill>
                  <a:schemeClr val="tx1"/>
                </a:solidFill>
                <a:latin typeface="Times New Roman" pitchFamily="18" charset="0"/>
              </a:defRPr>
            </a:lvl7pPr>
            <a:lvl8pPr marL="3429000" indent="-228600" defTabSz="871538" eaLnBrk="0" fontAlgn="base" hangingPunct="0">
              <a:spcBef>
                <a:spcPct val="0"/>
              </a:spcBef>
              <a:spcAft>
                <a:spcPct val="0"/>
              </a:spcAft>
              <a:defRPr sz="3200">
                <a:solidFill>
                  <a:schemeClr val="tx1"/>
                </a:solidFill>
                <a:latin typeface="Times New Roman" pitchFamily="18" charset="0"/>
              </a:defRPr>
            </a:lvl8pPr>
            <a:lvl9pPr marL="3886200" indent="-228600" defTabSz="871538" eaLnBrk="0" fontAlgn="base" hangingPunct="0">
              <a:spcBef>
                <a:spcPct val="0"/>
              </a:spcBef>
              <a:spcAft>
                <a:spcPct val="0"/>
              </a:spcAft>
              <a:defRPr sz="3200">
                <a:solidFill>
                  <a:schemeClr val="tx1"/>
                </a:solidFill>
                <a:latin typeface="Times New Roman" pitchFamily="18" charset="0"/>
              </a:defRPr>
            </a:lvl9pPr>
          </a:lstStyle>
          <a:p>
            <a:pPr algn="ctr" eaLnBrk="1" hangingPunct="1">
              <a:spcBef>
                <a:spcPct val="50000"/>
              </a:spcBef>
            </a:pPr>
            <a:r>
              <a:rPr kumimoji="1" lang="zh-CN" altLang="en-US" sz="1500" b="1">
                <a:latin typeface="宋体" charset="-122"/>
                <a:ea typeface="宋体" charset="-122"/>
              </a:rPr>
              <a:t>分析思路</a:t>
            </a:r>
          </a:p>
        </p:txBody>
      </p:sp>
      <p:sp>
        <p:nvSpPr>
          <p:cNvPr id="634892" name="_s3600"/>
          <p:cNvSpPr>
            <a:spLocks noChangeArrowheads="1"/>
          </p:cNvSpPr>
          <p:nvPr/>
        </p:nvSpPr>
        <p:spPr bwMode="auto">
          <a:xfrm flipV="1">
            <a:off x="6732588" y="1851025"/>
            <a:ext cx="430212" cy="569913"/>
          </a:xfrm>
          <a:custGeom>
            <a:avLst/>
            <a:gdLst>
              <a:gd name="G0" fmla="+- 10800 0 0"/>
              <a:gd name="G1" fmla="+- 21600 0 10800"/>
              <a:gd name="G2" fmla="*/ 10800 1 2"/>
              <a:gd name="G3" fmla="+- 21600 0 G2"/>
              <a:gd name="G4" fmla="+/ 10800 21600 2"/>
              <a:gd name="G5" fmla="+/ G1 0 2"/>
              <a:gd name="G6" fmla="*/ 21600 21600 10800"/>
              <a:gd name="G7" fmla="*/ G6 1 2"/>
              <a:gd name="G8" fmla="+- 21600 0 G7"/>
              <a:gd name="G9" fmla="*/ 21600 1 2"/>
              <a:gd name="G10" fmla="+- 10800 0 G9"/>
              <a:gd name="G11" fmla="?: G10 G8 0"/>
              <a:gd name="G12" fmla="?: G10 G7 21600"/>
              <a:gd name="T0" fmla="*/ 16200 w 21600"/>
              <a:gd name="T1" fmla="*/ 10800 h 21600"/>
              <a:gd name="T2" fmla="*/ 10800 w 21600"/>
              <a:gd name="T3" fmla="*/ 21600 h 21600"/>
              <a:gd name="T4" fmla="*/ 5400 w 21600"/>
              <a:gd name="T5" fmla="*/ 10800 h 21600"/>
              <a:gd name="T6" fmla="*/ 10800 w 21600"/>
              <a:gd name="T7" fmla="*/ 0 h 21600"/>
              <a:gd name="T8" fmla="*/ 7200 w 21600"/>
              <a:gd name="T9" fmla="*/ 7200 h 21600"/>
              <a:gd name="T10" fmla="*/ 14400 w 21600"/>
              <a:gd name="T11" fmla="*/ 14400 h 21600"/>
            </a:gdLst>
            <a:ahLst/>
            <a:cxnLst>
              <a:cxn ang="0">
                <a:pos x="T0" y="T1"/>
              </a:cxn>
              <a:cxn ang="0">
                <a:pos x="T2" y="T3"/>
              </a:cxn>
              <a:cxn ang="0">
                <a:pos x="T4" y="T5"/>
              </a:cxn>
              <a:cxn ang="0">
                <a:pos x="T6" y="T7"/>
              </a:cxn>
            </a:cxnLst>
            <a:rect l="T8" t="T9" r="T10" b="T11"/>
            <a:pathLst>
              <a:path w="21600" h="21600">
                <a:moveTo>
                  <a:pt x="0" y="0"/>
                </a:moveTo>
                <a:lnTo>
                  <a:pt x="10800" y="21600"/>
                </a:lnTo>
                <a:lnTo>
                  <a:pt x="10800" y="21600"/>
                </a:lnTo>
                <a:lnTo>
                  <a:pt x="21600" y="0"/>
                </a:lnTo>
                <a:close/>
              </a:path>
            </a:pathLst>
          </a:custGeom>
          <a:solidFill>
            <a:srgbClr val="CCFFCC"/>
          </a:solidFill>
          <a:ln w="1905" algn="ctr">
            <a:noFill/>
            <a:miter lim="800000"/>
            <a:headEnd/>
            <a:tailEnd/>
          </a:ln>
          <a:effectLst>
            <a:outerShdw dist="35921" dir="2700000" algn="ctr" rotWithShape="0">
              <a:srgbClr val="808080"/>
            </a:outerShdw>
          </a:effectLst>
        </p:spPr>
        <p:txBody>
          <a:bodyPr rot="10800000" lIns="87142" tIns="43571" rIns="87142" bIns="43571"/>
          <a:lstStyle/>
          <a:p>
            <a:pPr algn="ctr" defTabSz="871538" eaLnBrk="1" hangingPunct="1">
              <a:defRPr/>
            </a:pPr>
            <a:endParaRPr kumimoji="1" lang="zh-CN" altLang="en-US" sz="1000" b="1">
              <a:latin typeface="宋体" charset="-122"/>
              <a:ea typeface="宋体" charset="-122"/>
            </a:endParaRPr>
          </a:p>
        </p:txBody>
      </p:sp>
      <p:sp>
        <p:nvSpPr>
          <p:cNvPr id="634893" name="_s3601"/>
          <p:cNvSpPr>
            <a:spLocks noChangeArrowheads="1"/>
          </p:cNvSpPr>
          <p:nvPr/>
        </p:nvSpPr>
        <p:spPr bwMode="auto">
          <a:xfrm flipV="1">
            <a:off x="6516688" y="2386013"/>
            <a:ext cx="862012" cy="60642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99"/>
          </a:solidFill>
          <a:ln w="1905" algn="ctr">
            <a:noFill/>
            <a:miter lim="800000"/>
            <a:headEnd/>
            <a:tailEnd/>
          </a:ln>
          <a:effectLst>
            <a:outerShdw dist="35921" dir="2700000" algn="ctr" rotWithShape="0">
              <a:srgbClr val="808080"/>
            </a:outerShdw>
          </a:effectLst>
        </p:spPr>
        <p:txBody>
          <a:bodyPr rot="10800000" lIns="87142" tIns="43571" rIns="87142" bIns="43571"/>
          <a:lstStyle/>
          <a:p>
            <a:pPr algn="ctr" defTabSz="871538" eaLnBrk="1" hangingPunct="1">
              <a:defRPr/>
            </a:pPr>
            <a:endParaRPr kumimoji="1" lang="zh-CN" altLang="en-US" sz="1000" b="1">
              <a:latin typeface="宋体" charset="-122"/>
              <a:ea typeface="宋体" charset="-122"/>
            </a:endParaRPr>
          </a:p>
        </p:txBody>
      </p:sp>
      <p:sp>
        <p:nvSpPr>
          <p:cNvPr id="634894" name="_s3602"/>
          <p:cNvSpPr>
            <a:spLocks noChangeArrowheads="1"/>
          </p:cNvSpPr>
          <p:nvPr/>
        </p:nvSpPr>
        <p:spPr bwMode="auto">
          <a:xfrm flipV="1">
            <a:off x="6303963" y="2992438"/>
            <a:ext cx="1287462" cy="571500"/>
          </a:xfrm>
          <a:custGeom>
            <a:avLst/>
            <a:gdLst>
              <a:gd name="G0" fmla="+- 3600 0 0"/>
              <a:gd name="G1" fmla="+- 21600 0 3600"/>
              <a:gd name="G2" fmla="*/ 3600 1 2"/>
              <a:gd name="G3" fmla="+- 21600 0 G2"/>
              <a:gd name="G4" fmla="+/ 3600 21600 2"/>
              <a:gd name="G5" fmla="+/ G1 0 2"/>
              <a:gd name="G6" fmla="*/ 21600 21600 3600"/>
              <a:gd name="G7" fmla="*/ G6 1 2"/>
              <a:gd name="G8" fmla="+- 21600 0 G7"/>
              <a:gd name="G9" fmla="*/ 21600 1 2"/>
              <a:gd name="G10" fmla="+- 3600 0 G9"/>
              <a:gd name="G11" fmla="?: G10 G8 0"/>
              <a:gd name="G12" fmla="?: G10 G7 21600"/>
              <a:gd name="T0" fmla="*/ 19800 w 21600"/>
              <a:gd name="T1" fmla="*/ 10800 h 21600"/>
              <a:gd name="T2" fmla="*/ 10800 w 21600"/>
              <a:gd name="T3" fmla="*/ 21600 h 21600"/>
              <a:gd name="T4" fmla="*/ 1800 w 21600"/>
              <a:gd name="T5" fmla="*/ 10800 h 21600"/>
              <a:gd name="T6" fmla="*/ 10800 w 21600"/>
              <a:gd name="T7" fmla="*/ 0 h 21600"/>
              <a:gd name="T8" fmla="*/ 3600 w 21600"/>
              <a:gd name="T9" fmla="*/ 3600 h 21600"/>
              <a:gd name="T10" fmla="*/ 18000 w 21600"/>
              <a:gd name="T11" fmla="*/ 18000 h 21600"/>
            </a:gdLst>
            <a:ahLst/>
            <a:cxnLst>
              <a:cxn ang="0">
                <a:pos x="T0" y="T1"/>
              </a:cxn>
              <a:cxn ang="0">
                <a:pos x="T2" y="T3"/>
              </a:cxn>
              <a:cxn ang="0">
                <a:pos x="T4" y="T5"/>
              </a:cxn>
              <a:cxn ang="0">
                <a:pos x="T6" y="T7"/>
              </a:cxn>
            </a:cxnLst>
            <a:rect l="T8" t="T9" r="T10" b="T11"/>
            <a:pathLst>
              <a:path w="21600" h="21600">
                <a:moveTo>
                  <a:pt x="0" y="0"/>
                </a:moveTo>
                <a:lnTo>
                  <a:pt x="3600" y="21600"/>
                </a:lnTo>
                <a:lnTo>
                  <a:pt x="18000" y="21600"/>
                </a:lnTo>
                <a:lnTo>
                  <a:pt x="21600" y="0"/>
                </a:lnTo>
                <a:close/>
              </a:path>
            </a:pathLst>
          </a:custGeom>
          <a:solidFill>
            <a:srgbClr val="FFCC99"/>
          </a:solidFill>
          <a:ln w="1905" algn="ctr">
            <a:noFill/>
            <a:miter lim="800000"/>
            <a:headEnd/>
            <a:tailEnd/>
          </a:ln>
          <a:effectLst>
            <a:outerShdw dist="35921" dir="2700000" algn="ctr" rotWithShape="0">
              <a:srgbClr val="808080"/>
            </a:outerShdw>
          </a:effectLst>
        </p:spPr>
        <p:txBody>
          <a:bodyPr lIns="87142" tIns="43571" rIns="87142" bIns="43571"/>
          <a:lstStyle/>
          <a:p>
            <a:pPr algn="ctr" defTabSz="871538" eaLnBrk="1" hangingPunct="1">
              <a:defRPr/>
            </a:pPr>
            <a:endParaRPr kumimoji="1" lang="zh-CN" altLang="en-US" sz="1000" b="1">
              <a:latin typeface="宋体" charset="-122"/>
              <a:ea typeface="宋体" charset="-122"/>
            </a:endParaRPr>
          </a:p>
          <a:p>
            <a:pPr algn="ctr" defTabSz="871538" eaLnBrk="1" hangingPunct="1">
              <a:defRPr/>
            </a:pPr>
            <a:endParaRPr kumimoji="1" lang="zh-CN" altLang="en-US" sz="1000" b="1">
              <a:latin typeface="宋体" charset="-122"/>
              <a:ea typeface="宋体" charset="-122"/>
            </a:endParaRPr>
          </a:p>
        </p:txBody>
      </p:sp>
      <p:sp>
        <p:nvSpPr>
          <p:cNvPr id="634895" name="_s3603"/>
          <p:cNvSpPr>
            <a:spLocks noChangeArrowheads="1"/>
          </p:cNvSpPr>
          <p:nvPr/>
        </p:nvSpPr>
        <p:spPr bwMode="auto">
          <a:xfrm flipV="1">
            <a:off x="6088063" y="3563938"/>
            <a:ext cx="1719262" cy="569912"/>
          </a:xfrm>
          <a:custGeom>
            <a:avLst/>
            <a:gdLst>
              <a:gd name="G0" fmla="+- 2700 0 0"/>
              <a:gd name="G1" fmla="+- 21600 0 2700"/>
              <a:gd name="G2" fmla="*/ 2700 1 2"/>
              <a:gd name="G3" fmla="+- 21600 0 G2"/>
              <a:gd name="G4" fmla="+/ 2700 21600 2"/>
              <a:gd name="G5" fmla="+/ G1 0 2"/>
              <a:gd name="G6" fmla="*/ 21600 21600 2700"/>
              <a:gd name="G7" fmla="*/ G6 1 2"/>
              <a:gd name="G8" fmla="+- 21600 0 G7"/>
              <a:gd name="G9" fmla="*/ 21600 1 2"/>
              <a:gd name="G10" fmla="+- 2700 0 G9"/>
              <a:gd name="G11" fmla="?: G10 G8 0"/>
              <a:gd name="G12" fmla="?: G10 G7 21600"/>
              <a:gd name="T0" fmla="*/ 20250 w 21600"/>
              <a:gd name="T1" fmla="*/ 10800 h 21600"/>
              <a:gd name="T2" fmla="*/ 10800 w 21600"/>
              <a:gd name="T3" fmla="*/ 21600 h 21600"/>
              <a:gd name="T4" fmla="*/ 1350 w 21600"/>
              <a:gd name="T5" fmla="*/ 10800 h 21600"/>
              <a:gd name="T6" fmla="*/ 10800 w 21600"/>
              <a:gd name="T7" fmla="*/ 0 h 21600"/>
              <a:gd name="T8" fmla="*/ 3150 w 21600"/>
              <a:gd name="T9" fmla="*/ 3150 h 21600"/>
              <a:gd name="T10" fmla="*/ 18450 w 21600"/>
              <a:gd name="T11" fmla="*/ 18450 h 21600"/>
            </a:gdLst>
            <a:ahLst/>
            <a:cxnLst>
              <a:cxn ang="0">
                <a:pos x="T0" y="T1"/>
              </a:cxn>
              <a:cxn ang="0">
                <a:pos x="T2" y="T3"/>
              </a:cxn>
              <a:cxn ang="0">
                <a:pos x="T4" y="T5"/>
              </a:cxn>
              <a:cxn ang="0">
                <a:pos x="T6" y="T7"/>
              </a:cxn>
            </a:cxnLst>
            <a:rect l="T8" t="T9" r="T10" b="T11"/>
            <a:pathLst>
              <a:path w="21600" h="21600">
                <a:moveTo>
                  <a:pt x="0" y="0"/>
                </a:moveTo>
                <a:lnTo>
                  <a:pt x="2700" y="21600"/>
                </a:lnTo>
                <a:lnTo>
                  <a:pt x="18900" y="21600"/>
                </a:lnTo>
                <a:lnTo>
                  <a:pt x="21600" y="0"/>
                </a:lnTo>
                <a:close/>
              </a:path>
            </a:pathLst>
          </a:custGeom>
          <a:solidFill>
            <a:srgbClr val="FF99CC"/>
          </a:solidFill>
          <a:ln w="1905" algn="ctr">
            <a:noFill/>
            <a:miter lim="800000"/>
            <a:headEnd/>
            <a:tailEnd/>
          </a:ln>
          <a:effectLst>
            <a:outerShdw dist="35921" dir="2700000" algn="ctr" rotWithShape="0">
              <a:srgbClr val="808080"/>
            </a:outerShdw>
          </a:effectLst>
        </p:spPr>
        <p:txBody>
          <a:bodyPr rot="10800000" lIns="87142" tIns="43571" rIns="87142" bIns="43571"/>
          <a:lstStyle/>
          <a:p>
            <a:pPr algn="just" defTabSz="871538" eaLnBrk="1" hangingPunct="1">
              <a:defRPr/>
            </a:pPr>
            <a:endParaRPr kumimoji="1" lang="zh-CN" altLang="en-US" sz="1000" b="1">
              <a:latin typeface="宋体" charset="-122"/>
              <a:ea typeface="宋体" charset="-122"/>
            </a:endParaRPr>
          </a:p>
        </p:txBody>
      </p:sp>
      <p:sp>
        <p:nvSpPr>
          <p:cNvPr id="101393" name="Text Box 16"/>
          <p:cNvSpPr txBox="1">
            <a:spLocks noChangeArrowheads="1"/>
          </p:cNvSpPr>
          <p:nvPr/>
        </p:nvSpPr>
        <p:spPr bwMode="auto">
          <a:xfrm>
            <a:off x="6743700" y="2020888"/>
            <a:ext cx="5127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142" tIns="43571" rIns="87142" bIns="43571"/>
          <a:lstStyle>
            <a:lvl1pPr defTabSz="871538">
              <a:defRPr sz="3200">
                <a:solidFill>
                  <a:schemeClr val="tx1"/>
                </a:solidFill>
                <a:latin typeface="Times New Roman" pitchFamily="18" charset="0"/>
              </a:defRPr>
            </a:lvl1pPr>
            <a:lvl2pPr marL="742950" indent="-285750" defTabSz="871538">
              <a:defRPr sz="3200">
                <a:solidFill>
                  <a:schemeClr val="tx1"/>
                </a:solidFill>
                <a:latin typeface="Times New Roman" pitchFamily="18" charset="0"/>
              </a:defRPr>
            </a:lvl2pPr>
            <a:lvl3pPr marL="1143000" indent="-228600" defTabSz="871538">
              <a:defRPr sz="3200">
                <a:solidFill>
                  <a:schemeClr val="tx1"/>
                </a:solidFill>
                <a:latin typeface="Times New Roman" pitchFamily="18" charset="0"/>
              </a:defRPr>
            </a:lvl3pPr>
            <a:lvl4pPr marL="1600200" indent="-228600" defTabSz="871538">
              <a:defRPr sz="3200">
                <a:solidFill>
                  <a:schemeClr val="tx1"/>
                </a:solidFill>
                <a:latin typeface="Times New Roman" pitchFamily="18" charset="0"/>
              </a:defRPr>
            </a:lvl4pPr>
            <a:lvl5pPr marL="2057400" indent="-228600" defTabSz="871538">
              <a:defRPr sz="3200">
                <a:solidFill>
                  <a:schemeClr val="tx1"/>
                </a:solidFill>
                <a:latin typeface="Times New Roman" pitchFamily="18" charset="0"/>
              </a:defRPr>
            </a:lvl5pPr>
            <a:lvl6pPr marL="2514600" indent="-228600" defTabSz="871538" eaLnBrk="0" fontAlgn="base" hangingPunct="0">
              <a:spcBef>
                <a:spcPct val="0"/>
              </a:spcBef>
              <a:spcAft>
                <a:spcPct val="0"/>
              </a:spcAft>
              <a:defRPr sz="3200">
                <a:solidFill>
                  <a:schemeClr val="tx1"/>
                </a:solidFill>
                <a:latin typeface="Times New Roman" pitchFamily="18" charset="0"/>
              </a:defRPr>
            </a:lvl6pPr>
            <a:lvl7pPr marL="2971800" indent="-228600" defTabSz="871538" eaLnBrk="0" fontAlgn="base" hangingPunct="0">
              <a:spcBef>
                <a:spcPct val="0"/>
              </a:spcBef>
              <a:spcAft>
                <a:spcPct val="0"/>
              </a:spcAft>
              <a:defRPr sz="3200">
                <a:solidFill>
                  <a:schemeClr val="tx1"/>
                </a:solidFill>
                <a:latin typeface="Times New Roman" pitchFamily="18" charset="0"/>
              </a:defRPr>
            </a:lvl7pPr>
            <a:lvl8pPr marL="3429000" indent="-228600" defTabSz="871538" eaLnBrk="0" fontAlgn="base" hangingPunct="0">
              <a:spcBef>
                <a:spcPct val="0"/>
              </a:spcBef>
              <a:spcAft>
                <a:spcPct val="0"/>
              </a:spcAft>
              <a:defRPr sz="3200">
                <a:solidFill>
                  <a:schemeClr val="tx1"/>
                </a:solidFill>
                <a:latin typeface="Times New Roman" pitchFamily="18" charset="0"/>
              </a:defRPr>
            </a:lvl8pPr>
            <a:lvl9pPr marL="3886200" indent="-228600" defTabSz="871538" eaLnBrk="0" fontAlgn="base" hangingPunct="0">
              <a:spcBef>
                <a:spcPct val="0"/>
              </a:spcBef>
              <a:spcAft>
                <a:spcPct val="0"/>
              </a:spcAft>
              <a:defRPr sz="3200">
                <a:solidFill>
                  <a:schemeClr val="tx1"/>
                </a:solidFill>
                <a:latin typeface="Times New Roman" pitchFamily="18" charset="0"/>
              </a:defRPr>
            </a:lvl9pPr>
          </a:lstStyle>
          <a:p>
            <a:pPr eaLnBrk="1" hangingPunct="1"/>
            <a:endParaRPr kumimoji="1" lang="zh-CN" altLang="en-US" sz="1000" b="1">
              <a:latin typeface="宋体" charset="-122"/>
              <a:ea typeface="宋体" charset="-122"/>
            </a:endParaRPr>
          </a:p>
        </p:txBody>
      </p:sp>
      <p:sp>
        <p:nvSpPr>
          <p:cNvPr id="101394" name="Text Box 17"/>
          <p:cNvSpPr txBox="1">
            <a:spLocks noChangeArrowheads="1"/>
          </p:cNvSpPr>
          <p:nvPr/>
        </p:nvSpPr>
        <p:spPr bwMode="auto">
          <a:xfrm>
            <a:off x="6753225" y="2028825"/>
            <a:ext cx="420688"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7167" tIns="10300" rIns="17167" bIns="0">
            <a:spAutoFit/>
          </a:bodyPr>
          <a:lstStyle>
            <a:lvl1pPr defTabSz="871538">
              <a:defRPr sz="3200">
                <a:solidFill>
                  <a:schemeClr val="tx1"/>
                </a:solidFill>
                <a:latin typeface="Times New Roman" pitchFamily="18" charset="0"/>
              </a:defRPr>
            </a:lvl1pPr>
            <a:lvl2pPr marL="742950" indent="-285750" defTabSz="871538">
              <a:defRPr sz="3200">
                <a:solidFill>
                  <a:schemeClr val="tx1"/>
                </a:solidFill>
                <a:latin typeface="Times New Roman" pitchFamily="18" charset="0"/>
              </a:defRPr>
            </a:lvl2pPr>
            <a:lvl3pPr marL="1143000" indent="-228600" defTabSz="871538">
              <a:defRPr sz="3200">
                <a:solidFill>
                  <a:schemeClr val="tx1"/>
                </a:solidFill>
                <a:latin typeface="Times New Roman" pitchFamily="18" charset="0"/>
              </a:defRPr>
            </a:lvl3pPr>
            <a:lvl4pPr marL="1600200" indent="-228600" defTabSz="871538">
              <a:defRPr sz="3200">
                <a:solidFill>
                  <a:schemeClr val="tx1"/>
                </a:solidFill>
                <a:latin typeface="Times New Roman" pitchFamily="18" charset="0"/>
              </a:defRPr>
            </a:lvl4pPr>
            <a:lvl5pPr marL="2057400" indent="-228600" defTabSz="871538">
              <a:defRPr sz="3200">
                <a:solidFill>
                  <a:schemeClr val="tx1"/>
                </a:solidFill>
                <a:latin typeface="Times New Roman" pitchFamily="18" charset="0"/>
              </a:defRPr>
            </a:lvl5pPr>
            <a:lvl6pPr marL="2514600" indent="-228600" defTabSz="871538" eaLnBrk="0" fontAlgn="base" hangingPunct="0">
              <a:spcBef>
                <a:spcPct val="0"/>
              </a:spcBef>
              <a:spcAft>
                <a:spcPct val="0"/>
              </a:spcAft>
              <a:defRPr sz="3200">
                <a:solidFill>
                  <a:schemeClr val="tx1"/>
                </a:solidFill>
                <a:latin typeface="Times New Roman" pitchFamily="18" charset="0"/>
              </a:defRPr>
            </a:lvl6pPr>
            <a:lvl7pPr marL="2971800" indent="-228600" defTabSz="871538" eaLnBrk="0" fontAlgn="base" hangingPunct="0">
              <a:spcBef>
                <a:spcPct val="0"/>
              </a:spcBef>
              <a:spcAft>
                <a:spcPct val="0"/>
              </a:spcAft>
              <a:defRPr sz="3200">
                <a:solidFill>
                  <a:schemeClr val="tx1"/>
                </a:solidFill>
                <a:latin typeface="Times New Roman" pitchFamily="18" charset="0"/>
              </a:defRPr>
            </a:lvl7pPr>
            <a:lvl8pPr marL="3429000" indent="-228600" defTabSz="871538" eaLnBrk="0" fontAlgn="base" hangingPunct="0">
              <a:spcBef>
                <a:spcPct val="0"/>
              </a:spcBef>
              <a:spcAft>
                <a:spcPct val="0"/>
              </a:spcAft>
              <a:defRPr sz="3200">
                <a:solidFill>
                  <a:schemeClr val="tx1"/>
                </a:solidFill>
                <a:latin typeface="Times New Roman" pitchFamily="18" charset="0"/>
              </a:defRPr>
            </a:lvl8pPr>
            <a:lvl9pPr marL="3886200" indent="-228600" defTabSz="871538" eaLnBrk="0" fontAlgn="base" hangingPunct="0">
              <a:spcBef>
                <a:spcPct val="0"/>
              </a:spcBef>
              <a:spcAft>
                <a:spcPct val="0"/>
              </a:spcAft>
              <a:defRPr sz="3200">
                <a:solidFill>
                  <a:schemeClr val="tx1"/>
                </a:solidFill>
                <a:latin typeface="Times New Roman" pitchFamily="18" charset="0"/>
              </a:defRPr>
            </a:lvl9pPr>
          </a:lstStyle>
          <a:p>
            <a:pPr algn="ctr" eaLnBrk="1" hangingPunct="1">
              <a:spcBef>
                <a:spcPct val="10000"/>
              </a:spcBef>
            </a:pPr>
            <a:r>
              <a:rPr kumimoji="1" lang="zh-CN" altLang="en-US" sz="1200" b="1">
                <a:latin typeface="宋体" charset="-122"/>
                <a:ea typeface="宋体" charset="-122"/>
              </a:rPr>
              <a:t>总体</a:t>
            </a:r>
          </a:p>
          <a:p>
            <a:pPr algn="ctr" eaLnBrk="1" hangingPunct="1">
              <a:spcBef>
                <a:spcPct val="10000"/>
              </a:spcBef>
            </a:pPr>
            <a:r>
              <a:rPr kumimoji="1" lang="zh-CN" altLang="en-US" sz="1200" b="1">
                <a:latin typeface="宋体" charset="-122"/>
                <a:ea typeface="宋体" charset="-122"/>
              </a:rPr>
              <a:t>评价</a:t>
            </a:r>
          </a:p>
        </p:txBody>
      </p:sp>
      <p:sp>
        <p:nvSpPr>
          <p:cNvPr id="101395" name="Text Box 18"/>
          <p:cNvSpPr txBox="1">
            <a:spLocks noChangeArrowheads="1"/>
          </p:cNvSpPr>
          <p:nvPr/>
        </p:nvSpPr>
        <p:spPr bwMode="auto">
          <a:xfrm>
            <a:off x="6416675" y="3159125"/>
            <a:ext cx="1058863"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167" tIns="10300" rIns="17167" bIns="0">
            <a:spAutoFit/>
          </a:bodyPr>
          <a:lstStyle>
            <a:lvl1pPr defTabSz="871538">
              <a:defRPr sz="3200">
                <a:solidFill>
                  <a:schemeClr val="tx1"/>
                </a:solidFill>
                <a:latin typeface="Times New Roman" pitchFamily="18" charset="0"/>
              </a:defRPr>
            </a:lvl1pPr>
            <a:lvl2pPr marL="742950" indent="-285750" defTabSz="871538">
              <a:defRPr sz="3200">
                <a:solidFill>
                  <a:schemeClr val="tx1"/>
                </a:solidFill>
                <a:latin typeface="Times New Roman" pitchFamily="18" charset="0"/>
              </a:defRPr>
            </a:lvl2pPr>
            <a:lvl3pPr marL="1143000" indent="-228600" defTabSz="871538">
              <a:defRPr sz="3200">
                <a:solidFill>
                  <a:schemeClr val="tx1"/>
                </a:solidFill>
                <a:latin typeface="Times New Roman" pitchFamily="18" charset="0"/>
              </a:defRPr>
            </a:lvl3pPr>
            <a:lvl4pPr marL="1600200" indent="-228600" defTabSz="871538">
              <a:defRPr sz="3200">
                <a:solidFill>
                  <a:schemeClr val="tx1"/>
                </a:solidFill>
                <a:latin typeface="Times New Roman" pitchFamily="18" charset="0"/>
              </a:defRPr>
            </a:lvl4pPr>
            <a:lvl5pPr marL="2057400" indent="-228600" defTabSz="871538">
              <a:defRPr sz="3200">
                <a:solidFill>
                  <a:schemeClr val="tx1"/>
                </a:solidFill>
                <a:latin typeface="Times New Roman" pitchFamily="18" charset="0"/>
              </a:defRPr>
            </a:lvl5pPr>
            <a:lvl6pPr marL="2514600" indent="-228600" defTabSz="871538" eaLnBrk="0" fontAlgn="base" hangingPunct="0">
              <a:spcBef>
                <a:spcPct val="0"/>
              </a:spcBef>
              <a:spcAft>
                <a:spcPct val="0"/>
              </a:spcAft>
              <a:defRPr sz="3200">
                <a:solidFill>
                  <a:schemeClr val="tx1"/>
                </a:solidFill>
                <a:latin typeface="Times New Roman" pitchFamily="18" charset="0"/>
              </a:defRPr>
            </a:lvl6pPr>
            <a:lvl7pPr marL="2971800" indent="-228600" defTabSz="871538" eaLnBrk="0" fontAlgn="base" hangingPunct="0">
              <a:spcBef>
                <a:spcPct val="0"/>
              </a:spcBef>
              <a:spcAft>
                <a:spcPct val="0"/>
              </a:spcAft>
              <a:defRPr sz="3200">
                <a:solidFill>
                  <a:schemeClr val="tx1"/>
                </a:solidFill>
                <a:latin typeface="Times New Roman" pitchFamily="18" charset="0"/>
              </a:defRPr>
            </a:lvl7pPr>
            <a:lvl8pPr marL="3429000" indent="-228600" defTabSz="871538" eaLnBrk="0" fontAlgn="base" hangingPunct="0">
              <a:spcBef>
                <a:spcPct val="0"/>
              </a:spcBef>
              <a:spcAft>
                <a:spcPct val="0"/>
              </a:spcAft>
              <a:defRPr sz="3200">
                <a:solidFill>
                  <a:schemeClr val="tx1"/>
                </a:solidFill>
                <a:latin typeface="Times New Roman" pitchFamily="18" charset="0"/>
              </a:defRPr>
            </a:lvl8pPr>
            <a:lvl9pPr marL="3886200" indent="-228600" defTabSz="871538" eaLnBrk="0" fontAlgn="base" hangingPunct="0">
              <a:spcBef>
                <a:spcPct val="0"/>
              </a:spcBef>
              <a:spcAft>
                <a:spcPct val="0"/>
              </a:spcAft>
              <a:defRPr sz="3200">
                <a:solidFill>
                  <a:schemeClr val="tx1"/>
                </a:solidFill>
                <a:latin typeface="Times New Roman" pitchFamily="18" charset="0"/>
              </a:defRPr>
            </a:lvl9pPr>
          </a:lstStyle>
          <a:p>
            <a:pPr algn="ctr" eaLnBrk="1" hangingPunct="1">
              <a:spcBef>
                <a:spcPct val="10000"/>
              </a:spcBef>
            </a:pPr>
            <a:r>
              <a:rPr kumimoji="1" lang="zh-CN" altLang="en-US" sz="1200" b="1">
                <a:latin typeface="宋体" charset="-122"/>
                <a:ea typeface="宋体" charset="-122"/>
                <a:cs typeface="Arial" charset="0"/>
              </a:rPr>
              <a:t>关键问题分析</a:t>
            </a:r>
          </a:p>
        </p:txBody>
      </p:sp>
      <p:sp>
        <p:nvSpPr>
          <p:cNvPr id="101396" name="Text Box 19"/>
          <p:cNvSpPr txBox="1">
            <a:spLocks noChangeArrowheads="1"/>
          </p:cNvSpPr>
          <p:nvPr/>
        </p:nvSpPr>
        <p:spPr bwMode="auto">
          <a:xfrm>
            <a:off x="6643688" y="2519363"/>
            <a:ext cx="6318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167" tIns="10300" rIns="17167" bIns="0">
            <a:spAutoFit/>
          </a:bodyPr>
          <a:lstStyle>
            <a:lvl1pPr defTabSz="871538">
              <a:defRPr sz="3200">
                <a:solidFill>
                  <a:schemeClr val="tx1"/>
                </a:solidFill>
                <a:latin typeface="Times New Roman" pitchFamily="18" charset="0"/>
              </a:defRPr>
            </a:lvl1pPr>
            <a:lvl2pPr marL="742950" indent="-285750" defTabSz="871538">
              <a:defRPr sz="3200">
                <a:solidFill>
                  <a:schemeClr val="tx1"/>
                </a:solidFill>
                <a:latin typeface="Times New Roman" pitchFamily="18" charset="0"/>
              </a:defRPr>
            </a:lvl2pPr>
            <a:lvl3pPr marL="1143000" indent="-228600" defTabSz="871538">
              <a:defRPr sz="3200">
                <a:solidFill>
                  <a:schemeClr val="tx1"/>
                </a:solidFill>
                <a:latin typeface="Times New Roman" pitchFamily="18" charset="0"/>
              </a:defRPr>
            </a:lvl3pPr>
            <a:lvl4pPr marL="1600200" indent="-228600" defTabSz="871538">
              <a:defRPr sz="3200">
                <a:solidFill>
                  <a:schemeClr val="tx1"/>
                </a:solidFill>
                <a:latin typeface="Times New Roman" pitchFamily="18" charset="0"/>
              </a:defRPr>
            </a:lvl4pPr>
            <a:lvl5pPr marL="2057400" indent="-228600" defTabSz="871538">
              <a:defRPr sz="3200">
                <a:solidFill>
                  <a:schemeClr val="tx1"/>
                </a:solidFill>
                <a:latin typeface="Times New Roman" pitchFamily="18" charset="0"/>
              </a:defRPr>
            </a:lvl5pPr>
            <a:lvl6pPr marL="2514600" indent="-228600" defTabSz="871538" eaLnBrk="0" fontAlgn="base" hangingPunct="0">
              <a:spcBef>
                <a:spcPct val="0"/>
              </a:spcBef>
              <a:spcAft>
                <a:spcPct val="0"/>
              </a:spcAft>
              <a:defRPr sz="3200">
                <a:solidFill>
                  <a:schemeClr val="tx1"/>
                </a:solidFill>
                <a:latin typeface="Times New Roman" pitchFamily="18" charset="0"/>
              </a:defRPr>
            </a:lvl6pPr>
            <a:lvl7pPr marL="2971800" indent="-228600" defTabSz="871538" eaLnBrk="0" fontAlgn="base" hangingPunct="0">
              <a:spcBef>
                <a:spcPct val="0"/>
              </a:spcBef>
              <a:spcAft>
                <a:spcPct val="0"/>
              </a:spcAft>
              <a:defRPr sz="3200">
                <a:solidFill>
                  <a:schemeClr val="tx1"/>
                </a:solidFill>
                <a:latin typeface="Times New Roman" pitchFamily="18" charset="0"/>
              </a:defRPr>
            </a:lvl7pPr>
            <a:lvl8pPr marL="3429000" indent="-228600" defTabSz="871538" eaLnBrk="0" fontAlgn="base" hangingPunct="0">
              <a:spcBef>
                <a:spcPct val="0"/>
              </a:spcBef>
              <a:spcAft>
                <a:spcPct val="0"/>
              </a:spcAft>
              <a:defRPr sz="3200">
                <a:solidFill>
                  <a:schemeClr val="tx1"/>
                </a:solidFill>
                <a:latin typeface="Times New Roman" pitchFamily="18" charset="0"/>
              </a:defRPr>
            </a:lvl8pPr>
            <a:lvl9pPr marL="3886200" indent="-228600" defTabSz="871538" eaLnBrk="0" fontAlgn="base" hangingPunct="0">
              <a:spcBef>
                <a:spcPct val="0"/>
              </a:spcBef>
              <a:spcAft>
                <a:spcPct val="0"/>
              </a:spcAft>
              <a:defRPr sz="3200">
                <a:solidFill>
                  <a:schemeClr val="tx1"/>
                </a:solidFill>
                <a:latin typeface="Times New Roman" pitchFamily="18" charset="0"/>
              </a:defRPr>
            </a:lvl9pPr>
          </a:lstStyle>
          <a:p>
            <a:pPr algn="ctr" eaLnBrk="1" hangingPunct="1">
              <a:spcBef>
                <a:spcPct val="50000"/>
              </a:spcBef>
            </a:pPr>
            <a:r>
              <a:rPr kumimoji="1" lang="zh-CN" altLang="en-US" sz="1200" b="1">
                <a:latin typeface="宋体" charset="-122"/>
                <a:ea typeface="宋体" charset="-122"/>
              </a:rPr>
              <a:t>问题归纳</a:t>
            </a:r>
          </a:p>
        </p:txBody>
      </p:sp>
      <p:sp>
        <p:nvSpPr>
          <p:cNvPr id="101397" name="Text Box 20"/>
          <p:cNvSpPr txBox="1">
            <a:spLocks noChangeArrowheads="1"/>
          </p:cNvSpPr>
          <p:nvPr/>
        </p:nvSpPr>
        <p:spPr bwMode="auto">
          <a:xfrm>
            <a:off x="6507163" y="3730625"/>
            <a:ext cx="8572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167" tIns="10300" rIns="17167" bIns="0">
            <a:spAutoFit/>
          </a:bodyPr>
          <a:lstStyle>
            <a:lvl1pPr defTabSz="871538">
              <a:defRPr sz="3200">
                <a:solidFill>
                  <a:schemeClr val="tx1"/>
                </a:solidFill>
                <a:latin typeface="Times New Roman" pitchFamily="18" charset="0"/>
              </a:defRPr>
            </a:lvl1pPr>
            <a:lvl2pPr marL="742950" indent="-285750" defTabSz="871538">
              <a:defRPr sz="3200">
                <a:solidFill>
                  <a:schemeClr val="tx1"/>
                </a:solidFill>
                <a:latin typeface="Times New Roman" pitchFamily="18" charset="0"/>
              </a:defRPr>
            </a:lvl2pPr>
            <a:lvl3pPr marL="1143000" indent="-228600" defTabSz="871538">
              <a:defRPr sz="3200">
                <a:solidFill>
                  <a:schemeClr val="tx1"/>
                </a:solidFill>
                <a:latin typeface="Times New Roman" pitchFamily="18" charset="0"/>
              </a:defRPr>
            </a:lvl3pPr>
            <a:lvl4pPr marL="1600200" indent="-228600" defTabSz="871538">
              <a:defRPr sz="3200">
                <a:solidFill>
                  <a:schemeClr val="tx1"/>
                </a:solidFill>
                <a:latin typeface="Times New Roman" pitchFamily="18" charset="0"/>
              </a:defRPr>
            </a:lvl4pPr>
            <a:lvl5pPr marL="2057400" indent="-228600" defTabSz="871538">
              <a:defRPr sz="3200">
                <a:solidFill>
                  <a:schemeClr val="tx1"/>
                </a:solidFill>
                <a:latin typeface="Times New Roman" pitchFamily="18" charset="0"/>
              </a:defRPr>
            </a:lvl5pPr>
            <a:lvl6pPr marL="2514600" indent="-228600" defTabSz="871538" eaLnBrk="0" fontAlgn="base" hangingPunct="0">
              <a:spcBef>
                <a:spcPct val="0"/>
              </a:spcBef>
              <a:spcAft>
                <a:spcPct val="0"/>
              </a:spcAft>
              <a:defRPr sz="3200">
                <a:solidFill>
                  <a:schemeClr val="tx1"/>
                </a:solidFill>
                <a:latin typeface="Times New Roman" pitchFamily="18" charset="0"/>
              </a:defRPr>
            </a:lvl6pPr>
            <a:lvl7pPr marL="2971800" indent="-228600" defTabSz="871538" eaLnBrk="0" fontAlgn="base" hangingPunct="0">
              <a:spcBef>
                <a:spcPct val="0"/>
              </a:spcBef>
              <a:spcAft>
                <a:spcPct val="0"/>
              </a:spcAft>
              <a:defRPr sz="3200">
                <a:solidFill>
                  <a:schemeClr val="tx1"/>
                </a:solidFill>
                <a:latin typeface="Times New Roman" pitchFamily="18" charset="0"/>
              </a:defRPr>
            </a:lvl7pPr>
            <a:lvl8pPr marL="3429000" indent="-228600" defTabSz="871538" eaLnBrk="0" fontAlgn="base" hangingPunct="0">
              <a:spcBef>
                <a:spcPct val="0"/>
              </a:spcBef>
              <a:spcAft>
                <a:spcPct val="0"/>
              </a:spcAft>
              <a:defRPr sz="3200">
                <a:solidFill>
                  <a:schemeClr val="tx1"/>
                </a:solidFill>
                <a:latin typeface="Times New Roman" pitchFamily="18" charset="0"/>
              </a:defRPr>
            </a:lvl8pPr>
            <a:lvl9pPr marL="3886200" indent="-228600" defTabSz="871538" eaLnBrk="0" fontAlgn="base" hangingPunct="0">
              <a:spcBef>
                <a:spcPct val="0"/>
              </a:spcBef>
              <a:spcAft>
                <a:spcPct val="0"/>
              </a:spcAft>
              <a:defRPr sz="3200">
                <a:solidFill>
                  <a:schemeClr val="tx1"/>
                </a:solidFill>
                <a:latin typeface="Times New Roman" pitchFamily="18" charset="0"/>
              </a:defRPr>
            </a:lvl9pPr>
          </a:lstStyle>
          <a:p>
            <a:pPr algn="ctr" eaLnBrk="1" hangingPunct="1">
              <a:spcBef>
                <a:spcPct val="50000"/>
              </a:spcBef>
            </a:pPr>
            <a:r>
              <a:rPr kumimoji="1" lang="zh-CN" altLang="en-US" sz="1200" b="1">
                <a:latin typeface="宋体" charset="-122"/>
                <a:ea typeface="宋体" charset="-122"/>
              </a:rPr>
              <a:t>调研和访谈</a:t>
            </a:r>
          </a:p>
        </p:txBody>
      </p:sp>
      <p:sp>
        <p:nvSpPr>
          <p:cNvPr id="634901" name="AutoShape 21"/>
          <p:cNvSpPr>
            <a:spLocks noChangeArrowheads="1"/>
          </p:cNvSpPr>
          <p:nvPr/>
        </p:nvSpPr>
        <p:spPr bwMode="auto">
          <a:xfrm>
            <a:off x="7807325" y="1919288"/>
            <a:ext cx="206375" cy="2332037"/>
          </a:xfrm>
          <a:prstGeom prst="downArrow">
            <a:avLst>
              <a:gd name="adj1" fmla="val 50000"/>
              <a:gd name="adj2" fmla="val 282500"/>
            </a:avLst>
          </a:prstGeom>
          <a:gradFill rotWithShape="1">
            <a:gsLst>
              <a:gs pos="0">
                <a:srgbClr val="66FF99">
                  <a:gamma/>
                  <a:shade val="46275"/>
                  <a:invGamma/>
                </a:srgbClr>
              </a:gs>
              <a:gs pos="100000">
                <a:srgbClr val="66FF99"/>
              </a:gs>
            </a:gsLst>
            <a:lin ang="5400000" scaled="1"/>
          </a:gradFill>
          <a:ln w="9525" algn="ctr">
            <a:noFill/>
            <a:miter lim="800000"/>
            <a:headEnd/>
            <a:tailEnd/>
          </a:ln>
          <a:effectLst>
            <a:outerShdw dist="35921" dir="2700000" algn="ctr" rotWithShape="0">
              <a:srgbClr val="808080"/>
            </a:outerShdw>
          </a:effectLst>
        </p:spPr>
        <p:txBody>
          <a:bodyPr vert="eaVert"/>
          <a:lstStyle/>
          <a:p>
            <a:endParaRPr lang="zh-CN" altLang="en-US">
              <a:ea typeface="宋体" charset="-122"/>
            </a:endParaRPr>
          </a:p>
        </p:txBody>
      </p:sp>
      <p:sp>
        <p:nvSpPr>
          <p:cNvPr id="101399" name="Text Box 22"/>
          <p:cNvSpPr txBox="1">
            <a:spLocks noChangeArrowheads="1"/>
          </p:cNvSpPr>
          <p:nvPr/>
        </p:nvSpPr>
        <p:spPr bwMode="auto">
          <a:xfrm>
            <a:off x="8081963" y="1919288"/>
            <a:ext cx="287337" cy="238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485" tIns="32246" rIns="64485" bIns="32246"/>
          <a:lstStyle>
            <a:lvl1pPr defTabSz="871538">
              <a:defRPr sz="3200">
                <a:solidFill>
                  <a:schemeClr val="tx1"/>
                </a:solidFill>
                <a:latin typeface="Times New Roman" pitchFamily="18" charset="0"/>
              </a:defRPr>
            </a:lvl1pPr>
            <a:lvl2pPr marL="742950" indent="-285750" defTabSz="871538">
              <a:defRPr sz="3200">
                <a:solidFill>
                  <a:schemeClr val="tx1"/>
                </a:solidFill>
                <a:latin typeface="Times New Roman" pitchFamily="18" charset="0"/>
              </a:defRPr>
            </a:lvl2pPr>
            <a:lvl3pPr marL="1143000" indent="-228600" defTabSz="871538">
              <a:defRPr sz="3200">
                <a:solidFill>
                  <a:schemeClr val="tx1"/>
                </a:solidFill>
                <a:latin typeface="Times New Roman" pitchFamily="18" charset="0"/>
              </a:defRPr>
            </a:lvl3pPr>
            <a:lvl4pPr marL="1600200" indent="-228600" defTabSz="871538">
              <a:defRPr sz="3200">
                <a:solidFill>
                  <a:schemeClr val="tx1"/>
                </a:solidFill>
                <a:latin typeface="Times New Roman" pitchFamily="18" charset="0"/>
              </a:defRPr>
            </a:lvl4pPr>
            <a:lvl5pPr marL="2057400" indent="-228600" defTabSz="871538">
              <a:defRPr sz="3200">
                <a:solidFill>
                  <a:schemeClr val="tx1"/>
                </a:solidFill>
                <a:latin typeface="Times New Roman" pitchFamily="18" charset="0"/>
              </a:defRPr>
            </a:lvl5pPr>
            <a:lvl6pPr marL="2514600" indent="-228600" defTabSz="871538" eaLnBrk="0" fontAlgn="base" hangingPunct="0">
              <a:spcBef>
                <a:spcPct val="0"/>
              </a:spcBef>
              <a:spcAft>
                <a:spcPct val="0"/>
              </a:spcAft>
              <a:defRPr sz="3200">
                <a:solidFill>
                  <a:schemeClr val="tx1"/>
                </a:solidFill>
                <a:latin typeface="Times New Roman" pitchFamily="18" charset="0"/>
              </a:defRPr>
            </a:lvl6pPr>
            <a:lvl7pPr marL="2971800" indent="-228600" defTabSz="871538" eaLnBrk="0" fontAlgn="base" hangingPunct="0">
              <a:spcBef>
                <a:spcPct val="0"/>
              </a:spcBef>
              <a:spcAft>
                <a:spcPct val="0"/>
              </a:spcAft>
              <a:defRPr sz="3200">
                <a:solidFill>
                  <a:schemeClr val="tx1"/>
                </a:solidFill>
                <a:latin typeface="Times New Roman" pitchFamily="18" charset="0"/>
              </a:defRPr>
            </a:lvl7pPr>
            <a:lvl8pPr marL="3429000" indent="-228600" defTabSz="871538" eaLnBrk="0" fontAlgn="base" hangingPunct="0">
              <a:spcBef>
                <a:spcPct val="0"/>
              </a:spcBef>
              <a:spcAft>
                <a:spcPct val="0"/>
              </a:spcAft>
              <a:defRPr sz="3200">
                <a:solidFill>
                  <a:schemeClr val="tx1"/>
                </a:solidFill>
                <a:latin typeface="Times New Roman" pitchFamily="18" charset="0"/>
              </a:defRPr>
            </a:lvl8pPr>
            <a:lvl9pPr marL="3886200" indent="-228600" defTabSz="871538" eaLnBrk="0" fontAlgn="base" hangingPunct="0">
              <a:spcBef>
                <a:spcPct val="0"/>
              </a:spcBef>
              <a:spcAft>
                <a:spcPct val="0"/>
              </a:spcAft>
              <a:defRPr sz="3200">
                <a:solidFill>
                  <a:schemeClr val="tx1"/>
                </a:solidFill>
                <a:latin typeface="Times New Roman" pitchFamily="18" charset="0"/>
              </a:defRPr>
            </a:lvl9pPr>
          </a:lstStyle>
          <a:p>
            <a:pPr algn="just" eaLnBrk="1" hangingPunct="1"/>
            <a:r>
              <a:rPr kumimoji="1" lang="zh-CN" altLang="en-US" sz="1300" b="1">
                <a:latin typeface="宋体" charset="-122"/>
                <a:ea typeface="宋体" charset="-122"/>
              </a:rPr>
              <a:t>自上而下进行问题阐述</a:t>
            </a:r>
          </a:p>
        </p:txBody>
      </p:sp>
      <p:sp>
        <p:nvSpPr>
          <p:cNvPr id="101400" name="Text Box 23"/>
          <p:cNvSpPr txBox="1">
            <a:spLocks noChangeArrowheads="1"/>
          </p:cNvSpPr>
          <p:nvPr/>
        </p:nvSpPr>
        <p:spPr bwMode="auto">
          <a:xfrm>
            <a:off x="5602288" y="1211263"/>
            <a:ext cx="2722562"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7167" tIns="10300" rIns="17167" bIns="0">
            <a:spAutoFit/>
          </a:bodyPr>
          <a:lstStyle>
            <a:lvl1pPr defTabSz="871538">
              <a:defRPr sz="3200">
                <a:solidFill>
                  <a:schemeClr val="tx1"/>
                </a:solidFill>
                <a:latin typeface="Times New Roman" pitchFamily="18" charset="0"/>
              </a:defRPr>
            </a:lvl1pPr>
            <a:lvl2pPr marL="742950" indent="-285750" defTabSz="871538">
              <a:defRPr sz="3200">
                <a:solidFill>
                  <a:schemeClr val="tx1"/>
                </a:solidFill>
                <a:latin typeface="Times New Roman" pitchFamily="18" charset="0"/>
              </a:defRPr>
            </a:lvl2pPr>
            <a:lvl3pPr marL="1143000" indent="-228600" defTabSz="871538">
              <a:defRPr sz="3200">
                <a:solidFill>
                  <a:schemeClr val="tx1"/>
                </a:solidFill>
                <a:latin typeface="Times New Roman" pitchFamily="18" charset="0"/>
              </a:defRPr>
            </a:lvl3pPr>
            <a:lvl4pPr marL="1600200" indent="-228600" defTabSz="871538">
              <a:defRPr sz="3200">
                <a:solidFill>
                  <a:schemeClr val="tx1"/>
                </a:solidFill>
                <a:latin typeface="Times New Roman" pitchFamily="18" charset="0"/>
              </a:defRPr>
            </a:lvl4pPr>
            <a:lvl5pPr marL="2057400" indent="-228600" defTabSz="871538">
              <a:defRPr sz="3200">
                <a:solidFill>
                  <a:schemeClr val="tx1"/>
                </a:solidFill>
                <a:latin typeface="Times New Roman" pitchFamily="18" charset="0"/>
              </a:defRPr>
            </a:lvl5pPr>
            <a:lvl6pPr marL="2514600" indent="-228600" defTabSz="871538" eaLnBrk="0" fontAlgn="base" hangingPunct="0">
              <a:spcBef>
                <a:spcPct val="0"/>
              </a:spcBef>
              <a:spcAft>
                <a:spcPct val="0"/>
              </a:spcAft>
              <a:defRPr sz="3200">
                <a:solidFill>
                  <a:schemeClr val="tx1"/>
                </a:solidFill>
                <a:latin typeface="Times New Roman" pitchFamily="18" charset="0"/>
              </a:defRPr>
            </a:lvl6pPr>
            <a:lvl7pPr marL="2971800" indent="-228600" defTabSz="871538" eaLnBrk="0" fontAlgn="base" hangingPunct="0">
              <a:spcBef>
                <a:spcPct val="0"/>
              </a:spcBef>
              <a:spcAft>
                <a:spcPct val="0"/>
              </a:spcAft>
              <a:defRPr sz="3200">
                <a:solidFill>
                  <a:schemeClr val="tx1"/>
                </a:solidFill>
                <a:latin typeface="Times New Roman" pitchFamily="18" charset="0"/>
              </a:defRPr>
            </a:lvl7pPr>
            <a:lvl8pPr marL="3429000" indent="-228600" defTabSz="871538" eaLnBrk="0" fontAlgn="base" hangingPunct="0">
              <a:spcBef>
                <a:spcPct val="0"/>
              </a:spcBef>
              <a:spcAft>
                <a:spcPct val="0"/>
              </a:spcAft>
              <a:defRPr sz="3200">
                <a:solidFill>
                  <a:schemeClr val="tx1"/>
                </a:solidFill>
                <a:latin typeface="Times New Roman" pitchFamily="18" charset="0"/>
              </a:defRPr>
            </a:lvl8pPr>
            <a:lvl9pPr marL="3886200" indent="-228600" defTabSz="871538" eaLnBrk="0" fontAlgn="base" hangingPunct="0">
              <a:spcBef>
                <a:spcPct val="0"/>
              </a:spcBef>
              <a:spcAft>
                <a:spcPct val="0"/>
              </a:spcAft>
              <a:defRPr sz="3200">
                <a:solidFill>
                  <a:schemeClr val="tx1"/>
                </a:solidFill>
                <a:latin typeface="Times New Roman" pitchFamily="18" charset="0"/>
              </a:defRPr>
            </a:lvl9pPr>
          </a:lstStyle>
          <a:p>
            <a:pPr algn="ctr" eaLnBrk="1" hangingPunct="1">
              <a:spcBef>
                <a:spcPct val="50000"/>
              </a:spcBef>
            </a:pPr>
            <a:r>
              <a:rPr kumimoji="1" lang="zh-CN" altLang="en-US" sz="1500" b="1">
                <a:latin typeface="宋体" charset="-122"/>
                <a:ea typeface="宋体" charset="-122"/>
              </a:rPr>
              <a:t>问题阐述</a:t>
            </a:r>
          </a:p>
        </p:txBody>
      </p:sp>
      <p:sp>
        <p:nvSpPr>
          <p:cNvPr id="101401" name="Text Box 24"/>
          <p:cNvSpPr txBox="1">
            <a:spLocks noChangeArrowheads="1"/>
          </p:cNvSpPr>
          <p:nvPr/>
        </p:nvSpPr>
        <p:spPr bwMode="auto">
          <a:xfrm>
            <a:off x="3059113" y="4364038"/>
            <a:ext cx="2751137" cy="15335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87142" tIns="43571" rIns="87142" bIns="43571"/>
          <a:lstStyle>
            <a:lvl1pPr marL="169863" indent="-169863" defTabSz="871538">
              <a:defRPr sz="3200">
                <a:solidFill>
                  <a:schemeClr val="tx1"/>
                </a:solidFill>
                <a:latin typeface="Times New Roman" pitchFamily="18" charset="0"/>
              </a:defRPr>
            </a:lvl1pPr>
            <a:lvl2pPr marL="742950" indent="-285750" defTabSz="871538">
              <a:defRPr sz="3200">
                <a:solidFill>
                  <a:schemeClr val="tx1"/>
                </a:solidFill>
                <a:latin typeface="Times New Roman" pitchFamily="18" charset="0"/>
              </a:defRPr>
            </a:lvl2pPr>
            <a:lvl3pPr marL="1143000" indent="-228600" defTabSz="871538">
              <a:defRPr sz="3200">
                <a:solidFill>
                  <a:schemeClr val="tx1"/>
                </a:solidFill>
                <a:latin typeface="Times New Roman" pitchFamily="18" charset="0"/>
              </a:defRPr>
            </a:lvl3pPr>
            <a:lvl4pPr marL="1600200" indent="-228600" defTabSz="871538">
              <a:defRPr sz="3200">
                <a:solidFill>
                  <a:schemeClr val="tx1"/>
                </a:solidFill>
                <a:latin typeface="Times New Roman" pitchFamily="18" charset="0"/>
              </a:defRPr>
            </a:lvl4pPr>
            <a:lvl5pPr marL="2057400" indent="-228600" defTabSz="871538">
              <a:defRPr sz="3200">
                <a:solidFill>
                  <a:schemeClr val="tx1"/>
                </a:solidFill>
                <a:latin typeface="Times New Roman" pitchFamily="18" charset="0"/>
              </a:defRPr>
            </a:lvl5pPr>
            <a:lvl6pPr marL="2514600" indent="-228600" defTabSz="871538" eaLnBrk="0" fontAlgn="base" hangingPunct="0">
              <a:spcBef>
                <a:spcPct val="0"/>
              </a:spcBef>
              <a:spcAft>
                <a:spcPct val="0"/>
              </a:spcAft>
              <a:defRPr sz="3200">
                <a:solidFill>
                  <a:schemeClr val="tx1"/>
                </a:solidFill>
                <a:latin typeface="Times New Roman" pitchFamily="18" charset="0"/>
              </a:defRPr>
            </a:lvl6pPr>
            <a:lvl7pPr marL="2971800" indent="-228600" defTabSz="871538" eaLnBrk="0" fontAlgn="base" hangingPunct="0">
              <a:spcBef>
                <a:spcPct val="0"/>
              </a:spcBef>
              <a:spcAft>
                <a:spcPct val="0"/>
              </a:spcAft>
              <a:defRPr sz="3200">
                <a:solidFill>
                  <a:schemeClr val="tx1"/>
                </a:solidFill>
                <a:latin typeface="Times New Roman" pitchFamily="18" charset="0"/>
              </a:defRPr>
            </a:lvl7pPr>
            <a:lvl8pPr marL="3429000" indent="-228600" defTabSz="871538" eaLnBrk="0" fontAlgn="base" hangingPunct="0">
              <a:spcBef>
                <a:spcPct val="0"/>
              </a:spcBef>
              <a:spcAft>
                <a:spcPct val="0"/>
              </a:spcAft>
              <a:defRPr sz="3200">
                <a:solidFill>
                  <a:schemeClr val="tx1"/>
                </a:solidFill>
                <a:latin typeface="Times New Roman" pitchFamily="18" charset="0"/>
              </a:defRPr>
            </a:lvl8pPr>
            <a:lvl9pPr marL="3886200" indent="-228600" defTabSz="871538" eaLnBrk="0" fontAlgn="base" hangingPunct="0">
              <a:spcBef>
                <a:spcPct val="0"/>
              </a:spcBef>
              <a:spcAft>
                <a:spcPct val="0"/>
              </a:spcAft>
              <a:defRPr sz="3200">
                <a:solidFill>
                  <a:schemeClr val="tx1"/>
                </a:solidFill>
                <a:latin typeface="Times New Roman" pitchFamily="18" charset="0"/>
              </a:defRPr>
            </a:lvl9pPr>
          </a:lstStyle>
          <a:p>
            <a:pPr algn="just" eaLnBrk="1" hangingPunct="1">
              <a:lnSpc>
                <a:spcPct val="125000"/>
              </a:lnSpc>
              <a:spcBef>
                <a:spcPct val="40000"/>
              </a:spcBef>
              <a:spcAft>
                <a:spcPct val="40000"/>
              </a:spcAft>
              <a:buFont typeface="Wingdings" pitchFamily="2" charset="2"/>
              <a:buChar char="Ø"/>
            </a:pPr>
            <a:r>
              <a:rPr kumimoji="1" lang="zh-CN" altLang="en-US" sz="1300" b="1">
                <a:latin typeface="宋体" charset="-122"/>
                <a:ea typeface="宋体" charset="-122"/>
              </a:rPr>
              <a:t>在诊断分析过程中，从业务运作和管理两方面进行分析，并与最佳实践相对比，得到在各业务环节和人力资源、财务等管理要素上的问题根源</a:t>
            </a:r>
          </a:p>
        </p:txBody>
      </p:sp>
      <p:sp>
        <p:nvSpPr>
          <p:cNvPr id="101402" name="Text Box 25"/>
          <p:cNvSpPr txBox="1">
            <a:spLocks noChangeArrowheads="1"/>
          </p:cNvSpPr>
          <p:nvPr/>
        </p:nvSpPr>
        <p:spPr bwMode="auto">
          <a:xfrm>
            <a:off x="171450" y="1646238"/>
            <a:ext cx="241300"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485" tIns="32246" rIns="64485" bIns="32246"/>
          <a:lstStyle>
            <a:lvl1pPr defTabSz="871538">
              <a:defRPr sz="3200">
                <a:solidFill>
                  <a:schemeClr val="tx1"/>
                </a:solidFill>
                <a:latin typeface="Times New Roman" pitchFamily="18" charset="0"/>
              </a:defRPr>
            </a:lvl1pPr>
            <a:lvl2pPr marL="742950" indent="-285750" defTabSz="871538">
              <a:defRPr sz="3200">
                <a:solidFill>
                  <a:schemeClr val="tx1"/>
                </a:solidFill>
                <a:latin typeface="Times New Roman" pitchFamily="18" charset="0"/>
              </a:defRPr>
            </a:lvl2pPr>
            <a:lvl3pPr marL="1143000" indent="-228600" defTabSz="871538">
              <a:defRPr sz="3200">
                <a:solidFill>
                  <a:schemeClr val="tx1"/>
                </a:solidFill>
                <a:latin typeface="Times New Roman" pitchFamily="18" charset="0"/>
              </a:defRPr>
            </a:lvl3pPr>
            <a:lvl4pPr marL="1600200" indent="-228600" defTabSz="871538">
              <a:defRPr sz="3200">
                <a:solidFill>
                  <a:schemeClr val="tx1"/>
                </a:solidFill>
                <a:latin typeface="Times New Roman" pitchFamily="18" charset="0"/>
              </a:defRPr>
            </a:lvl4pPr>
            <a:lvl5pPr marL="2057400" indent="-228600" defTabSz="871538">
              <a:defRPr sz="3200">
                <a:solidFill>
                  <a:schemeClr val="tx1"/>
                </a:solidFill>
                <a:latin typeface="Times New Roman" pitchFamily="18" charset="0"/>
              </a:defRPr>
            </a:lvl5pPr>
            <a:lvl6pPr marL="2514600" indent="-228600" defTabSz="871538" eaLnBrk="0" fontAlgn="base" hangingPunct="0">
              <a:spcBef>
                <a:spcPct val="0"/>
              </a:spcBef>
              <a:spcAft>
                <a:spcPct val="0"/>
              </a:spcAft>
              <a:defRPr sz="3200">
                <a:solidFill>
                  <a:schemeClr val="tx1"/>
                </a:solidFill>
                <a:latin typeface="Times New Roman" pitchFamily="18" charset="0"/>
              </a:defRPr>
            </a:lvl6pPr>
            <a:lvl7pPr marL="2971800" indent="-228600" defTabSz="871538" eaLnBrk="0" fontAlgn="base" hangingPunct="0">
              <a:spcBef>
                <a:spcPct val="0"/>
              </a:spcBef>
              <a:spcAft>
                <a:spcPct val="0"/>
              </a:spcAft>
              <a:defRPr sz="3200">
                <a:solidFill>
                  <a:schemeClr val="tx1"/>
                </a:solidFill>
                <a:latin typeface="Times New Roman" pitchFamily="18" charset="0"/>
              </a:defRPr>
            </a:lvl7pPr>
            <a:lvl8pPr marL="3429000" indent="-228600" defTabSz="871538" eaLnBrk="0" fontAlgn="base" hangingPunct="0">
              <a:spcBef>
                <a:spcPct val="0"/>
              </a:spcBef>
              <a:spcAft>
                <a:spcPct val="0"/>
              </a:spcAft>
              <a:defRPr sz="3200">
                <a:solidFill>
                  <a:schemeClr val="tx1"/>
                </a:solidFill>
                <a:latin typeface="Times New Roman" pitchFamily="18" charset="0"/>
              </a:defRPr>
            </a:lvl8pPr>
            <a:lvl9pPr marL="3886200" indent="-228600" defTabSz="871538" eaLnBrk="0" fontAlgn="base" hangingPunct="0">
              <a:spcBef>
                <a:spcPct val="0"/>
              </a:spcBef>
              <a:spcAft>
                <a:spcPct val="0"/>
              </a:spcAft>
              <a:defRPr sz="3200">
                <a:solidFill>
                  <a:schemeClr val="tx1"/>
                </a:solidFill>
                <a:latin typeface="Times New Roman" pitchFamily="18" charset="0"/>
              </a:defRPr>
            </a:lvl9pPr>
          </a:lstStyle>
          <a:p>
            <a:pPr algn="just" eaLnBrk="1" hangingPunct="1"/>
            <a:r>
              <a:rPr kumimoji="1" lang="zh-CN" altLang="en-US" sz="1300" b="1">
                <a:latin typeface="宋体" charset="-122"/>
                <a:ea typeface="宋体" charset="-122"/>
              </a:rPr>
              <a:t>自下而上进行问题分类总结归纳</a:t>
            </a:r>
          </a:p>
        </p:txBody>
      </p:sp>
      <p:sp>
        <p:nvSpPr>
          <p:cNvPr id="101403" name="AutoShape 26"/>
          <p:cNvSpPr>
            <a:spLocks noChangeArrowheads="1"/>
          </p:cNvSpPr>
          <p:nvPr/>
        </p:nvSpPr>
        <p:spPr bwMode="auto">
          <a:xfrm>
            <a:off x="2730500" y="2508250"/>
            <a:ext cx="122238" cy="1371600"/>
          </a:xfrm>
          <a:prstGeom prst="homePlate">
            <a:avLst>
              <a:gd name="adj" fmla="val 88495"/>
            </a:avLst>
          </a:prstGeom>
          <a:solidFill>
            <a:srgbClr val="800000">
              <a:alpha val="30196"/>
            </a:srgbClr>
          </a:solidFill>
          <a:ln w="9525" algn="ctr">
            <a:solidFill>
              <a:srgbClr val="008080"/>
            </a:solidFill>
            <a:miter lim="800000"/>
            <a:headEnd/>
            <a:tailEnd/>
          </a:ln>
        </p:spPr>
        <p:txBody>
          <a:bodyPr anchor="ctr">
            <a:spAutoFit/>
          </a:bodyPr>
          <a:lstStyle/>
          <a:p>
            <a:endParaRPr lang="zh-CN" altLang="en-US">
              <a:ea typeface="宋体" charset="-122"/>
            </a:endParaRPr>
          </a:p>
        </p:txBody>
      </p:sp>
      <p:sp>
        <p:nvSpPr>
          <p:cNvPr id="101404" name="AutoShape 27"/>
          <p:cNvSpPr>
            <a:spLocks noChangeArrowheads="1"/>
          </p:cNvSpPr>
          <p:nvPr/>
        </p:nvSpPr>
        <p:spPr bwMode="auto">
          <a:xfrm>
            <a:off x="5945188" y="2359025"/>
            <a:ext cx="138112" cy="1371600"/>
          </a:xfrm>
          <a:prstGeom prst="homePlate">
            <a:avLst>
              <a:gd name="adj" fmla="val 88495"/>
            </a:avLst>
          </a:prstGeom>
          <a:solidFill>
            <a:srgbClr val="800000">
              <a:alpha val="30196"/>
            </a:srgbClr>
          </a:solidFill>
          <a:ln w="9525" algn="ctr">
            <a:solidFill>
              <a:srgbClr val="008080"/>
            </a:solidFill>
            <a:miter lim="800000"/>
            <a:headEnd/>
            <a:tailEnd/>
          </a:ln>
        </p:spPr>
        <p:txBody>
          <a:bodyPr anchor="ctr">
            <a:spAutoFit/>
          </a:bodyPr>
          <a:lstStyle/>
          <a:p>
            <a:endParaRPr lang="zh-CN" altLang="en-US">
              <a:ea typeface="宋体" charset="-122"/>
            </a:endParaRPr>
          </a:p>
        </p:txBody>
      </p:sp>
      <p:sp>
        <p:nvSpPr>
          <p:cNvPr id="101405" name="Text Box 28"/>
          <p:cNvSpPr txBox="1">
            <a:spLocks noChangeArrowheads="1"/>
          </p:cNvSpPr>
          <p:nvPr/>
        </p:nvSpPr>
        <p:spPr bwMode="auto">
          <a:xfrm>
            <a:off x="6088063" y="4364038"/>
            <a:ext cx="1973262" cy="1919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87142" tIns="43571" rIns="87142" bIns="43571"/>
          <a:lstStyle>
            <a:lvl1pPr marL="169863" indent="-169863" defTabSz="871538">
              <a:defRPr sz="3200">
                <a:solidFill>
                  <a:schemeClr val="tx1"/>
                </a:solidFill>
                <a:latin typeface="Times New Roman" pitchFamily="18" charset="0"/>
              </a:defRPr>
            </a:lvl1pPr>
            <a:lvl2pPr marL="742950" indent="-285750" defTabSz="871538">
              <a:defRPr sz="3200">
                <a:solidFill>
                  <a:schemeClr val="tx1"/>
                </a:solidFill>
                <a:latin typeface="Times New Roman" pitchFamily="18" charset="0"/>
              </a:defRPr>
            </a:lvl2pPr>
            <a:lvl3pPr marL="1143000" indent="-228600" defTabSz="871538">
              <a:defRPr sz="3200">
                <a:solidFill>
                  <a:schemeClr val="tx1"/>
                </a:solidFill>
                <a:latin typeface="Times New Roman" pitchFamily="18" charset="0"/>
              </a:defRPr>
            </a:lvl3pPr>
            <a:lvl4pPr marL="1600200" indent="-228600" defTabSz="871538">
              <a:defRPr sz="3200">
                <a:solidFill>
                  <a:schemeClr val="tx1"/>
                </a:solidFill>
                <a:latin typeface="Times New Roman" pitchFamily="18" charset="0"/>
              </a:defRPr>
            </a:lvl4pPr>
            <a:lvl5pPr marL="2057400" indent="-228600" defTabSz="871538">
              <a:defRPr sz="3200">
                <a:solidFill>
                  <a:schemeClr val="tx1"/>
                </a:solidFill>
                <a:latin typeface="Times New Roman" pitchFamily="18" charset="0"/>
              </a:defRPr>
            </a:lvl5pPr>
            <a:lvl6pPr marL="2514600" indent="-228600" defTabSz="871538" eaLnBrk="0" fontAlgn="base" hangingPunct="0">
              <a:spcBef>
                <a:spcPct val="0"/>
              </a:spcBef>
              <a:spcAft>
                <a:spcPct val="0"/>
              </a:spcAft>
              <a:defRPr sz="3200">
                <a:solidFill>
                  <a:schemeClr val="tx1"/>
                </a:solidFill>
                <a:latin typeface="Times New Roman" pitchFamily="18" charset="0"/>
              </a:defRPr>
            </a:lvl6pPr>
            <a:lvl7pPr marL="2971800" indent="-228600" defTabSz="871538" eaLnBrk="0" fontAlgn="base" hangingPunct="0">
              <a:spcBef>
                <a:spcPct val="0"/>
              </a:spcBef>
              <a:spcAft>
                <a:spcPct val="0"/>
              </a:spcAft>
              <a:defRPr sz="3200">
                <a:solidFill>
                  <a:schemeClr val="tx1"/>
                </a:solidFill>
                <a:latin typeface="Times New Roman" pitchFamily="18" charset="0"/>
              </a:defRPr>
            </a:lvl7pPr>
            <a:lvl8pPr marL="3429000" indent="-228600" defTabSz="871538" eaLnBrk="0" fontAlgn="base" hangingPunct="0">
              <a:spcBef>
                <a:spcPct val="0"/>
              </a:spcBef>
              <a:spcAft>
                <a:spcPct val="0"/>
              </a:spcAft>
              <a:defRPr sz="3200">
                <a:solidFill>
                  <a:schemeClr val="tx1"/>
                </a:solidFill>
                <a:latin typeface="Times New Roman" pitchFamily="18" charset="0"/>
              </a:defRPr>
            </a:lvl8pPr>
            <a:lvl9pPr marL="3886200" indent="-228600" defTabSz="871538" eaLnBrk="0" fontAlgn="base" hangingPunct="0">
              <a:spcBef>
                <a:spcPct val="0"/>
              </a:spcBef>
              <a:spcAft>
                <a:spcPct val="0"/>
              </a:spcAft>
              <a:defRPr sz="3200">
                <a:solidFill>
                  <a:schemeClr val="tx1"/>
                </a:solidFill>
                <a:latin typeface="Times New Roman" pitchFamily="18" charset="0"/>
              </a:defRPr>
            </a:lvl9pPr>
          </a:lstStyle>
          <a:p>
            <a:pPr algn="just" eaLnBrk="1" hangingPunct="1">
              <a:buFont typeface="Wingdings" pitchFamily="2" charset="2"/>
              <a:buChar char="Ø"/>
            </a:pPr>
            <a:r>
              <a:rPr kumimoji="1" lang="zh-CN" altLang="en-US" sz="1300" b="1">
                <a:latin typeface="宋体" charset="-122"/>
                <a:ea typeface="宋体" charset="-122"/>
              </a:rPr>
              <a:t>我们将采用自顶向下的方法对结论和问题加以阐述</a:t>
            </a:r>
          </a:p>
        </p:txBody>
      </p:sp>
      <p:sp>
        <p:nvSpPr>
          <p:cNvPr id="101406" name="Text Box 29"/>
          <p:cNvSpPr txBox="1">
            <a:spLocks noChangeArrowheads="1"/>
          </p:cNvSpPr>
          <p:nvPr/>
        </p:nvSpPr>
        <p:spPr bwMode="auto">
          <a:xfrm>
            <a:off x="858838" y="3608388"/>
            <a:ext cx="1582737"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7142" tIns="43571" rIns="87142" bIns="43571">
            <a:spAutoFit/>
          </a:bodyPr>
          <a:lstStyle>
            <a:lvl1pPr defTabSz="871538">
              <a:defRPr sz="3200">
                <a:solidFill>
                  <a:schemeClr val="tx1"/>
                </a:solidFill>
                <a:latin typeface="Times New Roman" pitchFamily="18" charset="0"/>
              </a:defRPr>
            </a:lvl1pPr>
            <a:lvl2pPr marL="742950" indent="-285750" defTabSz="871538">
              <a:defRPr sz="3200">
                <a:solidFill>
                  <a:schemeClr val="tx1"/>
                </a:solidFill>
                <a:latin typeface="Times New Roman" pitchFamily="18" charset="0"/>
              </a:defRPr>
            </a:lvl2pPr>
            <a:lvl3pPr marL="1143000" indent="-228600" defTabSz="871538">
              <a:defRPr sz="3200">
                <a:solidFill>
                  <a:schemeClr val="tx1"/>
                </a:solidFill>
                <a:latin typeface="Times New Roman" pitchFamily="18" charset="0"/>
              </a:defRPr>
            </a:lvl3pPr>
            <a:lvl4pPr marL="1600200" indent="-228600" defTabSz="871538">
              <a:defRPr sz="3200">
                <a:solidFill>
                  <a:schemeClr val="tx1"/>
                </a:solidFill>
                <a:latin typeface="Times New Roman" pitchFamily="18" charset="0"/>
              </a:defRPr>
            </a:lvl4pPr>
            <a:lvl5pPr marL="2057400" indent="-228600" defTabSz="871538">
              <a:defRPr sz="3200">
                <a:solidFill>
                  <a:schemeClr val="tx1"/>
                </a:solidFill>
                <a:latin typeface="Times New Roman" pitchFamily="18" charset="0"/>
              </a:defRPr>
            </a:lvl5pPr>
            <a:lvl6pPr marL="2514600" indent="-228600" defTabSz="871538" eaLnBrk="0" fontAlgn="base" hangingPunct="0">
              <a:spcBef>
                <a:spcPct val="0"/>
              </a:spcBef>
              <a:spcAft>
                <a:spcPct val="0"/>
              </a:spcAft>
              <a:defRPr sz="3200">
                <a:solidFill>
                  <a:schemeClr val="tx1"/>
                </a:solidFill>
                <a:latin typeface="Times New Roman" pitchFamily="18" charset="0"/>
              </a:defRPr>
            </a:lvl6pPr>
            <a:lvl7pPr marL="2971800" indent="-228600" defTabSz="871538" eaLnBrk="0" fontAlgn="base" hangingPunct="0">
              <a:spcBef>
                <a:spcPct val="0"/>
              </a:spcBef>
              <a:spcAft>
                <a:spcPct val="0"/>
              </a:spcAft>
              <a:defRPr sz="3200">
                <a:solidFill>
                  <a:schemeClr val="tx1"/>
                </a:solidFill>
                <a:latin typeface="Times New Roman" pitchFamily="18" charset="0"/>
              </a:defRPr>
            </a:lvl7pPr>
            <a:lvl8pPr marL="3429000" indent="-228600" defTabSz="871538" eaLnBrk="0" fontAlgn="base" hangingPunct="0">
              <a:spcBef>
                <a:spcPct val="0"/>
              </a:spcBef>
              <a:spcAft>
                <a:spcPct val="0"/>
              </a:spcAft>
              <a:defRPr sz="3200">
                <a:solidFill>
                  <a:schemeClr val="tx1"/>
                </a:solidFill>
                <a:latin typeface="Times New Roman" pitchFamily="18" charset="0"/>
              </a:defRPr>
            </a:lvl8pPr>
            <a:lvl9pPr marL="3886200" indent="-228600" defTabSz="871538" eaLnBrk="0" fontAlgn="base" hangingPunct="0">
              <a:spcBef>
                <a:spcPct val="0"/>
              </a:spcBef>
              <a:spcAft>
                <a:spcPct val="0"/>
              </a:spcAft>
              <a:defRPr sz="3200">
                <a:solidFill>
                  <a:schemeClr val="tx1"/>
                </a:solidFill>
                <a:latin typeface="Times New Roman" pitchFamily="18" charset="0"/>
              </a:defRPr>
            </a:lvl9pPr>
          </a:lstStyle>
          <a:p>
            <a:pPr algn="ctr" eaLnBrk="1" hangingPunct="1">
              <a:lnSpc>
                <a:spcPct val="120000"/>
              </a:lnSpc>
            </a:pPr>
            <a:r>
              <a:rPr kumimoji="1" lang="zh-CN" altLang="en-US" sz="1200" b="1">
                <a:latin typeface="宋体" charset="-122"/>
                <a:ea typeface="宋体" charset="-122"/>
              </a:rPr>
              <a:t>现状事实、表象问题</a:t>
            </a:r>
          </a:p>
        </p:txBody>
      </p:sp>
      <p:sp>
        <p:nvSpPr>
          <p:cNvPr id="101407" name="Text Box 30"/>
          <p:cNvSpPr txBox="1">
            <a:spLocks noChangeArrowheads="1"/>
          </p:cNvSpPr>
          <p:nvPr/>
        </p:nvSpPr>
        <p:spPr bwMode="auto">
          <a:xfrm>
            <a:off x="1203325" y="2487613"/>
            <a:ext cx="9620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7142" tIns="43571" rIns="87142" bIns="43571">
            <a:spAutoFit/>
          </a:bodyPr>
          <a:lstStyle>
            <a:lvl1pPr defTabSz="871538">
              <a:defRPr sz="3200">
                <a:solidFill>
                  <a:schemeClr val="tx1"/>
                </a:solidFill>
                <a:latin typeface="Times New Roman" pitchFamily="18" charset="0"/>
              </a:defRPr>
            </a:lvl1pPr>
            <a:lvl2pPr marL="742950" indent="-285750" defTabSz="871538">
              <a:defRPr sz="3200">
                <a:solidFill>
                  <a:schemeClr val="tx1"/>
                </a:solidFill>
                <a:latin typeface="Times New Roman" pitchFamily="18" charset="0"/>
              </a:defRPr>
            </a:lvl2pPr>
            <a:lvl3pPr marL="1143000" indent="-228600" defTabSz="871538">
              <a:defRPr sz="3200">
                <a:solidFill>
                  <a:schemeClr val="tx1"/>
                </a:solidFill>
                <a:latin typeface="Times New Roman" pitchFamily="18" charset="0"/>
              </a:defRPr>
            </a:lvl3pPr>
            <a:lvl4pPr marL="1600200" indent="-228600" defTabSz="871538">
              <a:defRPr sz="3200">
                <a:solidFill>
                  <a:schemeClr val="tx1"/>
                </a:solidFill>
                <a:latin typeface="Times New Roman" pitchFamily="18" charset="0"/>
              </a:defRPr>
            </a:lvl4pPr>
            <a:lvl5pPr marL="2057400" indent="-228600" defTabSz="871538">
              <a:defRPr sz="3200">
                <a:solidFill>
                  <a:schemeClr val="tx1"/>
                </a:solidFill>
                <a:latin typeface="Times New Roman" pitchFamily="18" charset="0"/>
              </a:defRPr>
            </a:lvl5pPr>
            <a:lvl6pPr marL="2514600" indent="-228600" defTabSz="871538" eaLnBrk="0" fontAlgn="base" hangingPunct="0">
              <a:spcBef>
                <a:spcPct val="0"/>
              </a:spcBef>
              <a:spcAft>
                <a:spcPct val="0"/>
              </a:spcAft>
              <a:defRPr sz="3200">
                <a:solidFill>
                  <a:schemeClr val="tx1"/>
                </a:solidFill>
                <a:latin typeface="Times New Roman" pitchFamily="18" charset="0"/>
              </a:defRPr>
            </a:lvl6pPr>
            <a:lvl7pPr marL="2971800" indent="-228600" defTabSz="871538" eaLnBrk="0" fontAlgn="base" hangingPunct="0">
              <a:spcBef>
                <a:spcPct val="0"/>
              </a:spcBef>
              <a:spcAft>
                <a:spcPct val="0"/>
              </a:spcAft>
              <a:defRPr sz="3200">
                <a:solidFill>
                  <a:schemeClr val="tx1"/>
                </a:solidFill>
                <a:latin typeface="Times New Roman" pitchFamily="18" charset="0"/>
              </a:defRPr>
            </a:lvl7pPr>
            <a:lvl8pPr marL="3429000" indent="-228600" defTabSz="871538" eaLnBrk="0" fontAlgn="base" hangingPunct="0">
              <a:spcBef>
                <a:spcPct val="0"/>
              </a:spcBef>
              <a:spcAft>
                <a:spcPct val="0"/>
              </a:spcAft>
              <a:defRPr sz="3200">
                <a:solidFill>
                  <a:schemeClr val="tx1"/>
                </a:solidFill>
                <a:latin typeface="Times New Roman" pitchFamily="18" charset="0"/>
              </a:defRPr>
            </a:lvl8pPr>
            <a:lvl9pPr marL="3886200" indent="-228600" defTabSz="871538" eaLnBrk="0" fontAlgn="base" hangingPunct="0">
              <a:spcBef>
                <a:spcPct val="0"/>
              </a:spcBef>
              <a:spcAft>
                <a:spcPct val="0"/>
              </a:spcAft>
              <a:defRPr sz="3200">
                <a:solidFill>
                  <a:schemeClr val="tx1"/>
                </a:solidFill>
                <a:latin typeface="Times New Roman" pitchFamily="18" charset="0"/>
              </a:defRPr>
            </a:lvl9pPr>
          </a:lstStyle>
          <a:p>
            <a:pPr algn="ctr" eaLnBrk="1" hangingPunct="1"/>
            <a:r>
              <a:rPr kumimoji="1" lang="zh-CN" altLang="en-US" sz="1200" b="1">
                <a:latin typeface="宋体" charset="-122"/>
                <a:ea typeface="宋体" charset="-122"/>
              </a:rPr>
              <a:t>分类归纳</a:t>
            </a:r>
          </a:p>
          <a:p>
            <a:pPr algn="ctr" eaLnBrk="1" hangingPunct="1"/>
            <a:r>
              <a:rPr kumimoji="1" lang="zh-CN" altLang="en-US" sz="1200" b="1">
                <a:latin typeface="宋体" charset="-122"/>
                <a:ea typeface="宋体" charset="-122"/>
              </a:rPr>
              <a:t>后的问题</a:t>
            </a:r>
          </a:p>
        </p:txBody>
      </p:sp>
      <p:grpSp>
        <p:nvGrpSpPr>
          <p:cNvPr id="101408" name="Group 31"/>
          <p:cNvGrpSpPr>
            <a:grpSpLocks/>
          </p:cNvGrpSpPr>
          <p:nvPr/>
        </p:nvGrpSpPr>
        <p:grpSpPr bwMode="auto">
          <a:xfrm>
            <a:off x="2967038" y="1868488"/>
            <a:ext cx="641350" cy="481012"/>
            <a:chOff x="432" y="1054"/>
            <a:chExt cx="1432" cy="568"/>
          </a:xfrm>
        </p:grpSpPr>
        <p:sp>
          <p:nvSpPr>
            <p:cNvPr id="634912" name="AutoShape 32"/>
            <p:cNvSpPr>
              <a:spLocks noChangeArrowheads="1"/>
            </p:cNvSpPr>
            <p:nvPr/>
          </p:nvSpPr>
          <p:spPr bwMode="auto">
            <a:xfrm>
              <a:off x="432" y="1054"/>
              <a:ext cx="1432" cy="568"/>
            </a:xfrm>
            <a:prstGeom prst="chevron">
              <a:avLst>
                <a:gd name="adj" fmla="val 63028"/>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ea typeface="宋体" charset="-122"/>
              </a:endParaRPr>
            </a:p>
          </p:txBody>
        </p:sp>
        <p:sp>
          <p:nvSpPr>
            <p:cNvPr id="101429" name="Text Box 33"/>
            <p:cNvSpPr txBox="1">
              <a:spLocks noChangeArrowheads="1"/>
            </p:cNvSpPr>
            <p:nvPr/>
          </p:nvSpPr>
          <p:spPr bwMode="auto">
            <a:xfrm>
              <a:off x="750" y="1109"/>
              <a:ext cx="931"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8" tIns="45700" rIns="91398" bIns="45700" anchor="ctr" anchorCtr="1">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lnSpc>
                  <a:spcPct val="90000"/>
                </a:lnSpc>
              </a:pPr>
              <a:r>
                <a:rPr lang="zh-CN" altLang="en-US" sz="1200" b="1">
                  <a:latin typeface="宋体" charset="-122"/>
                  <a:ea typeface="宋体" charset="-122"/>
                </a:rPr>
                <a:t>研发</a:t>
              </a:r>
            </a:p>
          </p:txBody>
        </p:sp>
      </p:grpSp>
      <p:grpSp>
        <p:nvGrpSpPr>
          <p:cNvPr id="101409" name="Group 34"/>
          <p:cNvGrpSpPr>
            <a:grpSpLocks/>
          </p:cNvGrpSpPr>
          <p:nvPr/>
        </p:nvGrpSpPr>
        <p:grpSpPr bwMode="auto">
          <a:xfrm>
            <a:off x="3417888" y="1868488"/>
            <a:ext cx="708025" cy="481012"/>
            <a:chOff x="432" y="1054"/>
            <a:chExt cx="1432" cy="568"/>
          </a:xfrm>
        </p:grpSpPr>
        <p:sp>
          <p:nvSpPr>
            <p:cNvPr id="634915" name="AutoShape 35"/>
            <p:cNvSpPr>
              <a:spLocks noChangeArrowheads="1"/>
            </p:cNvSpPr>
            <p:nvPr/>
          </p:nvSpPr>
          <p:spPr bwMode="auto">
            <a:xfrm>
              <a:off x="432" y="1054"/>
              <a:ext cx="1432" cy="568"/>
            </a:xfrm>
            <a:prstGeom prst="chevron">
              <a:avLst>
                <a:gd name="adj" fmla="val 63028"/>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ea typeface="宋体" charset="-122"/>
              </a:endParaRPr>
            </a:p>
          </p:txBody>
        </p:sp>
        <p:sp>
          <p:nvSpPr>
            <p:cNvPr id="101427" name="Text Box 36"/>
            <p:cNvSpPr txBox="1">
              <a:spLocks noChangeArrowheads="1"/>
            </p:cNvSpPr>
            <p:nvPr/>
          </p:nvSpPr>
          <p:spPr bwMode="auto">
            <a:xfrm>
              <a:off x="751" y="1106"/>
              <a:ext cx="929"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8" tIns="45700" rIns="91398" bIns="45700" anchor="ctr" anchorCtr="1">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lnSpc>
                  <a:spcPct val="90000"/>
                </a:lnSpc>
              </a:pPr>
              <a:r>
                <a:rPr lang="zh-CN" altLang="en-US" sz="1200" b="1">
                  <a:latin typeface="宋体" charset="-122"/>
                  <a:ea typeface="宋体" charset="-122"/>
                </a:rPr>
                <a:t>采购</a:t>
              </a:r>
            </a:p>
          </p:txBody>
        </p:sp>
      </p:grpSp>
      <p:grpSp>
        <p:nvGrpSpPr>
          <p:cNvPr id="101410" name="Group 37"/>
          <p:cNvGrpSpPr>
            <a:grpSpLocks/>
          </p:cNvGrpSpPr>
          <p:nvPr/>
        </p:nvGrpSpPr>
        <p:grpSpPr bwMode="auto">
          <a:xfrm>
            <a:off x="3954463" y="1868488"/>
            <a:ext cx="720725" cy="481012"/>
            <a:chOff x="1544" y="1054"/>
            <a:chExt cx="1432" cy="568"/>
          </a:xfrm>
        </p:grpSpPr>
        <p:sp>
          <p:nvSpPr>
            <p:cNvPr id="634918" name="AutoShape 38"/>
            <p:cNvSpPr>
              <a:spLocks noChangeArrowheads="1"/>
            </p:cNvSpPr>
            <p:nvPr/>
          </p:nvSpPr>
          <p:spPr bwMode="auto">
            <a:xfrm>
              <a:off x="1544" y="1054"/>
              <a:ext cx="1432" cy="568"/>
            </a:xfrm>
            <a:prstGeom prst="chevron">
              <a:avLst>
                <a:gd name="adj" fmla="val 63028"/>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ea typeface="宋体" charset="-122"/>
              </a:endParaRPr>
            </a:p>
          </p:txBody>
        </p:sp>
        <p:sp>
          <p:nvSpPr>
            <p:cNvPr id="101425" name="Text Box 39"/>
            <p:cNvSpPr txBox="1">
              <a:spLocks noChangeArrowheads="1"/>
            </p:cNvSpPr>
            <p:nvPr/>
          </p:nvSpPr>
          <p:spPr bwMode="auto">
            <a:xfrm>
              <a:off x="1806" y="1111"/>
              <a:ext cx="929"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167" tIns="45700" rIns="17167" bIns="45700" anchor="ctr" anchorCtr="1">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lnSpc>
                  <a:spcPct val="90000"/>
                </a:lnSpc>
              </a:pPr>
              <a:r>
                <a:rPr lang="zh-CN" altLang="en-US" sz="1200" b="1">
                  <a:latin typeface="宋体" charset="-122"/>
                  <a:ea typeface="宋体" charset="-122"/>
                </a:rPr>
                <a:t>生</a:t>
              </a:r>
            </a:p>
            <a:p>
              <a:pPr algn="ctr">
                <a:lnSpc>
                  <a:spcPct val="90000"/>
                </a:lnSpc>
              </a:pPr>
              <a:r>
                <a:rPr lang="zh-CN" altLang="en-US" sz="1200" b="1">
                  <a:latin typeface="宋体" charset="-122"/>
                  <a:ea typeface="宋体" charset="-122"/>
                </a:rPr>
                <a:t>产</a:t>
              </a:r>
            </a:p>
          </p:txBody>
        </p:sp>
      </p:grpSp>
      <p:grpSp>
        <p:nvGrpSpPr>
          <p:cNvPr id="101411" name="Group 40"/>
          <p:cNvGrpSpPr>
            <a:grpSpLocks/>
          </p:cNvGrpSpPr>
          <p:nvPr/>
        </p:nvGrpSpPr>
        <p:grpSpPr bwMode="auto">
          <a:xfrm>
            <a:off x="4476750" y="1868488"/>
            <a:ext cx="885825" cy="481012"/>
            <a:chOff x="4072" y="1054"/>
            <a:chExt cx="1432" cy="568"/>
          </a:xfrm>
        </p:grpSpPr>
        <p:sp>
          <p:nvSpPr>
            <p:cNvPr id="634921" name="AutoShape 41"/>
            <p:cNvSpPr>
              <a:spLocks noChangeArrowheads="1"/>
            </p:cNvSpPr>
            <p:nvPr/>
          </p:nvSpPr>
          <p:spPr bwMode="auto">
            <a:xfrm>
              <a:off x="4072" y="1054"/>
              <a:ext cx="1432" cy="568"/>
            </a:xfrm>
            <a:prstGeom prst="chevron">
              <a:avLst>
                <a:gd name="adj" fmla="val 63028"/>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ea typeface="宋体" charset="-122"/>
              </a:endParaRPr>
            </a:p>
          </p:txBody>
        </p:sp>
        <p:sp>
          <p:nvSpPr>
            <p:cNvPr id="101423" name="Text Box 42"/>
            <p:cNvSpPr txBox="1">
              <a:spLocks noChangeArrowheads="1"/>
            </p:cNvSpPr>
            <p:nvPr/>
          </p:nvSpPr>
          <p:spPr bwMode="auto">
            <a:xfrm>
              <a:off x="4401" y="1111"/>
              <a:ext cx="926"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167" tIns="45700" rIns="17167" bIns="45700" anchor="ctr" anchorCtr="1">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lnSpc>
                  <a:spcPct val="90000"/>
                </a:lnSpc>
              </a:pPr>
              <a:r>
                <a:rPr lang="zh-CN" altLang="en-US" sz="1200" b="1">
                  <a:latin typeface="宋体" charset="-122"/>
                  <a:ea typeface="宋体" charset="-122"/>
                </a:rPr>
                <a:t>销</a:t>
              </a:r>
            </a:p>
            <a:p>
              <a:pPr algn="ctr">
                <a:lnSpc>
                  <a:spcPct val="90000"/>
                </a:lnSpc>
              </a:pPr>
              <a:r>
                <a:rPr lang="zh-CN" altLang="en-US" sz="1200" b="1">
                  <a:latin typeface="宋体" charset="-122"/>
                  <a:ea typeface="宋体" charset="-122"/>
                </a:rPr>
                <a:t>售</a:t>
              </a:r>
            </a:p>
          </p:txBody>
        </p:sp>
      </p:grpSp>
      <p:sp>
        <p:nvSpPr>
          <p:cNvPr id="101412" name="Text Box 43"/>
          <p:cNvSpPr txBox="1">
            <a:spLocks noChangeArrowheads="1"/>
          </p:cNvSpPr>
          <p:nvPr/>
        </p:nvSpPr>
        <p:spPr bwMode="gray">
          <a:xfrm>
            <a:off x="2989263" y="2670175"/>
            <a:ext cx="2843212" cy="290513"/>
          </a:xfrm>
          <a:prstGeom prst="rect">
            <a:avLst/>
          </a:prstGeom>
          <a:solidFill>
            <a:srgbClr val="ABD5D4"/>
          </a:solidFill>
          <a:ln w="12700">
            <a:solidFill>
              <a:srgbClr val="FFFFFF"/>
            </a:solidFill>
            <a:miter lim="800000"/>
            <a:headEnd/>
            <a:tailEnd/>
          </a:ln>
        </p:spPr>
        <p:txBody>
          <a:bodyPr lIns="91398" tIns="45700" rIns="91398" bIns="45700">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r>
              <a:rPr lang="zh-CN" altLang="en-US" sz="1200">
                <a:latin typeface="宋体" charset="-122"/>
                <a:ea typeface="宋体" charset="-122"/>
              </a:rPr>
              <a:t>资金管理</a:t>
            </a:r>
          </a:p>
        </p:txBody>
      </p:sp>
      <p:sp>
        <p:nvSpPr>
          <p:cNvPr id="101413" name="Text Box 44"/>
          <p:cNvSpPr txBox="1">
            <a:spLocks noChangeArrowheads="1"/>
          </p:cNvSpPr>
          <p:nvPr/>
        </p:nvSpPr>
        <p:spPr bwMode="gray">
          <a:xfrm>
            <a:off x="2989263" y="2908300"/>
            <a:ext cx="2843212" cy="292100"/>
          </a:xfrm>
          <a:prstGeom prst="rect">
            <a:avLst/>
          </a:prstGeom>
          <a:solidFill>
            <a:srgbClr val="ABD5D4"/>
          </a:solidFill>
          <a:ln w="12700">
            <a:solidFill>
              <a:srgbClr val="FFFFFF"/>
            </a:solidFill>
            <a:miter lim="800000"/>
            <a:headEnd/>
            <a:tailEnd/>
          </a:ln>
        </p:spPr>
        <p:txBody>
          <a:bodyPr lIns="91398" tIns="45700" rIns="91398" bIns="45700">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r>
              <a:rPr lang="zh-CN" altLang="en-US" sz="1200">
                <a:latin typeface="宋体" charset="-122"/>
                <a:ea typeface="宋体" charset="-122"/>
              </a:rPr>
              <a:t>人力资源管理</a:t>
            </a:r>
          </a:p>
        </p:txBody>
      </p:sp>
      <p:sp>
        <p:nvSpPr>
          <p:cNvPr id="101414" name="Text Box 45"/>
          <p:cNvSpPr txBox="1">
            <a:spLocks noChangeArrowheads="1"/>
          </p:cNvSpPr>
          <p:nvPr/>
        </p:nvSpPr>
        <p:spPr bwMode="gray">
          <a:xfrm>
            <a:off x="2989263" y="3367088"/>
            <a:ext cx="2843212" cy="290512"/>
          </a:xfrm>
          <a:prstGeom prst="rect">
            <a:avLst/>
          </a:prstGeom>
          <a:solidFill>
            <a:srgbClr val="ABD5D4"/>
          </a:solidFill>
          <a:ln w="12700">
            <a:solidFill>
              <a:srgbClr val="FFFFFF"/>
            </a:solidFill>
            <a:miter lim="800000"/>
            <a:headEnd/>
            <a:tailEnd/>
          </a:ln>
        </p:spPr>
        <p:txBody>
          <a:bodyPr lIns="91398" tIns="45700" rIns="91398" bIns="45700">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r>
              <a:rPr lang="zh-CN" altLang="en-US" sz="1200">
                <a:latin typeface="宋体" charset="-122"/>
                <a:ea typeface="宋体" charset="-122"/>
              </a:rPr>
              <a:t>战略管理</a:t>
            </a:r>
          </a:p>
        </p:txBody>
      </p:sp>
      <p:sp>
        <p:nvSpPr>
          <p:cNvPr id="101415" name="Text Box 46"/>
          <p:cNvSpPr txBox="1">
            <a:spLocks noChangeArrowheads="1"/>
          </p:cNvSpPr>
          <p:nvPr/>
        </p:nvSpPr>
        <p:spPr bwMode="gray">
          <a:xfrm>
            <a:off x="2989263" y="3857625"/>
            <a:ext cx="2843212" cy="290513"/>
          </a:xfrm>
          <a:prstGeom prst="rect">
            <a:avLst/>
          </a:prstGeom>
          <a:solidFill>
            <a:srgbClr val="ABD5D4"/>
          </a:solidFill>
          <a:ln w="12700">
            <a:solidFill>
              <a:srgbClr val="FFFFFF"/>
            </a:solidFill>
            <a:miter lim="800000"/>
            <a:headEnd/>
            <a:tailEnd/>
          </a:ln>
        </p:spPr>
        <p:txBody>
          <a:bodyPr lIns="91398" tIns="45700" rIns="91398" bIns="45700">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r>
              <a:rPr lang="zh-CN" altLang="en-US" sz="1200">
                <a:latin typeface="宋体" charset="-122"/>
                <a:ea typeface="宋体" charset="-122"/>
              </a:rPr>
              <a:t>知识管理</a:t>
            </a:r>
          </a:p>
        </p:txBody>
      </p:sp>
      <p:sp>
        <p:nvSpPr>
          <p:cNvPr id="101416" name="Text Box 47"/>
          <p:cNvSpPr txBox="1">
            <a:spLocks noChangeArrowheads="1"/>
          </p:cNvSpPr>
          <p:nvPr/>
        </p:nvSpPr>
        <p:spPr bwMode="gray">
          <a:xfrm>
            <a:off x="2990850" y="2389188"/>
            <a:ext cx="2843213" cy="292100"/>
          </a:xfrm>
          <a:prstGeom prst="rect">
            <a:avLst/>
          </a:prstGeom>
          <a:solidFill>
            <a:srgbClr val="ABD5D4"/>
          </a:solidFill>
          <a:ln w="12700">
            <a:solidFill>
              <a:srgbClr val="FFFFFF"/>
            </a:solidFill>
            <a:miter lim="800000"/>
            <a:headEnd/>
            <a:tailEnd/>
          </a:ln>
        </p:spPr>
        <p:txBody>
          <a:bodyPr lIns="91398" tIns="45700" rIns="91398" bIns="45700">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r>
              <a:rPr lang="zh-CN" altLang="en-US" sz="1200">
                <a:latin typeface="宋体" charset="-122"/>
                <a:ea typeface="宋体" charset="-122"/>
              </a:rPr>
              <a:t>财务管理</a:t>
            </a:r>
          </a:p>
        </p:txBody>
      </p:sp>
      <p:sp>
        <p:nvSpPr>
          <p:cNvPr id="101417" name="Text Box 48"/>
          <p:cNvSpPr txBox="1">
            <a:spLocks noChangeArrowheads="1"/>
          </p:cNvSpPr>
          <p:nvPr/>
        </p:nvSpPr>
        <p:spPr bwMode="gray">
          <a:xfrm>
            <a:off x="2987675" y="3140075"/>
            <a:ext cx="2843213" cy="292100"/>
          </a:xfrm>
          <a:prstGeom prst="rect">
            <a:avLst/>
          </a:prstGeom>
          <a:solidFill>
            <a:srgbClr val="ABD5D4"/>
          </a:solidFill>
          <a:ln w="12700">
            <a:solidFill>
              <a:srgbClr val="FFFFFF"/>
            </a:solidFill>
            <a:miter lim="800000"/>
            <a:headEnd/>
            <a:tailEnd/>
          </a:ln>
        </p:spPr>
        <p:txBody>
          <a:bodyPr lIns="91398" tIns="45700" rIns="91398" bIns="45700">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r>
              <a:rPr lang="zh-CN" altLang="en-US" sz="1200">
                <a:latin typeface="宋体" charset="-122"/>
                <a:ea typeface="宋体" charset="-122"/>
              </a:rPr>
              <a:t>行政管理</a:t>
            </a:r>
          </a:p>
        </p:txBody>
      </p:sp>
      <p:sp>
        <p:nvSpPr>
          <p:cNvPr id="101418" name="Text Box 49"/>
          <p:cNvSpPr txBox="1">
            <a:spLocks noChangeArrowheads="1"/>
          </p:cNvSpPr>
          <p:nvPr/>
        </p:nvSpPr>
        <p:spPr bwMode="gray">
          <a:xfrm>
            <a:off x="2989263" y="3616325"/>
            <a:ext cx="2843212" cy="292100"/>
          </a:xfrm>
          <a:prstGeom prst="rect">
            <a:avLst/>
          </a:prstGeom>
          <a:solidFill>
            <a:srgbClr val="ABD5D4"/>
          </a:solidFill>
          <a:ln w="12700">
            <a:solidFill>
              <a:srgbClr val="FFFFFF"/>
            </a:solidFill>
            <a:miter lim="800000"/>
            <a:headEnd/>
            <a:tailEnd/>
          </a:ln>
        </p:spPr>
        <p:txBody>
          <a:bodyPr lIns="91398" tIns="45700" rIns="91398" bIns="45700">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r>
              <a:rPr lang="zh-CN" altLang="en-US" sz="1200">
                <a:latin typeface="宋体" charset="-122"/>
                <a:ea typeface="宋体" charset="-122"/>
              </a:rPr>
              <a:t>投资管理</a:t>
            </a:r>
          </a:p>
        </p:txBody>
      </p:sp>
      <p:grpSp>
        <p:nvGrpSpPr>
          <p:cNvPr id="101419" name="Group 50"/>
          <p:cNvGrpSpPr>
            <a:grpSpLocks/>
          </p:cNvGrpSpPr>
          <p:nvPr/>
        </p:nvGrpSpPr>
        <p:grpSpPr bwMode="auto">
          <a:xfrm>
            <a:off x="5156200" y="1868488"/>
            <a:ext cx="654050" cy="482600"/>
            <a:chOff x="4072" y="1054"/>
            <a:chExt cx="1432" cy="568"/>
          </a:xfrm>
        </p:grpSpPr>
        <p:sp>
          <p:nvSpPr>
            <p:cNvPr id="634931" name="AutoShape 51"/>
            <p:cNvSpPr>
              <a:spLocks noChangeArrowheads="1"/>
            </p:cNvSpPr>
            <p:nvPr/>
          </p:nvSpPr>
          <p:spPr bwMode="auto">
            <a:xfrm>
              <a:off x="4072" y="1054"/>
              <a:ext cx="1432" cy="568"/>
            </a:xfrm>
            <a:prstGeom prst="chevron">
              <a:avLst>
                <a:gd name="adj" fmla="val 63028"/>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endParaRPr lang="zh-CN" altLang="en-US">
                <a:ea typeface="宋体" charset="-122"/>
              </a:endParaRPr>
            </a:p>
          </p:txBody>
        </p:sp>
        <p:sp>
          <p:nvSpPr>
            <p:cNvPr id="101421" name="Text Box 52"/>
            <p:cNvSpPr txBox="1">
              <a:spLocks noChangeArrowheads="1"/>
            </p:cNvSpPr>
            <p:nvPr/>
          </p:nvSpPr>
          <p:spPr bwMode="auto">
            <a:xfrm>
              <a:off x="4401" y="1107"/>
              <a:ext cx="93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8" tIns="45700" rIns="91398" bIns="45700" anchor="ctr" anchorCtr="1">
              <a:spAutoFit/>
            </a:bodyPr>
            <a:lstStyle>
              <a:lvl1pPr>
                <a:defRPr sz="3200">
                  <a:solidFill>
                    <a:schemeClr val="tx1"/>
                  </a:solidFill>
                  <a:latin typeface="Times New Roman" pitchFamily="18" charset="0"/>
                </a:defRPr>
              </a:lvl1pPr>
              <a:lvl2pPr marL="742950" indent="-285750">
                <a:defRPr sz="3200">
                  <a:solidFill>
                    <a:schemeClr val="tx1"/>
                  </a:solidFill>
                  <a:latin typeface="Times New Roman" pitchFamily="18" charset="0"/>
                </a:defRPr>
              </a:lvl2pPr>
              <a:lvl3pPr marL="1143000" indent="-228600">
                <a:defRPr sz="3200">
                  <a:solidFill>
                    <a:schemeClr val="tx1"/>
                  </a:solidFill>
                  <a:latin typeface="Times New Roman" pitchFamily="18" charset="0"/>
                </a:defRPr>
              </a:lvl3pPr>
              <a:lvl4pPr marL="1600200" indent="-228600">
                <a:defRPr sz="3200">
                  <a:solidFill>
                    <a:schemeClr val="tx1"/>
                  </a:solidFill>
                  <a:latin typeface="Times New Roman" pitchFamily="18" charset="0"/>
                </a:defRPr>
              </a:lvl4pPr>
              <a:lvl5pPr marL="2057400" indent="-22860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a:lnSpc>
                  <a:spcPct val="90000"/>
                </a:lnSpc>
              </a:pPr>
              <a:r>
                <a:rPr lang="zh-CN" altLang="en-US" sz="1200" b="1">
                  <a:latin typeface="宋体" charset="-122"/>
                  <a:ea typeface="宋体" charset="-122"/>
                </a:rPr>
                <a:t>服务</a:t>
              </a:r>
            </a:p>
          </p:txBody>
        </p:sp>
      </p:grpSp>
    </p:spTree>
    <p:extLst>
      <p:ext uri="{BB962C8B-B14F-4D97-AF65-F5344CB8AC3E}">
        <p14:creationId xmlns:p14="http://schemas.microsoft.com/office/powerpoint/2010/main" val="3692680845"/>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1646882" y="117475"/>
            <a:ext cx="6813550" cy="647700"/>
          </a:xfrm>
        </p:spPr>
        <p:txBody>
          <a:bodyPr/>
          <a:lstStyle/>
          <a:p>
            <a:pPr>
              <a:defRPr/>
            </a:pPr>
            <a:r>
              <a:rPr lang="en-US" altLang="zh-CN" dirty="0" smtClean="0"/>
              <a:t>AMT IT</a:t>
            </a:r>
            <a:r>
              <a:rPr lang="zh-CN" altLang="en-US" dirty="0" smtClean="0"/>
              <a:t>战略规划方法论</a:t>
            </a:r>
          </a:p>
        </p:txBody>
      </p:sp>
      <p:sp>
        <p:nvSpPr>
          <p:cNvPr id="94212" name="Freeform 3"/>
          <p:cNvSpPr>
            <a:spLocks/>
          </p:cNvSpPr>
          <p:nvPr/>
        </p:nvSpPr>
        <p:spPr bwMode="blackWhite">
          <a:xfrm>
            <a:off x="952500" y="981075"/>
            <a:ext cx="7075488" cy="1576388"/>
          </a:xfrm>
          <a:custGeom>
            <a:avLst/>
            <a:gdLst>
              <a:gd name="T0" fmla="*/ 0 w 4512"/>
              <a:gd name="T1" fmla="*/ 0 h 768"/>
              <a:gd name="T2" fmla="*/ 0 w 4512"/>
              <a:gd name="T3" fmla="*/ 768 h 768"/>
              <a:gd name="T4" fmla="*/ 144 w 4512"/>
              <a:gd name="T5" fmla="*/ 768 h 768"/>
              <a:gd name="T6" fmla="*/ 144 w 4512"/>
              <a:gd name="T7" fmla="*/ 432 h 768"/>
              <a:gd name="T8" fmla="*/ 864 w 4512"/>
              <a:gd name="T9" fmla="*/ 432 h 768"/>
              <a:gd name="T10" fmla="*/ 864 w 4512"/>
              <a:gd name="T11" fmla="*/ 768 h 768"/>
              <a:gd name="T12" fmla="*/ 1008 w 4512"/>
              <a:gd name="T13" fmla="*/ 768 h 768"/>
              <a:gd name="T14" fmla="*/ 1008 w 4512"/>
              <a:gd name="T15" fmla="*/ 432 h 768"/>
              <a:gd name="T16" fmla="*/ 3504 w 4512"/>
              <a:gd name="T17" fmla="*/ 432 h 768"/>
              <a:gd name="T18" fmla="*/ 3504 w 4512"/>
              <a:gd name="T19" fmla="*/ 768 h 768"/>
              <a:gd name="T20" fmla="*/ 3648 w 4512"/>
              <a:gd name="T21" fmla="*/ 768 h 768"/>
              <a:gd name="T22" fmla="*/ 3648 w 4512"/>
              <a:gd name="T23" fmla="*/ 432 h 768"/>
              <a:gd name="T24" fmla="*/ 4368 w 4512"/>
              <a:gd name="T25" fmla="*/ 432 h 768"/>
              <a:gd name="T26" fmla="*/ 4368 w 4512"/>
              <a:gd name="T27" fmla="*/ 768 h 768"/>
              <a:gd name="T28" fmla="*/ 4512 w 4512"/>
              <a:gd name="T29" fmla="*/ 768 h 768"/>
              <a:gd name="T30" fmla="*/ 4512 w 4512"/>
              <a:gd name="T31" fmla="*/ 0 h 768"/>
              <a:gd name="T32" fmla="*/ 0 w 4512"/>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12"/>
              <a:gd name="T52" fmla="*/ 0 h 768"/>
              <a:gd name="T53" fmla="*/ 4512 w 4512"/>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12" h="768">
                <a:moveTo>
                  <a:pt x="0" y="0"/>
                </a:moveTo>
                <a:lnTo>
                  <a:pt x="0" y="768"/>
                </a:lnTo>
                <a:lnTo>
                  <a:pt x="144" y="768"/>
                </a:lnTo>
                <a:lnTo>
                  <a:pt x="144" y="432"/>
                </a:lnTo>
                <a:lnTo>
                  <a:pt x="864" y="432"/>
                </a:lnTo>
                <a:lnTo>
                  <a:pt x="864" y="768"/>
                </a:lnTo>
                <a:lnTo>
                  <a:pt x="1008" y="768"/>
                </a:lnTo>
                <a:lnTo>
                  <a:pt x="1008" y="432"/>
                </a:lnTo>
                <a:lnTo>
                  <a:pt x="3504" y="432"/>
                </a:lnTo>
                <a:lnTo>
                  <a:pt x="3504" y="768"/>
                </a:lnTo>
                <a:lnTo>
                  <a:pt x="3648" y="768"/>
                </a:lnTo>
                <a:lnTo>
                  <a:pt x="3648" y="432"/>
                </a:lnTo>
                <a:lnTo>
                  <a:pt x="4368" y="432"/>
                </a:lnTo>
                <a:lnTo>
                  <a:pt x="4368" y="768"/>
                </a:lnTo>
                <a:lnTo>
                  <a:pt x="4512" y="768"/>
                </a:lnTo>
                <a:lnTo>
                  <a:pt x="4512" y="0"/>
                </a:lnTo>
                <a:lnTo>
                  <a:pt x="0" y="0"/>
                </a:lnTo>
                <a:close/>
              </a:path>
            </a:pathLst>
          </a:custGeom>
          <a:solidFill>
            <a:srgbClr val="C0C2CC"/>
          </a:solidFill>
          <a:ln>
            <a:noFill/>
          </a:ln>
          <a:effectLst>
            <a:prstShdw prst="shdw17" dist="17961" dir="2700000">
              <a:srgbClr val="73747A"/>
            </a:prstShdw>
          </a:effectLst>
          <a:extLst>
            <a:ext uri="{91240B29-F687-4F45-9708-019B960494DF}">
              <a14:hiddenLine xmlns:a14="http://schemas.microsoft.com/office/drawing/2010/main" w="12700" cap="flat" cmpd="sng">
                <a:solidFill>
                  <a:srgbClr val="000000"/>
                </a:solidFill>
                <a:prstDash val="solid"/>
                <a:round/>
                <a:headEnd type="none" w="med" len="med"/>
                <a:tailEnd type="none" w="med" len="med"/>
              </a14:hiddenLine>
            </a:ext>
          </a:extLst>
        </p:spPr>
        <p:txBody>
          <a:bodyPr wrap="none" anchor="ctr"/>
          <a:lstStyle/>
          <a:p>
            <a:endParaRPr lang="zh-CN" altLang="en-US"/>
          </a:p>
        </p:txBody>
      </p:sp>
      <p:sp>
        <p:nvSpPr>
          <p:cNvPr id="94213" name="Freeform 4"/>
          <p:cNvSpPr>
            <a:spLocks/>
          </p:cNvSpPr>
          <p:nvPr/>
        </p:nvSpPr>
        <p:spPr bwMode="blackWhite">
          <a:xfrm rot="10800000">
            <a:off x="930275" y="4006850"/>
            <a:ext cx="7073900" cy="1701800"/>
          </a:xfrm>
          <a:custGeom>
            <a:avLst/>
            <a:gdLst>
              <a:gd name="T0" fmla="*/ 0 w 4512"/>
              <a:gd name="T1" fmla="*/ 0 h 768"/>
              <a:gd name="T2" fmla="*/ 0 w 4512"/>
              <a:gd name="T3" fmla="*/ 768 h 768"/>
              <a:gd name="T4" fmla="*/ 144 w 4512"/>
              <a:gd name="T5" fmla="*/ 768 h 768"/>
              <a:gd name="T6" fmla="*/ 144 w 4512"/>
              <a:gd name="T7" fmla="*/ 432 h 768"/>
              <a:gd name="T8" fmla="*/ 864 w 4512"/>
              <a:gd name="T9" fmla="*/ 432 h 768"/>
              <a:gd name="T10" fmla="*/ 864 w 4512"/>
              <a:gd name="T11" fmla="*/ 768 h 768"/>
              <a:gd name="T12" fmla="*/ 1008 w 4512"/>
              <a:gd name="T13" fmla="*/ 768 h 768"/>
              <a:gd name="T14" fmla="*/ 1008 w 4512"/>
              <a:gd name="T15" fmla="*/ 432 h 768"/>
              <a:gd name="T16" fmla="*/ 3504 w 4512"/>
              <a:gd name="T17" fmla="*/ 432 h 768"/>
              <a:gd name="T18" fmla="*/ 3504 w 4512"/>
              <a:gd name="T19" fmla="*/ 768 h 768"/>
              <a:gd name="T20" fmla="*/ 3648 w 4512"/>
              <a:gd name="T21" fmla="*/ 768 h 768"/>
              <a:gd name="T22" fmla="*/ 3648 w 4512"/>
              <a:gd name="T23" fmla="*/ 432 h 768"/>
              <a:gd name="T24" fmla="*/ 4368 w 4512"/>
              <a:gd name="T25" fmla="*/ 432 h 768"/>
              <a:gd name="T26" fmla="*/ 4368 w 4512"/>
              <a:gd name="T27" fmla="*/ 768 h 768"/>
              <a:gd name="T28" fmla="*/ 4512 w 4512"/>
              <a:gd name="T29" fmla="*/ 768 h 768"/>
              <a:gd name="T30" fmla="*/ 4512 w 4512"/>
              <a:gd name="T31" fmla="*/ 0 h 768"/>
              <a:gd name="T32" fmla="*/ 0 w 4512"/>
              <a:gd name="T33" fmla="*/ 0 h 7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12"/>
              <a:gd name="T52" fmla="*/ 0 h 768"/>
              <a:gd name="T53" fmla="*/ 4512 w 4512"/>
              <a:gd name="T54" fmla="*/ 768 h 7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12" h="768">
                <a:moveTo>
                  <a:pt x="0" y="0"/>
                </a:moveTo>
                <a:lnTo>
                  <a:pt x="0" y="768"/>
                </a:lnTo>
                <a:lnTo>
                  <a:pt x="144" y="768"/>
                </a:lnTo>
                <a:lnTo>
                  <a:pt x="144" y="432"/>
                </a:lnTo>
                <a:lnTo>
                  <a:pt x="864" y="432"/>
                </a:lnTo>
                <a:lnTo>
                  <a:pt x="864" y="768"/>
                </a:lnTo>
                <a:lnTo>
                  <a:pt x="1008" y="768"/>
                </a:lnTo>
                <a:lnTo>
                  <a:pt x="1008" y="432"/>
                </a:lnTo>
                <a:lnTo>
                  <a:pt x="3504" y="432"/>
                </a:lnTo>
                <a:lnTo>
                  <a:pt x="3504" y="768"/>
                </a:lnTo>
                <a:lnTo>
                  <a:pt x="3648" y="768"/>
                </a:lnTo>
                <a:lnTo>
                  <a:pt x="3648" y="432"/>
                </a:lnTo>
                <a:lnTo>
                  <a:pt x="4368" y="432"/>
                </a:lnTo>
                <a:lnTo>
                  <a:pt x="4368" y="768"/>
                </a:lnTo>
                <a:lnTo>
                  <a:pt x="4512" y="768"/>
                </a:lnTo>
                <a:lnTo>
                  <a:pt x="4512" y="0"/>
                </a:lnTo>
                <a:lnTo>
                  <a:pt x="0" y="0"/>
                </a:lnTo>
                <a:close/>
              </a:path>
            </a:pathLst>
          </a:custGeom>
          <a:solidFill>
            <a:srgbClr val="B2B2B2"/>
          </a:solidFill>
          <a:ln>
            <a:noFill/>
          </a:ln>
          <a:effectLst>
            <a:prstShdw prst="shdw17" dist="17961" dir="2700000">
              <a:srgbClr val="6B6B6B"/>
            </a:prstShdw>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180000" rIns="0" bIns="0" anchorCtr="1"/>
          <a:lstStyle/>
          <a:p>
            <a:endParaRPr lang="zh-CN" altLang="en-US"/>
          </a:p>
        </p:txBody>
      </p:sp>
      <p:sp>
        <p:nvSpPr>
          <p:cNvPr id="94214" name="AutoShape 5"/>
          <p:cNvSpPr>
            <a:spLocks noChangeArrowheads="1"/>
          </p:cNvSpPr>
          <p:nvPr/>
        </p:nvSpPr>
        <p:spPr bwMode="blackWhite">
          <a:xfrm>
            <a:off x="379413" y="2078038"/>
            <a:ext cx="2379662" cy="2479675"/>
          </a:xfrm>
          <a:prstGeom prst="chevron">
            <a:avLst>
              <a:gd name="adj" fmla="val 7042"/>
            </a:avLst>
          </a:prstGeom>
          <a:gradFill rotWithShape="0">
            <a:gsLst>
              <a:gs pos="0">
                <a:srgbClr val="B6B8C2"/>
              </a:gs>
              <a:gs pos="100000">
                <a:srgbClr val="C0C2CC"/>
              </a:gs>
            </a:gsLst>
            <a:lin ang="2700000" scaled="1"/>
          </a:gradFill>
          <a:ln>
            <a:noFill/>
          </a:ln>
          <a:effectLst>
            <a:prstShdw prst="shdw17" dist="17961" dir="2700000">
              <a:srgbClr val="73747A"/>
            </a:prstShdw>
          </a:effectLst>
          <a:extLs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nchorCtr="1"/>
          <a:lstStyle/>
          <a:p>
            <a:endParaRPr lang="zh-CN" altLang="en-US">
              <a:ea typeface="宋体" charset="-122"/>
            </a:endParaRPr>
          </a:p>
        </p:txBody>
      </p:sp>
      <p:sp>
        <p:nvSpPr>
          <p:cNvPr id="94215" name="Text Box 6"/>
          <p:cNvSpPr txBox="1">
            <a:spLocks noChangeArrowheads="1"/>
          </p:cNvSpPr>
          <p:nvPr/>
        </p:nvSpPr>
        <p:spPr bwMode="auto">
          <a:xfrm>
            <a:off x="3736975" y="1012825"/>
            <a:ext cx="8953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defRPr sz="3200">
                <a:solidFill>
                  <a:schemeClr val="tx1"/>
                </a:solidFill>
                <a:latin typeface="Times New Roman" pitchFamily="18" charset="0"/>
              </a:defRPr>
            </a:lvl1pPr>
            <a:lvl2pPr marL="742950" indent="-285750" defTabSz="762000">
              <a:defRPr sz="3200">
                <a:solidFill>
                  <a:schemeClr val="tx1"/>
                </a:solidFill>
                <a:latin typeface="Times New Roman" pitchFamily="18" charset="0"/>
              </a:defRPr>
            </a:lvl2pPr>
            <a:lvl3pPr marL="1143000" indent="-228600" defTabSz="762000">
              <a:defRPr sz="3200">
                <a:solidFill>
                  <a:schemeClr val="tx1"/>
                </a:solidFill>
                <a:latin typeface="Times New Roman" pitchFamily="18" charset="0"/>
              </a:defRPr>
            </a:lvl3pPr>
            <a:lvl4pPr marL="1600200" indent="-228600" defTabSz="762000">
              <a:defRPr sz="3200">
                <a:solidFill>
                  <a:schemeClr val="tx1"/>
                </a:solidFill>
                <a:latin typeface="Times New Roman" pitchFamily="18" charset="0"/>
              </a:defRPr>
            </a:lvl4pPr>
            <a:lvl5pPr marL="2057400" indent="-228600" defTabSz="762000">
              <a:defRPr sz="3200">
                <a:solidFill>
                  <a:schemeClr val="tx1"/>
                </a:solidFill>
                <a:latin typeface="Times New Roman" pitchFamily="18" charset="0"/>
              </a:defRPr>
            </a:lvl5pPr>
            <a:lvl6pPr marL="2514600" indent="-228600" defTabSz="762000" eaLnBrk="0" fontAlgn="base" hangingPunct="0">
              <a:spcBef>
                <a:spcPct val="0"/>
              </a:spcBef>
              <a:spcAft>
                <a:spcPct val="0"/>
              </a:spcAft>
              <a:defRPr sz="3200">
                <a:solidFill>
                  <a:schemeClr val="tx1"/>
                </a:solidFill>
                <a:latin typeface="Times New Roman" pitchFamily="18" charset="0"/>
              </a:defRPr>
            </a:lvl6pPr>
            <a:lvl7pPr marL="2971800" indent="-228600" defTabSz="762000" eaLnBrk="0" fontAlgn="base" hangingPunct="0">
              <a:spcBef>
                <a:spcPct val="0"/>
              </a:spcBef>
              <a:spcAft>
                <a:spcPct val="0"/>
              </a:spcAft>
              <a:defRPr sz="3200">
                <a:solidFill>
                  <a:schemeClr val="tx1"/>
                </a:solidFill>
                <a:latin typeface="Times New Roman" pitchFamily="18" charset="0"/>
              </a:defRPr>
            </a:lvl7pPr>
            <a:lvl8pPr marL="3429000" indent="-228600" defTabSz="762000" eaLnBrk="0" fontAlgn="base" hangingPunct="0">
              <a:spcBef>
                <a:spcPct val="0"/>
              </a:spcBef>
              <a:spcAft>
                <a:spcPct val="0"/>
              </a:spcAft>
              <a:defRPr sz="3200">
                <a:solidFill>
                  <a:schemeClr val="tx1"/>
                </a:solidFill>
                <a:latin typeface="Times New Roman" pitchFamily="18" charset="0"/>
              </a:defRPr>
            </a:lvl8pPr>
            <a:lvl9pPr marL="3886200" indent="-228600" defTabSz="762000" eaLnBrk="0" fontAlgn="base" hangingPunct="0">
              <a:spcBef>
                <a:spcPct val="0"/>
              </a:spcBef>
              <a:spcAft>
                <a:spcPct val="0"/>
              </a:spcAft>
              <a:defRPr sz="3200">
                <a:solidFill>
                  <a:schemeClr val="tx1"/>
                </a:solidFill>
                <a:latin typeface="Times New Roman" pitchFamily="18" charset="0"/>
              </a:defRPr>
            </a:lvl9pPr>
          </a:lstStyle>
          <a:p>
            <a:pPr>
              <a:lnSpc>
                <a:spcPct val="90000"/>
              </a:lnSpc>
            </a:pPr>
            <a:r>
              <a:rPr lang="zh-CN" altLang="de-DE" sz="1400" b="1">
                <a:solidFill>
                  <a:srgbClr val="800000"/>
                </a:solidFill>
                <a:latin typeface="Arial" charset="0"/>
                <a:ea typeface="宋体" charset="-122"/>
              </a:rPr>
              <a:t>企业战略</a:t>
            </a:r>
          </a:p>
        </p:txBody>
      </p:sp>
      <p:sp>
        <p:nvSpPr>
          <p:cNvPr id="94216" name="AutoShape 7"/>
          <p:cNvSpPr>
            <a:spLocks noChangeArrowheads="1"/>
          </p:cNvSpPr>
          <p:nvPr/>
        </p:nvSpPr>
        <p:spPr bwMode="blackWhite">
          <a:xfrm>
            <a:off x="1841500" y="1408113"/>
            <a:ext cx="1752600" cy="368300"/>
          </a:xfrm>
          <a:prstGeom prst="chevron">
            <a:avLst>
              <a:gd name="adj" fmla="val 15201"/>
            </a:avLst>
          </a:prstGeom>
          <a:solidFill>
            <a:srgbClr val="FAC782"/>
          </a:solidFill>
          <a:ln w="3175" algn="ctr">
            <a:solidFill>
              <a:srgbClr val="FFFFFF"/>
            </a:solidFill>
            <a:miter lim="800000"/>
            <a:headEnd/>
            <a:tailEnd/>
          </a:ln>
        </p:spPr>
        <p:txBody>
          <a:bodyPr wrap="none" anchor="ctr"/>
          <a:lstStyle/>
          <a:p>
            <a:pPr algn="ctr" defTabSz="796925">
              <a:tabLst>
                <a:tab pos="863600" algn="l"/>
              </a:tabLst>
            </a:pPr>
            <a:r>
              <a:rPr lang="zh-CN" altLang="en-US" sz="1300">
                <a:solidFill>
                  <a:srgbClr val="800000"/>
                </a:solidFill>
                <a:latin typeface="Arial" charset="0"/>
                <a:ea typeface="宋体" charset="-122"/>
              </a:rPr>
              <a:t>引领方向</a:t>
            </a:r>
            <a:endParaRPr lang="zh-CN" altLang="de-DE" sz="1300">
              <a:solidFill>
                <a:srgbClr val="800000"/>
              </a:solidFill>
              <a:latin typeface="Arial" charset="0"/>
              <a:ea typeface="宋体" charset="-122"/>
            </a:endParaRPr>
          </a:p>
        </p:txBody>
      </p:sp>
      <p:sp>
        <p:nvSpPr>
          <p:cNvPr id="94217" name="AutoShape 8"/>
          <p:cNvSpPr>
            <a:spLocks noChangeArrowheads="1"/>
          </p:cNvSpPr>
          <p:nvPr/>
        </p:nvSpPr>
        <p:spPr bwMode="blackWhite">
          <a:xfrm>
            <a:off x="3313113" y="1408113"/>
            <a:ext cx="1752600" cy="374650"/>
          </a:xfrm>
          <a:prstGeom prst="chevron">
            <a:avLst>
              <a:gd name="adj" fmla="val 18170"/>
            </a:avLst>
          </a:prstGeom>
          <a:solidFill>
            <a:srgbClr val="F5B353"/>
          </a:solidFill>
          <a:ln w="3175" algn="ctr">
            <a:solidFill>
              <a:srgbClr val="FFFFFF"/>
            </a:solidFill>
            <a:miter lim="800000"/>
            <a:headEnd/>
            <a:tailEnd/>
          </a:ln>
        </p:spPr>
        <p:txBody>
          <a:bodyPr wrap="none" anchor="ctr"/>
          <a:lstStyle/>
          <a:p>
            <a:pPr algn="ctr" defTabSz="796925">
              <a:tabLst>
                <a:tab pos="863600" algn="l"/>
              </a:tabLst>
            </a:pPr>
            <a:r>
              <a:rPr lang="zh-CN" altLang="en-US" sz="1300">
                <a:solidFill>
                  <a:srgbClr val="003366"/>
                </a:solidFill>
                <a:latin typeface="Arial" charset="0"/>
                <a:ea typeface="宋体" charset="-122"/>
              </a:rPr>
              <a:t>凝结</a:t>
            </a:r>
            <a:r>
              <a:rPr lang="zh-CN" altLang="zh-CN" sz="1300">
                <a:solidFill>
                  <a:srgbClr val="003366"/>
                </a:solidFill>
                <a:latin typeface="Arial" charset="0"/>
                <a:ea typeface="宋体" charset="-122"/>
              </a:rPr>
              <a:t>共识</a:t>
            </a:r>
            <a:endParaRPr lang="de-DE" altLang="zh-CN" sz="1300">
              <a:solidFill>
                <a:srgbClr val="003366"/>
              </a:solidFill>
              <a:latin typeface="Arial" charset="0"/>
              <a:ea typeface="宋体" charset="-122"/>
            </a:endParaRPr>
          </a:p>
        </p:txBody>
      </p:sp>
      <p:sp>
        <p:nvSpPr>
          <p:cNvPr id="94218" name="AutoShape 9"/>
          <p:cNvSpPr>
            <a:spLocks noChangeArrowheads="1"/>
          </p:cNvSpPr>
          <p:nvPr/>
        </p:nvSpPr>
        <p:spPr bwMode="blackWhite">
          <a:xfrm>
            <a:off x="4786313" y="1408113"/>
            <a:ext cx="1751012" cy="374650"/>
          </a:xfrm>
          <a:prstGeom prst="chevron">
            <a:avLst>
              <a:gd name="adj" fmla="val 18154"/>
            </a:avLst>
          </a:prstGeom>
          <a:solidFill>
            <a:srgbClr val="F4AA3C"/>
          </a:solidFill>
          <a:ln w="3175" algn="ctr">
            <a:solidFill>
              <a:srgbClr val="FFFFFF"/>
            </a:solidFill>
            <a:miter lim="800000"/>
            <a:headEnd/>
            <a:tailEnd/>
          </a:ln>
        </p:spPr>
        <p:txBody>
          <a:bodyPr wrap="none" anchor="ctr"/>
          <a:lstStyle/>
          <a:p>
            <a:pPr algn="ctr" defTabSz="796925">
              <a:tabLst>
                <a:tab pos="863600" algn="l"/>
              </a:tabLst>
            </a:pPr>
            <a:r>
              <a:rPr lang="zh-CN" altLang="en-US" sz="1300">
                <a:solidFill>
                  <a:srgbClr val="003366"/>
                </a:solidFill>
                <a:latin typeface="Arial" charset="0"/>
                <a:ea typeface="宋体" charset="-122"/>
              </a:rPr>
              <a:t>规避风险</a:t>
            </a:r>
            <a:endParaRPr lang="zh-CN" altLang="de-DE" sz="1300">
              <a:solidFill>
                <a:srgbClr val="003366"/>
              </a:solidFill>
              <a:latin typeface="Arial" charset="0"/>
              <a:ea typeface="宋体" charset="-122"/>
            </a:endParaRPr>
          </a:p>
        </p:txBody>
      </p:sp>
      <p:sp>
        <p:nvSpPr>
          <p:cNvPr id="94219" name="Text Box 10"/>
          <p:cNvSpPr txBox="1">
            <a:spLocks noChangeArrowheads="1"/>
          </p:cNvSpPr>
          <p:nvPr/>
        </p:nvSpPr>
        <p:spPr bwMode="auto">
          <a:xfrm>
            <a:off x="960438" y="2144713"/>
            <a:ext cx="1485900"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762000">
              <a:defRPr sz="3200">
                <a:solidFill>
                  <a:schemeClr val="tx1"/>
                </a:solidFill>
                <a:latin typeface="Times New Roman" pitchFamily="18" charset="0"/>
              </a:defRPr>
            </a:lvl1pPr>
            <a:lvl2pPr marL="742950" indent="-285750" defTabSz="762000">
              <a:defRPr sz="3200">
                <a:solidFill>
                  <a:schemeClr val="tx1"/>
                </a:solidFill>
                <a:latin typeface="Times New Roman" pitchFamily="18" charset="0"/>
              </a:defRPr>
            </a:lvl2pPr>
            <a:lvl3pPr marL="1143000" indent="-228600" defTabSz="762000">
              <a:defRPr sz="3200">
                <a:solidFill>
                  <a:schemeClr val="tx1"/>
                </a:solidFill>
                <a:latin typeface="Times New Roman" pitchFamily="18" charset="0"/>
              </a:defRPr>
            </a:lvl3pPr>
            <a:lvl4pPr marL="1600200" indent="-228600" defTabSz="762000">
              <a:defRPr sz="3200">
                <a:solidFill>
                  <a:schemeClr val="tx1"/>
                </a:solidFill>
                <a:latin typeface="Times New Roman" pitchFamily="18" charset="0"/>
              </a:defRPr>
            </a:lvl4pPr>
            <a:lvl5pPr marL="2057400" indent="-228600" defTabSz="762000">
              <a:defRPr sz="3200">
                <a:solidFill>
                  <a:schemeClr val="tx1"/>
                </a:solidFill>
                <a:latin typeface="Times New Roman" pitchFamily="18" charset="0"/>
              </a:defRPr>
            </a:lvl5pPr>
            <a:lvl6pPr marL="2514600" indent="-228600" defTabSz="762000" eaLnBrk="0" fontAlgn="base" hangingPunct="0">
              <a:spcBef>
                <a:spcPct val="0"/>
              </a:spcBef>
              <a:spcAft>
                <a:spcPct val="0"/>
              </a:spcAft>
              <a:defRPr sz="3200">
                <a:solidFill>
                  <a:schemeClr val="tx1"/>
                </a:solidFill>
                <a:latin typeface="Times New Roman" pitchFamily="18" charset="0"/>
              </a:defRPr>
            </a:lvl6pPr>
            <a:lvl7pPr marL="2971800" indent="-228600" defTabSz="762000" eaLnBrk="0" fontAlgn="base" hangingPunct="0">
              <a:spcBef>
                <a:spcPct val="0"/>
              </a:spcBef>
              <a:spcAft>
                <a:spcPct val="0"/>
              </a:spcAft>
              <a:defRPr sz="3200">
                <a:solidFill>
                  <a:schemeClr val="tx1"/>
                </a:solidFill>
                <a:latin typeface="Times New Roman" pitchFamily="18" charset="0"/>
              </a:defRPr>
            </a:lvl7pPr>
            <a:lvl8pPr marL="3429000" indent="-228600" defTabSz="762000" eaLnBrk="0" fontAlgn="base" hangingPunct="0">
              <a:spcBef>
                <a:spcPct val="0"/>
              </a:spcBef>
              <a:spcAft>
                <a:spcPct val="0"/>
              </a:spcAft>
              <a:defRPr sz="3200">
                <a:solidFill>
                  <a:schemeClr val="tx1"/>
                </a:solidFill>
                <a:latin typeface="Times New Roman" pitchFamily="18" charset="0"/>
              </a:defRPr>
            </a:lvl8pPr>
            <a:lvl9pPr marL="3886200" indent="-228600" defTabSz="762000" eaLnBrk="0" fontAlgn="base" hangingPunct="0">
              <a:spcBef>
                <a:spcPct val="0"/>
              </a:spcBef>
              <a:spcAft>
                <a:spcPct val="0"/>
              </a:spcAft>
              <a:defRPr sz="3200">
                <a:solidFill>
                  <a:schemeClr val="tx1"/>
                </a:solidFill>
                <a:latin typeface="Times New Roman" pitchFamily="18" charset="0"/>
              </a:defRPr>
            </a:lvl9pPr>
          </a:lstStyle>
          <a:p>
            <a:pPr algn="ctr"/>
            <a:r>
              <a:rPr lang="zh-CN" altLang="en-US" sz="1300" b="1">
                <a:solidFill>
                  <a:srgbClr val="003366"/>
                </a:solidFill>
                <a:latin typeface="Arial" charset="0"/>
                <a:ea typeface="宋体" charset="-122"/>
              </a:rPr>
              <a:t>战略明晰与管理优化</a:t>
            </a:r>
          </a:p>
        </p:txBody>
      </p:sp>
      <p:sp>
        <p:nvSpPr>
          <p:cNvPr id="94220" name="AutoShape 11"/>
          <p:cNvSpPr>
            <a:spLocks noChangeArrowheads="1"/>
          </p:cNvSpPr>
          <p:nvPr/>
        </p:nvSpPr>
        <p:spPr bwMode="auto">
          <a:xfrm>
            <a:off x="1527175" y="4832350"/>
            <a:ext cx="6159500" cy="346075"/>
          </a:xfrm>
          <a:prstGeom prst="chevron">
            <a:avLst>
              <a:gd name="adj" fmla="val 42353"/>
            </a:avLst>
          </a:prstGeom>
          <a:solidFill>
            <a:srgbClr val="F2D25C"/>
          </a:solidFill>
          <a:ln>
            <a:noFill/>
          </a:ln>
          <a:effectLst>
            <a:prstShdw prst="shdw17" dist="17961" dir="2700000">
              <a:srgbClr val="917E37"/>
            </a:prstShdw>
          </a:effectLst>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p>
            <a:pPr algn="ctr" eaLnBrk="1" hangingPunct="1"/>
            <a:r>
              <a:rPr lang="zh-CN" altLang="en-US" sz="1400" b="1">
                <a:solidFill>
                  <a:srgbClr val="003366"/>
                </a:solidFill>
                <a:latin typeface="Arial" charset="0"/>
                <a:ea typeface="宋体" charset="-122"/>
              </a:rPr>
              <a:t>方法、工具、案例、专家经验</a:t>
            </a:r>
            <a:endParaRPr lang="zh-CN" altLang="en-US" sz="1300">
              <a:solidFill>
                <a:srgbClr val="003366"/>
              </a:solidFill>
              <a:latin typeface="Arial" charset="0"/>
              <a:ea typeface="宋体" charset="-122"/>
            </a:endParaRPr>
          </a:p>
        </p:txBody>
      </p:sp>
      <p:sp>
        <p:nvSpPr>
          <p:cNvPr id="94221" name="AutoShape 12"/>
          <p:cNvSpPr>
            <a:spLocks noChangeArrowheads="1"/>
          </p:cNvSpPr>
          <p:nvPr/>
        </p:nvSpPr>
        <p:spPr bwMode="auto">
          <a:xfrm>
            <a:off x="1541463" y="5270500"/>
            <a:ext cx="6156325" cy="346075"/>
          </a:xfrm>
          <a:prstGeom prst="chevron">
            <a:avLst>
              <a:gd name="adj" fmla="val 42331"/>
            </a:avLst>
          </a:prstGeom>
          <a:solidFill>
            <a:srgbClr val="F2D25C"/>
          </a:solidFill>
          <a:ln>
            <a:noFill/>
          </a:ln>
          <a:effectLst>
            <a:prstShdw prst="shdw17" dist="17961" dir="2700000">
              <a:srgbClr val="917E37"/>
            </a:prstShdw>
          </a:effectLst>
          <a:extLst>
            <a:ext uri="{91240B29-F687-4F45-9708-019B960494DF}">
              <a14:hiddenLine xmlns:a14="http://schemas.microsoft.com/office/drawing/2010/main" w="25400" algn="ctr">
                <a:solidFill>
                  <a:srgbClr val="000000"/>
                </a:solidFill>
                <a:miter lim="800000"/>
                <a:headEnd/>
                <a:tailEnd/>
              </a14:hiddenLine>
            </a:ext>
          </a:extLst>
        </p:spPr>
        <p:txBody>
          <a:bodyPr wrap="none" anchor="ctr"/>
          <a:lstStyle/>
          <a:p>
            <a:pPr algn="ctr" eaLnBrk="1" hangingPunct="1"/>
            <a:r>
              <a:rPr lang="zh-CN" altLang="en-US" sz="1400" b="1">
                <a:solidFill>
                  <a:srgbClr val="003366"/>
                </a:solidFill>
                <a:latin typeface="Arial" charset="0"/>
                <a:ea typeface="宋体" charset="-122"/>
              </a:rPr>
              <a:t>项目管理和变革管理方法论</a:t>
            </a:r>
            <a:endParaRPr lang="zh-CN" altLang="en-US" sz="1300">
              <a:solidFill>
                <a:srgbClr val="003366"/>
              </a:solidFill>
              <a:latin typeface="Arial" charset="0"/>
              <a:ea typeface="宋体" charset="-122"/>
            </a:endParaRPr>
          </a:p>
        </p:txBody>
      </p:sp>
      <p:sp>
        <p:nvSpPr>
          <p:cNvPr id="94222" name="AutoShape 13"/>
          <p:cNvSpPr>
            <a:spLocks noChangeArrowheads="1"/>
          </p:cNvSpPr>
          <p:nvPr/>
        </p:nvSpPr>
        <p:spPr bwMode="auto">
          <a:xfrm>
            <a:off x="1343025" y="2436813"/>
            <a:ext cx="474663" cy="1897062"/>
          </a:xfrm>
          <a:prstGeom prst="chevron">
            <a:avLst>
              <a:gd name="adj" fmla="val 14560"/>
            </a:avLst>
          </a:prstGeom>
          <a:solidFill>
            <a:srgbClr val="81C3C1"/>
          </a:solidFill>
          <a:ln w="3175" algn="ctr">
            <a:solidFill>
              <a:srgbClr val="FFFFFF"/>
            </a:solidFill>
            <a:miter lim="800000"/>
            <a:headEnd/>
            <a:tailEnd/>
          </a:ln>
        </p:spPr>
        <p:txBody>
          <a:bodyPr vert="eaVert" wrap="none" anchor="ctr"/>
          <a:lstStyle/>
          <a:p>
            <a:pPr algn="ctr" eaLnBrk="1" hangingPunct="1"/>
            <a:r>
              <a:rPr lang="en-US" altLang="en-US" sz="1400">
                <a:solidFill>
                  <a:srgbClr val="000000"/>
                </a:solidFill>
                <a:latin typeface="Arial Narrow" pitchFamily="34" charset="0"/>
                <a:ea typeface="宋体" charset="-122"/>
              </a:rPr>
              <a:t>流程管理评估与诊断</a:t>
            </a:r>
            <a:endParaRPr lang="zh-CN" altLang="en-US" sz="1400">
              <a:solidFill>
                <a:srgbClr val="000000"/>
              </a:solidFill>
              <a:latin typeface="Arial Narrow" pitchFamily="34" charset="0"/>
              <a:ea typeface="宋体" charset="-122"/>
            </a:endParaRPr>
          </a:p>
        </p:txBody>
      </p:sp>
      <p:sp>
        <p:nvSpPr>
          <p:cNvPr id="94223" name="AutoShape 14"/>
          <p:cNvSpPr>
            <a:spLocks noChangeArrowheads="1"/>
          </p:cNvSpPr>
          <p:nvPr/>
        </p:nvSpPr>
        <p:spPr bwMode="auto">
          <a:xfrm>
            <a:off x="1754188" y="2436813"/>
            <a:ext cx="474662" cy="1897062"/>
          </a:xfrm>
          <a:prstGeom prst="chevron">
            <a:avLst>
              <a:gd name="adj" fmla="val 14560"/>
            </a:avLst>
          </a:prstGeom>
          <a:solidFill>
            <a:srgbClr val="5AB0AE"/>
          </a:solidFill>
          <a:ln w="3175" algn="ctr">
            <a:solidFill>
              <a:srgbClr val="FFFFFF"/>
            </a:solidFill>
            <a:miter lim="800000"/>
            <a:headEnd/>
            <a:tailEnd/>
          </a:ln>
        </p:spPr>
        <p:txBody>
          <a:bodyPr vert="eaVert" wrap="none" anchor="ctr"/>
          <a:lstStyle/>
          <a:p>
            <a:pPr algn="ctr" eaLnBrk="1" hangingPunct="1"/>
            <a:r>
              <a:rPr lang="en-US" altLang="en-US" sz="1400">
                <a:solidFill>
                  <a:srgbClr val="000000"/>
                </a:solidFill>
                <a:latin typeface="Arial Narrow" pitchFamily="34" charset="0"/>
                <a:ea typeface="宋体" charset="-122"/>
              </a:rPr>
              <a:t>IT</a:t>
            </a:r>
            <a:r>
              <a:rPr lang="zh-CN" altLang="en-US" sz="1400">
                <a:solidFill>
                  <a:srgbClr val="000000"/>
                </a:solidFill>
                <a:latin typeface="Arial Narrow" pitchFamily="34" charset="0"/>
                <a:ea typeface="宋体" charset="-122"/>
              </a:rPr>
              <a:t>驱动的关键流程优化</a:t>
            </a:r>
          </a:p>
        </p:txBody>
      </p:sp>
      <p:sp>
        <p:nvSpPr>
          <p:cNvPr id="94224" name="AutoShape 15"/>
          <p:cNvSpPr>
            <a:spLocks noChangeArrowheads="1"/>
          </p:cNvSpPr>
          <p:nvPr/>
        </p:nvSpPr>
        <p:spPr bwMode="auto">
          <a:xfrm>
            <a:off x="568325" y="2436813"/>
            <a:ext cx="474663" cy="1897062"/>
          </a:xfrm>
          <a:prstGeom prst="chevron">
            <a:avLst>
              <a:gd name="adj" fmla="val 14560"/>
            </a:avLst>
          </a:prstGeom>
          <a:solidFill>
            <a:srgbClr val="DAEEEC"/>
          </a:solidFill>
          <a:ln w="3175" algn="ctr">
            <a:solidFill>
              <a:srgbClr val="FFFFFF"/>
            </a:solidFill>
            <a:miter lim="800000"/>
            <a:headEnd/>
            <a:tailEnd/>
          </a:ln>
        </p:spPr>
        <p:txBody>
          <a:bodyPr vert="eaVert" wrap="none" anchor="ctr"/>
          <a:lstStyle/>
          <a:p>
            <a:pPr algn="ctr" eaLnBrk="1" hangingPunct="1"/>
            <a:r>
              <a:rPr lang="en-US" altLang="en-US" sz="1400">
                <a:solidFill>
                  <a:srgbClr val="000000"/>
                </a:solidFill>
                <a:latin typeface="Arial Narrow" pitchFamily="34" charset="0"/>
                <a:ea typeface="宋体" charset="-122"/>
              </a:rPr>
              <a:t>战略明晰</a:t>
            </a:r>
            <a:endParaRPr lang="zh-CN" altLang="en-US" sz="1400">
              <a:solidFill>
                <a:srgbClr val="000000"/>
              </a:solidFill>
              <a:latin typeface="Arial Narrow" pitchFamily="34" charset="0"/>
              <a:ea typeface="宋体" charset="-122"/>
            </a:endParaRPr>
          </a:p>
        </p:txBody>
      </p:sp>
      <p:sp>
        <p:nvSpPr>
          <p:cNvPr id="94225" name="AutoShape 16"/>
          <p:cNvSpPr>
            <a:spLocks noChangeArrowheads="1"/>
          </p:cNvSpPr>
          <p:nvPr/>
        </p:nvSpPr>
        <p:spPr bwMode="auto">
          <a:xfrm>
            <a:off x="931863" y="2436813"/>
            <a:ext cx="473075" cy="1897062"/>
          </a:xfrm>
          <a:prstGeom prst="chevron">
            <a:avLst>
              <a:gd name="adj" fmla="val 14560"/>
            </a:avLst>
          </a:prstGeom>
          <a:solidFill>
            <a:srgbClr val="B2DAD9"/>
          </a:solidFill>
          <a:ln w="3175" algn="ctr">
            <a:solidFill>
              <a:srgbClr val="FFFFFF"/>
            </a:solidFill>
            <a:miter lim="800000"/>
            <a:headEnd/>
            <a:tailEnd/>
          </a:ln>
        </p:spPr>
        <p:txBody>
          <a:bodyPr vert="eaVert" wrap="none" anchor="ctr"/>
          <a:lstStyle/>
          <a:p>
            <a:pPr algn="ctr" eaLnBrk="1" hangingPunct="1"/>
            <a:r>
              <a:rPr lang="en-US" altLang="en-US" sz="1400">
                <a:solidFill>
                  <a:srgbClr val="000000"/>
                </a:solidFill>
                <a:latin typeface="Arial Narrow" pitchFamily="34" charset="0"/>
                <a:ea typeface="宋体" charset="-122"/>
              </a:rPr>
              <a:t>关键流程调研与梳理</a:t>
            </a:r>
            <a:endParaRPr lang="zh-CN" altLang="en-US" sz="1400">
              <a:solidFill>
                <a:srgbClr val="000000"/>
              </a:solidFill>
              <a:latin typeface="Arial Narrow" pitchFamily="34" charset="0"/>
              <a:ea typeface="宋体" charset="-122"/>
            </a:endParaRPr>
          </a:p>
        </p:txBody>
      </p:sp>
      <p:sp>
        <p:nvSpPr>
          <p:cNvPr id="94226" name="Text Box 17"/>
          <p:cNvSpPr txBox="1">
            <a:spLocks noChangeArrowheads="1"/>
          </p:cNvSpPr>
          <p:nvPr/>
        </p:nvSpPr>
        <p:spPr bwMode="auto">
          <a:xfrm>
            <a:off x="2536825" y="5810250"/>
            <a:ext cx="437832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defRPr sz="3200">
                <a:solidFill>
                  <a:schemeClr val="tx1"/>
                </a:solidFill>
                <a:latin typeface="Times New Roman" pitchFamily="18" charset="0"/>
              </a:defRPr>
            </a:lvl1pPr>
            <a:lvl2pPr marL="742950" indent="-285750" defTabSz="762000">
              <a:defRPr sz="3200">
                <a:solidFill>
                  <a:schemeClr val="tx1"/>
                </a:solidFill>
                <a:latin typeface="Times New Roman" pitchFamily="18" charset="0"/>
              </a:defRPr>
            </a:lvl2pPr>
            <a:lvl3pPr marL="1143000" indent="-228600" defTabSz="762000">
              <a:defRPr sz="3200">
                <a:solidFill>
                  <a:schemeClr val="tx1"/>
                </a:solidFill>
                <a:latin typeface="Times New Roman" pitchFamily="18" charset="0"/>
              </a:defRPr>
            </a:lvl3pPr>
            <a:lvl4pPr marL="1600200" indent="-228600" defTabSz="762000">
              <a:defRPr sz="3200">
                <a:solidFill>
                  <a:schemeClr val="tx1"/>
                </a:solidFill>
                <a:latin typeface="Times New Roman" pitchFamily="18" charset="0"/>
              </a:defRPr>
            </a:lvl4pPr>
            <a:lvl5pPr marL="2057400" indent="-228600" defTabSz="762000">
              <a:defRPr sz="3200">
                <a:solidFill>
                  <a:schemeClr val="tx1"/>
                </a:solidFill>
                <a:latin typeface="Times New Roman" pitchFamily="18" charset="0"/>
              </a:defRPr>
            </a:lvl5pPr>
            <a:lvl6pPr marL="2514600" indent="-228600" defTabSz="762000" eaLnBrk="0" fontAlgn="base" hangingPunct="0">
              <a:spcBef>
                <a:spcPct val="0"/>
              </a:spcBef>
              <a:spcAft>
                <a:spcPct val="0"/>
              </a:spcAft>
              <a:defRPr sz="3200">
                <a:solidFill>
                  <a:schemeClr val="tx1"/>
                </a:solidFill>
                <a:latin typeface="Times New Roman" pitchFamily="18" charset="0"/>
              </a:defRPr>
            </a:lvl6pPr>
            <a:lvl7pPr marL="2971800" indent="-228600" defTabSz="762000" eaLnBrk="0" fontAlgn="base" hangingPunct="0">
              <a:spcBef>
                <a:spcPct val="0"/>
              </a:spcBef>
              <a:spcAft>
                <a:spcPct val="0"/>
              </a:spcAft>
              <a:defRPr sz="3200">
                <a:solidFill>
                  <a:schemeClr val="tx1"/>
                </a:solidFill>
                <a:latin typeface="Times New Roman" pitchFamily="18" charset="0"/>
              </a:defRPr>
            </a:lvl7pPr>
            <a:lvl8pPr marL="3429000" indent="-228600" defTabSz="762000" eaLnBrk="0" fontAlgn="base" hangingPunct="0">
              <a:spcBef>
                <a:spcPct val="0"/>
              </a:spcBef>
              <a:spcAft>
                <a:spcPct val="0"/>
              </a:spcAft>
              <a:defRPr sz="3200">
                <a:solidFill>
                  <a:schemeClr val="tx1"/>
                </a:solidFill>
                <a:latin typeface="Times New Roman" pitchFamily="18" charset="0"/>
              </a:defRPr>
            </a:lvl8pPr>
            <a:lvl9pPr marL="3886200" indent="-228600" defTabSz="762000" eaLnBrk="0" fontAlgn="base" hangingPunct="0">
              <a:spcBef>
                <a:spcPct val="0"/>
              </a:spcBef>
              <a:spcAft>
                <a:spcPct val="0"/>
              </a:spcAft>
              <a:defRPr sz="3200">
                <a:solidFill>
                  <a:schemeClr val="tx1"/>
                </a:solidFill>
                <a:latin typeface="Times New Roman" pitchFamily="18" charset="0"/>
              </a:defRPr>
            </a:lvl9pPr>
          </a:lstStyle>
          <a:p>
            <a:pPr>
              <a:lnSpc>
                <a:spcPct val="90000"/>
              </a:lnSpc>
            </a:pPr>
            <a:r>
              <a:rPr lang="de-DE" altLang="zh-CN" sz="1300" b="1">
                <a:solidFill>
                  <a:srgbClr val="003366"/>
                </a:solidFill>
                <a:latin typeface="Arial" charset="0"/>
                <a:ea typeface="宋体" charset="-122"/>
              </a:rPr>
              <a:t>IT</a:t>
            </a:r>
            <a:r>
              <a:rPr lang="zh-CN" altLang="de-DE" sz="1300" b="1">
                <a:solidFill>
                  <a:srgbClr val="003366"/>
                </a:solidFill>
                <a:latin typeface="Arial" charset="0"/>
                <a:ea typeface="宋体" charset="-122"/>
              </a:rPr>
              <a:t>战略规划方法论（来源：</a:t>
            </a:r>
            <a:r>
              <a:rPr lang="de-DE" altLang="zh-CN" sz="1300" b="1">
                <a:solidFill>
                  <a:srgbClr val="003366"/>
                </a:solidFill>
                <a:latin typeface="Arial" charset="0"/>
                <a:ea typeface="宋体" charset="-122"/>
              </a:rPr>
              <a:t>AMT-</a:t>
            </a:r>
            <a:r>
              <a:rPr lang="zh-CN" altLang="de-DE" sz="1300" b="1">
                <a:solidFill>
                  <a:srgbClr val="003366"/>
                </a:solidFill>
                <a:latin typeface="Arial" charset="0"/>
                <a:ea typeface="宋体" charset="-122"/>
              </a:rPr>
              <a:t>企业资源管理研究中心）</a:t>
            </a:r>
          </a:p>
        </p:txBody>
      </p:sp>
      <p:sp>
        <p:nvSpPr>
          <p:cNvPr id="94227" name="AutoShape 18"/>
          <p:cNvSpPr>
            <a:spLocks noChangeArrowheads="1"/>
          </p:cNvSpPr>
          <p:nvPr/>
        </p:nvSpPr>
        <p:spPr bwMode="auto">
          <a:xfrm>
            <a:off x="2139950" y="2436813"/>
            <a:ext cx="476250" cy="1897062"/>
          </a:xfrm>
          <a:prstGeom prst="chevron">
            <a:avLst>
              <a:gd name="adj" fmla="val 14560"/>
            </a:avLst>
          </a:prstGeom>
          <a:solidFill>
            <a:srgbClr val="4D9F9D"/>
          </a:solidFill>
          <a:ln w="3175" algn="ctr">
            <a:solidFill>
              <a:srgbClr val="FFFFFF"/>
            </a:solidFill>
            <a:miter lim="800000"/>
            <a:headEnd/>
            <a:tailEnd/>
          </a:ln>
        </p:spPr>
        <p:txBody>
          <a:bodyPr vert="eaVert" wrap="none" anchor="ctr"/>
          <a:lstStyle/>
          <a:p>
            <a:pPr algn="ctr" eaLnBrk="1" hangingPunct="1"/>
            <a:r>
              <a:rPr lang="en-US" altLang="en-US" sz="1400">
                <a:solidFill>
                  <a:srgbClr val="000000"/>
                </a:solidFill>
                <a:latin typeface="Arial Narrow" pitchFamily="34" charset="0"/>
                <a:ea typeface="宋体" charset="-122"/>
              </a:rPr>
              <a:t>业务运作诊断与建议</a:t>
            </a:r>
            <a:endParaRPr lang="zh-CN" altLang="en-US" sz="1400">
              <a:solidFill>
                <a:srgbClr val="000000"/>
              </a:solidFill>
              <a:latin typeface="Arial Narrow" pitchFamily="34" charset="0"/>
              <a:ea typeface="宋体" charset="-122"/>
            </a:endParaRPr>
          </a:p>
        </p:txBody>
      </p:sp>
      <p:sp>
        <p:nvSpPr>
          <p:cNvPr id="94228" name="AutoShape 19"/>
          <p:cNvSpPr>
            <a:spLocks noChangeArrowheads="1"/>
          </p:cNvSpPr>
          <p:nvPr/>
        </p:nvSpPr>
        <p:spPr bwMode="blackWhite">
          <a:xfrm>
            <a:off x="2740025" y="2078038"/>
            <a:ext cx="3176588" cy="2479675"/>
          </a:xfrm>
          <a:prstGeom prst="chevron">
            <a:avLst>
              <a:gd name="adj" fmla="val 9021"/>
            </a:avLst>
          </a:prstGeom>
          <a:gradFill rotWithShape="0">
            <a:gsLst>
              <a:gs pos="0">
                <a:srgbClr val="B6B8C2"/>
              </a:gs>
              <a:gs pos="100000">
                <a:srgbClr val="C0C2CC"/>
              </a:gs>
            </a:gsLst>
            <a:lin ang="2700000" scaled="1"/>
          </a:gradFill>
          <a:ln>
            <a:noFill/>
          </a:ln>
          <a:effectLst>
            <a:prstShdw prst="shdw17" dist="17961" dir="2700000">
              <a:srgbClr val="73747A"/>
            </a:prstShdw>
          </a:effectLst>
          <a:extLs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nchorCtr="1"/>
          <a:lstStyle/>
          <a:p>
            <a:endParaRPr lang="zh-CN" altLang="en-US">
              <a:ea typeface="宋体" charset="-122"/>
            </a:endParaRPr>
          </a:p>
        </p:txBody>
      </p:sp>
      <p:sp>
        <p:nvSpPr>
          <p:cNvPr id="94229" name="Text Box 20"/>
          <p:cNvSpPr txBox="1">
            <a:spLocks noChangeArrowheads="1"/>
          </p:cNvSpPr>
          <p:nvPr/>
        </p:nvSpPr>
        <p:spPr bwMode="auto">
          <a:xfrm>
            <a:off x="3235325" y="2144713"/>
            <a:ext cx="16510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762000">
              <a:defRPr sz="3200">
                <a:solidFill>
                  <a:schemeClr val="tx1"/>
                </a:solidFill>
                <a:latin typeface="Times New Roman" pitchFamily="18" charset="0"/>
              </a:defRPr>
            </a:lvl1pPr>
            <a:lvl2pPr marL="742950" indent="-285750" defTabSz="762000">
              <a:defRPr sz="3200">
                <a:solidFill>
                  <a:schemeClr val="tx1"/>
                </a:solidFill>
                <a:latin typeface="Times New Roman" pitchFamily="18" charset="0"/>
              </a:defRPr>
            </a:lvl2pPr>
            <a:lvl3pPr marL="1143000" indent="-228600" defTabSz="762000">
              <a:defRPr sz="3200">
                <a:solidFill>
                  <a:schemeClr val="tx1"/>
                </a:solidFill>
                <a:latin typeface="Times New Roman" pitchFamily="18" charset="0"/>
              </a:defRPr>
            </a:lvl3pPr>
            <a:lvl4pPr marL="1600200" indent="-228600" defTabSz="762000">
              <a:defRPr sz="3200">
                <a:solidFill>
                  <a:schemeClr val="tx1"/>
                </a:solidFill>
                <a:latin typeface="Times New Roman" pitchFamily="18" charset="0"/>
              </a:defRPr>
            </a:lvl4pPr>
            <a:lvl5pPr marL="2057400" indent="-228600" defTabSz="762000">
              <a:defRPr sz="3200">
                <a:solidFill>
                  <a:schemeClr val="tx1"/>
                </a:solidFill>
                <a:latin typeface="Times New Roman" pitchFamily="18" charset="0"/>
              </a:defRPr>
            </a:lvl5pPr>
            <a:lvl6pPr marL="2514600" indent="-228600" defTabSz="762000" eaLnBrk="0" fontAlgn="base" hangingPunct="0">
              <a:spcBef>
                <a:spcPct val="0"/>
              </a:spcBef>
              <a:spcAft>
                <a:spcPct val="0"/>
              </a:spcAft>
              <a:defRPr sz="3200">
                <a:solidFill>
                  <a:schemeClr val="tx1"/>
                </a:solidFill>
                <a:latin typeface="Times New Roman" pitchFamily="18" charset="0"/>
              </a:defRPr>
            </a:lvl6pPr>
            <a:lvl7pPr marL="2971800" indent="-228600" defTabSz="762000" eaLnBrk="0" fontAlgn="base" hangingPunct="0">
              <a:spcBef>
                <a:spcPct val="0"/>
              </a:spcBef>
              <a:spcAft>
                <a:spcPct val="0"/>
              </a:spcAft>
              <a:defRPr sz="3200">
                <a:solidFill>
                  <a:schemeClr val="tx1"/>
                </a:solidFill>
                <a:latin typeface="Times New Roman" pitchFamily="18" charset="0"/>
              </a:defRPr>
            </a:lvl7pPr>
            <a:lvl8pPr marL="3429000" indent="-228600" defTabSz="762000" eaLnBrk="0" fontAlgn="base" hangingPunct="0">
              <a:spcBef>
                <a:spcPct val="0"/>
              </a:spcBef>
              <a:spcAft>
                <a:spcPct val="0"/>
              </a:spcAft>
              <a:defRPr sz="3200">
                <a:solidFill>
                  <a:schemeClr val="tx1"/>
                </a:solidFill>
                <a:latin typeface="Times New Roman" pitchFamily="18" charset="0"/>
              </a:defRPr>
            </a:lvl8pPr>
            <a:lvl9pPr marL="3886200" indent="-228600" defTabSz="762000" eaLnBrk="0" fontAlgn="base" hangingPunct="0">
              <a:spcBef>
                <a:spcPct val="0"/>
              </a:spcBef>
              <a:spcAft>
                <a:spcPct val="0"/>
              </a:spcAft>
              <a:defRPr sz="3200">
                <a:solidFill>
                  <a:schemeClr val="tx1"/>
                </a:solidFill>
                <a:latin typeface="Times New Roman" pitchFamily="18" charset="0"/>
              </a:defRPr>
            </a:lvl9pPr>
          </a:lstStyle>
          <a:p>
            <a:pPr algn="ctr"/>
            <a:r>
              <a:rPr lang="zh-CN" altLang="en-US" sz="1300" b="1">
                <a:solidFill>
                  <a:srgbClr val="003366"/>
                </a:solidFill>
                <a:latin typeface="Arial" charset="0"/>
                <a:ea typeface="宋体" charset="-122"/>
              </a:rPr>
              <a:t>信息化评估与蓝图设计</a:t>
            </a:r>
          </a:p>
        </p:txBody>
      </p:sp>
      <p:sp>
        <p:nvSpPr>
          <p:cNvPr id="94230" name="AutoShape 21"/>
          <p:cNvSpPr>
            <a:spLocks noChangeArrowheads="1"/>
          </p:cNvSpPr>
          <p:nvPr/>
        </p:nvSpPr>
        <p:spPr bwMode="auto">
          <a:xfrm>
            <a:off x="3702050" y="2436813"/>
            <a:ext cx="474663" cy="1897062"/>
          </a:xfrm>
          <a:prstGeom prst="chevron">
            <a:avLst>
              <a:gd name="adj" fmla="val 14560"/>
            </a:avLst>
          </a:prstGeom>
          <a:solidFill>
            <a:srgbClr val="81C3C1"/>
          </a:solidFill>
          <a:ln w="3175" algn="ctr">
            <a:solidFill>
              <a:srgbClr val="FFFFFF"/>
            </a:solidFill>
            <a:miter lim="800000"/>
            <a:headEnd/>
            <a:tailEnd/>
          </a:ln>
        </p:spPr>
        <p:txBody>
          <a:bodyPr vert="eaVert" wrap="none" anchor="ctr"/>
          <a:lstStyle/>
          <a:p>
            <a:pPr algn="ctr" eaLnBrk="1" hangingPunct="1"/>
            <a:r>
              <a:rPr lang="en-US" altLang="en-US" sz="1400">
                <a:solidFill>
                  <a:srgbClr val="000000"/>
                </a:solidFill>
                <a:latin typeface="Arial Narrow" pitchFamily="34" charset="0"/>
                <a:ea typeface="宋体" charset="-122"/>
              </a:rPr>
              <a:t>IT</a:t>
            </a:r>
            <a:r>
              <a:rPr lang="zh-CN" altLang="en-US" sz="1400">
                <a:solidFill>
                  <a:srgbClr val="000000"/>
                </a:solidFill>
                <a:latin typeface="Arial Narrow" pitchFamily="34" charset="0"/>
                <a:ea typeface="宋体" charset="-122"/>
              </a:rPr>
              <a:t>战略、愿景与蓝图设计</a:t>
            </a:r>
          </a:p>
        </p:txBody>
      </p:sp>
      <p:sp>
        <p:nvSpPr>
          <p:cNvPr id="94231" name="AutoShape 22"/>
          <p:cNvSpPr>
            <a:spLocks noChangeArrowheads="1"/>
          </p:cNvSpPr>
          <p:nvPr/>
        </p:nvSpPr>
        <p:spPr bwMode="auto">
          <a:xfrm>
            <a:off x="4113213" y="2436813"/>
            <a:ext cx="474662" cy="1897062"/>
          </a:xfrm>
          <a:prstGeom prst="chevron">
            <a:avLst>
              <a:gd name="adj" fmla="val 14560"/>
            </a:avLst>
          </a:prstGeom>
          <a:solidFill>
            <a:srgbClr val="5AB0AE"/>
          </a:solidFill>
          <a:ln w="3175" algn="ctr">
            <a:solidFill>
              <a:srgbClr val="FFFFFF"/>
            </a:solidFill>
            <a:miter lim="800000"/>
            <a:headEnd/>
            <a:tailEnd/>
          </a:ln>
        </p:spPr>
        <p:txBody>
          <a:bodyPr vert="eaVert" wrap="none" anchor="ctr"/>
          <a:lstStyle/>
          <a:p>
            <a:pPr algn="ctr" eaLnBrk="1" hangingPunct="1"/>
            <a:r>
              <a:rPr lang="zh-CN" altLang="en-US" sz="1400">
                <a:solidFill>
                  <a:srgbClr val="000000"/>
                </a:solidFill>
                <a:latin typeface="Arial Narrow" pitchFamily="34" charset="0"/>
                <a:ea typeface="宋体" charset="-122"/>
              </a:rPr>
              <a:t>数据资源与整合设计</a:t>
            </a:r>
          </a:p>
        </p:txBody>
      </p:sp>
      <p:sp>
        <p:nvSpPr>
          <p:cNvPr id="94232" name="AutoShape 23"/>
          <p:cNvSpPr>
            <a:spLocks noChangeArrowheads="1"/>
          </p:cNvSpPr>
          <p:nvPr/>
        </p:nvSpPr>
        <p:spPr bwMode="auto">
          <a:xfrm>
            <a:off x="5237163" y="2436813"/>
            <a:ext cx="487362" cy="1897062"/>
          </a:xfrm>
          <a:prstGeom prst="chevron">
            <a:avLst>
              <a:gd name="adj" fmla="val 14764"/>
            </a:avLst>
          </a:prstGeom>
          <a:solidFill>
            <a:srgbClr val="438B89"/>
          </a:solidFill>
          <a:ln w="3175" algn="ctr">
            <a:solidFill>
              <a:srgbClr val="FFFFFF"/>
            </a:solidFill>
            <a:miter lim="800000"/>
            <a:headEnd/>
            <a:tailEnd/>
          </a:ln>
        </p:spPr>
        <p:txBody>
          <a:bodyPr vert="eaVert" wrap="none" anchor="ctr"/>
          <a:lstStyle/>
          <a:p>
            <a:pPr algn="ctr" eaLnBrk="1" hangingPunct="1"/>
            <a:r>
              <a:rPr lang="en-US" altLang="en-US" sz="1400">
                <a:solidFill>
                  <a:srgbClr val="000000"/>
                </a:solidFill>
                <a:latin typeface="Arial Narrow" pitchFamily="34" charset="0"/>
                <a:ea typeface="宋体" charset="-122"/>
              </a:rPr>
              <a:t>IT治理与服务管理设计</a:t>
            </a:r>
            <a:endParaRPr lang="zh-CN" altLang="en-US" sz="1400">
              <a:solidFill>
                <a:srgbClr val="000000"/>
              </a:solidFill>
              <a:latin typeface="Arial Narrow" pitchFamily="34" charset="0"/>
              <a:ea typeface="宋体" charset="-122"/>
            </a:endParaRPr>
          </a:p>
        </p:txBody>
      </p:sp>
      <p:sp>
        <p:nvSpPr>
          <p:cNvPr id="94233" name="AutoShape 24"/>
          <p:cNvSpPr>
            <a:spLocks noChangeArrowheads="1"/>
          </p:cNvSpPr>
          <p:nvPr/>
        </p:nvSpPr>
        <p:spPr bwMode="auto">
          <a:xfrm>
            <a:off x="4886325" y="2436813"/>
            <a:ext cx="474663" cy="1897062"/>
          </a:xfrm>
          <a:prstGeom prst="chevron">
            <a:avLst>
              <a:gd name="adj" fmla="val 14560"/>
            </a:avLst>
          </a:prstGeom>
          <a:solidFill>
            <a:srgbClr val="4D9F9D"/>
          </a:solidFill>
          <a:ln w="3175" algn="ctr">
            <a:solidFill>
              <a:srgbClr val="FFFFFF"/>
            </a:solidFill>
            <a:miter lim="800000"/>
            <a:headEnd/>
            <a:tailEnd/>
          </a:ln>
        </p:spPr>
        <p:txBody>
          <a:bodyPr vert="eaVert" wrap="none" anchor="ctr"/>
          <a:lstStyle/>
          <a:p>
            <a:pPr algn="ctr" eaLnBrk="1" hangingPunct="1"/>
            <a:r>
              <a:rPr lang="en-US" altLang="en-US" sz="1400">
                <a:solidFill>
                  <a:srgbClr val="000000"/>
                </a:solidFill>
                <a:latin typeface="Arial Narrow" pitchFamily="34" charset="0"/>
                <a:ea typeface="宋体" charset="-122"/>
              </a:rPr>
              <a:t>IT基础设施及规范设计</a:t>
            </a:r>
            <a:endParaRPr lang="zh-CN" altLang="en-US" sz="1400">
              <a:solidFill>
                <a:srgbClr val="000000"/>
              </a:solidFill>
              <a:latin typeface="Arial Narrow" pitchFamily="34" charset="0"/>
              <a:ea typeface="宋体" charset="-122"/>
            </a:endParaRPr>
          </a:p>
        </p:txBody>
      </p:sp>
      <p:sp>
        <p:nvSpPr>
          <p:cNvPr id="94234" name="AutoShape 25"/>
          <p:cNvSpPr>
            <a:spLocks noChangeArrowheads="1"/>
          </p:cNvSpPr>
          <p:nvPr/>
        </p:nvSpPr>
        <p:spPr bwMode="auto">
          <a:xfrm>
            <a:off x="2927350" y="2436813"/>
            <a:ext cx="474663" cy="1897062"/>
          </a:xfrm>
          <a:prstGeom prst="chevron">
            <a:avLst>
              <a:gd name="adj" fmla="val 14560"/>
            </a:avLst>
          </a:prstGeom>
          <a:solidFill>
            <a:srgbClr val="DAEEEC"/>
          </a:solidFill>
          <a:ln w="3175" algn="ctr">
            <a:solidFill>
              <a:srgbClr val="FFFFFF"/>
            </a:solidFill>
            <a:miter lim="800000"/>
            <a:headEnd/>
            <a:tailEnd/>
          </a:ln>
        </p:spPr>
        <p:txBody>
          <a:bodyPr vert="eaVert" wrap="none" anchor="ctr"/>
          <a:lstStyle/>
          <a:p>
            <a:pPr algn="ctr" eaLnBrk="1" hangingPunct="1"/>
            <a:r>
              <a:rPr lang="en-US" altLang="en-US" sz="1400">
                <a:solidFill>
                  <a:srgbClr val="000000"/>
                </a:solidFill>
                <a:latin typeface="Arial Narrow" pitchFamily="34" charset="0"/>
                <a:ea typeface="宋体" charset="-122"/>
              </a:rPr>
              <a:t>信息化评估与优化</a:t>
            </a:r>
            <a:endParaRPr lang="zh-CN" altLang="en-US" sz="1400">
              <a:solidFill>
                <a:srgbClr val="000000"/>
              </a:solidFill>
              <a:latin typeface="Arial Narrow" pitchFamily="34" charset="0"/>
              <a:ea typeface="宋体" charset="-122"/>
            </a:endParaRPr>
          </a:p>
        </p:txBody>
      </p:sp>
      <p:sp>
        <p:nvSpPr>
          <p:cNvPr id="94235" name="AutoShape 26"/>
          <p:cNvSpPr>
            <a:spLocks noChangeArrowheads="1"/>
          </p:cNvSpPr>
          <p:nvPr/>
        </p:nvSpPr>
        <p:spPr bwMode="auto">
          <a:xfrm>
            <a:off x="3290888" y="2436813"/>
            <a:ext cx="473075" cy="1897062"/>
          </a:xfrm>
          <a:prstGeom prst="chevron">
            <a:avLst>
              <a:gd name="adj" fmla="val 14560"/>
            </a:avLst>
          </a:prstGeom>
          <a:solidFill>
            <a:srgbClr val="B2DAD9"/>
          </a:solidFill>
          <a:ln w="3175" algn="ctr">
            <a:solidFill>
              <a:srgbClr val="FFFFFF"/>
            </a:solidFill>
            <a:miter lim="800000"/>
            <a:headEnd/>
            <a:tailEnd/>
          </a:ln>
        </p:spPr>
        <p:txBody>
          <a:bodyPr vert="eaVert" wrap="none" anchor="ctr"/>
          <a:lstStyle/>
          <a:p>
            <a:pPr algn="ctr" eaLnBrk="1" hangingPunct="1"/>
            <a:r>
              <a:rPr lang="en-US" altLang="en-US" sz="1400">
                <a:solidFill>
                  <a:srgbClr val="000000"/>
                </a:solidFill>
                <a:latin typeface="Arial Narrow" pitchFamily="34" charset="0"/>
                <a:ea typeface="宋体" charset="-122"/>
              </a:rPr>
              <a:t>信息化趋势与标杆借鉴</a:t>
            </a:r>
            <a:endParaRPr lang="zh-CN" altLang="en-US" sz="1400">
              <a:solidFill>
                <a:srgbClr val="000000"/>
              </a:solidFill>
              <a:latin typeface="Arial Narrow" pitchFamily="34" charset="0"/>
              <a:ea typeface="宋体" charset="-122"/>
            </a:endParaRPr>
          </a:p>
        </p:txBody>
      </p:sp>
      <p:sp>
        <p:nvSpPr>
          <p:cNvPr id="94236" name="AutoShape 27"/>
          <p:cNvSpPr>
            <a:spLocks noChangeArrowheads="1"/>
          </p:cNvSpPr>
          <p:nvPr/>
        </p:nvSpPr>
        <p:spPr bwMode="auto">
          <a:xfrm>
            <a:off x="4498975" y="2436813"/>
            <a:ext cx="474663" cy="1897062"/>
          </a:xfrm>
          <a:prstGeom prst="chevron">
            <a:avLst>
              <a:gd name="adj" fmla="val 14560"/>
            </a:avLst>
          </a:prstGeom>
          <a:solidFill>
            <a:srgbClr val="4D9F9D"/>
          </a:solidFill>
          <a:ln w="3175" algn="ctr">
            <a:solidFill>
              <a:srgbClr val="FFFFFF"/>
            </a:solidFill>
            <a:miter lim="800000"/>
            <a:headEnd/>
            <a:tailEnd/>
          </a:ln>
        </p:spPr>
        <p:txBody>
          <a:bodyPr vert="eaVert" wrap="none" anchor="ctr"/>
          <a:lstStyle/>
          <a:p>
            <a:pPr algn="ctr" eaLnBrk="1" hangingPunct="1"/>
            <a:r>
              <a:rPr lang="zh-CN" altLang="en-US" sz="1400">
                <a:solidFill>
                  <a:srgbClr val="000000"/>
                </a:solidFill>
                <a:latin typeface="Arial Narrow" pitchFamily="34" charset="0"/>
                <a:ea typeface="宋体" charset="-122"/>
              </a:rPr>
              <a:t>应用系统功能需求分析</a:t>
            </a:r>
          </a:p>
        </p:txBody>
      </p:sp>
      <p:sp>
        <p:nvSpPr>
          <p:cNvPr id="94237" name="AutoShape 28"/>
          <p:cNvSpPr>
            <a:spLocks noChangeArrowheads="1"/>
          </p:cNvSpPr>
          <p:nvPr/>
        </p:nvSpPr>
        <p:spPr bwMode="blackWhite">
          <a:xfrm>
            <a:off x="5875338" y="2078038"/>
            <a:ext cx="2787650" cy="2479675"/>
          </a:xfrm>
          <a:prstGeom prst="chevron">
            <a:avLst>
              <a:gd name="adj" fmla="val 7916"/>
            </a:avLst>
          </a:prstGeom>
          <a:gradFill rotWithShape="0">
            <a:gsLst>
              <a:gs pos="0">
                <a:srgbClr val="B6B8C2"/>
              </a:gs>
              <a:gs pos="100000">
                <a:srgbClr val="C0C2CC"/>
              </a:gs>
            </a:gsLst>
            <a:lin ang="2700000" scaled="1"/>
          </a:gradFill>
          <a:ln>
            <a:noFill/>
          </a:ln>
          <a:effectLst>
            <a:prstShdw prst="shdw17" dist="17961" dir="2700000">
              <a:srgbClr val="73747A"/>
            </a:prstShdw>
          </a:effectLst>
          <a:extLs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nchorCtr="1"/>
          <a:lstStyle/>
          <a:p>
            <a:endParaRPr lang="zh-CN" altLang="en-US">
              <a:ea typeface="宋体" charset="-122"/>
            </a:endParaRPr>
          </a:p>
        </p:txBody>
      </p:sp>
      <p:sp>
        <p:nvSpPr>
          <p:cNvPr id="94238" name="Text Box 29"/>
          <p:cNvSpPr txBox="1">
            <a:spLocks noChangeArrowheads="1"/>
          </p:cNvSpPr>
          <p:nvPr/>
        </p:nvSpPr>
        <p:spPr bwMode="auto">
          <a:xfrm>
            <a:off x="6203950" y="2144713"/>
            <a:ext cx="19812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defTabSz="762000">
              <a:defRPr sz="3200">
                <a:solidFill>
                  <a:schemeClr val="tx1"/>
                </a:solidFill>
                <a:latin typeface="Times New Roman" pitchFamily="18" charset="0"/>
              </a:defRPr>
            </a:lvl1pPr>
            <a:lvl2pPr marL="742950" indent="-285750" defTabSz="762000">
              <a:defRPr sz="3200">
                <a:solidFill>
                  <a:schemeClr val="tx1"/>
                </a:solidFill>
                <a:latin typeface="Times New Roman" pitchFamily="18" charset="0"/>
              </a:defRPr>
            </a:lvl2pPr>
            <a:lvl3pPr marL="1143000" indent="-228600" defTabSz="762000">
              <a:defRPr sz="3200">
                <a:solidFill>
                  <a:schemeClr val="tx1"/>
                </a:solidFill>
                <a:latin typeface="Times New Roman" pitchFamily="18" charset="0"/>
              </a:defRPr>
            </a:lvl3pPr>
            <a:lvl4pPr marL="1600200" indent="-228600" defTabSz="762000">
              <a:defRPr sz="3200">
                <a:solidFill>
                  <a:schemeClr val="tx1"/>
                </a:solidFill>
                <a:latin typeface="Times New Roman" pitchFamily="18" charset="0"/>
              </a:defRPr>
            </a:lvl4pPr>
            <a:lvl5pPr marL="2057400" indent="-228600" defTabSz="762000">
              <a:defRPr sz="3200">
                <a:solidFill>
                  <a:schemeClr val="tx1"/>
                </a:solidFill>
                <a:latin typeface="Times New Roman" pitchFamily="18" charset="0"/>
              </a:defRPr>
            </a:lvl5pPr>
            <a:lvl6pPr marL="2514600" indent="-228600" defTabSz="762000" eaLnBrk="0" fontAlgn="base" hangingPunct="0">
              <a:spcBef>
                <a:spcPct val="0"/>
              </a:spcBef>
              <a:spcAft>
                <a:spcPct val="0"/>
              </a:spcAft>
              <a:defRPr sz="3200">
                <a:solidFill>
                  <a:schemeClr val="tx1"/>
                </a:solidFill>
                <a:latin typeface="Times New Roman" pitchFamily="18" charset="0"/>
              </a:defRPr>
            </a:lvl6pPr>
            <a:lvl7pPr marL="2971800" indent="-228600" defTabSz="762000" eaLnBrk="0" fontAlgn="base" hangingPunct="0">
              <a:spcBef>
                <a:spcPct val="0"/>
              </a:spcBef>
              <a:spcAft>
                <a:spcPct val="0"/>
              </a:spcAft>
              <a:defRPr sz="3200">
                <a:solidFill>
                  <a:schemeClr val="tx1"/>
                </a:solidFill>
                <a:latin typeface="Times New Roman" pitchFamily="18" charset="0"/>
              </a:defRPr>
            </a:lvl7pPr>
            <a:lvl8pPr marL="3429000" indent="-228600" defTabSz="762000" eaLnBrk="0" fontAlgn="base" hangingPunct="0">
              <a:spcBef>
                <a:spcPct val="0"/>
              </a:spcBef>
              <a:spcAft>
                <a:spcPct val="0"/>
              </a:spcAft>
              <a:defRPr sz="3200">
                <a:solidFill>
                  <a:schemeClr val="tx1"/>
                </a:solidFill>
                <a:latin typeface="Times New Roman" pitchFamily="18" charset="0"/>
              </a:defRPr>
            </a:lvl8pPr>
            <a:lvl9pPr marL="3886200" indent="-228600" defTabSz="762000" eaLnBrk="0" fontAlgn="base" hangingPunct="0">
              <a:spcBef>
                <a:spcPct val="0"/>
              </a:spcBef>
              <a:spcAft>
                <a:spcPct val="0"/>
              </a:spcAft>
              <a:defRPr sz="3200">
                <a:solidFill>
                  <a:schemeClr val="tx1"/>
                </a:solidFill>
                <a:latin typeface="Times New Roman" pitchFamily="18" charset="0"/>
              </a:defRPr>
            </a:lvl9pPr>
          </a:lstStyle>
          <a:p>
            <a:pPr algn="ctr"/>
            <a:r>
              <a:rPr lang="zh-CN" altLang="en-US" sz="1300" b="1">
                <a:solidFill>
                  <a:srgbClr val="003366"/>
                </a:solidFill>
                <a:latin typeface="Arial" charset="0"/>
                <a:ea typeface="宋体" charset="-122"/>
              </a:rPr>
              <a:t>业务转变与信息化建设策略</a:t>
            </a:r>
          </a:p>
        </p:txBody>
      </p:sp>
      <p:sp>
        <p:nvSpPr>
          <p:cNvPr id="94239" name="AutoShape 30"/>
          <p:cNvSpPr>
            <a:spLocks noChangeArrowheads="1"/>
          </p:cNvSpPr>
          <p:nvPr/>
        </p:nvSpPr>
        <p:spPr bwMode="auto">
          <a:xfrm>
            <a:off x="6837363" y="2436813"/>
            <a:ext cx="474662" cy="1897062"/>
          </a:xfrm>
          <a:prstGeom prst="chevron">
            <a:avLst>
              <a:gd name="adj" fmla="val 14560"/>
            </a:avLst>
          </a:prstGeom>
          <a:solidFill>
            <a:srgbClr val="81C3C1"/>
          </a:solidFill>
          <a:ln w="3175" algn="ctr">
            <a:solidFill>
              <a:srgbClr val="FFFFFF"/>
            </a:solidFill>
            <a:miter lim="800000"/>
            <a:headEnd/>
            <a:tailEnd/>
          </a:ln>
        </p:spPr>
        <p:txBody>
          <a:bodyPr vert="eaVert" wrap="none" anchor="ctr"/>
          <a:lstStyle/>
          <a:p>
            <a:pPr algn="ctr" eaLnBrk="1" hangingPunct="1"/>
            <a:r>
              <a:rPr lang="zh-CN" altLang="en-US" sz="1400">
                <a:solidFill>
                  <a:srgbClr val="000000"/>
                </a:solidFill>
                <a:latin typeface="Arial Narrow" pitchFamily="34" charset="0"/>
                <a:ea typeface="宋体" charset="-122"/>
              </a:rPr>
              <a:t>应用系统建设策略设计</a:t>
            </a:r>
          </a:p>
        </p:txBody>
      </p:sp>
      <p:sp>
        <p:nvSpPr>
          <p:cNvPr id="94240" name="AutoShape 31"/>
          <p:cNvSpPr>
            <a:spLocks noChangeArrowheads="1"/>
          </p:cNvSpPr>
          <p:nvPr/>
        </p:nvSpPr>
        <p:spPr bwMode="auto">
          <a:xfrm>
            <a:off x="7248525" y="2436813"/>
            <a:ext cx="474663" cy="1897062"/>
          </a:xfrm>
          <a:prstGeom prst="chevron">
            <a:avLst>
              <a:gd name="adj" fmla="val 14560"/>
            </a:avLst>
          </a:prstGeom>
          <a:solidFill>
            <a:srgbClr val="5AB0AE"/>
          </a:solidFill>
          <a:ln w="3175" algn="ctr">
            <a:solidFill>
              <a:srgbClr val="FFFFFF"/>
            </a:solidFill>
            <a:miter lim="800000"/>
            <a:headEnd/>
            <a:tailEnd/>
          </a:ln>
        </p:spPr>
        <p:txBody>
          <a:bodyPr vert="eaVert" wrap="none" anchor="ctr"/>
          <a:lstStyle/>
          <a:p>
            <a:pPr algn="ctr" eaLnBrk="1" hangingPunct="1"/>
            <a:r>
              <a:rPr lang="zh-CN" altLang="en-US" sz="1400">
                <a:solidFill>
                  <a:srgbClr val="000000"/>
                </a:solidFill>
                <a:latin typeface="Arial Narrow" pitchFamily="34" charset="0"/>
                <a:ea typeface="宋体" charset="-122"/>
              </a:rPr>
              <a:t>基础设施实施策略设计</a:t>
            </a:r>
          </a:p>
        </p:txBody>
      </p:sp>
      <p:sp>
        <p:nvSpPr>
          <p:cNvPr id="94241" name="AutoShape 32"/>
          <p:cNvSpPr>
            <a:spLocks noChangeArrowheads="1"/>
          </p:cNvSpPr>
          <p:nvPr/>
        </p:nvSpPr>
        <p:spPr bwMode="auto">
          <a:xfrm>
            <a:off x="8023225" y="2436813"/>
            <a:ext cx="474663" cy="1897062"/>
          </a:xfrm>
          <a:prstGeom prst="chevron">
            <a:avLst>
              <a:gd name="adj" fmla="val 14560"/>
            </a:avLst>
          </a:prstGeom>
          <a:solidFill>
            <a:srgbClr val="4D9F9D"/>
          </a:solidFill>
          <a:ln w="3175" algn="ctr">
            <a:solidFill>
              <a:srgbClr val="FFFFFF"/>
            </a:solidFill>
            <a:miter lim="800000"/>
            <a:headEnd/>
            <a:tailEnd/>
          </a:ln>
        </p:spPr>
        <p:txBody>
          <a:bodyPr vert="eaVert" wrap="none" anchor="ctr"/>
          <a:lstStyle/>
          <a:p>
            <a:pPr algn="ctr" eaLnBrk="1" hangingPunct="1"/>
            <a:r>
              <a:rPr lang="en-US" altLang="en-US" sz="1400">
                <a:solidFill>
                  <a:srgbClr val="000000"/>
                </a:solidFill>
                <a:latin typeface="Arial Narrow" pitchFamily="34" charset="0"/>
                <a:ea typeface="宋体" charset="-122"/>
              </a:rPr>
              <a:t>风险评估与应对策略</a:t>
            </a:r>
            <a:endParaRPr lang="zh-CN" altLang="en-US" sz="1400">
              <a:solidFill>
                <a:srgbClr val="000000"/>
              </a:solidFill>
              <a:latin typeface="Arial Narrow" pitchFamily="34" charset="0"/>
              <a:ea typeface="宋体" charset="-122"/>
            </a:endParaRPr>
          </a:p>
        </p:txBody>
      </p:sp>
      <p:sp>
        <p:nvSpPr>
          <p:cNvPr id="94242" name="AutoShape 33"/>
          <p:cNvSpPr>
            <a:spLocks noChangeArrowheads="1"/>
          </p:cNvSpPr>
          <p:nvPr/>
        </p:nvSpPr>
        <p:spPr bwMode="auto">
          <a:xfrm>
            <a:off x="6064250" y="2436813"/>
            <a:ext cx="473075" cy="1897062"/>
          </a:xfrm>
          <a:prstGeom prst="chevron">
            <a:avLst>
              <a:gd name="adj" fmla="val 14560"/>
            </a:avLst>
          </a:prstGeom>
          <a:solidFill>
            <a:srgbClr val="DAEEEC"/>
          </a:solidFill>
          <a:ln w="3175" algn="ctr">
            <a:solidFill>
              <a:srgbClr val="FFFFFF"/>
            </a:solidFill>
            <a:miter lim="800000"/>
            <a:headEnd/>
            <a:tailEnd/>
          </a:ln>
        </p:spPr>
        <p:txBody>
          <a:bodyPr vert="eaVert" wrap="none" anchor="ctr"/>
          <a:lstStyle/>
          <a:p>
            <a:pPr algn="ctr" eaLnBrk="1" hangingPunct="1"/>
            <a:r>
              <a:rPr lang="en-US" altLang="en-US" sz="1200">
                <a:solidFill>
                  <a:srgbClr val="000000"/>
                </a:solidFill>
                <a:latin typeface="Arial Narrow" pitchFamily="34" charset="0"/>
                <a:ea typeface="宋体" charset="-122"/>
              </a:rPr>
              <a:t>管理优化与转变促成</a:t>
            </a:r>
            <a:endParaRPr lang="zh-CN" altLang="en-US" sz="1200">
              <a:solidFill>
                <a:srgbClr val="000000"/>
              </a:solidFill>
              <a:latin typeface="Arial Narrow" pitchFamily="34" charset="0"/>
              <a:ea typeface="宋体" charset="-122"/>
            </a:endParaRPr>
          </a:p>
          <a:p>
            <a:pPr algn="ctr" eaLnBrk="1" hangingPunct="1"/>
            <a:r>
              <a:rPr lang="en-US" altLang="en-US" sz="1200">
                <a:solidFill>
                  <a:srgbClr val="000000"/>
                </a:solidFill>
                <a:latin typeface="Arial Narrow" pitchFamily="34" charset="0"/>
                <a:ea typeface="宋体" charset="-122"/>
              </a:rPr>
              <a:t>实施策略</a:t>
            </a:r>
            <a:endParaRPr lang="zh-CN" altLang="en-US" sz="1200">
              <a:solidFill>
                <a:srgbClr val="000000"/>
              </a:solidFill>
              <a:latin typeface="Arial Narrow" pitchFamily="34" charset="0"/>
              <a:ea typeface="宋体" charset="-122"/>
            </a:endParaRPr>
          </a:p>
        </p:txBody>
      </p:sp>
      <p:sp>
        <p:nvSpPr>
          <p:cNvPr id="94243" name="AutoShape 34"/>
          <p:cNvSpPr>
            <a:spLocks noChangeArrowheads="1"/>
          </p:cNvSpPr>
          <p:nvPr/>
        </p:nvSpPr>
        <p:spPr bwMode="auto">
          <a:xfrm>
            <a:off x="6443663" y="2436813"/>
            <a:ext cx="474662" cy="1897062"/>
          </a:xfrm>
          <a:prstGeom prst="chevron">
            <a:avLst>
              <a:gd name="adj" fmla="val 14560"/>
            </a:avLst>
          </a:prstGeom>
          <a:solidFill>
            <a:srgbClr val="B2DAD9"/>
          </a:solidFill>
          <a:ln w="3175" algn="ctr">
            <a:solidFill>
              <a:srgbClr val="FFFFFF"/>
            </a:solidFill>
            <a:miter lim="800000"/>
            <a:headEnd/>
            <a:tailEnd/>
          </a:ln>
        </p:spPr>
        <p:txBody>
          <a:bodyPr vert="eaVert" wrap="none" rIns="18000" anchor="ctr"/>
          <a:lstStyle/>
          <a:p>
            <a:pPr algn="ctr" eaLnBrk="1" hangingPunct="1"/>
            <a:r>
              <a:rPr lang="zh-CN" altLang="en-US" sz="1200">
                <a:solidFill>
                  <a:srgbClr val="000000"/>
                </a:solidFill>
                <a:latin typeface="Arial Narrow" pitchFamily="34" charset="0"/>
                <a:ea typeface="宋体" charset="-122"/>
              </a:rPr>
              <a:t>数据资源</a:t>
            </a:r>
          </a:p>
          <a:p>
            <a:pPr algn="ctr" eaLnBrk="1" hangingPunct="1"/>
            <a:r>
              <a:rPr lang="zh-CN" altLang="en-US" sz="1200">
                <a:solidFill>
                  <a:srgbClr val="000000"/>
                </a:solidFill>
                <a:latin typeface="Arial Narrow" pitchFamily="34" charset="0"/>
                <a:ea typeface="宋体" charset="-122"/>
              </a:rPr>
              <a:t>与整合策略制定</a:t>
            </a:r>
          </a:p>
        </p:txBody>
      </p:sp>
      <p:sp>
        <p:nvSpPr>
          <p:cNvPr id="94244" name="AutoShape 35"/>
          <p:cNvSpPr>
            <a:spLocks noChangeArrowheads="1"/>
          </p:cNvSpPr>
          <p:nvPr/>
        </p:nvSpPr>
        <p:spPr bwMode="auto">
          <a:xfrm>
            <a:off x="7635875" y="2436813"/>
            <a:ext cx="473075" cy="1897062"/>
          </a:xfrm>
          <a:prstGeom prst="chevron">
            <a:avLst>
              <a:gd name="adj" fmla="val 14560"/>
            </a:avLst>
          </a:prstGeom>
          <a:solidFill>
            <a:srgbClr val="4D9F9D"/>
          </a:solidFill>
          <a:ln w="3175" algn="ctr">
            <a:solidFill>
              <a:srgbClr val="FFFFFF"/>
            </a:solidFill>
            <a:miter lim="800000"/>
            <a:headEnd/>
            <a:tailEnd/>
          </a:ln>
        </p:spPr>
        <p:txBody>
          <a:bodyPr vert="eaVert" wrap="none" anchor="ctr"/>
          <a:lstStyle/>
          <a:p>
            <a:pPr algn="ctr" eaLnBrk="1" hangingPunct="1"/>
            <a:r>
              <a:rPr lang="zh-CN" altLang="en-US" sz="1400">
                <a:solidFill>
                  <a:srgbClr val="000000"/>
                </a:solidFill>
                <a:latin typeface="Arial Narrow" pitchFamily="34" charset="0"/>
                <a:ea typeface="宋体" charset="-122"/>
              </a:rPr>
              <a:t>信息管理转型策略设计</a:t>
            </a:r>
          </a:p>
        </p:txBody>
      </p:sp>
    </p:spTree>
    <p:extLst>
      <p:ext uri="{BB962C8B-B14F-4D97-AF65-F5344CB8AC3E}">
        <p14:creationId xmlns:p14="http://schemas.microsoft.com/office/powerpoint/2010/main" val="290976769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pPr>
              <a:defRPr/>
            </a:pPr>
            <a:r>
              <a:rPr lang="en-US" altLang="zh-CN" smtClean="0"/>
              <a:t>IT</a:t>
            </a:r>
            <a:r>
              <a:rPr lang="zh-CN" altLang="en-US" smtClean="0"/>
              <a:t>战略规划实施的思路</a:t>
            </a:r>
          </a:p>
        </p:txBody>
      </p:sp>
      <p:sp>
        <p:nvSpPr>
          <p:cNvPr id="95236" name="Rectangle 4"/>
          <p:cNvSpPr>
            <a:spLocks noChangeArrowheads="1"/>
          </p:cNvSpPr>
          <p:nvPr/>
        </p:nvSpPr>
        <p:spPr bwMode="auto">
          <a:xfrm>
            <a:off x="6259513" y="981075"/>
            <a:ext cx="1631950" cy="381000"/>
          </a:xfrm>
          <a:prstGeom prst="rect">
            <a:avLst/>
          </a:prstGeom>
          <a:solidFill>
            <a:srgbClr val="5AB0AE"/>
          </a:solidFill>
          <a:ln>
            <a:noFill/>
          </a:ln>
          <a:effectLst>
            <a:prstShdw prst="shdw17" dist="17961" dir="2700000">
              <a:srgbClr val="366A68"/>
            </a:prstShdw>
          </a:effectLst>
          <a:extLst>
            <a:ext uri="{91240B29-F687-4F45-9708-019B960494DF}">
              <a14:hiddenLine xmlns:a14="http://schemas.microsoft.com/office/drawing/2010/main" w="3175" algn="ctr">
                <a:solidFill>
                  <a:srgbClr val="000000"/>
                </a:solidFill>
                <a:miter lim="800000"/>
                <a:headEnd/>
                <a:tailEnd/>
              </a14:hiddenLine>
            </a:ext>
          </a:extLst>
        </p:spPr>
        <p:txBody>
          <a:bodyPr wrap="none" lIns="91435" tIns="45718" rIns="91435" bIns="45718" anchor="ctr"/>
          <a:lstStyle/>
          <a:p>
            <a:pPr algn="ctr" eaLnBrk="1" hangingPunct="1"/>
            <a:r>
              <a:rPr kumimoji="1" lang="en-US" altLang="zh-CN" sz="1800" b="1">
                <a:latin typeface="华文楷体" pitchFamily="2" charset="-122"/>
                <a:ea typeface="华文楷体" pitchFamily="2" charset="-122"/>
              </a:rPr>
              <a:t>IT</a:t>
            </a:r>
            <a:r>
              <a:rPr kumimoji="1" lang="zh-CN" altLang="en-US" sz="1800" b="1">
                <a:latin typeface="华文楷体" pitchFamily="2" charset="-122"/>
                <a:ea typeface="华文楷体" pitchFamily="2" charset="-122"/>
              </a:rPr>
              <a:t>现状评估</a:t>
            </a:r>
          </a:p>
        </p:txBody>
      </p:sp>
      <p:sp>
        <p:nvSpPr>
          <p:cNvPr id="95237" name="Rectangle 5"/>
          <p:cNvSpPr>
            <a:spLocks noChangeArrowheads="1"/>
          </p:cNvSpPr>
          <p:nvPr/>
        </p:nvSpPr>
        <p:spPr bwMode="auto">
          <a:xfrm>
            <a:off x="3995738" y="981075"/>
            <a:ext cx="1631950" cy="381000"/>
          </a:xfrm>
          <a:prstGeom prst="rect">
            <a:avLst/>
          </a:prstGeom>
          <a:solidFill>
            <a:srgbClr val="5AB0AE"/>
          </a:solidFill>
          <a:ln>
            <a:noFill/>
          </a:ln>
          <a:effectLst>
            <a:prstShdw prst="shdw17" dist="17961" dir="2700000">
              <a:srgbClr val="366A68"/>
            </a:prstShdw>
          </a:effectLst>
          <a:extLst>
            <a:ext uri="{91240B29-F687-4F45-9708-019B960494DF}">
              <a14:hiddenLine xmlns:a14="http://schemas.microsoft.com/office/drawing/2010/main" w="3175" algn="ctr">
                <a:solidFill>
                  <a:srgbClr val="000000"/>
                </a:solidFill>
                <a:miter lim="800000"/>
                <a:headEnd/>
                <a:tailEnd/>
              </a14:hiddenLine>
            </a:ext>
          </a:extLst>
        </p:spPr>
        <p:txBody>
          <a:bodyPr wrap="none" lIns="91435" tIns="45718" rIns="91435" bIns="45718" anchor="ctr"/>
          <a:lstStyle/>
          <a:p>
            <a:pPr algn="ctr" eaLnBrk="1" hangingPunct="1"/>
            <a:r>
              <a:rPr kumimoji="1" lang="zh-CN" altLang="en-US" sz="1800" b="1">
                <a:latin typeface="华文楷体" pitchFamily="2" charset="-122"/>
                <a:ea typeface="华文楷体" pitchFamily="2" charset="-122"/>
              </a:rPr>
              <a:t>战略明晰</a:t>
            </a:r>
          </a:p>
        </p:txBody>
      </p:sp>
      <p:sp>
        <p:nvSpPr>
          <p:cNvPr id="95238" name="Rectangle 6"/>
          <p:cNvSpPr>
            <a:spLocks noChangeArrowheads="1"/>
          </p:cNvSpPr>
          <p:nvPr/>
        </p:nvSpPr>
        <p:spPr bwMode="auto">
          <a:xfrm>
            <a:off x="3490913" y="2552700"/>
            <a:ext cx="2809875" cy="360363"/>
          </a:xfrm>
          <a:prstGeom prst="rect">
            <a:avLst/>
          </a:prstGeom>
          <a:solidFill>
            <a:srgbClr val="5AB0AE"/>
          </a:solidFill>
          <a:ln>
            <a:noFill/>
          </a:ln>
          <a:effectLst>
            <a:prstShdw prst="shdw17" dist="17961" dir="2700000">
              <a:srgbClr val="366A68"/>
            </a:prstShdw>
          </a:effectLst>
          <a:extLst>
            <a:ext uri="{91240B29-F687-4F45-9708-019B960494DF}">
              <a14:hiddenLine xmlns:a14="http://schemas.microsoft.com/office/drawing/2010/main" w="3175" algn="ctr">
                <a:solidFill>
                  <a:srgbClr val="000000"/>
                </a:solidFill>
                <a:miter lim="800000"/>
                <a:headEnd/>
                <a:tailEnd/>
              </a14:hiddenLine>
            </a:ext>
          </a:extLst>
        </p:spPr>
        <p:txBody>
          <a:bodyPr wrap="none" lIns="91435" tIns="45718" rIns="91435" bIns="45718" anchor="ctr"/>
          <a:lstStyle/>
          <a:p>
            <a:pPr algn="ctr" eaLnBrk="1" hangingPunct="1"/>
            <a:r>
              <a:rPr kumimoji="1" lang="en-US" altLang="zh-CN" sz="1800" b="1">
                <a:latin typeface="华文楷体" pitchFamily="2" charset="-122"/>
                <a:ea typeface="华文楷体" pitchFamily="2" charset="-122"/>
              </a:rPr>
              <a:t>IT</a:t>
            </a:r>
            <a:r>
              <a:rPr kumimoji="1" lang="zh-CN" altLang="en-US" sz="1800" b="1">
                <a:latin typeface="华文楷体" pitchFamily="2" charset="-122"/>
                <a:ea typeface="华文楷体" pitchFamily="2" charset="-122"/>
              </a:rPr>
              <a:t>战略设计</a:t>
            </a:r>
          </a:p>
        </p:txBody>
      </p:sp>
      <p:sp>
        <p:nvSpPr>
          <p:cNvPr id="95239" name="Rectangle 7"/>
          <p:cNvSpPr>
            <a:spLocks noChangeArrowheads="1"/>
          </p:cNvSpPr>
          <p:nvPr/>
        </p:nvSpPr>
        <p:spPr bwMode="auto">
          <a:xfrm>
            <a:off x="1698625" y="981075"/>
            <a:ext cx="1630363" cy="381000"/>
          </a:xfrm>
          <a:prstGeom prst="rect">
            <a:avLst/>
          </a:prstGeom>
          <a:solidFill>
            <a:srgbClr val="5AB0AE"/>
          </a:solidFill>
          <a:ln>
            <a:noFill/>
          </a:ln>
          <a:effectLst>
            <a:prstShdw prst="shdw17" dist="17961" dir="2700000">
              <a:srgbClr val="366A68"/>
            </a:prstShdw>
          </a:effectLst>
          <a:extLst>
            <a:ext uri="{91240B29-F687-4F45-9708-019B960494DF}">
              <a14:hiddenLine xmlns:a14="http://schemas.microsoft.com/office/drawing/2010/main" w="3175" algn="ctr">
                <a:solidFill>
                  <a:srgbClr val="000000"/>
                </a:solidFill>
                <a:miter lim="800000"/>
                <a:headEnd/>
                <a:tailEnd/>
              </a14:hiddenLine>
            </a:ext>
          </a:extLst>
        </p:spPr>
        <p:txBody>
          <a:bodyPr wrap="none" lIns="91435" tIns="45718" rIns="91435" bIns="45718" anchor="ctr"/>
          <a:lstStyle/>
          <a:p>
            <a:pPr algn="ctr" eaLnBrk="1" hangingPunct="1"/>
            <a:r>
              <a:rPr kumimoji="1" lang="zh-CN" altLang="en-US" sz="1800" b="1">
                <a:latin typeface="华文楷体" pitchFamily="2" charset="-122"/>
                <a:ea typeface="华文楷体" pitchFamily="2" charset="-122"/>
              </a:rPr>
              <a:t>业务现状了解</a:t>
            </a:r>
          </a:p>
        </p:txBody>
      </p:sp>
      <p:cxnSp>
        <p:nvCxnSpPr>
          <p:cNvPr id="95240" name="AutoShape 8"/>
          <p:cNvCxnSpPr>
            <a:cxnSpLocks noChangeShapeType="1"/>
            <a:stCxn id="95237" idx="3"/>
            <a:endCxn id="95236" idx="1"/>
          </p:cNvCxnSpPr>
          <p:nvPr/>
        </p:nvCxnSpPr>
        <p:spPr bwMode="auto">
          <a:xfrm>
            <a:off x="5627688" y="1171575"/>
            <a:ext cx="631825" cy="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95241" name="AutoShape 9"/>
          <p:cNvCxnSpPr>
            <a:cxnSpLocks noChangeShapeType="1"/>
            <a:stCxn id="95237" idx="1"/>
            <a:endCxn id="95239" idx="3"/>
          </p:cNvCxnSpPr>
          <p:nvPr/>
        </p:nvCxnSpPr>
        <p:spPr bwMode="auto">
          <a:xfrm flipH="1">
            <a:off x="3328988" y="1171575"/>
            <a:ext cx="666750" cy="0"/>
          </a:xfrm>
          <a:prstGeom prst="straightConnector1">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cxnSp>
      <p:sp>
        <p:nvSpPr>
          <p:cNvPr id="95242" name="Rectangle 10"/>
          <p:cNvSpPr>
            <a:spLocks noChangeArrowheads="1"/>
          </p:cNvSpPr>
          <p:nvPr/>
        </p:nvSpPr>
        <p:spPr bwMode="auto">
          <a:xfrm>
            <a:off x="3490913" y="3308350"/>
            <a:ext cx="2809875" cy="360363"/>
          </a:xfrm>
          <a:prstGeom prst="rect">
            <a:avLst/>
          </a:prstGeom>
          <a:solidFill>
            <a:srgbClr val="5AB0AE"/>
          </a:solidFill>
          <a:ln>
            <a:noFill/>
          </a:ln>
          <a:effectLst>
            <a:prstShdw prst="shdw17" dist="17961" dir="2700000">
              <a:srgbClr val="366A68"/>
            </a:prstShdw>
          </a:effectLst>
          <a:extLst>
            <a:ext uri="{91240B29-F687-4F45-9708-019B960494DF}">
              <a14:hiddenLine xmlns:a14="http://schemas.microsoft.com/office/drawing/2010/main" w="3175" algn="ctr">
                <a:solidFill>
                  <a:srgbClr val="000000"/>
                </a:solidFill>
                <a:miter lim="800000"/>
                <a:headEnd/>
                <a:tailEnd/>
              </a14:hiddenLine>
            </a:ext>
          </a:extLst>
        </p:spPr>
        <p:txBody>
          <a:bodyPr wrap="none" lIns="91435" tIns="45718" rIns="91435" bIns="45718" anchor="ctr"/>
          <a:lstStyle/>
          <a:p>
            <a:pPr algn="ctr" eaLnBrk="1" hangingPunct="1"/>
            <a:r>
              <a:rPr kumimoji="1" lang="en-US" altLang="zh-CN" sz="1800" b="1">
                <a:latin typeface="华文楷体" pitchFamily="2" charset="-122"/>
                <a:ea typeface="华文楷体" pitchFamily="2" charset="-122"/>
              </a:rPr>
              <a:t>IT</a:t>
            </a:r>
            <a:r>
              <a:rPr kumimoji="1" lang="zh-CN" altLang="en-US" sz="1800" b="1">
                <a:latin typeface="华文楷体" pitchFamily="2" charset="-122"/>
                <a:ea typeface="华文楷体" pitchFamily="2" charset="-122"/>
              </a:rPr>
              <a:t>架构蓝图设计</a:t>
            </a:r>
          </a:p>
        </p:txBody>
      </p:sp>
      <p:sp>
        <p:nvSpPr>
          <p:cNvPr id="95243" name="Rectangle 11"/>
          <p:cNvSpPr>
            <a:spLocks noChangeArrowheads="1"/>
          </p:cNvSpPr>
          <p:nvPr/>
        </p:nvSpPr>
        <p:spPr bwMode="auto">
          <a:xfrm>
            <a:off x="3490913" y="4029075"/>
            <a:ext cx="2809875" cy="360363"/>
          </a:xfrm>
          <a:prstGeom prst="rect">
            <a:avLst/>
          </a:prstGeom>
          <a:solidFill>
            <a:srgbClr val="5AB0AE"/>
          </a:solidFill>
          <a:ln>
            <a:noFill/>
          </a:ln>
          <a:effectLst>
            <a:prstShdw prst="shdw17" dist="17961" dir="2700000">
              <a:srgbClr val="366A68"/>
            </a:prstShdw>
          </a:effectLst>
          <a:extLst>
            <a:ext uri="{91240B29-F687-4F45-9708-019B960494DF}">
              <a14:hiddenLine xmlns:a14="http://schemas.microsoft.com/office/drawing/2010/main" w="3175" algn="ctr">
                <a:solidFill>
                  <a:srgbClr val="000000"/>
                </a:solidFill>
                <a:miter lim="800000"/>
                <a:headEnd/>
                <a:tailEnd/>
              </a14:hiddenLine>
            </a:ext>
          </a:extLst>
        </p:spPr>
        <p:txBody>
          <a:bodyPr wrap="none" lIns="91435" tIns="45718" rIns="91435" bIns="45718" anchor="ctr"/>
          <a:lstStyle/>
          <a:p>
            <a:pPr algn="ctr" eaLnBrk="1" hangingPunct="1"/>
            <a:r>
              <a:rPr kumimoji="1" lang="en-US" altLang="zh-CN" sz="1800" b="1">
                <a:latin typeface="华文楷体" pitchFamily="2" charset="-122"/>
                <a:ea typeface="华文楷体" pitchFamily="2" charset="-122"/>
              </a:rPr>
              <a:t>IT</a:t>
            </a:r>
            <a:r>
              <a:rPr kumimoji="1" lang="zh-CN" altLang="en-US" sz="1800" b="1">
                <a:latin typeface="华文楷体" pitchFamily="2" charset="-122"/>
                <a:ea typeface="华文楷体" pitchFamily="2" charset="-122"/>
              </a:rPr>
              <a:t>战略规划</a:t>
            </a:r>
          </a:p>
        </p:txBody>
      </p:sp>
      <p:sp>
        <p:nvSpPr>
          <p:cNvPr id="95244" name="Rectangle 12"/>
          <p:cNvSpPr>
            <a:spLocks noChangeArrowheads="1"/>
          </p:cNvSpPr>
          <p:nvPr/>
        </p:nvSpPr>
        <p:spPr bwMode="auto">
          <a:xfrm>
            <a:off x="3490913" y="4900613"/>
            <a:ext cx="2809875" cy="360362"/>
          </a:xfrm>
          <a:prstGeom prst="rect">
            <a:avLst/>
          </a:prstGeom>
          <a:solidFill>
            <a:srgbClr val="5AB0AE"/>
          </a:solidFill>
          <a:ln>
            <a:noFill/>
          </a:ln>
          <a:effectLst>
            <a:prstShdw prst="shdw17" dist="17961" dir="2700000">
              <a:srgbClr val="366A68"/>
            </a:prstShdw>
          </a:effectLst>
          <a:extLst>
            <a:ext uri="{91240B29-F687-4F45-9708-019B960494DF}">
              <a14:hiddenLine xmlns:a14="http://schemas.microsoft.com/office/drawing/2010/main" w="3175" algn="ctr">
                <a:solidFill>
                  <a:srgbClr val="000000"/>
                </a:solidFill>
                <a:miter lim="800000"/>
                <a:headEnd/>
                <a:tailEnd/>
              </a14:hiddenLine>
            </a:ext>
          </a:extLst>
        </p:spPr>
        <p:txBody>
          <a:bodyPr wrap="none" lIns="91435" tIns="45718" rIns="91435" bIns="45718" anchor="ctr"/>
          <a:lstStyle/>
          <a:p>
            <a:pPr algn="ctr" eaLnBrk="1" hangingPunct="1"/>
            <a:r>
              <a:rPr kumimoji="1" lang="en-US" altLang="zh-CN" sz="1800" b="1">
                <a:latin typeface="华文楷体" pitchFamily="2" charset="-122"/>
                <a:ea typeface="华文楷体" pitchFamily="2" charset="-122"/>
              </a:rPr>
              <a:t>IT</a:t>
            </a:r>
            <a:r>
              <a:rPr kumimoji="1" lang="zh-CN" altLang="en-US" sz="1800" b="1">
                <a:latin typeface="华文楷体" pitchFamily="2" charset="-122"/>
                <a:ea typeface="华文楷体" pitchFamily="2" charset="-122"/>
              </a:rPr>
              <a:t>治理</a:t>
            </a:r>
          </a:p>
        </p:txBody>
      </p:sp>
      <p:sp>
        <p:nvSpPr>
          <p:cNvPr id="95245" name="Rectangle 13"/>
          <p:cNvSpPr>
            <a:spLocks noChangeArrowheads="1"/>
          </p:cNvSpPr>
          <p:nvPr/>
        </p:nvSpPr>
        <p:spPr bwMode="auto">
          <a:xfrm>
            <a:off x="3490913" y="5692775"/>
            <a:ext cx="2809875" cy="360363"/>
          </a:xfrm>
          <a:prstGeom prst="rect">
            <a:avLst/>
          </a:prstGeom>
          <a:solidFill>
            <a:srgbClr val="5AB0AE"/>
          </a:solidFill>
          <a:ln>
            <a:noFill/>
          </a:ln>
          <a:effectLst>
            <a:prstShdw prst="shdw17" dist="17961" dir="2700000">
              <a:srgbClr val="366A68"/>
            </a:prstShdw>
          </a:effectLst>
          <a:extLst>
            <a:ext uri="{91240B29-F687-4F45-9708-019B960494DF}">
              <a14:hiddenLine xmlns:a14="http://schemas.microsoft.com/office/drawing/2010/main" w="3175" algn="ctr">
                <a:solidFill>
                  <a:srgbClr val="000000"/>
                </a:solidFill>
                <a:miter lim="800000"/>
                <a:headEnd/>
                <a:tailEnd/>
              </a14:hiddenLine>
            </a:ext>
          </a:extLst>
        </p:spPr>
        <p:txBody>
          <a:bodyPr wrap="none" lIns="91435" tIns="45718" rIns="91435" bIns="45718" anchor="ctr"/>
          <a:lstStyle/>
          <a:p>
            <a:pPr algn="ctr" eaLnBrk="1" hangingPunct="1"/>
            <a:r>
              <a:rPr kumimoji="1" lang="zh-CN" altLang="en-US" sz="1800" b="1">
                <a:latin typeface="华文楷体" pitchFamily="2" charset="-122"/>
                <a:ea typeface="华文楷体" pitchFamily="2" charset="-122"/>
              </a:rPr>
              <a:t>业务转变与信息化策略设计</a:t>
            </a:r>
          </a:p>
        </p:txBody>
      </p:sp>
      <p:cxnSp>
        <p:nvCxnSpPr>
          <p:cNvPr id="95246" name="AutoShape 15"/>
          <p:cNvCxnSpPr>
            <a:cxnSpLocks noChangeShapeType="1"/>
            <a:stCxn id="95238" idx="2"/>
            <a:endCxn id="95242" idx="0"/>
          </p:cNvCxnSpPr>
          <p:nvPr/>
        </p:nvCxnSpPr>
        <p:spPr bwMode="auto">
          <a:xfrm>
            <a:off x="4895850" y="2913063"/>
            <a:ext cx="0" cy="3952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5247" name="AutoShape 16"/>
          <p:cNvCxnSpPr>
            <a:cxnSpLocks noChangeShapeType="1"/>
            <a:stCxn id="95242" idx="2"/>
            <a:endCxn id="95243" idx="0"/>
          </p:cNvCxnSpPr>
          <p:nvPr/>
        </p:nvCxnSpPr>
        <p:spPr bwMode="auto">
          <a:xfrm>
            <a:off x="4895850" y="3668713"/>
            <a:ext cx="0" cy="360362"/>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5248" name="AutoShape 17"/>
          <p:cNvCxnSpPr>
            <a:cxnSpLocks noChangeShapeType="1"/>
            <a:stCxn id="95243" idx="2"/>
            <a:endCxn id="95244" idx="0"/>
          </p:cNvCxnSpPr>
          <p:nvPr/>
        </p:nvCxnSpPr>
        <p:spPr bwMode="auto">
          <a:xfrm>
            <a:off x="4895850" y="4389438"/>
            <a:ext cx="0" cy="51117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5249" name="AutoShape 19"/>
          <p:cNvCxnSpPr>
            <a:cxnSpLocks noChangeShapeType="1"/>
            <a:stCxn id="95236" idx="2"/>
            <a:endCxn id="95238" idx="3"/>
          </p:cNvCxnSpPr>
          <p:nvPr/>
        </p:nvCxnSpPr>
        <p:spPr bwMode="auto">
          <a:xfrm rot="5400000">
            <a:off x="6002338" y="1660525"/>
            <a:ext cx="1371600" cy="774700"/>
          </a:xfrm>
          <a:prstGeom prst="bentConnector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5250" name="AutoShape 22"/>
          <p:cNvCxnSpPr>
            <a:cxnSpLocks noChangeShapeType="1"/>
            <a:stCxn id="95239" idx="2"/>
            <a:endCxn id="95243" idx="1"/>
          </p:cNvCxnSpPr>
          <p:nvPr/>
        </p:nvCxnSpPr>
        <p:spPr bwMode="auto">
          <a:xfrm rot="16200000" flipH="1">
            <a:off x="1578769" y="2297906"/>
            <a:ext cx="2847975" cy="976313"/>
          </a:xfrm>
          <a:prstGeom prst="bentConnector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5251" name="AutoShape 23"/>
          <p:cNvCxnSpPr>
            <a:cxnSpLocks noChangeShapeType="1"/>
            <a:stCxn id="95239" idx="2"/>
            <a:endCxn id="95244" idx="1"/>
          </p:cNvCxnSpPr>
          <p:nvPr/>
        </p:nvCxnSpPr>
        <p:spPr bwMode="auto">
          <a:xfrm rot="16200000" flipH="1">
            <a:off x="1143000" y="2733675"/>
            <a:ext cx="3719513" cy="976313"/>
          </a:xfrm>
          <a:prstGeom prst="bentConnector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5252" name="AutoShape 24"/>
          <p:cNvCxnSpPr>
            <a:cxnSpLocks noChangeShapeType="1"/>
            <a:stCxn id="95239" idx="2"/>
            <a:endCxn id="95245" idx="1"/>
          </p:cNvCxnSpPr>
          <p:nvPr/>
        </p:nvCxnSpPr>
        <p:spPr bwMode="auto">
          <a:xfrm rot="16200000" flipH="1">
            <a:off x="746919" y="3129756"/>
            <a:ext cx="4511675" cy="976313"/>
          </a:xfrm>
          <a:prstGeom prst="bentConnector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5253" name="AutoShape 25"/>
          <p:cNvCxnSpPr>
            <a:cxnSpLocks noChangeShapeType="1"/>
            <a:stCxn id="95236" idx="2"/>
            <a:endCxn id="95243" idx="3"/>
          </p:cNvCxnSpPr>
          <p:nvPr/>
        </p:nvCxnSpPr>
        <p:spPr bwMode="auto">
          <a:xfrm rot="5400000">
            <a:off x="5264150" y="2398713"/>
            <a:ext cx="2847975" cy="774700"/>
          </a:xfrm>
          <a:prstGeom prst="bentConnector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5254" name="AutoShape 26"/>
          <p:cNvCxnSpPr>
            <a:cxnSpLocks noChangeShapeType="1"/>
            <a:stCxn id="95236" idx="2"/>
            <a:endCxn id="95244" idx="3"/>
          </p:cNvCxnSpPr>
          <p:nvPr/>
        </p:nvCxnSpPr>
        <p:spPr bwMode="auto">
          <a:xfrm rot="5400000">
            <a:off x="4828381" y="2834482"/>
            <a:ext cx="3719513" cy="774700"/>
          </a:xfrm>
          <a:prstGeom prst="bentConnector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5255" name="AutoShape 27"/>
          <p:cNvCxnSpPr>
            <a:cxnSpLocks noChangeShapeType="1"/>
            <a:stCxn id="95236" idx="2"/>
            <a:endCxn id="95245" idx="3"/>
          </p:cNvCxnSpPr>
          <p:nvPr/>
        </p:nvCxnSpPr>
        <p:spPr bwMode="auto">
          <a:xfrm rot="5400000">
            <a:off x="4432300" y="3230563"/>
            <a:ext cx="4511675" cy="774700"/>
          </a:xfrm>
          <a:prstGeom prst="bentConnector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5256" name="AutoShape 28"/>
          <p:cNvCxnSpPr>
            <a:cxnSpLocks noChangeShapeType="1"/>
            <a:stCxn id="95239" idx="2"/>
            <a:endCxn id="95242" idx="1"/>
          </p:cNvCxnSpPr>
          <p:nvPr/>
        </p:nvCxnSpPr>
        <p:spPr bwMode="auto">
          <a:xfrm rot="16200000" flipH="1">
            <a:off x="1939132" y="1937543"/>
            <a:ext cx="2127250" cy="976313"/>
          </a:xfrm>
          <a:prstGeom prst="bentConnector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5257" name="AutoShape 29"/>
          <p:cNvCxnSpPr>
            <a:cxnSpLocks noChangeShapeType="1"/>
            <a:stCxn id="95236" idx="2"/>
            <a:endCxn id="95242" idx="3"/>
          </p:cNvCxnSpPr>
          <p:nvPr/>
        </p:nvCxnSpPr>
        <p:spPr bwMode="auto">
          <a:xfrm rot="5400000">
            <a:off x="5624513" y="2038350"/>
            <a:ext cx="2127250" cy="774700"/>
          </a:xfrm>
          <a:prstGeom prst="bentConnector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5258" name="AutoShape 31"/>
          <p:cNvCxnSpPr>
            <a:cxnSpLocks noChangeShapeType="1"/>
            <a:stCxn id="95244" idx="2"/>
            <a:endCxn id="95245" idx="0"/>
          </p:cNvCxnSpPr>
          <p:nvPr/>
        </p:nvCxnSpPr>
        <p:spPr bwMode="auto">
          <a:xfrm>
            <a:off x="4895850" y="5260975"/>
            <a:ext cx="0" cy="43180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5259" name="Rectangle 32"/>
          <p:cNvSpPr>
            <a:spLocks noChangeArrowheads="1"/>
          </p:cNvSpPr>
          <p:nvPr/>
        </p:nvSpPr>
        <p:spPr bwMode="auto">
          <a:xfrm>
            <a:off x="3490913" y="1804988"/>
            <a:ext cx="2809875" cy="360362"/>
          </a:xfrm>
          <a:prstGeom prst="rect">
            <a:avLst/>
          </a:prstGeom>
          <a:solidFill>
            <a:srgbClr val="5AB0AE"/>
          </a:solidFill>
          <a:ln>
            <a:noFill/>
          </a:ln>
          <a:effectLst>
            <a:prstShdw prst="shdw17" dist="17961" dir="2700000">
              <a:srgbClr val="366A68"/>
            </a:prstShdw>
          </a:effectLst>
          <a:extLst>
            <a:ext uri="{91240B29-F687-4F45-9708-019B960494DF}">
              <a14:hiddenLine xmlns:a14="http://schemas.microsoft.com/office/drawing/2010/main" w="3175" algn="ctr">
                <a:solidFill>
                  <a:srgbClr val="000000"/>
                </a:solidFill>
                <a:miter lim="800000"/>
                <a:headEnd/>
                <a:tailEnd/>
              </a14:hiddenLine>
            </a:ext>
          </a:extLst>
        </p:spPr>
        <p:txBody>
          <a:bodyPr wrap="none" lIns="91435" tIns="45718" rIns="91435" bIns="45718" anchor="ctr"/>
          <a:lstStyle/>
          <a:p>
            <a:pPr algn="ctr" eaLnBrk="1" hangingPunct="1"/>
            <a:r>
              <a:rPr kumimoji="1" lang="en-US" altLang="zh-CN" sz="1800" b="1" dirty="0">
                <a:latin typeface="华文楷体" pitchFamily="2" charset="-122"/>
                <a:ea typeface="华文楷体" pitchFamily="2" charset="-122"/>
              </a:rPr>
              <a:t>IT</a:t>
            </a:r>
            <a:r>
              <a:rPr kumimoji="1" lang="zh-CN" altLang="en-US" sz="1800" b="1" dirty="0">
                <a:latin typeface="华文楷体" pitchFamily="2" charset="-122"/>
                <a:ea typeface="华文楷体" pitchFamily="2" charset="-122"/>
              </a:rPr>
              <a:t>驱动的业务管理优化设计</a:t>
            </a:r>
          </a:p>
        </p:txBody>
      </p:sp>
      <p:cxnSp>
        <p:nvCxnSpPr>
          <p:cNvPr id="95260" name="AutoShape 35"/>
          <p:cNvCxnSpPr>
            <a:cxnSpLocks noChangeShapeType="1"/>
          </p:cNvCxnSpPr>
          <p:nvPr/>
        </p:nvCxnSpPr>
        <p:spPr bwMode="auto">
          <a:xfrm>
            <a:off x="4859338" y="2165350"/>
            <a:ext cx="0" cy="39528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5261" name="AutoShape 37"/>
          <p:cNvCxnSpPr>
            <a:cxnSpLocks noChangeShapeType="1"/>
          </p:cNvCxnSpPr>
          <p:nvPr/>
        </p:nvCxnSpPr>
        <p:spPr bwMode="auto">
          <a:xfrm>
            <a:off x="4859338" y="1373188"/>
            <a:ext cx="0" cy="39528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5262" name="AutoShape 38"/>
          <p:cNvCxnSpPr>
            <a:cxnSpLocks noChangeShapeType="1"/>
            <a:stCxn id="95239" idx="2"/>
            <a:endCxn id="95259" idx="1"/>
          </p:cNvCxnSpPr>
          <p:nvPr/>
        </p:nvCxnSpPr>
        <p:spPr bwMode="auto">
          <a:xfrm rot="16200000" flipH="1">
            <a:off x="2690813" y="1185862"/>
            <a:ext cx="623888" cy="976313"/>
          </a:xfrm>
          <a:prstGeom prst="bentConnector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5263" name="AutoShape 39"/>
          <p:cNvCxnSpPr>
            <a:cxnSpLocks noChangeShapeType="1"/>
            <a:stCxn id="95239" idx="2"/>
            <a:endCxn id="95238" idx="1"/>
          </p:cNvCxnSpPr>
          <p:nvPr/>
        </p:nvCxnSpPr>
        <p:spPr bwMode="auto">
          <a:xfrm rot="16200000" flipH="1">
            <a:off x="2316957" y="1559718"/>
            <a:ext cx="1371600" cy="976313"/>
          </a:xfrm>
          <a:prstGeom prst="bentConnector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5264" name="AutoShape 40"/>
          <p:cNvCxnSpPr>
            <a:cxnSpLocks noChangeShapeType="1"/>
            <a:stCxn id="95236" idx="2"/>
            <a:endCxn id="95259" idx="3"/>
          </p:cNvCxnSpPr>
          <p:nvPr/>
        </p:nvCxnSpPr>
        <p:spPr bwMode="auto">
          <a:xfrm rot="5400000">
            <a:off x="6376194" y="1286669"/>
            <a:ext cx="623888" cy="774700"/>
          </a:xfrm>
          <a:prstGeom prst="bentConnector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2237396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7"/>
          <p:cNvSpPr>
            <a:spLocks noChangeArrowheads="1"/>
          </p:cNvSpPr>
          <p:nvPr/>
        </p:nvSpPr>
        <p:spPr bwMode="auto">
          <a:xfrm>
            <a:off x="111561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三、系统规划阶段</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35" name="TextBox 34"/>
          <p:cNvSpPr txBox="1"/>
          <p:nvPr/>
        </p:nvSpPr>
        <p:spPr bwMode="auto">
          <a:xfrm>
            <a:off x="1448478" y="972017"/>
            <a:ext cx="629187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smtClean="0">
                <a:latin typeface="Times New Roman" pitchFamily="18" charset="0"/>
                <a:ea typeface="+mn-ea"/>
                <a:cs typeface="Times New Roman" pitchFamily="18" charset="0"/>
              </a:rPr>
              <a:t>1</a:t>
            </a:r>
            <a:r>
              <a:rPr lang="zh-CN" altLang="en-US" dirty="0" smtClean="0">
                <a:latin typeface="Times New Roman" pitchFamily="18" charset="0"/>
                <a:ea typeface="+mn-ea"/>
                <a:cs typeface="Times New Roman" pitchFamily="18" charset="0"/>
              </a:rPr>
              <a:t>、系统战略规划</a:t>
            </a:r>
            <a:endParaRPr lang="zh-CN" altLang="en-US" dirty="0">
              <a:latin typeface="Times New Roman" pitchFamily="18" charset="0"/>
              <a:ea typeface="+mn-ea"/>
              <a:cs typeface="Times New Roman" pitchFamily="18" charset="0"/>
            </a:endParaRPr>
          </a:p>
        </p:txBody>
      </p:sp>
      <p:sp>
        <p:nvSpPr>
          <p:cNvPr id="36" name="Text Box 3"/>
          <p:cNvSpPr txBox="1">
            <a:spLocks noChangeArrowheads="1"/>
          </p:cNvSpPr>
          <p:nvPr/>
        </p:nvSpPr>
        <p:spPr bwMode="auto">
          <a:xfrm>
            <a:off x="1835696" y="2060848"/>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algn="l" eaLnBrk="0" hangingPunct="0">
              <a:spcBef>
                <a:spcPct val="50000"/>
              </a:spcBef>
            </a:pPr>
            <a:r>
              <a:rPr lang="en-US" altLang="zh-CN" sz="2800" b="1" dirty="0" smtClean="0">
                <a:solidFill>
                  <a:srgbClr val="969696"/>
                </a:solidFill>
                <a:effectLst>
                  <a:outerShdw blurRad="38100" dist="38100" dir="2700000" algn="tl">
                    <a:srgbClr val="000000">
                      <a:alpha val="43137"/>
                    </a:srgbClr>
                  </a:outerShdw>
                </a:effectLst>
                <a:latin typeface="Times New Roman" pitchFamily="18" charset="0"/>
                <a:ea typeface="+mn-ea"/>
                <a:cs typeface="Times New Roman" pitchFamily="18" charset="0"/>
              </a:rPr>
              <a:t>  1) </a:t>
            </a:r>
            <a:r>
              <a:rPr lang="zh-CN" altLang="en-US" sz="2800" b="1" dirty="0" smtClean="0">
                <a:solidFill>
                  <a:srgbClr val="969696"/>
                </a:solidFill>
                <a:effectLst>
                  <a:outerShdw blurRad="38100" dist="38100" dir="2700000" algn="tl">
                    <a:srgbClr val="000000">
                      <a:alpha val="43137"/>
                    </a:srgbClr>
                  </a:outerShdw>
                </a:effectLst>
                <a:latin typeface="Times New Roman" pitchFamily="18" charset="0"/>
                <a:ea typeface="+mn-ea"/>
                <a:cs typeface="Times New Roman" pitchFamily="18" charset="0"/>
              </a:rPr>
              <a:t>战略规划的内容</a:t>
            </a:r>
            <a:endParaRPr kumimoji="1" lang="zh-CN" altLang="en-US" sz="2800" b="1" dirty="0">
              <a:solidFill>
                <a:srgbClr val="969696"/>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1" name="Text Box 3"/>
          <p:cNvSpPr txBox="1">
            <a:spLocks noChangeArrowheads="1"/>
          </p:cNvSpPr>
          <p:nvPr/>
        </p:nvSpPr>
        <p:spPr bwMode="auto">
          <a:xfrm>
            <a:off x="1835696" y="3092886"/>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algn="l" eaLnBrk="0" hangingPunct="0">
              <a:spcBef>
                <a:spcPct val="50000"/>
              </a:spcBef>
            </a:pPr>
            <a:r>
              <a:rPr lang="en-US" altLang="zh-CN" sz="2800" b="1" dirty="0" smtClean="0">
                <a:solidFill>
                  <a:srgbClr val="969696"/>
                </a:solidFill>
                <a:effectLst>
                  <a:outerShdw blurRad="38100" dist="38100" dir="2700000" algn="tl">
                    <a:srgbClr val="000000">
                      <a:alpha val="43137"/>
                    </a:srgbClr>
                  </a:outerShdw>
                </a:effectLst>
                <a:latin typeface="Times New Roman" pitchFamily="18" charset="0"/>
                <a:ea typeface="+mn-ea"/>
                <a:cs typeface="Times New Roman" pitchFamily="18" charset="0"/>
              </a:rPr>
              <a:t>  2) </a:t>
            </a:r>
            <a:r>
              <a:rPr lang="zh-CN" altLang="en-US" sz="2800" b="1" dirty="0">
                <a:solidFill>
                  <a:srgbClr val="969696"/>
                </a:solidFill>
                <a:effectLst>
                  <a:outerShdw blurRad="38100" dist="38100" dir="2700000" algn="tl">
                    <a:srgbClr val="000000">
                      <a:alpha val="43137"/>
                    </a:srgbClr>
                  </a:outerShdw>
                </a:effectLst>
                <a:latin typeface="Times New Roman" pitchFamily="18" charset="0"/>
                <a:ea typeface="+mn-ea"/>
                <a:cs typeface="Times New Roman" pitchFamily="18" charset="0"/>
              </a:rPr>
              <a:t>战略</a:t>
            </a:r>
            <a:r>
              <a:rPr lang="zh-CN" altLang="en-US" sz="2800" b="1" dirty="0" smtClean="0">
                <a:solidFill>
                  <a:srgbClr val="969696"/>
                </a:solidFill>
                <a:effectLst>
                  <a:outerShdw blurRad="38100" dist="38100" dir="2700000" algn="tl">
                    <a:srgbClr val="000000">
                      <a:alpha val="43137"/>
                    </a:srgbClr>
                  </a:outerShdw>
                </a:effectLst>
                <a:latin typeface="Times New Roman" pitchFamily="18" charset="0"/>
                <a:ea typeface="+mn-ea"/>
                <a:cs typeface="Times New Roman" pitchFamily="18" charset="0"/>
              </a:rPr>
              <a:t>规划的特点</a:t>
            </a:r>
            <a:endParaRPr kumimoji="1" lang="zh-CN" altLang="en-US" sz="2800" b="1" dirty="0">
              <a:solidFill>
                <a:srgbClr val="969696"/>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2" name="Text Box 3"/>
          <p:cNvSpPr txBox="1">
            <a:spLocks noChangeArrowheads="1"/>
          </p:cNvSpPr>
          <p:nvPr/>
        </p:nvSpPr>
        <p:spPr bwMode="auto">
          <a:xfrm>
            <a:off x="1835696" y="4124924"/>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algn="l" eaLnBrk="0" hangingPunct="0">
              <a:spcBef>
                <a:spcPct val="50000"/>
              </a:spcBef>
            </a:pPr>
            <a:r>
              <a:rPr lang="en-US" altLang="zh-CN" sz="2800" b="1" dirty="0" smtClean="0">
                <a:solidFill>
                  <a:srgbClr val="969696"/>
                </a:solidFill>
                <a:effectLst>
                  <a:outerShdw blurRad="38100" dist="38100" dir="2700000" algn="tl">
                    <a:srgbClr val="000000">
                      <a:alpha val="43137"/>
                    </a:srgbClr>
                  </a:outerShdw>
                </a:effectLst>
                <a:latin typeface="Times New Roman" pitchFamily="18" charset="0"/>
                <a:ea typeface="+mn-ea"/>
                <a:cs typeface="Times New Roman" pitchFamily="18" charset="0"/>
              </a:rPr>
              <a:t>  3) </a:t>
            </a:r>
            <a:r>
              <a:rPr lang="zh-CN" altLang="en-US" sz="2800" b="1" dirty="0">
                <a:solidFill>
                  <a:srgbClr val="969696"/>
                </a:solidFill>
                <a:effectLst>
                  <a:outerShdw blurRad="38100" dist="38100" dir="2700000" algn="tl">
                    <a:srgbClr val="000000">
                      <a:alpha val="43137"/>
                    </a:srgbClr>
                  </a:outerShdw>
                </a:effectLst>
                <a:latin typeface="Times New Roman" pitchFamily="18" charset="0"/>
                <a:ea typeface="+mn-ea"/>
                <a:cs typeface="Times New Roman" pitchFamily="18" charset="0"/>
              </a:rPr>
              <a:t>战略</a:t>
            </a:r>
            <a:r>
              <a:rPr lang="zh-CN" altLang="en-US" sz="2800" b="1" dirty="0" smtClean="0">
                <a:solidFill>
                  <a:srgbClr val="969696"/>
                </a:solidFill>
                <a:effectLst>
                  <a:outerShdw blurRad="38100" dist="38100" dir="2700000" algn="tl">
                    <a:srgbClr val="000000">
                      <a:alpha val="43137"/>
                    </a:srgbClr>
                  </a:outerShdw>
                </a:effectLst>
                <a:latin typeface="Times New Roman" pitchFamily="18" charset="0"/>
                <a:ea typeface="+mn-ea"/>
                <a:cs typeface="Times New Roman" pitchFamily="18" charset="0"/>
              </a:rPr>
              <a:t>规划的框架</a:t>
            </a:r>
            <a:endParaRPr kumimoji="1" lang="zh-CN" altLang="en-US" sz="2800" b="1" dirty="0">
              <a:solidFill>
                <a:srgbClr val="969696"/>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0" name="Text Box 3"/>
          <p:cNvSpPr txBox="1">
            <a:spLocks noChangeArrowheads="1"/>
          </p:cNvSpPr>
          <p:nvPr/>
        </p:nvSpPr>
        <p:spPr bwMode="auto">
          <a:xfrm>
            <a:off x="1835696" y="5156963"/>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algn="l" eaLnBrk="0" hangingPunct="0">
              <a:spcBef>
                <a:spcPct val="50000"/>
              </a:spcBef>
            </a:pPr>
            <a:r>
              <a:rPr lang="en-US" altLang="zh-CN" sz="2800" b="1" dirty="0" smtClean="0">
                <a:solidFill>
                  <a:srgbClr val="969696"/>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b="1" dirty="0">
                <a:solidFill>
                  <a:srgbClr val="969696"/>
                </a:solidFill>
                <a:effectLst>
                  <a:outerShdw blurRad="38100" dist="38100" dir="2700000" algn="tl">
                    <a:srgbClr val="000000">
                      <a:alpha val="43137"/>
                    </a:srgbClr>
                  </a:outerShdw>
                </a:effectLst>
                <a:latin typeface="Times New Roman" pitchFamily="18" charset="0"/>
                <a:ea typeface="+mn-ea"/>
                <a:cs typeface="Times New Roman" pitchFamily="18" charset="0"/>
              </a:rPr>
              <a:t>4</a:t>
            </a:r>
            <a:r>
              <a:rPr lang="en-US" altLang="zh-CN" sz="2800" b="1" dirty="0" smtClean="0">
                <a:solidFill>
                  <a:srgbClr val="969696"/>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a:solidFill>
                  <a:srgbClr val="969696"/>
                </a:solidFill>
                <a:effectLst>
                  <a:outerShdw blurRad="38100" dist="38100" dir="2700000" algn="tl">
                    <a:srgbClr val="000000">
                      <a:alpha val="43137"/>
                    </a:srgbClr>
                  </a:outerShdw>
                </a:effectLst>
                <a:latin typeface="Times New Roman" pitchFamily="18" charset="0"/>
                <a:ea typeface="+mn-ea"/>
                <a:cs typeface="Times New Roman" pitchFamily="18" charset="0"/>
              </a:rPr>
              <a:t>战略</a:t>
            </a:r>
            <a:r>
              <a:rPr lang="zh-CN" altLang="en-US" sz="2800" b="1" dirty="0" smtClean="0">
                <a:solidFill>
                  <a:srgbClr val="969696"/>
                </a:solidFill>
                <a:effectLst>
                  <a:outerShdw blurRad="38100" dist="38100" dir="2700000" algn="tl">
                    <a:srgbClr val="000000">
                      <a:alpha val="43137"/>
                    </a:srgbClr>
                  </a:outerShdw>
                </a:effectLst>
                <a:latin typeface="Times New Roman" pitchFamily="18" charset="0"/>
                <a:ea typeface="+mn-ea"/>
                <a:cs typeface="Times New Roman" pitchFamily="18" charset="0"/>
              </a:rPr>
              <a:t>规划的实现</a:t>
            </a:r>
            <a:endParaRPr kumimoji="1" lang="zh-CN" altLang="en-US" sz="2800" b="1" dirty="0">
              <a:solidFill>
                <a:srgbClr val="969696"/>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custDataLst>
      <p:tags r:id="rId1"/>
    </p:custDataLst>
    <p:extLst>
      <p:ext uri="{BB962C8B-B14F-4D97-AF65-F5344CB8AC3E}">
        <p14:creationId xmlns:p14="http://schemas.microsoft.com/office/powerpoint/2010/main" val="288474828"/>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5" name="Rectangle 7"/>
          <p:cNvSpPr>
            <a:spLocks noChangeArrowheads="1"/>
          </p:cNvSpPr>
          <p:nvPr/>
        </p:nvSpPr>
        <p:spPr bwMode="auto">
          <a:xfrm>
            <a:off x="126409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三</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、系统规划阶段</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2" name="TextBox 1"/>
          <p:cNvSpPr txBox="1"/>
          <p:nvPr/>
        </p:nvSpPr>
        <p:spPr bwMode="auto">
          <a:xfrm>
            <a:off x="2972282" y="1844824"/>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smtClean="0">
                <a:solidFill>
                  <a:srgbClr val="969696"/>
                </a:solidFill>
              </a:rPr>
              <a:t> 1</a:t>
            </a:r>
            <a:r>
              <a:rPr lang="zh-CN" altLang="en-US" dirty="0" smtClean="0">
                <a:solidFill>
                  <a:srgbClr val="969696"/>
                </a:solidFill>
              </a:rPr>
              <a:t>、系统战略规划</a:t>
            </a:r>
            <a:endParaRPr lang="zh-CN" altLang="en-US" dirty="0">
              <a:solidFill>
                <a:srgbClr val="969696"/>
              </a:solidFill>
            </a:endParaRPr>
          </a:p>
        </p:txBody>
      </p:sp>
      <p:sp>
        <p:nvSpPr>
          <p:cNvPr id="6" name="TextBox 5"/>
          <p:cNvSpPr txBox="1"/>
          <p:nvPr/>
        </p:nvSpPr>
        <p:spPr bwMode="auto">
          <a:xfrm>
            <a:off x="2972282" y="2707995"/>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pPr algn="l"/>
            <a:r>
              <a:rPr lang="en-US" altLang="zh-CN" dirty="0" smtClean="0">
                <a:solidFill>
                  <a:srgbClr val="FFFF00"/>
                </a:solidFill>
              </a:rPr>
              <a:t> 2</a:t>
            </a:r>
            <a:r>
              <a:rPr lang="zh-CN" altLang="en-US" dirty="0" smtClean="0">
                <a:solidFill>
                  <a:srgbClr val="FFFF00"/>
                </a:solidFill>
              </a:rPr>
              <a:t>、系统流程规划</a:t>
            </a:r>
            <a:endParaRPr lang="zh-CN" altLang="en-US" dirty="0">
              <a:solidFill>
                <a:srgbClr val="FFFF00"/>
              </a:solidFill>
            </a:endParaRPr>
          </a:p>
        </p:txBody>
      </p:sp>
      <p:sp>
        <p:nvSpPr>
          <p:cNvPr id="11" name="Rectangle 3"/>
          <p:cNvSpPr txBox="1">
            <a:spLocks noChangeArrowheads="1"/>
          </p:cNvSpPr>
          <p:nvPr/>
        </p:nvSpPr>
        <p:spPr bwMode="auto">
          <a:xfrm>
            <a:off x="1286810" y="1134616"/>
            <a:ext cx="2061054" cy="710208"/>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r>
              <a:rPr lang="zh-CN" altLang="en-US" sz="2800" dirty="0" smtClean="0">
                <a:solidFill>
                  <a:srgbClr val="FF0000"/>
                </a:solidFill>
                <a:effectLst>
                  <a:outerShdw blurRad="38100" dist="38100" dir="2700000" algn="tl">
                    <a:srgbClr val="000000">
                      <a:alpha val="43137"/>
                    </a:srgbClr>
                  </a:outerShdw>
                </a:effectLst>
              </a:rPr>
              <a:t>要点</a:t>
            </a:r>
          </a:p>
        </p:txBody>
      </p:sp>
      <p:sp>
        <p:nvSpPr>
          <p:cNvPr id="7" name="Text Box 3"/>
          <p:cNvSpPr txBox="1">
            <a:spLocks noChangeArrowheads="1"/>
          </p:cNvSpPr>
          <p:nvPr/>
        </p:nvSpPr>
        <p:spPr bwMode="auto">
          <a:xfrm>
            <a:off x="2972282" y="3571166"/>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smtClean="0">
                <a:solidFill>
                  <a:schemeClr val="bg1"/>
                </a:solidFill>
              </a:rPr>
              <a:t> 3</a:t>
            </a:r>
            <a:r>
              <a:rPr lang="zh-CN" altLang="en-US" dirty="0" smtClean="0">
                <a:solidFill>
                  <a:schemeClr val="bg1"/>
                </a:solidFill>
              </a:rPr>
              <a:t>、系统数据规划</a:t>
            </a:r>
            <a:endParaRPr lang="zh-CN" altLang="en-US" dirty="0">
              <a:solidFill>
                <a:schemeClr val="bg1"/>
              </a:solidFill>
            </a:endParaRPr>
          </a:p>
        </p:txBody>
      </p:sp>
      <p:sp>
        <p:nvSpPr>
          <p:cNvPr id="8" name="Text Box 3"/>
          <p:cNvSpPr txBox="1">
            <a:spLocks noChangeArrowheads="1"/>
          </p:cNvSpPr>
          <p:nvPr/>
        </p:nvSpPr>
        <p:spPr bwMode="auto">
          <a:xfrm>
            <a:off x="2972282" y="4434337"/>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smtClean="0">
                <a:solidFill>
                  <a:schemeClr val="bg1"/>
                </a:solidFill>
              </a:rPr>
              <a:t> 4</a:t>
            </a:r>
            <a:r>
              <a:rPr lang="zh-CN" altLang="en-US" dirty="0" smtClean="0">
                <a:solidFill>
                  <a:schemeClr val="bg1"/>
                </a:solidFill>
              </a:rPr>
              <a:t>、系统功能规划</a:t>
            </a:r>
            <a:endParaRPr lang="zh-CN" altLang="en-US" dirty="0">
              <a:solidFill>
                <a:schemeClr val="bg1"/>
              </a:solidFill>
            </a:endParaRPr>
          </a:p>
        </p:txBody>
      </p:sp>
      <p:sp>
        <p:nvSpPr>
          <p:cNvPr id="9" name="Text Box 3"/>
          <p:cNvSpPr txBox="1">
            <a:spLocks noChangeArrowheads="1"/>
          </p:cNvSpPr>
          <p:nvPr/>
        </p:nvSpPr>
        <p:spPr bwMode="auto">
          <a:xfrm>
            <a:off x="2972282" y="5297507"/>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solidFill>
                  <a:schemeClr val="bg1"/>
                </a:solidFill>
              </a:rPr>
              <a:t> </a:t>
            </a:r>
            <a:r>
              <a:rPr lang="en-US" altLang="zh-CN" dirty="0" smtClean="0">
                <a:solidFill>
                  <a:schemeClr val="bg1"/>
                </a:solidFill>
              </a:rPr>
              <a:t>5</a:t>
            </a:r>
            <a:r>
              <a:rPr lang="zh-CN" altLang="en-US" dirty="0" smtClean="0">
                <a:solidFill>
                  <a:schemeClr val="bg1"/>
                </a:solidFill>
              </a:rPr>
              <a:t>、系统资源规划</a:t>
            </a:r>
            <a:endParaRPr lang="zh-CN" altLang="en-US" dirty="0">
              <a:solidFill>
                <a:schemeClr val="bg1"/>
              </a:solidFill>
            </a:endParaRPr>
          </a:p>
        </p:txBody>
      </p:sp>
      <p:sp>
        <p:nvSpPr>
          <p:cNvPr id="10" name="Text Box 3"/>
          <p:cNvSpPr txBox="1">
            <a:spLocks noChangeArrowheads="1"/>
          </p:cNvSpPr>
          <p:nvPr/>
        </p:nvSpPr>
        <p:spPr bwMode="auto">
          <a:xfrm>
            <a:off x="2987824" y="6084585"/>
            <a:ext cx="426401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algn="l" eaLnBrk="1" hangingPunct="1">
              <a:spcBef>
                <a:spcPct val="50000"/>
              </a:spcBef>
              <a:defRPr kumimoji="1" sz="3200" b="1">
                <a:solidFill>
                  <a:srgbClr val="FFFF00"/>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solidFill>
                  <a:schemeClr val="bg1"/>
                </a:solidFill>
              </a:rPr>
              <a:t> </a:t>
            </a:r>
            <a:r>
              <a:rPr lang="en-US" altLang="zh-CN" dirty="0" smtClean="0">
                <a:solidFill>
                  <a:schemeClr val="bg1"/>
                </a:solidFill>
              </a:rPr>
              <a:t>6</a:t>
            </a:r>
            <a:r>
              <a:rPr lang="zh-CN" altLang="en-US" dirty="0" smtClean="0">
                <a:solidFill>
                  <a:schemeClr val="bg1"/>
                </a:solidFill>
              </a:rPr>
              <a:t>、系统实施计划</a:t>
            </a:r>
            <a:endParaRPr lang="zh-CN" altLang="en-US" dirty="0">
              <a:solidFill>
                <a:schemeClr val="bg1"/>
              </a:solidFill>
            </a:endParaRPr>
          </a:p>
        </p:txBody>
      </p:sp>
    </p:spTree>
    <p:extLst>
      <p:ext uri="{BB962C8B-B14F-4D97-AF65-F5344CB8AC3E}">
        <p14:creationId xmlns:p14="http://schemas.microsoft.com/office/powerpoint/2010/main" val="3518365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7"/>
          <p:cNvSpPr>
            <a:spLocks noChangeArrowheads="1"/>
          </p:cNvSpPr>
          <p:nvPr/>
        </p:nvSpPr>
        <p:spPr bwMode="auto">
          <a:xfrm>
            <a:off x="111561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三</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、系统规划阶段</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35" name="TextBox 34"/>
          <p:cNvSpPr txBox="1"/>
          <p:nvPr/>
        </p:nvSpPr>
        <p:spPr bwMode="auto">
          <a:xfrm>
            <a:off x="1448478" y="972017"/>
            <a:ext cx="6291874"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黑体" pitchFamily="49" charset="-122"/>
                <a:ea typeface="黑体" pitchFamily="49" charset="-122"/>
              </a:defRPr>
            </a:lvl1pPr>
          </a:lstStyle>
          <a:p>
            <a:r>
              <a:rPr lang="en-US" altLang="zh-CN" dirty="0">
                <a:latin typeface="Times New Roman" pitchFamily="18" charset="0"/>
                <a:ea typeface="+mn-ea"/>
                <a:cs typeface="Times New Roman" pitchFamily="18" charset="0"/>
              </a:rPr>
              <a:t>2</a:t>
            </a:r>
            <a:r>
              <a:rPr lang="zh-CN" altLang="en-US" dirty="0" smtClean="0">
                <a:latin typeface="Times New Roman" pitchFamily="18" charset="0"/>
                <a:ea typeface="+mn-ea"/>
                <a:cs typeface="Times New Roman" pitchFamily="18" charset="0"/>
              </a:rPr>
              <a:t>、系统流程规划</a:t>
            </a:r>
            <a:endParaRPr lang="zh-CN" altLang="en-US" dirty="0">
              <a:latin typeface="Times New Roman" pitchFamily="18" charset="0"/>
              <a:ea typeface="+mn-ea"/>
              <a:cs typeface="Times New Roman" pitchFamily="18" charset="0"/>
            </a:endParaRPr>
          </a:p>
        </p:txBody>
      </p:sp>
      <p:sp>
        <p:nvSpPr>
          <p:cNvPr id="36" name="Text Box 3"/>
          <p:cNvSpPr txBox="1">
            <a:spLocks noChangeArrowheads="1"/>
          </p:cNvSpPr>
          <p:nvPr/>
        </p:nvSpPr>
        <p:spPr bwMode="auto">
          <a:xfrm>
            <a:off x="2483768" y="2060848"/>
            <a:ext cx="4176464"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algn="l" eaLnBrk="0" hangingPunct="0">
              <a:spcBef>
                <a:spcPct val="50000"/>
              </a:spcBef>
            </a:pPr>
            <a:r>
              <a:rPr lang="en-US" altLang="zh-CN" sz="2800" b="1"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  1) </a:t>
            </a:r>
            <a:r>
              <a:rPr lang="zh-CN" altLang="en-US" sz="2800" b="1" dirty="0" smtClean="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rPr>
              <a:t>业务流程概述</a:t>
            </a:r>
            <a:endParaRPr kumimoji="1" lang="zh-CN" altLang="en-US" sz="2800" b="1" dirty="0">
              <a:solidFill>
                <a:srgbClr val="FF000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1" name="Text Box 3"/>
          <p:cNvSpPr txBox="1">
            <a:spLocks noChangeArrowheads="1"/>
          </p:cNvSpPr>
          <p:nvPr/>
        </p:nvSpPr>
        <p:spPr bwMode="auto">
          <a:xfrm>
            <a:off x="2483768" y="3092886"/>
            <a:ext cx="4176464"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algn="l"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2)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定义业务流程</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42" name="Text Box 3"/>
          <p:cNvSpPr txBox="1">
            <a:spLocks noChangeArrowheads="1"/>
          </p:cNvSpPr>
          <p:nvPr/>
        </p:nvSpPr>
        <p:spPr bwMode="auto">
          <a:xfrm>
            <a:off x="2483768" y="4124924"/>
            <a:ext cx="4176464"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algn="l"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3)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信息需求分析</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10" name="Text Box 3"/>
          <p:cNvSpPr txBox="1">
            <a:spLocks noChangeArrowheads="1"/>
          </p:cNvSpPr>
          <p:nvPr/>
        </p:nvSpPr>
        <p:spPr bwMode="auto">
          <a:xfrm>
            <a:off x="2483768" y="5156963"/>
            <a:ext cx="4176464"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algn="l" eaLnBrk="0" hangingPunct="0">
              <a:spcBef>
                <a:spcPct val="50000"/>
              </a:spcBef>
            </a:pP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4</a:t>
            </a: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业务流程重组</a:t>
            </a:r>
            <a:endParaRPr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custDataLst>
      <p:tags r:id="rId1"/>
    </p:custDataLst>
    <p:extLst>
      <p:ext uri="{BB962C8B-B14F-4D97-AF65-F5344CB8AC3E}">
        <p14:creationId xmlns:p14="http://schemas.microsoft.com/office/powerpoint/2010/main" val="288474828"/>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0" y="77317"/>
            <a:ext cx="8892480" cy="687387"/>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r"/>
            <a:r>
              <a:rPr lang="en-US" altLang="zh-CN" dirty="0" smtClean="0"/>
              <a:t>2</a:t>
            </a:r>
            <a:r>
              <a:rPr lang="zh-CN" altLang="en-US" dirty="0" smtClean="0"/>
              <a:t>、系统流程规划</a:t>
            </a:r>
            <a:endParaRPr lang="zh-CN" altLang="en-US" dirty="0"/>
          </a:p>
        </p:txBody>
      </p:sp>
      <p:sp>
        <p:nvSpPr>
          <p:cNvPr id="4" name="Text Box 3"/>
          <p:cNvSpPr txBox="1">
            <a:spLocks noChangeArrowheads="1"/>
          </p:cNvSpPr>
          <p:nvPr/>
        </p:nvSpPr>
        <p:spPr bwMode="auto">
          <a:xfrm>
            <a:off x="1835696" y="980499"/>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1</a:t>
            </a: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业务流程概述</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5" name="Rectangle 3"/>
          <p:cNvSpPr txBox="1">
            <a:spLocks noChangeArrowheads="1"/>
          </p:cNvSpPr>
          <p:nvPr/>
        </p:nvSpPr>
        <p:spPr bwMode="auto">
          <a:xfrm>
            <a:off x="446856" y="1772816"/>
            <a:ext cx="8229600" cy="2088158"/>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r>
              <a:rPr lang="zh-CN" altLang="en-US" sz="2800" dirty="0" smtClean="0">
                <a:solidFill>
                  <a:srgbClr val="0000FF"/>
                </a:solidFill>
                <a:effectLst>
                  <a:outerShdw blurRad="38100" dist="38100" dir="2700000" algn="tl">
                    <a:srgbClr val="000000">
                      <a:alpha val="43137"/>
                    </a:srgbClr>
                  </a:outerShdw>
                </a:effectLst>
              </a:rPr>
              <a:t>定义：</a:t>
            </a:r>
            <a:endParaRPr lang="en-US" altLang="zh-CN" sz="2800" dirty="0" smtClean="0">
              <a:solidFill>
                <a:srgbClr val="0000FF"/>
              </a:solidFill>
              <a:effectLst>
                <a:outerShdw blurRad="38100" dist="38100" dir="2700000" algn="tl">
                  <a:srgbClr val="000000">
                    <a:alpha val="43137"/>
                  </a:srgbClr>
                </a:outerShdw>
              </a:effectLst>
            </a:endParaRPr>
          </a:p>
          <a:p>
            <a:pPr lvl="1" eaLnBrk="1" hangingPunct="1"/>
            <a:r>
              <a:rPr lang="zh-CN" altLang="en-US"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企业过程指企业资源管理所需要的、逻辑相关的一组决策和活动</a:t>
            </a:r>
          </a:p>
          <a:p>
            <a:pPr lvl="1" eaLnBrk="1" hangingPunct="1"/>
            <a:r>
              <a:rPr lang="zh-CN" altLang="en-US"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业务流程的规划是信息系统规划的基础，一个企业的核心业务流程只与企业产品和服务有关</a:t>
            </a:r>
            <a:r>
              <a:rPr lang="en-US" altLang="zh-CN"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sz="2400"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独立于组织结构和管理体制，这可以保证信息系统具有一定的适应性</a:t>
            </a:r>
            <a:r>
              <a:rPr lang="zh-CN" altLang="en-US" sz="2400" dirty="0" smtClean="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sz="2400" dirty="0">
                <a:solidFill>
                  <a:srgbClr val="FF0000"/>
                </a:solidFill>
                <a:effectLst>
                  <a:outerShdw blurRad="38100" dist="38100" dir="2700000" algn="tl">
                    <a:srgbClr val="000000">
                      <a:alpha val="43137"/>
                    </a:srgbClr>
                  </a:outerShdw>
                </a:effectLst>
              </a:rPr>
              <a:t>面向业务流程的</a:t>
            </a:r>
            <a:r>
              <a:rPr lang="zh-CN" altLang="en-US" sz="2400" dirty="0">
                <a:solidFill>
                  <a:srgbClr val="002060"/>
                </a:solidFill>
                <a:effectLst>
                  <a:outerShdw blurRad="38100" dist="38100" dir="2700000" algn="tl">
                    <a:srgbClr val="000000">
                      <a:alpha val="43137"/>
                    </a:srgbClr>
                  </a:outerShdw>
                </a:effectLst>
              </a:rPr>
              <a:t>信息系统在组织机构与管理体制变化时能够保持工作能力</a:t>
            </a:r>
            <a:r>
              <a:rPr lang="zh-CN" altLang="en-US" sz="2400" dirty="0" smtClean="0">
                <a:solidFill>
                  <a:srgbClr val="002060"/>
                </a:solidFill>
                <a:effectLst>
                  <a:outerShdw blurRad="38100" dist="38100" dir="2700000" algn="tl">
                    <a:srgbClr val="000000">
                      <a:alpha val="43137"/>
                    </a:srgbClr>
                  </a:outerShdw>
                </a:effectLst>
              </a:rPr>
              <a:t>。</a:t>
            </a:r>
            <a:endParaRPr lang="zh-CN" altLang="en-US" sz="2400"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8747603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0" y="77317"/>
            <a:ext cx="8892480" cy="687387"/>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r"/>
            <a:r>
              <a:rPr lang="en-US" altLang="zh-CN" dirty="0" smtClean="0"/>
              <a:t>2</a:t>
            </a:r>
            <a:r>
              <a:rPr lang="zh-CN" altLang="en-US" dirty="0" smtClean="0"/>
              <a:t>、系统流程规划</a:t>
            </a:r>
            <a:endParaRPr lang="zh-CN" altLang="en-US" dirty="0"/>
          </a:p>
        </p:txBody>
      </p:sp>
      <p:sp>
        <p:nvSpPr>
          <p:cNvPr id="4" name="Text Box 3"/>
          <p:cNvSpPr txBox="1">
            <a:spLocks noChangeArrowheads="1"/>
          </p:cNvSpPr>
          <p:nvPr/>
        </p:nvSpPr>
        <p:spPr bwMode="auto">
          <a:xfrm>
            <a:off x="1835696" y="980499"/>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1</a:t>
            </a: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业务流程概述</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 name="Rectangle 3"/>
          <p:cNvSpPr txBox="1">
            <a:spLocks noChangeArrowheads="1"/>
          </p:cNvSpPr>
          <p:nvPr/>
        </p:nvSpPr>
        <p:spPr>
          <a:xfrm>
            <a:off x="829816" y="2132856"/>
            <a:ext cx="7772400" cy="2627938"/>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r>
              <a:rPr lang="zh-CN" altLang="en-US" dirty="0" smtClean="0">
                <a:solidFill>
                  <a:srgbClr val="0000FF"/>
                </a:solidFill>
                <a:effectLst>
                  <a:outerShdw blurRad="38100" dist="38100" dir="2700000" algn="tl">
                    <a:srgbClr val="000000">
                      <a:alpha val="43137"/>
                    </a:srgbClr>
                  </a:outerShdw>
                </a:effectLst>
              </a:rPr>
              <a:t>特征：</a:t>
            </a:r>
            <a:endParaRPr lang="en-US" altLang="zh-CN" dirty="0" smtClean="0">
              <a:solidFill>
                <a:srgbClr val="0000FF"/>
              </a:solidFill>
              <a:effectLst>
                <a:outerShdw blurRad="38100" dist="38100" dir="2700000" algn="tl">
                  <a:srgbClr val="000000">
                    <a:alpha val="43137"/>
                  </a:srgbClr>
                </a:outerShdw>
              </a:effectLst>
            </a:endParaRPr>
          </a:p>
          <a:p>
            <a:pPr marL="0" indent="0">
              <a:buNone/>
            </a:pPr>
            <a:r>
              <a:rPr lang="en-US" altLang="zh-CN" dirty="0" smtClean="0">
                <a:solidFill>
                  <a:srgbClr val="002060"/>
                </a:solidFill>
                <a:effectLst>
                  <a:outerShdw blurRad="38100" dist="38100" dir="2700000" algn="tl">
                    <a:srgbClr val="000000">
                      <a:alpha val="43137"/>
                    </a:srgbClr>
                  </a:outerShdw>
                </a:effectLst>
              </a:rPr>
              <a:t>	(</a:t>
            </a:r>
            <a:r>
              <a:rPr lang="en-US" altLang="zh-CN" dirty="0">
                <a:solidFill>
                  <a:srgbClr val="002060"/>
                </a:solidFill>
                <a:effectLst>
                  <a:outerShdw blurRad="38100" dist="38100" dir="2700000" algn="tl">
                    <a:srgbClr val="000000">
                      <a:alpha val="43137"/>
                    </a:srgbClr>
                  </a:outerShdw>
                </a:effectLst>
              </a:rPr>
              <a:t>1) </a:t>
            </a:r>
            <a:r>
              <a:rPr lang="zh-CN" altLang="en-US" dirty="0">
                <a:solidFill>
                  <a:srgbClr val="002060"/>
                </a:solidFill>
                <a:effectLst>
                  <a:outerShdw blurRad="38100" dist="38100" dir="2700000" algn="tl">
                    <a:srgbClr val="000000">
                      <a:alpha val="43137"/>
                    </a:srgbClr>
                  </a:outerShdw>
                </a:effectLst>
              </a:rPr>
              <a:t>每个流程都有输入和输出</a:t>
            </a:r>
          </a:p>
          <a:p>
            <a:pPr>
              <a:buFont typeface="Wingdings" pitchFamily="2" charset="2"/>
              <a:buNone/>
            </a:pPr>
            <a:r>
              <a:rPr lang="en-US" altLang="zh-CN" dirty="0" smtClean="0">
                <a:solidFill>
                  <a:srgbClr val="002060"/>
                </a:solidFill>
                <a:effectLst>
                  <a:outerShdw blurRad="38100" dist="38100" dir="2700000" algn="tl">
                    <a:srgbClr val="000000">
                      <a:alpha val="43137"/>
                    </a:srgbClr>
                  </a:outerShdw>
                </a:effectLst>
              </a:rPr>
              <a:t>		(2) </a:t>
            </a:r>
            <a:r>
              <a:rPr lang="zh-CN" altLang="en-US" dirty="0" smtClean="0">
                <a:solidFill>
                  <a:srgbClr val="002060"/>
                </a:solidFill>
                <a:effectLst>
                  <a:outerShdw blurRad="38100" dist="38100" dir="2700000" algn="tl">
                    <a:srgbClr val="000000">
                      <a:alpha val="43137"/>
                    </a:srgbClr>
                  </a:outerShdw>
                </a:effectLst>
              </a:rPr>
              <a:t>每个企业流程都有用户（顾客）</a:t>
            </a:r>
          </a:p>
          <a:p>
            <a:pPr>
              <a:buFont typeface="Wingdings" pitchFamily="2" charset="2"/>
              <a:buNone/>
            </a:pPr>
            <a:r>
              <a:rPr lang="en-US" altLang="zh-CN" dirty="0" smtClean="0">
                <a:solidFill>
                  <a:srgbClr val="002060"/>
                </a:solidFill>
                <a:effectLst>
                  <a:outerShdw blurRad="38100" dist="38100" dir="2700000" algn="tl">
                    <a:srgbClr val="000000">
                      <a:alpha val="43137"/>
                    </a:srgbClr>
                  </a:outerShdw>
                </a:effectLst>
              </a:rPr>
              <a:t>		(3) </a:t>
            </a:r>
            <a:r>
              <a:rPr lang="zh-CN" altLang="en-US" dirty="0" smtClean="0">
                <a:solidFill>
                  <a:srgbClr val="002060"/>
                </a:solidFill>
                <a:effectLst>
                  <a:outerShdw blurRad="38100" dist="38100" dir="2700000" algn="tl">
                    <a:srgbClr val="000000">
                      <a:alpha val="43137"/>
                    </a:srgbClr>
                  </a:outerShdw>
                </a:effectLst>
              </a:rPr>
              <a:t>每一个流程都有一个核心的处理对象，一个大的企业流程往往是实现这个对象的生命周期</a:t>
            </a:r>
          </a:p>
          <a:p>
            <a:pPr>
              <a:buFont typeface="Wingdings" pitchFamily="2" charset="2"/>
              <a:buNone/>
            </a:pPr>
            <a:r>
              <a:rPr lang="en-US" altLang="zh-CN" dirty="0" smtClean="0">
                <a:solidFill>
                  <a:srgbClr val="002060"/>
                </a:solidFill>
                <a:effectLst>
                  <a:outerShdw blurRad="38100" dist="38100" dir="2700000" algn="tl">
                    <a:srgbClr val="000000">
                      <a:alpha val="43137"/>
                    </a:srgbClr>
                  </a:outerShdw>
                </a:effectLst>
              </a:rPr>
              <a:t>		(4) </a:t>
            </a:r>
            <a:r>
              <a:rPr lang="zh-CN" altLang="en-US" dirty="0" smtClean="0">
                <a:solidFill>
                  <a:srgbClr val="002060"/>
                </a:solidFill>
                <a:effectLst>
                  <a:outerShdw blurRad="38100" dist="38100" dir="2700000" algn="tl">
                    <a:srgbClr val="000000">
                      <a:alpha val="43137"/>
                    </a:srgbClr>
                  </a:outerShdw>
                </a:effectLst>
              </a:rPr>
              <a:t>业务流程往往是跨职能部门的 </a:t>
            </a:r>
            <a:endParaRPr lang="zh-CN" altLang="en-US"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7527906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Line 3"/>
          <p:cNvSpPr>
            <a:spLocks noChangeShapeType="1"/>
          </p:cNvSpPr>
          <p:nvPr/>
        </p:nvSpPr>
        <p:spPr bwMode="auto">
          <a:xfrm flipV="1">
            <a:off x="1310208" y="1928267"/>
            <a:ext cx="6934200" cy="12700"/>
          </a:xfrm>
          <a:prstGeom prst="line">
            <a:avLst/>
          </a:prstGeom>
          <a:noFill/>
          <a:ln w="9525">
            <a:solidFill>
              <a:srgbClr val="FF0000"/>
            </a:solidFill>
            <a:round/>
            <a:headEnd/>
            <a:tailEnd/>
          </a:ln>
        </p:spPr>
        <p:txBody>
          <a:bodyPr anchor="ctr">
            <a:spAutoFit/>
          </a:bodyP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sp>
        <p:nvSpPr>
          <p:cNvPr id="31748" name="Line 4"/>
          <p:cNvSpPr>
            <a:spLocks noChangeShapeType="1"/>
          </p:cNvSpPr>
          <p:nvPr/>
        </p:nvSpPr>
        <p:spPr bwMode="auto">
          <a:xfrm>
            <a:off x="6882333" y="1648867"/>
            <a:ext cx="0" cy="4441825"/>
          </a:xfrm>
          <a:prstGeom prst="line">
            <a:avLst/>
          </a:prstGeom>
          <a:noFill/>
          <a:ln w="9525">
            <a:solidFill>
              <a:srgbClr val="FF0000"/>
            </a:solidFill>
            <a:round/>
            <a:headEnd/>
            <a:tailEnd/>
          </a:ln>
        </p:spPr>
        <p:txBody>
          <a:bodyPr anchor="ctr">
            <a:spAutoFit/>
          </a:bodyP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sp>
        <p:nvSpPr>
          <p:cNvPr id="31749" name="Line 5"/>
          <p:cNvSpPr>
            <a:spLocks noChangeShapeType="1"/>
          </p:cNvSpPr>
          <p:nvPr/>
        </p:nvSpPr>
        <p:spPr bwMode="auto">
          <a:xfrm>
            <a:off x="2672283" y="1648867"/>
            <a:ext cx="0" cy="4441825"/>
          </a:xfrm>
          <a:prstGeom prst="line">
            <a:avLst/>
          </a:prstGeom>
          <a:noFill/>
          <a:ln w="9525">
            <a:solidFill>
              <a:srgbClr val="FF3300"/>
            </a:solidFill>
            <a:round/>
            <a:headEnd/>
            <a:tailEnd/>
          </a:ln>
        </p:spPr>
        <p:txBody>
          <a:bodyPr wrap="none" anchor="ctr">
            <a:spAutoFit/>
          </a:bodyP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sp>
        <p:nvSpPr>
          <p:cNvPr id="31750" name="Text Box 6"/>
          <p:cNvSpPr txBox="1">
            <a:spLocks noChangeArrowheads="1"/>
          </p:cNvSpPr>
          <p:nvPr/>
        </p:nvSpPr>
        <p:spPr bwMode="auto">
          <a:xfrm>
            <a:off x="3107258" y="1629817"/>
            <a:ext cx="925513" cy="304800"/>
          </a:xfrm>
          <a:prstGeom prst="rect">
            <a:avLst/>
          </a:prstGeom>
          <a:noFill/>
          <a:ln w="9525">
            <a:noFill/>
            <a:miter lim="800000"/>
            <a:headEnd/>
            <a:tailEnd/>
          </a:ln>
        </p:spPr>
        <p:txBody>
          <a:bodyPr anchor="ctr">
            <a:spAutoFit/>
          </a:bodyPr>
          <a:lstStyle/>
          <a:p>
            <a:pPr algn="ctr" eaLnBrk="1" hangingPunct="1">
              <a:spcBef>
                <a:spcPct val="50000"/>
              </a:spcBef>
            </a:pPr>
            <a:r>
              <a:rPr kumimoji="1" lang="zh-CN" altLang="en-US" sz="1400" b="1" dirty="0">
                <a:solidFill>
                  <a:srgbClr val="002060"/>
                </a:solidFill>
                <a:effectLst>
                  <a:outerShdw blurRad="38100" dist="38100" dir="2700000" algn="tl">
                    <a:srgbClr val="000000">
                      <a:alpha val="43137"/>
                    </a:srgbClr>
                  </a:outerShdw>
                </a:effectLst>
                <a:latin typeface="+mn-ea"/>
                <a:ea typeface="+mn-ea"/>
              </a:rPr>
              <a:t>采购部</a:t>
            </a:r>
          </a:p>
        </p:txBody>
      </p:sp>
      <p:sp>
        <p:nvSpPr>
          <p:cNvPr id="31751" name="Text Box 7"/>
          <p:cNvSpPr txBox="1">
            <a:spLocks noChangeArrowheads="1"/>
          </p:cNvSpPr>
          <p:nvPr/>
        </p:nvSpPr>
        <p:spPr bwMode="auto">
          <a:xfrm>
            <a:off x="5707583" y="1615529"/>
            <a:ext cx="925513" cy="304800"/>
          </a:xfrm>
          <a:prstGeom prst="rect">
            <a:avLst/>
          </a:prstGeom>
          <a:noFill/>
          <a:ln w="9525">
            <a:noFill/>
            <a:miter lim="800000"/>
            <a:headEnd/>
            <a:tailEnd/>
          </a:ln>
        </p:spPr>
        <p:txBody>
          <a:bodyPr anchor="ctr">
            <a:spAutoFit/>
          </a:bodyPr>
          <a:lstStyle/>
          <a:p>
            <a:pPr algn="ctr" eaLnBrk="1" hangingPunct="1">
              <a:spcBef>
                <a:spcPct val="50000"/>
              </a:spcBef>
            </a:pPr>
            <a:r>
              <a:rPr kumimoji="1" lang="zh-CN" altLang="en-US" sz="1400" b="1">
                <a:solidFill>
                  <a:srgbClr val="002060"/>
                </a:solidFill>
                <a:effectLst>
                  <a:outerShdw blurRad="38100" dist="38100" dir="2700000" algn="tl">
                    <a:srgbClr val="000000">
                      <a:alpha val="43137"/>
                    </a:srgbClr>
                  </a:outerShdw>
                </a:effectLst>
                <a:latin typeface="+mn-ea"/>
                <a:ea typeface="+mn-ea"/>
              </a:rPr>
              <a:t>质保部</a:t>
            </a:r>
          </a:p>
        </p:txBody>
      </p:sp>
      <p:sp>
        <p:nvSpPr>
          <p:cNvPr id="31752" name="Text Box 8"/>
          <p:cNvSpPr txBox="1">
            <a:spLocks noChangeArrowheads="1"/>
          </p:cNvSpPr>
          <p:nvPr/>
        </p:nvSpPr>
        <p:spPr bwMode="auto">
          <a:xfrm>
            <a:off x="4280421" y="1629817"/>
            <a:ext cx="1052512" cy="304800"/>
          </a:xfrm>
          <a:prstGeom prst="rect">
            <a:avLst/>
          </a:prstGeom>
          <a:noFill/>
          <a:ln w="9525">
            <a:noFill/>
            <a:miter lim="800000"/>
            <a:headEnd/>
            <a:tailEnd/>
          </a:ln>
        </p:spPr>
        <p:txBody>
          <a:bodyPr anchor="ctr">
            <a:spAutoFit/>
          </a:bodyPr>
          <a:lstStyle/>
          <a:p>
            <a:pPr algn="ctr" eaLnBrk="1" hangingPunct="1">
              <a:spcBef>
                <a:spcPct val="50000"/>
              </a:spcBef>
            </a:pPr>
            <a:r>
              <a:rPr kumimoji="1" lang="zh-CN" altLang="en-US" sz="1400" b="1">
                <a:solidFill>
                  <a:srgbClr val="002060"/>
                </a:solidFill>
                <a:effectLst>
                  <a:outerShdw blurRad="38100" dist="38100" dir="2700000" algn="tl">
                    <a:srgbClr val="000000">
                      <a:alpha val="43137"/>
                    </a:srgbClr>
                  </a:outerShdw>
                </a:effectLst>
                <a:latin typeface="+mn-ea"/>
                <a:ea typeface="+mn-ea"/>
              </a:rPr>
              <a:t>仓库部</a:t>
            </a:r>
          </a:p>
        </p:txBody>
      </p:sp>
      <p:sp>
        <p:nvSpPr>
          <p:cNvPr id="31753" name="Text Box 9"/>
          <p:cNvSpPr txBox="1">
            <a:spLocks noChangeArrowheads="1"/>
          </p:cNvSpPr>
          <p:nvPr/>
        </p:nvSpPr>
        <p:spPr bwMode="auto">
          <a:xfrm>
            <a:off x="7129983" y="1629817"/>
            <a:ext cx="928688" cy="304800"/>
          </a:xfrm>
          <a:prstGeom prst="rect">
            <a:avLst/>
          </a:prstGeom>
          <a:noFill/>
          <a:ln w="9525">
            <a:noFill/>
            <a:miter lim="800000"/>
            <a:headEnd/>
            <a:tailEnd/>
          </a:ln>
        </p:spPr>
        <p:txBody>
          <a:bodyPr anchor="ctr">
            <a:spAutoFit/>
          </a:bodyPr>
          <a:lstStyle/>
          <a:p>
            <a:pPr algn="ctr" eaLnBrk="1" hangingPunct="1">
              <a:spcBef>
                <a:spcPct val="50000"/>
              </a:spcBef>
            </a:pPr>
            <a:r>
              <a:rPr kumimoji="1" lang="zh-CN" altLang="en-US" sz="1400" b="1">
                <a:solidFill>
                  <a:srgbClr val="002060"/>
                </a:solidFill>
                <a:effectLst>
                  <a:outerShdw blurRad="38100" dist="38100" dir="2700000" algn="tl">
                    <a:srgbClr val="000000">
                      <a:alpha val="43137"/>
                    </a:srgbClr>
                  </a:outerShdw>
                </a:effectLst>
                <a:latin typeface="+mn-ea"/>
                <a:ea typeface="+mn-ea"/>
              </a:rPr>
              <a:t>财务部</a:t>
            </a:r>
          </a:p>
        </p:txBody>
      </p:sp>
      <p:sp>
        <p:nvSpPr>
          <p:cNvPr id="31754" name="Line 10"/>
          <p:cNvSpPr>
            <a:spLocks noChangeShapeType="1"/>
          </p:cNvSpPr>
          <p:nvPr/>
        </p:nvSpPr>
        <p:spPr bwMode="auto">
          <a:xfrm>
            <a:off x="5520258" y="1648867"/>
            <a:ext cx="0" cy="4441825"/>
          </a:xfrm>
          <a:prstGeom prst="line">
            <a:avLst/>
          </a:prstGeom>
          <a:noFill/>
          <a:ln w="9525">
            <a:solidFill>
              <a:srgbClr val="FF0000"/>
            </a:solidFill>
            <a:round/>
            <a:headEnd/>
            <a:tailEnd/>
          </a:ln>
        </p:spPr>
        <p:txBody>
          <a:bodyPr anchor="ctr">
            <a:spAutoFit/>
          </a:bodyP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cxnSp>
        <p:nvCxnSpPr>
          <p:cNvPr id="31755" name="AutoShape 11"/>
          <p:cNvCxnSpPr>
            <a:cxnSpLocks noChangeShapeType="1"/>
          </p:cNvCxnSpPr>
          <p:nvPr/>
        </p:nvCxnSpPr>
        <p:spPr bwMode="auto">
          <a:xfrm rot="16200000" flipV="1">
            <a:off x="1795189" y="2949823"/>
            <a:ext cx="3770313" cy="2759075"/>
          </a:xfrm>
          <a:prstGeom prst="bentConnector3">
            <a:avLst>
              <a:gd name="adj1" fmla="val -5273"/>
            </a:avLst>
          </a:prstGeom>
          <a:noFill/>
          <a:ln w="9525">
            <a:noFill/>
            <a:miter lim="800000"/>
            <a:headEnd/>
            <a:tailEnd type="triangle" w="med" len="med"/>
          </a:ln>
        </p:spPr>
      </p:cxnSp>
      <p:sp>
        <p:nvSpPr>
          <p:cNvPr id="31756" name="AutoShape 12"/>
          <p:cNvSpPr>
            <a:spLocks noChangeArrowheads="1"/>
          </p:cNvSpPr>
          <p:nvPr/>
        </p:nvSpPr>
        <p:spPr bwMode="auto">
          <a:xfrm>
            <a:off x="4509021" y="2204492"/>
            <a:ext cx="904875" cy="314325"/>
          </a:xfrm>
          <a:prstGeom prst="flowChartProcess">
            <a:avLst/>
          </a:prstGeom>
          <a:noFill/>
          <a:ln w="9525">
            <a:solidFill>
              <a:schemeClr val="tx2"/>
            </a:solidFill>
            <a:miter lim="800000"/>
            <a:headEnd/>
            <a:tailEnd/>
          </a:ln>
        </p:spPr>
        <p:txBody>
          <a:bodyPr wrap="none" anchor="ctr">
            <a:spAutoFit/>
          </a:bodyPr>
          <a:lstStyle/>
          <a:p>
            <a:pPr algn="ctr" eaLnBrk="1" hangingPunct="1"/>
            <a:r>
              <a:rPr kumimoji="1" lang="zh-CN" altLang="en-US" sz="1400" b="1">
                <a:solidFill>
                  <a:srgbClr val="002060"/>
                </a:solidFill>
                <a:effectLst>
                  <a:outerShdw blurRad="38100" dist="38100" dir="2700000" algn="tl">
                    <a:srgbClr val="000000">
                      <a:alpha val="43137"/>
                    </a:srgbClr>
                  </a:outerShdw>
                </a:effectLst>
                <a:latin typeface="+mn-ea"/>
                <a:ea typeface="+mn-ea"/>
              </a:rPr>
              <a:t>材料入库</a:t>
            </a:r>
          </a:p>
        </p:txBody>
      </p:sp>
      <p:sp>
        <p:nvSpPr>
          <p:cNvPr id="31757" name="AutoShape 13"/>
          <p:cNvSpPr>
            <a:spLocks noChangeArrowheads="1"/>
          </p:cNvSpPr>
          <p:nvPr/>
        </p:nvSpPr>
        <p:spPr bwMode="auto">
          <a:xfrm>
            <a:off x="5795605" y="3308102"/>
            <a:ext cx="835195" cy="385167"/>
          </a:xfrm>
          <a:prstGeom prst="flowChartMultidocument">
            <a:avLst/>
          </a:prstGeom>
          <a:noFill/>
          <a:ln w="9525">
            <a:solidFill>
              <a:schemeClr val="tx2"/>
            </a:solidFill>
            <a:miter lim="800000"/>
            <a:headEnd/>
            <a:tailEnd/>
          </a:ln>
        </p:spPr>
        <p:txBody>
          <a:bodyPr wrap="none" anchor="ctr">
            <a:spAutoFit/>
          </a:bodyPr>
          <a:lstStyle/>
          <a:p>
            <a:pPr algn="ctr" eaLnBrk="1" hangingPunct="1"/>
            <a:r>
              <a:rPr kumimoji="1" lang="zh-CN" altLang="en-US" sz="1400" b="1">
                <a:solidFill>
                  <a:srgbClr val="002060"/>
                </a:solidFill>
                <a:effectLst>
                  <a:outerShdw blurRad="38100" dist="38100" dir="2700000" algn="tl">
                    <a:srgbClr val="000000">
                      <a:alpha val="43137"/>
                    </a:srgbClr>
                  </a:outerShdw>
                </a:effectLst>
                <a:latin typeface="+mn-ea"/>
                <a:ea typeface="+mn-ea"/>
              </a:rPr>
              <a:t>验收单</a:t>
            </a:r>
          </a:p>
        </p:txBody>
      </p:sp>
      <p:sp>
        <p:nvSpPr>
          <p:cNvPr id="31758" name="AutoShape 14"/>
          <p:cNvSpPr>
            <a:spLocks noChangeArrowheads="1"/>
          </p:cNvSpPr>
          <p:nvPr/>
        </p:nvSpPr>
        <p:spPr bwMode="auto">
          <a:xfrm>
            <a:off x="5260145" y="2484586"/>
            <a:ext cx="1793401" cy="611386"/>
          </a:xfrm>
          <a:prstGeom prst="flowChartDecision">
            <a:avLst/>
          </a:prstGeom>
          <a:noFill/>
          <a:ln w="9525">
            <a:solidFill>
              <a:schemeClr val="tx2"/>
            </a:solidFill>
            <a:miter lim="800000"/>
            <a:headEnd/>
            <a:tailEnd/>
          </a:ln>
        </p:spPr>
        <p:txBody>
          <a:bodyPr wrap="none" anchor="ctr">
            <a:spAutoFit/>
          </a:bodyPr>
          <a:lstStyle/>
          <a:p>
            <a:pPr algn="ctr" eaLnBrk="1" hangingPunct="1"/>
            <a:r>
              <a:rPr kumimoji="1" lang="zh-CN" altLang="en-US" sz="1400" b="1">
                <a:solidFill>
                  <a:srgbClr val="002060"/>
                </a:solidFill>
                <a:effectLst>
                  <a:outerShdw blurRad="38100" dist="38100" dir="2700000" algn="tl">
                    <a:srgbClr val="000000">
                      <a:alpha val="43137"/>
                    </a:srgbClr>
                  </a:outerShdw>
                </a:effectLst>
                <a:latin typeface="+mn-ea"/>
                <a:ea typeface="+mn-ea"/>
              </a:rPr>
              <a:t>进货检验</a:t>
            </a:r>
          </a:p>
        </p:txBody>
      </p:sp>
      <p:sp>
        <p:nvSpPr>
          <p:cNvPr id="31759" name="AutoShape 15"/>
          <p:cNvSpPr>
            <a:spLocks noChangeArrowheads="1"/>
          </p:cNvSpPr>
          <p:nvPr/>
        </p:nvSpPr>
        <p:spPr bwMode="auto">
          <a:xfrm>
            <a:off x="1759471" y="2866479"/>
            <a:ext cx="460375" cy="314325"/>
          </a:xfrm>
          <a:prstGeom prst="flowChartProcess">
            <a:avLst/>
          </a:prstGeom>
          <a:noFill/>
          <a:ln w="9525">
            <a:solidFill>
              <a:schemeClr val="tx2"/>
            </a:solidFill>
            <a:miter lim="800000"/>
            <a:headEnd/>
            <a:tailEnd/>
          </a:ln>
        </p:spPr>
        <p:txBody>
          <a:bodyPr wrap="none" anchor="ctr">
            <a:spAutoFit/>
          </a:bodyPr>
          <a:lstStyle/>
          <a:p>
            <a:pPr algn="ctr" eaLnBrk="1" hangingPunct="1"/>
            <a:r>
              <a:rPr kumimoji="1" lang="en-US" altLang="zh-CN" sz="1400" b="1" dirty="0">
                <a:solidFill>
                  <a:srgbClr val="002060"/>
                </a:solidFill>
                <a:effectLst>
                  <a:outerShdw blurRad="38100" dist="38100" dir="2700000" algn="tl">
                    <a:srgbClr val="000000">
                      <a:alpha val="43137"/>
                    </a:srgbClr>
                  </a:outerShdw>
                </a:effectLst>
                <a:latin typeface="+mn-ea"/>
                <a:ea typeface="+mn-ea"/>
              </a:rPr>
              <a:t>MRP</a:t>
            </a:r>
          </a:p>
        </p:txBody>
      </p:sp>
      <p:sp>
        <p:nvSpPr>
          <p:cNvPr id="31760" name="AutoShape 16"/>
          <p:cNvSpPr>
            <a:spLocks noChangeArrowheads="1"/>
          </p:cNvSpPr>
          <p:nvPr/>
        </p:nvSpPr>
        <p:spPr bwMode="auto">
          <a:xfrm>
            <a:off x="1537221" y="3596729"/>
            <a:ext cx="904875" cy="314325"/>
          </a:xfrm>
          <a:prstGeom prst="flowChartProcess">
            <a:avLst/>
          </a:prstGeom>
          <a:noFill/>
          <a:ln w="9525">
            <a:solidFill>
              <a:schemeClr val="tx2"/>
            </a:solidFill>
            <a:miter lim="800000"/>
            <a:headEnd/>
            <a:tailEnd/>
          </a:ln>
        </p:spPr>
        <p:txBody>
          <a:bodyPr wrap="none" anchor="ctr">
            <a:spAutoFit/>
          </a:bodyPr>
          <a:lstStyle/>
          <a:p>
            <a:pPr algn="ctr" eaLnBrk="1" hangingPunct="1"/>
            <a:r>
              <a:rPr kumimoji="1" lang="zh-CN" altLang="en-US" sz="1400" b="1">
                <a:solidFill>
                  <a:srgbClr val="002060"/>
                </a:solidFill>
                <a:effectLst>
                  <a:outerShdw blurRad="38100" dist="38100" dir="2700000" algn="tl">
                    <a:srgbClr val="000000">
                      <a:alpha val="43137"/>
                    </a:srgbClr>
                  </a:outerShdw>
                </a:effectLst>
                <a:latin typeface="+mn-ea"/>
                <a:ea typeface="+mn-ea"/>
              </a:rPr>
              <a:t>采购计划</a:t>
            </a:r>
          </a:p>
        </p:txBody>
      </p:sp>
      <p:sp>
        <p:nvSpPr>
          <p:cNvPr id="31761" name="Line 17"/>
          <p:cNvSpPr>
            <a:spLocks noChangeShapeType="1"/>
          </p:cNvSpPr>
          <p:nvPr/>
        </p:nvSpPr>
        <p:spPr bwMode="auto">
          <a:xfrm>
            <a:off x="4220096" y="1663154"/>
            <a:ext cx="0" cy="4440238"/>
          </a:xfrm>
          <a:prstGeom prst="line">
            <a:avLst/>
          </a:prstGeom>
          <a:noFill/>
          <a:ln w="9525">
            <a:solidFill>
              <a:srgbClr val="FF3300"/>
            </a:solidFill>
            <a:round/>
            <a:headEnd/>
            <a:tailEnd/>
          </a:ln>
        </p:spPr>
        <p:txBody>
          <a:bodyPr wrap="none" anchor="ctr">
            <a:spAutoFit/>
          </a:bodyPr>
          <a:lstStyle/>
          <a:p>
            <a:endParaRPr lang="zh-CN" altLang="en-US" b="1">
              <a:solidFill>
                <a:srgbClr val="002060"/>
              </a:solidFill>
              <a:effectLst>
                <a:outerShdw blurRad="38100" dist="38100" dir="2700000" algn="tl">
                  <a:srgbClr val="000000">
                    <a:alpha val="43137"/>
                  </a:srgbClr>
                </a:outerShdw>
              </a:effectLst>
              <a:latin typeface="+mn-ea"/>
              <a:ea typeface="+mn-ea"/>
            </a:endParaRPr>
          </a:p>
        </p:txBody>
      </p:sp>
      <p:sp>
        <p:nvSpPr>
          <p:cNvPr id="31762" name="Text Box 18"/>
          <p:cNvSpPr txBox="1">
            <a:spLocks noChangeArrowheads="1"/>
          </p:cNvSpPr>
          <p:nvPr/>
        </p:nvSpPr>
        <p:spPr bwMode="auto">
          <a:xfrm>
            <a:off x="1557858" y="1629817"/>
            <a:ext cx="930275" cy="304800"/>
          </a:xfrm>
          <a:prstGeom prst="rect">
            <a:avLst/>
          </a:prstGeom>
          <a:noFill/>
          <a:ln w="9525">
            <a:noFill/>
            <a:miter lim="800000"/>
            <a:headEnd/>
            <a:tailEnd/>
          </a:ln>
        </p:spPr>
        <p:txBody>
          <a:bodyPr anchor="ctr">
            <a:spAutoFit/>
          </a:bodyPr>
          <a:lstStyle/>
          <a:p>
            <a:pPr algn="ctr" eaLnBrk="1" hangingPunct="1">
              <a:spcBef>
                <a:spcPct val="50000"/>
              </a:spcBef>
            </a:pPr>
            <a:r>
              <a:rPr kumimoji="1" lang="zh-CN" altLang="en-US" sz="1400" b="1" dirty="0">
                <a:solidFill>
                  <a:srgbClr val="002060"/>
                </a:solidFill>
                <a:effectLst>
                  <a:outerShdw blurRad="38100" dist="38100" dir="2700000" algn="tl">
                    <a:srgbClr val="000000">
                      <a:alpha val="43137"/>
                    </a:srgbClr>
                  </a:outerShdw>
                </a:effectLst>
                <a:latin typeface="+mn-ea"/>
                <a:ea typeface="+mn-ea"/>
              </a:rPr>
              <a:t>生产部</a:t>
            </a:r>
          </a:p>
        </p:txBody>
      </p:sp>
      <p:sp>
        <p:nvSpPr>
          <p:cNvPr id="31763" name="AutoShape 19"/>
          <p:cNvSpPr>
            <a:spLocks noChangeArrowheads="1"/>
          </p:cNvSpPr>
          <p:nvPr/>
        </p:nvSpPr>
        <p:spPr bwMode="auto">
          <a:xfrm>
            <a:off x="3085033" y="2866479"/>
            <a:ext cx="904875" cy="314325"/>
          </a:xfrm>
          <a:prstGeom prst="flowChartProcess">
            <a:avLst/>
          </a:prstGeom>
          <a:noFill/>
          <a:ln w="9525">
            <a:solidFill>
              <a:schemeClr val="tx2"/>
            </a:solidFill>
            <a:miter lim="800000"/>
            <a:headEnd/>
            <a:tailEnd/>
          </a:ln>
        </p:spPr>
        <p:txBody>
          <a:bodyPr wrap="none" anchor="ctr">
            <a:spAutoFit/>
          </a:bodyPr>
          <a:lstStyle/>
          <a:p>
            <a:pPr algn="ctr" eaLnBrk="1" hangingPunct="1"/>
            <a:r>
              <a:rPr kumimoji="1" lang="zh-CN" altLang="en-US" sz="1400" b="1">
                <a:solidFill>
                  <a:srgbClr val="002060"/>
                </a:solidFill>
                <a:effectLst>
                  <a:outerShdw blurRad="38100" dist="38100" dir="2700000" algn="tl">
                    <a:srgbClr val="000000">
                      <a:alpha val="43137"/>
                    </a:srgbClr>
                  </a:outerShdw>
                </a:effectLst>
                <a:latin typeface="+mn-ea"/>
                <a:ea typeface="+mn-ea"/>
              </a:rPr>
              <a:t>采购订单</a:t>
            </a:r>
          </a:p>
        </p:txBody>
      </p:sp>
      <p:cxnSp>
        <p:nvCxnSpPr>
          <p:cNvPr id="31764" name="AutoShape 20"/>
          <p:cNvCxnSpPr>
            <a:cxnSpLocks noChangeShapeType="1"/>
            <a:stCxn id="31759" idx="2"/>
            <a:endCxn id="31760" idx="0"/>
          </p:cNvCxnSpPr>
          <p:nvPr/>
        </p:nvCxnSpPr>
        <p:spPr bwMode="auto">
          <a:xfrm rot="5400000">
            <a:off x="1781695" y="3388767"/>
            <a:ext cx="415925" cy="0"/>
          </a:xfrm>
          <a:prstGeom prst="straightConnector1">
            <a:avLst/>
          </a:prstGeom>
          <a:noFill/>
          <a:ln w="9525">
            <a:solidFill>
              <a:schemeClr val="tx2"/>
            </a:solidFill>
            <a:round/>
            <a:headEnd/>
            <a:tailEnd type="triangle" w="med" len="med"/>
          </a:ln>
        </p:spPr>
      </p:cxnSp>
      <p:sp>
        <p:nvSpPr>
          <p:cNvPr id="31765" name="AutoShape 21"/>
          <p:cNvSpPr>
            <a:spLocks noChangeArrowheads="1"/>
          </p:cNvSpPr>
          <p:nvPr/>
        </p:nvSpPr>
        <p:spPr bwMode="auto">
          <a:xfrm>
            <a:off x="3085033" y="3596729"/>
            <a:ext cx="904875" cy="314325"/>
          </a:xfrm>
          <a:prstGeom prst="flowChartProcess">
            <a:avLst/>
          </a:prstGeom>
          <a:noFill/>
          <a:ln w="9525">
            <a:solidFill>
              <a:schemeClr val="tx2"/>
            </a:solidFill>
            <a:miter lim="800000"/>
            <a:headEnd/>
            <a:tailEnd/>
          </a:ln>
        </p:spPr>
        <p:txBody>
          <a:bodyPr wrap="none" anchor="ctr">
            <a:spAutoFit/>
          </a:bodyPr>
          <a:lstStyle/>
          <a:p>
            <a:pPr algn="ctr" eaLnBrk="1" hangingPunct="1"/>
            <a:r>
              <a:rPr kumimoji="1" lang="zh-CN" altLang="en-US" sz="1400" b="1">
                <a:solidFill>
                  <a:srgbClr val="002060"/>
                </a:solidFill>
                <a:effectLst>
                  <a:outerShdw blurRad="38100" dist="38100" dir="2700000" algn="tl">
                    <a:srgbClr val="000000">
                      <a:alpha val="43137"/>
                    </a:srgbClr>
                  </a:outerShdw>
                </a:effectLst>
                <a:latin typeface="+mn-ea"/>
                <a:ea typeface="+mn-ea"/>
              </a:rPr>
              <a:t>入库申请</a:t>
            </a:r>
          </a:p>
        </p:txBody>
      </p:sp>
      <p:cxnSp>
        <p:nvCxnSpPr>
          <p:cNvPr id="31766" name="AutoShape 22"/>
          <p:cNvCxnSpPr>
            <a:cxnSpLocks noChangeShapeType="1"/>
            <a:stCxn id="31763" idx="2"/>
            <a:endCxn id="31765" idx="0"/>
          </p:cNvCxnSpPr>
          <p:nvPr/>
        </p:nvCxnSpPr>
        <p:spPr bwMode="auto">
          <a:xfrm rot="5400000">
            <a:off x="3329508" y="3388767"/>
            <a:ext cx="415925" cy="0"/>
          </a:xfrm>
          <a:prstGeom prst="straightConnector1">
            <a:avLst/>
          </a:prstGeom>
          <a:noFill/>
          <a:ln w="9525">
            <a:solidFill>
              <a:schemeClr val="tx2"/>
            </a:solidFill>
            <a:round/>
            <a:headEnd/>
            <a:tailEnd type="triangle" w="med" len="med"/>
          </a:ln>
        </p:spPr>
      </p:cxnSp>
      <p:cxnSp>
        <p:nvCxnSpPr>
          <p:cNvPr id="31767" name="AutoShape 23"/>
          <p:cNvCxnSpPr>
            <a:cxnSpLocks noChangeShapeType="1"/>
            <a:stCxn id="31765" idx="3"/>
            <a:endCxn id="31756" idx="0"/>
          </p:cNvCxnSpPr>
          <p:nvPr/>
        </p:nvCxnSpPr>
        <p:spPr bwMode="auto">
          <a:xfrm flipV="1">
            <a:off x="3989908" y="2204492"/>
            <a:ext cx="971550" cy="1549400"/>
          </a:xfrm>
          <a:prstGeom prst="bentConnector4">
            <a:avLst>
              <a:gd name="adj1" fmla="val 26634"/>
              <a:gd name="adj2" fmla="val 114755"/>
            </a:avLst>
          </a:prstGeom>
          <a:noFill/>
          <a:ln w="9525">
            <a:solidFill>
              <a:schemeClr val="tx2"/>
            </a:solidFill>
            <a:miter lim="800000"/>
            <a:headEnd/>
            <a:tailEnd type="triangle" w="med" len="med"/>
          </a:ln>
        </p:spPr>
      </p:cxnSp>
      <p:sp>
        <p:nvSpPr>
          <p:cNvPr id="31768" name="AutoShape 24"/>
          <p:cNvSpPr>
            <a:spLocks noChangeArrowheads="1"/>
          </p:cNvSpPr>
          <p:nvPr/>
        </p:nvSpPr>
        <p:spPr bwMode="auto">
          <a:xfrm>
            <a:off x="3085033" y="4320629"/>
            <a:ext cx="904875" cy="314325"/>
          </a:xfrm>
          <a:prstGeom prst="flowChartProcess">
            <a:avLst/>
          </a:prstGeom>
          <a:noFill/>
          <a:ln w="9525">
            <a:solidFill>
              <a:schemeClr val="tx2"/>
            </a:solidFill>
            <a:miter lim="800000"/>
            <a:headEnd/>
            <a:tailEnd/>
          </a:ln>
        </p:spPr>
        <p:txBody>
          <a:bodyPr wrap="none" anchor="ctr">
            <a:spAutoFit/>
          </a:bodyPr>
          <a:lstStyle/>
          <a:p>
            <a:pPr algn="ctr" eaLnBrk="1" hangingPunct="1"/>
            <a:r>
              <a:rPr kumimoji="1" lang="zh-CN" altLang="en-US" sz="1400" b="1">
                <a:solidFill>
                  <a:srgbClr val="002060"/>
                </a:solidFill>
                <a:effectLst>
                  <a:outerShdw blurRad="38100" dist="38100" dir="2700000" algn="tl">
                    <a:srgbClr val="000000">
                      <a:alpha val="43137"/>
                    </a:srgbClr>
                  </a:outerShdw>
                </a:effectLst>
                <a:latin typeface="+mn-ea"/>
                <a:ea typeface="+mn-ea"/>
              </a:rPr>
              <a:t>采购退货</a:t>
            </a:r>
          </a:p>
        </p:txBody>
      </p:sp>
      <p:sp>
        <p:nvSpPr>
          <p:cNvPr id="31769" name="AutoShape 25"/>
          <p:cNvSpPr>
            <a:spLocks noChangeArrowheads="1"/>
          </p:cNvSpPr>
          <p:nvPr/>
        </p:nvSpPr>
        <p:spPr bwMode="auto">
          <a:xfrm>
            <a:off x="3085033" y="5054054"/>
            <a:ext cx="904875" cy="314325"/>
          </a:xfrm>
          <a:prstGeom prst="flowChartProcess">
            <a:avLst/>
          </a:prstGeom>
          <a:noFill/>
          <a:ln w="9525">
            <a:solidFill>
              <a:schemeClr val="tx2"/>
            </a:solidFill>
            <a:miter lim="800000"/>
            <a:headEnd/>
            <a:tailEnd/>
          </a:ln>
        </p:spPr>
        <p:txBody>
          <a:bodyPr wrap="none" anchor="ctr">
            <a:spAutoFit/>
          </a:bodyPr>
          <a:lstStyle/>
          <a:p>
            <a:pPr algn="ctr" eaLnBrk="1" hangingPunct="1"/>
            <a:r>
              <a:rPr kumimoji="1" lang="zh-CN" altLang="en-US" sz="1400" b="1">
                <a:solidFill>
                  <a:srgbClr val="002060"/>
                </a:solidFill>
                <a:effectLst>
                  <a:outerShdw blurRad="38100" dist="38100" dir="2700000" algn="tl">
                    <a:srgbClr val="000000">
                      <a:alpha val="43137"/>
                    </a:srgbClr>
                  </a:outerShdw>
                </a:effectLst>
                <a:latin typeface="+mn-ea"/>
                <a:ea typeface="+mn-ea"/>
              </a:rPr>
              <a:t>发票请款</a:t>
            </a:r>
          </a:p>
        </p:txBody>
      </p:sp>
      <p:cxnSp>
        <p:nvCxnSpPr>
          <p:cNvPr id="31770" name="AutoShape 26"/>
          <p:cNvCxnSpPr>
            <a:cxnSpLocks noChangeShapeType="1"/>
            <a:stCxn id="31757" idx="2"/>
            <a:endCxn id="31769" idx="3"/>
          </p:cNvCxnSpPr>
          <p:nvPr/>
        </p:nvCxnSpPr>
        <p:spPr bwMode="auto">
          <a:xfrm rot="5400000">
            <a:off x="4306250" y="3362341"/>
            <a:ext cx="1532534" cy="2165218"/>
          </a:xfrm>
          <a:prstGeom prst="bentConnector2">
            <a:avLst/>
          </a:prstGeom>
          <a:noFill/>
          <a:ln w="9525">
            <a:solidFill>
              <a:schemeClr val="tx2"/>
            </a:solidFill>
            <a:miter lim="800000"/>
            <a:headEnd/>
            <a:tailEnd type="triangle" w="med" len="med"/>
          </a:ln>
        </p:spPr>
      </p:cxnSp>
      <p:sp>
        <p:nvSpPr>
          <p:cNvPr id="31771" name="AutoShape 27"/>
          <p:cNvSpPr>
            <a:spLocks noChangeArrowheads="1"/>
          </p:cNvSpPr>
          <p:nvPr/>
        </p:nvSpPr>
        <p:spPr bwMode="auto">
          <a:xfrm>
            <a:off x="7049021" y="4223792"/>
            <a:ext cx="904875" cy="314325"/>
          </a:xfrm>
          <a:prstGeom prst="flowChartProcess">
            <a:avLst/>
          </a:prstGeom>
          <a:noFill/>
          <a:ln w="9525">
            <a:solidFill>
              <a:schemeClr val="tx2"/>
            </a:solidFill>
            <a:miter lim="800000"/>
            <a:headEnd/>
            <a:tailEnd/>
          </a:ln>
        </p:spPr>
        <p:txBody>
          <a:bodyPr wrap="none" anchor="ctr">
            <a:spAutoFit/>
          </a:bodyPr>
          <a:lstStyle/>
          <a:p>
            <a:pPr algn="ctr" eaLnBrk="1" hangingPunct="1"/>
            <a:r>
              <a:rPr kumimoji="1" lang="zh-CN" altLang="en-US" sz="1400" b="1">
                <a:solidFill>
                  <a:srgbClr val="002060"/>
                </a:solidFill>
                <a:effectLst>
                  <a:outerShdw blurRad="38100" dist="38100" dir="2700000" algn="tl">
                    <a:srgbClr val="000000">
                      <a:alpha val="43137"/>
                    </a:srgbClr>
                  </a:outerShdw>
                </a:effectLst>
                <a:latin typeface="+mn-ea"/>
                <a:ea typeface="+mn-ea"/>
              </a:rPr>
              <a:t>应付帐款</a:t>
            </a:r>
          </a:p>
        </p:txBody>
      </p:sp>
      <p:sp>
        <p:nvSpPr>
          <p:cNvPr id="31772" name="AutoShape 28"/>
          <p:cNvSpPr>
            <a:spLocks noChangeArrowheads="1"/>
          </p:cNvSpPr>
          <p:nvPr/>
        </p:nvSpPr>
        <p:spPr bwMode="auto">
          <a:xfrm>
            <a:off x="7049021" y="3280817"/>
            <a:ext cx="904875" cy="314325"/>
          </a:xfrm>
          <a:prstGeom prst="flowChartProcess">
            <a:avLst/>
          </a:prstGeom>
          <a:noFill/>
          <a:ln w="9525">
            <a:solidFill>
              <a:schemeClr val="tx2"/>
            </a:solidFill>
            <a:miter lim="800000"/>
            <a:headEnd/>
            <a:tailEnd/>
          </a:ln>
        </p:spPr>
        <p:txBody>
          <a:bodyPr wrap="none" anchor="ctr">
            <a:spAutoFit/>
          </a:bodyPr>
          <a:lstStyle/>
          <a:p>
            <a:pPr algn="ctr" eaLnBrk="1" hangingPunct="1"/>
            <a:r>
              <a:rPr kumimoji="1" lang="zh-CN" altLang="en-US" sz="1400" b="1">
                <a:solidFill>
                  <a:srgbClr val="002060"/>
                </a:solidFill>
                <a:effectLst>
                  <a:outerShdw blurRad="38100" dist="38100" dir="2700000" algn="tl">
                    <a:srgbClr val="000000">
                      <a:alpha val="43137"/>
                    </a:srgbClr>
                  </a:outerShdw>
                </a:effectLst>
                <a:latin typeface="+mn-ea"/>
                <a:ea typeface="+mn-ea"/>
              </a:rPr>
              <a:t>预付货款</a:t>
            </a:r>
          </a:p>
        </p:txBody>
      </p:sp>
      <p:cxnSp>
        <p:nvCxnSpPr>
          <p:cNvPr id="31773" name="AutoShape 29"/>
          <p:cNvCxnSpPr>
            <a:cxnSpLocks noChangeShapeType="1"/>
            <a:stCxn id="31769" idx="0"/>
            <a:endCxn id="31771" idx="2"/>
          </p:cNvCxnSpPr>
          <p:nvPr/>
        </p:nvCxnSpPr>
        <p:spPr bwMode="auto">
          <a:xfrm rot="-5400000">
            <a:off x="5261496" y="2814092"/>
            <a:ext cx="515937" cy="3963987"/>
          </a:xfrm>
          <a:prstGeom prst="bentConnector3">
            <a:avLst>
              <a:gd name="adj1" fmla="val 49847"/>
            </a:avLst>
          </a:prstGeom>
          <a:noFill/>
          <a:ln w="9525">
            <a:solidFill>
              <a:schemeClr val="tx2"/>
            </a:solidFill>
            <a:miter lim="800000"/>
            <a:headEnd/>
            <a:tailEnd type="triangle" w="med" len="med"/>
          </a:ln>
        </p:spPr>
      </p:cxnSp>
      <p:cxnSp>
        <p:nvCxnSpPr>
          <p:cNvPr id="31774" name="AutoShape 30"/>
          <p:cNvCxnSpPr>
            <a:cxnSpLocks noChangeShapeType="1"/>
            <a:stCxn id="31772" idx="2"/>
            <a:endCxn id="31771" idx="0"/>
          </p:cNvCxnSpPr>
          <p:nvPr/>
        </p:nvCxnSpPr>
        <p:spPr bwMode="auto">
          <a:xfrm rot="5400000">
            <a:off x="7187133" y="3909467"/>
            <a:ext cx="628650" cy="0"/>
          </a:xfrm>
          <a:prstGeom prst="straightConnector1">
            <a:avLst/>
          </a:prstGeom>
          <a:noFill/>
          <a:ln w="9525">
            <a:solidFill>
              <a:schemeClr val="tx2"/>
            </a:solidFill>
            <a:round/>
            <a:headEnd/>
            <a:tailEnd type="triangle" w="med" len="med"/>
          </a:ln>
        </p:spPr>
      </p:cxnSp>
      <p:sp>
        <p:nvSpPr>
          <p:cNvPr id="31775" name="AutoShape 31"/>
          <p:cNvSpPr>
            <a:spLocks noChangeArrowheads="1"/>
          </p:cNvSpPr>
          <p:nvPr/>
        </p:nvSpPr>
        <p:spPr bwMode="auto">
          <a:xfrm>
            <a:off x="7049021" y="5649367"/>
            <a:ext cx="904875" cy="314325"/>
          </a:xfrm>
          <a:prstGeom prst="flowChartProcess">
            <a:avLst/>
          </a:prstGeom>
          <a:noFill/>
          <a:ln w="9525">
            <a:solidFill>
              <a:schemeClr val="tx2"/>
            </a:solidFill>
            <a:miter lim="800000"/>
            <a:headEnd/>
            <a:tailEnd/>
          </a:ln>
        </p:spPr>
        <p:txBody>
          <a:bodyPr wrap="none" anchor="ctr">
            <a:spAutoFit/>
          </a:bodyPr>
          <a:lstStyle/>
          <a:p>
            <a:pPr algn="ctr" eaLnBrk="1" hangingPunct="1"/>
            <a:r>
              <a:rPr kumimoji="1" lang="zh-CN" altLang="en-US" sz="1400" b="1">
                <a:solidFill>
                  <a:srgbClr val="002060"/>
                </a:solidFill>
                <a:effectLst>
                  <a:outerShdw blurRad="38100" dist="38100" dir="2700000" algn="tl">
                    <a:srgbClr val="000000">
                      <a:alpha val="43137"/>
                    </a:srgbClr>
                  </a:outerShdw>
                </a:effectLst>
                <a:latin typeface="+mn-ea"/>
                <a:ea typeface="+mn-ea"/>
              </a:rPr>
              <a:t>货款支付</a:t>
            </a:r>
          </a:p>
        </p:txBody>
      </p:sp>
      <p:sp>
        <p:nvSpPr>
          <p:cNvPr id="31776" name="AutoShape 32"/>
          <p:cNvSpPr>
            <a:spLocks noChangeArrowheads="1"/>
          </p:cNvSpPr>
          <p:nvPr/>
        </p:nvSpPr>
        <p:spPr bwMode="auto">
          <a:xfrm>
            <a:off x="3085033" y="5649367"/>
            <a:ext cx="904875" cy="314325"/>
          </a:xfrm>
          <a:prstGeom prst="flowChartProcess">
            <a:avLst/>
          </a:prstGeom>
          <a:noFill/>
          <a:ln w="9525">
            <a:solidFill>
              <a:schemeClr val="tx2"/>
            </a:solidFill>
            <a:miter lim="800000"/>
            <a:headEnd/>
            <a:tailEnd/>
          </a:ln>
        </p:spPr>
        <p:txBody>
          <a:bodyPr wrap="none" anchor="ctr">
            <a:spAutoFit/>
          </a:bodyPr>
          <a:lstStyle/>
          <a:p>
            <a:pPr algn="ctr" eaLnBrk="1" hangingPunct="1"/>
            <a:r>
              <a:rPr kumimoji="1" lang="zh-CN" altLang="en-US" sz="1400" b="1">
                <a:solidFill>
                  <a:srgbClr val="002060"/>
                </a:solidFill>
                <a:effectLst>
                  <a:outerShdw blurRad="38100" dist="38100" dir="2700000" algn="tl">
                    <a:srgbClr val="000000">
                      <a:alpha val="43137"/>
                    </a:srgbClr>
                  </a:outerShdw>
                </a:effectLst>
                <a:latin typeface="+mn-ea"/>
                <a:ea typeface="+mn-ea"/>
              </a:rPr>
              <a:t>采购发票</a:t>
            </a:r>
          </a:p>
        </p:txBody>
      </p:sp>
      <p:cxnSp>
        <p:nvCxnSpPr>
          <p:cNvPr id="31777" name="AutoShape 33"/>
          <p:cNvCxnSpPr>
            <a:cxnSpLocks noChangeShapeType="1"/>
            <a:stCxn id="31771" idx="3"/>
            <a:endCxn id="31775" idx="0"/>
          </p:cNvCxnSpPr>
          <p:nvPr/>
        </p:nvCxnSpPr>
        <p:spPr bwMode="auto">
          <a:xfrm flipH="1">
            <a:off x="7501458" y="4380954"/>
            <a:ext cx="452438" cy="1268413"/>
          </a:xfrm>
          <a:prstGeom prst="bentConnector4">
            <a:avLst>
              <a:gd name="adj1" fmla="val -50528"/>
              <a:gd name="adj2" fmla="val 56194"/>
            </a:avLst>
          </a:prstGeom>
          <a:noFill/>
          <a:ln w="9525">
            <a:solidFill>
              <a:schemeClr val="tx2"/>
            </a:solidFill>
            <a:miter lim="800000"/>
            <a:headEnd/>
            <a:tailEnd type="triangle" w="med" len="med"/>
          </a:ln>
        </p:spPr>
      </p:cxnSp>
      <p:sp>
        <p:nvSpPr>
          <p:cNvPr id="31778" name="AutoShape 34"/>
          <p:cNvSpPr>
            <a:spLocks noChangeArrowheads="1"/>
          </p:cNvSpPr>
          <p:nvPr/>
        </p:nvSpPr>
        <p:spPr bwMode="auto">
          <a:xfrm>
            <a:off x="3173933" y="2137817"/>
            <a:ext cx="727075" cy="314325"/>
          </a:xfrm>
          <a:prstGeom prst="flowChartProcess">
            <a:avLst/>
          </a:prstGeom>
          <a:noFill/>
          <a:ln w="9525">
            <a:solidFill>
              <a:schemeClr val="tx2"/>
            </a:solidFill>
            <a:miter lim="800000"/>
            <a:headEnd/>
            <a:tailEnd/>
          </a:ln>
        </p:spPr>
        <p:txBody>
          <a:bodyPr wrap="none" anchor="ctr">
            <a:spAutoFit/>
          </a:bodyPr>
          <a:lstStyle/>
          <a:p>
            <a:pPr algn="ctr" eaLnBrk="1" hangingPunct="1"/>
            <a:r>
              <a:rPr kumimoji="1" lang="zh-CN" altLang="en-US" sz="1400" b="1">
                <a:solidFill>
                  <a:srgbClr val="002060"/>
                </a:solidFill>
                <a:effectLst>
                  <a:outerShdw blurRad="38100" dist="38100" dir="2700000" algn="tl">
                    <a:srgbClr val="000000">
                      <a:alpha val="43137"/>
                    </a:srgbClr>
                  </a:outerShdw>
                </a:effectLst>
                <a:latin typeface="+mn-ea"/>
                <a:ea typeface="+mn-ea"/>
              </a:rPr>
              <a:t>供应商</a:t>
            </a:r>
          </a:p>
        </p:txBody>
      </p:sp>
      <p:cxnSp>
        <p:nvCxnSpPr>
          <p:cNvPr id="31779" name="AutoShape 35"/>
          <p:cNvCxnSpPr>
            <a:cxnSpLocks noChangeShapeType="1"/>
            <a:stCxn id="31756" idx="3"/>
            <a:endCxn id="31758" idx="0"/>
          </p:cNvCxnSpPr>
          <p:nvPr/>
        </p:nvCxnSpPr>
        <p:spPr bwMode="auto">
          <a:xfrm>
            <a:off x="5413896" y="2361655"/>
            <a:ext cx="742950" cy="122931"/>
          </a:xfrm>
          <a:prstGeom prst="bentConnector2">
            <a:avLst/>
          </a:prstGeom>
          <a:noFill/>
          <a:ln w="9525">
            <a:solidFill>
              <a:schemeClr val="tx2"/>
            </a:solidFill>
            <a:miter lim="800000"/>
            <a:headEnd/>
            <a:tailEnd type="triangle" w="med" len="med"/>
          </a:ln>
        </p:spPr>
      </p:cxnSp>
      <p:cxnSp>
        <p:nvCxnSpPr>
          <p:cNvPr id="31780" name="AutoShape 36"/>
          <p:cNvCxnSpPr>
            <a:cxnSpLocks noChangeShapeType="1"/>
            <a:stCxn id="31758" idx="3"/>
            <a:endCxn id="31757" idx="0"/>
          </p:cNvCxnSpPr>
          <p:nvPr/>
        </p:nvCxnSpPr>
        <p:spPr bwMode="auto">
          <a:xfrm flipH="1">
            <a:off x="6270661" y="2790279"/>
            <a:ext cx="782885" cy="517823"/>
          </a:xfrm>
          <a:prstGeom prst="bentConnector4">
            <a:avLst>
              <a:gd name="adj1" fmla="val -29200"/>
              <a:gd name="adj2" fmla="val 79517"/>
            </a:avLst>
          </a:prstGeom>
          <a:noFill/>
          <a:ln w="9525">
            <a:solidFill>
              <a:schemeClr val="tx2"/>
            </a:solidFill>
            <a:miter lim="800000"/>
            <a:headEnd/>
            <a:tailEnd type="triangle" w="med" len="med"/>
          </a:ln>
        </p:spPr>
      </p:cxnSp>
      <p:cxnSp>
        <p:nvCxnSpPr>
          <p:cNvPr id="31781" name="AutoShape 37"/>
          <p:cNvCxnSpPr>
            <a:cxnSpLocks noChangeShapeType="1"/>
            <a:stCxn id="31758" idx="1"/>
            <a:endCxn id="31768" idx="3"/>
          </p:cNvCxnSpPr>
          <p:nvPr/>
        </p:nvCxnSpPr>
        <p:spPr bwMode="auto">
          <a:xfrm rot="10800000" flipV="1">
            <a:off x="3989909" y="2790278"/>
            <a:ext cx="1270237" cy="1687513"/>
          </a:xfrm>
          <a:prstGeom prst="bentConnector3">
            <a:avLst>
              <a:gd name="adj1" fmla="val 50000"/>
            </a:avLst>
          </a:prstGeom>
          <a:noFill/>
          <a:ln w="9525">
            <a:solidFill>
              <a:schemeClr val="tx2"/>
            </a:solidFill>
            <a:miter lim="800000"/>
            <a:headEnd/>
            <a:tailEnd type="triangle" w="med" len="med"/>
          </a:ln>
        </p:spPr>
      </p:cxnSp>
      <p:sp>
        <p:nvSpPr>
          <p:cNvPr id="31782" name="AutoShape 38"/>
          <p:cNvSpPr>
            <a:spLocks noChangeArrowheads="1"/>
          </p:cNvSpPr>
          <p:nvPr/>
        </p:nvSpPr>
        <p:spPr bwMode="auto">
          <a:xfrm>
            <a:off x="1759471" y="2133054"/>
            <a:ext cx="460375" cy="314325"/>
          </a:xfrm>
          <a:prstGeom prst="flowChartProcess">
            <a:avLst/>
          </a:prstGeom>
          <a:noFill/>
          <a:ln w="9525">
            <a:solidFill>
              <a:schemeClr val="tx2"/>
            </a:solidFill>
            <a:miter lim="800000"/>
            <a:headEnd/>
            <a:tailEnd/>
          </a:ln>
        </p:spPr>
        <p:txBody>
          <a:bodyPr wrap="none" anchor="ctr">
            <a:spAutoFit/>
          </a:bodyPr>
          <a:lstStyle/>
          <a:p>
            <a:pPr algn="ctr" eaLnBrk="1" hangingPunct="1"/>
            <a:r>
              <a:rPr kumimoji="1" lang="en-US" altLang="zh-CN" sz="1400" b="1" dirty="0">
                <a:solidFill>
                  <a:srgbClr val="002060"/>
                </a:solidFill>
                <a:effectLst>
                  <a:outerShdw blurRad="38100" dist="38100" dir="2700000" algn="tl">
                    <a:srgbClr val="000000">
                      <a:alpha val="43137"/>
                    </a:srgbClr>
                  </a:outerShdw>
                </a:effectLst>
                <a:latin typeface="+mn-ea"/>
                <a:ea typeface="+mn-ea"/>
              </a:rPr>
              <a:t>MPS</a:t>
            </a:r>
          </a:p>
        </p:txBody>
      </p:sp>
      <p:cxnSp>
        <p:nvCxnSpPr>
          <p:cNvPr id="31783" name="AutoShape 39"/>
          <p:cNvCxnSpPr>
            <a:cxnSpLocks noChangeShapeType="1"/>
            <a:stCxn id="31782" idx="2"/>
            <a:endCxn id="31759" idx="0"/>
          </p:cNvCxnSpPr>
          <p:nvPr/>
        </p:nvCxnSpPr>
        <p:spPr bwMode="auto">
          <a:xfrm rot="5400000">
            <a:off x="1780108" y="2656929"/>
            <a:ext cx="419100" cy="0"/>
          </a:xfrm>
          <a:prstGeom prst="straightConnector1">
            <a:avLst/>
          </a:prstGeom>
          <a:noFill/>
          <a:ln w="9525">
            <a:solidFill>
              <a:schemeClr val="tx2"/>
            </a:solidFill>
            <a:round/>
            <a:headEnd/>
            <a:tailEnd type="triangle" w="med" len="med"/>
          </a:ln>
        </p:spPr>
      </p:cxnSp>
      <p:sp>
        <p:nvSpPr>
          <p:cNvPr id="31784" name="AutoShape 40"/>
          <p:cNvSpPr>
            <a:spLocks noChangeArrowheads="1"/>
          </p:cNvSpPr>
          <p:nvPr/>
        </p:nvSpPr>
        <p:spPr bwMode="auto">
          <a:xfrm>
            <a:off x="1626121" y="4320629"/>
            <a:ext cx="727075" cy="314325"/>
          </a:xfrm>
          <a:prstGeom prst="flowChartProcess">
            <a:avLst/>
          </a:prstGeom>
          <a:noFill/>
          <a:ln w="9525">
            <a:solidFill>
              <a:schemeClr val="tx2"/>
            </a:solidFill>
            <a:miter lim="800000"/>
            <a:headEnd/>
            <a:tailEnd/>
          </a:ln>
        </p:spPr>
        <p:txBody>
          <a:bodyPr wrap="none" anchor="ctr">
            <a:spAutoFit/>
          </a:bodyPr>
          <a:lstStyle/>
          <a:p>
            <a:pPr algn="ctr" eaLnBrk="1" hangingPunct="1"/>
            <a:r>
              <a:rPr kumimoji="1" lang="zh-CN" altLang="en-US" sz="1400" b="1">
                <a:solidFill>
                  <a:srgbClr val="002060"/>
                </a:solidFill>
                <a:effectLst>
                  <a:outerShdw blurRad="38100" dist="38100" dir="2700000" algn="tl">
                    <a:srgbClr val="000000">
                      <a:alpha val="43137"/>
                    </a:srgbClr>
                  </a:outerShdw>
                </a:effectLst>
                <a:latin typeface="+mn-ea"/>
                <a:ea typeface="+mn-ea"/>
              </a:rPr>
              <a:t>请购单</a:t>
            </a:r>
          </a:p>
        </p:txBody>
      </p:sp>
      <p:cxnSp>
        <p:nvCxnSpPr>
          <p:cNvPr id="31785" name="AutoShape 41"/>
          <p:cNvCxnSpPr>
            <a:cxnSpLocks noChangeShapeType="1"/>
            <a:stCxn id="31760" idx="2"/>
            <a:endCxn id="31784" idx="0"/>
          </p:cNvCxnSpPr>
          <p:nvPr/>
        </p:nvCxnSpPr>
        <p:spPr bwMode="auto">
          <a:xfrm rot="5400000">
            <a:off x="1784870" y="4115842"/>
            <a:ext cx="409575" cy="0"/>
          </a:xfrm>
          <a:prstGeom prst="straightConnector1">
            <a:avLst/>
          </a:prstGeom>
          <a:noFill/>
          <a:ln w="9525">
            <a:solidFill>
              <a:schemeClr val="tx2"/>
            </a:solidFill>
            <a:round/>
            <a:headEnd/>
            <a:tailEnd type="triangle" w="med" len="med"/>
          </a:ln>
        </p:spPr>
      </p:cxnSp>
      <p:cxnSp>
        <p:nvCxnSpPr>
          <p:cNvPr id="31786" name="AutoShape 42"/>
          <p:cNvCxnSpPr>
            <a:cxnSpLocks noChangeShapeType="1"/>
            <a:stCxn id="31778" idx="2"/>
            <a:endCxn id="31763" idx="0"/>
          </p:cNvCxnSpPr>
          <p:nvPr/>
        </p:nvCxnSpPr>
        <p:spPr bwMode="auto">
          <a:xfrm rot="5400000">
            <a:off x="3330302" y="2659311"/>
            <a:ext cx="414337" cy="0"/>
          </a:xfrm>
          <a:prstGeom prst="straightConnector1">
            <a:avLst/>
          </a:prstGeom>
          <a:noFill/>
          <a:ln w="9525">
            <a:solidFill>
              <a:schemeClr val="tx2"/>
            </a:solidFill>
            <a:round/>
            <a:headEnd/>
            <a:tailEnd type="triangle" w="med" len="med"/>
          </a:ln>
        </p:spPr>
      </p:cxnSp>
      <p:cxnSp>
        <p:nvCxnSpPr>
          <p:cNvPr id="31787" name="AutoShape 43"/>
          <p:cNvCxnSpPr>
            <a:cxnSpLocks noChangeShapeType="1"/>
            <a:stCxn id="31784" idx="2"/>
            <a:endCxn id="31763" idx="1"/>
          </p:cNvCxnSpPr>
          <p:nvPr/>
        </p:nvCxnSpPr>
        <p:spPr bwMode="auto">
          <a:xfrm rot="5400000" flipH="1" flipV="1">
            <a:off x="1731690" y="3281610"/>
            <a:ext cx="1611312" cy="1095375"/>
          </a:xfrm>
          <a:prstGeom prst="bentConnector4">
            <a:avLst>
              <a:gd name="adj1" fmla="val -14185"/>
              <a:gd name="adj2" fmla="val 66667"/>
            </a:avLst>
          </a:prstGeom>
          <a:noFill/>
          <a:ln w="9525">
            <a:solidFill>
              <a:schemeClr val="tx2"/>
            </a:solidFill>
            <a:miter lim="800000"/>
            <a:headEnd/>
            <a:tailEnd type="triangle" w="med" len="med"/>
          </a:ln>
        </p:spPr>
      </p:cxnSp>
      <p:cxnSp>
        <p:nvCxnSpPr>
          <p:cNvPr id="31788" name="AutoShape 44"/>
          <p:cNvCxnSpPr>
            <a:cxnSpLocks noChangeShapeType="1"/>
            <a:stCxn id="31775" idx="1"/>
            <a:endCxn id="31776" idx="3"/>
          </p:cNvCxnSpPr>
          <p:nvPr/>
        </p:nvCxnSpPr>
        <p:spPr bwMode="auto">
          <a:xfrm rot="10800000">
            <a:off x="3989908" y="5806529"/>
            <a:ext cx="3059113" cy="0"/>
          </a:xfrm>
          <a:prstGeom prst="straightConnector1">
            <a:avLst/>
          </a:prstGeom>
          <a:noFill/>
          <a:ln w="9525">
            <a:solidFill>
              <a:schemeClr val="tx2"/>
            </a:solidFill>
            <a:round/>
            <a:headEnd/>
            <a:tailEnd type="triangle" w="med" len="med"/>
          </a:ln>
        </p:spPr>
      </p:cxnSp>
      <p:cxnSp>
        <p:nvCxnSpPr>
          <p:cNvPr id="31789" name="AutoShape 45"/>
          <p:cNvCxnSpPr>
            <a:cxnSpLocks noChangeShapeType="1"/>
            <a:stCxn id="31776" idx="0"/>
            <a:endCxn id="31769" idx="2"/>
          </p:cNvCxnSpPr>
          <p:nvPr/>
        </p:nvCxnSpPr>
        <p:spPr bwMode="auto">
          <a:xfrm rot="-5400000">
            <a:off x="3396977" y="5508873"/>
            <a:ext cx="280988" cy="0"/>
          </a:xfrm>
          <a:prstGeom prst="straightConnector1">
            <a:avLst/>
          </a:prstGeom>
          <a:noFill/>
          <a:ln w="9525">
            <a:solidFill>
              <a:schemeClr val="tx2"/>
            </a:solidFill>
            <a:round/>
            <a:headEnd/>
            <a:tailEnd type="triangle" w="med" len="med"/>
          </a:ln>
        </p:spPr>
      </p:cxnSp>
      <p:sp>
        <p:nvSpPr>
          <p:cNvPr id="31790" name="Text Box 46"/>
          <p:cNvSpPr txBox="1">
            <a:spLocks noChangeArrowheads="1"/>
          </p:cNvSpPr>
          <p:nvPr/>
        </p:nvSpPr>
        <p:spPr bwMode="auto">
          <a:xfrm>
            <a:off x="414858" y="1556792"/>
            <a:ext cx="863600" cy="3963987"/>
          </a:xfrm>
          <a:prstGeom prst="rect">
            <a:avLst/>
          </a:prstGeom>
          <a:noFill/>
          <a:ln w="9525">
            <a:noFill/>
            <a:miter lim="800000"/>
            <a:headEnd/>
            <a:tailEnd/>
          </a:ln>
        </p:spPr>
        <p:txBody>
          <a:bodyPr lIns="36000" tIns="36000" rIns="36000" bIns="36000" anchor="b"/>
          <a:lstStyle/>
          <a:p>
            <a:pPr eaLnBrk="1" hangingPunct="1"/>
            <a:r>
              <a:rPr kumimoji="1" lang="zh-CN" altLang="zh-CN" sz="3200" b="1">
                <a:solidFill>
                  <a:srgbClr val="002060"/>
                </a:solidFill>
                <a:effectLst>
                  <a:outerShdw blurRad="38100" dist="38100" dir="2700000" algn="tl">
                    <a:srgbClr val="000000">
                      <a:alpha val="43137"/>
                    </a:srgbClr>
                  </a:outerShdw>
                </a:effectLst>
                <a:latin typeface="+mn-ea"/>
                <a:ea typeface="+mn-ea"/>
              </a:rPr>
              <a:t>采购业务流程</a:t>
            </a:r>
            <a:endParaRPr kumimoji="1" lang="zh-CN" altLang="en-US" sz="3200" b="1">
              <a:solidFill>
                <a:srgbClr val="002060"/>
              </a:solidFill>
              <a:effectLst>
                <a:outerShdw blurRad="38100" dist="38100" dir="2700000" algn="tl">
                  <a:srgbClr val="000000">
                    <a:alpha val="43137"/>
                  </a:srgbClr>
                </a:outerShdw>
              </a:effectLst>
              <a:latin typeface="+mn-ea"/>
              <a:ea typeface="+mn-ea"/>
            </a:endParaRPr>
          </a:p>
        </p:txBody>
      </p:sp>
      <p:sp>
        <p:nvSpPr>
          <p:cNvPr id="50" name="Rectangle 2"/>
          <p:cNvSpPr txBox="1">
            <a:spLocks noChangeArrowheads="1"/>
          </p:cNvSpPr>
          <p:nvPr/>
        </p:nvSpPr>
        <p:spPr bwMode="auto">
          <a:xfrm>
            <a:off x="1547813" y="116632"/>
            <a:ext cx="7315200" cy="688975"/>
          </a:xfrm>
          <a:prstGeom prst="rect">
            <a:avLst/>
          </a:prstGeom>
          <a:noFill/>
          <a:ln w="9525" algn="ctr">
            <a:noFill/>
            <a:miter lim="800000"/>
            <a:headEnd/>
            <a:tailEnd/>
          </a:ln>
        </p:spPr>
        <p:txBody>
          <a:bodyPr vert="horz" wrap="square" lIns="72000" tIns="36000" rIns="72000" bIns="45720" numCol="1" anchor="t" anchorCtr="0" compatLnSpc="1">
            <a:prstTxWarp prst="textNoShape">
              <a:avLst/>
            </a:prstTxWarp>
          </a:bodyPr>
          <a:lstStyle>
            <a:lvl1pPr algn="r" rtl="0" eaLnBrk="0" fontAlgn="base" hangingPunct="0">
              <a:spcBef>
                <a:spcPct val="0"/>
              </a:spcBef>
              <a:spcAft>
                <a:spcPct val="0"/>
              </a:spcAft>
              <a:defRPr sz="3200" b="1">
                <a:solidFill>
                  <a:srgbClr val="002060"/>
                </a:solidFill>
                <a:effectLst>
                  <a:outerShdw blurRad="38100" dist="38100" dir="2700000" algn="tl">
                    <a:srgbClr val="000000">
                      <a:alpha val="43137"/>
                    </a:srgbClr>
                  </a:outerShdw>
                </a:effectLst>
                <a:latin typeface="黑体" pitchFamily="49" charset="-122"/>
                <a:ea typeface="黑体" pitchFamily="49" charset="-122"/>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defRPr/>
            </a:pPr>
            <a:r>
              <a:rPr lang="zh-CN" altLang="en-US" dirty="0" smtClean="0">
                <a:latin typeface="+mn-ea"/>
                <a:ea typeface="+mn-ea"/>
              </a:rPr>
              <a:t>例</a:t>
            </a:r>
            <a:endParaRPr lang="zh-CN" altLang="en-US" dirty="0">
              <a:latin typeface="+mn-ea"/>
              <a:ea typeface="+mn-ea"/>
            </a:endParaRPr>
          </a:p>
        </p:txBody>
      </p:sp>
    </p:spTree>
    <p:extLst>
      <p:ext uri="{BB962C8B-B14F-4D97-AF65-F5344CB8AC3E}">
        <p14:creationId xmlns:p14="http://schemas.microsoft.com/office/powerpoint/2010/main" val="3165195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77317"/>
            <a:ext cx="8892480" cy="687387"/>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r"/>
            <a:r>
              <a:rPr lang="en-US" altLang="zh-CN" dirty="0" smtClean="0"/>
              <a:t>2</a:t>
            </a:r>
            <a:r>
              <a:rPr lang="zh-CN" altLang="en-US" dirty="0" smtClean="0"/>
              <a:t>、系统流程规划</a:t>
            </a:r>
            <a:endParaRPr lang="zh-CN" altLang="en-US" dirty="0"/>
          </a:p>
        </p:txBody>
      </p:sp>
      <p:sp>
        <p:nvSpPr>
          <p:cNvPr id="5" name="Text Box 3"/>
          <p:cNvSpPr txBox="1">
            <a:spLocks noChangeArrowheads="1"/>
          </p:cNvSpPr>
          <p:nvPr/>
        </p:nvSpPr>
        <p:spPr bwMode="auto">
          <a:xfrm>
            <a:off x="1835696" y="980499"/>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2</a:t>
            </a: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定义业务流程</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6" name="Rectangle 3"/>
          <p:cNvSpPr txBox="1">
            <a:spLocks noChangeArrowheads="1"/>
          </p:cNvSpPr>
          <p:nvPr/>
        </p:nvSpPr>
        <p:spPr>
          <a:xfrm>
            <a:off x="685800" y="1219200"/>
            <a:ext cx="7772400" cy="4876800"/>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3"/>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a:buFont typeface="Wingdings" pitchFamily="2" charset="2"/>
              <a:buNone/>
            </a:pPr>
            <a:r>
              <a:rPr lang="en-US" altLang="zh-CN" dirty="0" smtClean="0">
                <a:effectLst>
                  <a:outerShdw blurRad="38100" dist="38100" dir="2700000" algn="tl">
                    <a:srgbClr val="000000">
                      <a:alpha val="43137"/>
                    </a:srgbClr>
                  </a:outerShdw>
                </a:effectLst>
              </a:rPr>
              <a:t> </a:t>
            </a:r>
          </a:p>
          <a:p>
            <a:r>
              <a:rPr lang="zh-CN" altLang="en-US" dirty="0" smtClean="0">
                <a:solidFill>
                  <a:srgbClr val="0000FF"/>
                </a:solidFill>
                <a:effectLst>
                  <a:outerShdw blurRad="38100" dist="38100" dir="2700000" algn="tl">
                    <a:srgbClr val="000000">
                      <a:alpha val="43137"/>
                    </a:srgbClr>
                  </a:outerShdw>
                </a:effectLst>
              </a:rPr>
              <a:t>定义业务流程的目的</a:t>
            </a:r>
            <a:r>
              <a:rPr lang="zh-CN" altLang="en-US" dirty="0" smtClean="0">
                <a:solidFill>
                  <a:srgbClr val="002060"/>
                </a:solidFill>
                <a:effectLst>
                  <a:outerShdw blurRad="38100" dist="38100" dir="2700000" algn="tl">
                    <a:srgbClr val="000000">
                      <a:alpha val="43137"/>
                    </a:srgbClr>
                  </a:outerShdw>
                </a:effectLst>
              </a:rPr>
              <a:t>：</a:t>
            </a:r>
          </a:p>
          <a:p>
            <a:pPr>
              <a:buFont typeface="Wingdings" pitchFamily="2" charset="2"/>
              <a:buNone/>
            </a:pPr>
            <a:r>
              <a:rPr lang="zh-CN" altLang="en-US" dirty="0" smtClean="0">
                <a:solidFill>
                  <a:srgbClr val="002060"/>
                </a:solidFill>
                <a:effectLst>
                  <a:outerShdw blurRad="38100" dist="38100" dir="2700000" algn="tl">
                    <a:srgbClr val="000000">
                      <a:alpha val="43137"/>
                    </a:srgbClr>
                  </a:outerShdw>
                </a:effectLst>
              </a:rPr>
              <a:t>	  </a:t>
            </a:r>
            <a:r>
              <a:rPr lang="en-US" altLang="zh-CN" dirty="0" smtClean="0">
                <a:solidFill>
                  <a:srgbClr val="002060"/>
                </a:solidFill>
                <a:effectLst>
                  <a:outerShdw blurRad="38100" dist="38100" dir="2700000" algn="tl">
                    <a:srgbClr val="000000">
                      <a:alpha val="43137"/>
                    </a:srgbClr>
                  </a:outerShdw>
                </a:effectLst>
              </a:rPr>
              <a:t>(1) </a:t>
            </a:r>
            <a:r>
              <a:rPr lang="zh-CN" altLang="en-US" dirty="0" smtClean="0">
                <a:solidFill>
                  <a:srgbClr val="002060"/>
                </a:solidFill>
                <a:effectLst>
                  <a:outerShdw blurRad="38100" dist="38100" dir="2700000" algn="tl">
                    <a:srgbClr val="000000">
                      <a:alpha val="43137"/>
                    </a:srgbClr>
                  </a:outerShdw>
                </a:effectLst>
              </a:rPr>
              <a:t>使信息系统独立于组织机构的变化。</a:t>
            </a:r>
          </a:p>
          <a:p>
            <a:pPr>
              <a:buFont typeface="Wingdings" pitchFamily="2" charset="2"/>
              <a:buNone/>
            </a:pPr>
            <a:r>
              <a:rPr lang="zh-CN" altLang="en-US" dirty="0" smtClean="0">
                <a:solidFill>
                  <a:srgbClr val="002060"/>
                </a:solidFill>
                <a:effectLst>
                  <a:outerShdw blurRad="38100" dist="38100" dir="2700000" algn="tl">
                    <a:srgbClr val="000000">
                      <a:alpha val="43137"/>
                    </a:srgbClr>
                  </a:outerShdw>
                </a:effectLst>
              </a:rPr>
              <a:t>	  </a:t>
            </a:r>
            <a:r>
              <a:rPr lang="en-US" altLang="zh-CN" dirty="0" smtClean="0">
                <a:solidFill>
                  <a:srgbClr val="002060"/>
                </a:solidFill>
                <a:effectLst>
                  <a:outerShdw blurRad="38100" dist="38100" dir="2700000" algn="tl">
                    <a:srgbClr val="000000">
                      <a:alpha val="43137"/>
                    </a:srgbClr>
                  </a:outerShdw>
                </a:effectLst>
              </a:rPr>
              <a:t>(2) </a:t>
            </a:r>
            <a:r>
              <a:rPr lang="zh-CN" altLang="en-US" dirty="0" smtClean="0">
                <a:solidFill>
                  <a:srgbClr val="002060"/>
                </a:solidFill>
                <a:effectLst>
                  <a:outerShdw blurRad="38100" dist="38100" dir="2700000" algn="tl">
                    <a:srgbClr val="000000">
                      <a:alpha val="43137"/>
                    </a:srgbClr>
                  </a:outerShdw>
                </a:effectLst>
              </a:rPr>
              <a:t>理解企业如何能完成它的总使命和目标。</a:t>
            </a:r>
          </a:p>
          <a:p>
            <a:pPr>
              <a:buFont typeface="Wingdings" pitchFamily="2" charset="2"/>
              <a:buNone/>
            </a:pPr>
            <a:r>
              <a:rPr lang="zh-CN" altLang="en-US" dirty="0" smtClean="0">
                <a:solidFill>
                  <a:srgbClr val="002060"/>
                </a:solidFill>
                <a:effectLst>
                  <a:outerShdw blurRad="38100" dist="38100" dir="2700000" algn="tl">
                    <a:srgbClr val="000000">
                      <a:alpha val="43137"/>
                    </a:srgbClr>
                  </a:outerShdw>
                </a:effectLst>
              </a:rPr>
              <a:t>	  </a:t>
            </a:r>
            <a:r>
              <a:rPr lang="en-US" altLang="zh-CN" dirty="0" smtClean="0">
                <a:solidFill>
                  <a:srgbClr val="002060"/>
                </a:solidFill>
                <a:effectLst>
                  <a:outerShdw blurRad="38100" dist="38100" dir="2700000" algn="tl">
                    <a:srgbClr val="000000">
                      <a:alpha val="43137"/>
                    </a:srgbClr>
                  </a:outerShdw>
                </a:effectLst>
              </a:rPr>
              <a:t>(3) </a:t>
            </a:r>
            <a:r>
              <a:rPr lang="zh-CN" altLang="en-US" dirty="0" smtClean="0">
                <a:solidFill>
                  <a:srgbClr val="002060"/>
                </a:solidFill>
                <a:effectLst>
                  <a:outerShdw blurRad="38100" dist="38100" dir="2700000" algn="tl">
                    <a:srgbClr val="000000">
                      <a:alpha val="43137"/>
                    </a:srgbClr>
                  </a:outerShdw>
                </a:effectLst>
              </a:rPr>
              <a:t>为从操作控制流程中分离出战略规划和管理控制提供依据。</a:t>
            </a:r>
          </a:p>
          <a:p>
            <a:pPr>
              <a:buFont typeface="Wingdings" pitchFamily="2" charset="2"/>
              <a:buNone/>
            </a:pPr>
            <a:r>
              <a:rPr lang="zh-CN" altLang="en-US" dirty="0" smtClean="0">
                <a:solidFill>
                  <a:srgbClr val="002060"/>
                </a:solidFill>
                <a:effectLst>
                  <a:outerShdw blurRad="38100" dist="38100" dir="2700000" algn="tl">
                    <a:srgbClr val="000000">
                      <a:alpha val="43137"/>
                    </a:srgbClr>
                  </a:outerShdw>
                </a:effectLst>
              </a:rPr>
              <a:t>      </a:t>
            </a:r>
            <a:r>
              <a:rPr lang="en-US" altLang="zh-CN" dirty="0" smtClean="0">
                <a:solidFill>
                  <a:srgbClr val="002060"/>
                </a:solidFill>
                <a:effectLst>
                  <a:outerShdw blurRad="38100" dist="38100" dir="2700000" algn="tl">
                    <a:srgbClr val="000000">
                      <a:alpha val="43137"/>
                    </a:srgbClr>
                  </a:outerShdw>
                </a:effectLst>
              </a:rPr>
              <a:t>(4) </a:t>
            </a:r>
            <a:r>
              <a:rPr lang="zh-CN" altLang="en-US" dirty="0" smtClean="0">
                <a:solidFill>
                  <a:srgbClr val="002060"/>
                </a:solidFill>
                <a:effectLst>
                  <a:outerShdw blurRad="38100" dist="38100" dir="2700000" algn="tl">
                    <a:srgbClr val="000000">
                      <a:alpha val="43137"/>
                    </a:srgbClr>
                  </a:outerShdw>
                </a:effectLst>
              </a:rPr>
              <a:t>为定义所需的信息结构、决定它的范围、分解成模块和建立开发的优先次序提供依据。</a:t>
            </a:r>
          </a:p>
          <a:p>
            <a:pPr>
              <a:buFont typeface="Wingdings" pitchFamily="2" charset="2"/>
              <a:buNone/>
            </a:pPr>
            <a:r>
              <a:rPr lang="zh-CN" altLang="en-US" dirty="0" smtClean="0">
                <a:solidFill>
                  <a:srgbClr val="002060"/>
                </a:solidFill>
                <a:effectLst>
                  <a:outerShdw blurRad="38100" dist="38100" dir="2700000" algn="tl">
                    <a:srgbClr val="000000">
                      <a:alpha val="43137"/>
                    </a:srgbClr>
                  </a:outerShdw>
                </a:effectLst>
              </a:rPr>
              <a:t>      </a:t>
            </a:r>
            <a:r>
              <a:rPr lang="en-US" altLang="zh-CN" dirty="0" smtClean="0">
                <a:solidFill>
                  <a:srgbClr val="002060"/>
                </a:solidFill>
                <a:effectLst>
                  <a:outerShdw blurRad="38100" dist="38100" dir="2700000" algn="tl">
                    <a:srgbClr val="000000">
                      <a:alpha val="43137"/>
                    </a:srgbClr>
                  </a:outerShdw>
                </a:effectLst>
              </a:rPr>
              <a:t>(5) </a:t>
            </a:r>
            <a:r>
              <a:rPr lang="zh-CN" altLang="en-US" dirty="0" smtClean="0">
                <a:solidFill>
                  <a:srgbClr val="002060"/>
                </a:solidFill>
                <a:effectLst>
                  <a:outerShdw blurRad="38100" dist="38100" dir="2700000" algn="tl">
                    <a:srgbClr val="000000">
                      <a:alpha val="43137"/>
                    </a:srgbClr>
                  </a:outerShdw>
                </a:effectLst>
              </a:rPr>
              <a:t>为定义关键的数据需求提供基础。 </a:t>
            </a:r>
            <a:endParaRPr lang="zh-CN" altLang="en-US"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00300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E794BB23-6F2A-40DC-8AEF-71516BEBE6A7}" type="slidenum">
              <a:rPr lang="en-US" altLang="zh-CN" smtClean="0"/>
              <a:pPr>
                <a:defRPr/>
              </a:pPr>
              <a:t>9</a:t>
            </a:fld>
            <a:endParaRPr lang="en-US" altLang="zh-CN" dirty="0"/>
          </a:p>
        </p:txBody>
      </p:sp>
      <p:sp>
        <p:nvSpPr>
          <p:cNvPr id="3" name="Rectangle 3"/>
          <p:cNvSpPr txBox="1">
            <a:spLocks noChangeArrowheads="1"/>
          </p:cNvSpPr>
          <p:nvPr/>
        </p:nvSpPr>
        <p:spPr>
          <a:xfrm>
            <a:off x="359791" y="1556792"/>
            <a:ext cx="8748713" cy="4752528"/>
          </a:xfrm>
          <a:prstGeom prst="rect">
            <a:avLst/>
          </a:prstGeom>
        </p:spPr>
        <p:txBody>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pPr eaLnBrk="1" hangingPunct="1"/>
            <a:r>
              <a:rPr lang="zh-CN" altLang="en-US" sz="2800" dirty="0" smtClean="0">
                <a:solidFill>
                  <a:srgbClr val="0000FF"/>
                </a:solidFill>
              </a:rPr>
              <a:t>战略管理理论演进</a:t>
            </a:r>
          </a:p>
          <a:p>
            <a:pPr lvl="1" eaLnBrk="1" hangingPunct="1"/>
            <a:r>
              <a:rPr lang="zh-CN" altLang="en-US" sz="2400" dirty="0" smtClean="0"/>
              <a:t>经典战略管理理论</a:t>
            </a:r>
          </a:p>
          <a:p>
            <a:pPr lvl="2" eaLnBrk="1" hangingPunct="1"/>
            <a:r>
              <a:rPr lang="zh-CN" altLang="en-US" sz="2000" dirty="0" smtClean="0"/>
              <a:t>以安德鲁斯和安索夫为代表，对企业内部条件和外部环境系统分析，提出企业组织的优势、劣势，外部环境给企业提供的机会、威胁，即</a:t>
            </a:r>
            <a:r>
              <a:rPr lang="en-US" altLang="zh-CN" sz="2000" dirty="0" smtClean="0">
                <a:solidFill>
                  <a:srgbClr val="FF0000"/>
                </a:solidFill>
              </a:rPr>
              <a:t>SWOT</a:t>
            </a:r>
            <a:r>
              <a:rPr lang="zh-CN" altLang="en-US" sz="2000" dirty="0" smtClean="0">
                <a:solidFill>
                  <a:srgbClr val="FF0000"/>
                </a:solidFill>
              </a:rPr>
              <a:t>分析法</a:t>
            </a:r>
          </a:p>
          <a:p>
            <a:pPr lvl="1" eaLnBrk="1" hangingPunct="1"/>
            <a:r>
              <a:rPr lang="zh-CN" altLang="en-US" sz="2400" dirty="0" smtClean="0"/>
              <a:t>以定位为基础的战略管理理论</a:t>
            </a:r>
          </a:p>
          <a:p>
            <a:pPr lvl="2" eaLnBrk="1" hangingPunct="1"/>
            <a:r>
              <a:rPr lang="zh-CN" altLang="en-US" sz="2000" dirty="0" smtClean="0"/>
              <a:t>迈克尔</a:t>
            </a:r>
            <a:r>
              <a:rPr lang="en-US" altLang="zh-CN" sz="2000" dirty="0" smtClean="0"/>
              <a:t>.</a:t>
            </a:r>
            <a:r>
              <a:rPr lang="zh-CN" altLang="en-US" sz="2000" dirty="0" smtClean="0"/>
              <a:t>波特为代表，运用产业分析法，提出</a:t>
            </a:r>
            <a:r>
              <a:rPr lang="zh-CN" altLang="en-US" sz="2000" dirty="0" smtClean="0">
                <a:solidFill>
                  <a:srgbClr val="FF0000"/>
                </a:solidFill>
              </a:rPr>
              <a:t>五力竞争模型</a:t>
            </a:r>
            <a:r>
              <a:rPr lang="zh-CN" altLang="en-US" sz="2000" dirty="0" smtClean="0"/>
              <a:t>，即现有竞争者、潜在竞争者、替代产品的威胁、供应商议价能力，购买者议价能力，通过对这五种竞争力量的分析确定</a:t>
            </a:r>
            <a:r>
              <a:rPr lang="zh-CN" altLang="en-US" sz="2000" dirty="0" smtClean="0">
                <a:solidFill>
                  <a:srgbClr val="FF0000"/>
                </a:solidFill>
              </a:rPr>
              <a:t>合适的定位</a:t>
            </a:r>
            <a:r>
              <a:rPr lang="zh-CN" altLang="en-US" sz="2000" dirty="0" smtClean="0"/>
              <a:t>成为关键。在此基础之上，波特提出了在特定产业中的通用战略，即</a:t>
            </a:r>
            <a:r>
              <a:rPr lang="zh-CN" altLang="en-US" sz="2000" dirty="0" smtClean="0">
                <a:solidFill>
                  <a:srgbClr val="FF0000"/>
                </a:solidFill>
              </a:rPr>
              <a:t>成本领先、差异化、目标聚集</a:t>
            </a:r>
            <a:r>
              <a:rPr lang="zh-CN" altLang="en-US" sz="2000" dirty="0" smtClean="0"/>
              <a:t>战略。</a:t>
            </a:r>
          </a:p>
        </p:txBody>
      </p:sp>
      <p:sp>
        <p:nvSpPr>
          <p:cNvPr id="4" name="Rectangle 7"/>
          <p:cNvSpPr>
            <a:spLocks noChangeArrowheads="1"/>
          </p:cNvSpPr>
          <p:nvPr/>
        </p:nvSpPr>
        <p:spPr bwMode="auto">
          <a:xfrm>
            <a:off x="1115616" y="44624"/>
            <a:ext cx="7772400" cy="657944"/>
          </a:xfrm>
          <a:prstGeom prst="rect">
            <a:avLst/>
          </a:prstGeom>
          <a:noFill/>
          <a:ln w="9525" algn="ctr">
            <a:noFill/>
            <a:miter lim="800000"/>
            <a:headEnd/>
            <a:tailEnd/>
          </a:ln>
          <a:effectLst/>
        </p:spPr>
        <p:txBody>
          <a:bodyPr lIns="92075" tIns="46038" rIns="92075" bIns="46038" anchor="ctr"/>
          <a:lstStyle/>
          <a:p>
            <a:pPr algn="r" eaLnBrk="0" hangingPunct="0">
              <a:defRPr/>
            </a:pPr>
            <a:r>
              <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一</a:t>
            </a:r>
            <a:r>
              <a:rPr lang="zh-CN" altLang="en-US" sz="3600" b="1" dirty="0" smtClean="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rPr>
              <a:t>、系统规划概论</a:t>
            </a:r>
            <a:endParaRPr lang="zh-CN" altLang="en-US" sz="3600" b="1" dirty="0">
              <a:solidFill>
                <a:srgbClr val="0000FF"/>
              </a:solidFill>
              <a:effectLst>
                <a:outerShdw blurRad="38100" dist="38100" dir="2700000" algn="tl">
                  <a:srgbClr val="000000">
                    <a:alpha val="43137"/>
                  </a:srgbClr>
                </a:outerShdw>
              </a:effectLst>
              <a:latin typeface="隶书" pitchFamily="49" charset="-122"/>
              <a:ea typeface="隶书" pitchFamily="49" charset="-122"/>
              <a:cs typeface="+mj-cs"/>
            </a:endParaRPr>
          </a:p>
        </p:txBody>
      </p:sp>
      <p:sp>
        <p:nvSpPr>
          <p:cNvPr id="5" name="Text Box 3"/>
          <p:cNvSpPr txBox="1">
            <a:spLocks noChangeArrowheads="1"/>
          </p:cNvSpPr>
          <p:nvPr/>
        </p:nvSpPr>
        <p:spPr bwMode="auto">
          <a:xfrm>
            <a:off x="2517540" y="828001"/>
            <a:ext cx="4968552" cy="584775"/>
          </a:xfrm>
          <a:prstGeom prst="rect">
            <a:avLst/>
          </a:prstGeom>
          <a:solidFill>
            <a:schemeClr val="accent2"/>
          </a:solidFill>
          <a:ln w="9525" cap="flat" cmpd="sng">
            <a:noFill/>
            <a:prstDash val="solid"/>
            <a:miter lim="800000"/>
            <a:headEnd/>
            <a:tailEnd/>
          </a:ln>
          <a:effectLst>
            <a:outerShdw dist="107763" dir="2700000" algn="ctr" rotWithShape="0">
              <a:schemeClr val="bg2"/>
            </a:outerShdw>
          </a:effectLst>
          <a:extLst/>
        </p:spPr>
        <p:txBody>
          <a:bodyPr wrap="square">
            <a:spAutoFit/>
          </a:bodyPr>
          <a:lstStyle>
            <a:defPPr>
              <a:defRPr lang="zh-CN"/>
            </a:defPPr>
            <a:lvl1pPr eaLnBrk="1" hangingPunct="1">
              <a:spcBef>
                <a:spcPct val="50000"/>
              </a:spcBef>
              <a:defRPr kumimoji="1" sz="3200" b="1">
                <a:solidFill>
                  <a:srgbClr val="FFFFFF"/>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stStyle>
          <a:p>
            <a:r>
              <a:rPr lang="en-US" altLang="zh-CN" dirty="0"/>
              <a:t>  </a:t>
            </a:r>
            <a:r>
              <a:rPr lang="en-US" altLang="zh-CN" dirty="0" smtClean="0"/>
              <a:t>1</a:t>
            </a:r>
            <a:r>
              <a:rPr lang="zh-CN" altLang="en-US" dirty="0" smtClean="0"/>
              <a:t>、企业</a:t>
            </a:r>
            <a:r>
              <a:rPr lang="en-US" altLang="zh-CN" dirty="0" smtClean="0"/>
              <a:t>IT</a:t>
            </a:r>
            <a:r>
              <a:rPr lang="zh-CN" altLang="en-US" dirty="0" smtClean="0"/>
              <a:t>战略</a:t>
            </a:r>
            <a:endParaRPr lang="zh-CN" altLang="en-US" dirty="0"/>
          </a:p>
        </p:txBody>
      </p:sp>
      <p:pic>
        <p:nvPicPr>
          <p:cNvPr id="6" name="Picture 2" descr="https://imgsa.baidu.com/baike/c0%3Dbaike80%2C5%2C5%2C80%2C26/sign=09ad07c9a9773912d02b8d339970ed7d/d1a20cf431adcbef89a73f72acaf2edda3cc9f3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920" y="1628800"/>
            <a:ext cx="8514453" cy="475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62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0"/>
          </p:nvPr>
        </p:nvSpPr>
        <p:spPr>
          <a:noFill/>
        </p:spPr>
        <p:txBody>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6004B1FA-ABC7-4883-8DB6-7DD1A7720D17}" type="slidenum">
              <a:rPr lang="ar-SA" altLang="en-US" sz="1000">
                <a:solidFill>
                  <a:schemeClr val="bg1"/>
                </a:solidFill>
              </a:rPr>
              <a:pPr eaLnBrk="1" hangingPunct="1"/>
              <a:t>90</a:t>
            </a:fld>
            <a:endParaRPr lang="en-US" altLang="en-US" sz="1000">
              <a:solidFill>
                <a:schemeClr val="bg1"/>
              </a:solidFill>
            </a:endParaRPr>
          </a:p>
        </p:txBody>
      </p:sp>
      <p:sp>
        <p:nvSpPr>
          <p:cNvPr id="41988" name="Rectangle 3"/>
          <p:cNvSpPr>
            <a:spLocks noGrp="1" noChangeArrowheads="1"/>
          </p:cNvSpPr>
          <p:nvPr>
            <p:ph type="body" idx="1"/>
          </p:nvPr>
        </p:nvSpPr>
        <p:spPr>
          <a:xfrm>
            <a:off x="457200" y="1556792"/>
            <a:ext cx="8229600" cy="4896396"/>
          </a:xfrm>
        </p:spPr>
        <p:txBody>
          <a:bodyPr/>
          <a:lstStyle/>
          <a:p>
            <a:pPr lvl="1" eaLnBrk="1" hangingPunct="1"/>
            <a:r>
              <a:rPr lang="zh-CN" altLang="en-US" sz="2800" dirty="0" smtClean="0"/>
              <a:t>企业过程分类</a:t>
            </a:r>
          </a:p>
          <a:p>
            <a:pPr lvl="2" eaLnBrk="1" hangingPunct="1"/>
            <a:r>
              <a:rPr lang="zh-CN" altLang="en-US" dirty="0" smtClean="0"/>
              <a:t>计划与控制流程</a:t>
            </a:r>
          </a:p>
          <a:p>
            <a:pPr lvl="2" eaLnBrk="1" hangingPunct="1"/>
            <a:r>
              <a:rPr lang="zh-CN" altLang="en-US" dirty="0" smtClean="0"/>
              <a:t>产品和服务流程</a:t>
            </a:r>
          </a:p>
          <a:p>
            <a:pPr lvl="2" eaLnBrk="1" hangingPunct="1"/>
            <a:r>
              <a:rPr lang="zh-CN" altLang="en-US" dirty="0" smtClean="0"/>
              <a:t>支持性资源流程：如资金、人员、材料、设备等</a:t>
            </a:r>
          </a:p>
          <a:p>
            <a:pPr lvl="1" eaLnBrk="1" hangingPunct="1"/>
            <a:r>
              <a:rPr lang="zh-CN" altLang="en-US" sz="2800" dirty="0" smtClean="0"/>
              <a:t>产品</a:t>
            </a:r>
            <a:r>
              <a:rPr lang="en-US" altLang="zh-CN" sz="2800" dirty="0" smtClean="0"/>
              <a:t>/</a:t>
            </a:r>
            <a:r>
              <a:rPr lang="zh-CN" altLang="en-US" sz="2800" dirty="0" smtClean="0"/>
              <a:t>服务和支持性资源的生命周期</a:t>
            </a:r>
          </a:p>
          <a:p>
            <a:pPr lvl="2" eaLnBrk="1" hangingPunct="1"/>
            <a:r>
              <a:rPr lang="zh-CN" altLang="en-US" dirty="0" smtClean="0"/>
              <a:t>第一阶段：需求</a:t>
            </a:r>
            <a:r>
              <a:rPr lang="en-US" altLang="zh-CN" dirty="0" smtClean="0"/>
              <a:t>/</a:t>
            </a:r>
            <a:r>
              <a:rPr lang="zh-CN" altLang="en-US" dirty="0" smtClean="0"/>
              <a:t>计划</a:t>
            </a:r>
          </a:p>
          <a:p>
            <a:pPr lvl="2" eaLnBrk="1" hangingPunct="1"/>
            <a:r>
              <a:rPr lang="zh-CN" altLang="en-US" dirty="0" smtClean="0"/>
              <a:t>第二阶段：获取</a:t>
            </a:r>
            <a:r>
              <a:rPr lang="en-US" altLang="zh-CN" dirty="0" smtClean="0"/>
              <a:t>/</a:t>
            </a:r>
            <a:r>
              <a:rPr lang="zh-CN" altLang="en-US" dirty="0" smtClean="0"/>
              <a:t>实现</a:t>
            </a:r>
          </a:p>
          <a:p>
            <a:pPr lvl="2" eaLnBrk="1" hangingPunct="1"/>
            <a:r>
              <a:rPr lang="zh-CN" altLang="en-US" dirty="0" smtClean="0"/>
              <a:t>第三阶段：经营</a:t>
            </a:r>
            <a:r>
              <a:rPr lang="en-US" altLang="zh-CN" dirty="0" smtClean="0"/>
              <a:t>/</a:t>
            </a:r>
            <a:r>
              <a:rPr lang="zh-CN" altLang="en-US" dirty="0" smtClean="0"/>
              <a:t>管理</a:t>
            </a:r>
          </a:p>
          <a:p>
            <a:pPr lvl="2" eaLnBrk="1" hangingPunct="1"/>
            <a:r>
              <a:rPr lang="zh-CN" altLang="en-US" dirty="0" smtClean="0"/>
              <a:t>第四阶段：回收</a:t>
            </a:r>
            <a:r>
              <a:rPr lang="en-US" altLang="zh-CN" dirty="0" smtClean="0"/>
              <a:t>/</a:t>
            </a:r>
            <a:r>
              <a:rPr lang="zh-CN" altLang="en-US" dirty="0" smtClean="0"/>
              <a:t>分配</a:t>
            </a:r>
          </a:p>
        </p:txBody>
      </p:sp>
      <p:sp>
        <p:nvSpPr>
          <p:cNvPr id="6" name="Rectangle 2"/>
          <p:cNvSpPr txBox="1">
            <a:spLocks noChangeArrowheads="1"/>
          </p:cNvSpPr>
          <p:nvPr/>
        </p:nvSpPr>
        <p:spPr>
          <a:xfrm>
            <a:off x="0" y="77317"/>
            <a:ext cx="8892480" cy="687387"/>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r"/>
            <a:r>
              <a:rPr lang="en-US" altLang="zh-CN" dirty="0" smtClean="0"/>
              <a:t>2</a:t>
            </a:r>
            <a:r>
              <a:rPr lang="zh-CN" altLang="en-US" dirty="0" smtClean="0"/>
              <a:t>、系统流程规划</a:t>
            </a:r>
            <a:endParaRPr lang="zh-CN" altLang="en-US" dirty="0"/>
          </a:p>
        </p:txBody>
      </p:sp>
      <p:sp>
        <p:nvSpPr>
          <p:cNvPr id="7" name="Text Box 3"/>
          <p:cNvSpPr txBox="1">
            <a:spLocks noChangeArrowheads="1"/>
          </p:cNvSpPr>
          <p:nvPr/>
        </p:nvSpPr>
        <p:spPr bwMode="auto">
          <a:xfrm>
            <a:off x="1835696" y="980499"/>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2)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定义业务流程</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787637438"/>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4"/>
          <p:cNvSpPr>
            <a:spLocks noGrp="1"/>
          </p:cNvSpPr>
          <p:nvPr>
            <p:ph type="sldNum" sz="quarter" idx="10"/>
          </p:nvPr>
        </p:nvSpPr>
        <p:spPr>
          <a:noFill/>
        </p:spPr>
        <p:txBody>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C7D87CEA-C335-48D6-A70A-628071595489}" type="slidenum">
              <a:rPr lang="ar-SA" altLang="en-US" sz="1000">
                <a:solidFill>
                  <a:schemeClr val="bg1"/>
                </a:solidFill>
              </a:rPr>
              <a:pPr eaLnBrk="1" hangingPunct="1"/>
              <a:t>91</a:t>
            </a:fld>
            <a:endParaRPr lang="en-US" altLang="en-US" sz="1000">
              <a:solidFill>
                <a:schemeClr val="bg1"/>
              </a:solidFill>
            </a:endParaRPr>
          </a:p>
        </p:txBody>
      </p:sp>
      <p:sp>
        <p:nvSpPr>
          <p:cNvPr id="44036" name="Rectangle 3"/>
          <p:cNvSpPr>
            <a:spLocks noGrp="1" noChangeArrowheads="1"/>
          </p:cNvSpPr>
          <p:nvPr>
            <p:ph type="body" sz="half" idx="1"/>
          </p:nvPr>
        </p:nvSpPr>
        <p:spPr>
          <a:xfrm>
            <a:off x="757238" y="1660352"/>
            <a:ext cx="4292600" cy="544512"/>
          </a:xfrm>
        </p:spPr>
        <p:txBody>
          <a:bodyPr/>
          <a:lstStyle/>
          <a:p>
            <a:pPr eaLnBrk="1" hangingPunct="1"/>
            <a:r>
              <a:rPr lang="zh-CN" altLang="en-US" sz="2400" dirty="0" smtClean="0"/>
              <a:t>计划和控制流程</a:t>
            </a:r>
          </a:p>
        </p:txBody>
      </p:sp>
      <p:graphicFrame>
        <p:nvGraphicFramePr>
          <p:cNvPr id="1016863" name="Group 31"/>
          <p:cNvGraphicFramePr>
            <a:graphicFrameLocks noGrp="1"/>
          </p:cNvGraphicFramePr>
          <p:nvPr>
            <p:ph sz="half" idx="2"/>
          </p:nvPr>
        </p:nvGraphicFramePr>
        <p:xfrm>
          <a:off x="2078038" y="3195638"/>
          <a:ext cx="5778500" cy="2387598"/>
        </p:xfrm>
        <a:graphic>
          <a:graphicData uri="http://schemas.openxmlformats.org/drawingml/2006/table">
            <a:tbl>
              <a:tblPr/>
              <a:tblGrid>
                <a:gridCol w="2889250">
                  <a:extLst>
                    <a:ext uri="{9D8B030D-6E8A-4147-A177-3AD203B41FA5}">
                      <a16:colId xmlns:a16="http://schemas.microsoft.com/office/drawing/2014/main" val="20000"/>
                    </a:ext>
                  </a:extLst>
                </a:gridCol>
                <a:gridCol w="2889250">
                  <a:extLst>
                    <a:ext uri="{9D8B030D-6E8A-4147-A177-3AD203B41FA5}">
                      <a16:colId xmlns:a16="http://schemas.microsoft.com/office/drawing/2014/main" val="20001"/>
                    </a:ext>
                  </a:extLst>
                </a:gridCol>
              </a:tblGrid>
              <a:tr h="401637">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400" b="0" i="0" u="none" strike="noStrike" cap="none" normalizeH="0" baseline="0" dirty="0" smtClean="0">
                          <a:ln>
                            <a:noFill/>
                          </a:ln>
                          <a:solidFill>
                            <a:schemeClr val="accent2"/>
                          </a:solidFill>
                          <a:effectLst/>
                          <a:latin typeface="Arial" pitchFamily="34" charset="0"/>
                          <a:ea typeface="黑体" pitchFamily="49" charset="-122"/>
                          <a:cs typeface="Arial" pitchFamily="34" charset="0"/>
                        </a:rPr>
                        <a:t>战略计划</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400" b="0" i="0" u="none" strike="noStrike" cap="none" normalizeH="0" baseline="0" dirty="0" smtClean="0">
                          <a:ln>
                            <a:noFill/>
                          </a:ln>
                          <a:solidFill>
                            <a:schemeClr val="accent2"/>
                          </a:solidFill>
                          <a:effectLst/>
                          <a:latin typeface="Arial" pitchFamily="34" charset="0"/>
                          <a:ea typeface="黑体" pitchFamily="49" charset="-122"/>
                          <a:cs typeface="Arial" pitchFamily="34" charset="0"/>
                        </a:rPr>
                        <a:t>管理控制</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0"/>
                  </a:ext>
                </a:extLst>
              </a:tr>
              <a:tr h="401637">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dirty="0" smtClean="0">
                          <a:ln>
                            <a:noFill/>
                          </a:ln>
                          <a:solidFill>
                            <a:schemeClr val="hlink"/>
                          </a:solidFill>
                          <a:effectLst/>
                          <a:latin typeface="Arial" pitchFamily="34" charset="0"/>
                          <a:ea typeface="黑体" pitchFamily="49" charset="-122"/>
                          <a:cs typeface="Arial" pitchFamily="34" charset="0"/>
                        </a:rPr>
                        <a:t>经济预测</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dirty="0" smtClean="0">
                          <a:ln>
                            <a:noFill/>
                          </a:ln>
                          <a:solidFill>
                            <a:schemeClr val="hlink"/>
                          </a:solidFill>
                          <a:effectLst/>
                          <a:latin typeface="Arial" pitchFamily="34" charset="0"/>
                          <a:ea typeface="黑体" pitchFamily="49" charset="-122"/>
                          <a:cs typeface="Arial" pitchFamily="34" charset="0"/>
                        </a:rPr>
                        <a:t>市场预测</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1"/>
                  </a:ext>
                </a:extLst>
              </a:tr>
              <a:tr h="401637">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dirty="0" smtClean="0">
                          <a:ln>
                            <a:noFill/>
                          </a:ln>
                          <a:solidFill>
                            <a:schemeClr val="hlink"/>
                          </a:solidFill>
                          <a:effectLst/>
                          <a:latin typeface="Arial" pitchFamily="34" charset="0"/>
                          <a:ea typeface="黑体" pitchFamily="49" charset="-122"/>
                          <a:cs typeface="Arial" pitchFamily="34" charset="0"/>
                        </a:rPr>
                        <a:t>组织计划</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dirty="0" smtClean="0">
                          <a:ln>
                            <a:noFill/>
                          </a:ln>
                          <a:solidFill>
                            <a:schemeClr val="hlink"/>
                          </a:solidFill>
                          <a:effectLst/>
                          <a:latin typeface="Arial" pitchFamily="34" charset="0"/>
                          <a:ea typeface="黑体" pitchFamily="49" charset="-122"/>
                          <a:cs typeface="Arial" pitchFamily="34" charset="0"/>
                        </a:rPr>
                        <a:t>产品预测</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2"/>
                  </a:ext>
                </a:extLst>
              </a:tr>
              <a:tr h="401637">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dirty="0" smtClean="0">
                          <a:ln>
                            <a:noFill/>
                          </a:ln>
                          <a:solidFill>
                            <a:schemeClr val="hlink"/>
                          </a:solidFill>
                          <a:effectLst/>
                          <a:latin typeface="Arial" pitchFamily="34" charset="0"/>
                          <a:ea typeface="黑体" pitchFamily="49" charset="-122"/>
                          <a:cs typeface="Arial" pitchFamily="34" charset="0"/>
                        </a:rPr>
                        <a:t>策略指定</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dirty="0" smtClean="0">
                          <a:ln>
                            <a:noFill/>
                          </a:ln>
                          <a:solidFill>
                            <a:schemeClr val="hlink"/>
                          </a:solidFill>
                          <a:effectLst/>
                          <a:latin typeface="Arial" pitchFamily="34" charset="0"/>
                          <a:ea typeface="黑体" pitchFamily="49" charset="-122"/>
                          <a:cs typeface="Arial" pitchFamily="34" charset="0"/>
                        </a:rPr>
                        <a:t>资金计划</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3"/>
                  </a:ext>
                </a:extLst>
              </a:tr>
              <a:tr h="401637">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dirty="0" smtClean="0">
                          <a:ln>
                            <a:noFill/>
                          </a:ln>
                          <a:solidFill>
                            <a:schemeClr val="hlink"/>
                          </a:solidFill>
                          <a:effectLst/>
                          <a:latin typeface="Arial" pitchFamily="34" charset="0"/>
                          <a:ea typeface="黑体" pitchFamily="49" charset="-122"/>
                          <a:cs typeface="Arial" pitchFamily="34" charset="0"/>
                        </a:rPr>
                        <a:t>目标开发</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dirty="0" smtClean="0">
                          <a:ln>
                            <a:noFill/>
                          </a:ln>
                          <a:solidFill>
                            <a:schemeClr val="hlink"/>
                          </a:solidFill>
                          <a:effectLst/>
                          <a:latin typeface="Arial" pitchFamily="34" charset="0"/>
                          <a:ea typeface="黑体" pitchFamily="49" charset="-122"/>
                          <a:cs typeface="Arial" pitchFamily="34" charset="0"/>
                        </a:rPr>
                        <a:t>操作计划</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4"/>
                  </a:ext>
                </a:extLst>
              </a:tr>
              <a:tr h="379413">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dirty="0" smtClean="0">
                          <a:ln>
                            <a:noFill/>
                          </a:ln>
                          <a:solidFill>
                            <a:schemeClr val="hlink"/>
                          </a:solidFill>
                          <a:effectLst/>
                          <a:latin typeface="Arial" pitchFamily="34" charset="0"/>
                          <a:ea typeface="黑体" pitchFamily="49" charset="-122"/>
                          <a:cs typeface="Arial" pitchFamily="34" charset="0"/>
                        </a:rPr>
                        <a:t>产品系列设计</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dirty="0" smtClean="0">
                          <a:ln>
                            <a:noFill/>
                          </a:ln>
                          <a:solidFill>
                            <a:schemeClr val="hlink"/>
                          </a:solidFill>
                          <a:effectLst/>
                          <a:latin typeface="Arial" pitchFamily="34" charset="0"/>
                          <a:ea typeface="黑体" pitchFamily="49" charset="-122"/>
                          <a:cs typeface="Arial" pitchFamily="34" charset="0"/>
                        </a:rPr>
                        <a:t>预算</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5"/>
                  </a:ext>
                </a:extLst>
              </a:tr>
            </a:tbl>
          </a:graphicData>
        </a:graphic>
      </p:graphicFrame>
      <p:grpSp>
        <p:nvGrpSpPr>
          <p:cNvPr id="44060" name="Group 28"/>
          <p:cNvGrpSpPr>
            <a:grpSpLocks/>
          </p:cNvGrpSpPr>
          <p:nvPr/>
        </p:nvGrpSpPr>
        <p:grpSpPr bwMode="auto">
          <a:xfrm>
            <a:off x="909638" y="2270125"/>
            <a:ext cx="1254125" cy="739775"/>
            <a:chOff x="521" y="3385"/>
            <a:chExt cx="790" cy="466"/>
          </a:xfrm>
        </p:grpSpPr>
        <p:sp>
          <p:nvSpPr>
            <p:cNvPr id="44061" name="WordArt 29"/>
            <p:cNvSpPr>
              <a:spLocks noChangeArrowheads="1" noChangeShapeType="1" noTextEdit="1"/>
            </p:cNvSpPr>
            <p:nvPr/>
          </p:nvSpPr>
          <p:spPr bwMode="auto">
            <a:xfrm>
              <a:off x="975" y="3657"/>
              <a:ext cx="336" cy="162"/>
            </a:xfrm>
            <a:prstGeom prst="rect">
              <a:avLst/>
            </a:prstGeom>
          </p:spPr>
          <p:txBody>
            <a:bodyPr wrap="none" fromWordArt="1">
              <a:prstTxWarp prst="textPlain">
                <a:avLst>
                  <a:gd name="adj" fmla="val 50000"/>
                </a:avLst>
              </a:prstTxWarp>
            </a:bodyPr>
            <a:lstStyle/>
            <a:p>
              <a:pPr algn="ctr"/>
              <a:r>
                <a:rPr lang="zh-CN" altLang="en-US" kern="10">
                  <a:ln w="9525">
                    <a:solidFill>
                      <a:srgbClr val="FF9900"/>
                    </a:solidFill>
                    <a:round/>
                    <a:headEnd/>
                    <a:tailEnd/>
                  </a:ln>
                  <a:solidFill>
                    <a:srgbClr val="FF9900"/>
                  </a:solidFill>
                  <a:effectLst>
                    <a:outerShdw dist="35921" dir="2700000" algn="ctr" rotWithShape="0">
                      <a:srgbClr val="808080">
                        <a:alpha val="79999"/>
                      </a:srgbClr>
                    </a:outerShdw>
                  </a:effectLst>
                  <a:latin typeface="隶书"/>
                  <a:ea typeface="隶书"/>
                </a:rPr>
                <a:t>示例</a:t>
              </a:r>
            </a:p>
          </p:txBody>
        </p:sp>
        <p:pic>
          <p:nvPicPr>
            <p:cNvPr id="44062" name="Picture 30" descr="MCj018618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 y="3385"/>
              <a:ext cx="394"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Rectangle 2"/>
          <p:cNvSpPr txBox="1">
            <a:spLocks noChangeArrowheads="1"/>
          </p:cNvSpPr>
          <p:nvPr/>
        </p:nvSpPr>
        <p:spPr>
          <a:xfrm>
            <a:off x="0" y="77317"/>
            <a:ext cx="8892480" cy="687387"/>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r"/>
            <a:r>
              <a:rPr lang="en-US" altLang="zh-CN" dirty="0" smtClean="0"/>
              <a:t>2</a:t>
            </a:r>
            <a:r>
              <a:rPr lang="zh-CN" altLang="en-US" dirty="0" smtClean="0"/>
              <a:t>、系统流程规划</a:t>
            </a:r>
            <a:endParaRPr lang="zh-CN" altLang="en-US" dirty="0"/>
          </a:p>
        </p:txBody>
      </p:sp>
      <p:sp>
        <p:nvSpPr>
          <p:cNvPr id="11" name="Text Box 3"/>
          <p:cNvSpPr txBox="1">
            <a:spLocks noChangeArrowheads="1"/>
          </p:cNvSpPr>
          <p:nvPr/>
        </p:nvSpPr>
        <p:spPr bwMode="auto">
          <a:xfrm>
            <a:off x="1835696" y="980499"/>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2)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定义业务流程</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632409737"/>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type="body" sz="half" idx="1"/>
          </p:nvPr>
        </p:nvSpPr>
        <p:spPr>
          <a:xfrm>
            <a:off x="936625" y="1580725"/>
            <a:ext cx="4292600" cy="654050"/>
          </a:xfrm>
        </p:spPr>
        <p:txBody>
          <a:bodyPr/>
          <a:lstStyle/>
          <a:p>
            <a:pPr eaLnBrk="1" hangingPunct="1"/>
            <a:r>
              <a:rPr lang="zh-CN" altLang="en-US" sz="2400" dirty="0" smtClean="0"/>
              <a:t>产品和服务流程</a:t>
            </a:r>
          </a:p>
        </p:txBody>
      </p:sp>
      <p:graphicFrame>
        <p:nvGraphicFramePr>
          <p:cNvPr id="1018884" name="Group 4"/>
          <p:cNvGraphicFramePr>
            <a:graphicFrameLocks noGrp="1"/>
          </p:cNvGraphicFramePr>
          <p:nvPr>
            <p:ph sz="half" idx="2"/>
            <p:extLst>
              <p:ext uri="{D42A27DB-BD31-4B8C-83A1-F6EECF244321}">
                <p14:modId xmlns:p14="http://schemas.microsoft.com/office/powerpoint/2010/main" val="2627018404"/>
              </p:ext>
            </p:extLst>
          </p:nvPr>
        </p:nvGraphicFramePr>
        <p:xfrm>
          <a:off x="1284288" y="3114250"/>
          <a:ext cx="7173912" cy="3267078"/>
        </p:xfrm>
        <a:graphic>
          <a:graphicData uri="http://schemas.openxmlformats.org/drawingml/2006/table">
            <a:tbl>
              <a:tblPr/>
              <a:tblGrid>
                <a:gridCol w="1220787">
                  <a:extLst>
                    <a:ext uri="{9D8B030D-6E8A-4147-A177-3AD203B41FA5}">
                      <a16:colId xmlns:a16="http://schemas.microsoft.com/office/drawing/2014/main" val="20000"/>
                    </a:ext>
                  </a:extLst>
                </a:gridCol>
                <a:gridCol w="1984375">
                  <a:extLst>
                    <a:ext uri="{9D8B030D-6E8A-4147-A177-3AD203B41FA5}">
                      <a16:colId xmlns:a16="http://schemas.microsoft.com/office/drawing/2014/main" val="20001"/>
                    </a:ext>
                  </a:extLst>
                </a:gridCol>
                <a:gridCol w="1984375">
                  <a:extLst>
                    <a:ext uri="{9D8B030D-6E8A-4147-A177-3AD203B41FA5}">
                      <a16:colId xmlns:a16="http://schemas.microsoft.com/office/drawing/2014/main" val="20002"/>
                    </a:ext>
                  </a:extLst>
                </a:gridCol>
                <a:gridCol w="1984375">
                  <a:extLst>
                    <a:ext uri="{9D8B030D-6E8A-4147-A177-3AD203B41FA5}">
                      <a16:colId xmlns:a16="http://schemas.microsoft.com/office/drawing/2014/main" val="20003"/>
                    </a:ext>
                  </a:extLst>
                </a:gridCol>
              </a:tblGrid>
              <a:tr h="468313">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dirty="0" smtClean="0">
                          <a:ln>
                            <a:noFill/>
                          </a:ln>
                          <a:solidFill>
                            <a:schemeClr val="accent2"/>
                          </a:solidFill>
                          <a:effectLst/>
                          <a:latin typeface="Arial" pitchFamily="34" charset="0"/>
                          <a:ea typeface="黑体" pitchFamily="49" charset="-122"/>
                          <a:cs typeface="Arial" pitchFamily="34" charset="0"/>
                        </a:rPr>
                        <a:t>需求阶段</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dirty="0" smtClean="0">
                          <a:ln>
                            <a:noFill/>
                          </a:ln>
                          <a:solidFill>
                            <a:schemeClr val="accent2"/>
                          </a:solidFill>
                          <a:effectLst/>
                          <a:latin typeface="Arial" pitchFamily="34" charset="0"/>
                          <a:ea typeface="黑体" pitchFamily="49" charset="-122"/>
                          <a:cs typeface="Arial" pitchFamily="34" charset="0"/>
                        </a:rPr>
                        <a:t>获取阶段</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dirty="0" smtClean="0">
                          <a:ln>
                            <a:noFill/>
                          </a:ln>
                          <a:solidFill>
                            <a:schemeClr val="accent2"/>
                          </a:solidFill>
                          <a:effectLst/>
                          <a:latin typeface="Arial" pitchFamily="34" charset="0"/>
                          <a:ea typeface="黑体" pitchFamily="49" charset="-122"/>
                          <a:cs typeface="Arial" pitchFamily="34" charset="0"/>
                        </a:rPr>
                        <a:t>经营管理阶段</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dirty="0" smtClean="0">
                          <a:ln>
                            <a:noFill/>
                          </a:ln>
                          <a:solidFill>
                            <a:schemeClr val="accent2"/>
                          </a:solidFill>
                          <a:effectLst/>
                          <a:latin typeface="Arial" pitchFamily="34" charset="0"/>
                          <a:ea typeface="黑体" pitchFamily="49" charset="-122"/>
                          <a:cs typeface="Arial" pitchFamily="34" charset="0"/>
                        </a:rPr>
                        <a:t>回收分配阶段</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8313">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rgbClr val="051AB3"/>
                          </a:solidFill>
                          <a:effectLst/>
                          <a:latin typeface="Arial" pitchFamily="34" charset="0"/>
                          <a:ea typeface="黑体" pitchFamily="49" charset="-122"/>
                          <a:cs typeface="Arial" pitchFamily="34" charset="0"/>
                        </a:rPr>
                        <a:t>市场计划</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dirty="0" smtClean="0">
                          <a:ln>
                            <a:noFill/>
                          </a:ln>
                          <a:solidFill>
                            <a:srgbClr val="051AB3"/>
                          </a:solidFill>
                          <a:effectLst/>
                          <a:latin typeface="Arial" pitchFamily="34" charset="0"/>
                          <a:ea typeface="黑体" pitchFamily="49" charset="-122"/>
                          <a:cs typeface="Arial" pitchFamily="34" charset="0"/>
                        </a:rPr>
                        <a:t>产品设计开发</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rgbClr val="051AB3"/>
                          </a:solidFill>
                          <a:effectLst/>
                          <a:latin typeface="Arial" pitchFamily="34" charset="0"/>
                          <a:ea typeface="黑体" pitchFamily="49" charset="-122"/>
                          <a:cs typeface="Arial" pitchFamily="34" charset="0"/>
                        </a:rPr>
                        <a:t>定单处理与控制</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dirty="0" smtClean="0">
                          <a:ln>
                            <a:noFill/>
                          </a:ln>
                          <a:solidFill>
                            <a:srgbClr val="051AB3"/>
                          </a:solidFill>
                          <a:effectLst/>
                          <a:latin typeface="Arial" pitchFamily="34" charset="0"/>
                          <a:ea typeface="黑体" pitchFamily="49" charset="-122"/>
                          <a:cs typeface="Arial" pitchFamily="34" charset="0"/>
                        </a:rPr>
                        <a:t>销售</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8313">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dirty="0" smtClean="0">
                          <a:ln>
                            <a:noFill/>
                          </a:ln>
                          <a:solidFill>
                            <a:srgbClr val="051AB3"/>
                          </a:solidFill>
                          <a:effectLst/>
                          <a:latin typeface="Arial" pitchFamily="34" charset="0"/>
                          <a:ea typeface="黑体" pitchFamily="49" charset="-122"/>
                          <a:cs typeface="Arial" pitchFamily="34" charset="0"/>
                        </a:rPr>
                        <a:t>市场研究</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dirty="0" smtClean="0">
                          <a:ln>
                            <a:noFill/>
                          </a:ln>
                          <a:solidFill>
                            <a:srgbClr val="051AB3"/>
                          </a:solidFill>
                          <a:effectLst/>
                          <a:latin typeface="Arial" pitchFamily="34" charset="0"/>
                          <a:ea typeface="黑体" pitchFamily="49" charset="-122"/>
                          <a:cs typeface="Arial" pitchFamily="34" charset="0"/>
                        </a:rPr>
                        <a:t>产品规格制定</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rgbClr val="051AB3"/>
                          </a:solidFill>
                          <a:effectLst/>
                          <a:latin typeface="Arial" pitchFamily="34" charset="0"/>
                          <a:ea typeface="黑体" pitchFamily="49" charset="-122"/>
                          <a:cs typeface="Arial" pitchFamily="34" charset="0"/>
                        </a:rPr>
                        <a:t>接收与存储</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dirty="0" smtClean="0">
                          <a:ln>
                            <a:noFill/>
                          </a:ln>
                          <a:solidFill>
                            <a:srgbClr val="051AB3"/>
                          </a:solidFill>
                          <a:effectLst/>
                          <a:latin typeface="Arial" pitchFamily="34" charset="0"/>
                          <a:ea typeface="黑体" pitchFamily="49" charset="-122"/>
                          <a:cs typeface="Arial" pitchFamily="34" charset="0"/>
                        </a:rPr>
                        <a:t>订货服务</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9900">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dirty="0" smtClean="0">
                          <a:ln>
                            <a:noFill/>
                          </a:ln>
                          <a:solidFill>
                            <a:srgbClr val="051AB3"/>
                          </a:solidFill>
                          <a:effectLst/>
                          <a:latin typeface="Arial" pitchFamily="34" charset="0"/>
                          <a:ea typeface="黑体" pitchFamily="49" charset="-122"/>
                          <a:cs typeface="Arial" pitchFamily="34" charset="0"/>
                        </a:rPr>
                        <a:t>预测</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rgbClr val="051AB3"/>
                          </a:solidFill>
                          <a:effectLst/>
                          <a:latin typeface="Arial" pitchFamily="34" charset="0"/>
                          <a:ea typeface="黑体" pitchFamily="49" charset="-122"/>
                          <a:cs typeface="Arial" pitchFamily="34" charset="0"/>
                        </a:rPr>
                        <a:t>工程数据管理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rgbClr val="051AB3"/>
                          </a:solidFill>
                          <a:effectLst/>
                          <a:latin typeface="Arial" pitchFamily="34" charset="0"/>
                          <a:ea typeface="黑体" pitchFamily="49" charset="-122"/>
                          <a:cs typeface="Arial" pitchFamily="34" charset="0"/>
                        </a:rPr>
                        <a:t>产品质量与控制</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dirty="0" smtClean="0">
                          <a:ln>
                            <a:noFill/>
                          </a:ln>
                          <a:solidFill>
                            <a:srgbClr val="051AB3"/>
                          </a:solidFill>
                          <a:effectLst/>
                          <a:latin typeface="Arial" pitchFamily="34" charset="0"/>
                          <a:ea typeface="黑体" pitchFamily="49" charset="-122"/>
                          <a:cs typeface="Arial" pitchFamily="34" charset="0"/>
                        </a:rPr>
                        <a:t>运输</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8313">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dirty="0" smtClean="0">
                          <a:ln>
                            <a:noFill/>
                          </a:ln>
                          <a:solidFill>
                            <a:srgbClr val="051AB3"/>
                          </a:solidFill>
                          <a:effectLst/>
                          <a:latin typeface="Arial" pitchFamily="34" charset="0"/>
                          <a:ea typeface="黑体" pitchFamily="49" charset="-122"/>
                          <a:cs typeface="Arial" pitchFamily="34" charset="0"/>
                        </a:rPr>
                        <a:t>定价</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rgbClr val="051AB3"/>
                          </a:solidFill>
                          <a:effectLst/>
                          <a:latin typeface="Arial" pitchFamily="34" charset="0"/>
                          <a:ea typeface="黑体" pitchFamily="49" charset="-122"/>
                          <a:cs typeface="Arial" pitchFamily="34" charset="0"/>
                        </a:rPr>
                        <a:t>生产日程安排</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rgbClr val="051AB3"/>
                          </a:solidFill>
                          <a:effectLst/>
                          <a:latin typeface="Arial" pitchFamily="34" charset="0"/>
                          <a:ea typeface="黑体" pitchFamily="49" charset="-122"/>
                          <a:cs typeface="Arial" pitchFamily="34" charset="0"/>
                        </a:rPr>
                        <a:t>检验包装</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endParaRPr kumimoji="0" lang="zh-CN" altLang="en-US" sz="2000" b="0" i="0" u="none" strike="noStrike" cap="none" normalizeH="0" baseline="0" dirty="0" smtClean="0">
                        <a:ln>
                          <a:noFill/>
                        </a:ln>
                        <a:solidFill>
                          <a:srgbClr val="051AB3"/>
                        </a:solidFill>
                        <a:effectLst/>
                        <a:latin typeface="Arial" pitchFamily="34" charset="0"/>
                        <a:ea typeface="黑体" pitchFamily="49" charset="-122"/>
                        <a:cs typeface="Arial" pitchFamily="34"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8313">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dirty="0" smtClean="0">
                          <a:ln>
                            <a:noFill/>
                          </a:ln>
                          <a:solidFill>
                            <a:srgbClr val="051AB3"/>
                          </a:solidFill>
                          <a:effectLst/>
                          <a:latin typeface="Arial" pitchFamily="34" charset="0"/>
                          <a:ea typeface="黑体" pitchFamily="49" charset="-122"/>
                          <a:cs typeface="Arial" pitchFamily="34" charset="0"/>
                        </a:rPr>
                        <a:t>物料需求</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rgbClr val="051AB3"/>
                          </a:solidFill>
                          <a:effectLst/>
                          <a:latin typeface="Arial" pitchFamily="34" charset="0"/>
                          <a:ea typeface="黑体" pitchFamily="49" charset="-122"/>
                          <a:cs typeface="Arial" pitchFamily="34" charset="0"/>
                        </a:rPr>
                        <a:t>生产作业</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rgbClr val="051AB3"/>
                          </a:solidFill>
                          <a:effectLst/>
                          <a:latin typeface="Arial" pitchFamily="34" charset="0"/>
                          <a:ea typeface="黑体" pitchFamily="49" charset="-122"/>
                          <a:cs typeface="Arial" pitchFamily="34" charset="0"/>
                        </a:rPr>
                        <a:t>库存控制</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endParaRPr kumimoji="0" lang="zh-CN" altLang="en-US" sz="2000" b="0" i="0" u="none" strike="noStrike" cap="none" normalizeH="0" baseline="0" dirty="0" smtClean="0">
                        <a:ln>
                          <a:noFill/>
                        </a:ln>
                        <a:solidFill>
                          <a:srgbClr val="051AB3"/>
                        </a:solidFill>
                        <a:effectLst/>
                        <a:latin typeface="Arial" pitchFamily="34" charset="0"/>
                        <a:ea typeface="黑体" pitchFamily="49" charset="-122"/>
                        <a:cs typeface="Arial" pitchFamily="34"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5613">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dirty="0" smtClean="0">
                          <a:ln>
                            <a:noFill/>
                          </a:ln>
                          <a:solidFill>
                            <a:srgbClr val="051AB3"/>
                          </a:solidFill>
                          <a:effectLst/>
                          <a:latin typeface="Arial" pitchFamily="34" charset="0"/>
                          <a:ea typeface="黑体" pitchFamily="49" charset="-122"/>
                          <a:cs typeface="Arial" pitchFamily="34" charset="0"/>
                        </a:rPr>
                        <a:t>能力计划</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rgbClr val="051AB3"/>
                          </a:solidFill>
                          <a:effectLst/>
                          <a:latin typeface="Arial" pitchFamily="34" charset="0"/>
                          <a:ea typeface="黑体" pitchFamily="49" charset="-122"/>
                          <a:cs typeface="Arial" pitchFamily="34" charset="0"/>
                        </a:rPr>
                        <a:t>采购</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endParaRPr kumimoji="0" lang="zh-CN" altLang="en-US" sz="2000" b="0" i="0" u="none" strike="noStrike" cap="none" normalizeH="0" baseline="0" smtClean="0">
                        <a:ln>
                          <a:noFill/>
                        </a:ln>
                        <a:solidFill>
                          <a:srgbClr val="051AB3"/>
                        </a:solidFill>
                        <a:effectLst/>
                        <a:latin typeface="Arial" pitchFamily="34" charset="0"/>
                        <a:ea typeface="黑体" pitchFamily="49" charset="-122"/>
                        <a:cs typeface="Arial" pitchFamily="34"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endParaRPr kumimoji="0" lang="zh-CN" altLang="en-US" sz="2000" b="0" i="0" u="none" strike="noStrike" cap="none" normalizeH="0" baseline="0" dirty="0" smtClean="0">
                        <a:ln>
                          <a:noFill/>
                        </a:ln>
                        <a:solidFill>
                          <a:srgbClr val="051AB3"/>
                        </a:solidFill>
                        <a:effectLst/>
                        <a:latin typeface="Arial" pitchFamily="34" charset="0"/>
                        <a:ea typeface="黑体" pitchFamily="49" charset="-122"/>
                        <a:cs typeface="Arial" pitchFamily="34"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pSp>
        <p:nvGrpSpPr>
          <p:cNvPr id="45103" name="Group 46"/>
          <p:cNvGrpSpPr>
            <a:grpSpLocks/>
          </p:cNvGrpSpPr>
          <p:nvPr/>
        </p:nvGrpSpPr>
        <p:grpSpPr bwMode="auto">
          <a:xfrm>
            <a:off x="660400" y="2209375"/>
            <a:ext cx="977900" cy="657225"/>
            <a:chOff x="521" y="3385"/>
            <a:chExt cx="790" cy="466"/>
          </a:xfrm>
        </p:grpSpPr>
        <p:sp>
          <p:nvSpPr>
            <p:cNvPr id="45104" name="WordArt 47"/>
            <p:cNvSpPr>
              <a:spLocks noChangeArrowheads="1" noChangeShapeType="1" noTextEdit="1"/>
            </p:cNvSpPr>
            <p:nvPr/>
          </p:nvSpPr>
          <p:spPr bwMode="auto">
            <a:xfrm>
              <a:off x="975" y="3657"/>
              <a:ext cx="336" cy="162"/>
            </a:xfrm>
            <a:prstGeom prst="rect">
              <a:avLst/>
            </a:prstGeom>
          </p:spPr>
          <p:txBody>
            <a:bodyPr wrap="none" fromWordArt="1">
              <a:prstTxWarp prst="textPlain">
                <a:avLst>
                  <a:gd name="adj" fmla="val 50000"/>
                </a:avLst>
              </a:prstTxWarp>
            </a:bodyPr>
            <a:lstStyle/>
            <a:p>
              <a:pPr algn="ctr"/>
              <a:r>
                <a:rPr lang="zh-CN" altLang="en-US" kern="10">
                  <a:ln w="9525">
                    <a:solidFill>
                      <a:srgbClr val="FF9900"/>
                    </a:solidFill>
                    <a:round/>
                    <a:headEnd/>
                    <a:tailEnd/>
                  </a:ln>
                  <a:solidFill>
                    <a:srgbClr val="FF9900"/>
                  </a:solidFill>
                  <a:effectLst>
                    <a:outerShdw dist="35921" dir="2700000" algn="ctr" rotWithShape="0">
                      <a:srgbClr val="808080">
                        <a:alpha val="79999"/>
                      </a:srgbClr>
                    </a:outerShdw>
                  </a:effectLst>
                  <a:latin typeface="隶书"/>
                  <a:ea typeface="隶书"/>
                </a:rPr>
                <a:t>示例</a:t>
              </a:r>
            </a:p>
          </p:txBody>
        </p:sp>
        <p:pic>
          <p:nvPicPr>
            <p:cNvPr id="45105" name="Picture 48" descr="MCj018618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 y="3385"/>
              <a:ext cx="394"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Rectangle 2"/>
          <p:cNvSpPr txBox="1">
            <a:spLocks noChangeArrowheads="1"/>
          </p:cNvSpPr>
          <p:nvPr/>
        </p:nvSpPr>
        <p:spPr>
          <a:xfrm>
            <a:off x="0" y="77317"/>
            <a:ext cx="8892480" cy="687387"/>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r"/>
            <a:r>
              <a:rPr lang="en-US" altLang="zh-CN" dirty="0" smtClean="0"/>
              <a:t>2</a:t>
            </a:r>
            <a:r>
              <a:rPr lang="zh-CN" altLang="en-US" dirty="0" smtClean="0"/>
              <a:t>、系统流程规划</a:t>
            </a:r>
            <a:endParaRPr lang="zh-CN" altLang="en-US" dirty="0"/>
          </a:p>
        </p:txBody>
      </p:sp>
      <p:sp>
        <p:nvSpPr>
          <p:cNvPr id="11" name="Text Box 3"/>
          <p:cNvSpPr txBox="1">
            <a:spLocks noChangeArrowheads="1"/>
          </p:cNvSpPr>
          <p:nvPr/>
        </p:nvSpPr>
        <p:spPr bwMode="auto">
          <a:xfrm>
            <a:off x="1835696" y="908720"/>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2)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定义业务流程</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051782032"/>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type="body" sz="half" idx="1"/>
          </p:nvPr>
        </p:nvSpPr>
        <p:spPr>
          <a:xfrm>
            <a:off x="646113" y="1484784"/>
            <a:ext cx="4292600" cy="474663"/>
          </a:xfrm>
        </p:spPr>
        <p:txBody>
          <a:bodyPr/>
          <a:lstStyle/>
          <a:p>
            <a:pPr eaLnBrk="1" hangingPunct="1"/>
            <a:r>
              <a:rPr lang="zh-CN" altLang="en-US" sz="2400" dirty="0" smtClean="0"/>
              <a:t>支持性资源流程</a:t>
            </a:r>
          </a:p>
        </p:txBody>
      </p:sp>
      <p:graphicFrame>
        <p:nvGraphicFramePr>
          <p:cNvPr id="1020971" name="Group 43"/>
          <p:cNvGraphicFramePr>
            <a:graphicFrameLocks noGrp="1"/>
          </p:cNvGraphicFramePr>
          <p:nvPr>
            <p:ph sz="half" idx="2"/>
            <p:extLst>
              <p:ext uri="{D42A27DB-BD31-4B8C-83A1-F6EECF244321}">
                <p14:modId xmlns:p14="http://schemas.microsoft.com/office/powerpoint/2010/main" val="1311793143"/>
              </p:ext>
            </p:extLst>
          </p:nvPr>
        </p:nvGraphicFramePr>
        <p:xfrm>
          <a:off x="1081088" y="2764309"/>
          <a:ext cx="7091362" cy="3636963"/>
        </p:xfrm>
        <a:graphic>
          <a:graphicData uri="http://schemas.openxmlformats.org/drawingml/2006/table">
            <a:tbl>
              <a:tblPr/>
              <a:tblGrid>
                <a:gridCol w="762000">
                  <a:extLst>
                    <a:ext uri="{9D8B030D-6E8A-4147-A177-3AD203B41FA5}">
                      <a16:colId xmlns:a16="http://schemas.microsoft.com/office/drawing/2014/main" val="20000"/>
                    </a:ext>
                  </a:extLst>
                </a:gridCol>
                <a:gridCol w="1443037">
                  <a:extLst>
                    <a:ext uri="{9D8B030D-6E8A-4147-A177-3AD203B41FA5}">
                      <a16:colId xmlns:a16="http://schemas.microsoft.com/office/drawing/2014/main" val="20001"/>
                    </a:ext>
                  </a:extLst>
                </a:gridCol>
                <a:gridCol w="1646238">
                  <a:extLst>
                    <a:ext uri="{9D8B030D-6E8A-4147-A177-3AD203B41FA5}">
                      <a16:colId xmlns:a16="http://schemas.microsoft.com/office/drawing/2014/main" val="20002"/>
                    </a:ext>
                  </a:extLst>
                </a:gridCol>
                <a:gridCol w="1619250">
                  <a:extLst>
                    <a:ext uri="{9D8B030D-6E8A-4147-A177-3AD203B41FA5}">
                      <a16:colId xmlns:a16="http://schemas.microsoft.com/office/drawing/2014/main" val="20003"/>
                    </a:ext>
                  </a:extLst>
                </a:gridCol>
                <a:gridCol w="1620837">
                  <a:extLst>
                    <a:ext uri="{9D8B030D-6E8A-4147-A177-3AD203B41FA5}">
                      <a16:colId xmlns:a16="http://schemas.microsoft.com/office/drawing/2014/main" val="20004"/>
                    </a:ext>
                  </a:extLst>
                </a:gridCol>
              </a:tblGrid>
              <a:tr h="576313">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chemeClr val="accent2"/>
                          </a:solidFill>
                          <a:effectLst/>
                          <a:latin typeface="Arial" pitchFamily="34" charset="0"/>
                          <a:ea typeface="黑体" pitchFamily="49" charset="-122"/>
                          <a:cs typeface="Arial" pitchFamily="34" charset="0"/>
                        </a:rPr>
                        <a:t>资源</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chemeClr val="accent2"/>
                          </a:solidFill>
                          <a:effectLst/>
                          <a:latin typeface="Arial" pitchFamily="34" charset="0"/>
                          <a:ea typeface="黑体" pitchFamily="49" charset="-122"/>
                          <a:cs typeface="Arial" pitchFamily="34" charset="0"/>
                        </a:rPr>
                        <a:t>需求阶段</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chemeClr val="accent2"/>
                          </a:solidFill>
                          <a:effectLst/>
                          <a:latin typeface="Arial" pitchFamily="34" charset="0"/>
                          <a:ea typeface="黑体" pitchFamily="49" charset="-122"/>
                          <a:cs typeface="Arial" pitchFamily="34" charset="0"/>
                        </a:rPr>
                        <a:t>获取阶段</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chemeClr val="accent2"/>
                          </a:solidFill>
                          <a:effectLst/>
                          <a:latin typeface="Arial" pitchFamily="34" charset="0"/>
                          <a:ea typeface="黑体" pitchFamily="49" charset="-122"/>
                          <a:cs typeface="Arial" pitchFamily="34" charset="0"/>
                        </a:rPr>
                        <a:t>经营管理阶段</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chemeClr val="accent2"/>
                          </a:solidFill>
                          <a:effectLst/>
                          <a:latin typeface="Arial" pitchFamily="34" charset="0"/>
                          <a:ea typeface="黑体" pitchFamily="49" charset="-122"/>
                          <a:cs typeface="Arial" pitchFamily="34" charset="0"/>
                        </a:rPr>
                        <a:t>回收分配阶段</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36410">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rgbClr val="FF9900"/>
                          </a:solidFill>
                          <a:effectLst/>
                          <a:latin typeface="Arial" pitchFamily="34" charset="0"/>
                          <a:ea typeface="黑体" pitchFamily="49" charset="-122"/>
                          <a:cs typeface="Arial" pitchFamily="34" charset="0"/>
                        </a:rPr>
                        <a:t>资金</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chemeClr val="hlink"/>
                          </a:solidFill>
                          <a:effectLst/>
                          <a:latin typeface="Arial" pitchFamily="34" charset="0"/>
                          <a:ea typeface="黑体" pitchFamily="49" charset="-122"/>
                          <a:cs typeface="Arial" pitchFamily="34" charset="0"/>
                        </a:rPr>
                        <a:t>财务计划</a:t>
                      </a:r>
                    </a:p>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chemeClr val="hlink"/>
                          </a:solidFill>
                          <a:effectLst/>
                          <a:latin typeface="Arial" pitchFamily="34" charset="0"/>
                          <a:ea typeface="黑体" pitchFamily="49" charset="-122"/>
                          <a:cs typeface="Arial" pitchFamily="34" charset="0"/>
                        </a:rPr>
                        <a:t>成本控制</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chemeClr val="hlink"/>
                          </a:solidFill>
                          <a:effectLst/>
                          <a:latin typeface="Arial" pitchFamily="34" charset="0"/>
                          <a:ea typeface="黑体" pitchFamily="49" charset="-122"/>
                          <a:cs typeface="Arial" pitchFamily="34" charset="0"/>
                        </a:rPr>
                        <a:t>资金获取</a:t>
                      </a:r>
                    </a:p>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chemeClr val="hlink"/>
                          </a:solidFill>
                          <a:effectLst/>
                          <a:latin typeface="Arial" pitchFamily="34" charset="0"/>
                          <a:ea typeface="黑体" pitchFamily="49" charset="-122"/>
                          <a:cs typeface="Arial" pitchFamily="34" charset="0"/>
                        </a:rPr>
                        <a:t>应收款项</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chemeClr val="hlink"/>
                          </a:solidFill>
                          <a:effectLst/>
                          <a:latin typeface="Arial" pitchFamily="34" charset="0"/>
                          <a:ea typeface="黑体" pitchFamily="49" charset="-122"/>
                          <a:cs typeface="Arial" pitchFamily="34" charset="0"/>
                        </a:rPr>
                        <a:t>证券管理</a:t>
                      </a:r>
                    </a:p>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chemeClr val="hlink"/>
                          </a:solidFill>
                          <a:effectLst/>
                          <a:latin typeface="Arial" pitchFamily="34" charset="0"/>
                          <a:ea typeface="黑体" pitchFamily="49" charset="-122"/>
                          <a:cs typeface="Arial" pitchFamily="34" charset="0"/>
                        </a:rPr>
                        <a:t>银行业务</a:t>
                      </a:r>
                    </a:p>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chemeClr val="hlink"/>
                          </a:solidFill>
                          <a:effectLst/>
                          <a:latin typeface="Arial" pitchFamily="34" charset="0"/>
                          <a:ea typeface="黑体" pitchFamily="49" charset="-122"/>
                          <a:cs typeface="Arial" pitchFamily="34" charset="0"/>
                        </a:rPr>
                        <a:t>普通会计</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chemeClr val="hlink"/>
                          </a:solidFill>
                          <a:effectLst/>
                          <a:latin typeface="Arial" pitchFamily="34" charset="0"/>
                          <a:ea typeface="黑体" pitchFamily="49" charset="-122"/>
                          <a:cs typeface="Arial" pitchFamily="34" charset="0"/>
                        </a:rPr>
                        <a:t>付帐</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6334">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rgbClr val="FF9900"/>
                          </a:solidFill>
                          <a:effectLst/>
                          <a:latin typeface="Arial" pitchFamily="34" charset="0"/>
                          <a:ea typeface="黑体" pitchFamily="49" charset="-122"/>
                          <a:cs typeface="Arial" pitchFamily="34" charset="0"/>
                        </a:rPr>
                        <a:t>人员</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chemeClr val="hlink"/>
                          </a:solidFill>
                          <a:effectLst/>
                          <a:latin typeface="Arial" pitchFamily="34" charset="0"/>
                          <a:ea typeface="黑体" pitchFamily="49" charset="-122"/>
                          <a:cs typeface="Arial" pitchFamily="34" charset="0"/>
                        </a:rPr>
                        <a:t>人员计划</a:t>
                      </a:r>
                    </a:p>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chemeClr val="hlink"/>
                          </a:solidFill>
                          <a:effectLst/>
                          <a:latin typeface="Arial" pitchFamily="34" charset="0"/>
                          <a:ea typeface="黑体" pitchFamily="49" charset="-122"/>
                          <a:cs typeface="Arial" pitchFamily="34" charset="0"/>
                        </a:rPr>
                        <a:t>工资管理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dirty="0" smtClean="0">
                          <a:ln>
                            <a:noFill/>
                          </a:ln>
                          <a:solidFill>
                            <a:schemeClr val="hlink"/>
                          </a:solidFill>
                          <a:effectLst/>
                          <a:latin typeface="Arial" pitchFamily="34" charset="0"/>
                          <a:ea typeface="黑体" pitchFamily="49" charset="-122"/>
                          <a:cs typeface="Arial" pitchFamily="34" charset="0"/>
                        </a:rPr>
                        <a:t>招聘</a:t>
                      </a:r>
                    </a:p>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dirty="0" smtClean="0">
                          <a:ln>
                            <a:noFill/>
                          </a:ln>
                          <a:solidFill>
                            <a:schemeClr val="hlink"/>
                          </a:solidFill>
                          <a:effectLst/>
                          <a:latin typeface="Arial" pitchFamily="34" charset="0"/>
                          <a:ea typeface="黑体" pitchFamily="49" charset="-122"/>
                          <a:cs typeface="Arial" pitchFamily="34" charset="0"/>
                        </a:rPr>
                        <a:t>调动</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dirty="0" smtClean="0">
                          <a:ln>
                            <a:noFill/>
                          </a:ln>
                          <a:solidFill>
                            <a:schemeClr val="hlink"/>
                          </a:solidFill>
                          <a:effectLst/>
                          <a:latin typeface="Arial" pitchFamily="34" charset="0"/>
                          <a:ea typeface="黑体" pitchFamily="49" charset="-122"/>
                          <a:cs typeface="Arial" pitchFamily="34" charset="0"/>
                        </a:rPr>
                        <a:t>报酬福利</a:t>
                      </a:r>
                    </a:p>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dirty="0" smtClean="0">
                          <a:ln>
                            <a:noFill/>
                          </a:ln>
                          <a:solidFill>
                            <a:schemeClr val="hlink"/>
                          </a:solidFill>
                          <a:effectLst/>
                          <a:latin typeface="Arial" pitchFamily="34" charset="0"/>
                          <a:ea typeface="黑体" pitchFamily="49" charset="-122"/>
                          <a:cs typeface="Arial" pitchFamily="34" charset="0"/>
                        </a:rPr>
                        <a:t>专业开发</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chemeClr val="hlink"/>
                          </a:solidFill>
                          <a:effectLst/>
                          <a:latin typeface="Arial" pitchFamily="34" charset="0"/>
                          <a:ea typeface="黑体" pitchFamily="49" charset="-122"/>
                          <a:cs typeface="Arial" pitchFamily="34" charset="0"/>
                        </a:rPr>
                        <a:t>解聘和退休</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6334">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rgbClr val="FF9900"/>
                          </a:solidFill>
                          <a:effectLst/>
                          <a:latin typeface="Arial" pitchFamily="34" charset="0"/>
                          <a:ea typeface="黑体" pitchFamily="49" charset="-122"/>
                          <a:cs typeface="Arial" pitchFamily="34" charset="0"/>
                        </a:rPr>
                        <a:t>材料</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chemeClr val="hlink"/>
                          </a:solidFill>
                          <a:effectLst/>
                          <a:latin typeface="Arial" pitchFamily="34" charset="0"/>
                          <a:ea typeface="黑体" pitchFamily="49" charset="-122"/>
                          <a:cs typeface="Arial" pitchFamily="34" charset="0"/>
                        </a:rPr>
                        <a:t>需求生产</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chemeClr val="hlink"/>
                          </a:solidFill>
                          <a:effectLst/>
                          <a:latin typeface="Arial" pitchFamily="34" charset="0"/>
                          <a:ea typeface="黑体" pitchFamily="49" charset="-122"/>
                          <a:cs typeface="Arial" pitchFamily="34" charset="0"/>
                        </a:rPr>
                        <a:t>采购</a:t>
                      </a:r>
                    </a:p>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chemeClr val="hlink"/>
                          </a:solidFill>
                          <a:effectLst/>
                          <a:latin typeface="Arial" pitchFamily="34" charset="0"/>
                          <a:ea typeface="黑体" pitchFamily="49" charset="-122"/>
                          <a:cs typeface="Arial" pitchFamily="34" charset="0"/>
                        </a:rPr>
                        <a:t>接受</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chemeClr val="hlink"/>
                          </a:solidFill>
                          <a:effectLst/>
                          <a:latin typeface="Arial" pitchFamily="34" charset="0"/>
                          <a:ea typeface="黑体" pitchFamily="49" charset="-122"/>
                          <a:cs typeface="Arial" pitchFamily="34" charset="0"/>
                        </a:rPr>
                        <a:t>库存控制</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chemeClr val="hlink"/>
                          </a:solidFill>
                          <a:effectLst/>
                          <a:latin typeface="Arial" pitchFamily="34" charset="0"/>
                          <a:ea typeface="黑体" pitchFamily="49" charset="-122"/>
                          <a:cs typeface="Arial" pitchFamily="34" charset="0"/>
                        </a:rPr>
                        <a:t>订购控制</a:t>
                      </a:r>
                    </a:p>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chemeClr val="hlink"/>
                          </a:solidFill>
                          <a:effectLst/>
                          <a:latin typeface="Arial" pitchFamily="34" charset="0"/>
                          <a:ea typeface="黑体" pitchFamily="49" charset="-122"/>
                          <a:cs typeface="Arial" pitchFamily="34" charset="0"/>
                        </a:rPr>
                        <a:t>运输</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1572">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rgbClr val="FF9900"/>
                          </a:solidFill>
                          <a:effectLst/>
                          <a:latin typeface="Arial" pitchFamily="34" charset="0"/>
                          <a:ea typeface="黑体" pitchFamily="49" charset="-122"/>
                          <a:cs typeface="Arial" pitchFamily="34" charset="0"/>
                        </a:rPr>
                        <a:t>设备</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chemeClr val="hlink"/>
                          </a:solidFill>
                          <a:effectLst/>
                          <a:latin typeface="Arial" pitchFamily="34" charset="0"/>
                          <a:ea typeface="黑体" pitchFamily="49" charset="-122"/>
                          <a:cs typeface="Arial" pitchFamily="34" charset="0"/>
                        </a:rPr>
                        <a:t>资金设备计划</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chemeClr val="hlink"/>
                          </a:solidFill>
                          <a:effectLst/>
                          <a:latin typeface="Arial" pitchFamily="34" charset="0"/>
                          <a:ea typeface="黑体" pitchFamily="49" charset="-122"/>
                          <a:cs typeface="Arial" pitchFamily="34" charset="0"/>
                        </a:rPr>
                        <a:t>设备采购</a:t>
                      </a:r>
                    </a:p>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chemeClr val="hlink"/>
                          </a:solidFill>
                          <a:effectLst/>
                          <a:latin typeface="Arial" pitchFamily="34" charset="0"/>
                          <a:ea typeface="黑体" pitchFamily="49" charset="-122"/>
                          <a:cs typeface="Arial" pitchFamily="34" charset="0"/>
                        </a:rPr>
                        <a:t>建筑物管理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chemeClr val="hlink"/>
                          </a:solidFill>
                          <a:effectLst/>
                          <a:latin typeface="Arial" pitchFamily="34" charset="0"/>
                          <a:ea typeface="黑体" pitchFamily="49" charset="-122"/>
                          <a:cs typeface="Arial" pitchFamily="34" charset="0"/>
                        </a:rPr>
                        <a:t>机器维护</a:t>
                      </a:r>
                    </a:p>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smtClean="0">
                          <a:ln>
                            <a:noFill/>
                          </a:ln>
                          <a:solidFill>
                            <a:schemeClr val="hlink"/>
                          </a:solidFill>
                          <a:effectLst/>
                          <a:latin typeface="Arial" pitchFamily="34" charset="0"/>
                          <a:ea typeface="黑体" pitchFamily="49" charset="-122"/>
                          <a:cs typeface="Arial" pitchFamily="34" charset="0"/>
                        </a:rPr>
                        <a:t>设备和装修</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0000"/>
                        </a:spcAft>
                        <a:buClr>
                          <a:schemeClr val="hlink"/>
                        </a:buClr>
                        <a:buSzTx/>
                        <a:buFont typeface="Wingdings 2" pitchFamily="18" charset="2"/>
                        <a:buNone/>
                        <a:tabLst/>
                      </a:pPr>
                      <a:r>
                        <a:rPr kumimoji="0" lang="zh-CN" altLang="en-US" sz="2000" b="0" i="0" u="none" strike="noStrike" cap="none" normalizeH="0" baseline="0" dirty="0" smtClean="0">
                          <a:ln>
                            <a:noFill/>
                          </a:ln>
                          <a:solidFill>
                            <a:schemeClr val="hlink"/>
                          </a:solidFill>
                          <a:effectLst/>
                          <a:latin typeface="Arial" pitchFamily="34" charset="0"/>
                          <a:ea typeface="黑体" pitchFamily="49" charset="-122"/>
                          <a:cs typeface="Arial" pitchFamily="34" charset="0"/>
                        </a:rPr>
                        <a:t>设备处理和安排</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46123" name="Group 44"/>
          <p:cNvGrpSpPr>
            <a:grpSpLocks/>
          </p:cNvGrpSpPr>
          <p:nvPr/>
        </p:nvGrpSpPr>
        <p:grpSpPr bwMode="auto">
          <a:xfrm>
            <a:off x="493713" y="2054697"/>
            <a:ext cx="977900" cy="657225"/>
            <a:chOff x="521" y="3385"/>
            <a:chExt cx="790" cy="466"/>
          </a:xfrm>
        </p:grpSpPr>
        <p:sp>
          <p:nvSpPr>
            <p:cNvPr id="46124" name="WordArt 45"/>
            <p:cNvSpPr>
              <a:spLocks noChangeArrowheads="1" noChangeShapeType="1" noTextEdit="1"/>
            </p:cNvSpPr>
            <p:nvPr/>
          </p:nvSpPr>
          <p:spPr bwMode="auto">
            <a:xfrm>
              <a:off x="975" y="3657"/>
              <a:ext cx="336" cy="162"/>
            </a:xfrm>
            <a:prstGeom prst="rect">
              <a:avLst/>
            </a:prstGeom>
          </p:spPr>
          <p:txBody>
            <a:bodyPr wrap="none" fromWordArt="1">
              <a:prstTxWarp prst="textPlain">
                <a:avLst>
                  <a:gd name="adj" fmla="val 50000"/>
                </a:avLst>
              </a:prstTxWarp>
            </a:bodyPr>
            <a:lstStyle/>
            <a:p>
              <a:pPr algn="ctr"/>
              <a:r>
                <a:rPr lang="zh-CN" altLang="en-US" kern="10">
                  <a:ln w="9525">
                    <a:solidFill>
                      <a:srgbClr val="FF9900"/>
                    </a:solidFill>
                    <a:round/>
                    <a:headEnd/>
                    <a:tailEnd/>
                  </a:ln>
                  <a:solidFill>
                    <a:srgbClr val="FF9900"/>
                  </a:solidFill>
                  <a:effectLst>
                    <a:outerShdw dist="35921" dir="2700000" algn="ctr" rotWithShape="0">
                      <a:srgbClr val="808080">
                        <a:alpha val="79999"/>
                      </a:srgbClr>
                    </a:outerShdw>
                  </a:effectLst>
                  <a:latin typeface="隶书"/>
                  <a:ea typeface="隶书"/>
                </a:rPr>
                <a:t>示例</a:t>
              </a:r>
            </a:p>
          </p:txBody>
        </p:sp>
        <p:pic>
          <p:nvPicPr>
            <p:cNvPr id="46125" name="Picture 46" descr="MCj0186182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 y="3385"/>
              <a:ext cx="394"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Rectangle 2"/>
          <p:cNvSpPr txBox="1">
            <a:spLocks noChangeArrowheads="1"/>
          </p:cNvSpPr>
          <p:nvPr/>
        </p:nvSpPr>
        <p:spPr>
          <a:xfrm>
            <a:off x="0" y="77317"/>
            <a:ext cx="8892480" cy="687387"/>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r"/>
            <a:r>
              <a:rPr lang="en-US" altLang="zh-CN" dirty="0" smtClean="0"/>
              <a:t>2</a:t>
            </a:r>
            <a:r>
              <a:rPr lang="zh-CN" altLang="en-US" dirty="0" smtClean="0"/>
              <a:t>、系统流程规划</a:t>
            </a:r>
            <a:endParaRPr lang="zh-CN" altLang="en-US" dirty="0"/>
          </a:p>
        </p:txBody>
      </p:sp>
      <p:sp>
        <p:nvSpPr>
          <p:cNvPr id="11" name="Text Box 3"/>
          <p:cNvSpPr txBox="1">
            <a:spLocks noChangeArrowheads="1"/>
          </p:cNvSpPr>
          <p:nvPr/>
        </p:nvSpPr>
        <p:spPr bwMode="auto">
          <a:xfrm>
            <a:off x="1835696" y="836712"/>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2)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定义业务流程</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207395488"/>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0" y="77317"/>
            <a:ext cx="8892480" cy="687387"/>
          </a:xfrm>
          <a:prstGeom prst="rect">
            <a:avLst/>
          </a:prstGeom>
        </p:spPr>
        <p:txBody>
          <a:bodyPr/>
          <a:lstStyle>
            <a:lvl1pPr algn="ctr" rtl="0" eaLnBrk="0" fontAlgn="base" hangingPunct="0">
              <a:spcBef>
                <a:spcPct val="0"/>
              </a:spcBef>
              <a:spcAft>
                <a:spcPct val="0"/>
              </a:spcAft>
              <a:defRPr sz="3000" b="1">
                <a:solidFill>
                  <a:srgbClr val="133984"/>
                </a:solidFill>
                <a:effectLst>
                  <a:outerShdw blurRad="38100" dist="38100" dir="2700000" algn="tl">
                    <a:srgbClr val="000000">
                      <a:alpha val="43137"/>
                    </a:srgbClr>
                  </a:outerShdw>
                </a:effectLst>
                <a:latin typeface="Times New Roman" pitchFamily="18" charset="0"/>
                <a:ea typeface="+mn-ea"/>
                <a:cs typeface="Times New Roman" pitchFamily="18" charset="0"/>
              </a:defRPr>
            </a:lvl1pPr>
            <a:lvl2pPr algn="ctr" rtl="0" eaLnBrk="0" fontAlgn="base" hangingPunct="0">
              <a:spcBef>
                <a:spcPct val="0"/>
              </a:spcBef>
              <a:spcAft>
                <a:spcPct val="0"/>
              </a:spcAft>
              <a:defRPr sz="3000" b="1">
                <a:solidFill>
                  <a:srgbClr val="133984"/>
                </a:solidFill>
                <a:latin typeface="Arial" charset="0"/>
                <a:ea typeface="华文新魏" pitchFamily="2" charset="-122"/>
              </a:defRPr>
            </a:lvl2pPr>
            <a:lvl3pPr algn="ctr" rtl="0" eaLnBrk="0" fontAlgn="base" hangingPunct="0">
              <a:spcBef>
                <a:spcPct val="0"/>
              </a:spcBef>
              <a:spcAft>
                <a:spcPct val="0"/>
              </a:spcAft>
              <a:defRPr sz="3000" b="1">
                <a:solidFill>
                  <a:srgbClr val="133984"/>
                </a:solidFill>
                <a:latin typeface="Arial" charset="0"/>
                <a:ea typeface="华文新魏" pitchFamily="2" charset="-122"/>
              </a:defRPr>
            </a:lvl3pPr>
            <a:lvl4pPr algn="ctr" rtl="0" eaLnBrk="0" fontAlgn="base" hangingPunct="0">
              <a:spcBef>
                <a:spcPct val="0"/>
              </a:spcBef>
              <a:spcAft>
                <a:spcPct val="0"/>
              </a:spcAft>
              <a:defRPr sz="3000" b="1">
                <a:solidFill>
                  <a:srgbClr val="133984"/>
                </a:solidFill>
                <a:latin typeface="Arial" charset="0"/>
                <a:ea typeface="华文新魏" pitchFamily="2" charset="-122"/>
              </a:defRPr>
            </a:lvl4pPr>
            <a:lvl5pPr algn="ctr" rtl="0" eaLnBrk="0" fontAlgn="base" hangingPunct="0">
              <a:spcBef>
                <a:spcPct val="0"/>
              </a:spcBef>
              <a:spcAft>
                <a:spcPct val="0"/>
              </a:spcAft>
              <a:defRPr sz="3000" b="1">
                <a:solidFill>
                  <a:srgbClr val="133984"/>
                </a:solidFill>
                <a:latin typeface="Arial" charset="0"/>
                <a:ea typeface="华文新魏" pitchFamily="2" charset="-122"/>
              </a:defRPr>
            </a:lvl5pPr>
            <a:lvl6pPr marL="457200" algn="ctr" rtl="0" fontAlgn="base">
              <a:spcBef>
                <a:spcPct val="0"/>
              </a:spcBef>
              <a:spcAft>
                <a:spcPct val="0"/>
              </a:spcAft>
              <a:defRPr sz="3000" b="1">
                <a:solidFill>
                  <a:srgbClr val="133984"/>
                </a:solidFill>
                <a:latin typeface="Arial" charset="0"/>
                <a:ea typeface="华文新魏" pitchFamily="2" charset="-122"/>
              </a:defRPr>
            </a:lvl6pPr>
            <a:lvl7pPr marL="914400" algn="ctr" rtl="0" fontAlgn="base">
              <a:spcBef>
                <a:spcPct val="0"/>
              </a:spcBef>
              <a:spcAft>
                <a:spcPct val="0"/>
              </a:spcAft>
              <a:defRPr sz="3000" b="1">
                <a:solidFill>
                  <a:srgbClr val="133984"/>
                </a:solidFill>
                <a:latin typeface="Arial" charset="0"/>
                <a:ea typeface="华文新魏" pitchFamily="2" charset="-122"/>
              </a:defRPr>
            </a:lvl7pPr>
            <a:lvl8pPr marL="1371600" algn="ctr" rtl="0" fontAlgn="base">
              <a:spcBef>
                <a:spcPct val="0"/>
              </a:spcBef>
              <a:spcAft>
                <a:spcPct val="0"/>
              </a:spcAft>
              <a:defRPr sz="3000" b="1">
                <a:solidFill>
                  <a:srgbClr val="133984"/>
                </a:solidFill>
                <a:latin typeface="Arial" charset="0"/>
                <a:ea typeface="华文新魏" pitchFamily="2" charset="-122"/>
              </a:defRPr>
            </a:lvl8pPr>
            <a:lvl9pPr marL="1828800" algn="ctr" rtl="0" fontAlgn="base">
              <a:spcBef>
                <a:spcPct val="0"/>
              </a:spcBef>
              <a:spcAft>
                <a:spcPct val="0"/>
              </a:spcAft>
              <a:defRPr sz="3000" b="1">
                <a:solidFill>
                  <a:srgbClr val="133984"/>
                </a:solidFill>
                <a:latin typeface="Arial" charset="0"/>
                <a:ea typeface="华文新魏" pitchFamily="2" charset="-122"/>
              </a:defRPr>
            </a:lvl9pPr>
          </a:lstStyle>
          <a:p>
            <a:pPr algn="r"/>
            <a:r>
              <a:rPr lang="en-US" altLang="zh-CN" dirty="0" smtClean="0"/>
              <a:t>2</a:t>
            </a:r>
            <a:r>
              <a:rPr lang="zh-CN" altLang="en-US" dirty="0" smtClean="0"/>
              <a:t>、系统流程规划</a:t>
            </a:r>
            <a:endParaRPr lang="zh-CN" altLang="en-US" dirty="0"/>
          </a:p>
        </p:txBody>
      </p:sp>
      <p:sp>
        <p:nvSpPr>
          <p:cNvPr id="4" name="Text Box 3"/>
          <p:cNvSpPr txBox="1">
            <a:spLocks noChangeArrowheads="1"/>
          </p:cNvSpPr>
          <p:nvPr/>
        </p:nvSpPr>
        <p:spPr bwMode="auto">
          <a:xfrm>
            <a:off x="1835696" y="980499"/>
            <a:ext cx="5760640" cy="576293"/>
          </a:xfrm>
          <a:prstGeom prst="rect">
            <a:avLst/>
          </a:prstGeom>
          <a:solidFill>
            <a:srgbClr val="00FFFF"/>
          </a:solidFill>
          <a:ln>
            <a:noFill/>
          </a:ln>
          <a:effectLst/>
          <a:scene3d>
            <a:camera prst="orthographicFront"/>
            <a:lightRig rig="threePt" dir="t"/>
          </a:scene3d>
          <a:sp3d>
            <a:bevelT prst="angle"/>
          </a:sp3d>
          <a:extLst/>
        </p:spPr>
        <p:txBody>
          <a:bodyPr wrap="square" tIns="72000" bIns="72000">
            <a:spAutoFit/>
          </a:bodyPr>
          <a:lstStyle/>
          <a:p>
            <a:pPr eaLnBrk="0" hangingPunct="0">
              <a:spcBef>
                <a:spcPct val="50000"/>
              </a:spcBef>
            </a:pP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en-US" altLang="zh-CN"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3</a:t>
            </a:r>
            <a:r>
              <a:rPr lang="en-US" altLang="zh-CN"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 </a:t>
            </a:r>
            <a:r>
              <a:rPr lang="zh-CN" altLang="en-US" sz="2800" b="1" dirty="0" smtClean="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rPr>
              <a:t>业务流程重组</a:t>
            </a:r>
            <a:endParaRPr kumimoji="1" lang="zh-CN" altLang="en-US" sz="2800" b="1" dirty="0">
              <a:solidFill>
                <a:srgbClr val="002060"/>
              </a:solidFill>
              <a:effectLst>
                <a:outerShdw blurRad="38100" dist="38100" dir="2700000" algn="tl">
                  <a:srgbClr val="000000">
                    <a:alpha val="43137"/>
                  </a:srgbClr>
                </a:outerShdw>
              </a:effectLst>
              <a:latin typeface="Times New Roman" pitchFamily="18" charset="0"/>
              <a:ea typeface="+mn-ea"/>
              <a:cs typeface="Times New Roman" pitchFamily="18" charset="0"/>
            </a:endParaRPr>
          </a:p>
        </p:txBody>
      </p:sp>
      <p:sp>
        <p:nvSpPr>
          <p:cNvPr id="5" name="Rectangle 3"/>
          <p:cNvSpPr txBox="1">
            <a:spLocks noChangeArrowheads="1"/>
          </p:cNvSpPr>
          <p:nvPr/>
        </p:nvSpPr>
        <p:spPr bwMode="auto">
          <a:xfrm>
            <a:off x="746659" y="2060848"/>
            <a:ext cx="8229600" cy="2880172"/>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449263" indent="-449263" algn="l" rtl="0" eaLnBrk="0" fontAlgn="base" hangingPunct="0">
              <a:lnSpc>
                <a:spcPct val="120000"/>
              </a:lnSpc>
              <a:spcBef>
                <a:spcPct val="20000"/>
              </a:spcBef>
              <a:spcAft>
                <a:spcPct val="0"/>
              </a:spcAft>
              <a:buSzPct val="120000"/>
              <a:buBlip>
                <a:blip r:embed="rId2"/>
              </a:buBlip>
              <a:defRPr sz="2400" b="1">
                <a:solidFill>
                  <a:srgbClr val="133984"/>
                </a:solidFill>
                <a:latin typeface="+mn-lt"/>
                <a:ea typeface="+mn-ea"/>
                <a:cs typeface="+mn-cs"/>
              </a:defRPr>
            </a:lvl1pPr>
            <a:lvl2pPr marL="1023938" indent="-395288" algn="l" rtl="0" eaLnBrk="0" fontAlgn="base" hangingPunct="0">
              <a:lnSpc>
                <a:spcPct val="120000"/>
              </a:lnSpc>
              <a:spcBef>
                <a:spcPct val="20000"/>
              </a:spcBef>
              <a:spcAft>
                <a:spcPct val="0"/>
              </a:spcAft>
              <a:buClr>
                <a:srgbClr val="CC0000"/>
              </a:buClr>
              <a:buFont typeface="Arial" charset="0"/>
              <a:buChar char="―"/>
              <a:defRPr sz="2000" b="1">
                <a:solidFill>
                  <a:srgbClr val="133984"/>
                </a:solidFill>
                <a:latin typeface="+mn-lt"/>
                <a:ea typeface="+mn-ea"/>
              </a:defRPr>
            </a:lvl2pPr>
            <a:lvl3pPr marL="1489075" indent="-228600" algn="l" rtl="0" eaLnBrk="0" fontAlgn="base" hangingPunct="0">
              <a:lnSpc>
                <a:spcPct val="120000"/>
              </a:lnSpc>
              <a:spcBef>
                <a:spcPct val="20000"/>
              </a:spcBef>
              <a:spcAft>
                <a:spcPct val="0"/>
              </a:spcAft>
              <a:buClr>
                <a:srgbClr val="000066"/>
              </a:buClr>
              <a:buChar char="•"/>
              <a:defRPr sz="2400" b="1">
                <a:solidFill>
                  <a:srgbClr val="133984"/>
                </a:solidFill>
                <a:latin typeface="+mn-lt"/>
                <a:ea typeface="+mn-ea"/>
              </a:defRPr>
            </a:lvl3pPr>
            <a:lvl4pPr marL="1831975" indent="-228600" algn="l" rtl="0" eaLnBrk="0" fontAlgn="base" hangingPunct="0">
              <a:lnSpc>
                <a:spcPct val="120000"/>
              </a:lnSpc>
              <a:spcBef>
                <a:spcPct val="20000"/>
              </a:spcBef>
              <a:spcAft>
                <a:spcPct val="0"/>
              </a:spcAft>
              <a:buClr>
                <a:srgbClr val="000066"/>
              </a:buClr>
              <a:buChar char="•"/>
              <a:defRPr sz="1600" b="1">
                <a:solidFill>
                  <a:srgbClr val="133984"/>
                </a:solidFill>
                <a:latin typeface="+mn-lt"/>
                <a:ea typeface="+mn-ea"/>
              </a:defRPr>
            </a:lvl4pPr>
            <a:lvl5pPr marL="2174875" indent="-228600" algn="l" rtl="0" eaLnBrk="0" fontAlgn="base" hangingPunct="0">
              <a:lnSpc>
                <a:spcPct val="120000"/>
              </a:lnSpc>
              <a:spcBef>
                <a:spcPct val="20000"/>
              </a:spcBef>
              <a:spcAft>
                <a:spcPct val="0"/>
              </a:spcAft>
              <a:buClr>
                <a:srgbClr val="000066"/>
              </a:buClr>
              <a:buChar char="•"/>
              <a:defRPr sz="1400" b="1">
                <a:solidFill>
                  <a:srgbClr val="133984"/>
                </a:solidFill>
                <a:latin typeface="+mn-lt"/>
                <a:ea typeface="+mn-ea"/>
              </a:defRPr>
            </a:lvl5pPr>
            <a:lvl6pPr marL="25955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6pPr>
            <a:lvl7pPr marL="30527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7pPr>
            <a:lvl8pPr marL="35099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8pPr>
            <a:lvl9pPr marL="3967163" indent="-228600" algn="l" rtl="0" fontAlgn="base">
              <a:lnSpc>
                <a:spcPct val="110000"/>
              </a:lnSpc>
              <a:spcBef>
                <a:spcPct val="20000"/>
              </a:spcBef>
              <a:spcAft>
                <a:spcPct val="0"/>
              </a:spcAft>
              <a:buClr>
                <a:srgbClr val="000066"/>
              </a:buClr>
              <a:buChar char="•"/>
              <a:defRPr sz="2200" b="1">
                <a:solidFill>
                  <a:srgbClr val="133984"/>
                </a:solidFill>
                <a:latin typeface="+mn-lt"/>
                <a:ea typeface="+mn-ea"/>
              </a:defRPr>
            </a:lvl9pPr>
          </a:lstStyle>
          <a:p>
            <a:r>
              <a:rPr lang="zh-CN" altLang="en-US" dirty="0" smtClean="0">
                <a:effectLst>
                  <a:outerShdw blurRad="38100" dist="38100" dir="2700000" algn="tl">
                    <a:srgbClr val="000000">
                      <a:alpha val="43137"/>
                    </a:srgbClr>
                  </a:outerShdw>
                </a:effectLst>
              </a:rPr>
              <a:t>在</a:t>
            </a:r>
            <a:r>
              <a:rPr lang="en-US" altLang="zh-CN" dirty="0" smtClean="0">
                <a:effectLst>
                  <a:outerShdw blurRad="38100" dist="38100" dir="2700000" algn="tl">
                    <a:srgbClr val="000000">
                      <a:alpha val="43137"/>
                    </a:srgbClr>
                  </a:outerShdw>
                </a:effectLst>
              </a:rPr>
              <a:t>20</a:t>
            </a:r>
            <a:r>
              <a:rPr lang="zh-CN" altLang="en-US" dirty="0" smtClean="0">
                <a:effectLst>
                  <a:outerShdw blurRad="38100" dist="38100" dir="2700000" algn="tl">
                    <a:srgbClr val="000000">
                      <a:alpha val="43137"/>
                    </a:srgbClr>
                  </a:outerShdw>
                </a:effectLst>
              </a:rPr>
              <a:t>世纪</a:t>
            </a:r>
            <a:r>
              <a:rPr lang="en-US" altLang="zh-CN" dirty="0" smtClean="0">
                <a:effectLst>
                  <a:outerShdw blurRad="38100" dist="38100" dir="2700000" algn="tl">
                    <a:srgbClr val="000000">
                      <a:alpha val="43137"/>
                    </a:srgbClr>
                  </a:outerShdw>
                </a:effectLst>
              </a:rPr>
              <a:t>90</a:t>
            </a:r>
            <a:r>
              <a:rPr lang="zh-CN" altLang="en-US" dirty="0" smtClean="0">
                <a:effectLst>
                  <a:outerShdw blurRad="38100" dist="38100" dir="2700000" algn="tl">
                    <a:srgbClr val="000000">
                      <a:alpha val="43137"/>
                    </a:srgbClr>
                  </a:outerShdw>
                </a:effectLst>
              </a:rPr>
              <a:t>年代以来，业务流程才在管理改革与信息系统建设中受到特别关注。在此以前，人们更多关注的是企业管理的层次结构与职能结构。 </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1903041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10"/>
          </p:nvPr>
        </p:nvSpPr>
        <p:spPr>
          <a:noFill/>
        </p:spPr>
        <p:txBody>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6B94396F-461B-4B16-A088-395BA6D1C469}" type="slidenum">
              <a:rPr lang="ar-SA" altLang="en-US" sz="1000">
                <a:solidFill>
                  <a:schemeClr val="bg1"/>
                </a:solidFill>
              </a:rPr>
              <a:pPr eaLnBrk="1" hangingPunct="1"/>
              <a:t>95</a:t>
            </a:fld>
            <a:endParaRPr lang="en-US" altLang="en-US" sz="1000">
              <a:solidFill>
                <a:schemeClr val="bg1"/>
              </a:solidFill>
            </a:endParaRPr>
          </a:p>
        </p:txBody>
      </p:sp>
      <p:sp>
        <p:nvSpPr>
          <p:cNvPr id="55299" name="Rectangle 2"/>
          <p:cNvSpPr>
            <a:spLocks noGrp="1" noChangeArrowheads="1"/>
          </p:cNvSpPr>
          <p:nvPr>
            <p:ph type="title"/>
          </p:nvPr>
        </p:nvSpPr>
        <p:spPr/>
        <p:txBody>
          <a:bodyPr/>
          <a:lstStyle/>
          <a:p>
            <a:pPr eaLnBrk="1" hangingPunct="1"/>
            <a:r>
              <a:rPr lang="zh-CN" altLang="en-US" dirty="0" smtClean="0"/>
              <a:t>业务流程重组</a:t>
            </a:r>
          </a:p>
        </p:txBody>
      </p:sp>
      <p:sp>
        <p:nvSpPr>
          <p:cNvPr id="55300" name="Rectangle 4"/>
          <p:cNvSpPr>
            <a:spLocks noChangeArrowheads="1"/>
          </p:cNvSpPr>
          <p:nvPr/>
        </p:nvSpPr>
        <p:spPr bwMode="auto">
          <a:xfrm>
            <a:off x="295275" y="1600200"/>
            <a:ext cx="2743200" cy="4572000"/>
          </a:xfrm>
          <a:prstGeom prst="rect">
            <a:avLst/>
          </a:prstGeom>
          <a:noFill/>
          <a:ln w="9525">
            <a:solidFill>
              <a:srgbClr val="FF99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1" name="AutoShape 5"/>
          <p:cNvSpPr>
            <a:spLocks noChangeArrowheads="1"/>
          </p:cNvSpPr>
          <p:nvPr/>
        </p:nvSpPr>
        <p:spPr bwMode="ltGray">
          <a:xfrm>
            <a:off x="600075" y="2468563"/>
            <a:ext cx="2098675" cy="596900"/>
          </a:xfrm>
          <a:prstGeom prst="rightArrow">
            <a:avLst>
              <a:gd name="adj1" fmla="val 58889"/>
              <a:gd name="adj2" fmla="val 87850"/>
            </a:avLst>
          </a:prstGeom>
          <a:solidFill>
            <a:srgbClr val="0099FF"/>
          </a:solidFill>
          <a:ln w="127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72000" rIns="72000" bIns="72000" anchor="ctr"/>
          <a:lstStyle/>
          <a:p>
            <a:pPr algn="ctr" eaLnBrk="0" hangingPunct="0">
              <a:lnSpc>
                <a:spcPct val="85000"/>
              </a:lnSpc>
              <a:spcBef>
                <a:spcPct val="50000"/>
              </a:spcBef>
              <a:spcAft>
                <a:spcPct val="0"/>
              </a:spcAft>
              <a:buClrTx/>
              <a:buFontTx/>
              <a:buNone/>
            </a:pPr>
            <a:r>
              <a:rPr lang="zh-TW" altLang="en-US" sz="1800" b="1">
                <a:solidFill>
                  <a:schemeClr val="bg1"/>
                </a:solidFill>
                <a:latin typeface="Times New Roman" pitchFamily="18" charset="0"/>
              </a:rPr>
              <a:t>市场成熟度</a:t>
            </a:r>
          </a:p>
        </p:txBody>
      </p:sp>
      <p:sp>
        <p:nvSpPr>
          <p:cNvPr id="55302" name="AutoShape 6"/>
          <p:cNvSpPr>
            <a:spLocks noChangeArrowheads="1"/>
          </p:cNvSpPr>
          <p:nvPr/>
        </p:nvSpPr>
        <p:spPr bwMode="ltGray">
          <a:xfrm>
            <a:off x="635000" y="3900488"/>
            <a:ext cx="2098675" cy="596900"/>
          </a:xfrm>
          <a:prstGeom prst="rightArrow">
            <a:avLst>
              <a:gd name="adj1" fmla="val 58889"/>
              <a:gd name="adj2" fmla="val 87850"/>
            </a:avLst>
          </a:prstGeom>
          <a:solidFill>
            <a:srgbClr val="0099FF"/>
          </a:solidFill>
          <a:ln w="127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72000" rIns="72000" bIns="72000" anchor="ctr"/>
          <a:lstStyle/>
          <a:p>
            <a:pPr algn="ctr" eaLnBrk="0" hangingPunct="0">
              <a:lnSpc>
                <a:spcPct val="85000"/>
              </a:lnSpc>
              <a:spcBef>
                <a:spcPct val="50000"/>
              </a:spcBef>
              <a:spcAft>
                <a:spcPct val="0"/>
              </a:spcAft>
              <a:buClrTx/>
              <a:buFontTx/>
              <a:buNone/>
            </a:pPr>
            <a:r>
              <a:rPr lang="zh-TW" altLang="en-US" sz="1800" b="1">
                <a:solidFill>
                  <a:schemeClr val="bg1"/>
                </a:solidFill>
                <a:latin typeface="楷体" pitchFamily="49" charset="-122"/>
              </a:rPr>
              <a:t>全球竞争</a:t>
            </a:r>
          </a:p>
        </p:txBody>
      </p:sp>
      <p:sp>
        <p:nvSpPr>
          <p:cNvPr id="55303" name="AutoShape 7"/>
          <p:cNvSpPr>
            <a:spLocks noChangeArrowheads="1"/>
          </p:cNvSpPr>
          <p:nvPr/>
        </p:nvSpPr>
        <p:spPr bwMode="ltGray">
          <a:xfrm>
            <a:off x="635000" y="3184525"/>
            <a:ext cx="2098675" cy="596900"/>
          </a:xfrm>
          <a:prstGeom prst="rightArrow">
            <a:avLst>
              <a:gd name="adj1" fmla="val 58889"/>
              <a:gd name="adj2" fmla="val 87850"/>
            </a:avLst>
          </a:prstGeom>
          <a:solidFill>
            <a:srgbClr val="0099FF"/>
          </a:solidFill>
          <a:ln w="127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72000" rIns="72000" bIns="72000" anchor="ctr"/>
          <a:lstStyle/>
          <a:p>
            <a:pPr algn="ctr" eaLnBrk="0" hangingPunct="0">
              <a:lnSpc>
                <a:spcPct val="85000"/>
              </a:lnSpc>
              <a:spcBef>
                <a:spcPct val="50000"/>
              </a:spcBef>
              <a:spcAft>
                <a:spcPct val="0"/>
              </a:spcAft>
              <a:buClrTx/>
              <a:buFontTx/>
              <a:buNone/>
            </a:pPr>
            <a:r>
              <a:rPr lang="zh-TW" altLang="en-US" sz="1800" b="1">
                <a:solidFill>
                  <a:schemeClr val="bg1"/>
                </a:solidFill>
                <a:latin typeface="Times New Roman" pitchFamily="18" charset="0"/>
              </a:rPr>
              <a:t>产业</a:t>
            </a:r>
            <a:r>
              <a:rPr lang="zh-CN" altLang="en-US" sz="1800" b="1">
                <a:solidFill>
                  <a:schemeClr val="bg1"/>
                </a:solidFill>
                <a:latin typeface="Times New Roman" pitchFamily="18" charset="0"/>
              </a:rPr>
              <a:t>整合</a:t>
            </a:r>
            <a:endParaRPr lang="zh-TW" altLang="en-US" sz="1800" b="1">
              <a:solidFill>
                <a:schemeClr val="bg1"/>
              </a:solidFill>
              <a:latin typeface="Times New Roman" pitchFamily="18" charset="0"/>
            </a:endParaRPr>
          </a:p>
        </p:txBody>
      </p:sp>
      <p:sp>
        <p:nvSpPr>
          <p:cNvPr id="55304" name="AutoShape 8"/>
          <p:cNvSpPr>
            <a:spLocks noChangeArrowheads="1"/>
          </p:cNvSpPr>
          <p:nvPr/>
        </p:nvSpPr>
        <p:spPr bwMode="ltGray">
          <a:xfrm>
            <a:off x="635000" y="4616450"/>
            <a:ext cx="2098675" cy="596900"/>
          </a:xfrm>
          <a:prstGeom prst="rightArrow">
            <a:avLst>
              <a:gd name="adj1" fmla="val 58889"/>
              <a:gd name="adj2" fmla="val 87850"/>
            </a:avLst>
          </a:prstGeom>
          <a:solidFill>
            <a:srgbClr val="0099FF"/>
          </a:solidFill>
          <a:ln w="127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72000" rIns="72000" bIns="72000" anchor="ctr"/>
          <a:lstStyle/>
          <a:p>
            <a:pPr algn="ctr" eaLnBrk="0" hangingPunct="0">
              <a:lnSpc>
                <a:spcPct val="85000"/>
              </a:lnSpc>
              <a:spcBef>
                <a:spcPct val="50000"/>
              </a:spcBef>
              <a:spcAft>
                <a:spcPct val="0"/>
              </a:spcAft>
              <a:buClrTx/>
              <a:buFontTx/>
              <a:buNone/>
            </a:pPr>
            <a:r>
              <a:rPr lang="zh-TW" altLang="en-US" sz="1800" b="1">
                <a:solidFill>
                  <a:schemeClr val="bg1"/>
                </a:solidFill>
                <a:latin typeface="Times New Roman" pitchFamily="18" charset="0"/>
              </a:rPr>
              <a:t>资源竞争</a:t>
            </a:r>
          </a:p>
        </p:txBody>
      </p:sp>
      <p:sp>
        <p:nvSpPr>
          <p:cNvPr id="55305" name="AutoShape 9"/>
          <p:cNvSpPr>
            <a:spLocks noChangeArrowheads="1"/>
          </p:cNvSpPr>
          <p:nvPr/>
        </p:nvSpPr>
        <p:spPr bwMode="ltGray">
          <a:xfrm>
            <a:off x="600075" y="5334000"/>
            <a:ext cx="2133600" cy="596900"/>
          </a:xfrm>
          <a:prstGeom prst="rightArrow">
            <a:avLst>
              <a:gd name="adj1" fmla="val 58889"/>
              <a:gd name="adj2" fmla="val 89312"/>
            </a:avLst>
          </a:prstGeom>
          <a:solidFill>
            <a:srgbClr val="0099FF"/>
          </a:solidFill>
          <a:ln w="127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72000" rIns="72000" bIns="72000" anchor="ctr"/>
          <a:lstStyle/>
          <a:p>
            <a:pPr algn="ctr" eaLnBrk="0" hangingPunct="0">
              <a:lnSpc>
                <a:spcPct val="85000"/>
              </a:lnSpc>
              <a:spcBef>
                <a:spcPct val="50000"/>
              </a:spcBef>
              <a:spcAft>
                <a:spcPct val="0"/>
              </a:spcAft>
              <a:buClrTx/>
              <a:buFontTx/>
              <a:buNone/>
            </a:pPr>
            <a:r>
              <a:rPr lang="zh-TW" altLang="en-US" sz="1800" b="1">
                <a:solidFill>
                  <a:schemeClr val="bg1"/>
                </a:solidFill>
                <a:latin typeface="Times New Roman" pitchFamily="18" charset="0"/>
              </a:rPr>
              <a:t>技术</a:t>
            </a:r>
            <a:r>
              <a:rPr lang="zh-CN" altLang="en-US" sz="1800" b="1">
                <a:solidFill>
                  <a:schemeClr val="bg1"/>
                </a:solidFill>
                <a:latin typeface="Times New Roman" pitchFamily="18" charset="0"/>
              </a:rPr>
              <a:t>升级</a:t>
            </a:r>
            <a:endParaRPr lang="zh-TW" altLang="en-US" sz="1800" b="1">
              <a:solidFill>
                <a:schemeClr val="bg1"/>
              </a:solidFill>
              <a:latin typeface="Times New Roman" pitchFamily="18" charset="0"/>
            </a:endParaRPr>
          </a:p>
        </p:txBody>
      </p:sp>
      <p:sp>
        <p:nvSpPr>
          <p:cNvPr id="55306" name="AutoShape 10"/>
          <p:cNvSpPr>
            <a:spLocks noChangeArrowheads="1"/>
          </p:cNvSpPr>
          <p:nvPr/>
        </p:nvSpPr>
        <p:spPr bwMode="auto">
          <a:xfrm>
            <a:off x="295275" y="1143000"/>
            <a:ext cx="2743200" cy="457200"/>
          </a:xfrm>
          <a:prstGeom prst="flowChartProcess">
            <a:avLst/>
          </a:prstGeom>
          <a:solidFill>
            <a:srgbClr val="CCCC00"/>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lstStyle/>
          <a:p>
            <a:pPr algn="ctr" eaLnBrk="0" hangingPunct="0">
              <a:lnSpc>
                <a:spcPct val="105000"/>
              </a:lnSpc>
              <a:spcBef>
                <a:spcPct val="50000"/>
              </a:spcBef>
              <a:spcAft>
                <a:spcPct val="0"/>
              </a:spcAft>
              <a:buClrTx/>
              <a:buFontTx/>
              <a:buNone/>
            </a:pPr>
            <a:r>
              <a:rPr lang="zh-CN" altLang="en-US" sz="1800" b="1">
                <a:solidFill>
                  <a:schemeClr val="hlink"/>
                </a:solidFill>
                <a:latin typeface="楷体" pitchFamily="49" charset="-122"/>
              </a:rPr>
              <a:t>环境已发生了巨大的变化</a:t>
            </a:r>
          </a:p>
        </p:txBody>
      </p:sp>
      <p:sp>
        <p:nvSpPr>
          <p:cNvPr id="55307" name="AutoShape 11"/>
          <p:cNvSpPr>
            <a:spLocks noChangeArrowheads="1"/>
          </p:cNvSpPr>
          <p:nvPr/>
        </p:nvSpPr>
        <p:spPr bwMode="ltGray">
          <a:xfrm>
            <a:off x="600075" y="1752600"/>
            <a:ext cx="2098675" cy="596900"/>
          </a:xfrm>
          <a:prstGeom prst="rightArrow">
            <a:avLst>
              <a:gd name="adj1" fmla="val 58889"/>
              <a:gd name="adj2" fmla="val 87850"/>
            </a:avLst>
          </a:prstGeom>
          <a:solidFill>
            <a:srgbClr val="0099FF"/>
          </a:solidFill>
          <a:ln w="127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72000" rIns="72000" bIns="72000" anchor="ctr"/>
          <a:lstStyle/>
          <a:p>
            <a:pPr algn="ctr" eaLnBrk="0" hangingPunct="0">
              <a:lnSpc>
                <a:spcPct val="85000"/>
              </a:lnSpc>
              <a:spcBef>
                <a:spcPct val="50000"/>
              </a:spcBef>
              <a:spcAft>
                <a:spcPct val="0"/>
              </a:spcAft>
              <a:buClrTx/>
              <a:buFontTx/>
              <a:buNone/>
            </a:pPr>
            <a:r>
              <a:rPr lang="zh-CN" altLang="en-US" sz="1800" b="1">
                <a:solidFill>
                  <a:schemeClr val="bg1"/>
                </a:solidFill>
                <a:latin typeface="Times New Roman" pitchFamily="18" charset="0"/>
              </a:rPr>
              <a:t>消费者理性</a:t>
            </a:r>
            <a:endParaRPr lang="zh-TW" altLang="en-US" sz="1800" b="1">
              <a:solidFill>
                <a:schemeClr val="bg1"/>
              </a:solidFill>
              <a:latin typeface="Times New Roman" pitchFamily="18" charset="0"/>
            </a:endParaRPr>
          </a:p>
        </p:txBody>
      </p:sp>
      <p:sp>
        <p:nvSpPr>
          <p:cNvPr id="55308" name="Rectangle 12"/>
          <p:cNvSpPr>
            <a:spLocks noChangeArrowheads="1"/>
          </p:cNvSpPr>
          <p:nvPr/>
        </p:nvSpPr>
        <p:spPr bwMode="auto">
          <a:xfrm>
            <a:off x="3190875" y="1582738"/>
            <a:ext cx="2743200" cy="4572000"/>
          </a:xfrm>
          <a:prstGeom prst="rect">
            <a:avLst/>
          </a:prstGeom>
          <a:noFill/>
          <a:ln w="9525">
            <a:solidFill>
              <a:srgbClr val="FF99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09" name="AutoShape 13"/>
          <p:cNvSpPr>
            <a:spLocks noChangeArrowheads="1"/>
          </p:cNvSpPr>
          <p:nvPr/>
        </p:nvSpPr>
        <p:spPr bwMode="auto">
          <a:xfrm>
            <a:off x="3190875" y="1125538"/>
            <a:ext cx="2743200" cy="457200"/>
          </a:xfrm>
          <a:prstGeom prst="flowChartProcess">
            <a:avLst/>
          </a:prstGeom>
          <a:solidFill>
            <a:srgbClr val="CCCC00"/>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lstStyle/>
          <a:p>
            <a:pPr algn="ctr" eaLnBrk="0" hangingPunct="0">
              <a:lnSpc>
                <a:spcPct val="105000"/>
              </a:lnSpc>
              <a:spcBef>
                <a:spcPct val="50000"/>
              </a:spcBef>
              <a:spcAft>
                <a:spcPct val="0"/>
              </a:spcAft>
              <a:buClrTx/>
              <a:buFontTx/>
              <a:buNone/>
            </a:pPr>
            <a:r>
              <a:rPr lang="zh-CN" altLang="en-US" sz="1800" b="1">
                <a:solidFill>
                  <a:schemeClr val="hlink"/>
                </a:solidFill>
                <a:latin typeface="楷体" pitchFamily="49" charset="-122"/>
              </a:rPr>
              <a:t>企业的困境</a:t>
            </a:r>
          </a:p>
        </p:txBody>
      </p:sp>
      <p:sp>
        <p:nvSpPr>
          <p:cNvPr id="55310" name="Text Box 14"/>
          <p:cNvSpPr txBox="1">
            <a:spLocks noChangeArrowheads="1"/>
          </p:cNvSpPr>
          <p:nvPr/>
        </p:nvSpPr>
        <p:spPr bwMode="auto">
          <a:xfrm>
            <a:off x="3343275" y="1649413"/>
            <a:ext cx="2438400" cy="850900"/>
          </a:xfrm>
          <a:prstGeom prst="rect">
            <a:avLst/>
          </a:prstGeom>
          <a:noFill/>
          <a:ln>
            <a:noFill/>
          </a:ln>
          <a:effectLst/>
          <a:extLst>
            <a:ext uri="{909E8E84-426E-40DD-AFC4-6F175D3DCCD1}">
              <a14:hiddenFill xmlns:a14="http://schemas.microsoft.com/office/drawing/2010/main">
                <a:gradFill rotWithShape="0">
                  <a:gsLst>
                    <a:gs pos="0">
                      <a:srgbClr val="FF6600"/>
                    </a:gs>
                    <a:gs pos="100000">
                      <a:srgbClr val="762F00"/>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algn="just">
              <a:lnSpc>
                <a:spcPct val="105000"/>
              </a:lnSpc>
              <a:spcBef>
                <a:spcPct val="50000"/>
              </a:spcBef>
              <a:spcAft>
                <a:spcPct val="0"/>
              </a:spcAft>
              <a:buClrTx/>
              <a:buFontTx/>
              <a:buNone/>
            </a:pPr>
            <a:r>
              <a:rPr lang="zh-CN" altLang="en-US" sz="1600" b="1">
                <a:solidFill>
                  <a:schemeClr val="hlink"/>
                </a:solidFill>
                <a:latin typeface="楷体" pitchFamily="49" charset="-122"/>
              </a:rPr>
              <a:t>企业从满足客户需要，向与竞争对手争夺客户转变</a:t>
            </a:r>
            <a:endParaRPr lang="zh-CN" altLang="zh-TW" sz="1600" b="1">
              <a:solidFill>
                <a:schemeClr val="hlink"/>
              </a:solidFill>
              <a:latin typeface="楷体" pitchFamily="49" charset="-122"/>
            </a:endParaRPr>
          </a:p>
          <a:p>
            <a:pPr algn="just">
              <a:spcAft>
                <a:spcPct val="0"/>
              </a:spcAft>
              <a:buClrTx/>
              <a:buFontTx/>
              <a:buNone/>
            </a:pPr>
            <a:endParaRPr kumimoji="1" lang="zh-CN" altLang="en-US" sz="1600">
              <a:solidFill>
                <a:schemeClr val="hlink"/>
              </a:solidFill>
              <a:latin typeface="Times New Roman" pitchFamily="18" charset="0"/>
            </a:endParaRPr>
          </a:p>
        </p:txBody>
      </p:sp>
      <p:sp>
        <p:nvSpPr>
          <p:cNvPr id="55311" name="AutoShape 15"/>
          <p:cNvSpPr>
            <a:spLocks noChangeArrowheads="1"/>
          </p:cNvSpPr>
          <p:nvPr/>
        </p:nvSpPr>
        <p:spPr bwMode="auto">
          <a:xfrm>
            <a:off x="3800475" y="2636838"/>
            <a:ext cx="1371600" cy="863600"/>
          </a:xfrm>
          <a:prstGeom prst="triangle">
            <a:avLst>
              <a:gd name="adj" fmla="val 50000"/>
            </a:avLst>
          </a:prstGeom>
          <a:gradFill rotWithShape="0">
            <a:gsLst>
              <a:gs pos="0">
                <a:srgbClr val="FFFF00"/>
              </a:gs>
              <a:gs pos="100000">
                <a:srgbClr val="FF3300"/>
              </a:gs>
            </a:gsLst>
            <a:path path="shape">
              <a:fillToRect l="50000" t="50000" r="50000" b="50000"/>
            </a:path>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5312" name="Text Box 16"/>
          <p:cNvSpPr txBox="1">
            <a:spLocks noChangeArrowheads="1"/>
          </p:cNvSpPr>
          <p:nvPr/>
        </p:nvSpPr>
        <p:spPr bwMode="auto">
          <a:xfrm>
            <a:off x="4181475" y="2276475"/>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spcAft>
                <a:spcPct val="0"/>
              </a:spcAft>
              <a:buClrTx/>
              <a:buFontTx/>
              <a:buNone/>
            </a:pPr>
            <a:r>
              <a:rPr kumimoji="1" lang="zh-CN" altLang="en-US" sz="1800" b="1">
                <a:solidFill>
                  <a:schemeClr val="hlink"/>
                </a:solidFill>
                <a:latin typeface="Times New Roman" pitchFamily="18" charset="0"/>
              </a:rPr>
              <a:t>顾客</a:t>
            </a:r>
          </a:p>
        </p:txBody>
      </p:sp>
      <p:sp>
        <p:nvSpPr>
          <p:cNvPr id="55313" name="Text Box 17"/>
          <p:cNvSpPr txBox="1">
            <a:spLocks noChangeArrowheads="1"/>
          </p:cNvSpPr>
          <p:nvPr/>
        </p:nvSpPr>
        <p:spPr bwMode="auto">
          <a:xfrm>
            <a:off x="3267075" y="3573463"/>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spcAft>
                <a:spcPct val="0"/>
              </a:spcAft>
              <a:buClrTx/>
              <a:buFontTx/>
              <a:buNone/>
            </a:pPr>
            <a:r>
              <a:rPr kumimoji="1" lang="zh-CN" altLang="en-US" sz="1800" b="1">
                <a:solidFill>
                  <a:schemeClr val="hlink"/>
                </a:solidFill>
                <a:latin typeface="Times New Roman" pitchFamily="18" charset="0"/>
              </a:rPr>
              <a:t>公司</a:t>
            </a:r>
          </a:p>
        </p:txBody>
      </p:sp>
      <p:sp>
        <p:nvSpPr>
          <p:cNvPr id="55314" name="Text Box 18"/>
          <p:cNvSpPr txBox="1">
            <a:spLocks noChangeArrowheads="1"/>
          </p:cNvSpPr>
          <p:nvPr/>
        </p:nvSpPr>
        <p:spPr bwMode="auto">
          <a:xfrm>
            <a:off x="4859338" y="3567113"/>
            <a:ext cx="1101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spcAft>
                <a:spcPct val="0"/>
              </a:spcAft>
              <a:buClrTx/>
              <a:buFontTx/>
              <a:buNone/>
            </a:pPr>
            <a:r>
              <a:rPr kumimoji="1" lang="zh-CN" altLang="en-US" sz="1800" b="1">
                <a:solidFill>
                  <a:schemeClr val="hlink"/>
                </a:solidFill>
                <a:latin typeface="Times New Roman" pitchFamily="18" charset="0"/>
              </a:rPr>
              <a:t>竞争对手</a:t>
            </a:r>
          </a:p>
        </p:txBody>
      </p:sp>
      <p:sp>
        <p:nvSpPr>
          <p:cNvPr id="55315" name="Rectangle 19"/>
          <p:cNvSpPr>
            <a:spLocks noChangeArrowheads="1"/>
          </p:cNvSpPr>
          <p:nvPr/>
        </p:nvSpPr>
        <p:spPr bwMode="auto">
          <a:xfrm>
            <a:off x="6086475" y="1600200"/>
            <a:ext cx="2743200" cy="4572000"/>
          </a:xfrm>
          <a:prstGeom prst="rect">
            <a:avLst/>
          </a:prstGeom>
          <a:noFill/>
          <a:ln w="9525">
            <a:solidFill>
              <a:srgbClr val="FF99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6" name="AutoShape 20"/>
          <p:cNvSpPr>
            <a:spLocks noChangeArrowheads="1"/>
          </p:cNvSpPr>
          <p:nvPr/>
        </p:nvSpPr>
        <p:spPr bwMode="auto">
          <a:xfrm>
            <a:off x="6086475" y="1143000"/>
            <a:ext cx="2743200" cy="457200"/>
          </a:xfrm>
          <a:prstGeom prst="flowChartProcess">
            <a:avLst/>
          </a:prstGeom>
          <a:solidFill>
            <a:srgbClr val="CCCC00"/>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nchor="ctr"/>
          <a:lstStyle/>
          <a:p>
            <a:pPr algn="ctr" eaLnBrk="0" hangingPunct="0">
              <a:lnSpc>
                <a:spcPct val="105000"/>
              </a:lnSpc>
              <a:spcBef>
                <a:spcPct val="50000"/>
              </a:spcBef>
              <a:spcAft>
                <a:spcPct val="0"/>
              </a:spcAft>
              <a:buClrTx/>
              <a:buFontTx/>
              <a:buNone/>
            </a:pPr>
            <a:r>
              <a:rPr lang="zh-CN" altLang="en-US" sz="1800" b="1">
                <a:solidFill>
                  <a:schemeClr val="hlink"/>
                </a:solidFill>
                <a:latin typeface="楷体" pitchFamily="49" charset="-122"/>
              </a:rPr>
              <a:t>企业产生困境的主要原因</a:t>
            </a:r>
          </a:p>
        </p:txBody>
      </p:sp>
      <p:sp>
        <p:nvSpPr>
          <p:cNvPr id="55317" name="Rectangle 21"/>
          <p:cNvSpPr>
            <a:spLocks noChangeArrowheads="1"/>
          </p:cNvSpPr>
          <p:nvPr/>
        </p:nvSpPr>
        <p:spPr bwMode="auto">
          <a:xfrm>
            <a:off x="3492500" y="4076700"/>
            <a:ext cx="2743200" cy="172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10000"/>
              </a:lnSpc>
              <a:spcBef>
                <a:spcPct val="20000"/>
              </a:spcBef>
              <a:spcAft>
                <a:spcPct val="0"/>
              </a:spcAft>
              <a:buClr>
                <a:srgbClr val="FF0000"/>
              </a:buClr>
              <a:buFont typeface="Wingdings" pitchFamily="2" charset="2"/>
              <a:buChar char="ü"/>
            </a:pPr>
            <a:r>
              <a:rPr kumimoji="1" lang="zh-CN" altLang="en-US" sz="1800" b="1">
                <a:solidFill>
                  <a:schemeClr val="hlink"/>
                </a:solidFill>
                <a:latin typeface="Times New Roman" pitchFamily="18" charset="0"/>
              </a:rPr>
              <a:t>销售重心降低</a:t>
            </a:r>
          </a:p>
          <a:p>
            <a:pPr marL="342900" indent="-342900">
              <a:lnSpc>
                <a:spcPct val="110000"/>
              </a:lnSpc>
              <a:spcBef>
                <a:spcPct val="20000"/>
              </a:spcBef>
              <a:spcAft>
                <a:spcPct val="0"/>
              </a:spcAft>
              <a:buClr>
                <a:srgbClr val="FF0000"/>
              </a:buClr>
              <a:buFont typeface="Wingdings" pitchFamily="2" charset="2"/>
              <a:buChar char="ü"/>
            </a:pPr>
            <a:r>
              <a:rPr kumimoji="1" lang="zh-CN" altLang="en-US" sz="1800" b="1">
                <a:solidFill>
                  <a:schemeClr val="hlink"/>
                </a:solidFill>
                <a:latin typeface="Times New Roman" pitchFamily="18" charset="0"/>
              </a:rPr>
              <a:t>争夺客户剧烈</a:t>
            </a:r>
          </a:p>
          <a:p>
            <a:pPr marL="342900" indent="-342900">
              <a:lnSpc>
                <a:spcPct val="110000"/>
              </a:lnSpc>
              <a:spcBef>
                <a:spcPct val="20000"/>
              </a:spcBef>
              <a:spcAft>
                <a:spcPct val="0"/>
              </a:spcAft>
              <a:buClr>
                <a:srgbClr val="FF0000"/>
              </a:buClr>
              <a:buFont typeface="Wingdings" pitchFamily="2" charset="2"/>
              <a:buChar char="ü"/>
            </a:pPr>
            <a:r>
              <a:rPr kumimoji="1" lang="zh-CN" altLang="en-US" sz="1800" b="1">
                <a:solidFill>
                  <a:schemeClr val="hlink"/>
                </a:solidFill>
                <a:latin typeface="Times New Roman" pitchFamily="18" charset="0"/>
              </a:rPr>
              <a:t>成本费用趋高</a:t>
            </a:r>
          </a:p>
          <a:p>
            <a:pPr marL="342900" indent="-342900">
              <a:lnSpc>
                <a:spcPct val="110000"/>
              </a:lnSpc>
              <a:spcBef>
                <a:spcPct val="20000"/>
              </a:spcBef>
              <a:spcAft>
                <a:spcPct val="0"/>
              </a:spcAft>
              <a:buClr>
                <a:srgbClr val="FF0000"/>
              </a:buClr>
              <a:buFont typeface="Wingdings" pitchFamily="2" charset="2"/>
              <a:buChar char="ü"/>
            </a:pPr>
            <a:r>
              <a:rPr kumimoji="1" lang="zh-CN" altLang="en-US" sz="1800" b="1">
                <a:solidFill>
                  <a:schemeClr val="hlink"/>
                </a:solidFill>
                <a:latin typeface="Times New Roman" pitchFamily="18" charset="0"/>
              </a:rPr>
              <a:t>利润空间锐减</a:t>
            </a:r>
          </a:p>
          <a:p>
            <a:pPr marL="342900" indent="-342900">
              <a:lnSpc>
                <a:spcPct val="110000"/>
              </a:lnSpc>
              <a:spcBef>
                <a:spcPct val="20000"/>
              </a:spcBef>
              <a:spcAft>
                <a:spcPct val="0"/>
              </a:spcAft>
              <a:buClr>
                <a:srgbClr val="FF0000"/>
              </a:buClr>
              <a:buFont typeface="Wingdings" pitchFamily="2" charset="2"/>
              <a:buChar char="ü"/>
            </a:pPr>
            <a:r>
              <a:rPr kumimoji="1" lang="zh-CN" altLang="en-US" sz="1800" b="1">
                <a:solidFill>
                  <a:schemeClr val="hlink"/>
                </a:solidFill>
                <a:latin typeface="Times New Roman" pitchFamily="18" charset="0"/>
              </a:rPr>
              <a:t>依赖现金流量</a:t>
            </a:r>
          </a:p>
        </p:txBody>
      </p:sp>
      <p:sp>
        <p:nvSpPr>
          <p:cNvPr id="55318" name="Text Box 22"/>
          <p:cNvSpPr txBox="1">
            <a:spLocks noChangeArrowheads="1"/>
          </p:cNvSpPr>
          <p:nvPr/>
        </p:nvSpPr>
        <p:spPr bwMode="auto">
          <a:xfrm>
            <a:off x="6156325" y="1824038"/>
            <a:ext cx="2447925" cy="354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lnSpc>
                <a:spcPct val="140000"/>
              </a:lnSpc>
              <a:spcAft>
                <a:spcPct val="0"/>
              </a:spcAft>
              <a:buClr>
                <a:srgbClr val="FF0000"/>
              </a:buClr>
              <a:buFont typeface="Wingdings" pitchFamily="2" charset="2"/>
              <a:buChar char="ü"/>
            </a:pPr>
            <a:r>
              <a:rPr kumimoji="1" lang="zh-CN" altLang="en-US" sz="1800" b="1">
                <a:solidFill>
                  <a:schemeClr val="hlink"/>
                </a:solidFill>
                <a:latin typeface="Times New Roman" pitchFamily="18" charset="0"/>
              </a:rPr>
              <a:t>战略目标不明</a:t>
            </a:r>
          </a:p>
          <a:p>
            <a:pPr eaLnBrk="1" hangingPunct="1">
              <a:lnSpc>
                <a:spcPct val="140000"/>
              </a:lnSpc>
              <a:spcAft>
                <a:spcPct val="0"/>
              </a:spcAft>
              <a:buClr>
                <a:srgbClr val="FF0000"/>
              </a:buClr>
              <a:buFont typeface="Wingdings" pitchFamily="2" charset="2"/>
              <a:buChar char="ü"/>
            </a:pPr>
            <a:r>
              <a:rPr kumimoji="1" lang="zh-CN" altLang="en-US" sz="1800" b="1">
                <a:solidFill>
                  <a:schemeClr val="hlink"/>
                </a:solidFill>
                <a:latin typeface="Times New Roman" pitchFamily="18" charset="0"/>
              </a:rPr>
              <a:t>部门和流程分割</a:t>
            </a:r>
          </a:p>
          <a:p>
            <a:pPr eaLnBrk="1" hangingPunct="1">
              <a:lnSpc>
                <a:spcPct val="140000"/>
              </a:lnSpc>
              <a:spcAft>
                <a:spcPct val="0"/>
              </a:spcAft>
              <a:buClr>
                <a:srgbClr val="FF0000"/>
              </a:buClr>
              <a:buFont typeface="Wingdings" pitchFamily="2" charset="2"/>
              <a:buChar char="ü"/>
            </a:pPr>
            <a:r>
              <a:rPr kumimoji="1" lang="zh-CN" altLang="en-US" sz="1800" b="1">
                <a:solidFill>
                  <a:schemeClr val="hlink"/>
                </a:solidFill>
                <a:latin typeface="Times New Roman" pitchFamily="18" charset="0"/>
              </a:rPr>
              <a:t>组织系统失效</a:t>
            </a:r>
          </a:p>
          <a:p>
            <a:pPr eaLnBrk="1" hangingPunct="1">
              <a:lnSpc>
                <a:spcPct val="140000"/>
              </a:lnSpc>
              <a:spcAft>
                <a:spcPct val="0"/>
              </a:spcAft>
              <a:buClr>
                <a:srgbClr val="FF0000"/>
              </a:buClr>
              <a:buFont typeface="Wingdings" pitchFamily="2" charset="2"/>
              <a:buChar char="ü"/>
            </a:pPr>
            <a:r>
              <a:rPr kumimoji="1" lang="zh-CN" altLang="en-US" sz="1800" b="1">
                <a:solidFill>
                  <a:schemeClr val="hlink"/>
                </a:solidFill>
                <a:latin typeface="Times New Roman" pitchFamily="18" charset="0"/>
              </a:rPr>
              <a:t>感觉、经验和悟性管理</a:t>
            </a:r>
          </a:p>
          <a:p>
            <a:pPr eaLnBrk="1" hangingPunct="1">
              <a:lnSpc>
                <a:spcPct val="140000"/>
              </a:lnSpc>
              <a:spcAft>
                <a:spcPct val="0"/>
              </a:spcAft>
              <a:buClr>
                <a:srgbClr val="FF0000"/>
              </a:buClr>
              <a:buFont typeface="Wingdings" pitchFamily="2" charset="2"/>
              <a:buChar char="ü"/>
            </a:pPr>
            <a:r>
              <a:rPr kumimoji="1" lang="zh-CN" altLang="en-US" sz="1800" b="1">
                <a:solidFill>
                  <a:schemeClr val="hlink"/>
                </a:solidFill>
                <a:latin typeface="Times New Roman" pitchFamily="18" charset="0"/>
              </a:rPr>
              <a:t>依靠权威分配目标任务</a:t>
            </a:r>
          </a:p>
          <a:p>
            <a:pPr eaLnBrk="1" hangingPunct="1">
              <a:lnSpc>
                <a:spcPct val="140000"/>
              </a:lnSpc>
              <a:spcAft>
                <a:spcPct val="0"/>
              </a:spcAft>
              <a:buClr>
                <a:srgbClr val="FF0000"/>
              </a:buClr>
              <a:buFont typeface="Wingdings" pitchFamily="2" charset="2"/>
              <a:buChar char="ü"/>
            </a:pPr>
            <a:r>
              <a:rPr kumimoji="1" lang="zh-CN" altLang="en-US" sz="1800" b="1">
                <a:solidFill>
                  <a:schemeClr val="hlink"/>
                </a:solidFill>
                <a:latin typeface="Times New Roman" pitchFamily="18" charset="0"/>
              </a:rPr>
              <a:t>注重结果、事后找差错</a:t>
            </a:r>
          </a:p>
        </p:txBody>
      </p:sp>
    </p:spTree>
    <p:extLst>
      <p:ext uri="{BB962C8B-B14F-4D97-AF65-F5344CB8AC3E}">
        <p14:creationId xmlns:p14="http://schemas.microsoft.com/office/powerpoint/2010/main" val="193009046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0"/>
          </p:nvPr>
        </p:nvSpPr>
        <p:spPr>
          <a:noFill/>
        </p:spPr>
        <p:txBody>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FE7D5DAE-40EF-453F-B4BD-570DAE21B04B}" type="slidenum">
              <a:rPr lang="ar-SA" altLang="en-US" sz="1000">
                <a:solidFill>
                  <a:schemeClr val="bg1"/>
                </a:solidFill>
              </a:rPr>
              <a:pPr eaLnBrk="1" hangingPunct="1"/>
              <a:t>96</a:t>
            </a:fld>
            <a:endParaRPr lang="en-US" altLang="en-US" sz="1000">
              <a:solidFill>
                <a:schemeClr val="bg1"/>
              </a:solidFill>
            </a:endParaRPr>
          </a:p>
        </p:txBody>
      </p:sp>
      <p:sp>
        <p:nvSpPr>
          <p:cNvPr id="57347" name="Rectangle 2"/>
          <p:cNvSpPr>
            <a:spLocks noGrp="1" noChangeArrowheads="1"/>
          </p:cNvSpPr>
          <p:nvPr>
            <p:ph type="title"/>
          </p:nvPr>
        </p:nvSpPr>
        <p:spPr/>
        <p:txBody>
          <a:bodyPr/>
          <a:lstStyle/>
          <a:p>
            <a:pPr eaLnBrk="1" hangingPunct="1"/>
            <a:r>
              <a:rPr lang="zh-CN" altLang="en-US" smtClean="0"/>
              <a:t>业务流程重组</a:t>
            </a:r>
          </a:p>
        </p:txBody>
      </p:sp>
      <p:sp>
        <p:nvSpPr>
          <p:cNvPr id="57348" name="Rectangle 3"/>
          <p:cNvSpPr>
            <a:spLocks noGrp="1" noChangeArrowheads="1"/>
          </p:cNvSpPr>
          <p:nvPr>
            <p:ph type="body" idx="1"/>
          </p:nvPr>
        </p:nvSpPr>
        <p:spPr/>
        <p:txBody>
          <a:bodyPr/>
          <a:lstStyle/>
          <a:p>
            <a:pPr eaLnBrk="1" hangingPunct="1"/>
            <a:r>
              <a:rPr lang="zh-CN" altLang="en-US" dirty="0" smtClean="0">
                <a:solidFill>
                  <a:srgbClr val="0000FF"/>
                </a:solidFill>
              </a:rPr>
              <a:t>业务流程重组是过去八十年最重要的管理思想之一</a:t>
            </a:r>
          </a:p>
          <a:p>
            <a:pPr lvl="1" eaLnBrk="1" hangingPunct="1"/>
            <a:r>
              <a:rPr lang="zh-CN" altLang="en-US" dirty="0" smtClean="0"/>
              <a:t>业务流程重组（</a:t>
            </a:r>
            <a:r>
              <a:rPr lang="en-US" altLang="zh-CN" dirty="0" smtClean="0"/>
              <a:t>Business Process Reengineering </a:t>
            </a:r>
            <a:r>
              <a:rPr lang="zh-CN" altLang="en-US" dirty="0" smtClean="0"/>
              <a:t>简称</a:t>
            </a:r>
            <a:r>
              <a:rPr lang="en-US" altLang="zh-CN" dirty="0" smtClean="0"/>
              <a:t>BRP</a:t>
            </a:r>
            <a:r>
              <a:rPr lang="zh-CN" altLang="en-US" dirty="0" smtClean="0"/>
              <a:t>）源于</a:t>
            </a:r>
            <a:r>
              <a:rPr lang="en-US" altLang="zh-CN" dirty="0" smtClean="0"/>
              <a:t>MIT</a:t>
            </a:r>
            <a:r>
              <a:rPr lang="zh-CN" altLang="en-US" dirty="0" smtClean="0"/>
              <a:t>的一项研究</a:t>
            </a:r>
            <a:r>
              <a:rPr lang="en-US" altLang="zh-CN" dirty="0" smtClean="0"/>
              <a:t>----《20</a:t>
            </a:r>
            <a:r>
              <a:rPr lang="zh-CN" altLang="en-US" dirty="0" smtClean="0"/>
              <a:t>世纪</a:t>
            </a:r>
            <a:r>
              <a:rPr lang="en-US" altLang="zh-CN" dirty="0" smtClean="0"/>
              <a:t>90</a:t>
            </a:r>
            <a:r>
              <a:rPr lang="zh-CN" altLang="en-US" dirty="0" smtClean="0"/>
              <a:t>年代的管理</a:t>
            </a:r>
            <a:r>
              <a:rPr lang="en-US" altLang="zh-CN" dirty="0" smtClean="0"/>
              <a:t>》</a:t>
            </a:r>
            <a:r>
              <a:rPr lang="zh-CN" altLang="en-US" dirty="0" smtClean="0"/>
              <a:t>（</a:t>
            </a:r>
            <a:r>
              <a:rPr lang="en-US" altLang="zh-CN" dirty="0" smtClean="0"/>
              <a:t>1984</a:t>
            </a:r>
            <a:r>
              <a:rPr lang="zh-CN" altLang="en-US" dirty="0" smtClean="0"/>
              <a:t>－</a:t>
            </a:r>
            <a:r>
              <a:rPr lang="en-US" altLang="zh-CN" dirty="0" smtClean="0"/>
              <a:t>1989</a:t>
            </a:r>
            <a:r>
              <a:rPr lang="zh-CN" altLang="en-US" dirty="0" smtClean="0"/>
              <a:t>年）</a:t>
            </a:r>
          </a:p>
          <a:p>
            <a:pPr lvl="1" eaLnBrk="1" hangingPunct="1"/>
            <a:r>
              <a:rPr lang="en-US" altLang="zh-CN" dirty="0" smtClean="0">
                <a:latin typeface="楷体_GB2312" pitchFamily="49" charset="-122"/>
              </a:rPr>
              <a:t>BPR</a:t>
            </a:r>
            <a:r>
              <a:rPr lang="zh-CN" altLang="en-US" dirty="0" smtClean="0">
                <a:latin typeface="楷体_GB2312" pitchFamily="49" charset="-122"/>
              </a:rPr>
              <a:t>是指对企业的业务流程进行根本性的再思考和彻底的再设计，从而使企业的关键绩效指标如成本、质量、服务、效率等获得巨大的提高。 </a:t>
            </a:r>
            <a:endParaRPr lang="en-US" altLang="zh-CN" dirty="0" smtClean="0"/>
          </a:p>
          <a:p>
            <a:pPr lvl="1" eaLnBrk="1" hangingPunct="1"/>
            <a:r>
              <a:rPr lang="zh-CN" altLang="en-US" dirty="0" smtClean="0"/>
              <a:t>基于以“</a:t>
            </a:r>
            <a:r>
              <a:rPr lang="en-US" altLang="zh-CN" dirty="0" smtClean="0"/>
              <a:t>3C”</a:t>
            </a:r>
            <a:r>
              <a:rPr lang="zh-CN" altLang="en-US" dirty="0" smtClean="0"/>
              <a:t>（顾客</a:t>
            </a:r>
            <a:r>
              <a:rPr lang="en-US" altLang="zh-CN" dirty="0" smtClean="0"/>
              <a:t>､</a:t>
            </a:r>
            <a:r>
              <a:rPr lang="zh-CN" altLang="en-US" dirty="0" smtClean="0"/>
              <a:t>竞争和变化）为特征的三股力量对企业的影响日益增大</a:t>
            </a:r>
          </a:p>
          <a:p>
            <a:pPr lvl="1" eaLnBrk="1" hangingPunct="1"/>
            <a:r>
              <a:rPr lang="zh-CN" altLang="en-US" dirty="0" smtClean="0"/>
              <a:t>“科层制管理”　不再适应企业的发展。</a:t>
            </a:r>
          </a:p>
          <a:p>
            <a:pPr lvl="1" eaLnBrk="1" hangingPunct="1"/>
            <a:r>
              <a:rPr lang="zh-CN" altLang="en-US" dirty="0" smtClean="0"/>
              <a:t>借助计算机及其信息技术带来的革命性影响为企业管理指明方向。</a:t>
            </a:r>
          </a:p>
        </p:txBody>
      </p:sp>
    </p:spTree>
    <p:extLst>
      <p:ext uri="{BB962C8B-B14F-4D97-AF65-F5344CB8AC3E}">
        <p14:creationId xmlns:p14="http://schemas.microsoft.com/office/powerpoint/2010/main" val="230108380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0"/>
          </p:nvPr>
        </p:nvSpPr>
        <p:spPr>
          <a:noFill/>
        </p:spPr>
        <p:txBody>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B7759D41-4473-4B2A-8B85-E85F01A81D5F}" type="slidenum">
              <a:rPr lang="ar-SA" altLang="en-US" sz="1000">
                <a:solidFill>
                  <a:schemeClr val="bg1"/>
                </a:solidFill>
              </a:rPr>
              <a:pPr eaLnBrk="1" hangingPunct="1"/>
              <a:t>97</a:t>
            </a:fld>
            <a:endParaRPr lang="en-US" altLang="en-US" sz="1000">
              <a:solidFill>
                <a:schemeClr val="bg1"/>
              </a:solidFill>
            </a:endParaRPr>
          </a:p>
        </p:txBody>
      </p:sp>
      <p:sp>
        <p:nvSpPr>
          <p:cNvPr id="58371" name="Rectangle 2"/>
          <p:cNvSpPr>
            <a:spLocks noGrp="1" noChangeArrowheads="1"/>
          </p:cNvSpPr>
          <p:nvPr>
            <p:ph type="title"/>
          </p:nvPr>
        </p:nvSpPr>
        <p:spPr/>
        <p:txBody>
          <a:bodyPr/>
          <a:lstStyle/>
          <a:p>
            <a:pPr eaLnBrk="1" hangingPunct="1"/>
            <a:r>
              <a:rPr lang="zh-CN" altLang="en-US" smtClean="0"/>
              <a:t>业务流程重组</a:t>
            </a:r>
          </a:p>
        </p:txBody>
      </p:sp>
      <p:sp>
        <p:nvSpPr>
          <p:cNvPr id="58372" name="Rectangle 3"/>
          <p:cNvSpPr>
            <a:spLocks noGrp="1" noChangeArrowheads="1"/>
          </p:cNvSpPr>
          <p:nvPr>
            <p:ph type="body" idx="1"/>
          </p:nvPr>
        </p:nvSpPr>
        <p:spPr/>
        <p:txBody>
          <a:bodyPr/>
          <a:lstStyle/>
          <a:p>
            <a:pPr eaLnBrk="1" hangingPunct="1"/>
            <a:r>
              <a:rPr lang="zh-CN" altLang="en-US" smtClean="0"/>
              <a:t>迈克尔</a:t>
            </a:r>
            <a:r>
              <a:rPr lang="en-US" altLang="zh-CN" smtClean="0"/>
              <a:t>·</a:t>
            </a:r>
            <a:r>
              <a:rPr lang="zh-CN" altLang="en-US" smtClean="0"/>
              <a:t>哈默（</a:t>
            </a:r>
            <a:r>
              <a:rPr lang="en-US" altLang="zh-CN" smtClean="0"/>
              <a:t>Michael Hammer ,1948-</a:t>
            </a:r>
            <a:r>
              <a:rPr lang="zh-CN" altLang="en-US" smtClean="0"/>
              <a:t>）</a:t>
            </a:r>
          </a:p>
          <a:p>
            <a:pPr lvl="1" eaLnBrk="1" hangingPunct="1"/>
            <a:r>
              <a:rPr lang="zh-CN" altLang="en-US" smtClean="0"/>
              <a:t>美国麻省理工学院计算机学教授　</a:t>
            </a:r>
          </a:p>
          <a:p>
            <a:pPr lvl="1" eaLnBrk="1" hangingPunct="1"/>
            <a:r>
              <a:rPr lang="zh-CN" altLang="en-US" smtClean="0"/>
              <a:t>企业重组理论和过程中心论的创始者。</a:t>
            </a:r>
          </a:p>
          <a:p>
            <a:pPr lvl="1" eaLnBrk="1" hangingPunct="1"/>
            <a:r>
              <a:rPr lang="en-US" altLang="zh-CN" smtClean="0"/>
              <a:t>1996</a:t>
            </a:r>
            <a:r>
              <a:rPr lang="zh-CN" altLang="en-US" smtClean="0"/>
              <a:t>年被</a:t>
            </a:r>
            <a:r>
              <a:rPr lang="en-US" altLang="zh-CN" smtClean="0"/>
              <a:t>《</a:t>
            </a:r>
            <a:r>
              <a:rPr lang="zh-CN" altLang="en-US" smtClean="0"/>
              <a:t>时代</a:t>
            </a:r>
            <a:r>
              <a:rPr lang="en-US" altLang="zh-CN" smtClean="0"/>
              <a:t>》</a:t>
            </a:r>
            <a:r>
              <a:rPr lang="zh-CN" altLang="en-US" smtClean="0"/>
              <a:t>杂志评为美国最具影响力的</a:t>
            </a:r>
            <a:r>
              <a:rPr lang="en-US" altLang="zh-CN" smtClean="0"/>
              <a:t>25</a:t>
            </a:r>
            <a:r>
              <a:rPr lang="zh-CN" altLang="en-US" smtClean="0"/>
              <a:t>人之一。</a:t>
            </a:r>
          </a:p>
          <a:p>
            <a:pPr eaLnBrk="1" hangingPunct="1"/>
            <a:endParaRPr lang="zh-CN" altLang="en-US" smtClean="0"/>
          </a:p>
          <a:p>
            <a:pPr eaLnBrk="1" hangingPunct="1"/>
            <a:r>
              <a:rPr lang="zh-CN" altLang="en-US" smtClean="0"/>
              <a:t>詹姆斯</a:t>
            </a:r>
            <a:r>
              <a:rPr lang="en-US" altLang="zh-CN" smtClean="0"/>
              <a:t>·</a:t>
            </a:r>
            <a:r>
              <a:rPr lang="zh-CN" altLang="en-US" smtClean="0"/>
              <a:t>钱皮（</a:t>
            </a:r>
            <a:r>
              <a:rPr lang="en-US" altLang="zh-CN" smtClean="0"/>
              <a:t>James Champy,1948-</a:t>
            </a:r>
            <a:r>
              <a:rPr lang="zh-CN" altLang="en-US" smtClean="0"/>
              <a:t>）　</a:t>
            </a:r>
          </a:p>
          <a:p>
            <a:pPr lvl="1" eaLnBrk="1" hangingPunct="1"/>
            <a:r>
              <a:rPr lang="zh-CN" altLang="en-US" smtClean="0"/>
              <a:t>美国马萨诸塞州坎布里奇</a:t>
            </a:r>
            <a:r>
              <a:rPr lang="en-US" altLang="zh-CN" smtClean="0"/>
              <a:t>CSC</a:t>
            </a:r>
            <a:r>
              <a:rPr lang="zh-CN" altLang="en-US" smtClean="0"/>
              <a:t>指数公司的董事长。</a:t>
            </a:r>
          </a:p>
          <a:p>
            <a:pPr lvl="1" eaLnBrk="1" hangingPunct="1"/>
            <a:r>
              <a:rPr lang="zh-CN" altLang="en-US" smtClean="0"/>
              <a:t>企业再造思想的主要权威人士。</a:t>
            </a:r>
          </a:p>
        </p:txBody>
      </p:sp>
    </p:spTree>
    <p:extLst>
      <p:ext uri="{BB962C8B-B14F-4D97-AF65-F5344CB8AC3E}">
        <p14:creationId xmlns:p14="http://schemas.microsoft.com/office/powerpoint/2010/main" val="20207899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0"/>
          </p:nvPr>
        </p:nvSpPr>
        <p:spPr>
          <a:noFill/>
        </p:spPr>
        <p:txBody>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8C27759E-C1D1-442F-8951-8F28DEBAE249}" type="slidenum">
              <a:rPr lang="ar-SA" altLang="en-US" sz="1000">
                <a:solidFill>
                  <a:schemeClr val="bg1"/>
                </a:solidFill>
              </a:rPr>
              <a:pPr eaLnBrk="1" hangingPunct="1"/>
              <a:t>98</a:t>
            </a:fld>
            <a:endParaRPr lang="en-US" altLang="en-US" sz="1000">
              <a:solidFill>
                <a:schemeClr val="bg1"/>
              </a:solidFill>
            </a:endParaRPr>
          </a:p>
        </p:txBody>
      </p:sp>
      <p:sp>
        <p:nvSpPr>
          <p:cNvPr id="59395" name="Rectangle 2"/>
          <p:cNvSpPr>
            <a:spLocks noGrp="1" noChangeArrowheads="1"/>
          </p:cNvSpPr>
          <p:nvPr>
            <p:ph type="title"/>
          </p:nvPr>
        </p:nvSpPr>
        <p:spPr/>
        <p:txBody>
          <a:bodyPr/>
          <a:lstStyle/>
          <a:p>
            <a:pPr eaLnBrk="1" hangingPunct="1"/>
            <a:r>
              <a:rPr lang="zh-CN" altLang="en-US" smtClean="0"/>
              <a:t>业务流程重组</a:t>
            </a:r>
          </a:p>
        </p:txBody>
      </p:sp>
      <p:sp>
        <p:nvSpPr>
          <p:cNvPr id="59396" name="Rectangle 3"/>
          <p:cNvSpPr>
            <a:spLocks noGrp="1" noChangeArrowheads="1"/>
          </p:cNvSpPr>
          <p:nvPr>
            <p:ph type="body" idx="1"/>
          </p:nvPr>
        </p:nvSpPr>
        <p:spPr/>
        <p:txBody>
          <a:bodyPr/>
          <a:lstStyle/>
          <a:p>
            <a:pPr eaLnBrk="1" hangingPunct="1">
              <a:lnSpc>
                <a:spcPct val="120000"/>
              </a:lnSpc>
            </a:pPr>
            <a:r>
              <a:rPr lang="zh-CN" altLang="en-US" smtClean="0"/>
              <a:t>业务流程重组的代表著作</a:t>
            </a:r>
          </a:p>
          <a:p>
            <a:pPr lvl="1" eaLnBrk="1" hangingPunct="1">
              <a:lnSpc>
                <a:spcPct val="120000"/>
              </a:lnSpc>
            </a:pPr>
            <a:r>
              <a:rPr lang="en-US" altLang="zh-CN" smtClean="0"/>
              <a:t>《</a:t>
            </a:r>
            <a:r>
              <a:rPr lang="zh-CN" altLang="en-US" smtClean="0"/>
              <a:t>再造工作：不是自动化改造而是推倒重来</a:t>
            </a:r>
            <a:r>
              <a:rPr lang="en-US" altLang="zh-CN" smtClean="0"/>
              <a:t>》(Reengineering Work</a:t>
            </a:r>
            <a:r>
              <a:rPr lang="zh-CN" altLang="en-US" smtClean="0"/>
              <a:t>：</a:t>
            </a:r>
            <a:r>
              <a:rPr lang="en-US" altLang="zh-CN" smtClean="0"/>
              <a:t>Don’t Automate</a:t>
            </a:r>
            <a:r>
              <a:rPr lang="zh-CN" altLang="en-US" smtClean="0"/>
              <a:t>，</a:t>
            </a:r>
            <a:r>
              <a:rPr lang="en-US" altLang="zh-CN" smtClean="0"/>
              <a:t>But Obliterate)1990, Hammer;</a:t>
            </a:r>
          </a:p>
          <a:p>
            <a:pPr lvl="1" eaLnBrk="1" hangingPunct="1">
              <a:lnSpc>
                <a:spcPct val="120000"/>
              </a:lnSpc>
            </a:pPr>
            <a:r>
              <a:rPr lang="en-US" altLang="zh-CN" smtClean="0"/>
              <a:t>《</a:t>
            </a:r>
            <a:r>
              <a:rPr lang="zh-CN" altLang="en-US" smtClean="0"/>
              <a:t>企业再造：经营革命的宣言</a:t>
            </a:r>
            <a:r>
              <a:rPr lang="en-US" altLang="zh-CN" smtClean="0"/>
              <a:t>》</a:t>
            </a:r>
            <a:r>
              <a:rPr lang="zh-CN" altLang="en-US" smtClean="0"/>
              <a:t>，</a:t>
            </a:r>
            <a:r>
              <a:rPr lang="en-US" altLang="zh-CN" smtClean="0"/>
              <a:t>1993</a:t>
            </a:r>
            <a:r>
              <a:rPr lang="zh-CN" altLang="en-US" smtClean="0"/>
              <a:t>年出版</a:t>
            </a:r>
            <a:r>
              <a:rPr lang="en-US" altLang="zh-CN" smtClean="0"/>
              <a:t>, Michael Hammer &amp;  James Champy;</a:t>
            </a:r>
          </a:p>
          <a:p>
            <a:pPr lvl="1" eaLnBrk="1" hangingPunct="1">
              <a:lnSpc>
                <a:spcPct val="120000"/>
              </a:lnSpc>
            </a:pPr>
            <a:r>
              <a:rPr lang="en-US" altLang="zh-CN" smtClean="0"/>
              <a:t>《</a:t>
            </a:r>
            <a:r>
              <a:rPr lang="zh-CN" altLang="en-US" smtClean="0"/>
              <a:t>再造革命手册</a:t>
            </a:r>
            <a:r>
              <a:rPr lang="en-US" altLang="zh-CN" smtClean="0"/>
              <a:t>》</a:t>
            </a:r>
            <a:r>
              <a:rPr lang="zh-CN" altLang="en-US" smtClean="0"/>
              <a:t>，</a:t>
            </a:r>
            <a:r>
              <a:rPr lang="en-US" altLang="zh-CN" smtClean="0"/>
              <a:t>1995</a:t>
            </a:r>
            <a:r>
              <a:rPr lang="zh-CN" altLang="en-US" smtClean="0"/>
              <a:t>年出版；</a:t>
            </a:r>
          </a:p>
          <a:p>
            <a:pPr lvl="1" eaLnBrk="1" hangingPunct="1">
              <a:lnSpc>
                <a:spcPct val="120000"/>
              </a:lnSpc>
            </a:pPr>
            <a:r>
              <a:rPr lang="en-US" altLang="zh-CN" smtClean="0"/>
              <a:t>《</a:t>
            </a:r>
            <a:r>
              <a:rPr lang="zh-CN" altLang="en-US" smtClean="0"/>
              <a:t>超越企业再造：过程中心组织对工作和生活的改变</a:t>
            </a:r>
            <a:r>
              <a:rPr lang="en-US" altLang="zh-CN" smtClean="0"/>
              <a:t>》 ,1995</a:t>
            </a:r>
            <a:r>
              <a:rPr lang="zh-CN" altLang="en-US" smtClean="0"/>
              <a:t>年</a:t>
            </a:r>
          </a:p>
        </p:txBody>
      </p:sp>
    </p:spTree>
    <p:extLst>
      <p:ext uri="{BB962C8B-B14F-4D97-AF65-F5344CB8AC3E}">
        <p14:creationId xmlns:p14="http://schemas.microsoft.com/office/powerpoint/2010/main" val="375386467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a:spLocks noGrp="1"/>
          </p:cNvSpPr>
          <p:nvPr>
            <p:ph type="sldNum" sz="quarter" idx="10"/>
          </p:nvPr>
        </p:nvSpPr>
        <p:spPr>
          <a:noFill/>
        </p:spPr>
        <p:txBody>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6pPr>
            <a:lvl7pPr marL="29718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7pPr>
            <a:lvl8pPr marL="34290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8pPr>
            <a:lvl9pPr marL="3886200" indent="-228600" eaLnBrk="0" fontAlgn="base" hangingPunct="0">
              <a:spcBef>
                <a:spcPct val="0"/>
              </a:spcBef>
              <a:spcAft>
                <a:spcPct val="20000"/>
              </a:spcAft>
              <a:buClr>
                <a:srgbClr val="228A88"/>
              </a:buClr>
              <a:buFont typeface="Wingdings 2" pitchFamily="18" charset="2"/>
              <a:defRPr sz="2000">
                <a:solidFill>
                  <a:schemeClr val="tx1"/>
                </a:solidFill>
                <a:latin typeface="Arial" charset="0"/>
                <a:ea typeface="黑体" pitchFamily="49" charset="-122"/>
              </a:defRPr>
            </a:lvl9pPr>
          </a:lstStyle>
          <a:p>
            <a:pPr eaLnBrk="1" hangingPunct="1"/>
            <a:fld id="{64C13799-BE31-4B08-803A-9A12945B51DC}" type="slidenum">
              <a:rPr lang="ar-SA" altLang="en-US" sz="1000">
                <a:solidFill>
                  <a:schemeClr val="bg1"/>
                </a:solidFill>
              </a:rPr>
              <a:pPr eaLnBrk="1" hangingPunct="1"/>
              <a:t>99</a:t>
            </a:fld>
            <a:endParaRPr lang="en-US" altLang="en-US" sz="1000">
              <a:solidFill>
                <a:schemeClr val="bg1"/>
              </a:solidFill>
            </a:endParaRPr>
          </a:p>
        </p:txBody>
      </p:sp>
      <p:sp>
        <p:nvSpPr>
          <p:cNvPr id="60419" name="Rectangle 2"/>
          <p:cNvSpPr>
            <a:spLocks noGrp="1" noChangeArrowheads="1"/>
          </p:cNvSpPr>
          <p:nvPr>
            <p:ph type="title"/>
          </p:nvPr>
        </p:nvSpPr>
        <p:spPr/>
        <p:txBody>
          <a:bodyPr/>
          <a:lstStyle/>
          <a:p>
            <a:pPr eaLnBrk="1" hangingPunct="1"/>
            <a:r>
              <a:rPr lang="zh-CN" altLang="en-US" smtClean="0"/>
              <a:t>业务流程重组</a:t>
            </a:r>
          </a:p>
        </p:txBody>
      </p:sp>
      <p:sp>
        <p:nvSpPr>
          <p:cNvPr id="60420" name="Rectangle 3"/>
          <p:cNvSpPr>
            <a:spLocks noGrp="1" noChangeArrowheads="1"/>
          </p:cNvSpPr>
          <p:nvPr>
            <p:ph type="body" idx="1"/>
          </p:nvPr>
        </p:nvSpPr>
        <p:spPr/>
        <p:txBody>
          <a:bodyPr/>
          <a:lstStyle/>
          <a:p>
            <a:pPr eaLnBrk="1" hangingPunct="1">
              <a:lnSpc>
                <a:spcPct val="100000"/>
              </a:lnSpc>
            </a:pPr>
            <a:r>
              <a:rPr lang="zh-CN" altLang="en-US" sz="2800" dirty="0" smtClean="0"/>
              <a:t>业务流程重组概念</a:t>
            </a:r>
          </a:p>
          <a:p>
            <a:pPr lvl="1" eaLnBrk="1" hangingPunct="1">
              <a:lnSpc>
                <a:spcPct val="100000"/>
              </a:lnSpc>
            </a:pPr>
            <a:r>
              <a:rPr lang="zh-CN" altLang="en-US" sz="2400" dirty="0" smtClean="0"/>
              <a:t>业务流程重组就是对企业的</a:t>
            </a:r>
            <a:r>
              <a:rPr lang="zh-CN" altLang="en-US" sz="2400" dirty="0" smtClean="0">
                <a:solidFill>
                  <a:srgbClr val="FF0000"/>
                </a:solidFill>
              </a:rPr>
              <a:t>业务流程（</a:t>
            </a:r>
            <a:r>
              <a:rPr lang="en-US" altLang="zh-CN" sz="2400" dirty="0" smtClean="0">
                <a:solidFill>
                  <a:srgbClr val="FF0000"/>
                </a:solidFill>
              </a:rPr>
              <a:t>Business Process</a:t>
            </a:r>
            <a:r>
              <a:rPr lang="zh-CN" altLang="en-US" sz="2400" dirty="0" smtClean="0">
                <a:solidFill>
                  <a:srgbClr val="FF0000"/>
                </a:solidFill>
              </a:rPr>
              <a:t>）</a:t>
            </a:r>
            <a:r>
              <a:rPr lang="zh-CN" altLang="en-US" sz="2400" dirty="0" smtClean="0"/>
              <a:t>进行</a:t>
            </a:r>
            <a:r>
              <a:rPr lang="zh-CN" altLang="en-US" sz="2400" dirty="0" smtClean="0">
                <a:solidFill>
                  <a:srgbClr val="FF0000"/>
                </a:solidFill>
              </a:rPr>
              <a:t>根本性（</a:t>
            </a:r>
            <a:r>
              <a:rPr lang="en-US" altLang="zh-CN" sz="2400" dirty="0" smtClean="0">
                <a:solidFill>
                  <a:srgbClr val="FF0000"/>
                </a:solidFill>
              </a:rPr>
              <a:t>Fundamental</a:t>
            </a:r>
            <a:r>
              <a:rPr lang="zh-CN" altLang="en-US" sz="2400" dirty="0" smtClean="0">
                <a:solidFill>
                  <a:srgbClr val="FF0000"/>
                </a:solidFill>
              </a:rPr>
              <a:t>）</a:t>
            </a:r>
            <a:r>
              <a:rPr lang="zh-CN" altLang="en-US" sz="2400" dirty="0" smtClean="0"/>
              <a:t>的再思考和</a:t>
            </a:r>
            <a:r>
              <a:rPr lang="zh-CN" altLang="en-US" sz="2400" dirty="0" smtClean="0">
                <a:solidFill>
                  <a:srgbClr val="FF0000"/>
                </a:solidFill>
              </a:rPr>
              <a:t>彻底性（</a:t>
            </a:r>
            <a:r>
              <a:rPr lang="en-US" altLang="zh-CN" sz="2400" dirty="0" smtClean="0">
                <a:solidFill>
                  <a:srgbClr val="FF0000"/>
                </a:solidFill>
              </a:rPr>
              <a:t>Radical</a:t>
            </a:r>
            <a:r>
              <a:rPr lang="zh-CN" altLang="en-US" sz="2400" dirty="0" smtClean="0">
                <a:solidFill>
                  <a:srgbClr val="FF0000"/>
                </a:solidFill>
              </a:rPr>
              <a:t>）</a:t>
            </a:r>
            <a:r>
              <a:rPr lang="zh-CN" altLang="en-US" sz="2400" dirty="0" smtClean="0"/>
              <a:t>的再设计，从而获得成本、质量、服务和速度等关键性指标得到</a:t>
            </a:r>
            <a:r>
              <a:rPr lang="zh-CN" altLang="en-US" sz="2400" dirty="0" smtClean="0">
                <a:solidFill>
                  <a:srgbClr val="FF0000"/>
                </a:solidFill>
              </a:rPr>
              <a:t>巨大（</a:t>
            </a:r>
            <a:r>
              <a:rPr lang="en-US" altLang="zh-CN" sz="2400" dirty="0" smtClean="0">
                <a:solidFill>
                  <a:srgbClr val="FF0000"/>
                </a:solidFill>
              </a:rPr>
              <a:t>Dramatic</a:t>
            </a:r>
            <a:r>
              <a:rPr lang="zh-CN" altLang="en-US" sz="2400" dirty="0" smtClean="0">
                <a:solidFill>
                  <a:srgbClr val="FF0000"/>
                </a:solidFill>
              </a:rPr>
              <a:t>）</a:t>
            </a:r>
            <a:r>
              <a:rPr lang="zh-CN" altLang="en-US" sz="2400" dirty="0" smtClean="0"/>
              <a:t>改善</a:t>
            </a:r>
          </a:p>
          <a:p>
            <a:pPr lvl="1" eaLnBrk="1" hangingPunct="1">
              <a:lnSpc>
                <a:spcPct val="100000"/>
              </a:lnSpc>
            </a:pPr>
            <a:endParaRPr lang="en-US" altLang="zh-CN" sz="2400" dirty="0" smtClean="0"/>
          </a:p>
          <a:p>
            <a:pPr lvl="1" eaLnBrk="1" hangingPunct="1">
              <a:lnSpc>
                <a:spcPct val="100000"/>
              </a:lnSpc>
            </a:pPr>
            <a:r>
              <a:rPr lang="zh-CN" altLang="en-US" sz="2400" dirty="0" smtClean="0"/>
              <a:t>业务流程重组</a:t>
            </a:r>
            <a:r>
              <a:rPr lang="en-US" altLang="zh-CN" sz="2400" dirty="0" smtClean="0"/>
              <a:t>(BPR)</a:t>
            </a:r>
            <a:r>
              <a:rPr lang="zh-CN" altLang="en-US" sz="2400" dirty="0" smtClean="0"/>
              <a:t>作为一种新的管理思想</a:t>
            </a:r>
            <a:r>
              <a:rPr lang="en-US" altLang="en-US" sz="2400" dirty="0" smtClean="0"/>
              <a:t>，</a:t>
            </a:r>
            <a:r>
              <a:rPr lang="zh-CN" altLang="en-US" sz="2400" dirty="0" smtClean="0"/>
              <a:t>像一股风潮席卷了整个美国和其他工业化国家，</a:t>
            </a:r>
            <a:r>
              <a:rPr lang="en-US" altLang="zh-CN" sz="2400" dirty="0" smtClean="0"/>
              <a:t>并</a:t>
            </a:r>
            <a:r>
              <a:rPr lang="zh-CN" altLang="en-US" sz="2400" dirty="0" smtClean="0"/>
              <a:t>风靡全世界， 成为了管理界和企业界热门话题，被认为使现代管理的一场革命。</a:t>
            </a:r>
          </a:p>
          <a:p>
            <a:pPr lvl="1" eaLnBrk="1" hangingPunct="1">
              <a:lnSpc>
                <a:spcPct val="100000"/>
              </a:lnSpc>
            </a:pPr>
            <a:endParaRPr lang="zh-CN" altLang="en-US" sz="2400" dirty="0" smtClean="0"/>
          </a:p>
          <a:p>
            <a:pPr lvl="1" eaLnBrk="1" hangingPunct="1">
              <a:lnSpc>
                <a:spcPct val="100000"/>
              </a:lnSpc>
            </a:pPr>
            <a:endParaRPr lang="en-US" altLang="zh-CN" sz="2400" dirty="0" smtClean="0"/>
          </a:p>
        </p:txBody>
      </p:sp>
    </p:spTree>
    <p:extLst>
      <p:ext uri="{BB962C8B-B14F-4D97-AF65-F5344CB8AC3E}">
        <p14:creationId xmlns:p14="http://schemas.microsoft.com/office/powerpoint/2010/main" val="4089085381"/>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81.8"/>
</p:tagLst>
</file>

<file path=ppt/tags/tag2.xml><?xml version="1.0" encoding="utf-8"?>
<p:tagLst xmlns:a="http://schemas.openxmlformats.org/drawingml/2006/main" xmlns:r="http://schemas.openxmlformats.org/officeDocument/2006/relationships" xmlns:p="http://schemas.openxmlformats.org/presentationml/2006/main">
  <p:tag name="TIMING" val="|181.8"/>
</p:tagLst>
</file>

<file path=ppt/tags/tag3.xml><?xml version="1.0" encoding="utf-8"?>
<p:tagLst xmlns:a="http://schemas.openxmlformats.org/drawingml/2006/main" xmlns:r="http://schemas.openxmlformats.org/officeDocument/2006/relationships" xmlns:p="http://schemas.openxmlformats.org/presentationml/2006/main">
  <p:tag name="TIMING" val="|181.8"/>
</p:tagLst>
</file>

<file path=ppt/tags/tag4.xml><?xml version="1.0" encoding="utf-8"?>
<p:tagLst xmlns:a="http://schemas.openxmlformats.org/drawingml/2006/main" xmlns:r="http://schemas.openxmlformats.org/officeDocument/2006/relationships" xmlns:p="http://schemas.openxmlformats.org/presentationml/2006/main">
  <p:tag name="TIMING" val="|181.8"/>
</p:tagLst>
</file>

<file path=ppt/tags/tag5.xml><?xml version="1.0" encoding="utf-8"?>
<p:tagLst xmlns:a="http://schemas.openxmlformats.org/drawingml/2006/main" xmlns:r="http://schemas.openxmlformats.org/officeDocument/2006/relationships" xmlns:p="http://schemas.openxmlformats.org/presentationml/2006/main">
  <p:tag name="TIMING" val="|181.8"/>
</p:tagLst>
</file>

<file path=ppt/tags/tag6.xml><?xml version="1.0" encoding="utf-8"?>
<p:tagLst xmlns:a="http://schemas.openxmlformats.org/drawingml/2006/main" xmlns:r="http://schemas.openxmlformats.org/officeDocument/2006/relationships" xmlns:p="http://schemas.openxmlformats.org/presentationml/2006/main">
  <p:tag name="TIMING" val="|181.8"/>
</p:tagLst>
</file>

<file path=ppt/tags/tag7.xml><?xml version="1.0" encoding="utf-8"?>
<p:tagLst xmlns:a="http://schemas.openxmlformats.org/drawingml/2006/main" xmlns:r="http://schemas.openxmlformats.org/officeDocument/2006/relationships" xmlns:p="http://schemas.openxmlformats.org/presentationml/2006/main">
  <p:tag name="TIMING" val="|181.8"/>
</p:tagLst>
</file>

<file path=ppt/tags/tag8.xml><?xml version="1.0" encoding="utf-8"?>
<p:tagLst xmlns:a="http://schemas.openxmlformats.org/drawingml/2006/main" xmlns:r="http://schemas.openxmlformats.org/officeDocument/2006/relationships" xmlns:p="http://schemas.openxmlformats.org/presentationml/2006/main">
  <p:tag name="TIMING" val="|181.8"/>
</p:tagLst>
</file>

<file path=ppt/theme/theme1.xml><?xml version="1.0" encoding="utf-8"?>
<a:theme xmlns:a="http://schemas.openxmlformats.org/drawingml/2006/main" name="Zhang Jie 1">
  <a:themeElements>
    <a:clrScheme name="SJTU红凸现189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JTU红凸现1896">
      <a:majorFont>
        <a:latin typeface="Arial"/>
        <a:ea typeface="华文新魏"/>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CC"/>
        </a:solidFill>
        <a:ln w="9525" cap="flat" cmpd="sng" algn="ctr">
          <a:solidFill>
            <a:schemeClr val="tx1"/>
          </a:solidFill>
          <a:prstDash val="solid"/>
          <a:round/>
          <a:headEnd type="none" w="med" len="med"/>
          <a:tailEnd type="none" w="med" len="med"/>
        </a:ln>
        <a:effectLst>
          <a:glow rad="63500">
            <a:schemeClr val="accent6">
              <a:satMod val="175000"/>
              <a:alpha val="40000"/>
            </a:schemeClr>
          </a:glow>
        </a:effec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2400" b="1" i="0" u="none" strike="noStrike" cap="none" normalizeH="0" baseline="0" dirty="0" smtClean="0">
            <a:ln>
              <a:noFill/>
            </a:ln>
            <a:solidFill>
              <a:srgbClr val="0000FF"/>
            </a:solidFill>
            <a:effectLst>
              <a:outerShdw blurRad="38100" dist="38100" dir="2700000" algn="tl">
                <a:srgbClr val="000000">
                  <a:alpha val="43137"/>
                </a:srgbClr>
              </a:outerShdw>
            </a:effectLst>
            <a:latin typeface="黑体" pitchFamily="2" charset="-122"/>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txDef>
      <a:spPr bwMode="auto">
        <a:solidFill>
          <a:srgbClr val="CCFFFF"/>
        </a:solidFill>
        <a:ln w="12700">
          <a:noFill/>
          <a:miter lim="800000"/>
          <a:headEnd/>
          <a:tailEnd/>
        </a:ln>
        <a:effectLst>
          <a:outerShdw dist="35921" dir="2700000" algn="ctr" rotWithShape="0">
            <a:srgbClr val="808080">
              <a:alpha val="50000"/>
            </a:srgbClr>
          </a:outerShdw>
        </a:effectLst>
      </a:spPr>
      <a:bodyPr wrap="square" lIns="0" tIns="0" rIns="0" bIns="0">
        <a:spAutoFit/>
      </a:bodyPr>
      <a:lstStyle>
        <a:defPPr>
          <a:defRPr sz="2400" dirty="0">
            <a:effectLst>
              <a:outerShdw blurRad="38100" dist="38100" dir="2700000" algn="tl">
                <a:srgbClr val="000000">
                  <a:alpha val="43137"/>
                </a:srgbClr>
              </a:outerShdw>
            </a:effectLst>
          </a:defRPr>
        </a:defPPr>
      </a:lstStyle>
    </a:txDef>
  </a:objectDefaults>
  <a:extraClrSchemeLst>
    <a:extraClrScheme>
      <a:clrScheme name="SJTU红凸现189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JTU红凸现189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JTU红凸现189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JTU红凸现189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JTU红凸现189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JTU红凸现189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JTU红凸现189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JTU红凸现189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JTU红凸现189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JTU红凸现189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JTU红凸现189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JTU红凸现189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中意绿色能源实验室建设事宜通报</Template>
  <TotalTime>16236</TotalTime>
  <Words>12776</Words>
  <Application>Microsoft Office PowerPoint</Application>
  <PresentationFormat>全屏显示(4:3)</PresentationFormat>
  <Paragraphs>2082</Paragraphs>
  <Slides>203</Slides>
  <Notes>67</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6</vt:i4>
      </vt:variant>
      <vt:variant>
        <vt:lpstr>幻灯片标题</vt:lpstr>
      </vt:variant>
      <vt:variant>
        <vt:i4>203</vt:i4>
      </vt:variant>
    </vt:vector>
  </HeadingPairs>
  <TitlesOfParts>
    <vt:vector size="228" baseType="lpstr">
      <vt:lpstr>方正毡笔黑简体</vt:lpstr>
      <vt:lpstr>仿宋_GB2312</vt:lpstr>
      <vt:lpstr>黑体</vt:lpstr>
      <vt:lpstr>华文楷体</vt:lpstr>
      <vt:lpstr>华文新魏</vt:lpstr>
      <vt:lpstr>楷体</vt:lpstr>
      <vt:lpstr>楷体_GB2312</vt:lpstr>
      <vt:lpstr>隶书</vt:lpstr>
      <vt:lpstr>宋体</vt:lpstr>
      <vt:lpstr>Microsoft YaHei</vt:lpstr>
      <vt:lpstr>新宋体</vt:lpstr>
      <vt:lpstr>Arial</vt:lpstr>
      <vt:lpstr>Arial Narrow</vt:lpstr>
      <vt:lpstr>Courier New</vt:lpstr>
      <vt:lpstr>Lucida Sans Unicode</vt:lpstr>
      <vt:lpstr>Times New Roman</vt:lpstr>
      <vt:lpstr>Wingdings</vt:lpstr>
      <vt:lpstr>Wingdings 2</vt:lpstr>
      <vt:lpstr>Zhang Jie 1</vt:lpstr>
      <vt:lpstr>Visio</vt:lpstr>
      <vt:lpstr>Microsoft Visio 2003-2010 绘图</vt:lpstr>
      <vt:lpstr>Equation</vt:lpstr>
      <vt:lpstr>Microsoft Word Picture</vt:lpstr>
      <vt:lpstr>Document</vt:lpstr>
      <vt:lpstr>文档</vt:lpstr>
      <vt:lpstr>PowerPoint 演示文稿</vt:lpstr>
      <vt:lpstr>PowerPoint 演示文稿</vt:lpstr>
      <vt:lpstr>PowerPoint 演示文稿</vt:lpstr>
      <vt:lpstr>PowerPoint 演示文稿</vt:lpstr>
      <vt:lpstr>第五讲 系统规划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第五讲 系统规划</vt:lpstr>
      <vt:lpstr>PowerPoint 演示文稿</vt:lpstr>
      <vt:lpstr>PowerPoint 演示文稿</vt:lpstr>
      <vt:lpstr>PowerPoint 演示文稿</vt:lpstr>
      <vt:lpstr>PowerPoint 演示文稿</vt:lpstr>
      <vt:lpstr>1、关键成功因素法</vt:lpstr>
      <vt:lpstr>1、关键成功因素法</vt:lpstr>
      <vt:lpstr>1、关键成功因素法</vt:lpstr>
      <vt:lpstr>1、关键成功因素法</vt:lpstr>
      <vt:lpstr>关键成功因素法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3、企业系统规划法 </vt:lpstr>
      <vt:lpstr>3、企业系统规划法</vt:lpstr>
      <vt:lpstr>3、企业系统规划法</vt:lpstr>
      <vt:lpstr>3、企业系统规划法</vt:lpstr>
      <vt:lpstr>企业系统计划法（BSP）</vt:lpstr>
      <vt:lpstr>PowerPoint 演示文稿</vt:lpstr>
      <vt:lpstr>PowerPoint 演示文稿</vt:lpstr>
      <vt:lpstr>ISP/BPR</vt:lpstr>
      <vt:lpstr>ISP/BPR</vt:lpstr>
      <vt:lpstr>PowerPoint 演示文稿</vt:lpstr>
      <vt:lpstr>第五讲 系统规划</vt:lpstr>
      <vt:lpstr>PowerPoint 演示文稿</vt:lpstr>
      <vt:lpstr>PowerPoint 演示文稿</vt:lpstr>
      <vt:lpstr>PowerPoint 演示文稿</vt:lpstr>
      <vt:lpstr>1、系统战略规划</vt:lpstr>
      <vt:lpstr>1、系统战略规划</vt:lpstr>
      <vt:lpstr>1、系统战略规划</vt:lpstr>
      <vt:lpstr>PowerPoint 演示文稿</vt:lpstr>
      <vt:lpstr>1、系统战略规划</vt:lpstr>
      <vt:lpstr>信息化战略目标的确定</vt:lpstr>
      <vt:lpstr>1、系统战略规划</vt:lpstr>
      <vt:lpstr>1、系统战略规划</vt:lpstr>
      <vt:lpstr>1、系统战略规划</vt:lpstr>
      <vt:lpstr>（1）系统规划小组的机构成立</vt:lpstr>
      <vt:lpstr>（2）组织机构调查 </vt:lpstr>
      <vt:lpstr>（3）定义管理目标 </vt:lpstr>
      <vt:lpstr>  目标树</vt:lpstr>
      <vt:lpstr>理解战略的方法与思路如下</vt:lpstr>
      <vt:lpstr>1、系统战略规划</vt:lpstr>
      <vt:lpstr>业务及管理现状况评估的具体方法与思路如下：</vt:lpstr>
      <vt:lpstr>AMT IT战略规划方法论</vt:lpstr>
      <vt:lpstr>IT战略规划实施的思路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业务流程重组</vt:lpstr>
      <vt:lpstr>业务流程重组</vt:lpstr>
      <vt:lpstr>业务流程重组</vt:lpstr>
      <vt:lpstr>业务流程重组</vt:lpstr>
      <vt:lpstr>业务流程重组</vt:lpstr>
      <vt:lpstr>2、系统流程规划</vt:lpstr>
      <vt:lpstr>PowerPoint 演示文稿</vt:lpstr>
      <vt:lpstr>业务流程重组</vt:lpstr>
      <vt:lpstr>业务流程重组</vt:lpstr>
      <vt:lpstr>业务流程重组</vt:lpstr>
      <vt:lpstr>业务流程重组</vt:lpstr>
      <vt:lpstr>业务流程重组</vt:lpstr>
      <vt:lpstr>业务流程重组</vt:lpstr>
      <vt:lpstr>业务流程重组</vt:lpstr>
      <vt:lpstr>业务流程重组</vt:lpstr>
      <vt:lpstr>业务流程重组</vt:lpstr>
      <vt:lpstr>业务流程重组</vt:lpstr>
      <vt:lpstr>业务流程重组</vt:lpstr>
      <vt:lpstr>PowerPoint 演示文稿</vt:lpstr>
      <vt:lpstr>PowerPoint 演示文稿</vt:lpstr>
      <vt:lpstr>3、系统数据规划 </vt:lpstr>
      <vt:lpstr>2、系统流程规划 </vt:lpstr>
      <vt:lpstr>2、系统流程规划 </vt:lpstr>
      <vt:lpstr>3、系统数据规划 </vt:lpstr>
      <vt:lpstr>3、系统数据规划 </vt:lpstr>
      <vt:lpstr>3、系统数据规划 </vt:lpstr>
      <vt:lpstr>3、系统数据规划 </vt:lpstr>
      <vt:lpstr>3、系统数据规划 </vt:lpstr>
      <vt:lpstr>3、系统数据规划 </vt:lpstr>
      <vt:lpstr>3、系统数据规划 </vt:lpstr>
      <vt:lpstr>PowerPoint 演示文稿</vt:lpstr>
      <vt:lpstr>PowerPoint 演示文稿</vt:lpstr>
      <vt:lpstr>PowerPoint 演示文稿</vt:lpstr>
      <vt:lpstr>4、系统功能规划 </vt:lpstr>
      <vt:lpstr>PowerPoint 演示文稿</vt:lpstr>
      <vt:lpstr>4、系统功能规划 </vt:lpstr>
      <vt:lpstr>4、系统功能规划 </vt:lpstr>
      <vt:lpstr>PowerPoint 演示文稿</vt:lpstr>
      <vt:lpstr>4、系统功能规划 </vt:lpstr>
      <vt:lpstr>4、系统功能规划 </vt:lpstr>
      <vt:lpstr>4、系统功能规划 </vt:lpstr>
      <vt:lpstr>PowerPoint 演示文稿</vt:lpstr>
      <vt:lpstr>4、系统功能规划 </vt:lpstr>
      <vt:lpstr>PowerPoint 演示文稿</vt:lpstr>
      <vt:lpstr>4、系统功能规划 </vt:lpstr>
      <vt:lpstr>PowerPoint 演示文稿</vt:lpstr>
      <vt:lpstr>4、系统功能规划 </vt:lpstr>
      <vt:lpstr>4、系统功能规划 </vt:lpstr>
      <vt:lpstr>4、系统功能规划 </vt:lpstr>
      <vt:lpstr>4、系统功能规划 </vt:lpstr>
      <vt:lpstr>4、系统功能规划 </vt:lpstr>
      <vt:lpstr>4、系统功能规划 </vt:lpstr>
      <vt:lpstr>4、系统功能规划 </vt:lpstr>
      <vt:lpstr>PowerPoint 演示文稿</vt:lpstr>
      <vt:lpstr>PowerPoint 演示文稿</vt:lpstr>
      <vt:lpstr>PowerPoint 演示文稿</vt:lpstr>
      <vt:lpstr>5、系统资源规划 </vt:lpstr>
      <vt:lpstr>图 计算机逻辑配置方案示例</vt:lpstr>
      <vt:lpstr>5、系统资源规划 </vt:lpstr>
      <vt:lpstr>PowerPoint 演示文稿</vt:lpstr>
      <vt:lpstr>PowerPoint 演示文稿</vt:lpstr>
      <vt:lpstr>PowerPoint 演示文稿</vt:lpstr>
      <vt:lpstr>PowerPoint 演示文稿</vt:lpstr>
      <vt:lpstr>6、项目实施计划 </vt:lpstr>
      <vt:lpstr>6、项目实施计划 </vt:lpstr>
      <vt:lpstr>PowerPoint 演示文稿</vt:lpstr>
      <vt:lpstr>第五讲 系统规划</vt:lpstr>
      <vt:lpstr>五、系统规划案例</vt:lpstr>
      <vt:lpstr>五、系统规划案例</vt:lpstr>
      <vt:lpstr>五、系统规划案例</vt:lpstr>
      <vt:lpstr>五、系统规划案例</vt:lpstr>
      <vt:lpstr>五、系统规划案例</vt:lpstr>
      <vt:lpstr>五、系统规划案例</vt:lpstr>
      <vt:lpstr>2、流程规划</vt:lpstr>
      <vt:lpstr>2、流程规划</vt:lpstr>
      <vt:lpstr>2、流程规划</vt:lpstr>
      <vt:lpstr>2、流程规划</vt:lpstr>
      <vt:lpstr>3、信息需求分析 </vt:lpstr>
      <vt:lpstr>3、信息需求分析</vt:lpstr>
      <vt:lpstr>4、数据规划</vt:lpstr>
      <vt:lpstr>5、功能规划</vt:lpstr>
      <vt:lpstr>5、功能规划</vt:lpstr>
      <vt:lpstr>5、功能规划</vt:lpstr>
      <vt:lpstr>5、功能规划</vt:lpstr>
      <vt:lpstr>PowerPoint 演示文稿</vt:lpstr>
      <vt:lpstr>第五讲 系统规划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甘特图 </vt:lpstr>
      <vt:lpstr>PowerPoint 演示文稿</vt:lpstr>
      <vt:lpstr>PowerPoint 演示文稿</vt:lpstr>
      <vt:lpstr>系统规划阶段文档</vt:lpstr>
      <vt:lpstr>系统规划阶段文档</vt:lpstr>
      <vt:lpstr>第五讲 系统规划</vt:lpstr>
      <vt:lpstr>小结</vt:lpstr>
      <vt:lpstr>作业</vt:lpstr>
      <vt:lpstr>PowerPoint 演示文稿</vt:lpstr>
    </vt:vector>
  </TitlesOfParts>
  <Manager>Zhang Jie</Manager>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MS&amp;IT</dc:title>
  <dc:creator>zj</dc:creator>
  <cp:lastModifiedBy>秦木林</cp:lastModifiedBy>
  <cp:revision>1031</cp:revision>
  <cp:lastPrinted>1601-01-01T00:00:00Z</cp:lastPrinted>
  <dcterms:created xsi:type="dcterms:W3CDTF">2008-09-18T08:50:54Z</dcterms:created>
  <dcterms:modified xsi:type="dcterms:W3CDTF">2017-03-30T09:40:24Z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