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361" r:id="rId3"/>
    <p:sldId id="258" r:id="rId4"/>
    <p:sldId id="367" r:id="rId5"/>
    <p:sldId id="365" r:id="rId6"/>
    <p:sldId id="370" r:id="rId7"/>
    <p:sldId id="37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C4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46" autoAdjust="0"/>
  </p:normalViewPr>
  <p:slideViewPr>
    <p:cSldViewPr>
      <p:cViewPr varScale="1">
        <p:scale>
          <a:sx n="67" d="100"/>
          <a:sy n="67" d="100"/>
        </p:scale>
        <p:origin x="8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DC4A9-DA4E-45EE-8677-E408E01BB6C1}" type="datetimeFigureOut">
              <a:rPr lang="es-PE" smtClean="0"/>
              <a:t>1/06/2021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PE" smtClean="0"/>
              <a:t>Ing. Nilthon Chucos Baquerizo</a:t>
            </a:r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6BEE4-2419-414D-B7DC-5FAB36D740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870398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9D9D792-D056-406F-B12A-F58C630F84F8}" type="datetimeFigureOut">
              <a:rPr lang="en-US"/>
              <a:pPr>
                <a:defRPr/>
              </a:pPr>
              <a:t>6/1/2021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Ing. Nilthon Chucos Baquerizo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568349-8AEA-483C-A237-6E5015C06F8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721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Ing. Nilthon Chucos Baquerizo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2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7A9F1-B87E-481F-A063-3D41A6AAF5B6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Ing. Nilthon Chucos Baquerizo</a:t>
            </a:r>
            <a:endParaRPr lang="en-US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97D66-B840-481D-AC52-B2873ED30B5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5B9CB-CD39-4B11-BED5-4354B7EF354B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Ing. Nilthon Chucos Baquerizo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2D03B-09B6-47EA-BB6E-0CE7A59B9EC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98440-6552-49DB-93FC-E3E8D39B3321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Ing. Nilthon Chucos Baquerizo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3BA3E-E2AC-48A4-BDCA-F7B1C4059D8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63DB0-00BC-4721-9628-A6910A327828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Ing. Nilthon Chucos Baquerizo</a:t>
            </a: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E7FAB-6528-411B-8CC2-8A39F300527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2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B3ABC-CA8D-4CCC-9633-649CE2C5783B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Ing. Nilthon Chucos Baquerizo</a:t>
            </a:r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7BFA4-5DB2-4459-9789-101BDAEB7A3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68B7A-1471-4D26-9AF0-767B928A7DBD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Ing. Nilthon Chucos Baquerizo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7D9D0-A0EC-430E-B9C4-7E1E740BD50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2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8BB04-AF77-43EE-887B-E7A73D26C53F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Ing. Nilthon Chucos Baquerizo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FEFF4-FE14-4C6E-894D-DAA4D7D7C78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E5E60-E4E1-41A0-B5F6-FA69C28C6626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4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Ing. Nilthon Chucos Baquerizo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46CF0-A09F-4D7E-BE87-C2D29D74A24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211C6-1558-4732-B85B-A6340D4D36BF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3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Ing. Nilthon Chucos Baquerizo</a:t>
            </a: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28A5-34C1-4E20-A34C-A7F3CAAD0EE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2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005F1-DE37-4F50-B03D-33C6FCCE04D5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7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Ing. Nilthon Chucos Baquerizo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2A7E9-B698-487E-939C-8835D6E8B63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63E1A-94F6-4EC7-838E-FCE74ED0B226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Ing. Nilthon Chucos Baquerizo</a:t>
            </a:r>
            <a:endParaRPr lang="en-US"/>
          </a:p>
        </p:txBody>
      </p:sp>
      <p:sp>
        <p:nvSpPr>
          <p:cNvPr id="7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6CA32-D6D2-49E9-A9D6-3F7EB8D1BA3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125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09890FA-9A6E-471D-A96D-35E48B6E76C0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Ing. Nilthon Chucos Baquerizo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2C1608D-384A-4AD1-BEC5-BBC07E1DCE7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uben\Desktop\Seminario%20Master\videos%20conv\symbian3_xvid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>
            <a:spLocks noChangeArrowheads="1"/>
          </p:cNvSpPr>
          <p:nvPr/>
        </p:nvSpPr>
        <p:spPr bwMode="auto">
          <a:xfrm>
            <a:off x="2411760" y="1925887"/>
            <a:ext cx="64293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 smtClean="0">
                <a:solidFill>
                  <a:srgbClr val="FFCC00"/>
                </a:solidFill>
                <a:latin typeface="Franklin Gothic Book" pitchFamily="34" charset="0"/>
              </a:rPr>
              <a:t>APLICACIONES MOVILES – </a:t>
            </a:r>
            <a:endParaRPr lang="en-US" sz="3600" b="1" dirty="0">
              <a:solidFill>
                <a:srgbClr val="FFCC00"/>
              </a:solidFill>
              <a:latin typeface="Franklin Gothic Book" pitchFamily="34" charset="0"/>
            </a:endParaRPr>
          </a:p>
          <a:p>
            <a:pPr algn="ctr">
              <a:defRPr/>
            </a:pPr>
            <a:r>
              <a:rPr lang="en-US" sz="3600" b="1" dirty="0" smtClean="0">
                <a:solidFill>
                  <a:srgbClr val="FFCC00"/>
                </a:solidFill>
                <a:latin typeface="Franklin Gothic Book" pitchFamily="34" charset="0"/>
              </a:rPr>
              <a:t>DISEÑO</a:t>
            </a:r>
            <a:endParaRPr lang="en-US" sz="3600" b="1" dirty="0">
              <a:solidFill>
                <a:srgbClr val="FFCC00"/>
              </a:solidFill>
              <a:latin typeface="Franklin Gothic Book" pitchFamily="34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2843808" y="3850083"/>
            <a:ext cx="648072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400" b="1" dirty="0" smtClean="0">
              <a:latin typeface="Franklin Gothic Book" pitchFamily="34" charset="0"/>
            </a:endParaRPr>
          </a:p>
          <a:p>
            <a:endParaRPr lang="en-US" sz="2400" b="1" dirty="0">
              <a:latin typeface="Franklin Gothic Book" pitchFamily="34" charset="0"/>
            </a:endParaRPr>
          </a:p>
          <a:p>
            <a:endParaRPr lang="en-US" sz="2400" b="1" dirty="0" smtClean="0">
              <a:latin typeface="Franklin Gothic Book" pitchFamily="34" charset="0"/>
            </a:endParaRPr>
          </a:p>
          <a:p>
            <a:r>
              <a:rPr lang="en-US" sz="2400" b="1" dirty="0" smtClean="0">
                <a:latin typeface="Franklin Gothic Book" pitchFamily="34" charset="0"/>
              </a:rPr>
              <a:t>NOMBRE: MATEO VILLACÍS</a:t>
            </a:r>
          </a:p>
          <a:p>
            <a:r>
              <a:rPr lang="en-US" sz="2400" b="1" dirty="0" smtClean="0">
                <a:latin typeface="Franklin Gothic Book" pitchFamily="34" charset="0"/>
              </a:rPr>
              <a:t>FECHA: 01-06-2021</a:t>
            </a:r>
            <a:endParaRPr lang="en-US" sz="2400" b="1" dirty="0">
              <a:latin typeface="Franklin Gothic Book" pitchFamily="34" charset="0"/>
            </a:endParaRPr>
          </a:p>
        </p:txBody>
      </p:sp>
      <p:pic>
        <p:nvPicPr>
          <p:cNvPr id="17413" name="Picture 2" descr="C:\Ronald\Cursos\SUN\Diapositivas\JavaLogo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8188" y="5546725"/>
            <a:ext cx="6350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2040200" y="371023"/>
            <a:ext cx="5868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00B050"/>
                </a:solidFill>
              </a:rPr>
              <a:t>INSTITUTO TECNOL</a:t>
            </a:r>
            <a:r>
              <a:rPr lang="es-EC" sz="2400" b="1" dirty="0" smtClean="0">
                <a:solidFill>
                  <a:srgbClr val="00B050"/>
                </a:solidFill>
              </a:rPr>
              <a:t>ÓGICO SUPERIOR</a:t>
            </a:r>
          </a:p>
          <a:p>
            <a:pPr algn="ctr"/>
            <a:r>
              <a:rPr lang="es-EC" sz="2400" b="1" dirty="0" smtClean="0">
                <a:solidFill>
                  <a:srgbClr val="00B050"/>
                </a:solidFill>
              </a:rPr>
              <a:t> QUITO METROPOLITANO</a:t>
            </a:r>
            <a:endParaRPr lang="es-ES" sz="2000" b="1" dirty="0">
              <a:solidFill>
                <a:schemeClr val="bg1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0"/>
            <a:ext cx="901905" cy="1168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INTRODUCCION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2204864"/>
            <a:ext cx="8686800" cy="4525962"/>
          </a:xfrm>
        </p:spPr>
        <p:txBody>
          <a:bodyPr/>
          <a:lstStyle/>
          <a:p>
            <a:r>
              <a:rPr lang="es-PE" dirty="0">
                <a:solidFill>
                  <a:schemeClr val="tx1"/>
                </a:solidFill>
              </a:rPr>
              <a:t>El teléfono móvil, como ningún otro dispositivo, ha cambiado la forma en que trabajamos, socializamos y vivimos nuestras </a:t>
            </a:r>
            <a:r>
              <a:rPr lang="es-PE" dirty="0" smtClean="0">
                <a:solidFill>
                  <a:schemeClr val="tx1"/>
                </a:solidFill>
              </a:rPr>
              <a:t>vidas.</a:t>
            </a:r>
          </a:p>
          <a:p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vanadis.es/wp-content/uploads/2012/07/diseno-y-desarrollo-de-nuevas-aplicaciones-android-iphone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77072"/>
            <a:ext cx="3217540" cy="214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43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306388" y="1844823"/>
            <a:ext cx="8686800" cy="4870301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s-ES" dirty="0" smtClean="0"/>
              <a:t>TENDENCIAS ACTUALES  APLICACIONES MOVIL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s-ES" dirty="0" smtClean="0"/>
              <a:t>PARTICULARIDADES -LIMITACIONES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s-ES" dirty="0" smtClean="0"/>
              <a:t>SISTEMAS OPERATIVOS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s-ES" dirty="0" smtClean="0"/>
              <a:t>APLICACIONES NATIVAS –WEB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s-ES" dirty="0" smtClean="0"/>
              <a:t>ENTORNOS DE DESARROLLO Y LENGUAJES DE PROGRAMACION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s-ES" dirty="0" smtClean="0"/>
              <a:t>APLICACIONES EMPRESARIALES MOVILES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s-ES" dirty="0" smtClean="0"/>
              <a:t>APLICACION – REPORTES GERENCIAL</a:t>
            </a:r>
          </a:p>
        </p:txBody>
      </p:sp>
      <p:pic>
        <p:nvPicPr>
          <p:cNvPr id="18435" name="Picture 2" descr="C:\Ronald\Cursos\SUN\Diapositivas\JavaLogo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8188" y="5546725"/>
            <a:ext cx="6350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71625" y="500063"/>
            <a:ext cx="2000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3600" b="1" dirty="0">
                <a:solidFill>
                  <a:schemeClr val="bg1"/>
                </a:solidFill>
                <a:latin typeface="Franklin Gothic Book" pitchFamily="34" charset="0"/>
              </a:rPr>
              <a:t>AGENDA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28625" y="2546350"/>
            <a:ext cx="8001000" cy="4525963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s-MX" sz="2800" dirty="0" err="1"/>
              <a:t>Android</a:t>
            </a:r>
            <a:r>
              <a:rPr lang="es-MX" sz="2800" dirty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s-MX" sz="2800" dirty="0" err="1" smtClean="0"/>
              <a:t>Symbian</a:t>
            </a:r>
            <a:r>
              <a:rPr lang="es-MX" sz="2800" dirty="0" smtClean="0"/>
              <a:t> OS.</a:t>
            </a:r>
          </a:p>
          <a:p>
            <a:pPr algn="just">
              <a:buFont typeface="Wingdings" pitchFamily="2" charset="2"/>
              <a:buChar char="Ø"/>
            </a:pPr>
            <a:r>
              <a:rPr lang="es-MX" sz="2800" dirty="0" err="1"/>
              <a:t>Iphone</a:t>
            </a:r>
            <a:r>
              <a:rPr lang="es-MX" sz="2800" dirty="0"/>
              <a:t> OS</a:t>
            </a:r>
          </a:p>
          <a:p>
            <a:pPr algn="just">
              <a:buFont typeface="Wingdings" pitchFamily="2" charset="2"/>
              <a:buChar char="Ø"/>
            </a:pPr>
            <a:r>
              <a:rPr lang="es-MX" sz="2800" dirty="0" smtClean="0"/>
              <a:t>Windows Mobile.</a:t>
            </a:r>
          </a:p>
          <a:p>
            <a:pPr algn="just">
              <a:buFont typeface="Wingdings" pitchFamily="2" charset="2"/>
              <a:buChar char="Ø"/>
            </a:pPr>
            <a:endParaRPr lang="es-MX" sz="2800" dirty="0" smtClean="0"/>
          </a:p>
          <a:p>
            <a:pPr algn="just">
              <a:buFont typeface="Wingdings" pitchFamily="2" charset="2"/>
              <a:buChar char="Ø"/>
            </a:pPr>
            <a:endParaRPr lang="es-MX" sz="2800" dirty="0" smtClean="0"/>
          </a:p>
          <a:p>
            <a:pPr algn="just">
              <a:buFont typeface="Wingdings" pitchFamily="2" charset="2"/>
              <a:buChar char="Ø"/>
            </a:pPr>
            <a:endParaRPr lang="es-MX" sz="2800" dirty="0" smtClean="0"/>
          </a:p>
        </p:txBody>
      </p:sp>
      <p:pic>
        <p:nvPicPr>
          <p:cNvPr id="24579" name="Picture 2" descr="C:\Ronald\Cursos\SUN\Diapositivas\JavaLogo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8188" y="5546725"/>
            <a:ext cx="6350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71625" y="571500"/>
            <a:ext cx="7572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Franklin Gothic Book" pitchFamily="34" charset="0"/>
              </a:rPr>
              <a:t>SISTEMAS  OPERATIVOS</a:t>
            </a:r>
            <a:endParaRPr lang="en-US" sz="36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93753" y="4530725"/>
            <a:ext cx="2286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688" y="3071813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00750" y="5143500"/>
            <a:ext cx="15240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536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2529219" y="386502"/>
            <a:ext cx="4286280" cy="584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3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Plataformas Actuales</a:t>
            </a:r>
            <a:endParaRPr kumimoji="0" lang="es-ES_tradnl" sz="3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Elipse"/>
          <p:cNvSpPr/>
          <p:nvPr/>
        </p:nvSpPr>
        <p:spPr>
          <a:xfrm>
            <a:off x="642910" y="75946"/>
            <a:ext cx="642942" cy="64294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rPr>
              <a:t>2</a:t>
            </a:r>
            <a:endParaRPr lang="es-ES" sz="3200" dirty="0">
              <a:solidFill>
                <a:schemeClr val="bg1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4 Imagen" descr="google_android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05187" y="1244386"/>
            <a:ext cx="2081241" cy="786811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018374" y="367698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Programación en </a:t>
            </a:r>
            <a:r>
              <a:rPr lang="es-ES" b="1" dirty="0" smtClean="0"/>
              <a:t>Java</a:t>
            </a:r>
            <a:r>
              <a:rPr lang="es-ES" dirty="0" smtClean="0"/>
              <a:t> con la alternativa de utilizar NDK para </a:t>
            </a:r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11" name="10 Elipse"/>
          <p:cNvSpPr/>
          <p:nvPr/>
        </p:nvSpPr>
        <p:spPr>
          <a:xfrm>
            <a:off x="359529" y="3142733"/>
            <a:ext cx="347666" cy="347666"/>
          </a:xfrm>
          <a:prstGeom prst="ellipse">
            <a:avLst/>
          </a:prstGeom>
          <a:noFill/>
          <a:ln>
            <a:solidFill>
              <a:srgbClr val="799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81" name="80 Grupo"/>
          <p:cNvGrpSpPr/>
          <p:nvPr/>
        </p:nvGrpSpPr>
        <p:grpSpPr>
          <a:xfrm>
            <a:off x="370575" y="3856598"/>
            <a:ext cx="5860279" cy="1473883"/>
            <a:chOff x="785786" y="3639925"/>
            <a:chExt cx="5860279" cy="1473883"/>
          </a:xfrm>
        </p:grpSpPr>
        <p:sp>
          <p:nvSpPr>
            <p:cNvPr id="20" name="19 CuadroTexto"/>
            <p:cNvSpPr txBox="1"/>
            <p:nvPr/>
          </p:nvSpPr>
          <p:spPr>
            <a:xfrm>
              <a:off x="1431091" y="4190478"/>
              <a:ext cx="52149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Biblioteca de gráficos 2D y 3D basada en </a:t>
              </a:r>
              <a:r>
                <a:rPr lang="es-ES" dirty="0" err="1" smtClean="0"/>
                <a:t>OpenGL</a:t>
              </a:r>
              <a:r>
                <a:rPr lang="es-ES" dirty="0" smtClean="0"/>
                <a:t> ES</a:t>
              </a:r>
            </a:p>
            <a:p>
              <a:r>
                <a:rPr lang="es-ES" dirty="0" smtClean="0"/>
                <a:t>Soporta html5 offline</a:t>
              </a:r>
              <a:endParaRPr lang="es-ES" dirty="0"/>
            </a:p>
          </p:txBody>
        </p:sp>
        <p:sp>
          <p:nvSpPr>
            <p:cNvPr id="21" name="20 Elipse"/>
            <p:cNvSpPr/>
            <p:nvPr/>
          </p:nvSpPr>
          <p:spPr>
            <a:xfrm>
              <a:off x="785786" y="3639925"/>
              <a:ext cx="347666" cy="347666"/>
            </a:xfrm>
            <a:prstGeom prst="ellipse">
              <a:avLst/>
            </a:prstGeom>
            <a:noFill/>
            <a:ln>
              <a:solidFill>
                <a:srgbClr val="799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3" name="22 CuadroTexto"/>
          <p:cNvSpPr txBox="1"/>
          <p:nvPr/>
        </p:nvSpPr>
        <p:spPr>
          <a:xfrm>
            <a:off x="934175" y="2961195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Máquina virtual Dalvik  para traducir el código a su lenguaje nativo</a:t>
            </a:r>
            <a:endParaRPr lang="es-ES" dirty="0"/>
          </a:p>
        </p:txBody>
      </p:sp>
      <p:sp>
        <p:nvSpPr>
          <p:cNvPr id="24" name="23 Elipse"/>
          <p:cNvSpPr/>
          <p:nvPr/>
        </p:nvSpPr>
        <p:spPr>
          <a:xfrm>
            <a:off x="428596" y="2428868"/>
            <a:ext cx="347666" cy="347666"/>
          </a:xfrm>
          <a:prstGeom prst="ellipse">
            <a:avLst/>
          </a:prstGeom>
          <a:noFill/>
          <a:ln>
            <a:solidFill>
              <a:srgbClr val="799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6321" name="Picture 1" descr="C:\Users\Ruben\Desktop\Seminario Master\Material Seminario\01-d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4000147"/>
            <a:ext cx="1428760" cy="2357402"/>
          </a:xfrm>
          <a:prstGeom prst="rect">
            <a:avLst/>
          </a:prstGeom>
          <a:noFill/>
        </p:spPr>
      </p:pic>
      <p:pic>
        <p:nvPicPr>
          <p:cNvPr id="56322" name="Picture 2" descr="C:\Users\Ruben\Desktop\Seminario Master\Material Seminario\android21-menucub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9262" y="1244386"/>
            <a:ext cx="1428760" cy="2381267"/>
          </a:xfrm>
          <a:prstGeom prst="rect">
            <a:avLst/>
          </a:prstGeom>
          <a:noFill/>
        </p:spPr>
      </p:pic>
      <p:grpSp>
        <p:nvGrpSpPr>
          <p:cNvPr id="60" name="59 Grupo"/>
          <p:cNvGrpSpPr/>
          <p:nvPr/>
        </p:nvGrpSpPr>
        <p:grpSpPr>
          <a:xfrm>
            <a:off x="388718" y="4715934"/>
            <a:ext cx="5572164" cy="369332"/>
            <a:chOff x="785786" y="3639925"/>
            <a:chExt cx="5572164" cy="369332"/>
          </a:xfrm>
        </p:grpSpPr>
        <p:sp>
          <p:nvSpPr>
            <p:cNvPr id="61" name="60 CuadroTexto"/>
            <p:cNvSpPr txBox="1"/>
            <p:nvPr/>
          </p:nvSpPr>
          <p:spPr>
            <a:xfrm>
              <a:off x="1142976" y="3639925"/>
              <a:ext cx="5214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62" name="61 Elipse"/>
            <p:cNvSpPr/>
            <p:nvPr/>
          </p:nvSpPr>
          <p:spPr>
            <a:xfrm>
              <a:off x="785786" y="3639925"/>
              <a:ext cx="347666" cy="347666"/>
            </a:xfrm>
            <a:prstGeom prst="ellipse">
              <a:avLst/>
            </a:prstGeom>
            <a:noFill/>
            <a:ln>
              <a:solidFill>
                <a:srgbClr val="799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63" name="62 CuadroTexto"/>
          <p:cNvSpPr txBox="1"/>
          <p:nvPr/>
        </p:nvSpPr>
        <p:spPr>
          <a:xfrm>
            <a:off x="839779" y="2247780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Arquitectura monolítica (núcleo escrito en C- </a:t>
            </a:r>
            <a:r>
              <a:rPr lang="es-ES" dirty="0" err="1" smtClean="0"/>
              <a:t>nucleo</a:t>
            </a:r>
            <a:r>
              <a:rPr lang="es-ES" dirty="0" smtClean="0"/>
              <a:t> </a:t>
            </a:r>
            <a:r>
              <a:rPr lang="es-ES" dirty="0" err="1" smtClean="0"/>
              <a:t>linux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027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42976" y="101586"/>
            <a:ext cx="4286280" cy="584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3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Plataformas Actuales</a:t>
            </a:r>
            <a:endParaRPr kumimoji="0" lang="es-ES_tradnl" sz="3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Elipse"/>
          <p:cNvSpPr/>
          <p:nvPr/>
        </p:nvSpPr>
        <p:spPr>
          <a:xfrm>
            <a:off x="642910" y="75946"/>
            <a:ext cx="642942" cy="64294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rPr>
              <a:t>2</a:t>
            </a:r>
            <a:endParaRPr lang="es-ES" sz="3200" dirty="0">
              <a:solidFill>
                <a:schemeClr val="bg1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12 Grupo"/>
          <p:cNvGrpSpPr/>
          <p:nvPr/>
        </p:nvGrpSpPr>
        <p:grpSpPr>
          <a:xfrm>
            <a:off x="209791" y="2516054"/>
            <a:ext cx="5000636" cy="944353"/>
            <a:chOff x="785786" y="2143116"/>
            <a:chExt cx="5000636" cy="944353"/>
          </a:xfrm>
        </p:grpSpPr>
        <p:sp>
          <p:nvSpPr>
            <p:cNvPr id="6" name="5 CuadroTexto"/>
            <p:cNvSpPr txBox="1"/>
            <p:nvPr/>
          </p:nvSpPr>
          <p:spPr>
            <a:xfrm>
              <a:off x="1142952" y="2441138"/>
              <a:ext cx="4643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Sistema optimizado para dispositivos de baja batería</a:t>
              </a:r>
              <a:endParaRPr lang="es-ES" b="1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785786" y="2143116"/>
              <a:ext cx="347666" cy="347666"/>
            </a:xfrm>
            <a:prstGeom prst="ellipse">
              <a:avLst/>
            </a:prstGeom>
            <a:noFill/>
            <a:ln>
              <a:solidFill>
                <a:srgbClr val="799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3" name="18 Grupo"/>
          <p:cNvGrpSpPr/>
          <p:nvPr/>
        </p:nvGrpSpPr>
        <p:grpSpPr>
          <a:xfrm>
            <a:off x="357133" y="3476314"/>
            <a:ext cx="3991016" cy="456269"/>
            <a:chOff x="714323" y="2345448"/>
            <a:chExt cx="3991016" cy="456269"/>
          </a:xfrm>
        </p:grpSpPr>
        <p:sp>
          <p:nvSpPr>
            <p:cNvPr id="20" name="19 CuadroTexto"/>
            <p:cNvSpPr txBox="1"/>
            <p:nvPr/>
          </p:nvSpPr>
          <p:spPr>
            <a:xfrm>
              <a:off x="1133439" y="2432385"/>
              <a:ext cx="3571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Desarrollo en C++</a:t>
              </a:r>
              <a:endParaRPr lang="es-ES" b="1" dirty="0"/>
            </a:p>
          </p:txBody>
        </p:sp>
        <p:sp>
          <p:nvSpPr>
            <p:cNvPr id="21" name="20 Elipse"/>
            <p:cNvSpPr/>
            <p:nvPr/>
          </p:nvSpPr>
          <p:spPr>
            <a:xfrm>
              <a:off x="714323" y="2345448"/>
              <a:ext cx="347666" cy="347666"/>
            </a:xfrm>
            <a:prstGeom prst="ellipse">
              <a:avLst/>
            </a:prstGeom>
            <a:noFill/>
            <a:ln>
              <a:solidFill>
                <a:srgbClr val="799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53" name="18 Grupo"/>
          <p:cNvGrpSpPr/>
          <p:nvPr/>
        </p:nvGrpSpPr>
        <p:grpSpPr>
          <a:xfrm>
            <a:off x="357158" y="4103260"/>
            <a:ext cx="3929090" cy="369332"/>
            <a:chOff x="785786" y="2143116"/>
            <a:chExt cx="3929090" cy="369332"/>
          </a:xfrm>
        </p:grpSpPr>
        <p:sp>
          <p:nvSpPr>
            <p:cNvPr id="57" name="56 CuadroTexto"/>
            <p:cNvSpPr txBox="1"/>
            <p:nvPr/>
          </p:nvSpPr>
          <p:spPr>
            <a:xfrm>
              <a:off x="1142976" y="2143116"/>
              <a:ext cx="3571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Ampliamente extendido</a:t>
              </a:r>
              <a:endParaRPr lang="es-ES" b="1" dirty="0"/>
            </a:p>
          </p:txBody>
        </p:sp>
        <p:sp>
          <p:nvSpPr>
            <p:cNvPr id="58" name="57 Elipse"/>
            <p:cNvSpPr/>
            <p:nvPr/>
          </p:nvSpPr>
          <p:spPr>
            <a:xfrm>
              <a:off x="785786" y="2143116"/>
              <a:ext cx="347666" cy="347666"/>
            </a:xfrm>
            <a:prstGeom prst="ellipse">
              <a:avLst/>
            </a:prstGeom>
            <a:noFill/>
            <a:ln>
              <a:solidFill>
                <a:srgbClr val="799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54274" name="Picture 2" descr="http://2.bp.blogspot.com/_jy2C3ItTcw0/S6tIkATI12I/AAAAAAAAEMw/McYtbJAXwwQ/s640/vMenu+1.52+SymbianOS+9.4+Sign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2143116"/>
            <a:ext cx="1428736" cy="2539976"/>
          </a:xfrm>
          <a:prstGeom prst="rect">
            <a:avLst/>
          </a:prstGeom>
          <a:noFill/>
        </p:spPr>
      </p:pic>
      <p:pic>
        <p:nvPicPr>
          <p:cNvPr id="54276" name="Picture 4" descr="http://www.quantrimang.com.vn/photos/image/022010/26/Symbian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2143116"/>
            <a:ext cx="1643074" cy="2535210"/>
          </a:xfrm>
          <a:prstGeom prst="rect">
            <a:avLst/>
          </a:prstGeom>
          <a:noFill/>
        </p:spPr>
      </p:pic>
      <p:sp>
        <p:nvSpPr>
          <p:cNvPr id="38" name="37 CuadroTexto"/>
          <p:cNvSpPr txBox="1"/>
          <p:nvPr/>
        </p:nvSpPr>
        <p:spPr>
          <a:xfrm>
            <a:off x="5572132" y="4786322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Symbian</a:t>
            </a:r>
            <a:r>
              <a:rPr lang="es-ES" dirty="0" smtClean="0"/>
              <a:t> O  9.4 y Symbian^3</a:t>
            </a:r>
            <a:endParaRPr lang="es-ES" dirty="0"/>
          </a:p>
        </p:txBody>
      </p:sp>
      <p:grpSp>
        <p:nvGrpSpPr>
          <p:cNvPr id="39" name="18 Grupo"/>
          <p:cNvGrpSpPr/>
          <p:nvPr/>
        </p:nvGrpSpPr>
        <p:grpSpPr>
          <a:xfrm>
            <a:off x="397639" y="4584455"/>
            <a:ext cx="4007658" cy="646331"/>
            <a:chOff x="754829" y="2298439"/>
            <a:chExt cx="4007658" cy="646331"/>
          </a:xfrm>
        </p:grpSpPr>
        <p:sp>
          <p:nvSpPr>
            <p:cNvPr id="44" name="43 CuadroTexto"/>
            <p:cNvSpPr txBox="1"/>
            <p:nvPr/>
          </p:nvSpPr>
          <p:spPr>
            <a:xfrm>
              <a:off x="1190587" y="2298439"/>
              <a:ext cx="3571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Política de licencias: Eclipse Public License (EPL)</a:t>
              </a:r>
              <a:endParaRPr lang="es-ES" b="1" dirty="0"/>
            </a:p>
          </p:txBody>
        </p:sp>
        <p:sp>
          <p:nvSpPr>
            <p:cNvPr id="46" name="45 Elipse"/>
            <p:cNvSpPr/>
            <p:nvPr/>
          </p:nvSpPr>
          <p:spPr>
            <a:xfrm>
              <a:off x="754829" y="2454676"/>
              <a:ext cx="347666" cy="347666"/>
            </a:xfrm>
            <a:prstGeom prst="ellipse">
              <a:avLst/>
            </a:prstGeom>
            <a:noFill/>
            <a:ln>
              <a:solidFill>
                <a:srgbClr val="799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91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42976" y="101586"/>
            <a:ext cx="4286280" cy="584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3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Plataformas Actuales</a:t>
            </a:r>
            <a:endParaRPr kumimoji="0" lang="es-ES_tradnl" sz="3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Elipse"/>
          <p:cNvSpPr/>
          <p:nvPr/>
        </p:nvSpPr>
        <p:spPr>
          <a:xfrm>
            <a:off x="642910" y="75946"/>
            <a:ext cx="642942" cy="64294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Verdana" pitchFamily="34" charset="0"/>
              </a:rPr>
              <a:t>2</a:t>
            </a:r>
            <a:endParaRPr lang="es-ES" sz="3200" dirty="0">
              <a:solidFill>
                <a:schemeClr val="bg1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" name="67 Grupo"/>
          <p:cNvGrpSpPr/>
          <p:nvPr/>
        </p:nvGrpSpPr>
        <p:grpSpPr>
          <a:xfrm>
            <a:off x="392877" y="2216704"/>
            <a:ext cx="4214842" cy="3077198"/>
            <a:chOff x="4714876" y="1932191"/>
            <a:chExt cx="4214842" cy="3077198"/>
          </a:xfrm>
        </p:grpSpPr>
        <p:grpSp>
          <p:nvGrpSpPr>
            <p:cNvPr id="4" name="57 Grupo"/>
            <p:cNvGrpSpPr/>
            <p:nvPr/>
          </p:nvGrpSpPr>
          <p:grpSpPr>
            <a:xfrm>
              <a:off x="4714876" y="2500306"/>
              <a:ext cx="3929090" cy="369332"/>
              <a:chOff x="785786" y="2143116"/>
              <a:chExt cx="3929090" cy="369332"/>
            </a:xfrm>
          </p:grpSpPr>
          <p:sp>
            <p:nvSpPr>
              <p:cNvPr id="59" name="58 CuadroTexto"/>
              <p:cNvSpPr txBox="1"/>
              <p:nvPr/>
            </p:nvSpPr>
            <p:spPr>
              <a:xfrm>
                <a:off x="1142976" y="2143116"/>
                <a:ext cx="3571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Soporte de máquina virtual java</a:t>
                </a:r>
                <a:endParaRPr lang="es-ES" b="1" dirty="0"/>
              </a:p>
            </p:txBody>
          </p:sp>
          <p:sp>
            <p:nvSpPr>
              <p:cNvPr id="60" name="59 Elipse"/>
              <p:cNvSpPr/>
              <p:nvPr/>
            </p:nvSpPr>
            <p:spPr>
              <a:xfrm>
                <a:off x="785786" y="2143116"/>
                <a:ext cx="347666" cy="347666"/>
              </a:xfrm>
              <a:prstGeom prst="ellipse">
                <a:avLst/>
              </a:prstGeom>
              <a:noFill/>
              <a:ln>
                <a:solidFill>
                  <a:srgbClr val="7995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5" name="63 Grupo"/>
            <p:cNvGrpSpPr/>
            <p:nvPr/>
          </p:nvGrpSpPr>
          <p:grpSpPr>
            <a:xfrm>
              <a:off x="4714876" y="1932191"/>
              <a:ext cx="3929090" cy="369332"/>
              <a:chOff x="785786" y="2143116"/>
              <a:chExt cx="3929090" cy="369332"/>
            </a:xfrm>
          </p:grpSpPr>
          <p:sp>
            <p:nvSpPr>
              <p:cNvPr id="65" name="64 CuadroTexto"/>
              <p:cNvSpPr txBox="1"/>
              <p:nvPr/>
            </p:nvSpPr>
            <p:spPr>
              <a:xfrm>
                <a:off x="1142976" y="2143116"/>
                <a:ext cx="3571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Buena gestión de memoria</a:t>
                </a:r>
                <a:endParaRPr lang="es-ES" dirty="0"/>
              </a:p>
            </p:txBody>
          </p:sp>
          <p:sp>
            <p:nvSpPr>
              <p:cNvPr id="66" name="65 Elipse"/>
              <p:cNvSpPr/>
              <p:nvPr/>
            </p:nvSpPr>
            <p:spPr>
              <a:xfrm>
                <a:off x="785786" y="2143116"/>
                <a:ext cx="347666" cy="347666"/>
              </a:xfrm>
              <a:prstGeom prst="ellipse">
                <a:avLst/>
              </a:prstGeom>
              <a:noFill/>
              <a:ln>
                <a:solidFill>
                  <a:srgbClr val="7995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7" name="60 Grupo"/>
            <p:cNvGrpSpPr/>
            <p:nvPr/>
          </p:nvGrpSpPr>
          <p:grpSpPr>
            <a:xfrm>
              <a:off x="4714876" y="3786190"/>
              <a:ext cx="4000528" cy="369332"/>
              <a:chOff x="785786" y="2143116"/>
              <a:chExt cx="4000528" cy="369332"/>
            </a:xfrm>
          </p:grpSpPr>
          <p:sp>
            <p:nvSpPr>
              <p:cNvPr id="46" name="45 CuadroTexto"/>
              <p:cNvSpPr txBox="1"/>
              <p:nvPr/>
            </p:nvSpPr>
            <p:spPr>
              <a:xfrm>
                <a:off x="1142976" y="2143116"/>
                <a:ext cx="3643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Complejidad en el desarrollo</a:t>
                </a:r>
                <a:endParaRPr lang="es-ES" dirty="0"/>
              </a:p>
            </p:txBody>
          </p:sp>
          <p:sp>
            <p:nvSpPr>
              <p:cNvPr id="47" name="46 Elipse"/>
              <p:cNvSpPr/>
              <p:nvPr/>
            </p:nvSpPr>
            <p:spPr>
              <a:xfrm>
                <a:off x="785786" y="2143116"/>
                <a:ext cx="347666" cy="34766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8" name="60 Grupo"/>
            <p:cNvGrpSpPr/>
            <p:nvPr/>
          </p:nvGrpSpPr>
          <p:grpSpPr>
            <a:xfrm>
              <a:off x="4714876" y="4363058"/>
              <a:ext cx="4214842" cy="646331"/>
              <a:chOff x="785786" y="2143116"/>
              <a:chExt cx="4214842" cy="646331"/>
            </a:xfrm>
          </p:grpSpPr>
          <p:sp>
            <p:nvSpPr>
              <p:cNvPr id="36" name="35 CuadroTexto"/>
              <p:cNvSpPr txBox="1"/>
              <p:nvPr/>
            </p:nvSpPr>
            <p:spPr>
              <a:xfrm>
                <a:off x="1142976" y="2143116"/>
                <a:ext cx="38576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Los emuladores no disponen de todas las características reales de los móviles</a:t>
                </a:r>
                <a:endParaRPr lang="es-ES" dirty="0"/>
              </a:p>
            </p:txBody>
          </p:sp>
          <p:sp>
            <p:nvSpPr>
              <p:cNvPr id="38" name="37 Elipse"/>
              <p:cNvSpPr/>
              <p:nvPr/>
            </p:nvSpPr>
            <p:spPr>
              <a:xfrm>
                <a:off x="785786" y="2143116"/>
                <a:ext cx="347666" cy="34766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2" name="57 Grupo"/>
            <p:cNvGrpSpPr/>
            <p:nvPr/>
          </p:nvGrpSpPr>
          <p:grpSpPr>
            <a:xfrm>
              <a:off x="4714876" y="3071810"/>
              <a:ext cx="3929090" cy="646331"/>
              <a:chOff x="785786" y="2143116"/>
              <a:chExt cx="3929090" cy="646331"/>
            </a:xfrm>
          </p:grpSpPr>
          <p:sp>
            <p:nvSpPr>
              <p:cNvPr id="55" name="54 CuadroTexto"/>
              <p:cNvSpPr txBox="1"/>
              <p:nvPr/>
            </p:nvSpPr>
            <p:spPr>
              <a:xfrm>
                <a:off x="1142976" y="2143116"/>
                <a:ext cx="35719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Actualmente se pueden desarrollar interfaces con Qt</a:t>
                </a:r>
                <a:endParaRPr lang="es-ES" b="1" dirty="0"/>
              </a:p>
            </p:txBody>
          </p:sp>
          <p:sp>
            <p:nvSpPr>
              <p:cNvPr id="56" name="55 Elipse"/>
              <p:cNvSpPr/>
              <p:nvPr/>
            </p:nvSpPr>
            <p:spPr>
              <a:xfrm>
                <a:off x="785786" y="2143116"/>
                <a:ext cx="347666" cy="347666"/>
              </a:xfrm>
              <a:prstGeom prst="ellipse">
                <a:avLst/>
              </a:prstGeom>
              <a:noFill/>
              <a:ln>
                <a:solidFill>
                  <a:srgbClr val="7995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</p:grpSp>
      <p:pic>
        <p:nvPicPr>
          <p:cNvPr id="84" name="symbian3_xvid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4786314" y="1857364"/>
            <a:ext cx="4143372" cy="278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9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774" fill="hold"/>
                                        <p:tgtEl>
                                          <p:spTgt spid="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2133</TotalTime>
  <Words>201</Words>
  <Application>Microsoft Office PowerPoint</Application>
  <PresentationFormat>Presentación en pantalla (4:3)</PresentationFormat>
  <Paragraphs>47</Paragraphs>
  <Slides>7</Slides>
  <Notes>1</Notes>
  <HiddenSlides>0</HiddenSlides>
  <MMClips>1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Franklin Gothic Book</vt:lpstr>
      <vt:lpstr>Franklin Gothic Medium</vt:lpstr>
      <vt:lpstr>Verdana</vt:lpstr>
      <vt:lpstr>Wingdings</vt:lpstr>
      <vt:lpstr>Wingdings 2</vt:lpstr>
      <vt:lpstr>Trek</vt:lpstr>
      <vt:lpstr>Presentación de PowerPoint</vt:lpstr>
      <vt:lpstr>INTRODUCCION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Moviles</dc:title>
  <dc:creator>MATEO</dc:creator>
  <cp:lastModifiedBy>MATEO</cp:lastModifiedBy>
  <cp:revision>2</cp:revision>
  <dcterms:created xsi:type="dcterms:W3CDTF">2009-09-07T03:21:19Z</dcterms:created>
  <dcterms:modified xsi:type="dcterms:W3CDTF">2021-06-02T01:01:35Z</dcterms:modified>
</cp:coreProperties>
</file>