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59" r:id="rId7"/>
    <p:sldId id="262" r:id="rId8"/>
    <p:sldId id="263"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69" d="100"/>
          <a:sy n="69"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custT="1"/>
      <dgm:spPr/>
      <dgm:t>
        <a:bodyPr/>
        <a:lstStyle/>
        <a:p>
          <a:r>
            <a:rPr lang="en-US" sz="1600" dirty="0"/>
            <a:t>Introduction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custT="1"/>
      <dgm:spPr/>
      <dgm:t>
        <a:bodyPr/>
        <a:lstStyle/>
        <a:p>
          <a:r>
            <a:rPr lang="en-US" sz="2800" dirty="0"/>
            <a:t>1</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custT="1"/>
      <dgm:spPr/>
      <dgm:t>
        <a:bodyPr/>
        <a:lstStyle/>
        <a:p>
          <a:r>
            <a:rPr lang="en-US" sz="1600" dirty="0"/>
            <a:t>Applications</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custT="1"/>
      <dgm:spPr/>
      <dgm:t>
        <a:bodyPr/>
        <a:lstStyle/>
        <a:p>
          <a:r>
            <a:rPr lang="en-US" sz="1600" dirty="0"/>
            <a:t>Example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custT="1"/>
      <dgm:spPr/>
      <dgm:t>
        <a:bodyPr/>
        <a:lstStyle/>
        <a:p>
          <a:r>
            <a:rPr lang="en-US" sz="3600" dirty="0"/>
            <a:t>3</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270B10FC-3155-4FFC-9E26-530977B753AD}">
      <dgm:prSet custT="1"/>
      <dgm:spPr/>
      <dgm:t>
        <a:bodyPr/>
        <a:lstStyle/>
        <a:p>
          <a:r>
            <a:rPr lang="en-US" sz="3200" dirty="0"/>
            <a:t>2</a:t>
          </a:r>
        </a:p>
      </dgm:t>
    </dgm:pt>
    <dgm:pt modelId="{697EEF3E-0B38-4403-B656-A3978DDB4721}" type="parTrans" cxnId="{293688C4-A3F5-4A8E-B343-0EE8D5A278A0}">
      <dgm:prSet/>
      <dgm:spPr/>
      <dgm:t>
        <a:bodyPr/>
        <a:lstStyle/>
        <a:p>
          <a:endParaRPr lang="en-KE"/>
        </a:p>
      </dgm:t>
    </dgm:pt>
    <dgm:pt modelId="{B678F7E0-622F-494C-ADB9-B9A9BDC31D0B}" type="sibTrans" cxnId="{293688C4-A3F5-4A8E-B343-0EE8D5A278A0}">
      <dgm:prSet/>
      <dgm:spPr/>
      <dgm:t>
        <a:bodyPr/>
        <a:lstStyle/>
        <a:p>
          <a:endParaRPr lang="en-KE"/>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custScaleX="178320" custScaleY="117407" custLinFactNeighborX="2743" custLinFactNeighborY="-3147">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custScaleX="197139" custScaleY="117407" custLinFactNeighborX="1372" custLinFactNeighborY="-11850">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custScaleX="139296" custScaleY="117407" custLinFactNeighborX="3306" custLinFactNeighborY="-3146">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DC951A47-D712-4DDF-BC45-034C400F587A}" type="presOf" srcId="{08F627ED-A304-4697-8C44-18E45D3D2B1A}" destId="{D6614DDC-66DE-4E26-A0E6-8B5D4F611437}"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93688C4-A3F5-4A8E-B343-0EE8D5A278A0}" srcId="{9845D52A-E054-4EB0-A5A3-32AE7DC6D645}" destId="{270B10FC-3155-4FFC-9E26-530977B753AD}" srcOrd="0" destOrd="0" parTransId="{697EEF3E-0B38-4403-B656-A3978DDB4721}" sibTransId="{B678F7E0-622F-494C-ADB9-B9A9BDC31D0B}"/>
    <dgm:cxn modelId="{92A35DCD-FC0B-40B9-AB82-20D5C73383EF}" type="presOf" srcId="{270B10FC-3155-4FFC-9E26-530977B753AD}" destId="{5E76ADAA-D3EE-462D-A737-9D3772B6C76F}" srcOrd="0" destOrd="0" presId="urn:microsoft.com/office/officeart/2016/7/layout/HexagonTimeline"/>
    <dgm:cxn modelId="{1C0F40CE-9631-42DE-AC08-1B5E7C1A827C}" type="presOf" srcId="{C2F0E5C9-2943-4A9B-872F-ECF6B159E9F4}" destId="{2E1F219F-885D-437D-9D95-1C496EBAD119}"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54325" y="1533327"/>
          <a:ext cx="1674201" cy="51367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dirty="0"/>
            <a:t>Introduction</a:t>
          </a:r>
        </a:p>
      </dsp:txBody>
      <dsp:txXfrm>
        <a:off x="354325" y="1533327"/>
        <a:ext cx="1571467" cy="513670"/>
      </dsp:txXfrm>
    </dsp:sp>
    <dsp:sp modelId="{03E7967D-6C10-4379-9B37-4F5A8CF4EED8}">
      <dsp:nvSpPr>
        <dsp:cNvPr id="0" name=""/>
        <dsp:cNvSpPr/>
      </dsp:nvSpPr>
      <dsp:spPr>
        <a:xfrm>
          <a:off x="28785" y="-134351"/>
          <a:ext cx="2325280" cy="1369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8920" rIns="0" bIns="248920" numCol="1" spcCol="1270" anchor="b" anchorCtr="1">
          <a:noAutofit/>
        </a:bodyPr>
        <a:lstStyle/>
        <a:p>
          <a:pPr marL="0" lvl="0" indent="0" algn="ctr" defTabSz="1244600">
            <a:lnSpc>
              <a:spcPct val="90000"/>
            </a:lnSpc>
            <a:spcBef>
              <a:spcPct val="0"/>
            </a:spcBef>
            <a:spcAft>
              <a:spcPct val="35000"/>
            </a:spcAft>
            <a:buNone/>
          </a:pPr>
          <a:r>
            <a:rPr lang="en-US" sz="2800" kern="1200" dirty="0"/>
            <a:t>1</a:t>
          </a:r>
        </a:p>
      </dsp:txBody>
      <dsp:txXfrm>
        <a:off x="28785" y="-134351"/>
        <a:ext cx="2325280" cy="1369789"/>
      </dsp:txXfrm>
    </dsp:sp>
    <dsp:sp modelId="{4FB3A766-643A-4ACA-8E5D-2C95FFB87076}">
      <dsp:nvSpPr>
        <dsp:cNvPr id="0" name=""/>
        <dsp:cNvSpPr/>
      </dsp:nvSpPr>
      <dsp:spPr>
        <a:xfrm rot="11">
          <a:off x="2028526" y="1790164"/>
          <a:ext cx="672562" cy="0"/>
        </a:xfrm>
        <a:custGeom>
          <a:avLst/>
          <a:gdLst/>
          <a:ahLst/>
          <a:cxnLst/>
          <a:rect l="0" t="0" r="0" b="0"/>
          <a:pathLst>
            <a:path>
              <a:moveTo>
                <a:pt x="0" y="0"/>
              </a:moveTo>
              <a:lnTo>
                <a:pt x="672562"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91426" y="1175079"/>
          <a:ext cx="0" cy="42805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126411" y="1127546"/>
          <a:ext cx="130028" cy="85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701089" y="1533329"/>
          <a:ext cx="1850888" cy="51367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dirty="0"/>
            <a:t>Applications</a:t>
          </a:r>
        </a:p>
      </dsp:txBody>
      <dsp:txXfrm>
        <a:off x="2923819" y="1595142"/>
        <a:ext cx="1405428" cy="390044"/>
      </dsp:txXfrm>
    </dsp:sp>
    <dsp:sp modelId="{5E76ADAA-D3EE-462D-A737-9D3772B6C76F}">
      <dsp:nvSpPr>
        <dsp:cNvPr id="0" name=""/>
        <dsp:cNvSpPr/>
      </dsp:nvSpPr>
      <dsp:spPr>
        <a:xfrm>
          <a:off x="2341194" y="2344890"/>
          <a:ext cx="2570678" cy="1369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t" anchorCtr="1">
          <a:noAutofit/>
        </a:bodyPr>
        <a:lstStyle/>
        <a:p>
          <a:pPr marL="0" lvl="0" indent="0" algn="ctr" defTabSz="1422400">
            <a:lnSpc>
              <a:spcPct val="90000"/>
            </a:lnSpc>
            <a:spcBef>
              <a:spcPct val="0"/>
            </a:spcBef>
            <a:spcAft>
              <a:spcPct val="35000"/>
            </a:spcAft>
            <a:buNone/>
          </a:pPr>
          <a:r>
            <a:rPr lang="en-US" sz="3200" kern="1200" dirty="0"/>
            <a:t>2</a:t>
          </a:r>
        </a:p>
      </dsp:txBody>
      <dsp:txXfrm>
        <a:off x="2341194" y="2344890"/>
        <a:ext cx="2570678" cy="1369789"/>
      </dsp:txXfrm>
    </dsp:sp>
    <dsp:sp modelId="{6C1697D8-F9A2-4451-950E-C8D8168BBC75}">
      <dsp:nvSpPr>
        <dsp:cNvPr id="0" name=""/>
        <dsp:cNvSpPr/>
      </dsp:nvSpPr>
      <dsp:spPr>
        <a:xfrm rot="12">
          <a:off x="4551977" y="1790166"/>
          <a:ext cx="632350" cy="0"/>
        </a:xfrm>
        <a:custGeom>
          <a:avLst/>
          <a:gdLst/>
          <a:ahLst/>
          <a:cxnLst/>
          <a:rect l="0" t="0" r="0" b="0"/>
          <a:pathLst>
            <a:path>
              <a:moveTo>
                <a:pt x="0" y="0"/>
              </a:moveTo>
              <a:lnTo>
                <a:pt x="632350"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626533" y="1977189"/>
          <a:ext cx="0" cy="42805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554657" y="2367169"/>
          <a:ext cx="143751" cy="85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5184328" y="1533331"/>
          <a:ext cx="1307815" cy="51367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dirty="0"/>
            <a:t>Example</a:t>
          </a:r>
        </a:p>
      </dsp:txBody>
      <dsp:txXfrm rot="10800000">
        <a:off x="5287062" y="1533331"/>
        <a:ext cx="1205081" cy="513670"/>
      </dsp:txXfrm>
    </dsp:sp>
    <dsp:sp modelId="{2E1F219F-885D-437D-9D95-1C496EBAD119}">
      <dsp:nvSpPr>
        <dsp:cNvPr id="0" name=""/>
        <dsp:cNvSpPr/>
      </dsp:nvSpPr>
      <dsp:spPr>
        <a:xfrm>
          <a:off x="4930030" y="-134347"/>
          <a:ext cx="1816409" cy="1369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0040" rIns="0" bIns="320040" numCol="1" spcCol="1270" anchor="b" anchorCtr="1">
          <a:noAutofit/>
        </a:bodyPr>
        <a:lstStyle/>
        <a:p>
          <a:pPr marL="0" lvl="0" indent="0" algn="ctr" defTabSz="1600200">
            <a:lnSpc>
              <a:spcPct val="90000"/>
            </a:lnSpc>
            <a:spcBef>
              <a:spcPct val="0"/>
            </a:spcBef>
            <a:spcAft>
              <a:spcPct val="35000"/>
            </a:spcAft>
            <a:buNone/>
          </a:pPr>
          <a:r>
            <a:rPr lang="en-US" sz="3600" kern="1200" dirty="0"/>
            <a:t>3</a:t>
          </a:r>
        </a:p>
      </dsp:txBody>
      <dsp:txXfrm>
        <a:off x="4930030" y="-134347"/>
        <a:ext cx="1816409" cy="1369789"/>
      </dsp:txXfrm>
    </dsp:sp>
    <dsp:sp modelId="{8801BA21-B732-43C2-BD4E-EED526CA614C}">
      <dsp:nvSpPr>
        <dsp:cNvPr id="0" name=""/>
        <dsp:cNvSpPr/>
      </dsp:nvSpPr>
      <dsp:spPr>
        <a:xfrm>
          <a:off x="5838235" y="1175084"/>
          <a:ext cx="0" cy="42805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787449" y="1127551"/>
          <a:ext cx="101573" cy="85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b="1" dirty="0">
                <a:solidFill>
                  <a:schemeClr val="tx1"/>
                </a:solidFill>
              </a:rPr>
              <a:t>Data structures &amp; algorithms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sz="2800" dirty="0">
                <a:solidFill>
                  <a:schemeClr val="tx1"/>
                </a:solidFill>
              </a:rPr>
              <a:t>Singly Linked Lists</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sz="6000" b="1" dirty="0">
                <a:solidFill>
                  <a:schemeClr val="tx1">
                    <a:lumMod val="75000"/>
                    <a:lumOff val="25000"/>
                  </a:schemeClr>
                </a:solidFill>
              </a:rPr>
              <a:t>Coverage</a:t>
            </a:r>
            <a:endParaRPr lang="en-US" sz="5400" b="1" dirty="0">
              <a:solidFill>
                <a:schemeClr val="tx1">
                  <a:lumMod val="75000"/>
                  <a:lumOff val="25000"/>
                </a:schemeClr>
              </a:solidFill>
            </a:endParaRP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843061414"/>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09BA8A-5A15-4EC4-8CBB-2AE81320DF0C}"/>
              </a:ext>
            </a:extLst>
          </p:cNvPr>
          <p:cNvSpPr>
            <a:spLocks noGrp="1"/>
          </p:cNvSpPr>
          <p:nvPr>
            <p:ph type="title"/>
          </p:nvPr>
        </p:nvSpPr>
        <p:spPr/>
        <p:txBody>
          <a:bodyPr>
            <a:normAutofit/>
          </a:bodyPr>
          <a:lstStyle/>
          <a:p>
            <a:r>
              <a:rPr lang="en-US" sz="4800" b="1" dirty="0"/>
              <a:t>What are singly linked lists?</a:t>
            </a:r>
            <a:endParaRPr lang="en-KE" sz="4800" b="1" dirty="0"/>
          </a:p>
        </p:txBody>
      </p:sp>
      <p:sp>
        <p:nvSpPr>
          <p:cNvPr id="7" name="Content Placeholder 6">
            <a:extLst>
              <a:ext uri="{FF2B5EF4-FFF2-40B4-BE49-F238E27FC236}">
                <a16:creationId xmlns:a16="http://schemas.microsoft.com/office/drawing/2014/main" id="{C6FF4589-2E56-4464-823A-B61C359A5D7F}"/>
              </a:ext>
            </a:extLst>
          </p:cNvPr>
          <p:cNvSpPr>
            <a:spLocks noGrp="1"/>
          </p:cNvSpPr>
          <p:nvPr>
            <p:ph idx="1"/>
          </p:nvPr>
        </p:nvSpPr>
        <p:spPr/>
        <p:txBody>
          <a:bodyPr/>
          <a:lstStyle/>
          <a:p>
            <a:endParaRPr lang="en-KE" dirty="0"/>
          </a:p>
        </p:txBody>
      </p:sp>
    </p:spTree>
    <p:extLst>
      <p:ext uri="{BB962C8B-B14F-4D97-AF65-F5344CB8AC3E}">
        <p14:creationId xmlns:p14="http://schemas.microsoft.com/office/powerpoint/2010/main" val="92769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09BA8A-5A15-4EC4-8CBB-2AE81320DF0C}"/>
              </a:ext>
            </a:extLst>
          </p:cNvPr>
          <p:cNvSpPr>
            <a:spLocks noGrp="1"/>
          </p:cNvSpPr>
          <p:nvPr>
            <p:ph type="title"/>
          </p:nvPr>
        </p:nvSpPr>
        <p:spPr/>
        <p:txBody>
          <a:bodyPr>
            <a:normAutofit/>
          </a:bodyPr>
          <a:lstStyle/>
          <a:p>
            <a:r>
              <a:rPr lang="en-US" sz="4800" b="1" dirty="0"/>
              <a:t>Features of Linked Lists</a:t>
            </a:r>
            <a:endParaRPr lang="en-KE" sz="4800" b="1" dirty="0"/>
          </a:p>
        </p:txBody>
      </p:sp>
      <p:sp>
        <p:nvSpPr>
          <p:cNvPr id="7" name="Content Placeholder 6">
            <a:extLst>
              <a:ext uri="{FF2B5EF4-FFF2-40B4-BE49-F238E27FC236}">
                <a16:creationId xmlns:a16="http://schemas.microsoft.com/office/drawing/2014/main" id="{C6FF4589-2E56-4464-823A-B61C359A5D7F}"/>
              </a:ext>
            </a:extLst>
          </p:cNvPr>
          <p:cNvSpPr>
            <a:spLocks noGrp="1"/>
          </p:cNvSpPr>
          <p:nvPr>
            <p:ph idx="1"/>
          </p:nvPr>
        </p:nvSpPr>
        <p:spPr/>
        <p:txBody>
          <a:bodyPr>
            <a:normAutofit/>
          </a:bodyPr>
          <a:lstStyle/>
          <a:p>
            <a:r>
              <a:rPr lang="en-US" sz="2800" dirty="0"/>
              <a:t>It is a dynamic data structure</a:t>
            </a:r>
          </a:p>
          <a:p>
            <a:r>
              <a:rPr lang="en-US" sz="2800" dirty="0"/>
              <a:t>They are not stored in contiguous memory location </a:t>
            </a:r>
            <a:endParaRPr lang="en-KE" sz="2800" dirty="0"/>
          </a:p>
        </p:txBody>
      </p:sp>
    </p:spTree>
    <p:extLst>
      <p:ext uri="{BB962C8B-B14F-4D97-AF65-F5344CB8AC3E}">
        <p14:creationId xmlns:p14="http://schemas.microsoft.com/office/powerpoint/2010/main" val="53139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09BA8A-5A15-4EC4-8CBB-2AE81320DF0C}"/>
              </a:ext>
            </a:extLst>
          </p:cNvPr>
          <p:cNvSpPr>
            <a:spLocks noGrp="1"/>
          </p:cNvSpPr>
          <p:nvPr>
            <p:ph type="title"/>
          </p:nvPr>
        </p:nvSpPr>
        <p:spPr/>
        <p:txBody>
          <a:bodyPr>
            <a:normAutofit/>
          </a:bodyPr>
          <a:lstStyle/>
          <a:p>
            <a:r>
              <a:rPr lang="en-US" sz="4800" b="1" dirty="0"/>
              <a:t>Applications</a:t>
            </a:r>
            <a:endParaRPr lang="en-KE" sz="4800" b="1" dirty="0"/>
          </a:p>
        </p:txBody>
      </p:sp>
      <p:sp>
        <p:nvSpPr>
          <p:cNvPr id="7" name="Content Placeholder 6">
            <a:extLst>
              <a:ext uri="{FF2B5EF4-FFF2-40B4-BE49-F238E27FC236}">
                <a16:creationId xmlns:a16="http://schemas.microsoft.com/office/drawing/2014/main" id="{C6FF4589-2E56-4464-823A-B61C359A5D7F}"/>
              </a:ext>
            </a:extLst>
          </p:cNvPr>
          <p:cNvSpPr>
            <a:spLocks noGrp="1"/>
          </p:cNvSpPr>
          <p:nvPr>
            <p:ph idx="1"/>
          </p:nvPr>
        </p:nvSpPr>
        <p:spPr/>
        <p:txBody>
          <a:bodyPr>
            <a:normAutofit/>
          </a:bodyPr>
          <a:lstStyle/>
          <a:p>
            <a:r>
              <a:rPr lang="en-US" sz="2800" dirty="0"/>
              <a:t>Abstract implementations of lists, queues and stacks</a:t>
            </a:r>
          </a:p>
          <a:p>
            <a:r>
              <a:rPr lang="en-US" sz="2800" dirty="0"/>
              <a:t>Modelling real-world problems such as trains</a:t>
            </a:r>
            <a:endParaRPr lang="en-KE" sz="2800" dirty="0"/>
          </a:p>
        </p:txBody>
      </p:sp>
    </p:spTree>
    <p:extLst>
      <p:ext uri="{BB962C8B-B14F-4D97-AF65-F5344CB8AC3E}">
        <p14:creationId xmlns:p14="http://schemas.microsoft.com/office/powerpoint/2010/main" val="352082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09BA8A-5A15-4EC4-8CBB-2AE81320DF0C}"/>
              </a:ext>
            </a:extLst>
          </p:cNvPr>
          <p:cNvSpPr>
            <a:spLocks noGrp="1"/>
          </p:cNvSpPr>
          <p:nvPr>
            <p:ph type="title"/>
          </p:nvPr>
        </p:nvSpPr>
        <p:spPr/>
        <p:txBody>
          <a:bodyPr>
            <a:normAutofit/>
          </a:bodyPr>
          <a:lstStyle/>
          <a:p>
            <a:r>
              <a:rPr lang="en-US" sz="4800" b="1" dirty="0"/>
              <a:t>Components of a singly linked list</a:t>
            </a:r>
            <a:endParaRPr lang="en-KE" sz="4800" b="1" dirty="0"/>
          </a:p>
        </p:txBody>
      </p:sp>
      <p:sp>
        <p:nvSpPr>
          <p:cNvPr id="7" name="Content Placeholder 6">
            <a:extLst>
              <a:ext uri="{FF2B5EF4-FFF2-40B4-BE49-F238E27FC236}">
                <a16:creationId xmlns:a16="http://schemas.microsoft.com/office/drawing/2014/main" id="{C6FF4589-2E56-4464-823A-B61C359A5D7F}"/>
              </a:ext>
            </a:extLst>
          </p:cNvPr>
          <p:cNvSpPr>
            <a:spLocks noGrp="1"/>
          </p:cNvSpPr>
          <p:nvPr>
            <p:ph idx="1"/>
          </p:nvPr>
        </p:nvSpPr>
        <p:spPr/>
        <p:txBody>
          <a:bodyPr/>
          <a:lstStyle/>
          <a:p>
            <a:r>
              <a:rPr lang="en-US" sz="2800" b="1" dirty="0"/>
              <a:t>Head </a:t>
            </a:r>
            <a:r>
              <a:rPr lang="en-US" sz="2800" dirty="0"/>
              <a:t>– the first </a:t>
            </a:r>
            <a:r>
              <a:rPr lang="en-US" sz="2800" i="1" dirty="0"/>
              <a:t>node </a:t>
            </a:r>
            <a:r>
              <a:rPr lang="en-US" sz="2800" dirty="0"/>
              <a:t>in a linked list</a:t>
            </a:r>
          </a:p>
          <a:p>
            <a:r>
              <a:rPr lang="en-US" sz="2800" b="1" dirty="0"/>
              <a:t>Tail </a:t>
            </a:r>
            <a:r>
              <a:rPr lang="en-US" sz="2800" dirty="0"/>
              <a:t>– the last </a:t>
            </a:r>
            <a:r>
              <a:rPr lang="en-US" sz="2800" i="1" dirty="0"/>
              <a:t>node</a:t>
            </a:r>
            <a:r>
              <a:rPr lang="en-US" sz="2800" dirty="0"/>
              <a:t>  in a linked list</a:t>
            </a:r>
          </a:p>
          <a:p>
            <a:r>
              <a:rPr lang="en-US" sz="2800" b="1" dirty="0"/>
              <a:t>Pointer </a:t>
            </a:r>
            <a:r>
              <a:rPr lang="en-US" sz="2800" dirty="0"/>
              <a:t>– the reference to another node</a:t>
            </a:r>
          </a:p>
          <a:p>
            <a:r>
              <a:rPr lang="en-US" sz="2800" b="1" dirty="0"/>
              <a:t>Node </a:t>
            </a:r>
            <a:r>
              <a:rPr lang="en-US" sz="2800" dirty="0"/>
              <a:t>– an object containing data and pointers</a:t>
            </a:r>
          </a:p>
          <a:p>
            <a:endParaRPr lang="en-KE" dirty="0"/>
          </a:p>
        </p:txBody>
      </p:sp>
    </p:spTree>
    <p:extLst>
      <p:ext uri="{BB962C8B-B14F-4D97-AF65-F5344CB8AC3E}">
        <p14:creationId xmlns:p14="http://schemas.microsoft.com/office/powerpoint/2010/main" val="46690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09BA8A-5A15-4EC4-8CBB-2AE81320DF0C}"/>
              </a:ext>
            </a:extLst>
          </p:cNvPr>
          <p:cNvSpPr>
            <a:spLocks noGrp="1"/>
          </p:cNvSpPr>
          <p:nvPr>
            <p:ph type="title"/>
          </p:nvPr>
        </p:nvSpPr>
        <p:spPr/>
        <p:txBody>
          <a:bodyPr>
            <a:normAutofit/>
          </a:bodyPr>
          <a:lstStyle/>
          <a:p>
            <a:r>
              <a:rPr lang="en-US" sz="5400" b="1" dirty="0"/>
              <a:t>Common Operations</a:t>
            </a:r>
            <a:endParaRPr lang="en-KE" sz="5400" b="1" dirty="0"/>
          </a:p>
        </p:txBody>
      </p:sp>
      <p:sp>
        <p:nvSpPr>
          <p:cNvPr id="7" name="Content Placeholder 6">
            <a:extLst>
              <a:ext uri="{FF2B5EF4-FFF2-40B4-BE49-F238E27FC236}">
                <a16:creationId xmlns:a16="http://schemas.microsoft.com/office/drawing/2014/main" id="{C6FF4589-2E56-4464-823A-B61C359A5D7F}"/>
              </a:ext>
            </a:extLst>
          </p:cNvPr>
          <p:cNvSpPr>
            <a:spLocks noGrp="1"/>
          </p:cNvSpPr>
          <p:nvPr>
            <p:ph idx="1"/>
          </p:nvPr>
        </p:nvSpPr>
        <p:spPr/>
        <p:txBody>
          <a:bodyPr>
            <a:normAutofit/>
          </a:bodyPr>
          <a:lstStyle/>
          <a:p>
            <a:r>
              <a:rPr lang="en-US" sz="2800" dirty="0"/>
              <a:t>Transverse</a:t>
            </a:r>
          </a:p>
          <a:p>
            <a:r>
              <a:rPr lang="en-US" sz="2800" dirty="0"/>
              <a:t>Insert</a:t>
            </a:r>
          </a:p>
          <a:p>
            <a:r>
              <a:rPr lang="en-US" sz="2800" dirty="0"/>
              <a:t>Search</a:t>
            </a:r>
          </a:p>
          <a:p>
            <a:r>
              <a:rPr lang="en-US" sz="2800" dirty="0"/>
              <a:t>Delete</a:t>
            </a:r>
            <a:endParaRPr lang="en-KE" sz="2800" dirty="0"/>
          </a:p>
        </p:txBody>
      </p:sp>
    </p:spTree>
    <p:extLst>
      <p:ext uri="{BB962C8B-B14F-4D97-AF65-F5344CB8AC3E}">
        <p14:creationId xmlns:p14="http://schemas.microsoft.com/office/powerpoint/2010/main" val="3148567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{D6DB7106-B4B0-444F-BD9A-5D471A2C6C18}tf56410444</Template>
  <TotalTime>0</TotalTime>
  <Words>98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Avenir Next LT Pro</vt:lpstr>
      <vt:lpstr>Avenir Next LT Pro Light</vt:lpstr>
      <vt:lpstr>Garamond</vt:lpstr>
      <vt:lpstr>SavonVTI</vt:lpstr>
      <vt:lpstr>Data structures &amp; algorithms</vt:lpstr>
      <vt:lpstr>Coverage</vt:lpstr>
      <vt:lpstr>What are singly linked lists?</vt:lpstr>
      <vt:lpstr>Features of Linked Lists</vt:lpstr>
      <vt:lpstr>Applications</vt:lpstr>
      <vt:lpstr>Components of a singly linked list</vt:lpstr>
      <vt:lpstr>Common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2020-03-22T15:50:44Z</dcterms:created>
  <dcterms:modified xsi:type="dcterms:W3CDTF">2020-03-24T07:33:15Z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