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iteach.ru/images/0/0c/&#1055;&#1086;&#1089;&#1090;&#1088;&#1086;&#1077;&#1085;&#1080;&#1077;_&#1089;&#1077;&#1095;&#1077;&#1085;&#1080;&#1081;.doc" TargetMode="External"/><Relationship Id="rId5" Type="http://schemas.openxmlformats.org/officeDocument/2006/relationships/hyperlink" Target="https://yandex.ru/images" TargetMode="External"/><Relationship Id="rId4" Type="http://schemas.openxmlformats.org/officeDocument/2006/relationships/hyperlink" Target="https://www.calc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Mrkanhard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" y="0"/>
            <a:ext cx="9136757" cy="686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620688"/>
            <a:ext cx="5112568" cy="108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21388193">
            <a:off x="1135316" y="811269"/>
            <a:ext cx="7200800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сечений многогранников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5" name="Picture 3" descr="C:\Users\Mrkanha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8986"/>
            <a:ext cx="1157451" cy="21877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rkanhard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1297707" cy="18724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rkanhard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42864"/>
            <a:ext cx="1654742" cy="1960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rkanhard\Desktop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11" y="2547115"/>
            <a:ext cx="2082910" cy="18758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871504" y="46531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ru-RU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Работу выполнил: </a:t>
            </a:r>
            <a:r>
              <a:rPr lang="ru-RU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Нечаев Кирилл</a:t>
            </a:r>
          </a:p>
          <a:p>
            <a:pPr>
              <a:spcBef>
                <a:spcPts val="0"/>
              </a:spcBef>
            </a:pPr>
            <a:r>
              <a:rPr lang="ru-RU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Группа: </a:t>
            </a:r>
            <a:r>
              <a:rPr lang="ru-RU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Зи1-15</a:t>
            </a:r>
          </a:p>
          <a:p>
            <a:pPr>
              <a:spcBef>
                <a:spcPts val="0"/>
              </a:spcBef>
            </a:pPr>
            <a:r>
              <a:rPr lang="ru-RU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Преподаватель: </a:t>
            </a:r>
            <a:r>
              <a:rPr lang="ru-RU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Ситникова</a:t>
            </a:r>
            <a:r>
              <a:rPr lang="ru-RU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М.А</a:t>
            </a:r>
          </a:p>
          <a:p>
            <a:pPr algn="ctr">
              <a:spcBef>
                <a:spcPts val="0"/>
              </a:spcBef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МЦК-ЧЭМК,2016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62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40466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spc="150" dirty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Метод </a:t>
            </a:r>
            <a:r>
              <a:rPr lang="ru-RU" sz="2800" b="1" spc="150" dirty="0" smtClean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вспомогательных </a:t>
            </a:r>
            <a:r>
              <a:rPr lang="ru-RU" sz="2800" b="1" spc="150" dirty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сечений</a:t>
            </a:r>
            <a:endParaRPr lang="ru-RU" sz="28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5579712" cy="1643527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1">
              <a:lnSpc>
                <a:spcPct val="80000"/>
              </a:lnSpc>
            </a:pP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Этот метод построения сечений многогранников является в достаточной мере </a:t>
            </a:r>
            <a:r>
              <a:rPr lang="ru-RU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универсальным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Вместе с тем следует иметь в виду, что построения, выполняемые при использовании этого метода, зачастую получаются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«</a:t>
            </a:r>
            <a:r>
              <a:rPr lang="ru-RU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искусственное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».</a:t>
            </a: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5445224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Тем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не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менее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в некоторых случаях метод вспомогательных сечений оказывается наиболее рациональным. </a:t>
            </a:r>
          </a:p>
        </p:txBody>
      </p:sp>
      <p:pic>
        <p:nvPicPr>
          <p:cNvPr id="10241" name="Picture 1" descr="C:\Users\Mrkanha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50" y="2151242"/>
            <a:ext cx="2447925" cy="3181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Mrkanhard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57" y="2743621"/>
            <a:ext cx="1618653" cy="1733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6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5656" y="34146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Рассмотрим метод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вспомогательных сечений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lnSpc>
                <a:spcPct val="90000"/>
              </a:lnSpc>
            </a:pPr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1)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Построить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вспомогательные сечения и найти линию их пересечения. </a:t>
            </a:r>
            <a:endParaRPr lang="ru-RU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Verdana" pitchFamily="34" charset="0"/>
            </a:endParaRPr>
          </a:p>
          <a:p>
            <a:pPr marL="342900" indent="-342900">
              <a:lnSpc>
                <a:spcPct val="90000"/>
              </a:lnSpc>
              <a:buAutoNum type="arabicParenR"/>
            </a:pP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2)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Построить след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сечения на ребре многогранника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3)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Если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</a:rPr>
              <a:t>точек сечения не хватает для построения самого сечения повторить пп.1-2.</a:t>
            </a:r>
          </a:p>
        </p:txBody>
      </p:sp>
      <p:pic>
        <p:nvPicPr>
          <p:cNvPr id="11" name="Picture 6" descr="1a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00" y="3212976"/>
            <a:ext cx="3162531" cy="2869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31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Комбинированный метод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Сущность комбинированного метода по​строения сечений многогранников состоит в следующем. На некоторых этапах по​строения сечения применяется или метод следов, или метод внутреннего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проектирования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а на других этапах построения этого же сечения используются изученные теоремы о параллельности,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перпендику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ля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рности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прямых и плоскостей.  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140968"/>
            <a:ext cx="4176464" cy="29414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06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404664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Рассмотрим метод </a:t>
            </a:r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комбинирования </a:t>
            </a:r>
            <a:endParaRPr lang="ru-RU" sz="2800" dirty="0"/>
          </a:p>
        </p:txBody>
      </p:sp>
      <p:pic>
        <p:nvPicPr>
          <p:cNvPr id="13315" name="Picture 3" descr="C:\Users\Mrkanhard\Desktop\0022-006-Kombinirovannyj-met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743325" cy="26860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4464496" cy="36933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1) В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плоскости АВС через точку P проведем прямую PD, параллельную прямой AB</a:t>
            </a: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2)Ясно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что следом плоскости α на грани МАС является отрезок DQ</a:t>
            </a: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3) Так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как прямая PD параллельна прямой AB, то прямая PD параллельна плоскости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МАВ. </a:t>
            </a: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4) В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плоскости МАВ через точку Q проведем прямую QE параллельную АВ. Отрезок QE – это след плоскости α на грани МАВ. </a:t>
            </a:r>
            <a:b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4149080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5) Соединим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точку Р с точкой Е. Отрезок РЕ – это след плоскости α на грани МВС. Таким образом, четырехугольник PEQD – искомое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сечение.</a:t>
            </a: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06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532" y="332655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Список литературы:</a:t>
            </a:r>
            <a:endParaRPr lang="ru-RU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Свободная </a:t>
            </a:r>
            <a:r>
              <a:rPr lang="ru-RU" dirty="0"/>
              <a:t>энциклопедия (Википедия) - </a:t>
            </a:r>
            <a:r>
              <a:rPr lang="en-US" dirty="0">
                <a:hlinkClick r:id="rId3"/>
              </a:rPr>
              <a:t>https://ru.wikipedia.org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Справочный портал «Калькулятор» - </a:t>
            </a:r>
            <a:r>
              <a:rPr lang="en-US" dirty="0">
                <a:hlinkClick r:id="rId4"/>
              </a:rPr>
              <a:t>https://www.calc.ru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Картинки «Яндекс»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yandex.ru/images</a:t>
            </a:r>
            <a:endParaRPr lang="ru-RU" dirty="0" smtClean="0"/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Построение сечений – </a:t>
            </a:r>
            <a:r>
              <a:rPr lang="en-US" dirty="0" smtClean="0">
                <a:hlinkClick r:id="rId6"/>
              </a:rPr>
              <a:t>https://wiki.iteach.ru/images/0/0c/</a:t>
            </a:r>
            <a:r>
              <a:rPr lang="ru-RU" dirty="0" err="1">
                <a:hlinkClick r:id="rId6"/>
              </a:rPr>
              <a:t>Построение_сечений</a:t>
            </a:r>
            <a:r>
              <a:rPr lang="ru-RU" dirty="0">
                <a:hlinkClick r:id="rId6"/>
              </a:rPr>
              <a:t>.</a:t>
            </a:r>
            <a:r>
              <a:rPr lang="en-US" dirty="0" smtClean="0">
                <a:hlinkClick r:id="rId6"/>
              </a:rPr>
              <a:t>doc</a:t>
            </a:r>
            <a:endParaRPr lang="en-US" dirty="0" smtClean="0"/>
          </a:p>
          <a:p>
            <a:pPr marL="342900" indent="-342900">
              <a:buFontTx/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1261" y="292494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© Кирилл Нечаев, МЦК-ЧЭМК,2016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06227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rkanhard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" y="1370"/>
            <a:ext cx="9174618" cy="68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3265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Содержание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608" y="1556791"/>
            <a:ext cx="8455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5"/>
                </a:solidFill>
              </a:rPr>
              <a:t>Что такое многогранник?…………………………………………………………………...3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5"/>
                </a:solidFill>
              </a:rPr>
              <a:t>Виды многогранников……………………………………………………………………..….4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5"/>
                </a:solidFill>
              </a:rPr>
              <a:t>Определение сечений………………………………………………………………………...5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5"/>
                </a:solidFill>
              </a:rPr>
              <a:t>Методы построения сечений………………………………………………………………6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5"/>
                </a:solidFill>
              </a:rPr>
              <a:t>Аксиоматический метод………………………………………………………………..…….7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5"/>
                </a:solidFill>
              </a:rPr>
              <a:t>Метод «Следа»…………………………………………………………………………………....8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chemeClr val="accent5"/>
                </a:solidFill>
              </a:rPr>
              <a:t>Метод вспомогательных сечений</a:t>
            </a:r>
            <a:r>
              <a:rPr lang="ru-RU" sz="2000" dirty="0" smtClean="0">
                <a:solidFill>
                  <a:schemeClr val="accent5"/>
                </a:solidFill>
              </a:rPr>
              <a:t>……………………………………………………….10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chemeClr val="accent5"/>
                </a:solidFill>
              </a:rPr>
              <a:t>Комбинированный </a:t>
            </a:r>
            <a:r>
              <a:rPr lang="ru-RU" sz="2000" dirty="0" smtClean="0">
                <a:solidFill>
                  <a:schemeClr val="accent5"/>
                </a:solidFill>
              </a:rPr>
              <a:t>мет.……………………………………………………………………....12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5"/>
                </a:solidFill>
              </a:rPr>
              <a:t>Список литературы……………………………………………………………………………….14</a:t>
            </a:r>
          </a:p>
          <a:p>
            <a:pPr marL="342900" indent="-342900">
              <a:buAutoNum type="arabicParenR"/>
            </a:pPr>
            <a:endParaRPr lang="ru-RU" dirty="0" smtClean="0">
              <a:solidFill>
                <a:schemeClr val="accent5"/>
              </a:solidFill>
            </a:endParaRPr>
          </a:p>
          <a:p>
            <a:pPr marL="342900" indent="-342900">
              <a:buAutoNum type="arabicParenR"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41193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Что такое многогранник? </a:t>
            </a:r>
            <a:endParaRPr lang="ru-RU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72" y="1158976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>
                <a:ln w="1143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Многогранником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называется </a:t>
            </a:r>
            <a:r>
              <a:rPr lang="ru-RU" b="1" u="sng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геометрическое тело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поверхность которого состоит из конечного числа плоских многоугольников. </a:t>
            </a:r>
            <a:endParaRPr lang="ru-RU" b="1" spc="150" dirty="0" smtClean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b="1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spc="150" dirty="0">
                <a:ln w="1143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Выпуклым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называется многогранник, если он расположен по одну сторону плоскости, проведённой через любой многоугольник, образующий поверхность данного многогранника.</a:t>
            </a:r>
            <a:endParaRPr lang="ru-RU" b="1" spc="150" dirty="0" smtClean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Mrkanha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20" y="3654044"/>
            <a:ext cx="3047423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rkanhard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76228"/>
            <a:ext cx="2880320" cy="2448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6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41193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ВИДЫ МНОГОГРАННИКОВ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Пирамида</a:t>
            </a:r>
          </a:p>
          <a:p>
            <a:pPr marL="342900" indent="-342900">
              <a:buAutoNum type="arabicParenR"/>
            </a:pPr>
            <a:endParaRPr lang="ru-RU" b="1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Куб</a:t>
            </a:r>
          </a:p>
          <a:p>
            <a:endParaRPr lang="ru-RU" b="1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Призма</a:t>
            </a:r>
          </a:p>
          <a:p>
            <a:endParaRPr lang="ru-RU" b="1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Икосаэдр</a:t>
            </a:r>
          </a:p>
          <a:p>
            <a:endParaRPr lang="ru-RU" b="1" spc="150" dirty="0" smtClean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Додекаэдр</a:t>
            </a:r>
          </a:p>
        </p:txBody>
      </p:sp>
      <p:pic>
        <p:nvPicPr>
          <p:cNvPr id="6154" name="Picture 10" descr="C:\Users\Mrkanha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60" y="1054959"/>
            <a:ext cx="1390251" cy="1362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Mrkanhard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06706"/>
            <a:ext cx="1408956" cy="14385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Mrkanhard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24" y="4274217"/>
            <a:ext cx="2545829" cy="1381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Mrkanhard\Desktop\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85" y="902166"/>
            <a:ext cx="1537717" cy="1668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Mrkanhard\Desktop\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24" y="3920827"/>
            <a:ext cx="2153568" cy="21385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92383" y="2492896"/>
            <a:ext cx="34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4510" y="374526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0727" y="5690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13438" y="2570198"/>
            <a:ext cx="54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4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24672" y="60617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5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3109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33265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Определение сечения</a:t>
            </a:r>
            <a:endParaRPr lang="ru-RU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68202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Многоугольник, сторонами которого являются эти отрезки, называется </a:t>
            </a:r>
            <a:r>
              <a:rPr lang="ru-RU" b="1" spc="150" dirty="0">
                <a:ln w="1143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сечением </a:t>
            </a:r>
            <a:r>
              <a:rPr lang="ru-RU" b="1" spc="150" dirty="0" smtClean="0">
                <a:ln w="1143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многогранника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ru-RU" b="1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spc="150" dirty="0">
                <a:ln w="1143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Сечение </a:t>
            </a:r>
            <a:r>
              <a:rPr lang="ru-RU" b="1" spc="150" dirty="0" smtClean="0">
                <a:ln w="1143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многогранника с плоскостью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означает указать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точки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пересечения секущей плоскости с ребрами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многогранника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соединить эти точки отрезками, принадлежащими граням многогранника.</a:t>
            </a:r>
          </a:p>
        </p:txBody>
      </p:sp>
      <p:pic>
        <p:nvPicPr>
          <p:cNvPr id="4100" name="Picture 4" descr="C:\Users\Mrkanha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25" y="2977760"/>
            <a:ext cx="1986026" cy="16506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rkanhard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4" y="3128250"/>
            <a:ext cx="1944216" cy="1596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rkanhard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037" y="4403179"/>
            <a:ext cx="2211710" cy="17618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12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33265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Методы построения сечений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65709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i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Существует 2 основных метода построения сечений многогранников</a:t>
            </a:r>
            <a:r>
              <a:rPr lang="ru-RU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</a:p>
          <a:p>
            <a:r>
              <a:rPr lang="ru-RU" b="1" spc="150" dirty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1) Аксиоматический метод</a:t>
            </a: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а</a:t>
            </a:r>
            <a:r>
              <a:rPr lang="ru-RU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 Метод следов</a:t>
            </a:r>
          </a:p>
          <a:p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	б</a:t>
            </a:r>
            <a:r>
              <a:rPr lang="ru-RU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 Метод вспомогательных сечений</a:t>
            </a:r>
          </a:p>
          <a:p>
            <a:r>
              <a:rPr lang="ru-RU" b="1" spc="150" dirty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2) Комбинированный метод</a:t>
            </a:r>
          </a:p>
        </p:txBody>
      </p:sp>
      <p:pic>
        <p:nvPicPr>
          <p:cNvPr id="7173" name="Picture 5" descr="C:\Users\Mrkanhard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2139822" cy="12654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rkanhard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27" y="4653136"/>
            <a:ext cx="2609632" cy="15630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Mrkanhard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20035"/>
            <a:ext cx="2232248" cy="13818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632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32656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pc="150" dirty="0" smtClean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Аксиоматический </a:t>
            </a: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</a:t>
            </a:r>
          </a:p>
          <a:p>
            <a:pPr algn="ctr"/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sz="2800" b="1" spc="150" dirty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Метод следов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38474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i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Следом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 называют прямую пересечения плоскости сечения и плоскости какой-либо грани многогранника. Чтобы построить след, достаточно знать </a:t>
            </a:r>
            <a:r>
              <a:rPr lang="ru-RU" b="1" u="sng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две его точки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т. е. точки, лежащие одновременно в секущей плоскости и плоскости 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рассматриваемой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грани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 </a:t>
            </a:r>
          </a:p>
          <a:p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ru-RU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Построение сечения многогранника </a:t>
            </a:r>
            <a:r>
              <a:rPr lang="ru-RU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методом </a:t>
            </a:r>
            <a:r>
              <a:rPr lang="ru-RU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следов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обычно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начинают с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построения так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называемого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основного следа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секущей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плоскости.</a:t>
            </a: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8195" name="Picture 3" descr="C:\Users\Mrkanha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084">
            <a:off x="2555776" y="3969965"/>
            <a:ext cx="2537878" cy="2141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rkanhard\Desktop\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0582">
            <a:off x="5868144" y="3933157"/>
            <a:ext cx="2448272" cy="2078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633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Рассмотрим метод «Следа» </a:t>
            </a:r>
            <a:endParaRPr lang="ru-RU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395536" y="9030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>
                <a:solidFill>
                  <a:srgbClr val="92D050"/>
                </a:solidFill>
              </a:rPr>
              <a:t>Построить сечение куба  </a:t>
            </a:r>
            <a:r>
              <a:rPr lang="ru-RU" dirty="0" smtClean="0">
                <a:solidFill>
                  <a:srgbClr val="92D050"/>
                </a:solidFill>
              </a:rPr>
              <a:t>А</a:t>
            </a:r>
            <a:r>
              <a:rPr lang="en-US" dirty="0" smtClean="0">
                <a:solidFill>
                  <a:srgbClr val="92D050"/>
                </a:solidFill>
              </a:rPr>
              <a:t>BCDA1B1C1D1</a:t>
            </a:r>
            <a:r>
              <a:rPr lang="ru-RU" dirty="0" smtClean="0">
                <a:solidFill>
                  <a:srgbClr val="92D050"/>
                </a:solidFill>
              </a:rPr>
              <a:t>  плоскостью</a:t>
            </a:r>
            <a:r>
              <a:rPr lang="ru-RU" dirty="0">
                <a:solidFill>
                  <a:srgbClr val="92D050"/>
                </a:solidFill>
              </a:rPr>
              <a:t>, проходящей через </a:t>
            </a:r>
            <a:r>
              <a:rPr lang="ru-RU" dirty="0" smtClean="0">
                <a:solidFill>
                  <a:srgbClr val="92D050"/>
                </a:solidFill>
              </a:rPr>
              <a:t>точки</a:t>
            </a:r>
            <a:r>
              <a:rPr lang="en-US" dirty="0" smtClean="0">
                <a:solidFill>
                  <a:srgbClr val="92D050"/>
                </a:solidFill>
              </a:rPr>
              <a:t> K, L, M:</a:t>
            </a:r>
            <a:endParaRPr lang="ru-RU" b="1" dirty="0">
              <a:solidFill>
                <a:srgbClr val="92D050"/>
              </a:solidFill>
            </a:endParaRPr>
          </a:p>
        </p:txBody>
      </p:sp>
      <p:pic>
        <p:nvPicPr>
          <p:cNvPr id="9220" name="Picture 4" descr="C:\Users\Mrkanha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95919"/>
            <a:ext cx="3019425" cy="2628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TextBox 4096"/>
          <p:cNvSpPr txBox="1"/>
          <p:nvPr/>
        </p:nvSpPr>
        <p:spPr>
          <a:xfrm>
            <a:off x="4067944" y="1340768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1)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Найдем 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проекцию точки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на плоскость основания куба, это точка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 </a:t>
            </a:r>
          </a:p>
          <a:p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2)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Затем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через параллельные прямые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KK1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и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LC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проведем  плоскость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K1KL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3)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Точка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-  точка пересечения прямых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KL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и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K1C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,следовательно, она лежит в плоскости искомого сечения и в плоскости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основания.</a:t>
            </a: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9225" name="Picture 9" descr="C:\Users\Mrkanhard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39" y="4149081"/>
            <a:ext cx="3956645" cy="2232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63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rkanhard\Desktop\doska_8191205_orig_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47667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4)</a:t>
            </a:r>
            <a:r>
              <a:rPr lang="ru-RU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Прямая  лежит и в плоскости сечения, и в плоскости основания куба, поэтому точка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-точка пересечения прямой  с ребром  является вершиной сечения, лежащей в одной грани с вершиной </a:t>
            </a:r>
            <a:r>
              <a:rPr lang="ru-RU" b="1" spc="1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М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ru-RU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4" y="1736433"/>
            <a:ext cx="4076700" cy="2400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4048" y="261341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5) 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Мы нашли </a:t>
            </a:r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стороны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ru-RU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сечения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 </a:t>
            </a:r>
            <a:r>
              <a:rPr lang="en-US" b="1" spc="1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MR</a:t>
            </a: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 и </a:t>
            </a:r>
            <a:r>
              <a:rPr lang="en-US" b="1" spc="1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RL</a:t>
            </a:r>
            <a:endParaRPr lang="ru-RU" b="1" spc="1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49" y="3244493"/>
            <a:ext cx="3967500" cy="288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863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453</Words>
  <Application>Microsoft Office PowerPoint</Application>
  <PresentationFormat>Экран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Mrkanhard</dc:creator>
  <cp:lastModifiedBy>Mrkanhard</cp:lastModifiedBy>
  <cp:revision>44</cp:revision>
  <dcterms:created xsi:type="dcterms:W3CDTF">2016-04-21T12:08:13Z</dcterms:created>
  <dcterms:modified xsi:type="dcterms:W3CDTF">2016-04-21T16:14:11Z</dcterms:modified>
</cp:coreProperties>
</file>