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07.02.2017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07.02.2017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rot="21280847">
            <a:off x="-211749" y="550937"/>
            <a:ext cx="9433230" cy="136845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Этапы Защиты </a:t>
            </a:r>
            <a:r>
              <a:rPr lang="ru-RU" dirty="0" smtClean="0"/>
              <a:t>Информации</a:t>
            </a:r>
            <a:br>
              <a:rPr lang="ru-RU" dirty="0" smtClean="0"/>
            </a:br>
            <a:r>
              <a:rPr lang="ru-RU" dirty="0" smtClean="0"/>
              <a:t>Разработка интеллект-карты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92080" y="5157192"/>
            <a:ext cx="3560440" cy="449063"/>
          </a:xfrm>
        </p:spPr>
        <p:txBody>
          <a:bodyPr>
            <a:normAutofit fontScale="47500" lnSpcReduction="20000"/>
          </a:bodyPr>
          <a:lstStyle/>
          <a:p>
            <a:pPr algn="r"/>
            <a:r>
              <a:rPr lang="ru-RU" b="1" dirty="0" smtClean="0"/>
              <a:t>Выполнил: Нечаев Кирилл</a:t>
            </a:r>
          </a:p>
          <a:p>
            <a:pPr algn="r"/>
            <a:r>
              <a:rPr lang="ru-RU" b="1" dirty="0" smtClean="0"/>
              <a:t>Группа: Зи1-15</a:t>
            </a:r>
            <a:endParaRPr lang="ru-RU" b="1" dirty="0"/>
          </a:p>
        </p:txBody>
      </p:sp>
      <p:pic>
        <p:nvPicPr>
          <p:cNvPr id="1026" name="Picture 2" descr="http://alibi-detective.ru/upload/pages/59/%D0%97%D0%B0%D1%89%D0%B8%D1%82%D0%B0_%D0%BA%D0%BE%D0%BC%D0%BC%D0%B5%D1%80%D1%87%D0%B5%D1%81%D0%BA%D0%BE%D0%B9_%D0%B8%D0%BD%D1%84%D0%BE%D1%80%D0%BC%D0%B0%D1%86%D0%B8%D0%B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25504">
            <a:off x="683568" y="2852936"/>
            <a:ext cx="3672408" cy="29391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64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Защита информации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951151" y="1484784"/>
            <a:ext cx="53285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Каждую систему защиты следует разрабатывать индивидуально, учитывая следующие особенности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dirty="0"/>
              <a:t>- организационную структуру организации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dirty="0"/>
              <a:t>- объем и характер информационных потоков (внутри объекта в целом, внутри отделов, между отделами, внешних</a:t>
            </a:r>
            <a:r>
              <a:rPr lang="ru-RU" dirty="0" smtClean="0"/>
              <a:t>);</a:t>
            </a:r>
            <a:endParaRPr lang="ru-RU" dirty="0"/>
          </a:p>
          <a:p>
            <a:r>
              <a:rPr lang="ru-RU" dirty="0"/>
              <a:t>- количество и характер выполняемых операций: аналитических и повседневных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dirty="0"/>
              <a:t>- количество и функциональные обязанности персонала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dirty="0"/>
              <a:t>- количество и характер клиентов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dirty="0"/>
              <a:t>- график суточной нагрузки.</a:t>
            </a:r>
          </a:p>
          <a:p>
            <a:endParaRPr lang="ru-RU" dirty="0"/>
          </a:p>
          <a:p>
            <a:r>
              <a:rPr lang="ru-RU" dirty="0"/>
              <a:t>Защита должна разрабатываться для каждой системы индивидуально, но в соответствии с общими правилами.</a:t>
            </a:r>
          </a:p>
        </p:txBody>
      </p:sp>
      <p:pic>
        <p:nvPicPr>
          <p:cNvPr id="2050" name="Picture 2" descr="https://vkurier.by/wp-content/uploads/2015/11/fo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3959675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227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ЗИ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538979"/>
            <a:ext cx="3672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Выделяют 4 основных этапов ЗИ:</a:t>
            </a:r>
          </a:p>
          <a:p>
            <a:pPr marL="342900" indent="-342900">
              <a:buAutoNum type="arabicParenR"/>
            </a:pPr>
            <a:r>
              <a:rPr lang="ru-RU" dirty="0" smtClean="0"/>
              <a:t>Анализ объекта защиты</a:t>
            </a:r>
          </a:p>
          <a:p>
            <a:pPr marL="342900" indent="-342900">
              <a:buAutoNum type="arabicParenR"/>
            </a:pPr>
            <a:r>
              <a:rPr lang="ru-RU" dirty="0" smtClean="0"/>
              <a:t>Выявление угроз</a:t>
            </a:r>
          </a:p>
          <a:p>
            <a:pPr marL="342900" indent="-342900">
              <a:buAutoNum type="arabicParenR"/>
            </a:pPr>
            <a:r>
              <a:rPr lang="ru-RU" dirty="0" smtClean="0"/>
              <a:t>Проверка эффективности мер защиты </a:t>
            </a:r>
          </a:p>
          <a:p>
            <a:pPr marL="342900" indent="-342900">
              <a:buAutoNum type="arabicParenR"/>
            </a:pPr>
            <a:r>
              <a:rPr lang="ru-RU" dirty="0" smtClean="0"/>
              <a:t>Определяется необходимость мер защиты информации</a:t>
            </a:r>
            <a:endParaRPr lang="ru-RU" dirty="0"/>
          </a:p>
        </p:txBody>
      </p:sp>
      <p:pic>
        <p:nvPicPr>
          <p:cNvPr id="3074" name="Picture 2" descr="http://skynell.com/images/catalog/products/000/000/000/171/17147_b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12776"/>
            <a:ext cx="4104456" cy="395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81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</a:t>
            </a:r>
            <a:r>
              <a:rPr lang="ru-RU" dirty="0" err="1" smtClean="0"/>
              <a:t>интелект</a:t>
            </a:r>
            <a:r>
              <a:rPr lang="ru-RU" dirty="0" smtClean="0"/>
              <a:t> карты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05273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Интеллект-карта — это особый вид записи материалов в виде </a:t>
            </a:r>
            <a:r>
              <a:rPr lang="ru-RU" b="1" dirty="0" err="1"/>
              <a:t>радиантной</a:t>
            </a:r>
            <a:r>
              <a:rPr lang="ru-RU" b="1" dirty="0"/>
              <a:t> структуры</a:t>
            </a:r>
            <a:r>
              <a:rPr lang="ru-RU" dirty="0"/>
              <a:t>, то есть структуры, исходящей от центра к краям, постепенно разветвляющейся на более мелкие части. Интеллект-карты могут заменить традиционный текст, таблицы, графики и схемы.</a:t>
            </a:r>
          </a:p>
        </p:txBody>
      </p:sp>
      <p:pic>
        <p:nvPicPr>
          <p:cNvPr id="4098" name="Picture 2" descr="http://easyen.ru/_fr/45/37678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7848872" cy="422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85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476672"/>
            <a:ext cx="33843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Интеллект-карты</a:t>
            </a:r>
            <a:r>
              <a:rPr lang="ru-RU" dirty="0"/>
              <a:t> — наиболее адекватно отражает наше </a:t>
            </a:r>
            <a:r>
              <a:rPr lang="ru-RU" b="1" dirty="0"/>
              <a:t>реальное многомерное </a:t>
            </a:r>
            <a:r>
              <a:rPr lang="ru-RU" b="1" dirty="0" err="1"/>
              <a:t>радиантное</a:t>
            </a:r>
            <a:r>
              <a:rPr lang="ru-RU" b="1" dirty="0"/>
              <a:t> мышление</a:t>
            </a:r>
            <a:r>
              <a:rPr lang="ru-RU" dirty="0"/>
              <a:t>. Именно поэтому она более удобна в использовании по сравнению с обычным текстом. Интеллект-карты позволяют более качественно отобразить структуру материала, смысловые и иерархические связи, показать, какие существуют отношения между составными частями.</a:t>
            </a:r>
          </a:p>
        </p:txBody>
      </p:sp>
      <p:pic>
        <p:nvPicPr>
          <p:cNvPr id="5122" name="Picture 2" descr="https://img-fotki.yandex.ru/get/55569/373327857.6/0_548859_d627d9d4_or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852936"/>
            <a:ext cx="5451314" cy="373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2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0" dirty="0">
                <a:effectLst/>
              </a:rPr>
              <a:t>Как можно использовать интеллект-карты?</a:t>
            </a:r>
            <a:br>
              <a:rPr lang="ru-RU" b="0" dirty="0">
                <a:effectLst/>
              </a:rPr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Интеллект карты на работе</a:t>
            </a:r>
          </a:p>
          <a:p>
            <a:pPr marL="342900" indent="-342900">
              <a:buFontTx/>
              <a:buAutoNum type="arabicParenR"/>
            </a:pPr>
            <a:r>
              <a:rPr lang="ru-RU" dirty="0"/>
              <a:t>Интеллект-карты в учебной деятельности</a:t>
            </a:r>
          </a:p>
          <a:p>
            <a:pPr marL="342900" indent="-342900">
              <a:buFontTx/>
              <a:buAutoNum type="arabicParenR"/>
            </a:pPr>
            <a:r>
              <a:rPr lang="ru-RU" dirty="0"/>
              <a:t>Интеллект-карты в быту</a:t>
            </a:r>
            <a:endParaRPr lang="ru-RU" b="1" dirty="0"/>
          </a:p>
          <a:p>
            <a:pPr marL="342900" indent="-342900">
              <a:buAutoNum type="arabicParenR"/>
            </a:pPr>
            <a:endParaRPr lang="ru-RU" dirty="0"/>
          </a:p>
        </p:txBody>
      </p:sp>
      <p:pic>
        <p:nvPicPr>
          <p:cNvPr id="6146" name="Picture 2" descr="интеллект карта, интеллект-карт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665" y="2594031"/>
            <a:ext cx="6962775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034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0" dirty="0">
                <a:effectLst/>
              </a:rPr>
              <a:t>Какие основные правила составления интеллект-карт?</a:t>
            </a:r>
            <a:br>
              <a:rPr lang="ru-RU" b="0" dirty="0">
                <a:effectLst/>
              </a:rPr>
            </a:br>
            <a:r>
              <a:rPr lang="ru-RU" b="0" dirty="0">
                <a:effectLst/>
              </a:rPr>
              <a:t/>
            </a:r>
            <a:br>
              <a:rPr lang="ru-RU" b="0" dirty="0">
                <a:effectLst/>
              </a:rPr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563888" y="1196752"/>
            <a:ext cx="56886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ru-RU" dirty="0" smtClean="0"/>
              <a:t>используйте</a:t>
            </a:r>
            <a:r>
              <a:rPr lang="ru-RU" dirty="0"/>
              <a:t> </a:t>
            </a:r>
            <a:r>
              <a:rPr lang="ru-RU" b="1" dirty="0" err="1"/>
              <a:t>радиантную</a:t>
            </a:r>
            <a:r>
              <a:rPr lang="ru-RU" b="1" dirty="0"/>
              <a:t> структуру</a:t>
            </a:r>
            <a:r>
              <a:rPr lang="ru-RU" dirty="0"/>
              <a:t> (от центра к периферии), отражающую иерархию </a:t>
            </a:r>
            <a:r>
              <a:rPr lang="ru-RU" dirty="0" smtClean="0"/>
              <a:t>понятий</a:t>
            </a:r>
          </a:p>
          <a:p>
            <a:pPr marL="285750" indent="-285750" fontAlgn="base">
              <a:buFontTx/>
              <a:buChar char="-"/>
            </a:pPr>
            <a:r>
              <a:rPr lang="ru-RU" b="1" dirty="0" smtClean="0"/>
              <a:t>пользуйтесь </a:t>
            </a:r>
            <a:r>
              <a:rPr lang="ru-RU" b="1" dirty="0"/>
              <a:t>цветами</a:t>
            </a:r>
            <a:r>
              <a:rPr lang="ru-RU" dirty="0"/>
              <a:t>, чтобы выделять главные и второстепенные моменты. Цвет — тоже важен для смысла. Вы можете разделять цветом важное и неважное, более крупные и мелкие идеи, использовать разные цвета для разных сфер или иным образом пользоваться </a:t>
            </a:r>
            <a:r>
              <a:rPr lang="ru-RU" dirty="0" smtClean="0"/>
              <a:t>цветами</a:t>
            </a:r>
          </a:p>
          <a:p>
            <a:pPr marL="285750" indent="-285750" fontAlgn="base">
              <a:buFontTx/>
              <a:buChar char="-"/>
            </a:pPr>
            <a:r>
              <a:rPr lang="ru-RU" dirty="0" smtClean="0"/>
              <a:t>пишите</a:t>
            </a:r>
            <a:r>
              <a:rPr lang="ru-RU" dirty="0"/>
              <a:t> </a:t>
            </a:r>
            <a:r>
              <a:rPr lang="ru-RU" b="1" dirty="0"/>
              <a:t>только ключевые слова</a:t>
            </a:r>
            <a:r>
              <a:rPr lang="ru-RU" dirty="0"/>
              <a:t> вместо фраз и предложений. </a:t>
            </a:r>
          </a:p>
          <a:p>
            <a:pPr marL="285750" indent="-285750" fontAlgn="base">
              <a:buFontTx/>
              <a:buChar char="-"/>
            </a:pPr>
            <a:r>
              <a:rPr lang="ru-RU" dirty="0" smtClean="0"/>
              <a:t>как </a:t>
            </a:r>
            <a:r>
              <a:rPr lang="ru-RU" dirty="0"/>
              <a:t>можно чаще</a:t>
            </a:r>
            <a:r>
              <a:rPr lang="ru-RU" b="1" dirty="0"/>
              <a:t> рисуйте вместо слов</a:t>
            </a:r>
            <a:r>
              <a:rPr lang="ru-RU" dirty="0"/>
              <a:t> (графические формы, пиктограммы, небольшие рисунки, стрелки</a:t>
            </a:r>
            <a:r>
              <a:rPr lang="ru-RU" dirty="0" smtClean="0"/>
              <a:t>).</a:t>
            </a:r>
          </a:p>
          <a:p>
            <a:pPr marL="285750" indent="-285750" fontAlgn="base">
              <a:buFontTx/>
              <a:buChar char="-"/>
            </a:pPr>
            <a:r>
              <a:rPr lang="ru-RU" dirty="0" smtClean="0"/>
              <a:t>Все </a:t>
            </a:r>
            <a:r>
              <a:rPr lang="ru-RU" dirty="0"/>
              <a:t>это повышает качество восприятия и запоминания </a:t>
            </a:r>
            <a:r>
              <a:rPr lang="ru-RU" dirty="0" smtClean="0"/>
              <a:t>интеллект-карты</a:t>
            </a:r>
          </a:p>
          <a:p>
            <a:pPr marL="285750" indent="-285750" fontAlgn="base">
              <a:buFontTx/>
              <a:buChar char="-"/>
            </a:pPr>
            <a:r>
              <a:rPr lang="ru-RU" b="1" dirty="0" smtClean="0"/>
              <a:t>обобщенные </a:t>
            </a:r>
            <a:r>
              <a:rPr lang="ru-RU" b="1" dirty="0"/>
              <a:t>блоки информации объединяйте</a:t>
            </a:r>
            <a:r>
              <a:rPr lang="ru-RU" dirty="0"/>
              <a:t> либо цветом, либо обводкой, либо легким фоном для лучшего </a:t>
            </a:r>
            <a:r>
              <a:rPr lang="ru-RU" dirty="0" smtClean="0"/>
              <a:t>восприятия</a:t>
            </a:r>
          </a:p>
          <a:p>
            <a:pPr marL="285750" indent="-285750" fontAlgn="base">
              <a:buFontTx/>
              <a:buChar char="-"/>
            </a:pPr>
            <a:r>
              <a:rPr lang="ru-RU" b="1" dirty="0" smtClean="0"/>
              <a:t>проявляйте </a:t>
            </a:r>
            <a:r>
              <a:rPr lang="ru-RU" b="1" dirty="0"/>
              <a:t>творчество</a:t>
            </a:r>
            <a:r>
              <a:rPr lang="ru-RU" dirty="0"/>
              <a:t> и вырабатывайте свой стиль оформления. </a:t>
            </a:r>
          </a:p>
        </p:txBody>
      </p:sp>
      <p:pic>
        <p:nvPicPr>
          <p:cNvPr id="7170" name="Picture 2" descr="как составить интеллект-карт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16836">
            <a:off x="159921" y="2585505"/>
            <a:ext cx="3321209" cy="19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502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45</TotalTime>
  <Words>150</Words>
  <Application>Microsoft Office PowerPoint</Application>
  <PresentationFormat>Экран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Апекс</vt:lpstr>
      <vt:lpstr>Этапы Защиты Информации Разработка интеллект-карты</vt:lpstr>
      <vt:lpstr>Защита информации</vt:lpstr>
      <vt:lpstr>Этапы ЗИ</vt:lpstr>
      <vt:lpstr>Разработка интелект карты </vt:lpstr>
      <vt:lpstr>Презентация PowerPoint</vt:lpstr>
      <vt:lpstr>Как можно использовать интеллект-карты? </vt:lpstr>
      <vt:lpstr>Какие основные правила составления интеллект-карт?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Этапы Защиты Информации</dc:title>
  <dc:creator>mrkan</dc:creator>
  <cp:lastModifiedBy>Медведева Надежда Федоровна</cp:lastModifiedBy>
  <cp:revision>6</cp:revision>
  <dcterms:created xsi:type="dcterms:W3CDTF">2017-02-06T15:51:00Z</dcterms:created>
  <dcterms:modified xsi:type="dcterms:W3CDTF">2017-02-07T05:20:54Z</dcterms:modified>
</cp:coreProperties>
</file>