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1830" r:id="rId3"/>
    <p:sldId id="1789" r:id="rId4"/>
    <p:sldId id="1831" r:id="rId5"/>
    <p:sldId id="1849" r:id="rId6"/>
    <p:sldId id="1851" r:id="rId7"/>
    <p:sldId id="1853" r:id="rId8"/>
    <p:sldId id="1852" r:id="rId9"/>
    <p:sldId id="1854" r:id="rId10"/>
    <p:sldId id="1855" r:id="rId11"/>
    <p:sldId id="1856" r:id="rId12"/>
    <p:sldId id="1857" r:id="rId13"/>
    <p:sldId id="1858" r:id="rId14"/>
    <p:sldId id="1859" r:id="rId15"/>
    <p:sldId id="1861" r:id="rId16"/>
    <p:sldId id="1860" r:id="rId17"/>
    <p:sldId id="1862" r:id="rId18"/>
    <p:sldId id="1773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0928CD-3222-4BA8-A7C4-72C172E664E9}">
          <p14:sldIdLst>
            <p14:sldId id="259"/>
          </p14:sldIdLst>
        </p14:section>
        <p14:section name="基本功能" id="{71E5E536-CABB-48F7-9A5F-4A87B114DF5E}">
          <p14:sldIdLst>
            <p14:sldId id="1830"/>
            <p14:sldId id="1789"/>
            <p14:sldId id="1831"/>
            <p14:sldId id="1849"/>
            <p14:sldId id="1851"/>
            <p14:sldId id="1853"/>
            <p14:sldId id="1852"/>
            <p14:sldId id="1854"/>
            <p14:sldId id="1855"/>
          </p14:sldIdLst>
        </p14:section>
        <p14:section name="可选功能" id="{7E52F665-D039-4A4A-8DBA-B9751FDA981D}">
          <p14:sldIdLst>
            <p14:sldId id="1856"/>
            <p14:sldId id="1857"/>
            <p14:sldId id="1858"/>
          </p14:sldIdLst>
        </p14:section>
        <p14:section name="考核方式" id="{E90C04AC-9342-428F-B8D6-C30908883034}">
          <p14:sldIdLst>
            <p14:sldId id="1859"/>
            <p14:sldId id="1861"/>
            <p14:sldId id="1860"/>
            <p14:sldId id="1862"/>
            <p14:sldId id="17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8" userDrawn="1">
          <p15:clr>
            <a:srgbClr val="A4A3A4"/>
          </p15:clr>
        </p15:guide>
        <p15:guide id="2" pos="68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84B"/>
    <a:srgbClr val="BFBFBF"/>
    <a:srgbClr val="D8D8D8"/>
    <a:srgbClr val="8C8C8C"/>
    <a:srgbClr val="ADB5BF"/>
    <a:srgbClr val="FAC129"/>
    <a:srgbClr val="C9151E"/>
    <a:srgbClr val="FFFF00"/>
    <a:srgbClr val="F3D6DA"/>
    <a:srgbClr val="00A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77778" autoAdjust="0"/>
  </p:normalViewPr>
  <p:slideViewPr>
    <p:cSldViewPr>
      <p:cViewPr varScale="1">
        <p:scale>
          <a:sx n="172" d="100"/>
          <a:sy n="172" d="100"/>
        </p:scale>
        <p:origin x="1804" y="92"/>
      </p:cViewPr>
      <p:guideLst>
        <p:guide orient="horz" pos="2618"/>
        <p:guide pos="68"/>
        <p:guide pos="2880"/>
      </p:guideLst>
    </p:cSldViewPr>
  </p:slideViewPr>
  <p:outlineViewPr>
    <p:cViewPr>
      <p:scale>
        <a:sx n="33" d="100"/>
        <a:sy n="33" d="100"/>
      </p:scale>
      <p:origin x="0" y="-18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3" d="100"/>
        <a:sy n="153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 classified into 3 kinds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69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73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25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32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93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8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84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0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7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1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4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2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4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8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37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9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175112"/>
            <a:ext cx="9219626" cy="2968388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228600" y="2571750"/>
            <a:ext cx="1648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267267" y="2571750"/>
            <a:ext cx="1648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71" y="640005"/>
            <a:ext cx="1242258" cy="1242258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6372" y="2347317"/>
            <a:ext cx="5311258" cy="4488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500" b="1" spc="45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2514422" y="4609957"/>
            <a:ext cx="4115157" cy="3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8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175112"/>
            <a:ext cx="9219626" cy="29683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9"/>
          <a:stretch/>
        </p:blipFill>
        <p:spPr>
          <a:xfrm>
            <a:off x="167185" y="38383"/>
            <a:ext cx="516383" cy="534824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2171" y="1512131"/>
            <a:ext cx="7539659" cy="7956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5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83259" y="3897693"/>
            <a:ext cx="2177483" cy="34051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6183" y="3305552"/>
            <a:ext cx="3091636" cy="4488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6652629" y="205638"/>
            <a:ext cx="2251710" cy="30871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514422" y="4683127"/>
            <a:ext cx="4115157" cy="304943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1534500" y="1284412"/>
            <a:ext cx="6075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1534500" y="2571608"/>
            <a:ext cx="6075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1039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8" y="395154"/>
            <a:ext cx="164581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36688" y="531638"/>
            <a:ext cx="432252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4B0673-0EF3-984C-8590-C0960A82D2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6652629" y="205638"/>
            <a:ext cx="2251710" cy="3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36689" y="3520392"/>
            <a:ext cx="432252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6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512131"/>
            <a:ext cx="8064896" cy="795641"/>
          </a:xfrm>
        </p:spPr>
        <p:txBody>
          <a:bodyPr/>
          <a:lstStyle/>
          <a:p>
            <a:r>
              <a:rPr lang="zh-CN" altLang="en-US" sz="2400" dirty="0">
                <a:latin typeface="+mj-lt"/>
              </a:rPr>
              <a:t>云操作系统 </a:t>
            </a:r>
            <a:r>
              <a:rPr lang="en-US" altLang="zh-CN" sz="2400" dirty="0">
                <a:latin typeface="+mj-lt"/>
              </a:rPr>
              <a:t>Lab</a:t>
            </a:r>
            <a:r>
              <a:rPr lang="zh-CN" altLang="en-US" sz="2400" dirty="0">
                <a:latin typeface="+mj-lt"/>
              </a:rPr>
              <a:t>：</a:t>
            </a:r>
            <a:r>
              <a:rPr lang="en-US" altLang="zh-CN" sz="2400" dirty="0">
                <a:latin typeface="+mj-lt"/>
              </a:rPr>
              <a:t>Minik8s</a:t>
            </a:r>
            <a:endParaRPr lang="zh-CN" altLang="en-US" sz="88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5D26BA-6C8E-8542-985A-9EBCAFFE81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5576" y="123479"/>
            <a:ext cx="1080120" cy="373646"/>
          </a:xfrm>
          <a:prstGeom prst="rect">
            <a:avLst/>
          </a:prstGeom>
        </p:spPr>
      </p:pic>
      <p:sp>
        <p:nvSpPr>
          <p:cNvPr id="12" name="文本占位符 9">
            <a:extLst>
              <a:ext uri="{FF2B5EF4-FFF2-40B4-BE49-F238E27FC236}">
                <a16:creationId xmlns:a16="http://schemas.microsoft.com/office/drawing/2014/main" id="{350781FA-4BA0-4A14-B348-3F9800E0408E}"/>
              </a:ext>
            </a:extLst>
          </p:cNvPr>
          <p:cNvSpPr txBox="1">
            <a:spLocks/>
          </p:cNvSpPr>
          <p:nvPr/>
        </p:nvSpPr>
        <p:spPr>
          <a:xfrm>
            <a:off x="539552" y="2785049"/>
            <a:ext cx="8064895" cy="44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142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8078840" cy="407565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最终需要在多机上实现容器编排的功能</a:t>
            </a:r>
            <a:endParaRPr lang="en-US" altLang="zh-CN" sz="1600" dirty="0"/>
          </a:p>
          <a:p>
            <a:pPr lvl="1"/>
            <a:r>
              <a:rPr lang="zh-CN" altLang="en-US" sz="1400" dirty="0"/>
              <a:t>支持</a:t>
            </a:r>
            <a:r>
              <a:rPr lang="en-US" altLang="zh-CN" sz="1400" dirty="0"/>
              <a:t>Node</a:t>
            </a:r>
            <a:r>
              <a:rPr lang="zh-CN" altLang="en-US" sz="1400" dirty="0"/>
              <a:t>抽象，支持新节点加入集群</a:t>
            </a:r>
            <a:endParaRPr lang="en-US" altLang="zh-CN" sz="1400" dirty="0"/>
          </a:p>
          <a:p>
            <a:pPr lvl="1"/>
            <a:r>
              <a:rPr lang="zh-CN" altLang="en-US" sz="1400" dirty="0"/>
              <a:t>支持</a:t>
            </a:r>
            <a:r>
              <a:rPr lang="en-US" altLang="zh-CN" sz="1400" dirty="0"/>
              <a:t>Scheduler</a:t>
            </a:r>
            <a:r>
              <a:rPr lang="zh-CN" altLang="en-US" sz="1400" dirty="0"/>
              <a:t>调度</a:t>
            </a:r>
            <a:r>
              <a:rPr lang="en-US" altLang="zh-CN" sz="1400" dirty="0"/>
              <a:t>Pod</a:t>
            </a:r>
            <a:r>
              <a:rPr lang="zh-CN" altLang="en-US" sz="1400" dirty="0"/>
              <a:t>。</a:t>
            </a:r>
            <a:r>
              <a:rPr lang="en-US" altLang="zh-CN" sz="1400" dirty="0"/>
              <a:t>Pod</a:t>
            </a:r>
            <a:r>
              <a:rPr lang="zh-CN" altLang="en-US" sz="1400" dirty="0"/>
              <a:t>在启动时，首先根据</a:t>
            </a:r>
            <a:r>
              <a:rPr lang="en-US" altLang="zh-CN" sz="1400" dirty="0"/>
              <a:t>scheduler</a:t>
            </a:r>
            <a:r>
              <a:rPr lang="zh-CN" altLang="en-US" sz="1400" dirty="0"/>
              <a:t>的调度策略，将</a:t>
            </a:r>
            <a:r>
              <a:rPr lang="en-US" altLang="zh-CN" sz="1400" dirty="0"/>
              <a:t>Pod</a:t>
            </a:r>
            <a:r>
              <a:rPr lang="zh-CN" altLang="en-US" sz="1400" dirty="0"/>
              <a:t>分配到适合的</a:t>
            </a:r>
            <a:r>
              <a:rPr lang="en-US" altLang="zh-CN" sz="1400" dirty="0"/>
              <a:t>node</a:t>
            </a:r>
            <a:r>
              <a:rPr lang="zh-CN" altLang="en-US" sz="1400" dirty="0"/>
              <a:t>上运行。</a:t>
            </a:r>
            <a:endParaRPr lang="en-US" altLang="zh-CN" sz="1400" dirty="0"/>
          </a:p>
          <a:p>
            <a:pPr lvl="1"/>
            <a:r>
              <a:rPr lang="zh-CN" altLang="en-US" sz="1400" dirty="0"/>
              <a:t>需要实现</a:t>
            </a:r>
            <a:r>
              <a:rPr lang="en-US" altLang="zh-CN" sz="1400" dirty="0"/>
              <a:t>scheduler</a:t>
            </a:r>
            <a:r>
              <a:rPr lang="zh-CN" altLang="en-US" sz="1400" dirty="0"/>
              <a:t>的调度策略</a:t>
            </a:r>
            <a:endParaRPr lang="en-US" altLang="zh-CN" sz="1400" dirty="0"/>
          </a:p>
          <a:p>
            <a:pPr lvl="1"/>
            <a:r>
              <a:rPr lang="en-US" altLang="zh-CN" sz="1400" dirty="0"/>
              <a:t>Service</a:t>
            </a:r>
            <a:r>
              <a:rPr lang="zh-CN" altLang="en-US" sz="1400" dirty="0"/>
              <a:t>的抽象应该隐藏</a:t>
            </a:r>
            <a:r>
              <a:rPr lang="en-US" altLang="zh-CN" sz="1400" dirty="0"/>
              <a:t>Pod</a:t>
            </a:r>
            <a:r>
              <a:rPr lang="zh-CN" altLang="en-US" sz="1400" dirty="0"/>
              <a:t>的具体运行位置</a:t>
            </a:r>
            <a:endParaRPr lang="en-US" altLang="zh-CN" sz="1400" dirty="0"/>
          </a:p>
          <a:p>
            <a:pPr lvl="1"/>
            <a:r>
              <a:rPr lang="en-US" altLang="zh-CN" sz="1400" dirty="0"/>
              <a:t>Deployment</a:t>
            </a:r>
            <a:r>
              <a:rPr lang="zh-CN" altLang="en-US" sz="1400" dirty="0"/>
              <a:t>和自动扩容均可跨多机</a:t>
            </a:r>
            <a:endParaRPr lang="en-US" altLang="zh-CN" sz="1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基本功能要求：多机</a:t>
            </a:r>
            <a:r>
              <a:rPr kumimoji="1" lang="en-US" altLang="zh-CN" sz="2400" dirty="0"/>
              <a:t>Minik8s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38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60E5B8-5CF0-D54C-8C87-C2AFA0FB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/>
              <a:t>可选功能（</a:t>
            </a:r>
            <a:r>
              <a:rPr kumimoji="1" lang="en-US" altLang="zh-CN" sz="3600" b="1" dirty="0"/>
              <a:t>2</a:t>
            </a:r>
            <a:r>
              <a:rPr kumimoji="1" lang="zh-CN" altLang="en-US" sz="3600" b="1" dirty="0"/>
              <a:t>选</a:t>
            </a:r>
            <a:r>
              <a:rPr kumimoji="1" lang="en-US" altLang="zh-CN" sz="3600" b="1" dirty="0"/>
              <a:t>1</a:t>
            </a:r>
            <a:r>
              <a:rPr kumimoji="1" lang="zh-CN" altLang="en-US" sz="3600" b="1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23F6F93-0BAE-6947-A925-F7AECBC71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866C0-3A00-E542-A5ED-3DF5698F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4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8078840" cy="407565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基于</a:t>
            </a:r>
            <a:r>
              <a:rPr lang="en-US" altLang="zh-CN" sz="1600" dirty="0"/>
              <a:t>minik8s</a:t>
            </a:r>
            <a:r>
              <a:rPr lang="zh-CN" altLang="en-US" sz="1600" dirty="0"/>
              <a:t>实现简单的</a:t>
            </a:r>
            <a:r>
              <a:rPr lang="en-US" altLang="zh-CN" sz="1600" dirty="0"/>
              <a:t>Service Mesh</a:t>
            </a:r>
            <a:r>
              <a:rPr lang="zh-CN" altLang="en-US" sz="1600" dirty="0"/>
              <a:t>（参照</a:t>
            </a:r>
            <a:r>
              <a:rPr lang="en-US" altLang="zh-CN" sz="1600" dirty="0"/>
              <a:t>Istio</a:t>
            </a:r>
            <a:r>
              <a:rPr lang="zh-CN" altLang="en-US" sz="1600" dirty="0"/>
              <a:t>）</a:t>
            </a:r>
            <a:endParaRPr lang="en-US" altLang="zh-CN" sz="1400" dirty="0"/>
          </a:p>
          <a:p>
            <a:pPr lvl="1"/>
            <a:r>
              <a:rPr lang="zh-CN" altLang="en-US" sz="1400" dirty="0"/>
              <a:t>对</a:t>
            </a:r>
            <a:r>
              <a:rPr lang="en-US" altLang="zh-CN" sz="1400" dirty="0"/>
              <a:t>Pod</a:t>
            </a:r>
            <a:r>
              <a:rPr lang="zh-CN" altLang="en-US" sz="1400" dirty="0"/>
              <a:t>流量进行拦截：在</a:t>
            </a:r>
            <a:r>
              <a:rPr lang="en-US" altLang="zh-CN" sz="1400" dirty="0"/>
              <a:t>Pod</a:t>
            </a:r>
            <a:r>
              <a:rPr lang="zh-CN" altLang="en-US" sz="1400" dirty="0"/>
              <a:t>基础上以实现网络代理，拦截所有进出</a:t>
            </a:r>
            <a:r>
              <a:rPr lang="en-US" altLang="zh-CN" sz="1400" dirty="0"/>
              <a:t>Pod</a:t>
            </a:r>
            <a:r>
              <a:rPr lang="zh-CN" altLang="en-US" sz="1400" dirty="0"/>
              <a:t>的流量</a:t>
            </a:r>
            <a:endParaRPr lang="en-US" altLang="zh-CN" sz="1400" dirty="0"/>
          </a:p>
          <a:p>
            <a:pPr lvl="1"/>
            <a:r>
              <a:rPr lang="zh-CN" altLang="en-US" sz="1400" dirty="0"/>
              <a:t>支持自动化服务发现：</a:t>
            </a:r>
            <a:r>
              <a:rPr lang="en-US" altLang="zh-CN" sz="1400" dirty="0"/>
              <a:t>Service Mesh</a:t>
            </a:r>
            <a:r>
              <a:rPr lang="zh-CN" altLang="en-US" sz="1400" dirty="0"/>
              <a:t>利用</a:t>
            </a:r>
            <a:r>
              <a:rPr lang="en-US" altLang="zh-CN" sz="1400" dirty="0"/>
              <a:t>minik8s</a:t>
            </a:r>
            <a:r>
              <a:rPr lang="zh-CN" altLang="en-US" sz="1400" dirty="0"/>
              <a:t>提供的</a:t>
            </a:r>
            <a:r>
              <a:rPr lang="en-US" altLang="zh-CN" sz="1400" dirty="0"/>
              <a:t>API</a:t>
            </a:r>
            <a:r>
              <a:rPr lang="zh-CN" altLang="en-US" sz="1400" dirty="0"/>
              <a:t>，自动发现部署中所有</a:t>
            </a:r>
            <a:r>
              <a:rPr lang="en-US" altLang="zh-CN" sz="1400" dirty="0"/>
              <a:t>Service</a:t>
            </a:r>
            <a:r>
              <a:rPr lang="zh-CN" altLang="en-US" sz="1400" dirty="0"/>
              <a:t>和</a:t>
            </a:r>
            <a:r>
              <a:rPr lang="en-US" altLang="zh-CN" sz="1400" dirty="0"/>
              <a:t>Pod</a:t>
            </a:r>
            <a:r>
              <a:rPr lang="zh-CN" altLang="en-US" sz="1400" dirty="0"/>
              <a:t>，并告知每个</a:t>
            </a:r>
            <a:r>
              <a:rPr lang="en-US" altLang="zh-CN" sz="1400" dirty="0"/>
              <a:t>Pod</a:t>
            </a:r>
            <a:r>
              <a:rPr lang="zh-CN" altLang="en-US" sz="1400" dirty="0"/>
              <a:t>中的网络代理，使得被劫持后的网络流量仍然能够按照</a:t>
            </a:r>
            <a:r>
              <a:rPr lang="en-US" altLang="zh-CN" sz="1400" dirty="0"/>
              <a:t>minik8s</a:t>
            </a:r>
            <a:r>
              <a:rPr lang="zh-CN" altLang="en-US" sz="1400" dirty="0"/>
              <a:t>的定义正常分发</a:t>
            </a:r>
            <a:endParaRPr lang="en-US" altLang="zh-CN" sz="1400" dirty="0"/>
          </a:p>
          <a:p>
            <a:pPr lvl="1"/>
            <a:r>
              <a:rPr lang="zh-CN" altLang="en-US" sz="1400" dirty="0"/>
              <a:t>支持高级流量控制功能，包括：</a:t>
            </a:r>
          </a:p>
          <a:p>
            <a:pPr lvl="2"/>
            <a:r>
              <a:rPr lang="zh-CN" altLang="en-US" sz="1400" dirty="0"/>
              <a:t>灰度发布：按照配比分配流量；按照正则表达式匹配结果分配流量</a:t>
            </a:r>
            <a:endParaRPr lang="en-US" altLang="zh-CN" sz="1400" dirty="0"/>
          </a:p>
          <a:p>
            <a:pPr lvl="2"/>
            <a:r>
              <a:rPr lang="zh-CN" altLang="en-US" sz="1400" dirty="0"/>
              <a:t>滚动升级：在</a:t>
            </a:r>
            <a:r>
              <a:rPr lang="en-US" altLang="zh-CN" sz="1400" dirty="0"/>
              <a:t>Service</a:t>
            </a:r>
            <a:r>
              <a:rPr lang="zh-CN" altLang="en-US" sz="1400" dirty="0"/>
              <a:t>可以在不停机的情况下完成对内部</a:t>
            </a:r>
            <a:r>
              <a:rPr lang="en-US" altLang="zh-CN" sz="1400" dirty="0"/>
              <a:t>Pod</a:t>
            </a:r>
            <a:r>
              <a:rPr lang="zh-CN" altLang="en-US" sz="1400" dirty="0"/>
              <a:t>的升级过程</a:t>
            </a:r>
            <a:endParaRPr lang="en-US" altLang="zh-CN" sz="1400" dirty="0"/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自行实现简单的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microservice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应用，或部署开源的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microservice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应用以展示上述功能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lvl="2"/>
            <a:endParaRPr lang="en-US" altLang="zh-CN" sz="1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可选功能：</a:t>
            </a:r>
            <a:r>
              <a:rPr kumimoji="1" lang="en-US" altLang="zh-CN" sz="2400" dirty="0"/>
              <a:t>Microservice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32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8078840" cy="407565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基于</a:t>
            </a:r>
            <a:r>
              <a:rPr lang="en-US" altLang="zh-CN" sz="1600" dirty="0"/>
              <a:t>minik8s</a:t>
            </a:r>
            <a:r>
              <a:rPr lang="zh-CN" altLang="en-US" sz="1600" dirty="0"/>
              <a:t>实现简单的</a:t>
            </a:r>
            <a:r>
              <a:rPr lang="en-US" altLang="zh-CN" sz="1600" dirty="0"/>
              <a:t>Serverless</a:t>
            </a:r>
            <a:r>
              <a:rPr lang="zh-CN" altLang="en-US" sz="1600" dirty="0"/>
              <a:t>平台（参照</a:t>
            </a:r>
            <a:r>
              <a:rPr lang="en-US" altLang="zh-CN" sz="1600" dirty="0" err="1"/>
              <a:t>OpenWhisk</a:t>
            </a:r>
            <a:r>
              <a:rPr lang="zh-CN" altLang="en-US" sz="1600" dirty="0"/>
              <a:t>或</a:t>
            </a:r>
            <a:r>
              <a:rPr lang="en-US" altLang="zh-CN" sz="1600" dirty="0"/>
              <a:t>Knative</a:t>
            </a:r>
            <a:r>
              <a:rPr lang="zh-CN" altLang="en-US" sz="1600" dirty="0"/>
              <a:t>）</a:t>
            </a:r>
            <a:endParaRPr lang="en-US" altLang="zh-CN" sz="1400" dirty="0"/>
          </a:p>
          <a:p>
            <a:pPr lvl="1"/>
            <a:r>
              <a:rPr lang="zh-CN" altLang="en-US" sz="1400" dirty="0"/>
              <a:t>支持</a:t>
            </a:r>
            <a:r>
              <a:rPr lang="en-US" altLang="zh-CN" sz="1400" dirty="0"/>
              <a:t>Function</a:t>
            </a:r>
            <a:r>
              <a:rPr lang="zh-CN" altLang="en-US" sz="1400" dirty="0"/>
              <a:t>抽象，用户可以通过单个文件（</a:t>
            </a:r>
            <a:r>
              <a:rPr lang="en-US" altLang="zh-CN" sz="1400" dirty="0"/>
              <a:t>zip</a:t>
            </a:r>
            <a:r>
              <a:rPr lang="zh-CN" altLang="en-US" sz="1400" dirty="0"/>
              <a:t>包或代码文件）定义函数内容，上传给</a:t>
            </a:r>
            <a:r>
              <a:rPr lang="en-US" altLang="zh-CN" sz="1400" dirty="0"/>
              <a:t>minik8s</a:t>
            </a:r>
            <a:r>
              <a:rPr lang="zh-CN" altLang="en-US" sz="1400" dirty="0"/>
              <a:t>，通过</a:t>
            </a:r>
            <a:r>
              <a:rPr lang="en-US" altLang="zh-CN" sz="1400" dirty="0"/>
              <a:t>http trigger</a:t>
            </a:r>
            <a:r>
              <a:rPr lang="zh-CN" altLang="en-US" sz="1400" dirty="0"/>
              <a:t>调用函数，函数需要至少支持</a:t>
            </a:r>
            <a:r>
              <a:rPr lang="en-US" altLang="zh-CN" sz="1400" dirty="0"/>
              <a:t>Python</a:t>
            </a:r>
            <a:r>
              <a:rPr lang="zh-CN" altLang="en-US" sz="1400" dirty="0"/>
              <a:t>语言。</a:t>
            </a:r>
            <a:endParaRPr lang="en-US" altLang="zh-CN" sz="1400" dirty="0"/>
          </a:p>
          <a:p>
            <a:pPr lvl="1"/>
            <a:r>
              <a:rPr lang="zh-CN" altLang="en-US" sz="1400" dirty="0"/>
              <a:t>支持</a:t>
            </a:r>
            <a:r>
              <a:rPr lang="en-US" altLang="zh-CN" sz="1400" dirty="0"/>
              <a:t>Workflow</a:t>
            </a:r>
            <a:r>
              <a:rPr lang="zh-CN" altLang="en-US" sz="1400" dirty="0"/>
              <a:t>抽象。用户可以定义</a:t>
            </a:r>
            <a:r>
              <a:rPr lang="en-US" altLang="zh-CN" sz="1400" dirty="0"/>
              <a:t>Serverless DAG</a:t>
            </a:r>
            <a:r>
              <a:rPr lang="zh-CN" altLang="en-US" sz="1400" dirty="0"/>
              <a:t>，包括调用链和分支</a:t>
            </a:r>
            <a:endParaRPr lang="en-US" altLang="zh-CN" sz="1400" dirty="0"/>
          </a:p>
          <a:p>
            <a:pPr lvl="1"/>
            <a:r>
              <a:rPr lang="zh-CN" altLang="en-US" sz="1400" dirty="0"/>
              <a:t>支持</a:t>
            </a:r>
            <a:r>
              <a:rPr lang="en-US" altLang="zh-CN" sz="1400" dirty="0"/>
              <a:t>Scale-to-0</a:t>
            </a:r>
            <a:r>
              <a:rPr lang="zh-CN" altLang="en-US" sz="1400" dirty="0"/>
              <a:t>：</a:t>
            </a:r>
            <a:r>
              <a:rPr lang="en-US" altLang="zh-CN" sz="1400" dirty="0"/>
              <a:t>Serverless</a:t>
            </a:r>
            <a:r>
              <a:rPr lang="zh-CN" altLang="en-US" sz="1400" dirty="0"/>
              <a:t>实例在函数请求首次到来时被创建，并且长时间没有函数请求再次到来时被删除（</a:t>
            </a:r>
            <a:r>
              <a:rPr lang="en-US" altLang="zh-CN" sz="1400" dirty="0"/>
              <a:t>Scale-to-0</a:t>
            </a:r>
            <a:r>
              <a:rPr lang="zh-CN" altLang="en-US" sz="1400" dirty="0"/>
              <a:t>）。</a:t>
            </a:r>
            <a:endParaRPr lang="en-US" altLang="zh-CN" sz="1400" dirty="0"/>
          </a:p>
          <a:p>
            <a:pPr lvl="1"/>
            <a:r>
              <a:rPr lang="zh-CN" altLang="en-US" sz="1400" dirty="0"/>
              <a:t>支持请求级别的函数扩容：</a:t>
            </a:r>
            <a:r>
              <a:rPr lang="en-US" altLang="zh-CN" sz="1400" dirty="0"/>
              <a:t>Serverless</a:t>
            </a:r>
            <a:r>
              <a:rPr lang="zh-CN" altLang="en-US" sz="1400" dirty="0"/>
              <a:t>能够监控请求数，当请求数增多时，根据相应</a:t>
            </a:r>
            <a:r>
              <a:rPr lang="en-US" altLang="zh-CN" sz="1400" dirty="0"/>
              <a:t>Policy</a:t>
            </a:r>
            <a:r>
              <a:rPr lang="zh-CN" altLang="en-US" sz="1400" dirty="0"/>
              <a:t>自动扩容至</a:t>
            </a:r>
            <a:r>
              <a:rPr lang="en-US" altLang="zh-CN" sz="1400" dirty="0"/>
              <a:t>&gt;1</a:t>
            </a:r>
            <a:r>
              <a:rPr lang="zh-CN" altLang="en-US" sz="1400" dirty="0"/>
              <a:t>实例</a:t>
            </a:r>
            <a:endParaRPr lang="en-US" altLang="zh-CN" sz="1400" dirty="0"/>
          </a:p>
          <a:p>
            <a:pPr lvl="1"/>
            <a:r>
              <a:rPr lang="zh-CN" altLang="en-US" sz="1400" dirty="0"/>
              <a:t>实现</a:t>
            </a:r>
            <a:r>
              <a:rPr lang="en-US" altLang="zh-CN" sz="1400" dirty="0"/>
              <a:t>Serverless</a:t>
            </a:r>
            <a:r>
              <a:rPr lang="zh-CN" altLang="en-US" sz="1400" dirty="0"/>
              <a:t>应用（</a:t>
            </a:r>
            <a:r>
              <a:rPr lang="en-US" altLang="zh-CN" sz="1400" dirty="0"/>
              <a:t>Workflow</a:t>
            </a:r>
            <a:r>
              <a:rPr lang="zh-CN" altLang="en-US" sz="1400" dirty="0"/>
              <a:t>）以展示上述内容</a:t>
            </a:r>
            <a:endParaRPr lang="en-US" altLang="zh-CN" sz="1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可选功能：</a:t>
            </a:r>
            <a:r>
              <a:rPr kumimoji="1" lang="en-US" altLang="zh-CN" sz="2400"/>
              <a:t>Serverless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7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60E5B8-5CF0-D54C-8C87-C2AFA0FB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/>
              <a:t>考核方式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23F6F93-0BAE-6947-A925-F7AECBC71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866C0-3A00-E542-A5ED-3DF5698F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9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8078840" cy="407565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三人小组</a:t>
            </a:r>
            <a:endParaRPr lang="en-US" altLang="zh-CN" sz="1800" dirty="0"/>
          </a:p>
          <a:p>
            <a:pPr lvl="1"/>
            <a:r>
              <a:rPr lang="zh-CN" altLang="en-US" sz="1600" dirty="0"/>
              <a:t>自由分组，三人一队，指定组长和组员</a:t>
            </a:r>
            <a:endParaRPr lang="en-US" altLang="zh-CN" sz="1600" dirty="0"/>
          </a:p>
          <a:p>
            <a:pPr lvl="1"/>
            <a:r>
              <a:rPr lang="zh-CN" altLang="en-US" sz="1600" dirty="0"/>
              <a:t>分组信息提交至</a:t>
            </a:r>
            <a:r>
              <a:rPr lang="en-US" altLang="zh-CN" sz="1600" dirty="0"/>
              <a:t>canvas</a:t>
            </a:r>
            <a:r>
              <a:rPr lang="zh-CN" altLang="en-US" sz="1600" dirty="0"/>
              <a:t>，每组提交一份</a:t>
            </a:r>
            <a:r>
              <a:rPr lang="zh-CN" altLang="en-US" sz="1600"/>
              <a:t>即可</a:t>
            </a:r>
            <a:endParaRPr lang="en-US" altLang="zh-CN" sz="1600" dirty="0"/>
          </a:p>
          <a:p>
            <a:pPr lvl="1"/>
            <a:r>
              <a:rPr lang="zh-CN" altLang="en-US" sz="1600" dirty="0"/>
              <a:t>周五（</a:t>
            </a:r>
            <a:r>
              <a:rPr lang="en-US" altLang="zh-CN" sz="1600" dirty="0"/>
              <a:t>4</a:t>
            </a:r>
            <a:r>
              <a:rPr lang="zh-CN" altLang="en-US" sz="1600" dirty="0"/>
              <a:t>月</a:t>
            </a:r>
            <a:r>
              <a:rPr lang="en-US" altLang="zh-CN" sz="1600" dirty="0"/>
              <a:t>1</a:t>
            </a:r>
            <a:r>
              <a:rPr lang="zh-CN" altLang="en-US" sz="1600" dirty="0"/>
              <a:t>日）前未分到组的同学，我们将随机分配</a:t>
            </a:r>
            <a:endParaRPr lang="en-US" altLang="zh-CN" sz="1600" dirty="0"/>
          </a:p>
          <a:p>
            <a:pPr lvl="1"/>
            <a:endParaRPr lang="en-US" alt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分组作业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22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8078840" cy="4075653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/>
              <a:t>该</a:t>
            </a:r>
            <a:r>
              <a:rPr lang="en-US" altLang="zh-CN" sz="1800" dirty="0"/>
              <a:t>Lab</a:t>
            </a:r>
            <a:r>
              <a:rPr lang="zh-CN" altLang="en-US" sz="1800" dirty="0"/>
              <a:t>分多次迭代完成</a:t>
            </a:r>
            <a:endParaRPr lang="en-US" altLang="zh-CN" sz="1600" dirty="0"/>
          </a:p>
          <a:p>
            <a:pPr lvl="1"/>
            <a:r>
              <a:rPr lang="zh-CN" altLang="en-US" sz="1600" dirty="0"/>
              <a:t>开题时指定迭代计划，按照迭代计划完成目标</a:t>
            </a:r>
            <a:endParaRPr lang="en-US" altLang="zh-CN" sz="1600" dirty="0"/>
          </a:p>
          <a:p>
            <a:r>
              <a:rPr lang="zh-CN" altLang="en-US" sz="1800" dirty="0"/>
              <a:t>阶段性材料提交与考核答辩</a:t>
            </a:r>
            <a:endParaRPr lang="en-US" altLang="zh-CN" sz="1800" dirty="0"/>
          </a:p>
          <a:p>
            <a:pPr lvl="1"/>
            <a:r>
              <a:rPr lang="zh-CN" altLang="en-US" sz="1600" dirty="0"/>
              <a:t>开题：提交开题报告，内容包括人员分工，选定的可选题目，迭代计划等</a:t>
            </a:r>
            <a:endParaRPr lang="en-US" altLang="zh-CN" sz="1600" dirty="0"/>
          </a:p>
          <a:p>
            <a:pPr lvl="1"/>
            <a:r>
              <a:rPr lang="zh-CN" altLang="en-US" sz="1600" dirty="0"/>
              <a:t>过程答辩（中期）：主要是介绍进度，对流程进度进行评价，并提交中期报告</a:t>
            </a:r>
            <a:endParaRPr lang="en-US" altLang="zh-CN" sz="1600" dirty="0"/>
          </a:p>
          <a:p>
            <a:pPr lvl="1"/>
            <a:r>
              <a:rPr lang="zh-CN" altLang="en-US" sz="1600" dirty="0"/>
              <a:t>验收答辩：对所有完成的功能进行演示，并提交验收报告</a:t>
            </a:r>
            <a:endParaRPr lang="en-US" altLang="zh-CN" sz="1600" dirty="0"/>
          </a:p>
          <a:p>
            <a:r>
              <a:rPr lang="zh-CN" altLang="en-US" sz="1800" dirty="0"/>
              <a:t>软件工程要求：标准流程开发</a:t>
            </a:r>
            <a:endParaRPr lang="en-US" altLang="zh-CN" sz="1800" dirty="0"/>
          </a:p>
          <a:p>
            <a:pPr lvl="1"/>
            <a:r>
              <a:rPr lang="en-US" altLang="zh-CN" sz="1600" dirty="0"/>
              <a:t>CI/CD</a:t>
            </a:r>
            <a:r>
              <a:rPr lang="zh-CN" altLang="en-US" sz="1600" dirty="0"/>
              <a:t>（测试必须涵盖验收时演示的功能）</a:t>
            </a:r>
            <a:endParaRPr lang="en-US" altLang="zh-CN" sz="1600" dirty="0"/>
          </a:p>
          <a:p>
            <a:pPr lvl="1"/>
            <a:r>
              <a:rPr lang="en-US" altLang="zh-CN" sz="1600" dirty="0"/>
              <a:t>Git</a:t>
            </a:r>
            <a:r>
              <a:rPr lang="zh-CN" altLang="en-US" sz="1600" dirty="0"/>
              <a:t>分支管理（要求创建私有</a:t>
            </a:r>
            <a:r>
              <a:rPr lang="en-US" altLang="zh-CN" sz="1600" dirty="0" err="1"/>
              <a:t>Gitee</a:t>
            </a:r>
            <a:r>
              <a:rPr lang="zh-CN" altLang="en-US" sz="1600" dirty="0"/>
              <a:t>项目进行管理，</a:t>
            </a:r>
            <a:r>
              <a:rPr lang="en-US" altLang="zh-CN" sz="1600" dirty="0"/>
              <a:t>0</a:t>
            </a:r>
            <a:r>
              <a:rPr lang="zh-CN" altLang="en-US" sz="1600" dirty="0"/>
              <a:t>抄袭！）</a:t>
            </a:r>
            <a:endParaRPr lang="en-US" altLang="zh-CN" sz="1600" dirty="0"/>
          </a:p>
          <a:p>
            <a:pPr lvl="1"/>
            <a:r>
              <a:rPr lang="zh-CN" altLang="en-US" sz="1600" dirty="0"/>
              <a:t>统一代码风格</a:t>
            </a:r>
            <a:endParaRPr lang="en-US" altLang="zh-CN" sz="1600" dirty="0"/>
          </a:p>
          <a:p>
            <a:pPr lvl="1"/>
            <a:r>
              <a:rPr lang="en-US" altLang="zh-CN" sz="1600" dirty="0"/>
              <a:t>……</a:t>
            </a:r>
          </a:p>
          <a:p>
            <a:pPr lvl="1"/>
            <a:endParaRPr lang="en-US" alt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阶段性考核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02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8078840" cy="407565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时间节点</a:t>
            </a:r>
            <a:endParaRPr lang="en-US" altLang="zh-CN" sz="1800" dirty="0"/>
          </a:p>
          <a:p>
            <a:pPr lvl="1"/>
            <a:r>
              <a:rPr lang="zh-CN" altLang="en-US" sz="1400" dirty="0"/>
              <a:t>开题报告截止日期：</a:t>
            </a:r>
            <a:r>
              <a:rPr lang="en-US" altLang="zh-CN" sz="1400" dirty="0"/>
              <a:t>4</a:t>
            </a:r>
            <a:r>
              <a:rPr lang="zh-CN" altLang="en-US" sz="1400" dirty="0"/>
              <a:t>月</a:t>
            </a:r>
            <a:r>
              <a:rPr lang="en-US" altLang="zh-CN" sz="1400" dirty="0"/>
              <a:t>8</a:t>
            </a:r>
            <a:r>
              <a:rPr lang="zh-CN" altLang="en-US" sz="1400" dirty="0"/>
              <a:t>日，开题报告要求见</a:t>
            </a:r>
            <a:r>
              <a:rPr lang="en-US" altLang="zh-CN" sz="1400" dirty="0"/>
              <a:t>Lab</a:t>
            </a:r>
            <a:r>
              <a:rPr lang="zh-CN" altLang="en-US" sz="1400" dirty="0"/>
              <a:t>文档</a:t>
            </a:r>
            <a:endParaRPr lang="en-US" altLang="zh-CN" sz="1400" dirty="0"/>
          </a:p>
          <a:p>
            <a:pPr lvl="1"/>
            <a:r>
              <a:rPr lang="zh-CN" altLang="en-US" sz="1400" dirty="0"/>
              <a:t>中期答辩日期：</a:t>
            </a:r>
            <a:r>
              <a:rPr lang="en-US" altLang="zh-CN" sz="1400" dirty="0"/>
              <a:t>5</a:t>
            </a:r>
            <a:r>
              <a:rPr lang="zh-CN" altLang="en-US" sz="1400" dirty="0"/>
              <a:t>月</a:t>
            </a:r>
            <a:r>
              <a:rPr lang="en-US" altLang="zh-CN" sz="1400" dirty="0"/>
              <a:t>6</a:t>
            </a:r>
            <a:r>
              <a:rPr lang="zh-CN" altLang="en-US" sz="1400" dirty="0"/>
              <a:t>日（暂定）</a:t>
            </a:r>
            <a:endParaRPr lang="en-US" altLang="zh-CN" sz="1400" dirty="0"/>
          </a:p>
          <a:p>
            <a:pPr lvl="1"/>
            <a:r>
              <a:rPr lang="zh-CN" altLang="en-US" sz="1400" dirty="0"/>
              <a:t>验收答辩日期：第</a:t>
            </a:r>
            <a:r>
              <a:rPr lang="en-US" altLang="zh-CN" sz="1400" dirty="0"/>
              <a:t>16</a:t>
            </a:r>
            <a:r>
              <a:rPr lang="zh-CN" altLang="en-US" sz="1400" dirty="0"/>
              <a:t>周（</a:t>
            </a:r>
            <a:r>
              <a:rPr lang="zh-CN" altLang="en-US" sz="1400"/>
              <a:t>暂定）</a:t>
            </a:r>
            <a:endParaRPr lang="en-US" altLang="zh-CN" sz="1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阶段性考核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4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0927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8150848" cy="392114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迷你容器编排工具：</a:t>
            </a:r>
            <a:r>
              <a:rPr lang="en-US" altLang="zh-CN" sz="1800" dirty="0"/>
              <a:t>minik8s</a:t>
            </a:r>
            <a:endParaRPr lang="en-US" altLang="zh-CN" sz="1600" dirty="0"/>
          </a:p>
          <a:p>
            <a:pPr lvl="1"/>
            <a:r>
              <a:rPr lang="zh-CN" altLang="en-US" sz="1600" dirty="0"/>
              <a:t>在</a:t>
            </a:r>
            <a:r>
              <a:rPr lang="zh-CN" altLang="en-US" sz="1600" u="sng" dirty="0"/>
              <a:t>多机</a:t>
            </a:r>
            <a:r>
              <a:rPr lang="zh-CN" altLang="en-US" sz="1600" dirty="0"/>
              <a:t>上对满足</a:t>
            </a:r>
            <a:r>
              <a:rPr lang="en-US" altLang="zh-CN" sz="1600" dirty="0"/>
              <a:t>CRI/OCI</a:t>
            </a:r>
            <a:r>
              <a:rPr lang="zh-CN" altLang="en-US" sz="1600" dirty="0"/>
              <a:t>接口的容器进行管理</a:t>
            </a:r>
            <a:endParaRPr lang="en-US" altLang="zh-CN" sz="1600" dirty="0"/>
          </a:p>
          <a:p>
            <a:pPr lvl="1"/>
            <a:r>
              <a:rPr lang="zh-CN" altLang="en-US" sz="1600" dirty="0"/>
              <a:t>实现</a:t>
            </a:r>
            <a:r>
              <a:rPr lang="en-US" altLang="zh-CN" sz="1600" dirty="0"/>
              <a:t>Kubernetes</a:t>
            </a:r>
            <a:r>
              <a:rPr lang="zh-CN" altLang="en-US" sz="1600" dirty="0"/>
              <a:t>中</a:t>
            </a:r>
            <a:r>
              <a:rPr lang="en-US" altLang="zh-CN" sz="1600" dirty="0"/>
              <a:t>Pod</a:t>
            </a:r>
            <a:r>
              <a:rPr lang="zh-CN" altLang="en-US" sz="1600" dirty="0"/>
              <a:t>，</a:t>
            </a:r>
            <a:r>
              <a:rPr lang="en-US" altLang="zh-CN" sz="1600" dirty="0"/>
              <a:t>Service</a:t>
            </a:r>
            <a:r>
              <a:rPr lang="zh-CN" altLang="en-US" sz="1600" dirty="0"/>
              <a:t>等抽象（</a:t>
            </a:r>
            <a:r>
              <a:rPr lang="en-US" altLang="zh-CN" sz="1600" dirty="0"/>
              <a:t>mini</a:t>
            </a:r>
            <a:r>
              <a:rPr lang="zh-CN" altLang="en-US" sz="1600" dirty="0"/>
              <a:t>版）</a:t>
            </a:r>
            <a:endParaRPr lang="en-US" altLang="zh-CN" sz="1400" dirty="0"/>
          </a:p>
          <a:p>
            <a:pPr lvl="1"/>
            <a:r>
              <a:rPr lang="zh-CN" altLang="en-US" sz="1600" dirty="0"/>
              <a:t>支持容错、自动扩容等高级功能，支持</a:t>
            </a:r>
            <a:r>
              <a:rPr lang="en-US" altLang="zh-CN" sz="1600" dirty="0"/>
              <a:t>GPU</a:t>
            </a:r>
            <a:r>
              <a:rPr lang="zh-CN" altLang="en-US" sz="1600" dirty="0"/>
              <a:t>应用</a:t>
            </a:r>
            <a:endParaRPr lang="en-US" altLang="zh-CN" sz="1600" dirty="0"/>
          </a:p>
          <a:p>
            <a:pPr lvl="1"/>
            <a:r>
              <a:rPr lang="zh-CN" altLang="en-US" sz="1600" dirty="0"/>
              <a:t>基于</a:t>
            </a:r>
            <a:r>
              <a:rPr lang="en-US" altLang="zh-CN" sz="1600" dirty="0"/>
              <a:t>minik8s</a:t>
            </a:r>
            <a:r>
              <a:rPr lang="zh-CN" altLang="en-US" sz="1600" dirty="0"/>
              <a:t>平台，实现</a:t>
            </a:r>
            <a:r>
              <a:rPr lang="en-US" altLang="zh-CN" sz="1600" dirty="0"/>
              <a:t>microservice</a:t>
            </a:r>
            <a:r>
              <a:rPr lang="zh-CN" altLang="en-US" sz="1600" dirty="0"/>
              <a:t>或</a:t>
            </a:r>
            <a:r>
              <a:rPr lang="en-US" altLang="zh-CN" sz="1600" dirty="0"/>
              <a:t>serverless</a:t>
            </a:r>
            <a:r>
              <a:rPr lang="zh-CN" altLang="en-US" sz="1600" dirty="0"/>
              <a:t>的</a:t>
            </a:r>
            <a:r>
              <a:rPr lang="zh-CN" altLang="en-US" sz="1600" u="sng" dirty="0"/>
              <a:t>自选</a:t>
            </a:r>
            <a:r>
              <a:rPr lang="zh-CN" altLang="en-US" sz="1600" dirty="0"/>
              <a:t>平台搭建</a:t>
            </a:r>
            <a:endParaRPr lang="en-US" altLang="zh-CN" sz="1600" dirty="0"/>
          </a:p>
          <a:p>
            <a:pPr lvl="1"/>
            <a:r>
              <a:rPr lang="zh-CN" altLang="en-US" sz="1600" b="1" dirty="0"/>
              <a:t>强烈建议参考</a:t>
            </a:r>
            <a:r>
              <a:rPr lang="en-US" altLang="zh-CN" sz="1600" b="1" dirty="0" err="1"/>
              <a:t>kubernetes</a:t>
            </a:r>
            <a:r>
              <a:rPr lang="zh-CN" altLang="en-US" sz="1600" b="1" dirty="0"/>
              <a:t>的实现方式</a:t>
            </a:r>
            <a:endParaRPr lang="en-US" altLang="zh-CN" sz="1600" b="1" dirty="0"/>
          </a:p>
          <a:p>
            <a:r>
              <a:rPr lang="zh-CN" altLang="en-US" sz="1800" dirty="0"/>
              <a:t>高度自由的小组作业</a:t>
            </a:r>
            <a:endParaRPr lang="en-US" altLang="zh-CN" sz="1800" dirty="0"/>
          </a:p>
          <a:p>
            <a:pPr lvl="1"/>
            <a:r>
              <a:rPr lang="zh-CN" altLang="en-US" sz="1600" dirty="0"/>
              <a:t>不对实现方式、编程语言等做限制，鼓励利用</a:t>
            </a:r>
            <a:r>
              <a:rPr lang="en-US" altLang="zh-CN" sz="1600" dirty="0" err="1"/>
              <a:t>etcd</a:t>
            </a:r>
            <a:r>
              <a:rPr lang="zh-CN" altLang="en-US" sz="1600" dirty="0"/>
              <a:t>，</a:t>
            </a:r>
            <a:r>
              <a:rPr lang="en-US" altLang="zh-CN" sz="1600" dirty="0"/>
              <a:t>zookeeper</a:t>
            </a:r>
            <a:r>
              <a:rPr lang="zh-CN" altLang="en-US" sz="1600" dirty="0"/>
              <a:t>等现有组件</a:t>
            </a:r>
            <a:endParaRPr lang="en-US" altLang="zh-CN" sz="1600" dirty="0"/>
          </a:p>
          <a:p>
            <a:pPr lvl="1"/>
            <a:r>
              <a:rPr lang="zh-CN" altLang="en-US" sz="1600" dirty="0"/>
              <a:t>锻炼小组协作、项目管理等软件工程技能，过程中需提交文档并管理</a:t>
            </a:r>
            <a:r>
              <a:rPr lang="en-US" altLang="zh-CN" sz="1600" dirty="0"/>
              <a:t>GIT</a:t>
            </a:r>
            <a:r>
              <a:rPr lang="zh-CN" altLang="en-US" sz="1600" dirty="0"/>
              <a:t>项目</a:t>
            </a:r>
            <a:endParaRPr lang="en-US" altLang="zh-CN" sz="1600" dirty="0"/>
          </a:p>
          <a:p>
            <a:pPr lvl="1"/>
            <a:r>
              <a:rPr lang="zh-CN" altLang="en-US" sz="1600" dirty="0"/>
              <a:t>以答辩为主要验收方式，演示实现的功能，按照功能判分</a:t>
            </a:r>
            <a:endParaRPr lang="en-US" alt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0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60E5B8-5CF0-D54C-8C87-C2AFA0FB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/>
              <a:t>基本功能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23F6F93-0BAE-6947-A925-F7AECBC71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866C0-3A00-E542-A5ED-3DF5698F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6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4190408" cy="357824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Minik8s</a:t>
            </a:r>
            <a:r>
              <a:rPr lang="zh-CN" altLang="en-US" sz="1800" dirty="0"/>
              <a:t>需要支持</a:t>
            </a:r>
            <a:r>
              <a:rPr lang="en-US" altLang="zh-CN" sz="1800" dirty="0"/>
              <a:t>Pod</a:t>
            </a:r>
            <a:r>
              <a:rPr lang="zh-CN" altLang="en-US" sz="1800" dirty="0"/>
              <a:t>抽象</a:t>
            </a:r>
            <a:endParaRPr lang="en-US" altLang="zh-CN" sz="1800" dirty="0"/>
          </a:p>
          <a:p>
            <a:pPr lvl="1"/>
            <a:r>
              <a:rPr lang="zh-CN" altLang="en-US" sz="1600" dirty="0"/>
              <a:t>通过</a:t>
            </a:r>
            <a:r>
              <a:rPr lang="en-US" altLang="zh-CN" sz="1600" dirty="0" err="1"/>
              <a:t>yaml</a:t>
            </a:r>
            <a:r>
              <a:rPr lang="zh-CN" altLang="en-US" sz="1600" dirty="0"/>
              <a:t>对</a:t>
            </a:r>
            <a:r>
              <a:rPr lang="en-US" altLang="zh-CN" sz="1600" dirty="0"/>
              <a:t>Pod</a:t>
            </a:r>
            <a:r>
              <a:rPr lang="zh-CN" altLang="en-US" sz="1600" dirty="0"/>
              <a:t>进行定义和配置</a:t>
            </a:r>
            <a:endParaRPr lang="en-US" altLang="zh-CN" sz="1800" dirty="0"/>
          </a:p>
          <a:p>
            <a:pPr lvl="1"/>
            <a:r>
              <a:rPr lang="zh-CN" altLang="en-US" sz="1600" dirty="0"/>
              <a:t>基于</a:t>
            </a:r>
            <a:r>
              <a:rPr lang="en-US" altLang="zh-CN" sz="1600" dirty="0"/>
              <a:t>Pod</a:t>
            </a:r>
            <a:r>
              <a:rPr lang="zh-CN" altLang="en-US" sz="1600" dirty="0"/>
              <a:t>抽象管理容器的生命周期</a:t>
            </a:r>
            <a:endParaRPr lang="en-US" altLang="zh-CN" sz="1600" dirty="0"/>
          </a:p>
          <a:p>
            <a:pPr lvl="1"/>
            <a:r>
              <a:rPr lang="en-US" altLang="zh-CN" sz="1600" dirty="0"/>
              <a:t>Pod</a:t>
            </a:r>
            <a:r>
              <a:rPr lang="zh-CN" altLang="en-US" sz="1600" dirty="0"/>
              <a:t>内需要运行多个容器，通过</a:t>
            </a:r>
            <a:r>
              <a:rPr lang="en-US" altLang="zh-CN" sz="1600" dirty="0"/>
              <a:t>localhost</a:t>
            </a:r>
            <a:r>
              <a:rPr lang="zh-CN" altLang="en-US" sz="1600" dirty="0"/>
              <a:t>可以互相访问</a:t>
            </a:r>
            <a:endParaRPr lang="en-US" altLang="zh-CN" sz="1600" dirty="0"/>
          </a:p>
          <a:p>
            <a:pPr lvl="1"/>
            <a:r>
              <a:rPr lang="zh-CN" altLang="en-US" sz="1600" dirty="0"/>
              <a:t>可以通过</a:t>
            </a:r>
            <a:r>
              <a:rPr lang="en-US" altLang="zh-CN" sz="1600" dirty="0"/>
              <a:t>get pod</a:t>
            </a:r>
            <a:r>
              <a:rPr lang="zh-CN" altLang="en-US" sz="1600" dirty="0"/>
              <a:t>，</a:t>
            </a:r>
            <a:r>
              <a:rPr lang="en-US" altLang="zh-CN" sz="1600" dirty="0"/>
              <a:t>describe pod</a:t>
            </a:r>
            <a:r>
              <a:rPr lang="zh-CN" altLang="en-US" sz="1600" dirty="0"/>
              <a:t>之类的指令获得</a:t>
            </a:r>
            <a:r>
              <a:rPr lang="en-US" altLang="zh-CN" sz="1600" dirty="0"/>
              <a:t>Pod</a:t>
            </a:r>
            <a:r>
              <a:rPr lang="zh-CN" altLang="en-US" sz="1600" dirty="0"/>
              <a:t>的运行状态等信息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基本功能要求：实现</a:t>
            </a:r>
            <a:r>
              <a:rPr kumimoji="1" lang="en-US" altLang="zh-CN" sz="2400" dirty="0"/>
              <a:t>Pod</a:t>
            </a:r>
            <a:r>
              <a:rPr kumimoji="1" lang="zh-CN" altLang="en-US" sz="2400" dirty="0"/>
              <a:t>抽象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53F38D7-B563-4BB1-8251-0C7D05A03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63"/>
          <a:stretch/>
        </p:blipFill>
        <p:spPr>
          <a:xfrm>
            <a:off x="539552" y="3894896"/>
            <a:ext cx="7812360" cy="1113042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35F006D-1E8A-4E0C-AB99-6A9A59A97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94" y="715553"/>
            <a:ext cx="2514818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2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4046392" cy="357824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Minik8s</a:t>
            </a:r>
            <a:r>
              <a:rPr lang="zh-CN" altLang="en-US" sz="1800" dirty="0"/>
              <a:t>需要支持</a:t>
            </a:r>
            <a:r>
              <a:rPr lang="en-US" altLang="zh-CN" sz="1800" dirty="0"/>
              <a:t>Service</a:t>
            </a:r>
            <a:r>
              <a:rPr lang="zh-CN" altLang="en-US" sz="1800" dirty="0"/>
              <a:t>抽象</a:t>
            </a:r>
            <a:endParaRPr lang="en-US" altLang="zh-CN" sz="1800" dirty="0"/>
          </a:p>
          <a:p>
            <a:pPr lvl="1"/>
            <a:r>
              <a:rPr lang="zh-CN" altLang="en-US" sz="1600" dirty="0"/>
              <a:t>对</a:t>
            </a:r>
            <a:r>
              <a:rPr lang="en-US" altLang="zh-CN" sz="1600" dirty="0"/>
              <a:t>Pod</a:t>
            </a:r>
            <a:r>
              <a:rPr lang="zh-CN" altLang="en-US" sz="1600" dirty="0"/>
              <a:t>的访问应当通过</a:t>
            </a:r>
            <a:r>
              <a:rPr lang="en-US" altLang="zh-CN" sz="1600" dirty="0"/>
              <a:t>Service</a:t>
            </a:r>
            <a:r>
              <a:rPr lang="zh-CN" altLang="en-US" sz="1600" dirty="0"/>
              <a:t>进行</a:t>
            </a:r>
            <a:endParaRPr lang="en-US" altLang="zh-CN" sz="1600" dirty="0"/>
          </a:p>
          <a:p>
            <a:pPr lvl="1"/>
            <a:r>
              <a:rPr lang="zh-CN" altLang="en-US" sz="1600" dirty="0"/>
              <a:t>对外提供</a:t>
            </a:r>
            <a:r>
              <a:rPr lang="en-US" altLang="zh-CN" sz="1600" dirty="0"/>
              <a:t>Service</a:t>
            </a:r>
            <a:r>
              <a:rPr lang="zh-CN" altLang="en-US" sz="1600" dirty="0"/>
              <a:t>的虚拟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，能够通过虚拟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访问</a:t>
            </a:r>
            <a:r>
              <a:rPr lang="en-US" altLang="zh-CN" sz="1600" dirty="0"/>
              <a:t>Service</a:t>
            </a:r>
            <a:r>
              <a:rPr lang="zh-CN" altLang="en-US" sz="1600" dirty="0"/>
              <a:t>，由</a:t>
            </a:r>
            <a:r>
              <a:rPr lang="en-US" altLang="zh-CN" sz="1600" dirty="0"/>
              <a:t>minik8s</a:t>
            </a:r>
            <a:r>
              <a:rPr lang="zh-CN" altLang="en-US" sz="1600" dirty="0"/>
              <a:t>将具体请求转发至对应的</a:t>
            </a:r>
            <a:r>
              <a:rPr lang="en-US" altLang="zh-CN" sz="1600" dirty="0"/>
              <a:t>Pod</a:t>
            </a:r>
          </a:p>
          <a:p>
            <a:pPr lvl="1"/>
            <a:r>
              <a:rPr lang="zh-CN" altLang="en-US" sz="1600" dirty="0"/>
              <a:t>可以通过</a:t>
            </a:r>
            <a:r>
              <a:rPr lang="en-US" altLang="zh-CN" sz="1600" dirty="0"/>
              <a:t>get svc</a:t>
            </a:r>
            <a:r>
              <a:rPr lang="zh-CN" altLang="en-US" sz="1600" dirty="0"/>
              <a:t>之类的指令获得</a:t>
            </a:r>
            <a:r>
              <a:rPr lang="en-US" altLang="zh-CN" sz="1600" dirty="0"/>
              <a:t>service</a:t>
            </a:r>
            <a:r>
              <a:rPr lang="zh-CN" altLang="en-US" sz="1600" dirty="0"/>
              <a:t>的信息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基本功能要求：实现</a:t>
            </a:r>
            <a:r>
              <a:rPr kumimoji="1" lang="en-US" altLang="zh-CN" sz="2400" dirty="0"/>
              <a:t>Service</a:t>
            </a:r>
            <a:r>
              <a:rPr kumimoji="1" lang="zh-CN" altLang="en-US" sz="2400" dirty="0"/>
              <a:t>抽象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585D8F-F89E-4E1C-964A-6ABF8E9B8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87574"/>
            <a:ext cx="2255715" cy="2735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8871EA-FA0E-448B-B219-9EA62BE58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6" y="4157883"/>
            <a:ext cx="8373192" cy="7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8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4118400" cy="357824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Minik8s</a:t>
            </a:r>
            <a:r>
              <a:rPr lang="zh-CN" altLang="en-US" sz="1800" dirty="0"/>
              <a:t>需要支持</a:t>
            </a:r>
            <a:r>
              <a:rPr lang="en-US" altLang="zh-CN" sz="1800" dirty="0" err="1"/>
              <a:t>ReplicaSet</a:t>
            </a:r>
            <a:r>
              <a:rPr lang="zh-CN" altLang="en-US" sz="1800" dirty="0"/>
              <a:t>或者</a:t>
            </a:r>
            <a:r>
              <a:rPr lang="en-US" altLang="zh-CN" sz="1800" dirty="0"/>
              <a:t>Deployment</a:t>
            </a:r>
            <a:r>
              <a:rPr lang="zh-CN" altLang="en-US" sz="1800" dirty="0"/>
              <a:t>抽象</a:t>
            </a:r>
            <a:endParaRPr lang="en-US" altLang="zh-CN" sz="1800" dirty="0"/>
          </a:p>
          <a:p>
            <a:pPr lvl="1"/>
            <a:r>
              <a:rPr lang="zh-CN" altLang="en-US" sz="1600" dirty="0"/>
              <a:t>对</a:t>
            </a:r>
            <a:r>
              <a:rPr lang="en-US" altLang="zh-CN" sz="1600" dirty="0"/>
              <a:t>Pod</a:t>
            </a:r>
            <a:r>
              <a:rPr lang="zh-CN" altLang="en-US" sz="1600" dirty="0"/>
              <a:t>指定多个</a:t>
            </a:r>
            <a:r>
              <a:rPr lang="en-US" altLang="zh-CN" sz="1600" dirty="0"/>
              <a:t>replica</a:t>
            </a:r>
            <a:r>
              <a:rPr lang="zh-CN" altLang="en-US" sz="1600" dirty="0"/>
              <a:t>并监控状态</a:t>
            </a:r>
            <a:endParaRPr lang="en-US" altLang="zh-CN" sz="1600" dirty="0"/>
          </a:p>
          <a:p>
            <a:pPr lvl="1"/>
            <a:r>
              <a:rPr lang="en-US" altLang="zh-CN" sz="1600" dirty="0"/>
              <a:t>Pod</a:t>
            </a:r>
            <a:r>
              <a:rPr lang="zh-CN" altLang="en-US" sz="1600" dirty="0"/>
              <a:t>发生</a:t>
            </a:r>
            <a:r>
              <a:rPr lang="en-US" altLang="zh-CN" sz="1600" dirty="0"/>
              <a:t>crash</a:t>
            </a:r>
            <a:r>
              <a:rPr lang="zh-CN" altLang="en-US" sz="1600" dirty="0"/>
              <a:t>或者被</a:t>
            </a:r>
            <a:r>
              <a:rPr lang="en-US" altLang="zh-CN" sz="1600" dirty="0"/>
              <a:t>kill</a:t>
            </a:r>
            <a:r>
              <a:rPr lang="zh-CN" altLang="en-US" sz="1600" dirty="0"/>
              <a:t>，可以自动启动</a:t>
            </a:r>
            <a:r>
              <a:rPr lang="en-US" altLang="zh-CN" sz="1600" dirty="0"/>
              <a:t>pod</a:t>
            </a:r>
            <a:r>
              <a:rPr lang="zh-CN" altLang="en-US" sz="1600" dirty="0"/>
              <a:t>重新加入</a:t>
            </a:r>
            <a:r>
              <a:rPr lang="en-US" altLang="zh-CN" sz="1600" dirty="0"/>
              <a:t>service</a:t>
            </a:r>
          </a:p>
          <a:p>
            <a:pPr lvl="1"/>
            <a:r>
              <a:rPr lang="zh-CN" altLang="en-US" sz="1600" dirty="0"/>
              <a:t>通过</a:t>
            </a:r>
            <a:r>
              <a:rPr lang="en-US" altLang="zh-CN" sz="1600" dirty="0"/>
              <a:t>Service</a:t>
            </a:r>
            <a:r>
              <a:rPr lang="zh-CN" altLang="en-US" sz="1600" dirty="0"/>
              <a:t>的请求以一定负载均衡策略分配到各个</a:t>
            </a:r>
            <a:r>
              <a:rPr lang="en-US" altLang="zh-CN" sz="1600" dirty="0"/>
              <a:t>Pod</a:t>
            </a:r>
            <a:r>
              <a:rPr lang="zh-CN" altLang="en-US" sz="1600" dirty="0"/>
              <a:t>处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基本功能要求：实现</a:t>
            </a:r>
            <a:r>
              <a:rPr kumimoji="1" lang="en-US" altLang="zh-CN" sz="2400" dirty="0" err="1"/>
              <a:t>ReplicaSet</a:t>
            </a:r>
            <a:r>
              <a:rPr kumimoji="1" lang="en-US" altLang="zh-CN" sz="2400" dirty="0"/>
              <a:t>/Deployment</a:t>
            </a:r>
            <a:r>
              <a:rPr kumimoji="1" lang="zh-CN" altLang="en-US" sz="2400" dirty="0"/>
              <a:t>抽象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17344-7794-451B-9281-DBFE9A3B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019047"/>
            <a:ext cx="1995990" cy="3578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5FBAF-003B-4434-BA51-E6DE2CF2B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97" y="3962487"/>
            <a:ext cx="5128704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7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8233200" cy="357824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Minik8s</a:t>
            </a:r>
            <a:r>
              <a:rPr lang="zh-CN" altLang="en-US" sz="1800" dirty="0"/>
              <a:t>可以根据任务负载等对</a:t>
            </a:r>
            <a:r>
              <a:rPr lang="en-US" altLang="zh-CN" sz="1800" dirty="0"/>
              <a:t>Service</a:t>
            </a:r>
            <a:r>
              <a:rPr lang="zh-CN" altLang="en-US" sz="1800" dirty="0"/>
              <a:t>中</a:t>
            </a:r>
            <a:r>
              <a:rPr lang="en-US" altLang="zh-CN" sz="1800" dirty="0"/>
              <a:t>Pod</a:t>
            </a:r>
            <a:r>
              <a:rPr lang="zh-CN" altLang="en-US" sz="1800" dirty="0"/>
              <a:t>的</a:t>
            </a:r>
            <a:r>
              <a:rPr lang="en-US" altLang="zh-CN" sz="1800" dirty="0"/>
              <a:t>replica</a:t>
            </a:r>
            <a:r>
              <a:rPr lang="zh-CN" altLang="en-US" sz="1800" dirty="0"/>
              <a:t>数量进行动态扩缩容</a:t>
            </a:r>
          </a:p>
          <a:p>
            <a:pPr lvl="1"/>
            <a:r>
              <a:rPr lang="zh-CN" altLang="en-US" sz="1600" dirty="0"/>
              <a:t>需要对</a:t>
            </a:r>
            <a:r>
              <a:rPr lang="en-US" altLang="zh-CN" sz="1600" dirty="0"/>
              <a:t>Service</a:t>
            </a:r>
            <a:r>
              <a:rPr lang="zh-CN" altLang="en-US" sz="1600" dirty="0"/>
              <a:t>下的</a:t>
            </a:r>
            <a:r>
              <a:rPr lang="en-US" altLang="zh-CN" sz="1600" dirty="0"/>
              <a:t>Pod</a:t>
            </a:r>
            <a:r>
              <a:rPr lang="zh-CN" altLang="en-US" sz="1600" dirty="0"/>
              <a:t>实际资源使用进行定期监控，监控对象包括至少两种资源类型，其中</a:t>
            </a:r>
            <a:r>
              <a:rPr lang="en-US" altLang="zh-CN" sz="1600" dirty="0"/>
              <a:t>CPU</a:t>
            </a:r>
            <a:r>
              <a:rPr lang="zh-CN" altLang="en-US" sz="1600" dirty="0"/>
              <a:t>为必选项，剩余的可以是</a:t>
            </a:r>
            <a:r>
              <a:rPr lang="en-US" altLang="zh-CN" sz="1600" dirty="0"/>
              <a:t>memory</a:t>
            </a:r>
            <a:r>
              <a:rPr lang="zh-CN" altLang="en-US" sz="1600" dirty="0"/>
              <a:t>，</a:t>
            </a:r>
            <a:r>
              <a:rPr lang="en-US" altLang="zh-CN" sz="1600" dirty="0"/>
              <a:t>IO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lvl="1"/>
            <a:r>
              <a:rPr lang="zh-CN" altLang="en-US" sz="1600" dirty="0"/>
              <a:t>用户可以指定动态扩容配置，至少包括扩容的目标，</a:t>
            </a:r>
            <a:r>
              <a:rPr lang="en-US" altLang="zh-CN" sz="1600" dirty="0" err="1"/>
              <a:t>minReplicas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maxReplicas</a:t>
            </a:r>
            <a:r>
              <a:rPr lang="zh-CN" altLang="en-US" sz="1600" dirty="0"/>
              <a:t>，</a:t>
            </a:r>
            <a:r>
              <a:rPr lang="en-US" altLang="zh-CN" sz="1600" dirty="0"/>
              <a:t>metrics</a:t>
            </a:r>
          </a:p>
          <a:p>
            <a:pPr lvl="1"/>
            <a:r>
              <a:rPr lang="en-US" altLang="zh-CN" sz="1600" dirty="0"/>
              <a:t>Minik8s</a:t>
            </a:r>
            <a:r>
              <a:rPr lang="zh-CN" altLang="en-US" sz="1600" dirty="0"/>
              <a:t>需要能够配置扩缩容的策略，策略包括两个部分：</a:t>
            </a:r>
            <a:endParaRPr lang="en-US" altLang="zh-CN" sz="1600" dirty="0"/>
          </a:p>
          <a:p>
            <a:pPr lvl="2">
              <a:buFont typeface="+mj-lt"/>
              <a:buAutoNum type="arabicPeriod"/>
            </a:pPr>
            <a:r>
              <a:rPr lang="zh-CN" altLang="en-US" sz="1400" dirty="0"/>
              <a:t>何时进行扩缩容</a:t>
            </a:r>
            <a:endParaRPr lang="en-US" altLang="zh-CN" sz="1400" dirty="0"/>
          </a:p>
          <a:p>
            <a:pPr lvl="2">
              <a:buFont typeface="+mj-lt"/>
              <a:buAutoNum type="arabicPeriod"/>
            </a:pPr>
            <a:r>
              <a:rPr lang="zh-CN" altLang="en-US" sz="1400" dirty="0"/>
              <a:t>扩缩容如何进行，即扩缩容的速度是怎样的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基本功能要求：水平自动扩容（</a:t>
            </a:r>
            <a:r>
              <a:rPr kumimoji="1" lang="en-US" altLang="zh-CN" sz="2400" dirty="0"/>
              <a:t>Horizontal Pod Autoscaling</a:t>
            </a:r>
            <a:r>
              <a:rPr kumimoji="1"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67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4118400" cy="357824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DNS</a:t>
            </a:r>
          </a:p>
          <a:p>
            <a:pPr lvl="1"/>
            <a:r>
              <a:rPr lang="zh-CN" altLang="en-US" sz="1600" dirty="0"/>
              <a:t>通过</a:t>
            </a:r>
            <a:r>
              <a:rPr lang="en-US" altLang="zh-CN" sz="1600" dirty="0" err="1"/>
              <a:t>yaml</a:t>
            </a:r>
            <a:r>
              <a:rPr lang="zh-CN" altLang="en-US" sz="1600" dirty="0"/>
              <a:t>配置文件对</a:t>
            </a:r>
            <a:r>
              <a:rPr lang="en-US" altLang="zh-CN" sz="1600" dirty="0"/>
              <a:t>Service</a:t>
            </a:r>
            <a:r>
              <a:rPr lang="zh-CN" altLang="en-US" sz="1600" dirty="0"/>
              <a:t>的域名进行配置</a:t>
            </a:r>
            <a:endParaRPr lang="en-US" altLang="zh-CN" sz="1600" dirty="0"/>
          </a:p>
          <a:p>
            <a:pPr lvl="1"/>
            <a:r>
              <a:rPr lang="zh-CN" altLang="en-US" sz="1600" dirty="0"/>
              <a:t>支持同一个域名下的多个子路径</a:t>
            </a:r>
            <a:r>
              <a:rPr lang="en-US" altLang="zh-CN" sz="1600" dirty="0"/>
              <a:t>path</a:t>
            </a:r>
            <a:r>
              <a:rPr lang="zh-CN" altLang="en-US" sz="1600" dirty="0"/>
              <a:t>对应多个</a:t>
            </a:r>
            <a:r>
              <a:rPr lang="en-US" altLang="zh-CN" sz="1600" dirty="0"/>
              <a:t>Service</a:t>
            </a:r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基本功能要求：</a:t>
            </a:r>
            <a:r>
              <a:rPr kumimoji="1" lang="en-US" altLang="zh-CN" sz="2400" dirty="0"/>
              <a:t>DNS</a:t>
            </a:r>
            <a:r>
              <a:rPr kumimoji="1" lang="zh-CN" altLang="en-US" sz="2400" dirty="0"/>
              <a:t>，容错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F5120DB-0B07-49BC-90FF-4610D783EDAC}"/>
              </a:ext>
            </a:extLst>
          </p:cNvPr>
          <p:cNvSpPr txBox="1">
            <a:spLocks/>
          </p:cNvSpPr>
          <p:nvPr/>
        </p:nvSpPr>
        <p:spPr>
          <a:xfrm>
            <a:off x="4788024" y="987574"/>
            <a:ext cx="4118400" cy="357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容错</a:t>
            </a:r>
            <a:endParaRPr lang="en-US" altLang="zh-CN" sz="1800" dirty="0"/>
          </a:p>
          <a:p>
            <a:pPr lvl="1"/>
            <a:r>
              <a:rPr lang="zh-CN" altLang="en-US" sz="1600" dirty="0"/>
              <a:t>为</a:t>
            </a:r>
            <a:r>
              <a:rPr lang="en-US" altLang="zh-CN" sz="1600" dirty="0"/>
              <a:t>Minik8s</a:t>
            </a:r>
            <a:r>
              <a:rPr lang="zh-CN" altLang="en-US" sz="1600" dirty="0"/>
              <a:t>的控制面实现容错</a:t>
            </a:r>
            <a:endParaRPr lang="en-US" altLang="zh-CN" sz="1400" dirty="0"/>
          </a:p>
          <a:p>
            <a:pPr lvl="1"/>
            <a:r>
              <a:rPr lang="en-US" altLang="zh-CN" sz="1600" dirty="0"/>
              <a:t>Minik8s</a:t>
            </a:r>
            <a:r>
              <a:rPr lang="zh-CN" altLang="en-US" sz="1600" dirty="0"/>
              <a:t>的控制面发生</a:t>
            </a:r>
            <a:r>
              <a:rPr lang="en-US" altLang="zh-CN" sz="1600" dirty="0"/>
              <a:t>crash</a:t>
            </a:r>
            <a:r>
              <a:rPr lang="zh-CN" altLang="en-US" sz="1600" dirty="0"/>
              <a:t>，不影响已有</a:t>
            </a:r>
            <a:r>
              <a:rPr lang="en-US" altLang="zh-CN" sz="1600" dirty="0"/>
              <a:t>Pod</a:t>
            </a:r>
            <a:r>
              <a:rPr lang="zh-CN" altLang="en-US" sz="1600" dirty="0"/>
              <a:t>的运行</a:t>
            </a:r>
            <a:endParaRPr lang="en-US" altLang="zh-CN" sz="1600" dirty="0"/>
          </a:p>
          <a:p>
            <a:pPr lvl="1"/>
            <a:r>
              <a:rPr lang="en-US" altLang="zh-CN" sz="1600" dirty="0"/>
              <a:t>Minik8s</a:t>
            </a:r>
            <a:r>
              <a:rPr lang="zh-CN" altLang="en-US" sz="1600" dirty="0"/>
              <a:t>的控制面重启后，已部署的</a:t>
            </a:r>
            <a:r>
              <a:rPr lang="en-US" altLang="zh-CN" sz="1600" dirty="0"/>
              <a:t>Pod</a:t>
            </a:r>
            <a:r>
              <a:rPr lang="zh-CN" altLang="en-US" sz="1600" dirty="0"/>
              <a:t>与</a:t>
            </a:r>
            <a:r>
              <a:rPr lang="en-US" altLang="zh-CN" sz="1600" dirty="0"/>
              <a:t>Service</a:t>
            </a:r>
            <a:r>
              <a:rPr lang="zh-CN" altLang="en-US" sz="1600" dirty="0"/>
              <a:t>均可以重新正常访问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Font typeface="Arial" pitchFamily="34" charset="0"/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4445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F996F-8559-4C13-8BC9-0D0977C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00" y="1016377"/>
            <a:ext cx="4256565" cy="407565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本课程将为同学们提供交我算平台的访问能力</a:t>
            </a:r>
            <a:endParaRPr lang="en-US" altLang="zh-CN" sz="1200" dirty="0"/>
          </a:p>
          <a:p>
            <a:pPr lvl="1"/>
            <a:r>
              <a:rPr lang="zh-CN" altLang="en-US" sz="1400" dirty="0"/>
              <a:t>交我算平台通过</a:t>
            </a:r>
            <a:r>
              <a:rPr lang="en-US" altLang="zh-CN" sz="1400" dirty="0" err="1"/>
              <a:t>Slurm</a:t>
            </a:r>
            <a:r>
              <a:rPr lang="zh-CN" altLang="en-US" sz="1400" dirty="0"/>
              <a:t>工作负载管理器来调度任务</a:t>
            </a:r>
            <a:endParaRPr lang="en-US" altLang="zh-CN" sz="1400" dirty="0"/>
          </a:p>
          <a:p>
            <a:pPr lvl="1"/>
            <a:r>
              <a:rPr lang="zh-CN" altLang="en-US" sz="1400" dirty="0"/>
              <a:t>能够运行诸如</a:t>
            </a:r>
            <a:r>
              <a:rPr lang="en-US" altLang="zh-CN" sz="1400" dirty="0"/>
              <a:t>CUDA</a:t>
            </a:r>
            <a:r>
              <a:rPr lang="zh-CN" altLang="en-US" sz="1400" dirty="0"/>
              <a:t>程序的</a:t>
            </a:r>
            <a:r>
              <a:rPr lang="en-US" altLang="zh-CN" sz="1400" dirty="0"/>
              <a:t>GPU</a:t>
            </a:r>
            <a:r>
              <a:rPr lang="zh-CN" altLang="en-US" sz="1400" dirty="0"/>
              <a:t>应用</a:t>
            </a:r>
            <a:endParaRPr lang="en-US" altLang="zh-CN" sz="1400" dirty="0"/>
          </a:p>
          <a:p>
            <a:r>
              <a:rPr lang="en-US" altLang="zh-CN" sz="1600" dirty="0"/>
              <a:t>Minik8s</a:t>
            </a:r>
            <a:r>
              <a:rPr lang="zh-CN" altLang="en-US" sz="1600" dirty="0"/>
              <a:t>能够帮助用户运行</a:t>
            </a:r>
            <a:r>
              <a:rPr lang="en-US" altLang="zh-CN" sz="1600" dirty="0"/>
              <a:t>GPU</a:t>
            </a:r>
            <a:r>
              <a:rPr lang="zh-CN" altLang="en-US" sz="1600" dirty="0"/>
              <a:t>应用</a:t>
            </a:r>
            <a:endParaRPr lang="en-US" altLang="zh-CN" sz="1200" dirty="0"/>
          </a:p>
          <a:p>
            <a:pPr lvl="1"/>
            <a:r>
              <a:rPr lang="zh-CN" altLang="en-US" sz="1400" dirty="0"/>
              <a:t>类似</a:t>
            </a:r>
            <a:r>
              <a:rPr lang="en-US" altLang="zh-CN" sz="1400" dirty="0"/>
              <a:t>Kubernetes</a:t>
            </a:r>
            <a:r>
              <a:rPr lang="zh-CN" altLang="en-US" sz="1400" dirty="0"/>
              <a:t>中</a:t>
            </a:r>
            <a:r>
              <a:rPr lang="en-US" altLang="zh-CN" sz="1400" dirty="0"/>
              <a:t>Job</a:t>
            </a:r>
            <a:r>
              <a:rPr lang="zh-CN" altLang="en-US" sz="1400" dirty="0"/>
              <a:t>抽象</a:t>
            </a:r>
            <a:endParaRPr lang="en-US" altLang="zh-CN" sz="1400" dirty="0"/>
          </a:p>
          <a:p>
            <a:pPr lvl="1"/>
            <a:r>
              <a:rPr lang="zh-CN" altLang="en-US" sz="1400" dirty="0"/>
              <a:t>用户提交</a:t>
            </a:r>
            <a:r>
              <a:rPr lang="en-US" altLang="zh-CN" sz="1400" dirty="0"/>
              <a:t>GPU</a:t>
            </a:r>
            <a:r>
              <a:rPr lang="zh-CN" altLang="en-US" sz="1400" dirty="0"/>
              <a:t>应用</a:t>
            </a:r>
            <a:r>
              <a:rPr lang="en-US" altLang="zh-CN" sz="1400" dirty="0"/>
              <a:t>+</a:t>
            </a:r>
            <a:r>
              <a:rPr lang="zh-CN" altLang="en-US" sz="1400" dirty="0"/>
              <a:t>运行脚本</a:t>
            </a:r>
            <a:endParaRPr lang="en-US" altLang="zh-CN" sz="1400" dirty="0"/>
          </a:p>
          <a:p>
            <a:pPr lvl="1"/>
            <a:r>
              <a:rPr lang="en-US" altLang="zh-CN" sz="1400" dirty="0"/>
              <a:t>Minik8s</a:t>
            </a:r>
            <a:r>
              <a:rPr lang="zh-CN" altLang="en-US" sz="1400" dirty="0"/>
              <a:t>利用交我算编译运行</a:t>
            </a:r>
            <a:endParaRPr lang="en-US" altLang="zh-CN" sz="1400" dirty="0"/>
          </a:p>
          <a:p>
            <a:pPr marL="342900" marR="0" lvl="0" indent="-3429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600" dirty="0"/>
              <a:t>演示需要实现简单</a:t>
            </a:r>
            <a:r>
              <a:rPr lang="en-US" altLang="zh-CN" sz="1600" dirty="0"/>
              <a:t>CUDA</a:t>
            </a:r>
            <a:r>
              <a:rPr lang="zh-CN" altLang="en-US" sz="1600" dirty="0"/>
              <a:t>应用</a:t>
            </a:r>
            <a:endParaRPr lang="en-US" altLang="zh-CN" sz="1600" dirty="0"/>
          </a:p>
          <a:p>
            <a:pPr lvl="1"/>
            <a:r>
              <a:rPr lang="zh-CN" altLang="en-US" sz="1400" dirty="0"/>
              <a:t>实现矩阵乘法和矩阵加法即可，需要利用硬件的并发能力</a:t>
            </a:r>
            <a:endParaRPr lang="en-US" altLang="zh-CN" sz="1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6941F-A27B-4BE7-8D18-CAEED54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5979"/>
            <a:ext cx="8686800" cy="810398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基本功能要求：支持</a:t>
            </a:r>
            <a:r>
              <a:rPr kumimoji="1" lang="en-US" altLang="zh-CN" sz="2400" dirty="0"/>
              <a:t>GPU</a:t>
            </a:r>
            <a:r>
              <a:rPr kumimoji="1" lang="zh-CN" altLang="en-US" sz="2400" dirty="0"/>
              <a:t>应用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9AEC6-B599-4D4F-B0B0-E5D4C00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B9C421-0E9E-4A02-8230-51BAE81CA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7694"/>
            <a:ext cx="4641550" cy="16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85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72282</TotalTime>
  <Words>1195</Words>
  <Application>Microsoft Office PowerPoint</Application>
  <PresentationFormat>全屏显示(16:9)</PresentationFormat>
  <Paragraphs>146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DengXian</vt:lpstr>
      <vt:lpstr>宋体</vt:lpstr>
      <vt:lpstr>微软雅黑</vt:lpstr>
      <vt:lpstr>微软雅黑 Light</vt:lpstr>
      <vt:lpstr>Arial</vt:lpstr>
      <vt:lpstr>Calibri</vt:lpstr>
      <vt:lpstr>Office 主题​​</vt:lpstr>
      <vt:lpstr>云操作系统 Lab：Minik8s</vt:lpstr>
      <vt:lpstr>概述</vt:lpstr>
      <vt:lpstr>基本功能</vt:lpstr>
      <vt:lpstr>基本功能要求：实现Pod抽象</vt:lpstr>
      <vt:lpstr>基本功能要求：实现Service抽象</vt:lpstr>
      <vt:lpstr>基本功能要求：实现ReplicaSet/Deployment抽象</vt:lpstr>
      <vt:lpstr>基本功能要求：水平自动扩容（Horizontal Pod Autoscaling）</vt:lpstr>
      <vt:lpstr>基本功能要求：DNS，容错</vt:lpstr>
      <vt:lpstr>基本功能要求：支持GPU应用</vt:lpstr>
      <vt:lpstr>基本功能要求：多机Minik8s</vt:lpstr>
      <vt:lpstr>可选功能（2选1）</vt:lpstr>
      <vt:lpstr>可选功能：Microservice</vt:lpstr>
      <vt:lpstr>可选功能：Serverless</vt:lpstr>
      <vt:lpstr>考核方式</vt:lpstr>
      <vt:lpstr>分组作业</vt:lpstr>
      <vt:lpstr>阶段性考核</vt:lpstr>
      <vt:lpstr>阶段性考核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Ziming Zhao</cp:lastModifiedBy>
  <cp:revision>2278</cp:revision>
  <cp:lastPrinted>2016-06-13T07:55:34Z</cp:lastPrinted>
  <dcterms:created xsi:type="dcterms:W3CDTF">2017-11-24T09:35:45Z</dcterms:created>
  <dcterms:modified xsi:type="dcterms:W3CDTF">2022-03-29T05:54:13Z</dcterms:modified>
</cp:coreProperties>
</file>