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92" r:id="rId2"/>
    <p:sldId id="257" r:id="rId3"/>
    <p:sldId id="258" r:id="rId4"/>
    <p:sldId id="259" r:id="rId5"/>
    <p:sldId id="293" r:id="rId6"/>
    <p:sldId id="266" r:id="rId7"/>
    <p:sldId id="301" r:id="rId8"/>
    <p:sldId id="294" r:id="rId9"/>
    <p:sldId id="302" r:id="rId10"/>
    <p:sldId id="300" r:id="rId11"/>
    <p:sldId id="299" r:id="rId12"/>
    <p:sldId id="272" r:id="rId13"/>
    <p:sldId id="264" r:id="rId14"/>
    <p:sldId id="265" r:id="rId15"/>
    <p:sldId id="295" r:id="rId16"/>
    <p:sldId id="269" r:id="rId17"/>
    <p:sldId id="298" r:id="rId18"/>
    <p:sldId id="303" r:id="rId19"/>
    <p:sldId id="271" r:id="rId20"/>
    <p:sldId id="296"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054"/>
    <a:srgbClr val="597C8F"/>
    <a:srgbClr val="DA826C"/>
    <a:srgbClr val="395269"/>
    <a:srgbClr val="FB4349"/>
    <a:srgbClr val="596D7E"/>
    <a:srgbClr val="FFFFFF"/>
    <a:srgbClr val="AB3438"/>
    <a:srgbClr val="2A3C4D"/>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456" y="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CN" panose="02020400000000000000" pitchFamily="18" charset="-122"/>
                <a:ea typeface="思源宋体 CN" panose="02020400000000000000"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CN" panose="02020400000000000000" pitchFamily="18" charset="-122"/>
                <a:ea typeface="思源宋体 CN" panose="02020400000000000000" pitchFamily="18" charset="-122"/>
              </a:defRPr>
            </a:lvl1pPr>
          </a:lstStyle>
          <a:p>
            <a:fld id="{E1476BF9-CC91-4E53-9994-4EDE7293B571}" type="datetimeFigureOut">
              <a:rPr lang="zh-CN" altLang="en-US" smtClean="0"/>
              <a:t>2021/9/13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CN" panose="02020400000000000000" pitchFamily="18" charset="-122"/>
                <a:ea typeface="思源宋体 CN" panose="02020400000000000000"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CN" panose="02020400000000000000" pitchFamily="18" charset="-122"/>
                <a:ea typeface="思源宋体 CN" panose="02020400000000000000" pitchFamily="18" charset="-122"/>
              </a:defRPr>
            </a:lvl1pPr>
          </a:lstStyle>
          <a:p>
            <a:fld id="{71BE935D-E771-4353-9C11-F366E4F1B1BB}" type="slidenum">
              <a:rPr lang="zh-CN" altLang="en-US" smtClean="0"/>
              <a:t>‹#›</a:t>
            </a:fld>
            <a:endParaRPr lang="zh-CN" altLang="en-US" dirty="0"/>
          </a:p>
        </p:txBody>
      </p:sp>
    </p:spTree>
    <p:extLst>
      <p:ext uri="{BB962C8B-B14F-4D97-AF65-F5344CB8AC3E}">
        <p14:creationId xmlns:p14="http://schemas.microsoft.com/office/powerpoint/2010/main" val="3217484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1pPr>
    <a:lvl2pPr marL="45720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2pPr>
    <a:lvl3pPr marL="91440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3pPr>
    <a:lvl4pPr marL="137160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4pPr>
    <a:lvl5pPr marL="1828800" algn="l" defTabSz="914400" rtl="0" eaLnBrk="1" latinLnBrk="0" hangingPunct="1">
      <a:defRPr sz="1200" kern="1200">
        <a:solidFill>
          <a:schemeClr val="tx1"/>
        </a:solidFill>
        <a:latin typeface="思源宋体 CN" panose="02020400000000000000" pitchFamily="18" charset="-122"/>
        <a:ea typeface="思源宋体 CN" panose="02020400000000000000"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BE935D-E771-4353-9C11-F366E4F1B1BB}" type="slidenum">
              <a:rPr lang="zh-CN" altLang="en-US" smtClean="0"/>
              <a:t>1</a:t>
            </a:fld>
            <a:endParaRPr lang="zh-CN" altLang="en-US" dirty="0"/>
          </a:p>
        </p:txBody>
      </p:sp>
    </p:spTree>
    <p:extLst>
      <p:ext uri="{BB962C8B-B14F-4D97-AF65-F5344CB8AC3E}">
        <p14:creationId xmlns:p14="http://schemas.microsoft.com/office/powerpoint/2010/main" val="217688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10</a:t>
            </a:fld>
            <a:endParaRPr lang="zh-CN" altLang="en-US" dirty="0"/>
          </a:p>
        </p:txBody>
      </p:sp>
    </p:spTree>
    <p:extLst>
      <p:ext uri="{BB962C8B-B14F-4D97-AF65-F5344CB8AC3E}">
        <p14:creationId xmlns:p14="http://schemas.microsoft.com/office/powerpoint/2010/main" val="26391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11</a:t>
            </a:fld>
            <a:endParaRPr lang="zh-CN" altLang="en-US" dirty="0"/>
          </a:p>
        </p:txBody>
      </p:sp>
    </p:spTree>
    <p:extLst>
      <p:ext uri="{BB962C8B-B14F-4D97-AF65-F5344CB8AC3E}">
        <p14:creationId xmlns:p14="http://schemas.microsoft.com/office/powerpoint/2010/main" val="3362041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12</a:t>
            </a:fld>
            <a:endParaRPr lang="zh-CN" altLang="en-US" dirty="0"/>
          </a:p>
        </p:txBody>
      </p:sp>
    </p:spTree>
    <p:extLst>
      <p:ext uri="{BB962C8B-B14F-4D97-AF65-F5344CB8AC3E}">
        <p14:creationId xmlns:p14="http://schemas.microsoft.com/office/powerpoint/2010/main" val="509454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13</a:t>
            </a:fld>
            <a:endParaRPr lang="zh-CN" altLang="en-US" dirty="0"/>
          </a:p>
        </p:txBody>
      </p:sp>
    </p:spTree>
    <p:extLst>
      <p:ext uri="{BB962C8B-B14F-4D97-AF65-F5344CB8AC3E}">
        <p14:creationId xmlns:p14="http://schemas.microsoft.com/office/powerpoint/2010/main" val="3953485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14</a:t>
            </a:fld>
            <a:endParaRPr lang="zh-CN" altLang="en-US" dirty="0"/>
          </a:p>
        </p:txBody>
      </p:sp>
    </p:spTree>
    <p:extLst>
      <p:ext uri="{BB962C8B-B14F-4D97-AF65-F5344CB8AC3E}">
        <p14:creationId xmlns:p14="http://schemas.microsoft.com/office/powerpoint/2010/main" val="1105348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15</a:t>
            </a:fld>
            <a:endParaRPr lang="zh-CN" altLang="en-US" dirty="0"/>
          </a:p>
        </p:txBody>
      </p:sp>
    </p:spTree>
    <p:extLst>
      <p:ext uri="{BB962C8B-B14F-4D97-AF65-F5344CB8AC3E}">
        <p14:creationId xmlns:p14="http://schemas.microsoft.com/office/powerpoint/2010/main" val="2535498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16</a:t>
            </a:fld>
            <a:endParaRPr lang="zh-CN" altLang="en-US" dirty="0"/>
          </a:p>
        </p:txBody>
      </p:sp>
    </p:spTree>
    <p:extLst>
      <p:ext uri="{BB962C8B-B14F-4D97-AF65-F5344CB8AC3E}">
        <p14:creationId xmlns:p14="http://schemas.microsoft.com/office/powerpoint/2010/main" val="1137011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17</a:t>
            </a:fld>
            <a:endParaRPr lang="zh-CN" altLang="en-US" dirty="0"/>
          </a:p>
        </p:txBody>
      </p:sp>
    </p:spTree>
    <p:extLst>
      <p:ext uri="{BB962C8B-B14F-4D97-AF65-F5344CB8AC3E}">
        <p14:creationId xmlns:p14="http://schemas.microsoft.com/office/powerpoint/2010/main" val="2217633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18</a:t>
            </a:fld>
            <a:endParaRPr lang="zh-CN" altLang="en-US" dirty="0"/>
          </a:p>
        </p:txBody>
      </p:sp>
    </p:spTree>
    <p:extLst>
      <p:ext uri="{BB962C8B-B14F-4D97-AF65-F5344CB8AC3E}">
        <p14:creationId xmlns:p14="http://schemas.microsoft.com/office/powerpoint/2010/main" val="3761665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19</a:t>
            </a:fld>
            <a:endParaRPr lang="zh-CN" altLang="en-US" dirty="0"/>
          </a:p>
        </p:txBody>
      </p:sp>
    </p:spTree>
    <p:extLst>
      <p:ext uri="{BB962C8B-B14F-4D97-AF65-F5344CB8AC3E}">
        <p14:creationId xmlns:p14="http://schemas.microsoft.com/office/powerpoint/2010/main" val="3098693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2</a:t>
            </a:fld>
            <a:endParaRPr lang="zh-CN" altLang="en-US" dirty="0"/>
          </a:p>
        </p:txBody>
      </p:sp>
    </p:spTree>
    <p:extLst>
      <p:ext uri="{BB962C8B-B14F-4D97-AF65-F5344CB8AC3E}">
        <p14:creationId xmlns:p14="http://schemas.microsoft.com/office/powerpoint/2010/main" val="1242338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BE935D-E771-4353-9C11-F366E4F1B1BB}" type="slidenum">
              <a:rPr lang="zh-CN" altLang="en-US" smtClean="0"/>
              <a:t>20</a:t>
            </a:fld>
            <a:endParaRPr lang="zh-CN" altLang="en-US" dirty="0"/>
          </a:p>
        </p:txBody>
      </p:sp>
    </p:spTree>
    <p:extLst>
      <p:ext uri="{BB962C8B-B14F-4D97-AF65-F5344CB8AC3E}">
        <p14:creationId xmlns:p14="http://schemas.microsoft.com/office/powerpoint/2010/main" val="3567281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3</a:t>
            </a:fld>
            <a:endParaRPr lang="zh-CN" altLang="en-US" dirty="0"/>
          </a:p>
        </p:txBody>
      </p:sp>
    </p:spTree>
    <p:extLst>
      <p:ext uri="{BB962C8B-B14F-4D97-AF65-F5344CB8AC3E}">
        <p14:creationId xmlns:p14="http://schemas.microsoft.com/office/powerpoint/2010/main" val="71121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4</a:t>
            </a:fld>
            <a:endParaRPr lang="zh-CN" altLang="en-US" dirty="0"/>
          </a:p>
        </p:txBody>
      </p:sp>
    </p:spTree>
    <p:extLst>
      <p:ext uri="{BB962C8B-B14F-4D97-AF65-F5344CB8AC3E}">
        <p14:creationId xmlns:p14="http://schemas.microsoft.com/office/powerpoint/2010/main" val="3884962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5</a:t>
            </a:fld>
            <a:endParaRPr lang="zh-CN" altLang="en-US" dirty="0"/>
          </a:p>
        </p:txBody>
      </p:sp>
    </p:spTree>
    <p:extLst>
      <p:ext uri="{BB962C8B-B14F-4D97-AF65-F5344CB8AC3E}">
        <p14:creationId xmlns:p14="http://schemas.microsoft.com/office/powerpoint/2010/main" val="2065748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6</a:t>
            </a:fld>
            <a:endParaRPr lang="zh-CN" altLang="en-US" dirty="0"/>
          </a:p>
        </p:txBody>
      </p:sp>
    </p:spTree>
    <p:extLst>
      <p:ext uri="{BB962C8B-B14F-4D97-AF65-F5344CB8AC3E}">
        <p14:creationId xmlns:p14="http://schemas.microsoft.com/office/powerpoint/2010/main" val="3294619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7</a:t>
            </a:fld>
            <a:endParaRPr lang="zh-CN" altLang="en-US" dirty="0"/>
          </a:p>
        </p:txBody>
      </p:sp>
    </p:spTree>
    <p:extLst>
      <p:ext uri="{BB962C8B-B14F-4D97-AF65-F5344CB8AC3E}">
        <p14:creationId xmlns:p14="http://schemas.microsoft.com/office/powerpoint/2010/main" val="4033763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8</a:t>
            </a:fld>
            <a:endParaRPr lang="zh-CN" altLang="en-US" dirty="0"/>
          </a:p>
        </p:txBody>
      </p:sp>
    </p:spTree>
    <p:extLst>
      <p:ext uri="{BB962C8B-B14F-4D97-AF65-F5344CB8AC3E}">
        <p14:creationId xmlns:p14="http://schemas.microsoft.com/office/powerpoint/2010/main" val="1390617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t>9</a:t>
            </a:fld>
            <a:endParaRPr lang="zh-CN" altLang="en-US" dirty="0"/>
          </a:p>
        </p:txBody>
      </p:sp>
    </p:spTree>
    <p:extLst>
      <p:ext uri="{BB962C8B-B14F-4D97-AF65-F5344CB8AC3E}">
        <p14:creationId xmlns:p14="http://schemas.microsoft.com/office/powerpoint/2010/main" val="3366746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extLst>
              <a:ext uri="{28A0092B-C50C-407E-A947-70E740481C1C}">
                <a14:useLocalDpi xmlns:a14="http://schemas.microsoft.com/office/drawing/2010/main"/>
              </a:ext>
            </a:extLst>
          </a:blip>
          <a:srcRect r="-24"/>
          <a:stretch>
            <a:fillRect/>
          </a:stretch>
        </p:blipFill>
        <p:spPr>
          <a:xfrm>
            <a:off x="0" y="0"/>
            <a:ext cx="12192000" cy="6858000"/>
          </a:xfrm>
          <a:prstGeom prst="rect">
            <a:avLst/>
          </a:prstGeom>
        </p:spPr>
      </p:pic>
      <p:grpSp>
        <p:nvGrpSpPr>
          <p:cNvPr id="9" name="组合 8"/>
          <p:cNvGrpSpPr/>
          <p:nvPr userDrawn="1"/>
        </p:nvGrpSpPr>
        <p:grpSpPr>
          <a:xfrm>
            <a:off x="3581399" y="1052096"/>
            <a:ext cx="5330231" cy="4786943"/>
            <a:chOff x="1072586" y="701733"/>
            <a:chExt cx="4902755" cy="4560310"/>
          </a:xfrm>
        </p:grpSpPr>
        <p:sp>
          <p:nvSpPr>
            <p:cNvPr id="10" name="矩形 9"/>
            <p:cNvSpPr/>
            <p:nvPr/>
          </p:nvSpPr>
          <p:spPr>
            <a:xfrm rot="2648372">
              <a:off x="1072586" y="730321"/>
              <a:ext cx="4474028" cy="4474028"/>
            </a:xfrm>
            <a:prstGeom prst="rect">
              <a:avLst/>
            </a:prstGeom>
            <a:noFill/>
            <a:ln w="38100">
              <a:solidFill>
                <a:srgbClr val="0037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 name="矩形 10"/>
            <p:cNvSpPr/>
            <p:nvPr/>
          </p:nvSpPr>
          <p:spPr>
            <a:xfrm rot="2648372">
              <a:off x="1501313" y="788015"/>
              <a:ext cx="4474028" cy="4474028"/>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 name="矩形 11"/>
            <p:cNvSpPr/>
            <p:nvPr/>
          </p:nvSpPr>
          <p:spPr>
            <a:xfrm rot="2648372">
              <a:off x="1313660" y="701733"/>
              <a:ext cx="4499505" cy="4545098"/>
            </a:xfrm>
            <a:prstGeom prst="rect">
              <a:avLst/>
            </a:prstGeom>
            <a:solidFill>
              <a:srgbClr val="FAFAF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A0DAD5-25A9-43C7-9ED5-EFD69834AB32}" type="datetimeFigureOut">
              <a:rPr lang="zh-CN" altLang="en-US" smtClean="0"/>
              <a:t>2021/9/13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FDA5D8F-D066-4E35-B174-87C3F62E8D9F}" type="slidenum">
              <a:rPr lang="zh-CN" altLang="en-US" smtClean="0"/>
              <a:t>‹#›</a:t>
            </a:fld>
            <a:endParaRPr lang="zh-CN" altLang="en-US"/>
          </a:p>
        </p:txBody>
      </p:sp>
      <p:pic>
        <p:nvPicPr>
          <p:cNvPr id="5" name="图片 4"/>
          <p:cNvPicPr>
            <a:picLocks noChangeAspect="1"/>
          </p:cNvPicPr>
          <p:nvPr userDrawn="1"/>
        </p:nvPicPr>
        <p:blipFill>
          <a:blip r:embed="rId2"/>
          <a:stretch>
            <a:fillRect/>
          </a:stretch>
        </p:blipFill>
        <p:spPr>
          <a:xfrm>
            <a:off x="0" y="0"/>
            <a:ext cx="12192000" cy="68680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2DA0DAD5-25A9-43C7-9ED5-EFD69834AB32}" type="datetimeFigureOut">
              <a:rPr lang="zh-CN" altLang="en-US" smtClean="0"/>
              <a:t>2021/9/13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5FDA5D8F-D066-4E35-B174-87C3F62E8D9F}"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panose="02020400000000000000" pitchFamily="18" charset="-122"/>
          <a:ea typeface="思源宋体 CN"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panose="02020400000000000000" pitchFamily="18" charset="-122"/>
          <a:ea typeface="思源宋体 CN"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panose="02020400000000000000" pitchFamily="18" charset="-122"/>
          <a:ea typeface="思源宋体 CN"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99218" y="1731382"/>
            <a:ext cx="358566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E67054"/>
                </a:solidFill>
                <a:latin typeface="思源宋体 CN Heavy" panose="02020900000000000000" pitchFamily="18" charset="-122"/>
                <a:ea typeface="思源宋体 CN Heavy" panose="02020900000000000000" pitchFamily="18" charset="-122"/>
              </a:rPr>
              <a:t>项目答辩</a:t>
            </a:r>
            <a:endParaRPr kumimoji="0" lang="zh-CN" altLang="en-US" sz="2400" b="0" i="0" u="none" strike="noStrike" kern="1200" cap="none" spc="0" normalizeH="0" baseline="0" noProof="0" dirty="0">
              <a:ln>
                <a:noFill/>
              </a:ln>
              <a:solidFill>
                <a:srgbClr val="E67054"/>
              </a:solidFill>
              <a:effectLst/>
              <a:uLnTx/>
              <a:uFillTx/>
              <a:latin typeface="思源宋体 CN Heavy" panose="02020900000000000000" pitchFamily="18" charset="-122"/>
              <a:ea typeface="思源宋体 CN Heavy" panose="02020900000000000000" pitchFamily="18" charset="-122"/>
              <a:cs typeface="+mn-cs"/>
            </a:endParaRPr>
          </a:p>
        </p:txBody>
      </p:sp>
      <p:sp>
        <p:nvSpPr>
          <p:cNvPr id="3" name="文本框 2"/>
          <p:cNvSpPr txBox="1"/>
          <p:nvPr/>
        </p:nvSpPr>
        <p:spPr>
          <a:xfrm>
            <a:off x="3148532" y="2682232"/>
            <a:ext cx="6348123" cy="1015663"/>
          </a:xfrm>
          <a:prstGeom prst="rect">
            <a:avLst/>
          </a:prstGeom>
          <a:noFill/>
        </p:spPr>
        <p:txBody>
          <a:bodyPr wrap="square" rtlCol="0">
            <a:spAutoFit/>
          </a:bodyPr>
          <a:lstStyle/>
          <a:p>
            <a:pPr algn="dist"/>
            <a:r>
              <a:rPr lang="zh-CN" altLang="en-US" sz="6000" dirty="0">
                <a:solidFill>
                  <a:srgbClr val="2A3C4D"/>
                </a:solidFill>
                <a:latin typeface="思源宋体 CN Heavy" panose="02020900000000000000" pitchFamily="18" charset="-122"/>
                <a:ea typeface="思源宋体 CN Heavy" panose="02020900000000000000" pitchFamily="18" charset="-122"/>
              </a:rPr>
              <a:t>二手交易平台</a:t>
            </a:r>
          </a:p>
        </p:txBody>
      </p:sp>
      <p:sp>
        <p:nvSpPr>
          <p:cNvPr id="4" name="矩形 3"/>
          <p:cNvSpPr/>
          <p:nvPr/>
        </p:nvSpPr>
        <p:spPr>
          <a:xfrm>
            <a:off x="3894519" y="3850065"/>
            <a:ext cx="4595061" cy="372025"/>
          </a:xfrm>
          <a:prstGeom prst="rect">
            <a:avLst/>
          </a:prstGeom>
        </p:spPr>
        <p:txBody>
          <a:bodyPr wrap="square">
            <a:spAutoFit/>
          </a:bodyPr>
          <a:lstStyle/>
          <a:p>
            <a:pPr lvl="0" algn="ctr">
              <a:lnSpc>
                <a:spcPct val="125000"/>
              </a:lnSpc>
              <a:spcAft>
                <a:spcPts val="800"/>
              </a:spcAft>
              <a:defRPr/>
            </a:pPr>
            <a:r>
              <a:rPr lang="zh-CN" altLang="en-US" sz="1600" dirty="0">
                <a:solidFill>
                  <a:prstClr val="black">
                    <a:lumMod val="65000"/>
                    <a:lumOff val="35000"/>
                  </a:prstClr>
                </a:solidFill>
                <a:effectLst>
                  <a:outerShdw blurRad="38100" dist="38100" dir="2700000" algn="tl">
                    <a:srgbClr val="000000">
                      <a:alpha val="43137"/>
                    </a:srgbClr>
                  </a:outerShdw>
                </a:effectLst>
                <a:latin typeface="思源宋体 CN" panose="02020400000000000000" pitchFamily="18" charset="-122"/>
                <a:ea typeface="思源宋体 CN" panose="02020400000000000000" pitchFamily="18" charset="-122"/>
              </a:rPr>
              <a:t>小组成员：王浩天</a:t>
            </a:r>
            <a:r>
              <a:rPr lang="en-US" altLang="zh-CN" sz="1600" dirty="0">
                <a:solidFill>
                  <a:prstClr val="black">
                    <a:lumMod val="65000"/>
                    <a:lumOff val="35000"/>
                  </a:prstClr>
                </a:solidFill>
                <a:effectLst>
                  <a:outerShdw blurRad="38100" dist="38100" dir="2700000" algn="tl">
                    <a:srgbClr val="000000">
                      <a:alpha val="43137"/>
                    </a:srgbClr>
                  </a:outerShdw>
                </a:effectLst>
                <a:latin typeface="思源宋体 CN" panose="02020400000000000000" pitchFamily="18" charset="-122"/>
                <a:ea typeface="思源宋体 CN" panose="02020400000000000000" pitchFamily="18" charset="-122"/>
              </a:rPr>
              <a:t>   </a:t>
            </a:r>
            <a:r>
              <a:rPr lang="zh-CN" altLang="en-US" sz="1600" dirty="0">
                <a:solidFill>
                  <a:prstClr val="black">
                    <a:lumMod val="65000"/>
                    <a:lumOff val="35000"/>
                  </a:prstClr>
                </a:solidFill>
                <a:effectLst>
                  <a:outerShdw blurRad="38100" dist="38100" dir="2700000" algn="tl">
                    <a:srgbClr val="000000">
                      <a:alpha val="43137"/>
                    </a:srgbClr>
                  </a:outerShdw>
                </a:effectLst>
                <a:latin typeface="思源宋体 CN" panose="02020400000000000000" pitchFamily="18" charset="-122"/>
                <a:ea typeface="思源宋体 CN" panose="02020400000000000000" pitchFamily="18" charset="-122"/>
              </a:rPr>
              <a:t>周昱宏   陶昱丞   徐惠东</a:t>
            </a:r>
          </a:p>
        </p:txBody>
      </p:sp>
      <p:grpSp>
        <p:nvGrpSpPr>
          <p:cNvPr id="16" name="组合 15"/>
          <p:cNvGrpSpPr/>
          <p:nvPr/>
        </p:nvGrpSpPr>
        <p:grpSpPr>
          <a:xfrm>
            <a:off x="7451990" y="6212301"/>
            <a:ext cx="4421743" cy="432323"/>
            <a:chOff x="7318640" y="6336126"/>
            <a:chExt cx="4421743" cy="432323"/>
          </a:xfrm>
        </p:grpSpPr>
        <p:grpSp>
          <p:nvGrpSpPr>
            <p:cNvPr id="6" name="组合 5"/>
            <p:cNvGrpSpPr/>
            <p:nvPr/>
          </p:nvGrpSpPr>
          <p:grpSpPr>
            <a:xfrm>
              <a:off x="7318640" y="6351515"/>
              <a:ext cx="2091764" cy="416934"/>
              <a:chOff x="1395409" y="4331635"/>
              <a:chExt cx="2091764" cy="416934"/>
            </a:xfrm>
          </p:grpSpPr>
          <p:grpSp>
            <p:nvGrpSpPr>
              <p:cNvPr id="12" name="组合 11"/>
              <p:cNvGrpSpPr/>
              <p:nvPr/>
            </p:nvGrpSpPr>
            <p:grpSpPr>
              <a:xfrm>
                <a:off x="1395409" y="4331635"/>
                <a:ext cx="416937" cy="416934"/>
                <a:chOff x="891974" y="4415843"/>
                <a:chExt cx="450443" cy="450443"/>
              </a:xfrm>
            </p:grpSpPr>
            <p:sp>
              <p:nvSpPr>
                <p:cNvPr id="14" name="椭圆 13"/>
                <p:cNvSpPr/>
                <p:nvPr/>
              </p:nvSpPr>
              <p:spPr>
                <a:xfrm>
                  <a:off x="891974" y="4415843"/>
                  <a:ext cx="450443" cy="450443"/>
                </a:xfrm>
                <a:prstGeom prst="ellipse">
                  <a:avLst/>
                </a:prstGeom>
                <a:noFill/>
                <a:ln w="12700" cap="flat" cmpd="sng" algn="ctr">
                  <a:solidFill>
                    <a:srgbClr val="E67054"/>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endParaRPr>
                </a:p>
              </p:txBody>
            </p:sp>
            <p:sp>
              <p:nvSpPr>
                <p:cNvPr id="15" name="椭圆 39"/>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E67054"/>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endParaRPr>
                </a:p>
              </p:txBody>
            </p:sp>
          </p:grpSp>
          <p:sp>
            <p:nvSpPr>
              <p:cNvPr id="13" name="文本框 12"/>
              <p:cNvSpPr txBox="1"/>
              <p:nvPr/>
            </p:nvSpPr>
            <p:spPr>
              <a:xfrm>
                <a:off x="1866216" y="4355436"/>
                <a:ext cx="1620957" cy="338554"/>
              </a:xfrm>
              <a:prstGeom prst="rect">
                <a:avLst/>
              </a:prstGeom>
              <a:noFill/>
            </p:spPr>
            <p:txBody>
              <a:bodyPr wrap="none" rtlCol="0">
                <a:spAutoFit/>
                <a:scene3d>
                  <a:camera prst="orthographicFront"/>
                  <a:lightRig rig="threePt" dir="t"/>
                </a:scene3d>
                <a:sp3d contourW="12700"/>
              </a:bodyPr>
              <a:lstStyle/>
              <a:p>
                <a:r>
                  <a:rPr lang="zh-CN" altLang="en-US" sz="1600" b="1" dirty="0">
                    <a:solidFill>
                      <a:schemeClr val="tx1">
                        <a:lumMod val="65000"/>
                        <a:lumOff val="35000"/>
                      </a:schemeClr>
                    </a:solidFill>
                    <a:latin typeface="思源宋体 CN" panose="02020400000000000000" pitchFamily="18" charset="-122"/>
                    <a:ea typeface="思源宋体 CN" panose="02020400000000000000" pitchFamily="18" charset="-122"/>
                  </a:rPr>
                  <a:t>汇报人：陶昱丞</a:t>
                </a:r>
              </a:p>
            </p:txBody>
          </p:sp>
        </p:grpSp>
        <p:grpSp>
          <p:nvGrpSpPr>
            <p:cNvPr id="7" name="组合 6"/>
            <p:cNvGrpSpPr/>
            <p:nvPr/>
          </p:nvGrpSpPr>
          <p:grpSpPr>
            <a:xfrm>
              <a:off x="9464274" y="6336126"/>
              <a:ext cx="2276109" cy="416934"/>
              <a:chOff x="3884498" y="4331635"/>
              <a:chExt cx="2276109" cy="416934"/>
            </a:xfrm>
          </p:grpSpPr>
          <p:grpSp>
            <p:nvGrpSpPr>
              <p:cNvPr id="8" name="组合 7"/>
              <p:cNvGrpSpPr/>
              <p:nvPr/>
            </p:nvGrpSpPr>
            <p:grpSpPr>
              <a:xfrm>
                <a:off x="3884498" y="4331635"/>
                <a:ext cx="416937" cy="416934"/>
                <a:chOff x="891974" y="4415843"/>
                <a:chExt cx="450443" cy="450443"/>
              </a:xfrm>
            </p:grpSpPr>
            <p:sp>
              <p:nvSpPr>
                <p:cNvPr id="10" name="椭圆 9"/>
                <p:cNvSpPr/>
                <p:nvPr/>
              </p:nvSpPr>
              <p:spPr>
                <a:xfrm>
                  <a:off x="891974" y="4415843"/>
                  <a:ext cx="450443" cy="450443"/>
                </a:xfrm>
                <a:prstGeom prst="ellipse">
                  <a:avLst/>
                </a:prstGeom>
                <a:noFill/>
                <a:ln w="12700" cap="flat" cmpd="sng" algn="ctr">
                  <a:solidFill>
                    <a:srgbClr val="E67054"/>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endParaRPr>
                </a:p>
              </p:txBody>
            </p:sp>
            <p:sp>
              <p:nvSpPr>
                <p:cNvPr id="11" name="椭圆 44"/>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rgbClr val="E67054"/>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endParaRPr>
                </a:p>
              </p:txBody>
            </p:sp>
          </p:grpSp>
          <p:sp>
            <p:nvSpPr>
              <p:cNvPr id="9" name="文本框 8"/>
              <p:cNvSpPr txBox="1"/>
              <p:nvPr/>
            </p:nvSpPr>
            <p:spPr>
              <a:xfrm>
                <a:off x="4355305" y="4355436"/>
                <a:ext cx="1805302" cy="338554"/>
              </a:xfrm>
              <a:prstGeom prst="rect">
                <a:avLst/>
              </a:prstGeom>
              <a:noFill/>
            </p:spPr>
            <p:txBody>
              <a:bodyPr wrap="none" rtlCol="0">
                <a:spAutoFit/>
                <a:scene3d>
                  <a:camera prst="orthographicFront"/>
                  <a:lightRig rig="threePt" dir="t"/>
                </a:scene3d>
                <a:sp3d contourW="12700"/>
              </a:bodyPr>
              <a:lstStyle/>
              <a:p>
                <a:r>
                  <a:rPr lang="zh-CN" altLang="en-US" sz="1600" b="1" dirty="0">
                    <a:solidFill>
                      <a:schemeClr val="tx1">
                        <a:lumMod val="65000"/>
                        <a:lumOff val="35000"/>
                      </a:schemeClr>
                    </a:solidFill>
                    <a:latin typeface="思源宋体 CN" panose="02020400000000000000" pitchFamily="18" charset="-122"/>
                    <a:ea typeface="思源宋体 CN" panose="02020400000000000000" pitchFamily="18" charset="-122"/>
                  </a:rPr>
                  <a:t>时间：</a:t>
                </a:r>
                <a:r>
                  <a:rPr lang="en-US" altLang="zh-CN" sz="1600" b="1" dirty="0">
                    <a:solidFill>
                      <a:schemeClr val="tx1">
                        <a:lumMod val="65000"/>
                        <a:lumOff val="35000"/>
                      </a:schemeClr>
                    </a:solidFill>
                    <a:latin typeface="思源宋体 CN" panose="02020400000000000000" pitchFamily="18" charset="-122"/>
                    <a:ea typeface="思源宋体 CN" panose="02020400000000000000" pitchFamily="18" charset="-122"/>
                  </a:rPr>
                  <a:t>2021.9.13</a:t>
                </a:r>
                <a:endParaRPr lang="zh-CN" altLang="en-US" sz="1600" b="1" dirty="0">
                  <a:solidFill>
                    <a:schemeClr val="tx1">
                      <a:lumMod val="65000"/>
                      <a:lumOff val="35000"/>
                    </a:schemeClr>
                  </a:solidFill>
                  <a:latin typeface="思源宋体 CN" panose="02020400000000000000" pitchFamily="18" charset="-122"/>
                  <a:ea typeface="思源宋体 CN" panose="02020400000000000000" pitchFamily="18"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45532"/>
            <a:ext cx="2964091" cy="523220"/>
            <a:chOff x="174623" y="245532"/>
            <a:chExt cx="2964091" cy="523220"/>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E6705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597C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99612" y="245532"/>
              <a:ext cx="23391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w="0">
                    <a:noFill/>
                  </a:ln>
                  <a:solidFill>
                    <a:prstClr val="black">
                      <a:lumMod val="65000"/>
                      <a:lumOff val="35000"/>
                    </a:prstClr>
                  </a:solidFill>
                  <a:effectLst/>
                  <a:uLnTx/>
                  <a:uFillTx/>
                  <a:latin typeface="思源宋体 CN" panose="02020400000000000000" pitchFamily="18" charset="-122"/>
                  <a:ea typeface="思源宋体 CN Heavy" panose="02020900000000000000" pitchFamily="18" charset="-122"/>
                  <a:cs typeface="+mn-cs"/>
                </a:rPr>
                <a:t>内容自动审核</a:t>
              </a:r>
              <a:endPar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endParaRPr>
            </a:p>
          </p:txBody>
        </p:sp>
      </p:grpSp>
      <p:grpSp>
        <p:nvGrpSpPr>
          <p:cNvPr id="9" name="组合 8"/>
          <p:cNvGrpSpPr/>
          <p:nvPr/>
        </p:nvGrpSpPr>
        <p:grpSpPr>
          <a:xfrm>
            <a:off x="-524841" y="1670693"/>
            <a:ext cx="5138943" cy="4802788"/>
            <a:chOff x="-144379" y="1283369"/>
            <a:chExt cx="5186606" cy="4828674"/>
          </a:xfrm>
        </p:grpSpPr>
        <p:sp>
          <p:nvSpPr>
            <p:cNvPr id="10" name="椭圆 9"/>
            <p:cNvSpPr/>
            <p:nvPr/>
          </p:nvSpPr>
          <p:spPr>
            <a:xfrm>
              <a:off x="-144379" y="1283369"/>
              <a:ext cx="4828674" cy="4828674"/>
            </a:xfrm>
            <a:prstGeom prst="ellipse">
              <a:avLst/>
            </a:prstGeom>
            <a:noFill/>
            <a:ln>
              <a:gradFill>
                <a:gsLst>
                  <a:gs pos="59000">
                    <a:schemeClr val="accent1">
                      <a:lumMod val="5000"/>
                      <a:lumOff val="95000"/>
                      <a:alpha val="0"/>
                    </a:schemeClr>
                  </a:gs>
                  <a:gs pos="100000">
                    <a:srgbClr val="395269"/>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latin typeface="思源宋体 CN" panose="02020400000000000000" pitchFamily="18" charset="-122"/>
                <a:ea typeface="思源宋体 CN" panose="02020400000000000000" pitchFamily="18" charset="-122"/>
              </a:endParaRPr>
            </a:p>
          </p:txBody>
        </p:sp>
        <p:cxnSp>
          <p:nvCxnSpPr>
            <p:cNvPr id="11" name="直接连接符 10"/>
            <p:cNvCxnSpPr/>
            <p:nvPr/>
          </p:nvCxnSpPr>
          <p:spPr>
            <a:xfrm flipV="1">
              <a:off x="2930202" y="2313245"/>
              <a:ext cx="1298025" cy="979664"/>
            </a:xfrm>
            <a:prstGeom prst="line">
              <a:avLst/>
            </a:prstGeom>
            <a:noFill/>
            <a:ln w="15875" cap="flat" cmpd="sng" algn="ctr">
              <a:solidFill>
                <a:srgbClr val="FFFFFF">
                  <a:alpha val="56000"/>
                </a:srgbClr>
              </a:solidFill>
              <a:prstDash val="dash"/>
              <a:miter lim="800000"/>
            </a:ln>
            <a:effectLst/>
          </p:spPr>
        </p:cxnSp>
        <p:cxnSp>
          <p:nvCxnSpPr>
            <p:cNvPr id="12" name="直接连接符 11"/>
            <p:cNvCxnSpPr/>
            <p:nvPr/>
          </p:nvCxnSpPr>
          <p:spPr>
            <a:xfrm>
              <a:off x="3037953" y="3670004"/>
              <a:ext cx="1356366" cy="0"/>
            </a:xfrm>
            <a:prstGeom prst="line">
              <a:avLst/>
            </a:prstGeom>
            <a:noFill/>
            <a:ln w="15875" cap="flat" cmpd="sng" algn="ctr">
              <a:solidFill>
                <a:srgbClr val="FFFFFF">
                  <a:alpha val="56000"/>
                </a:srgbClr>
              </a:solidFill>
              <a:prstDash val="dash"/>
              <a:miter lim="800000"/>
            </a:ln>
            <a:effectLst/>
          </p:spPr>
        </p:cxnSp>
        <p:cxnSp>
          <p:nvCxnSpPr>
            <p:cNvPr id="13" name="直接连接符 12"/>
            <p:cNvCxnSpPr/>
            <p:nvPr/>
          </p:nvCxnSpPr>
          <p:spPr>
            <a:xfrm>
              <a:off x="2874761" y="4047100"/>
              <a:ext cx="1256058" cy="966434"/>
            </a:xfrm>
            <a:prstGeom prst="line">
              <a:avLst/>
            </a:prstGeom>
            <a:noFill/>
            <a:ln w="15875" cap="flat" cmpd="sng" algn="ctr">
              <a:solidFill>
                <a:srgbClr val="FFFFFF">
                  <a:alpha val="56000"/>
                </a:srgbClr>
              </a:solidFill>
              <a:prstDash val="dash"/>
              <a:miter lim="800000"/>
            </a:ln>
            <a:effectLst/>
          </p:spPr>
        </p:cxnSp>
        <p:grpSp>
          <p:nvGrpSpPr>
            <p:cNvPr id="14" name="组合 13"/>
            <p:cNvGrpSpPr/>
            <p:nvPr/>
          </p:nvGrpSpPr>
          <p:grpSpPr>
            <a:xfrm>
              <a:off x="802105" y="2255767"/>
              <a:ext cx="2893747" cy="2893747"/>
              <a:chOff x="1167928" y="2541380"/>
              <a:chExt cx="2288584" cy="2288584"/>
            </a:xfrm>
          </p:grpSpPr>
          <p:sp>
            <p:nvSpPr>
              <p:cNvPr id="49" name="同心圆 38"/>
              <p:cNvSpPr/>
              <p:nvPr/>
            </p:nvSpPr>
            <p:spPr>
              <a:xfrm>
                <a:off x="1167928" y="2541380"/>
                <a:ext cx="2288584" cy="2288584"/>
              </a:xfrm>
              <a:prstGeom prst="donut">
                <a:avLst>
                  <a:gd name="adj" fmla="val 7653"/>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cs typeface="+mn-cs"/>
                </a:endParaRPr>
              </a:p>
            </p:txBody>
          </p:sp>
          <p:sp>
            <p:nvSpPr>
              <p:cNvPr id="50" name="椭圆 49"/>
              <p:cNvSpPr/>
              <p:nvPr/>
            </p:nvSpPr>
            <p:spPr>
              <a:xfrm>
                <a:off x="1275880" y="2649333"/>
                <a:ext cx="2072682" cy="2072680"/>
              </a:xfrm>
              <a:prstGeom prst="ellipse">
                <a:avLst/>
              </a:prstGeom>
              <a:solidFill>
                <a:srgbClr val="597C8F">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51" name="椭圆 50"/>
              <p:cNvSpPr/>
              <p:nvPr/>
            </p:nvSpPr>
            <p:spPr>
              <a:xfrm flipH="1">
                <a:off x="1405374" y="2778827"/>
                <a:ext cx="1813694" cy="1813692"/>
              </a:xfrm>
              <a:prstGeom prst="ellipse">
                <a:avLst/>
              </a:prstGeom>
              <a:blipFill>
                <a:blip r:embed="rId3"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grpSp>
          <p:nvGrpSpPr>
            <p:cNvPr id="15" name="组合 14"/>
            <p:cNvGrpSpPr/>
            <p:nvPr/>
          </p:nvGrpSpPr>
          <p:grpSpPr>
            <a:xfrm>
              <a:off x="3864223" y="1943144"/>
              <a:ext cx="745170" cy="745170"/>
              <a:chOff x="3864223" y="1943144"/>
              <a:chExt cx="745170" cy="745170"/>
            </a:xfrm>
          </p:grpSpPr>
          <p:sp>
            <p:nvSpPr>
              <p:cNvPr id="46" name="同心圆 71"/>
              <p:cNvSpPr/>
              <p:nvPr/>
            </p:nvSpPr>
            <p:spPr>
              <a:xfrm>
                <a:off x="3864223" y="1943144"/>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cs typeface="+mn-cs"/>
                </a:endParaRPr>
              </a:p>
            </p:txBody>
          </p:sp>
          <p:sp>
            <p:nvSpPr>
              <p:cNvPr id="47" name="椭圆 46"/>
              <p:cNvSpPr/>
              <p:nvPr/>
            </p:nvSpPr>
            <p:spPr>
              <a:xfrm>
                <a:off x="3930762" y="2009684"/>
                <a:ext cx="612094" cy="612092"/>
              </a:xfrm>
              <a:prstGeom prst="ellipse">
                <a:avLst/>
              </a:prstGeom>
              <a:solidFill>
                <a:srgbClr val="597C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48" name="Freeform 8"/>
              <p:cNvSpPr>
                <a:spLocks noEditPoints="1"/>
              </p:cNvSpPr>
              <p:nvPr/>
            </p:nvSpPr>
            <p:spPr bwMode="auto">
              <a:xfrm>
                <a:off x="4093886" y="2174106"/>
                <a:ext cx="285845" cy="283247"/>
              </a:xfrm>
              <a:custGeom>
                <a:avLst/>
                <a:gdLst>
                  <a:gd name="T0" fmla="*/ 18 w 138"/>
                  <a:gd name="T1" fmla="*/ 69 h 138"/>
                  <a:gd name="T2" fmla="*/ 0 w 138"/>
                  <a:gd name="T3" fmla="*/ 69 h 138"/>
                  <a:gd name="T4" fmla="*/ 0 w 138"/>
                  <a:gd name="T5" fmla="*/ 121 h 138"/>
                  <a:gd name="T6" fmla="*/ 18 w 138"/>
                  <a:gd name="T7" fmla="*/ 138 h 138"/>
                  <a:gd name="T8" fmla="*/ 69 w 138"/>
                  <a:gd name="T9" fmla="*/ 138 h 138"/>
                  <a:gd name="T10" fmla="*/ 69 w 138"/>
                  <a:gd name="T11" fmla="*/ 121 h 138"/>
                  <a:gd name="T12" fmla="*/ 18 w 138"/>
                  <a:gd name="T13" fmla="*/ 121 h 138"/>
                  <a:gd name="T14" fmla="*/ 18 w 138"/>
                  <a:gd name="T15" fmla="*/ 69 h 138"/>
                  <a:gd name="T16" fmla="*/ 121 w 138"/>
                  <a:gd name="T17" fmla="*/ 86 h 138"/>
                  <a:gd name="T18" fmla="*/ 52 w 138"/>
                  <a:gd name="T19" fmla="*/ 86 h 138"/>
                  <a:gd name="T20" fmla="*/ 52 w 138"/>
                  <a:gd name="T21" fmla="*/ 18 h 138"/>
                  <a:gd name="T22" fmla="*/ 121 w 138"/>
                  <a:gd name="T23" fmla="*/ 18 h 138"/>
                  <a:gd name="T24" fmla="*/ 121 w 138"/>
                  <a:gd name="T25" fmla="*/ 86 h 138"/>
                  <a:gd name="T26" fmla="*/ 121 w 138"/>
                  <a:gd name="T27" fmla="*/ 0 h 138"/>
                  <a:gd name="T28" fmla="*/ 52 w 138"/>
                  <a:gd name="T29" fmla="*/ 0 h 138"/>
                  <a:gd name="T30" fmla="*/ 35 w 138"/>
                  <a:gd name="T31" fmla="*/ 17 h 138"/>
                  <a:gd name="T32" fmla="*/ 35 w 138"/>
                  <a:gd name="T33" fmla="*/ 86 h 138"/>
                  <a:gd name="T34" fmla="*/ 52 w 138"/>
                  <a:gd name="T35" fmla="*/ 103 h 138"/>
                  <a:gd name="T36" fmla="*/ 121 w 138"/>
                  <a:gd name="T37" fmla="*/ 103 h 138"/>
                  <a:gd name="T38" fmla="*/ 138 w 138"/>
                  <a:gd name="T39" fmla="*/ 86 h 138"/>
                  <a:gd name="T40" fmla="*/ 138 w 138"/>
                  <a:gd name="T41" fmla="*/ 18 h 138"/>
                  <a:gd name="T42" fmla="*/ 121 w 138"/>
                  <a:gd name="T4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38">
                    <a:moveTo>
                      <a:pt x="18" y="69"/>
                    </a:moveTo>
                    <a:cubicBezTo>
                      <a:pt x="0" y="69"/>
                      <a:pt x="0" y="69"/>
                      <a:pt x="0" y="69"/>
                    </a:cubicBezTo>
                    <a:cubicBezTo>
                      <a:pt x="0" y="121"/>
                      <a:pt x="0" y="121"/>
                      <a:pt x="0" y="121"/>
                    </a:cubicBezTo>
                    <a:cubicBezTo>
                      <a:pt x="0" y="130"/>
                      <a:pt x="8" y="138"/>
                      <a:pt x="18" y="138"/>
                    </a:cubicBezTo>
                    <a:cubicBezTo>
                      <a:pt x="69" y="138"/>
                      <a:pt x="69" y="138"/>
                      <a:pt x="69" y="138"/>
                    </a:cubicBezTo>
                    <a:cubicBezTo>
                      <a:pt x="69" y="121"/>
                      <a:pt x="69" y="121"/>
                      <a:pt x="69" y="121"/>
                    </a:cubicBezTo>
                    <a:cubicBezTo>
                      <a:pt x="18" y="121"/>
                      <a:pt x="18" y="121"/>
                      <a:pt x="18" y="121"/>
                    </a:cubicBezTo>
                    <a:cubicBezTo>
                      <a:pt x="18" y="69"/>
                      <a:pt x="18" y="69"/>
                      <a:pt x="18" y="69"/>
                    </a:cubicBezTo>
                    <a:close/>
                    <a:moveTo>
                      <a:pt x="121" y="86"/>
                    </a:moveTo>
                    <a:cubicBezTo>
                      <a:pt x="52" y="86"/>
                      <a:pt x="52" y="86"/>
                      <a:pt x="52" y="86"/>
                    </a:cubicBezTo>
                    <a:cubicBezTo>
                      <a:pt x="52" y="18"/>
                      <a:pt x="52" y="18"/>
                      <a:pt x="52" y="18"/>
                    </a:cubicBezTo>
                    <a:cubicBezTo>
                      <a:pt x="121" y="18"/>
                      <a:pt x="121" y="18"/>
                      <a:pt x="121" y="18"/>
                    </a:cubicBezTo>
                    <a:cubicBezTo>
                      <a:pt x="121" y="86"/>
                      <a:pt x="121" y="86"/>
                      <a:pt x="121" y="86"/>
                    </a:cubicBezTo>
                    <a:close/>
                    <a:moveTo>
                      <a:pt x="121" y="0"/>
                    </a:moveTo>
                    <a:cubicBezTo>
                      <a:pt x="52" y="0"/>
                      <a:pt x="52" y="0"/>
                      <a:pt x="52" y="0"/>
                    </a:cubicBezTo>
                    <a:cubicBezTo>
                      <a:pt x="42" y="0"/>
                      <a:pt x="35" y="8"/>
                      <a:pt x="35" y="17"/>
                    </a:cubicBezTo>
                    <a:cubicBezTo>
                      <a:pt x="35" y="86"/>
                      <a:pt x="35" y="86"/>
                      <a:pt x="35" y="86"/>
                    </a:cubicBezTo>
                    <a:cubicBezTo>
                      <a:pt x="35" y="96"/>
                      <a:pt x="42" y="103"/>
                      <a:pt x="52" y="103"/>
                    </a:cubicBezTo>
                    <a:cubicBezTo>
                      <a:pt x="121" y="103"/>
                      <a:pt x="121" y="103"/>
                      <a:pt x="121" y="103"/>
                    </a:cubicBezTo>
                    <a:cubicBezTo>
                      <a:pt x="130" y="103"/>
                      <a:pt x="138" y="96"/>
                      <a:pt x="138" y="86"/>
                    </a:cubicBezTo>
                    <a:cubicBezTo>
                      <a:pt x="138" y="18"/>
                      <a:pt x="138" y="18"/>
                      <a:pt x="138" y="18"/>
                    </a:cubicBezTo>
                    <a:cubicBezTo>
                      <a:pt x="138" y="8"/>
                      <a:pt x="130" y="0"/>
                      <a:pt x="121" y="0"/>
                    </a:cubicBezTo>
                    <a:close/>
                  </a:path>
                </a:pathLst>
              </a:custGeom>
              <a:solidFill>
                <a:schemeClr val="bg1"/>
              </a:solidFill>
              <a:ln>
                <a:noFill/>
              </a:ln>
            </p:spPr>
            <p:txBody>
              <a:bodyPr vert="horz" wrap="square" lIns="91440" tIns="45720" rIns="91440" bIns="45720" numCol="1" anchor="t" anchorCtr="0" compatLnSpc="1"/>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200"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sym typeface="Gill Sans" charset="0"/>
                </a:endParaRPr>
              </a:p>
            </p:txBody>
          </p:sp>
        </p:grpSp>
        <p:grpSp>
          <p:nvGrpSpPr>
            <p:cNvPr id="16" name="组合 15"/>
            <p:cNvGrpSpPr/>
            <p:nvPr/>
          </p:nvGrpSpPr>
          <p:grpSpPr>
            <a:xfrm>
              <a:off x="3864223" y="4683909"/>
              <a:ext cx="745170" cy="745170"/>
              <a:chOff x="3864223" y="4683909"/>
              <a:chExt cx="745170" cy="745170"/>
            </a:xfrm>
          </p:grpSpPr>
          <p:sp>
            <p:nvSpPr>
              <p:cNvPr id="37" name="同心圆 74"/>
              <p:cNvSpPr/>
              <p:nvPr/>
            </p:nvSpPr>
            <p:spPr>
              <a:xfrm>
                <a:off x="3864223" y="4683909"/>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cs typeface="+mn-cs"/>
                </a:endParaRPr>
              </a:p>
            </p:txBody>
          </p:sp>
          <p:sp>
            <p:nvSpPr>
              <p:cNvPr id="38" name="椭圆 37"/>
              <p:cNvSpPr/>
              <p:nvPr/>
            </p:nvSpPr>
            <p:spPr>
              <a:xfrm>
                <a:off x="3930762" y="4750449"/>
                <a:ext cx="612094" cy="612092"/>
              </a:xfrm>
              <a:prstGeom prst="ellipse">
                <a:avLst/>
              </a:prstGeom>
              <a:solidFill>
                <a:srgbClr val="597C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39" name="Freeform 187"/>
              <p:cNvSpPr/>
              <p:nvPr/>
            </p:nvSpPr>
            <p:spPr bwMode="auto">
              <a:xfrm>
                <a:off x="4170615" y="5083751"/>
                <a:ext cx="200918" cy="119149"/>
              </a:xfrm>
              <a:custGeom>
                <a:avLst/>
                <a:gdLst>
                  <a:gd name="T0" fmla="*/ 76 w 109"/>
                  <a:gd name="T1" fmla="*/ 0 h 65"/>
                  <a:gd name="T2" fmla="*/ 54 w 109"/>
                  <a:gd name="T3" fmla="*/ 0 h 65"/>
                  <a:gd name="T4" fmla="*/ 69 w 109"/>
                  <a:gd name="T5" fmla="*/ 17 h 65"/>
                  <a:gd name="T6" fmla="*/ 76 w 109"/>
                  <a:gd name="T7" fmla="*/ 17 h 65"/>
                  <a:gd name="T8" fmla="*/ 91 w 109"/>
                  <a:gd name="T9" fmla="*/ 32 h 65"/>
                  <a:gd name="T10" fmla="*/ 76 w 109"/>
                  <a:gd name="T11" fmla="*/ 48 h 65"/>
                  <a:gd name="T12" fmla="*/ 32 w 109"/>
                  <a:gd name="T13" fmla="*/ 48 h 65"/>
                  <a:gd name="T14" fmla="*/ 17 w 109"/>
                  <a:gd name="T15" fmla="*/ 32 h 65"/>
                  <a:gd name="T16" fmla="*/ 20 w 109"/>
                  <a:gd name="T17" fmla="*/ 24 h 65"/>
                  <a:gd name="T18" fmla="*/ 1 w 109"/>
                  <a:gd name="T19" fmla="*/ 24 h 65"/>
                  <a:gd name="T20" fmla="*/ 0 w 109"/>
                  <a:gd name="T21" fmla="*/ 32 h 65"/>
                  <a:gd name="T22" fmla="*/ 32 w 109"/>
                  <a:gd name="T23" fmla="*/ 65 h 65"/>
                  <a:gd name="T24" fmla="*/ 76 w 109"/>
                  <a:gd name="T25" fmla="*/ 65 h 65"/>
                  <a:gd name="T26" fmla="*/ 109 w 109"/>
                  <a:gd name="T27" fmla="*/ 32 h 65"/>
                  <a:gd name="T28" fmla="*/ 76 w 109"/>
                  <a:gd name="T2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65">
                    <a:moveTo>
                      <a:pt x="76" y="0"/>
                    </a:moveTo>
                    <a:cubicBezTo>
                      <a:pt x="54" y="0"/>
                      <a:pt x="54" y="0"/>
                      <a:pt x="54" y="0"/>
                    </a:cubicBezTo>
                    <a:cubicBezTo>
                      <a:pt x="61" y="4"/>
                      <a:pt x="66" y="10"/>
                      <a:pt x="69" y="17"/>
                    </a:cubicBezTo>
                    <a:cubicBezTo>
                      <a:pt x="76" y="17"/>
                      <a:pt x="76" y="17"/>
                      <a:pt x="76" y="17"/>
                    </a:cubicBezTo>
                    <a:cubicBezTo>
                      <a:pt x="85" y="17"/>
                      <a:pt x="91" y="24"/>
                      <a:pt x="91" y="32"/>
                    </a:cubicBezTo>
                    <a:cubicBezTo>
                      <a:pt x="91" y="41"/>
                      <a:pt x="85" y="48"/>
                      <a:pt x="76" y="48"/>
                    </a:cubicBezTo>
                    <a:cubicBezTo>
                      <a:pt x="32" y="48"/>
                      <a:pt x="32" y="48"/>
                      <a:pt x="32" y="48"/>
                    </a:cubicBezTo>
                    <a:cubicBezTo>
                      <a:pt x="24" y="48"/>
                      <a:pt x="17" y="41"/>
                      <a:pt x="17" y="32"/>
                    </a:cubicBezTo>
                    <a:cubicBezTo>
                      <a:pt x="17" y="29"/>
                      <a:pt x="18" y="26"/>
                      <a:pt x="20" y="24"/>
                    </a:cubicBezTo>
                    <a:cubicBezTo>
                      <a:pt x="1" y="24"/>
                      <a:pt x="1" y="24"/>
                      <a:pt x="1" y="24"/>
                    </a:cubicBezTo>
                    <a:cubicBezTo>
                      <a:pt x="0" y="27"/>
                      <a:pt x="0" y="30"/>
                      <a:pt x="0" y="32"/>
                    </a:cubicBezTo>
                    <a:cubicBezTo>
                      <a:pt x="0" y="50"/>
                      <a:pt x="14" y="65"/>
                      <a:pt x="32" y="65"/>
                    </a:cubicBezTo>
                    <a:cubicBezTo>
                      <a:pt x="76" y="65"/>
                      <a:pt x="76" y="65"/>
                      <a:pt x="76" y="65"/>
                    </a:cubicBezTo>
                    <a:cubicBezTo>
                      <a:pt x="94" y="65"/>
                      <a:pt x="109" y="50"/>
                      <a:pt x="109" y="32"/>
                    </a:cubicBezTo>
                    <a:cubicBezTo>
                      <a:pt x="109" y="15"/>
                      <a:pt x="94" y="0"/>
                      <a:pt x="76" y="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0" name="Freeform 188"/>
              <p:cNvSpPr/>
              <p:nvPr/>
            </p:nvSpPr>
            <p:spPr bwMode="auto">
              <a:xfrm>
                <a:off x="4089624" y="5083751"/>
                <a:ext cx="200918" cy="119149"/>
              </a:xfrm>
              <a:custGeom>
                <a:avLst/>
                <a:gdLst>
                  <a:gd name="T0" fmla="*/ 41 w 109"/>
                  <a:gd name="T1" fmla="*/ 48 h 65"/>
                  <a:gd name="T2" fmla="*/ 33 w 109"/>
                  <a:gd name="T3" fmla="*/ 48 h 65"/>
                  <a:gd name="T4" fmla="*/ 18 w 109"/>
                  <a:gd name="T5" fmla="*/ 32 h 65"/>
                  <a:gd name="T6" fmla="*/ 33 w 109"/>
                  <a:gd name="T7" fmla="*/ 17 h 65"/>
                  <a:gd name="T8" fmla="*/ 37 w 109"/>
                  <a:gd name="T9" fmla="*/ 17 h 65"/>
                  <a:gd name="T10" fmla="*/ 77 w 109"/>
                  <a:gd name="T11" fmla="*/ 17 h 65"/>
                  <a:gd name="T12" fmla="*/ 92 w 109"/>
                  <a:gd name="T13" fmla="*/ 32 h 65"/>
                  <a:gd name="T14" fmla="*/ 92 w 109"/>
                  <a:gd name="T15" fmla="*/ 35 h 65"/>
                  <a:gd name="T16" fmla="*/ 89 w 109"/>
                  <a:gd name="T17" fmla="*/ 42 h 65"/>
                  <a:gd name="T18" fmla="*/ 108 w 109"/>
                  <a:gd name="T19" fmla="*/ 42 h 65"/>
                  <a:gd name="T20" fmla="*/ 109 w 109"/>
                  <a:gd name="T21" fmla="*/ 35 h 65"/>
                  <a:gd name="T22" fmla="*/ 109 w 109"/>
                  <a:gd name="T23" fmla="*/ 35 h 65"/>
                  <a:gd name="T24" fmla="*/ 109 w 109"/>
                  <a:gd name="T25" fmla="*/ 32 h 65"/>
                  <a:gd name="T26" fmla="*/ 77 w 109"/>
                  <a:gd name="T27" fmla="*/ 0 h 65"/>
                  <a:gd name="T28" fmla="*/ 37 w 109"/>
                  <a:gd name="T29" fmla="*/ 0 h 65"/>
                  <a:gd name="T30" fmla="*/ 33 w 109"/>
                  <a:gd name="T31" fmla="*/ 0 h 65"/>
                  <a:gd name="T32" fmla="*/ 0 w 109"/>
                  <a:gd name="T33" fmla="*/ 32 h 65"/>
                  <a:gd name="T34" fmla="*/ 33 w 109"/>
                  <a:gd name="T35" fmla="*/ 65 h 65"/>
                  <a:gd name="T36" fmla="*/ 56 w 109"/>
                  <a:gd name="T37" fmla="*/ 65 h 65"/>
                  <a:gd name="T38" fmla="*/ 41 w 109"/>
                  <a:gd name="T39"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65">
                    <a:moveTo>
                      <a:pt x="41" y="48"/>
                    </a:moveTo>
                    <a:cubicBezTo>
                      <a:pt x="33" y="48"/>
                      <a:pt x="33" y="48"/>
                      <a:pt x="33" y="48"/>
                    </a:cubicBezTo>
                    <a:cubicBezTo>
                      <a:pt x="24" y="48"/>
                      <a:pt x="18" y="41"/>
                      <a:pt x="18" y="32"/>
                    </a:cubicBezTo>
                    <a:cubicBezTo>
                      <a:pt x="18" y="24"/>
                      <a:pt x="24" y="17"/>
                      <a:pt x="33" y="17"/>
                    </a:cubicBezTo>
                    <a:cubicBezTo>
                      <a:pt x="37" y="17"/>
                      <a:pt x="37" y="17"/>
                      <a:pt x="37" y="17"/>
                    </a:cubicBezTo>
                    <a:cubicBezTo>
                      <a:pt x="77" y="17"/>
                      <a:pt x="77" y="17"/>
                      <a:pt x="77" y="17"/>
                    </a:cubicBezTo>
                    <a:cubicBezTo>
                      <a:pt x="85" y="17"/>
                      <a:pt x="92" y="24"/>
                      <a:pt x="92" y="32"/>
                    </a:cubicBezTo>
                    <a:cubicBezTo>
                      <a:pt x="92" y="33"/>
                      <a:pt x="92" y="34"/>
                      <a:pt x="92" y="35"/>
                    </a:cubicBezTo>
                    <a:cubicBezTo>
                      <a:pt x="91" y="38"/>
                      <a:pt x="90" y="40"/>
                      <a:pt x="89" y="42"/>
                    </a:cubicBezTo>
                    <a:cubicBezTo>
                      <a:pt x="108" y="42"/>
                      <a:pt x="108" y="42"/>
                      <a:pt x="108" y="42"/>
                    </a:cubicBezTo>
                    <a:cubicBezTo>
                      <a:pt x="108" y="40"/>
                      <a:pt x="109" y="38"/>
                      <a:pt x="109" y="35"/>
                    </a:cubicBezTo>
                    <a:cubicBezTo>
                      <a:pt x="109" y="35"/>
                      <a:pt x="109" y="35"/>
                      <a:pt x="109" y="35"/>
                    </a:cubicBezTo>
                    <a:cubicBezTo>
                      <a:pt x="109" y="34"/>
                      <a:pt x="109" y="33"/>
                      <a:pt x="109" y="32"/>
                    </a:cubicBezTo>
                    <a:cubicBezTo>
                      <a:pt x="109" y="15"/>
                      <a:pt x="95" y="0"/>
                      <a:pt x="77" y="0"/>
                    </a:cubicBezTo>
                    <a:cubicBezTo>
                      <a:pt x="37" y="0"/>
                      <a:pt x="37" y="0"/>
                      <a:pt x="37" y="0"/>
                    </a:cubicBezTo>
                    <a:cubicBezTo>
                      <a:pt x="33" y="0"/>
                      <a:pt x="33" y="0"/>
                      <a:pt x="33" y="0"/>
                    </a:cubicBezTo>
                    <a:cubicBezTo>
                      <a:pt x="15" y="0"/>
                      <a:pt x="0" y="15"/>
                      <a:pt x="0" y="32"/>
                    </a:cubicBezTo>
                    <a:cubicBezTo>
                      <a:pt x="0" y="50"/>
                      <a:pt x="15" y="65"/>
                      <a:pt x="33" y="65"/>
                    </a:cubicBezTo>
                    <a:cubicBezTo>
                      <a:pt x="56" y="65"/>
                      <a:pt x="56" y="65"/>
                      <a:pt x="56" y="65"/>
                    </a:cubicBezTo>
                    <a:cubicBezTo>
                      <a:pt x="50" y="61"/>
                      <a:pt x="44" y="55"/>
                      <a:pt x="41" y="48"/>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1" name="Freeform 189"/>
              <p:cNvSpPr>
                <a:spLocks noEditPoints="1"/>
              </p:cNvSpPr>
              <p:nvPr/>
            </p:nvSpPr>
            <p:spPr bwMode="auto">
              <a:xfrm>
                <a:off x="4157375" y="4910089"/>
                <a:ext cx="145627" cy="147184"/>
              </a:xfrm>
              <a:custGeom>
                <a:avLst/>
                <a:gdLst>
                  <a:gd name="T0" fmla="*/ 40 w 79"/>
                  <a:gd name="T1" fmla="*/ 0 h 80"/>
                  <a:gd name="T2" fmla="*/ 0 w 79"/>
                  <a:gd name="T3" fmla="*/ 40 h 80"/>
                  <a:gd name="T4" fmla="*/ 40 w 79"/>
                  <a:gd name="T5" fmla="*/ 80 h 80"/>
                  <a:gd name="T6" fmla="*/ 79 w 79"/>
                  <a:gd name="T7" fmla="*/ 40 h 80"/>
                  <a:gd name="T8" fmla="*/ 40 w 79"/>
                  <a:gd name="T9" fmla="*/ 0 h 80"/>
                  <a:gd name="T10" fmla="*/ 63 w 79"/>
                  <a:gd name="T11" fmla="*/ 46 h 80"/>
                  <a:gd name="T12" fmla="*/ 46 w 79"/>
                  <a:gd name="T13" fmla="*/ 46 h 80"/>
                  <a:gd name="T14" fmla="*/ 46 w 79"/>
                  <a:gd name="T15" fmla="*/ 63 h 80"/>
                  <a:gd name="T16" fmla="*/ 33 w 79"/>
                  <a:gd name="T17" fmla="*/ 63 h 80"/>
                  <a:gd name="T18" fmla="*/ 33 w 79"/>
                  <a:gd name="T19" fmla="*/ 46 h 80"/>
                  <a:gd name="T20" fmla="*/ 17 w 79"/>
                  <a:gd name="T21" fmla="*/ 46 h 80"/>
                  <a:gd name="T22" fmla="*/ 17 w 79"/>
                  <a:gd name="T23" fmla="*/ 34 h 80"/>
                  <a:gd name="T24" fmla="*/ 33 w 79"/>
                  <a:gd name="T25" fmla="*/ 34 h 80"/>
                  <a:gd name="T26" fmla="*/ 33 w 79"/>
                  <a:gd name="T27" fmla="*/ 17 h 80"/>
                  <a:gd name="T28" fmla="*/ 46 w 79"/>
                  <a:gd name="T29" fmla="*/ 17 h 80"/>
                  <a:gd name="T30" fmla="*/ 46 w 79"/>
                  <a:gd name="T31" fmla="*/ 34 h 80"/>
                  <a:gd name="T32" fmla="*/ 63 w 79"/>
                  <a:gd name="T33" fmla="*/ 34 h 80"/>
                  <a:gd name="T34" fmla="*/ 63 w 79"/>
                  <a:gd name="T35"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80">
                    <a:moveTo>
                      <a:pt x="40" y="0"/>
                    </a:moveTo>
                    <a:cubicBezTo>
                      <a:pt x="18" y="0"/>
                      <a:pt x="0" y="18"/>
                      <a:pt x="0" y="40"/>
                    </a:cubicBezTo>
                    <a:cubicBezTo>
                      <a:pt x="0" y="62"/>
                      <a:pt x="18" y="80"/>
                      <a:pt x="40" y="80"/>
                    </a:cubicBezTo>
                    <a:cubicBezTo>
                      <a:pt x="62" y="80"/>
                      <a:pt x="79" y="62"/>
                      <a:pt x="79" y="40"/>
                    </a:cubicBezTo>
                    <a:cubicBezTo>
                      <a:pt x="79" y="18"/>
                      <a:pt x="62" y="0"/>
                      <a:pt x="40" y="0"/>
                    </a:cubicBezTo>
                    <a:close/>
                    <a:moveTo>
                      <a:pt x="63" y="46"/>
                    </a:moveTo>
                    <a:cubicBezTo>
                      <a:pt x="46" y="46"/>
                      <a:pt x="46" y="46"/>
                      <a:pt x="46" y="46"/>
                    </a:cubicBezTo>
                    <a:cubicBezTo>
                      <a:pt x="46" y="63"/>
                      <a:pt x="46" y="63"/>
                      <a:pt x="46" y="63"/>
                    </a:cubicBezTo>
                    <a:cubicBezTo>
                      <a:pt x="33" y="63"/>
                      <a:pt x="33" y="63"/>
                      <a:pt x="33" y="63"/>
                    </a:cubicBezTo>
                    <a:cubicBezTo>
                      <a:pt x="33" y="46"/>
                      <a:pt x="33" y="46"/>
                      <a:pt x="33" y="46"/>
                    </a:cubicBezTo>
                    <a:cubicBezTo>
                      <a:pt x="17" y="46"/>
                      <a:pt x="17" y="46"/>
                      <a:pt x="17" y="46"/>
                    </a:cubicBezTo>
                    <a:cubicBezTo>
                      <a:pt x="17" y="34"/>
                      <a:pt x="17" y="34"/>
                      <a:pt x="17" y="34"/>
                    </a:cubicBezTo>
                    <a:cubicBezTo>
                      <a:pt x="33" y="34"/>
                      <a:pt x="33" y="34"/>
                      <a:pt x="33" y="34"/>
                    </a:cubicBezTo>
                    <a:cubicBezTo>
                      <a:pt x="33" y="17"/>
                      <a:pt x="33" y="17"/>
                      <a:pt x="33" y="17"/>
                    </a:cubicBezTo>
                    <a:cubicBezTo>
                      <a:pt x="46" y="17"/>
                      <a:pt x="46" y="17"/>
                      <a:pt x="46" y="17"/>
                    </a:cubicBezTo>
                    <a:cubicBezTo>
                      <a:pt x="46" y="34"/>
                      <a:pt x="46" y="34"/>
                      <a:pt x="46" y="34"/>
                    </a:cubicBezTo>
                    <a:cubicBezTo>
                      <a:pt x="63" y="34"/>
                      <a:pt x="63" y="34"/>
                      <a:pt x="63" y="34"/>
                    </a:cubicBezTo>
                    <a:lnTo>
                      <a:pt x="63" y="46"/>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2" name="Rectangle 190"/>
              <p:cNvSpPr>
                <a:spLocks noChangeArrowheads="1"/>
              </p:cNvSpPr>
              <p:nvPr/>
            </p:nvSpPr>
            <p:spPr bwMode="auto">
              <a:xfrm>
                <a:off x="4336489" y="4987964"/>
                <a:ext cx="21805" cy="73203"/>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3" name="Rectangle 191"/>
              <p:cNvSpPr>
                <a:spLocks noChangeArrowheads="1"/>
              </p:cNvSpPr>
              <p:nvPr/>
            </p:nvSpPr>
            <p:spPr bwMode="auto">
              <a:xfrm>
                <a:off x="4310790" y="5013663"/>
                <a:ext cx="73203" cy="21805"/>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4" name="Rectangle 192"/>
              <p:cNvSpPr>
                <a:spLocks noChangeArrowheads="1"/>
              </p:cNvSpPr>
              <p:nvPr/>
            </p:nvSpPr>
            <p:spPr bwMode="auto">
              <a:xfrm>
                <a:off x="4105978" y="5009769"/>
                <a:ext cx="13239" cy="44389"/>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5" name="Rectangle 193"/>
              <p:cNvSpPr>
                <a:spLocks noChangeArrowheads="1"/>
              </p:cNvSpPr>
              <p:nvPr/>
            </p:nvSpPr>
            <p:spPr bwMode="auto">
              <a:xfrm>
                <a:off x="4091182" y="5024565"/>
                <a:ext cx="44389" cy="12460"/>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grpSp>
        <p:grpSp>
          <p:nvGrpSpPr>
            <p:cNvPr id="17" name="组合 16"/>
            <p:cNvGrpSpPr/>
            <p:nvPr/>
          </p:nvGrpSpPr>
          <p:grpSpPr>
            <a:xfrm>
              <a:off x="4297057" y="3301930"/>
              <a:ext cx="745170" cy="745170"/>
              <a:chOff x="4297057" y="3301930"/>
              <a:chExt cx="745170" cy="745170"/>
            </a:xfrm>
          </p:grpSpPr>
          <p:sp>
            <p:nvSpPr>
              <p:cNvPr id="18" name="同心圆 77"/>
              <p:cNvSpPr/>
              <p:nvPr/>
            </p:nvSpPr>
            <p:spPr>
              <a:xfrm>
                <a:off x="4297057" y="3301930"/>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cs typeface="+mn-cs"/>
                </a:endParaRPr>
              </a:p>
            </p:txBody>
          </p:sp>
          <p:sp>
            <p:nvSpPr>
              <p:cNvPr id="19" name="椭圆 18"/>
              <p:cNvSpPr/>
              <p:nvPr/>
            </p:nvSpPr>
            <p:spPr>
              <a:xfrm>
                <a:off x="4363596" y="3368470"/>
                <a:ext cx="612094" cy="612092"/>
              </a:xfrm>
              <a:prstGeom prst="ellipse">
                <a:avLst/>
              </a:prstGeom>
              <a:solidFill>
                <a:srgbClr val="E6705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20" name="Oval 302"/>
              <p:cNvSpPr>
                <a:spLocks noChangeArrowheads="1"/>
              </p:cNvSpPr>
              <p:nvPr/>
            </p:nvSpPr>
            <p:spPr bwMode="auto">
              <a:xfrm>
                <a:off x="4598463" y="3517799"/>
                <a:ext cx="47656" cy="60487"/>
              </a:xfrm>
              <a:prstGeom prst="ellipse">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1" name="Freeform 303"/>
              <p:cNvSpPr>
                <a:spLocks noEditPoints="1"/>
              </p:cNvSpPr>
              <p:nvPr/>
            </p:nvSpPr>
            <p:spPr bwMode="auto">
              <a:xfrm>
                <a:off x="4533088" y="3583785"/>
                <a:ext cx="174740" cy="247447"/>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2" name="Freeform 304"/>
              <p:cNvSpPr/>
              <p:nvPr/>
            </p:nvSpPr>
            <p:spPr bwMode="auto">
              <a:xfrm>
                <a:off x="4625957" y="3789074"/>
                <a:ext cx="34215" cy="42158"/>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3" name="Freeform 305"/>
              <p:cNvSpPr/>
              <p:nvPr/>
            </p:nvSpPr>
            <p:spPr bwMode="auto">
              <a:xfrm>
                <a:off x="4703552" y="3650381"/>
                <a:ext cx="30549" cy="23217"/>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4" name="Freeform 306"/>
              <p:cNvSpPr/>
              <p:nvPr/>
            </p:nvSpPr>
            <p:spPr bwMode="auto">
              <a:xfrm>
                <a:off x="4663227" y="3654659"/>
                <a:ext cx="34826" cy="33604"/>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5" name="Freeform 307"/>
              <p:cNvSpPr/>
              <p:nvPr/>
            </p:nvSpPr>
            <p:spPr bwMode="auto">
              <a:xfrm>
                <a:off x="4632678" y="3682152"/>
                <a:ext cx="34826" cy="34826"/>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6" name="Freeform 308"/>
              <p:cNvSpPr/>
              <p:nvPr/>
            </p:nvSpPr>
            <p:spPr bwMode="auto">
              <a:xfrm>
                <a:off x="4625957" y="3722477"/>
                <a:ext cx="22607" cy="29327"/>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7" name="Freeform 309"/>
              <p:cNvSpPr/>
              <p:nvPr/>
            </p:nvSpPr>
            <p:spPr bwMode="auto">
              <a:xfrm>
                <a:off x="4630234" y="3757303"/>
                <a:ext cx="32993" cy="34826"/>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8" name="Freeform 310"/>
              <p:cNvSpPr/>
              <p:nvPr/>
            </p:nvSpPr>
            <p:spPr bwMode="auto">
              <a:xfrm>
                <a:off x="4657728" y="3789074"/>
                <a:ext cx="34215" cy="32993"/>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9" name="Freeform 311"/>
              <p:cNvSpPr/>
              <p:nvPr/>
            </p:nvSpPr>
            <p:spPr bwMode="auto">
              <a:xfrm>
                <a:off x="4696220" y="3806182"/>
                <a:ext cx="30549" cy="25050"/>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0" name="Freeform 312"/>
              <p:cNvSpPr/>
              <p:nvPr/>
            </p:nvSpPr>
            <p:spPr bwMode="auto">
              <a:xfrm>
                <a:off x="4732878" y="3792129"/>
                <a:ext cx="34215" cy="32993"/>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1" name="Freeform 313"/>
              <p:cNvSpPr/>
              <p:nvPr/>
            </p:nvSpPr>
            <p:spPr bwMode="auto">
              <a:xfrm>
                <a:off x="4764650" y="3764635"/>
                <a:ext cx="32993" cy="32993"/>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2" name="Freeform 314"/>
              <p:cNvSpPr/>
              <p:nvPr/>
            </p:nvSpPr>
            <p:spPr bwMode="auto">
              <a:xfrm>
                <a:off x="4781757" y="3729809"/>
                <a:ext cx="24439" cy="28716"/>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3" name="Freeform 315"/>
              <p:cNvSpPr/>
              <p:nvPr/>
            </p:nvSpPr>
            <p:spPr bwMode="auto">
              <a:xfrm>
                <a:off x="4767093" y="3689484"/>
                <a:ext cx="33604" cy="32993"/>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4" name="Freeform 316"/>
              <p:cNvSpPr/>
              <p:nvPr/>
            </p:nvSpPr>
            <p:spPr bwMode="auto">
              <a:xfrm>
                <a:off x="4738378" y="3658935"/>
                <a:ext cx="34826" cy="33604"/>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5" name="Freeform 317"/>
              <p:cNvSpPr>
                <a:spLocks noEditPoints="1"/>
              </p:cNvSpPr>
              <p:nvPr/>
            </p:nvSpPr>
            <p:spPr bwMode="auto">
              <a:xfrm>
                <a:off x="4641843" y="3665045"/>
                <a:ext cx="148468" cy="150301"/>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6" name="Oval 318"/>
              <p:cNvSpPr>
                <a:spLocks noChangeArrowheads="1"/>
              </p:cNvSpPr>
              <p:nvPr/>
            </p:nvSpPr>
            <p:spPr bwMode="auto">
              <a:xfrm>
                <a:off x="4683389" y="3708425"/>
                <a:ext cx="63542" cy="63542"/>
              </a:xfrm>
              <a:prstGeom prst="ellipse">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grpSp>
      </p:grpSp>
      <p:sp>
        <p:nvSpPr>
          <p:cNvPr id="52" name="文本框 51"/>
          <p:cNvSpPr txBox="1"/>
          <p:nvPr/>
        </p:nvSpPr>
        <p:spPr>
          <a:xfrm>
            <a:off x="4440169" y="1133150"/>
            <a:ext cx="5903489" cy="1249188"/>
          </a:xfrm>
          <a:prstGeom prst="rect">
            <a:avLst/>
          </a:prstGeom>
          <a:noFill/>
        </p:spPr>
        <p:txBody>
          <a:bodyPr wrap="square" rtlCol="0">
            <a:spAutoFit/>
          </a:bodyPr>
          <a:lstStyle/>
          <a:p>
            <a:pPr marL="342900" lvl="0" indent="-342900">
              <a:lnSpc>
                <a:spcPct val="150000"/>
              </a:lnSpc>
              <a:buClr>
                <a:srgbClr val="395269"/>
              </a:buClr>
              <a:buFont typeface="Wingdings" panose="05000000000000000000" pitchFamily="2" charset="2"/>
              <a:buChar char="u"/>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针对问题</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endParaRPr>
          </a:p>
          <a:p>
            <a:pPr lvl="0">
              <a:lnSpc>
                <a:spcPct val="150000"/>
              </a:lnSpc>
              <a:defRPr/>
            </a:pP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商品及需求页面文字及图片由用户上传，若存在非法内容或不良图片可能会导致</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APP</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被封停。</a:t>
            </a:r>
          </a:p>
        </p:txBody>
      </p:sp>
      <p:sp>
        <p:nvSpPr>
          <p:cNvPr id="53" name="文本框 52"/>
          <p:cNvSpPr txBox="1"/>
          <p:nvPr/>
        </p:nvSpPr>
        <p:spPr>
          <a:xfrm>
            <a:off x="4793695" y="2895627"/>
            <a:ext cx="5903489" cy="1618520"/>
          </a:xfrm>
          <a:prstGeom prst="rect">
            <a:avLst/>
          </a:prstGeom>
          <a:noFill/>
        </p:spPr>
        <p:txBody>
          <a:bodyPr wrap="square" rtlCol="0">
            <a:spAutoFit/>
          </a:bodyPr>
          <a:lstStyle/>
          <a:p>
            <a:pPr marL="342900" lvl="0" indent="-342900">
              <a:lnSpc>
                <a:spcPct val="150000"/>
              </a:lnSpc>
              <a:buClr>
                <a:srgbClr val="FB4349"/>
              </a:buClr>
              <a:buFont typeface="Wingdings" panose="05000000000000000000" pitchFamily="2" charset="2"/>
              <a:buChar char="u"/>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技术方案</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endParaRPr>
          </a:p>
          <a:p>
            <a:pPr lvl="0">
              <a:lnSpc>
                <a:spcPct val="150000"/>
              </a:lnSpc>
              <a:defRPr/>
            </a:pP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引入百度云内容审核</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API</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，对用户上传的文字信息和图片信息进行自动审核，保证非法内容或不良图片不会出现在其他用户界面中。</a:t>
            </a:r>
          </a:p>
        </p:txBody>
      </p:sp>
      <p:sp>
        <p:nvSpPr>
          <p:cNvPr id="54" name="文本框 53"/>
          <p:cNvSpPr txBox="1"/>
          <p:nvPr/>
        </p:nvSpPr>
        <p:spPr>
          <a:xfrm>
            <a:off x="4440169" y="4786569"/>
            <a:ext cx="5903489" cy="1618520"/>
          </a:xfrm>
          <a:prstGeom prst="rect">
            <a:avLst/>
          </a:prstGeom>
          <a:noFill/>
        </p:spPr>
        <p:txBody>
          <a:bodyPr wrap="square" rtlCol="0">
            <a:spAutoFit/>
          </a:bodyPr>
          <a:lstStyle/>
          <a:p>
            <a:pPr marL="342900" lvl="0" indent="-342900">
              <a:lnSpc>
                <a:spcPct val="150000"/>
              </a:lnSpc>
              <a:buClr>
                <a:srgbClr val="395269"/>
              </a:buClr>
              <a:buFont typeface="Wingdings" panose="05000000000000000000" pitchFamily="2" charset="2"/>
              <a:buChar char="u"/>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实现效果</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endParaRPr>
          </a:p>
          <a:p>
            <a:pPr lvl="0">
              <a:lnSpc>
                <a:spcPct val="150000"/>
              </a:lnSpc>
              <a:buClr>
                <a:srgbClr val="395269"/>
              </a:buClr>
              <a:defRPr/>
            </a:pPr>
            <a:r>
              <a:rPr lang="zh-CN" altLang="en-US" sz="1600" b="1" kern="0" dirty="0">
                <a:solidFill>
                  <a:prstClr val="black">
                    <a:lumMod val="75000"/>
                    <a:lumOff val="25000"/>
                  </a:prstClr>
                </a:solidFill>
                <a:ea typeface="思源宋体 CN" panose="02020400000000000000" pitchFamily="18" charset="-122"/>
                <a:cs typeface="+mn-ea"/>
                <a:sym typeface="字魂35号-经典雅黑" panose="00000500000000000000" pitchFamily="2" charset="-122"/>
              </a:rPr>
              <a:t>自动审核</a:t>
            </a:r>
            <a:r>
              <a:rPr lang="en-US" altLang="zh-CN" sz="1600" b="1" kern="0" dirty="0">
                <a:solidFill>
                  <a:prstClr val="black">
                    <a:lumMod val="75000"/>
                    <a:lumOff val="25000"/>
                  </a:prstClr>
                </a:solidFill>
                <a:ea typeface="思源宋体 CN" panose="02020400000000000000" pitchFamily="18" charset="-122"/>
                <a:cs typeface="+mn-ea"/>
                <a:sym typeface="字魂35号-经典雅黑" panose="00000500000000000000" pitchFamily="2" charset="-122"/>
              </a:rPr>
              <a:t>API</a:t>
            </a:r>
            <a:r>
              <a:rPr lang="zh-CN" altLang="en-US" sz="1600" b="1" kern="0" dirty="0">
                <a:solidFill>
                  <a:prstClr val="black">
                    <a:lumMod val="75000"/>
                    <a:lumOff val="25000"/>
                  </a:prstClr>
                </a:solidFill>
                <a:ea typeface="思源宋体 CN" panose="02020400000000000000" pitchFamily="18" charset="-122"/>
                <a:cs typeface="+mn-ea"/>
                <a:sym typeface="字魂35号-经典雅黑" panose="00000500000000000000" pitchFamily="2" charset="-122"/>
              </a:rPr>
              <a:t>会运用自然语言处理和机器学习等模型对文字图片进行非法内容识别并返回给用户是否通过审核，未通过审核的内容不予显示。</a:t>
            </a:r>
            <a:endParaRPr lang="zh-CN" altLang="en-US" sz="1600" b="1" kern="0" dirty="0">
              <a:solidFill>
                <a:prstClr val="black">
                  <a:lumMod val="75000"/>
                  <a:lumOff val="25000"/>
                </a:prstClr>
              </a:solidFill>
              <a:highlight>
                <a:srgbClr val="808080"/>
              </a:highlight>
              <a:latin typeface="思源宋体 CN" panose="02020400000000000000" pitchFamily="18" charset="-122"/>
              <a:ea typeface="思源宋体 CN" panose="02020400000000000000" pitchFamily="18" charset="-122"/>
              <a:cs typeface="+mn-ea"/>
              <a:sym typeface="字魂35号-经典雅黑" panose="00000500000000000000" pitchFamily="2" charset="-122"/>
            </a:endParaRPr>
          </a:p>
        </p:txBody>
      </p:sp>
      <p:grpSp>
        <p:nvGrpSpPr>
          <p:cNvPr id="65" name="组合 64"/>
          <p:cNvGrpSpPr/>
          <p:nvPr/>
        </p:nvGrpSpPr>
        <p:grpSpPr>
          <a:xfrm>
            <a:off x="9839943" y="5982535"/>
            <a:ext cx="2266333" cy="875465"/>
            <a:chOff x="9839943" y="5982535"/>
            <a:chExt cx="2266333" cy="875465"/>
          </a:xfrm>
        </p:grpSpPr>
        <p:sp>
          <p:nvSpPr>
            <p:cNvPr id="66" name="等腰三角形 65"/>
            <p:cNvSpPr/>
            <p:nvPr/>
          </p:nvSpPr>
          <p:spPr>
            <a:xfrm>
              <a:off x="10343658" y="5982535"/>
              <a:ext cx="1762618" cy="875465"/>
            </a:xfrm>
            <a:prstGeom prst="triangle">
              <a:avLst/>
            </a:prstGeom>
            <a:solidFill>
              <a:srgbClr val="597C8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a:off x="9839943" y="6346933"/>
              <a:ext cx="1007429" cy="511067"/>
            </a:xfrm>
            <a:prstGeom prst="triangle">
              <a:avLst/>
            </a:prstGeom>
            <a:noFill/>
            <a:ln w="38100">
              <a:solidFill>
                <a:srgbClr val="E67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173492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45532"/>
            <a:ext cx="3337591" cy="523220"/>
            <a:chOff x="174623" y="245532"/>
            <a:chExt cx="3337591" cy="523220"/>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E6705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597C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99612" y="245532"/>
              <a:ext cx="27126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w="0">
                    <a:noFill/>
                  </a:ln>
                  <a:solidFill>
                    <a:prstClr val="black">
                      <a:lumMod val="65000"/>
                      <a:lumOff val="35000"/>
                    </a:prstClr>
                  </a:solidFill>
                  <a:effectLst/>
                  <a:uLnTx/>
                  <a:uFillTx/>
                  <a:latin typeface="思源宋体 CN" panose="02020400000000000000" pitchFamily="18" charset="-122"/>
                  <a:ea typeface="思源宋体 CN Heavy" panose="02020900000000000000" pitchFamily="18" charset="-122"/>
                  <a:cs typeface="+mn-cs"/>
                </a:rPr>
                <a:t>Nginx</a:t>
              </a:r>
              <a:r>
                <a:rPr kumimoji="0" lang="zh-CN" altLang="en-US" sz="2800" b="1" i="0" u="none" strike="noStrike" kern="1200" cap="none" spc="0" normalizeH="0" baseline="0" noProof="0" dirty="0">
                  <a:ln w="0">
                    <a:noFill/>
                  </a:ln>
                  <a:solidFill>
                    <a:prstClr val="black">
                      <a:lumMod val="65000"/>
                      <a:lumOff val="35000"/>
                    </a:prstClr>
                  </a:solidFill>
                  <a:effectLst/>
                  <a:uLnTx/>
                  <a:uFillTx/>
                  <a:latin typeface="思源宋体 CN" panose="02020400000000000000" pitchFamily="18" charset="-122"/>
                  <a:ea typeface="思源宋体 CN Heavy" panose="02020900000000000000" pitchFamily="18" charset="-122"/>
                  <a:cs typeface="+mn-cs"/>
                </a:rPr>
                <a:t>负载均衡</a:t>
              </a:r>
              <a:endPar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endParaRPr>
            </a:p>
          </p:txBody>
        </p:sp>
      </p:grpSp>
      <p:grpSp>
        <p:nvGrpSpPr>
          <p:cNvPr id="9" name="组合 8"/>
          <p:cNvGrpSpPr/>
          <p:nvPr/>
        </p:nvGrpSpPr>
        <p:grpSpPr>
          <a:xfrm flipH="1">
            <a:off x="7270471" y="1795688"/>
            <a:ext cx="5138943" cy="4802788"/>
            <a:chOff x="-144379" y="1283369"/>
            <a:chExt cx="5186606" cy="4828674"/>
          </a:xfrm>
        </p:grpSpPr>
        <p:sp>
          <p:nvSpPr>
            <p:cNvPr id="10" name="椭圆 9"/>
            <p:cNvSpPr/>
            <p:nvPr/>
          </p:nvSpPr>
          <p:spPr>
            <a:xfrm>
              <a:off x="-144379" y="1283369"/>
              <a:ext cx="4828674" cy="4828674"/>
            </a:xfrm>
            <a:prstGeom prst="ellipse">
              <a:avLst/>
            </a:prstGeom>
            <a:noFill/>
            <a:ln>
              <a:gradFill>
                <a:gsLst>
                  <a:gs pos="59000">
                    <a:schemeClr val="accent1">
                      <a:lumMod val="5000"/>
                      <a:lumOff val="95000"/>
                      <a:alpha val="0"/>
                    </a:schemeClr>
                  </a:gs>
                  <a:gs pos="100000">
                    <a:srgbClr val="395269"/>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latin typeface="思源宋体 CN" panose="02020400000000000000" pitchFamily="18" charset="-122"/>
                <a:ea typeface="思源宋体 CN" panose="02020400000000000000" pitchFamily="18" charset="-122"/>
              </a:endParaRPr>
            </a:p>
          </p:txBody>
        </p:sp>
        <p:cxnSp>
          <p:nvCxnSpPr>
            <p:cNvPr id="11" name="直接连接符 10"/>
            <p:cNvCxnSpPr/>
            <p:nvPr/>
          </p:nvCxnSpPr>
          <p:spPr>
            <a:xfrm flipV="1">
              <a:off x="2930202" y="2313245"/>
              <a:ext cx="1298025" cy="979664"/>
            </a:xfrm>
            <a:prstGeom prst="line">
              <a:avLst/>
            </a:prstGeom>
            <a:noFill/>
            <a:ln w="15875" cap="flat" cmpd="sng" algn="ctr">
              <a:solidFill>
                <a:srgbClr val="FFFFFF">
                  <a:alpha val="56000"/>
                </a:srgbClr>
              </a:solidFill>
              <a:prstDash val="dash"/>
              <a:miter lim="800000"/>
            </a:ln>
            <a:effectLst/>
          </p:spPr>
        </p:cxnSp>
        <p:cxnSp>
          <p:nvCxnSpPr>
            <p:cNvPr id="12" name="直接连接符 11"/>
            <p:cNvCxnSpPr/>
            <p:nvPr/>
          </p:nvCxnSpPr>
          <p:spPr>
            <a:xfrm>
              <a:off x="3037953" y="3670004"/>
              <a:ext cx="1356366" cy="0"/>
            </a:xfrm>
            <a:prstGeom prst="line">
              <a:avLst/>
            </a:prstGeom>
            <a:noFill/>
            <a:ln w="15875" cap="flat" cmpd="sng" algn="ctr">
              <a:solidFill>
                <a:srgbClr val="FFFFFF">
                  <a:alpha val="56000"/>
                </a:srgbClr>
              </a:solidFill>
              <a:prstDash val="dash"/>
              <a:miter lim="800000"/>
            </a:ln>
            <a:effectLst/>
          </p:spPr>
        </p:cxnSp>
        <p:cxnSp>
          <p:nvCxnSpPr>
            <p:cNvPr id="13" name="直接连接符 12"/>
            <p:cNvCxnSpPr/>
            <p:nvPr/>
          </p:nvCxnSpPr>
          <p:spPr>
            <a:xfrm>
              <a:off x="2874761" y="4047100"/>
              <a:ext cx="1256058" cy="966434"/>
            </a:xfrm>
            <a:prstGeom prst="line">
              <a:avLst/>
            </a:prstGeom>
            <a:noFill/>
            <a:ln w="15875" cap="flat" cmpd="sng" algn="ctr">
              <a:solidFill>
                <a:srgbClr val="FFFFFF">
                  <a:alpha val="56000"/>
                </a:srgbClr>
              </a:solidFill>
              <a:prstDash val="dash"/>
              <a:miter lim="800000"/>
            </a:ln>
            <a:effectLst/>
          </p:spPr>
        </p:cxnSp>
        <p:grpSp>
          <p:nvGrpSpPr>
            <p:cNvPr id="14" name="组合 13"/>
            <p:cNvGrpSpPr/>
            <p:nvPr/>
          </p:nvGrpSpPr>
          <p:grpSpPr>
            <a:xfrm>
              <a:off x="802105" y="2255767"/>
              <a:ext cx="2893747" cy="2893747"/>
              <a:chOff x="1167928" y="2541380"/>
              <a:chExt cx="2288584" cy="2288584"/>
            </a:xfrm>
          </p:grpSpPr>
          <p:sp>
            <p:nvSpPr>
              <p:cNvPr id="49" name="同心圆 38"/>
              <p:cNvSpPr/>
              <p:nvPr/>
            </p:nvSpPr>
            <p:spPr>
              <a:xfrm>
                <a:off x="1167928" y="2541380"/>
                <a:ext cx="2288584" cy="2288584"/>
              </a:xfrm>
              <a:prstGeom prst="donut">
                <a:avLst>
                  <a:gd name="adj" fmla="val 7653"/>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cs typeface="+mn-cs"/>
                </a:endParaRPr>
              </a:p>
            </p:txBody>
          </p:sp>
          <p:sp>
            <p:nvSpPr>
              <p:cNvPr id="50" name="椭圆 49"/>
              <p:cNvSpPr/>
              <p:nvPr/>
            </p:nvSpPr>
            <p:spPr>
              <a:xfrm>
                <a:off x="1275880" y="2649333"/>
                <a:ext cx="2072682" cy="2072680"/>
              </a:xfrm>
              <a:prstGeom prst="ellipse">
                <a:avLst/>
              </a:prstGeom>
              <a:solidFill>
                <a:srgbClr val="597C8F">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51" name="椭圆 50"/>
              <p:cNvSpPr/>
              <p:nvPr/>
            </p:nvSpPr>
            <p:spPr>
              <a:xfrm flipH="1">
                <a:off x="1405374" y="2778827"/>
                <a:ext cx="1813694" cy="1813692"/>
              </a:xfrm>
              <a:prstGeom prst="ellipse">
                <a:avLst/>
              </a:prstGeom>
              <a:blipFill>
                <a:blip r:embed="rId3"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grpSp>
          <p:nvGrpSpPr>
            <p:cNvPr id="15" name="组合 14"/>
            <p:cNvGrpSpPr/>
            <p:nvPr/>
          </p:nvGrpSpPr>
          <p:grpSpPr>
            <a:xfrm>
              <a:off x="3864223" y="1943144"/>
              <a:ext cx="745170" cy="745170"/>
              <a:chOff x="3864223" y="1943144"/>
              <a:chExt cx="745170" cy="745170"/>
            </a:xfrm>
          </p:grpSpPr>
          <p:sp>
            <p:nvSpPr>
              <p:cNvPr id="46" name="同心圆 71"/>
              <p:cNvSpPr/>
              <p:nvPr/>
            </p:nvSpPr>
            <p:spPr>
              <a:xfrm>
                <a:off x="3864223" y="1943144"/>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cs typeface="+mn-cs"/>
                </a:endParaRPr>
              </a:p>
            </p:txBody>
          </p:sp>
          <p:sp>
            <p:nvSpPr>
              <p:cNvPr id="47" name="椭圆 46"/>
              <p:cNvSpPr/>
              <p:nvPr/>
            </p:nvSpPr>
            <p:spPr>
              <a:xfrm>
                <a:off x="3930762" y="2009684"/>
                <a:ext cx="612094" cy="612092"/>
              </a:xfrm>
              <a:prstGeom prst="ellipse">
                <a:avLst/>
              </a:prstGeom>
              <a:solidFill>
                <a:srgbClr val="597C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48" name="Freeform 8"/>
              <p:cNvSpPr>
                <a:spLocks noEditPoints="1"/>
              </p:cNvSpPr>
              <p:nvPr/>
            </p:nvSpPr>
            <p:spPr bwMode="auto">
              <a:xfrm>
                <a:off x="4093886" y="2174106"/>
                <a:ext cx="285845" cy="283247"/>
              </a:xfrm>
              <a:custGeom>
                <a:avLst/>
                <a:gdLst>
                  <a:gd name="T0" fmla="*/ 18 w 138"/>
                  <a:gd name="T1" fmla="*/ 69 h 138"/>
                  <a:gd name="T2" fmla="*/ 0 w 138"/>
                  <a:gd name="T3" fmla="*/ 69 h 138"/>
                  <a:gd name="T4" fmla="*/ 0 w 138"/>
                  <a:gd name="T5" fmla="*/ 121 h 138"/>
                  <a:gd name="T6" fmla="*/ 18 w 138"/>
                  <a:gd name="T7" fmla="*/ 138 h 138"/>
                  <a:gd name="T8" fmla="*/ 69 w 138"/>
                  <a:gd name="T9" fmla="*/ 138 h 138"/>
                  <a:gd name="T10" fmla="*/ 69 w 138"/>
                  <a:gd name="T11" fmla="*/ 121 h 138"/>
                  <a:gd name="T12" fmla="*/ 18 w 138"/>
                  <a:gd name="T13" fmla="*/ 121 h 138"/>
                  <a:gd name="T14" fmla="*/ 18 w 138"/>
                  <a:gd name="T15" fmla="*/ 69 h 138"/>
                  <a:gd name="T16" fmla="*/ 121 w 138"/>
                  <a:gd name="T17" fmla="*/ 86 h 138"/>
                  <a:gd name="T18" fmla="*/ 52 w 138"/>
                  <a:gd name="T19" fmla="*/ 86 h 138"/>
                  <a:gd name="T20" fmla="*/ 52 w 138"/>
                  <a:gd name="T21" fmla="*/ 18 h 138"/>
                  <a:gd name="T22" fmla="*/ 121 w 138"/>
                  <a:gd name="T23" fmla="*/ 18 h 138"/>
                  <a:gd name="T24" fmla="*/ 121 w 138"/>
                  <a:gd name="T25" fmla="*/ 86 h 138"/>
                  <a:gd name="T26" fmla="*/ 121 w 138"/>
                  <a:gd name="T27" fmla="*/ 0 h 138"/>
                  <a:gd name="T28" fmla="*/ 52 w 138"/>
                  <a:gd name="T29" fmla="*/ 0 h 138"/>
                  <a:gd name="T30" fmla="*/ 35 w 138"/>
                  <a:gd name="T31" fmla="*/ 17 h 138"/>
                  <a:gd name="T32" fmla="*/ 35 w 138"/>
                  <a:gd name="T33" fmla="*/ 86 h 138"/>
                  <a:gd name="T34" fmla="*/ 52 w 138"/>
                  <a:gd name="T35" fmla="*/ 103 h 138"/>
                  <a:gd name="T36" fmla="*/ 121 w 138"/>
                  <a:gd name="T37" fmla="*/ 103 h 138"/>
                  <a:gd name="T38" fmla="*/ 138 w 138"/>
                  <a:gd name="T39" fmla="*/ 86 h 138"/>
                  <a:gd name="T40" fmla="*/ 138 w 138"/>
                  <a:gd name="T41" fmla="*/ 18 h 138"/>
                  <a:gd name="T42" fmla="*/ 121 w 138"/>
                  <a:gd name="T4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38">
                    <a:moveTo>
                      <a:pt x="18" y="69"/>
                    </a:moveTo>
                    <a:cubicBezTo>
                      <a:pt x="0" y="69"/>
                      <a:pt x="0" y="69"/>
                      <a:pt x="0" y="69"/>
                    </a:cubicBezTo>
                    <a:cubicBezTo>
                      <a:pt x="0" y="121"/>
                      <a:pt x="0" y="121"/>
                      <a:pt x="0" y="121"/>
                    </a:cubicBezTo>
                    <a:cubicBezTo>
                      <a:pt x="0" y="130"/>
                      <a:pt x="8" y="138"/>
                      <a:pt x="18" y="138"/>
                    </a:cubicBezTo>
                    <a:cubicBezTo>
                      <a:pt x="69" y="138"/>
                      <a:pt x="69" y="138"/>
                      <a:pt x="69" y="138"/>
                    </a:cubicBezTo>
                    <a:cubicBezTo>
                      <a:pt x="69" y="121"/>
                      <a:pt x="69" y="121"/>
                      <a:pt x="69" y="121"/>
                    </a:cubicBezTo>
                    <a:cubicBezTo>
                      <a:pt x="18" y="121"/>
                      <a:pt x="18" y="121"/>
                      <a:pt x="18" y="121"/>
                    </a:cubicBezTo>
                    <a:cubicBezTo>
                      <a:pt x="18" y="69"/>
                      <a:pt x="18" y="69"/>
                      <a:pt x="18" y="69"/>
                    </a:cubicBezTo>
                    <a:close/>
                    <a:moveTo>
                      <a:pt x="121" y="86"/>
                    </a:moveTo>
                    <a:cubicBezTo>
                      <a:pt x="52" y="86"/>
                      <a:pt x="52" y="86"/>
                      <a:pt x="52" y="86"/>
                    </a:cubicBezTo>
                    <a:cubicBezTo>
                      <a:pt x="52" y="18"/>
                      <a:pt x="52" y="18"/>
                      <a:pt x="52" y="18"/>
                    </a:cubicBezTo>
                    <a:cubicBezTo>
                      <a:pt x="121" y="18"/>
                      <a:pt x="121" y="18"/>
                      <a:pt x="121" y="18"/>
                    </a:cubicBezTo>
                    <a:cubicBezTo>
                      <a:pt x="121" y="86"/>
                      <a:pt x="121" y="86"/>
                      <a:pt x="121" y="86"/>
                    </a:cubicBezTo>
                    <a:close/>
                    <a:moveTo>
                      <a:pt x="121" y="0"/>
                    </a:moveTo>
                    <a:cubicBezTo>
                      <a:pt x="52" y="0"/>
                      <a:pt x="52" y="0"/>
                      <a:pt x="52" y="0"/>
                    </a:cubicBezTo>
                    <a:cubicBezTo>
                      <a:pt x="42" y="0"/>
                      <a:pt x="35" y="8"/>
                      <a:pt x="35" y="17"/>
                    </a:cubicBezTo>
                    <a:cubicBezTo>
                      <a:pt x="35" y="86"/>
                      <a:pt x="35" y="86"/>
                      <a:pt x="35" y="86"/>
                    </a:cubicBezTo>
                    <a:cubicBezTo>
                      <a:pt x="35" y="96"/>
                      <a:pt x="42" y="103"/>
                      <a:pt x="52" y="103"/>
                    </a:cubicBezTo>
                    <a:cubicBezTo>
                      <a:pt x="121" y="103"/>
                      <a:pt x="121" y="103"/>
                      <a:pt x="121" y="103"/>
                    </a:cubicBezTo>
                    <a:cubicBezTo>
                      <a:pt x="130" y="103"/>
                      <a:pt x="138" y="96"/>
                      <a:pt x="138" y="86"/>
                    </a:cubicBezTo>
                    <a:cubicBezTo>
                      <a:pt x="138" y="18"/>
                      <a:pt x="138" y="18"/>
                      <a:pt x="138" y="18"/>
                    </a:cubicBezTo>
                    <a:cubicBezTo>
                      <a:pt x="138" y="8"/>
                      <a:pt x="130" y="0"/>
                      <a:pt x="121" y="0"/>
                    </a:cubicBezTo>
                    <a:close/>
                  </a:path>
                </a:pathLst>
              </a:custGeom>
              <a:solidFill>
                <a:schemeClr val="bg1"/>
              </a:solidFill>
              <a:ln>
                <a:noFill/>
              </a:ln>
            </p:spPr>
            <p:txBody>
              <a:bodyPr vert="horz" wrap="square" lIns="91440" tIns="45720" rIns="91440" bIns="45720" numCol="1" anchor="t" anchorCtr="0" compatLnSpc="1"/>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200"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sym typeface="Gill Sans" charset="0"/>
                </a:endParaRPr>
              </a:p>
            </p:txBody>
          </p:sp>
        </p:grpSp>
        <p:grpSp>
          <p:nvGrpSpPr>
            <p:cNvPr id="16" name="组合 15"/>
            <p:cNvGrpSpPr/>
            <p:nvPr/>
          </p:nvGrpSpPr>
          <p:grpSpPr>
            <a:xfrm>
              <a:off x="3864223" y="4683909"/>
              <a:ext cx="745170" cy="745170"/>
              <a:chOff x="3864223" y="4683909"/>
              <a:chExt cx="745170" cy="745170"/>
            </a:xfrm>
          </p:grpSpPr>
          <p:sp>
            <p:nvSpPr>
              <p:cNvPr id="37" name="同心圆 74"/>
              <p:cNvSpPr/>
              <p:nvPr/>
            </p:nvSpPr>
            <p:spPr>
              <a:xfrm>
                <a:off x="3864223" y="4683909"/>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cs typeface="+mn-cs"/>
                </a:endParaRPr>
              </a:p>
            </p:txBody>
          </p:sp>
          <p:sp>
            <p:nvSpPr>
              <p:cNvPr id="38" name="椭圆 37"/>
              <p:cNvSpPr/>
              <p:nvPr/>
            </p:nvSpPr>
            <p:spPr>
              <a:xfrm>
                <a:off x="3930762" y="4750449"/>
                <a:ext cx="612094" cy="612092"/>
              </a:xfrm>
              <a:prstGeom prst="ellipse">
                <a:avLst/>
              </a:prstGeom>
              <a:solidFill>
                <a:srgbClr val="597C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39" name="Freeform 187"/>
              <p:cNvSpPr/>
              <p:nvPr/>
            </p:nvSpPr>
            <p:spPr bwMode="auto">
              <a:xfrm>
                <a:off x="4170615" y="5083751"/>
                <a:ext cx="200918" cy="119149"/>
              </a:xfrm>
              <a:custGeom>
                <a:avLst/>
                <a:gdLst>
                  <a:gd name="T0" fmla="*/ 76 w 109"/>
                  <a:gd name="T1" fmla="*/ 0 h 65"/>
                  <a:gd name="T2" fmla="*/ 54 w 109"/>
                  <a:gd name="T3" fmla="*/ 0 h 65"/>
                  <a:gd name="T4" fmla="*/ 69 w 109"/>
                  <a:gd name="T5" fmla="*/ 17 h 65"/>
                  <a:gd name="T6" fmla="*/ 76 w 109"/>
                  <a:gd name="T7" fmla="*/ 17 h 65"/>
                  <a:gd name="T8" fmla="*/ 91 w 109"/>
                  <a:gd name="T9" fmla="*/ 32 h 65"/>
                  <a:gd name="T10" fmla="*/ 76 w 109"/>
                  <a:gd name="T11" fmla="*/ 48 h 65"/>
                  <a:gd name="T12" fmla="*/ 32 w 109"/>
                  <a:gd name="T13" fmla="*/ 48 h 65"/>
                  <a:gd name="T14" fmla="*/ 17 w 109"/>
                  <a:gd name="T15" fmla="*/ 32 h 65"/>
                  <a:gd name="T16" fmla="*/ 20 w 109"/>
                  <a:gd name="T17" fmla="*/ 24 h 65"/>
                  <a:gd name="T18" fmla="*/ 1 w 109"/>
                  <a:gd name="T19" fmla="*/ 24 h 65"/>
                  <a:gd name="T20" fmla="*/ 0 w 109"/>
                  <a:gd name="T21" fmla="*/ 32 h 65"/>
                  <a:gd name="T22" fmla="*/ 32 w 109"/>
                  <a:gd name="T23" fmla="*/ 65 h 65"/>
                  <a:gd name="T24" fmla="*/ 76 w 109"/>
                  <a:gd name="T25" fmla="*/ 65 h 65"/>
                  <a:gd name="T26" fmla="*/ 109 w 109"/>
                  <a:gd name="T27" fmla="*/ 32 h 65"/>
                  <a:gd name="T28" fmla="*/ 76 w 109"/>
                  <a:gd name="T2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65">
                    <a:moveTo>
                      <a:pt x="76" y="0"/>
                    </a:moveTo>
                    <a:cubicBezTo>
                      <a:pt x="54" y="0"/>
                      <a:pt x="54" y="0"/>
                      <a:pt x="54" y="0"/>
                    </a:cubicBezTo>
                    <a:cubicBezTo>
                      <a:pt x="61" y="4"/>
                      <a:pt x="66" y="10"/>
                      <a:pt x="69" y="17"/>
                    </a:cubicBezTo>
                    <a:cubicBezTo>
                      <a:pt x="76" y="17"/>
                      <a:pt x="76" y="17"/>
                      <a:pt x="76" y="17"/>
                    </a:cubicBezTo>
                    <a:cubicBezTo>
                      <a:pt x="85" y="17"/>
                      <a:pt x="91" y="24"/>
                      <a:pt x="91" y="32"/>
                    </a:cubicBezTo>
                    <a:cubicBezTo>
                      <a:pt x="91" y="41"/>
                      <a:pt x="85" y="48"/>
                      <a:pt x="76" y="48"/>
                    </a:cubicBezTo>
                    <a:cubicBezTo>
                      <a:pt x="32" y="48"/>
                      <a:pt x="32" y="48"/>
                      <a:pt x="32" y="48"/>
                    </a:cubicBezTo>
                    <a:cubicBezTo>
                      <a:pt x="24" y="48"/>
                      <a:pt x="17" y="41"/>
                      <a:pt x="17" y="32"/>
                    </a:cubicBezTo>
                    <a:cubicBezTo>
                      <a:pt x="17" y="29"/>
                      <a:pt x="18" y="26"/>
                      <a:pt x="20" y="24"/>
                    </a:cubicBezTo>
                    <a:cubicBezTo>
                      <a:pt x="1" y="24"/>
                      <a:pt x="1" y="24"/>
                      <a:pt x="1" y="24"/>
                    </a:cubicBezTo>
                    <a:cubicBezTo>
                      <a:pt x="0" y="27"/>
                      <a:pt x="0" y="30"/>
                      <a:pt x="0" y="32"/>
                    </a:cubicBezTo>
                    <a:cubicBezTo>
                      <a:pt x="0" y="50"/>
                      <a:pt x="14" y="65"/>
                      <a:pt x="32" y="65"/>
                    </a:cubicBezTo>
                    <a:cubicBezTo>
                      <a:pt x="76" y="65"/>
                      <a:pt x="76" y="65"/>
                      <a:pt x="76" y="65"/>
                    </a:cubicBezTo>
                    <a:cubicBezTo>
                      <a:pt x="94" y="65"/>
                      <a:pt x="109" y="50"/>
                      <a:pt x="109" y="32"/>
                    </a:cubicBezTo>
                    <a:cubicBezTo>
                      <a:pt x="109" y="15"/>
                      <a:pt x="94" y="0"/>
                      <a:pt x="76" y="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0" name="Freeform 188"/>
              <p:cNvSpPr/>
              <p:nvPr/>
            </p:nvSpPr>
            <p:spPr bwMode="auto">
              <a:xfrm>
                <a:off x="4089624" y="5083751"/>
                <a:ext cx="200918" cy="119149"/>
              </a:xfrm>
              <a:custGeom>
                <a:avLst/>
                <a:gdLst>
                  <a:gd name="T0" fmla="*/ 41 w 109"/>
                  <a:gd name="T1" fmla="*/ 48 h 65"/>
                  <a:gd name="T2" fmla="*/ 33 w 109"/>
                  <a:gd name="T3" fmla="*/ 48 h 65"/>
                  <a:gd name="T4" fmla="*/ 18 w 109"/>
                  <a:gd name="T5" fmla="*/ 32 h 65"/>
                  <a:gd name="T6" fmla="*/ 33 w 109"/>
                  <a:gd name="T7" fmla="*/ 17 h 65"/>
                  <a:gd name="T8" fmla="*/ 37 w 109"/>
                  <a:gd name="T9" fmla="*/ 17 h 65"/>
                  <a:gd name="T10" fmla="*/ 77 w 109"/>
                  <a:gd name="T11" fmla="*/ 17 h 65"/>
                  <a:gd name="T12" fmla="*/ 92 w 109"/>
                  <a:gd name="T13" fmla="*/ 32 h 65"/>
                  <a:gd name="T14" fmla="*/ 92 w 109"/>
                  <a:gd name="T15" fmla="*/ 35 h 65"/>
                  <a:gd name="T16" fmla="*/ 89 w 109"/>
                  <a:gd name="T17" fmla="*/ 42 h 65"/>
                  <a:gd name="T18" fmla="*/ 108 w 109"/>
                  <a:gd name="T19" fmla="*/ 42 h 65"/>
                  <a:gd name="T20" fmla="*/ 109 w 109"/>
                  <a:gd name="T21" fmla="*/ 35 h 65"/>
                  <a:gd name="T22" fmla="*/ 109 w 109"/>
                  <a:gd name="T23" fmla="*/ 35 h 65"/>
                  <a:gd name="T24" fmla="*/ 109 w 109"/>
                  <a:gd name="T25" fmla="*/ 32 h 65"/>
                  <a:gd name="T26" fmla="*/ 77 w 109"/>
                  <a:gd name="T27" fmla="*/ 0 h 65"/>
                  <a:gd name="T28" fmla="*/ 37 w 109"/>
                  <a:gd name="T29" fmla="*/ 0 h 65"/>
                  <a:gd name="T30" fmla="*/ 33 w 109"/>
                  <a:gd name="T31" fmla="*/ 0 h 65"/>
                  <a:gd name="T32" fmla="*/ 0 w 109"/>
                  <a:gd name="T33" fmla="*/ 32 h 65"/>
                  <a:gd name="T34" fmla="*/ 33 w 109"/>
                  <a:gd name="T35" fmla="*/ 65 h 65"/>
                  <a:gd name="T36" fmla="*/ 56 w 109"/>
                  <a:gd name="T37" fmla="*/ 65 h 65"/>
                  <a:gd name="T38" fmla="*/ 41 w 109"/>
                  <a:gd name="T39"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65">
                    <a:moveTo>
                      <a:pt x="41" y="48"/>
                    </a:moveTo>
                    <a:cubicBezTo>
                      <a:pt x="33" y="48"/>
                      <a:pt x="33" y="48"/>
                      <a:pt x="33" y="48"/>
                    </a:cubicBezTo>
                    <a:cubicBezTo>
                      <a:pt x="24" y="48"/>
                      <a:pt x="18" y="41"/>
                      <a:pt x="18" y="32"/>
                    </a:cubicBezTo>
                    <a:cubicBezTo>
                      <a:pt x="18" y="24"/>
                      <a:pt x="24" y="17"/>
                      <a:pt x="33" y="17"/>
                    </a:cubicBezTo>
                    <a:cubicBezTo>
                      <a:pt x="37" y="17"/>
                      <a:pt x="37" y="17"/>
                      <a:pt x="37" y="17"/>
                    </a:cubicBezTo>
                    <a:cubicBezTo>
                      <a:pt x="77" y="17"/>
                      <a:pt x="77" y="17"/>
                      <a:pt x="77" y="17"/>
                    </a:cubicBezTo>
                    <a:cubicBezTo>
                      <a:pt x="85" y="17"/>
                      <a:pt x="92" y="24"/>
                      <a:pt x="92" y="32"/>
                    </a:cubicBezTo>
                    <a:cubicBezTo>
                      <a:pt x="92" y="33"/>
                      <a:pt x="92" y="34"/>
                      <a:pt x="92" y="35"/>
                    </a:cubicBezTo>
                    <a:cubicBezTo>
                      <a:pt x="91" y="38"/>
                      <a:pt x="90" y="40"/>
                      <a:pt x="89" y="42"/>
                    </a:cubicBezTo>
                    <a:cubicBezTo>
                      <a:pt x="108" y="42"/>
                      <a:pt x="108" y="42"/>
                      <a:pt x="108" y="42"/>
                    </a:cubicBezTo>
                    <a:cubicBezTo>
                      <a:pt x="108" y="40"/>
                      <a:pt x="109" y="38"/>
                      <a:pt x="109" y="35"/>
                    </a:cubicBezTo>
                    <a:cubicBezTo>
                      <a:pt x="109" y="35"/>
                      <a:pt x="109" y="35"/>
                      <a:pt x="109" y="35"/>
                    </a:cubicBezTo>
                    <a:cubicBezTo>
                      <a:pt x="109" y="34"/>
                      <a:pt x="109" y="33"/>
                      <a:pt x="109" y="32"/>
                    </a:cubicBezTo>
                    <a:cubicBezTo>
                      <a:pt x="109" y="15"/>
                      <a:pt x="95" y="0"/>
                      <a:pt x="77" y="0"/>
                    </a:cubicBezTo>
                    <a:cubicBezTo>
                      <a:pt x="37" y="0"/>
                      <a:pt x="37" y="0"/>
                      <a:pt x="37" y="0"/>
                    </a:cubicBezTo>
                    <a:cubicBezTo>
                      <a:pt x="33" y="0"/>
                      <a:pt x="33" y="0"/>
                      <a:pt x="33" y="0"/>
                    </a:cubicBezTo>
                    <a:cubicBezTo>
                      <a:pt x="15" y="0"/>
                      <a:pt x="0" y="15"/>
                      <a:pt x="0" y="32"/>
                    </a:cubicBezTo>
                    <a:cubicBezTo>
                      <a:pt x="0" y="50"/>
                      <a:pt x="15" y="65"/>
                      <a:pt x="33" y="65"/>
                    </a:cubicBezTo>
                    <a:cubicBezTo>
                      <a:pt x="56" y="65"/>
                      <a:pt x="56" y="65"/>
                      <a:pt x="56" y="65"/>
                    </a:cubicBezTo>
                    <a:cubicBezTo>
                      <a:pt x="50" y="61"/>
                      <a:pt x="44" y="55"/>
                      <a:pt x="41" y="48"/>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1" name="Freeform 189"/>
              <p:cNvSpPr>
                <a:spLocks noEditPoints="1"/>
              </p:cNvSpPr>
              <p:nvPr/>
            </p:nvSpPr>
            <p:spPr bwMode="auto">
              <a:xfrm>
                <a:off x="4157375" y="4910089"/>
                <a:ext cx="145627" cy="147184"/>
              </a:xfrm>
              <a:custGeom>
                <a:avLst/>
                <a:gdLst>
                  <a:gd name="T0" fmla="*/ 40 w 79"/>
                  <a:gd name="T1" fmla="*/ 0 h 80"/>
                  <a:gd name="T2" fmla="*/ 0 w 79"/>
                  <a:gd name="T3" fmla="*/ 40 h 80"/>
                  <a:gd name="T4" fmla="*/ 40 w 79"/>
                  <a:gd name="T5" fmla="*/ 80 h 80"/>
                  <a:gd name="T6" fmla="*/ 79 w 79"/>
                  <a:gd name="T7" fmla="*/ 40 h 80"/>
                  <a:gd name="T8" fmla="*/ 40 w 79"/>
                  <a:gd name="T9" fmla="*/ 0 h 80"/>
                  <a:gd name="T10" fmla="*/ 63 w 79"/>
                  <a:gd name="T11" fmla="*/ 46 h 80"/>
                  <a:gd name="T12" fmla="*/ 46 w 79"/>
                  <a:gd name="T13" fmla="*/ 46 h 80"/>
                  <a:gd name="T14" fmla="*/ 46 w 79"/>
                  <a:gd name="T15" fmla="*/ 63 h 80"/>
                  <a:gd name="T16" fmla="*/ 33 w 79"/>
                  <a:gd name="T17" fmla="*/ 63 h 80"/>
                  <a:gd name="T18" fmla="*/ 33 w 79"/>
                  <a:gd name="T19" fmla="*/ 46 h 80"/>
                  <a:gd name="T20" fmla="*/ 17 w 79"/>
                  <a:gd name="T21" fmla="*/ 46 h 80"/>
                  <a:gd name="T22" fmla="*/ 17 w 79"/>
                  <a:gd name="T23" fmla="*/ 34 h 80"/>
                  <a:gd name="T24" fmla="*/ 33 w 79"/>
                  <a:gd name="T25" fmla="*/ 34 h 80"/>
                  <a:gd name="T26" fmla="*/ 33 w 79"/>
                  <a:gd name="T27" fmla="*/ 17 h 80"/>
                  <a:gd name="T28" fmla="*/ 46 w 79"/>
                  <a:gd name="T29" fmla="*/ 17 h 80"/>
                  <a:gd name="T30" fmla="*/ 46 w 79"/>
                  <a:gd name="T31" fmla="*/ 34 h 80"/>
                  <a:gd name="T32" fmla="*/ 63 w 79"/>
                  <a:gd name="T33" fmla="*/ 34 h 80"/>
                  <a:gd name="T34" fmla="*/ 63 w 79"/>
                  <a:gd name="T35"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80">
                    <a:moveTo>
                      <a:pt x="40" y="0"/>
                    </a:moveTo>
                    <a:cubicBezTo>
                      <a:pt x="18" y="0"/>
                      <a:pt x="0" y="18"/>
                      <a:pt x="0" y="40"/>
                    </a:cubicBezTo>
                    <a:cubicBezTo>
                      <a:pt x="0" y="62"/>
                      <a:pt x="18" y="80"/>
                      <a:pt x="40" y="80"/>
                    </a:cubicBezTo>
                    <a:cubicBezTo>
                      <a:pt x="62" y="80"/>
                      <a:pt x="79" y="62"/>
                      <a:pt x="79" y="40"/>
                    </a:cubicBezTo>
                    <a:cubicBezTo>
                      <a:pt x="79" y="18"/>
                      <a:pt x="62" y="0"/>
                      <a:pt x="40" y="0"/>
                    </a:cubicBezTo>
                    <a:close/>
                    <a:moveTo>
                      <a:pt x="63" y="46"/>
                    </a:moveTo>
                    <a:cubicBezTo>
                      <a:pt x="46" y="46"/>
                      <a:pt x="46" y="46"/>
                      <a:pt x="46" y="46"/>
                    </a:cubicBezTo>
                    <a:cubicBezTo>
                      <a:pt x="46" y="63"/>
                      <a:pt x="46" y="63"/>
                      <a:pt x="46" y="63"/>
                    </a:cubicBezTo>
                    <a:cubicBezTo>
                      <a:pt x="33" y="63"/>
                      <a:pt x="33" y="63"/>
                      <a:pt x="33" y="63"/>
                    </a:cubicBezTo>
                    <a:cubicBezTo>
                      <a:pt x="33" y="46"/>
                      <a:pt x="33" y="46"/>
                      <a:pt x="33" y="46"/>
                    </a:cubicBezTo>
                    <a:cubicBezTo>
                      <a:pt x="17" y="46"/>
                      <a:pt x="17" y="46"/>
                      <a:pt x="17" y="46"/>
                    </a:cubicBezTo>
                    <a:cubicBezTo>
                      <a:pt x="17" y="34"/>
                      <a:pt x="17" y="34"/>
                      <a:pt x="17" y="34"/>
                    </a:cubicBezTo>
                    <a:cubicBezTo>
                      <a:pt x="33" y="34"/>
                      <a:pt x="33" y="34"/>
                      <a:pt x="33" y="34"/>
                    </a:cubicBezTo>
                    <a:cubicBezTo>
                      <a:pt x="33" y="17"/>
                      <a:pt x="33" y="17"/>
                      <a:pt x="33" y="17"/>
                    </a:cubicBezTo>
                    <a:cubicBezTo>
                      <a:pt x="46" y="17"/>
                      <a:pt x="46" y="17"/>
                      <a:pt x="46" y="17"/>
                    </a:cubicBezTo>
                    <a:cubicBezTo>
                      <a:pt x="46" y="34"/>
                      <a:pt x="46" y="34"/>
                      <a:pt x="46" y="34"/>
                    </a:cubicBezTo>
                    <a:cubicBezTo>
                      <a:pt x="63" y="34"/>
                      <a:pt x="63" y="34"/>
                      <a:pt x="63" y="34"/>
                    </a:cubicBezTo>
                    <a:lnTo>
                      <a:pt x="63" y="46"/>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2" name="Rectangle 190"/>
              <p:cNvSpPr>
                <a:spLocks noChangeArrowheads="1"/>
              </p:cNvSpPr>
              <p:nvPr/>
            </p:nvSpPr>
            <p:spPr bwMode="auto">
              <a:xfrm>
                <a:off x="4336489" y="4987964"/>
                <a:ext cx="21805" cy="73203"/>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3" name="Rectangle 191"/>
              <p:cNvSpPr>
                <a:spLocks noChangeArrowheads="1"/>
              </p:cNvSpPr>
              <p:nvPr/>
            </p:nvSpPr>
            <p:spPr bwMode="auto">
              <a:xfrm>
                <a:off x="4310790" y="5013663"/>
                <a:ext cx="73203" cy="21805"/>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4" name="Rectangle 192"/>
              <p:cNvSpPr>
                <a:spLocks noChangeArrowheads="1"/>
              </p:cNvSpPr>
              <p:nvPr/>
            </p:nvSpPr>
            <p:spPr bwMode="auto">
              <a:xfrm>
                <a:off x="4105978" y="5009769"/>
                <a:ext cx="13239" cy="44389"/>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5" name="Rectangle 193"/>
              <p:cNvSpPr>
                <a:spLocks noChangeArrowheads="1"/>
              </p:cNvSpPr>
              <p:nvPr/>
            </p:nvSpPr>
            <p:spPr bwMode="auto">
              <a:xfrm>
                <a:off x="4091182" y="5024565"/>
                <a:ext cx="44389" cy="12460"/>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grpSp>
        <p:grpSp>
          <p:nvGrpSpPr>
            <p:cNvPr id="17" name="组合 16"/>
            <p:cNvGrpSpPr/>
            <p:nvPr/>
          </p:nvGrpSpPr>
          <p:grpSpPr>
            <a:xfrm>
              <a:off x="4297057" y="3301930"/>
              <a:ext cx="745170" cy="745170"/>
              <a:chOff x="4297057" y="3301930"/>
              <a:chExt cx="745170" cy="745170"/>
            </a:xfrm>
          </p:grpSpPr>
          <p:sp>
            <p:nvSpPr>
              <p:cNvPr id="18" name="同心圆 77"/>
              <p:cNvSpPr/>
              <p:nvPr/>
            </p:nvSpPr>
            <p:spPr>
              <a:xfrm>
                <a:off x="4297057" y="3301930"/>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cs typeface="+mn-cs"/>
                </a:endParaRPr>
              </a:p>
            </p:txBody>
          </p:sp>
          <p:sp>
            <p:nvSpPr>
              <p:cNvPr id="19" name="椭圆 18"/>
              <p:cNvSpPr/>
              <p:nvPr/>
            </p:nvSpPr>
            <p:spPr>
              <a:xfrm>
                <a:off x="4363596" y="3368470"/>
                <a:ext cx="612094" cy="612092"/>
              </a:xfrm>
              <a:prstGeom prst="ellipse">
                <a:avLst/>
              </a:prstGeom>
              <a:solidFill>
                <a:srgbClr val="E6705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20" name="Oval 302"/>
              <p:cNvSpPr>
                <a:spLocks noChangeArrowheads="1"/>
              </p:cNvSpPr>
              <p:nvPr/>
            </p:nvSpPr>
            <p:spPr bwMode="auto">
              <a:xfrm>
                <a:off x="4598463" y="3517799"/>
                <a:ext cx="47656" cy="60487"/>
              </a:xfrm>
              <a:prstGeom prst="ellipse">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1" name="Freeform 303"/>
              <p:cNvSpPr>
                <a:spLocks noEditPoints="1"/>
              </p:cNvSpPr>
              <p:nvPr/>
            </p:nvSpPr>
            <p:spPr bwMode="auto">
              <a:xfrm>
                <a:off x="4533088" y="3583785"/>
                <a:ext cx="174740" cy="247447"/>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2" name="Freeform 304"/>
              <p:cNvSpPr/>
              <p:nvPr/>
            </p:nvSpPr>
            <p:spPr bwMode="auto">
              <a:xfrm>
                <a:off x="4625957" y="3789074"/>
                <a:ext cx="34215" cy="42158"/>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3" name="Freeform 305"/>
              <p:cNvSpPr/>
              <p:nvPr/>
            </p:nvSpPr>
            <p:spPr bwMode="auto">
              <a:xfrm>
                <a:off x="4703552" y="3650381"/>
                <a:ext cx="30549" cy="23217"/>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4" name="Freeform 306"/>
              <p:cNvSpPr/>
              <p:nvPr/>
            </p:nvSpPr>
            <p:spPr bwMode="auto">
              <a:xfrm>
                <a:off x="4663227" y="3654659"/>
                <a:ext cx="34826" cy="33604"/>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5" name="Freeform 307"/>
              <p:cNvSpPr/>
              <p:nvPr/>
            </p:nvSpPr>
            <p:spPr bwMode="auto">
              <a:xfrm>
                <a:off x="4632678" y="3682152"/>
                <a:ext cx="34826" cy="34826"/>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6" name="Freeform 308"/>
              <p:cNvSpPr/>
              <p:nvPr/>
            </p:nvSpPr>
            <p:spPr bwMode="auto">
              <a:xfrm>
                <a:off x="4625957" y="3722477"/>
                <a:ext cx="22607" cy="29327"/>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7" name="Freeform 309"/>
              <p:cNvSpPr/>
              <p:nvPr/>
            </p:nvSpPr>
            <p:spPr bwMode="auto">
              <a:xfrm>
                <a:off x="4630234" y="3757303"/>
                <a:ext cx="32993" cy="34826"/>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8" name="Freeform 310"/>
              <p:cNvSpPr/>
              <p:nvPr/>
            </p:nvSpPr>
            <p:spPr bwMode="auto">
              <a:xfrm>
                <a:off x="4657728" y="3789074"/>
                <a:ext cx="34215" cy="32993"/>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9" name="Freeform 311"/>
              <p:cNvSpPr/>
              <p:nvPr/>
            </p:nvSpPr>
            <p:spPr bwMode="auto">
              <a:xfrm>
                <a:off x="4696220" y="3806182"/>
                <a:ext cx="30549" cy="25050"/>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0" name="Freeform 312"/>
              <p:cNvSpPr/>
              <p:nvPr/>
            </p:nvSpPr>
            <p:spPr bwMode="auto">
              <a:xfrm>
                <a:off x="4732878" y="3792129"/>
                <a:ext cx="34215" cy="32993"/>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1" name="Freeform 313"/>
              <p:cNvSpPr/>
              <p:nvPr/>
            </p:nvSpPr>
            <p:spPr bwMode="auto">
              <a:xfrm>
                <a:off x="4764650" y="3764635"/>
                <a:ext cx="32993" cy="32993"/>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2" name="Freeform 314"/>
              <p:cNvSpPr/>
              <p:nvPr/>
            </p:nvSpPr>
            <p:spPr bwMode="auto">
              <a:xfrm>
                <a:off x="4781757" y="3729809"/>
                <a:ext cx="24439" cy="28716"/>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3" name="Freeform 315"/>
              <p:cNvSpPr/>
              <p:nvPr/>
            </p:nvSpPr>
            <p:spPr bwMode="auto">
              <a:xfrm>
                <a:off x="4767093" y="3689484"/>
                <a:ext cx="33604" cy="32993"/>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4" name="Freeform 316"/>
              <p:cNvSpPr/>
              <p:nvPr/>
            </p:nvSpPr>
            <p:spPr bwMode="auto">
              <a:xfrm>
                <a:off x="4738378" y="3658935"/>
                <a:ext cx="34826" cy="33604"/>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5" name="Freeform 317"/>
              <p:cNvSpPr>
                <a:spLocks noEditPoints="1"/>
              </p:cNvSpPr>
              <p:nvPr/>
            </p:nvSpPr>
            <p:spPr bwMode="auto">
              <a:xfrm>
                <a:off x="4641843" y="3665045"/>
                <a:ext cx="148468" cy="150301"/>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6" name="Oval 318"/>
              <p:cNvSpPr>
                <a:spLocks noChangeArrowheads="1"/>
              </p:cNvSpPr>
              <p:nvPr/>
            </p:nvSpPr>
            <p:spPr bwMode="auto">
              <a:xfrm>
                <a:off x="4683389" y="3708425"/>
                <a:ext cx="63542" cy="63542"/>
              </a:xfrm>
              <a:prstGeom prst="ellipse">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grpSp>
      </p:grpSp>
      <p:sp>
        <p:nvSpPr>
          <p:cNvPr id="52" name="文本框 51"/>
          <p:cNvSpPr txBox="1"/>
          <p:nvPr/>
        </p:nvSpPr>
        <p:spPr>
          <a:xfrm>
            <a:off x="1659564" y="1432462"/>
            <a:ext cx="5903489" cy="1249188"/>
          </a:xfrm>
          <a:prstGeom prst="rect">
            <a:avLst/>
          </a:prstGeom>
          <a:noFill/>
        </p:spPr>
        <p:txBody>
          <a:bodyPr wrap="square" rtlCol="0">
            <a:spAutoFit/>
          </a:bodyPr>
          <a:lstStyle/>
          <a:p>
            <a:pPr marL="342900" lvl="0" indent="-342900">
              <a:lnSpc>
                <a:spcPct val="150000"/>
              </a:lnSpc>
              <a:buClr>
                <a:srgbClr val="395269"/>
              </a:buClr>
              <a:buFont typeface="Wingdings" panose="05000000000000000000" pitchFamily="2" charset="2"/>
              <a:buChar char="u"/>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针对问题</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endParaRPr>
          </a:p>
          <a:p>
            <a:pPr lvl="0">
              <a:lnSpc>
                <a:spcPct val="150000"/>
              </a:lnSpc>
              <a:defRPr/>
            </a:pP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项目预期最大并发量为</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2000</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并发，届时服务器压力将会很大，应优化资源分配，避免过载。</a:t>
            </a:r>
          </a:p>
        </p:txBody>
      </p:sp>
      <p:sp>
        <p:nvSpPr>
          <p:cNvPr id="53" name="文本框 52"/>
          <p:cNvSpPr txBox="1"/>
          <p:nvPr/>
        </p:nvSpPr>
        <p:spPr>
          <a:xfrm>
            <a:off x="1266084" y="3169861"/>
            <a:ext cx="5903489" cy="1249188"/>
          </a:xfrm>
          <a:prstGeom prst="rect">
            <a:avLst/>
          </a:prstGeom>
          <a:noFill/>
        </p:spPr>
        <p:txBody>
          <a:bodyPr wrap="square" rtlCol="0">
            <a:spAutoFit/>
          </a:bodyPr>
          <a:lstStyle/>
          <a:p>
            <a:pPr marL="342900" lvl="0" indent="-342900">
              <a:lnSpc>
                <a:spcPct val="150000"/>
              </a:lnSpc>
              <a:buClr>
                <a:srgbClr val="FB4349"/>
              </a:buClr>
              <a:buFont typeface="Wingdings" panose="05000000000000000000" pitchFamily="2" charset="2"/>
              <a:buChar char="u"/>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技术方案</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endParaRPr>
          </a:p>
          <a:p>
            <a:pPr lvl="0">
              <a:lnSpc>
                <a:spcPct val="150000"/>
              </a:lnSpc>
              <a:defRPr/>
            </a:pP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采用</a:t>
            </a:r>
            <a:r>
              <a:rPr lang="en-US" altLang="zh-CN" sz="1600" b="1" kern="0" dirty="0" err="1">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nginx</a:t>
            </a:r>
            <a:r>
              <a:rPr lang="zh-CN" altLang="en-US" sz="1600" b="1" kern="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负载均衡，</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对大量前端访问或流量进行分流，保证前端用户访问效率，并可以减少后端服务器处理压力。</a:t>
            </a:r>
          </a:p>
        </p:txBody>
      </p:sp>
      <p:sp>
        <p:nvSpPr>
          <p:cNvPr id="54" name="文本框 53"/>
          <p:cNvSpPr txBox="1"/>
          <p:nvPr/>
        </p:nvSpPr>
        <p:spPr>
          <a:xfrm>
            <a:off x="1731382" y="4910721"/>
            <a:ext cx="5903489" cy="1253869"/>
          </a:xfrm>
          <a:prstGeom prst="rect">
            <a:avLst/>
          </a:prstGeom>
          <a:noFill/>
        </p:spPr>
        <p:txBody>
          <a:bodyPr wrap="square" rtlCol="0">
            <a:spAutoFit/>
          </a:bodyPr>
          <a:lstStyle/>
          <a:p>
            <a:pPr marL="342900" lvl="0" indent="-342900">
              <a:lnSpc>
                <a:spcPct val="150000"/>
              </a:lnSpc>
              <a:buClr>
                <a:srgbClr val="395269"/>
              </a:buClr>
              <a:buFont typeface="Wingdings" panose="05000000000000000000" pitchFamily="2" charset="2"/>
              <a:buChar char="u"/>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实现效果</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endParaRPr>
          </a:p>
          <a:p>
            <a:pPr lvl="0">
              <a:lnSpc>
                <a:spcPct val="150000"/>
              </a:lnSpc>
              <a:buClr>
                <a:srgbClr val="395269"/>
              </a:buClr>
              <a:defRPr/>
            </a:pPr>
            <a:r>
              <a:rPr lang="zh-CN" altLang="en-US" sz="1600" b="1" kern="0" dirty="0">
                <a:solidFill>
                  <a:prstClr val="black">
                    <a:lumMod val="75000"/>
                    <a:lumOff val="25000"/>
                  </a:prstClr>
                </a:solidFill>
                <a:ea typeface="思源宋体 CN" panose="02020400000000000000" pitchFamily="18" charset="-122"/>
                <a:cs typeface="+mn-ea"/>
                <a:sym typeface="字魂35号-经典雅黑" panose="00000500000000000000" pitchFamily="2" charset="-122"/>
              </a:rPr>
              <a:t>在性能测试中，</a:t>
            </a:r>
            <a:r>
              <a:rPr lang="en-US" altLang="zh-CN" sz="1600" b="1" kern="0" dirty="0">
                <a:solidFill>
                  <a:prstClr val="black">
                    <a:lumMod val="75000"/>
                    <a:lumOff val="25000"/>
                  </a:prstClr>
                </a:solidFill>
                <a:ea typeface="思源宋体 CN" panose="02020400000000000000" pitchFamily="18" charset="-122"/>
                <a:cs typeface="+mn-ea"/>
                <a:sym typeface="字魂35号-经典雅黑" panose="00000500000000000000" pitchFamily="2" charset="-122"/>
              </a:rPr>
              <a:t>APDEX</a:t>
            </a:r>
            <a:r>
              <a:rPr lang="zh-CN" altLang="en-US" sz="1600" b="1" kern="0" dirty="0">
                <a:solidFill>
                  <a:prstClr val="black">
                    <a:lumMod val="75000"/>
                    <a:lumOff val="25000"/>
                  </a:prstClr>
                </a:solidFill>
                <a:ea typeface="思源宋体 CN" panose="02020400000000000000" pitchFamily="18" charset="-122"/>
                <a:cs typeface="+mn-ea"/>
                <a:sym typeface="字魂35号-经典雅黑" panose="00000500000000000000" pitchFamily="2" charset="-122"/>
              </a:rPr>
              <a:t>（应用程序性能指标）得到了较大的提升，</a:t>
            </a:r>
            <a:r>
              <a:rPr lang="en-US" altLang="zh-CN" sz="1600" b="1" i="0" dirty="0">
                <a:solidFill>
                  <a:srgbClr val="2F4F4F"/>
                </a:solidFill>
                <a:effectLst/>
                <a:latin typeface="Helvetica Neue"/>
              </a:rPr>
              <a:t> Requests Fail Rate</a:t>
            </a:r>
            <a:r>
              <a:rPr lang="zh-CN" altLang="en-US" sz="1600" b="1" kern="0" dirty="0">
                <a:solidFill>
                  <a:prstClr val="black">
                    <a:lumMod val="75000"/>
                    <a:lumOff val="25000"/>
                  </a:prstClr>
                </a:solidFill>
                <a:ea typeface="思源宋体 CN" panose="02020400000000000000" pitchFamily="18" charset="-122"/>
                <a:cs typeface="+mn-ea"/>
                <a:sym typeface="字魂35号-经典雅黑" panose="00000500000000000000" pitchFamily="2" charset="-122"/>
              </a:rPr>
              <a:t>明显下降。</a:t>
            </a:r>
            <a:endParaRPr lang="zh-CN" altLang="en-US" sz="1600" b="1" kern="0" dirty="0">
              <a:solidFill>
                <a:prstClr val="black">
                  <a:lumMod val="75000"/>
                  <a:lumOff val="25000"/>
                </a:prstClr>
              </a:solidFill>
              <a:highlight>
                <a:srgbClr val="808080"/>
              </a:highlight>
              <a:latin typeface="思源宋体 CN" panose="02020400000000000000" pitchFamily="18" charset="-122"/>
              <a:ea typeface="思源宋体 CN" panose="02020400000000000000" pitchFamily="18" charset="-122"/>
              <a:cs typeface="+mn-ea"/>
              <a:sym typeface="字魂35号-经典雅黑" panose="00000500000000000000" pitchFamily="2" charset="-122"/>
            </a:endParaRPr>
          </a:p>
        </p:txBody>
      </p:sp>
      <p:grpSp>
        <p:nvGrpSpPr>
          <p:cNvPr id="65" name="组合 64"/>
          <p:cNvGrpSpPr/>
          <p:nvPr/>
        </p:nvGrpSpPr>
        <p:grpSpPr>
          <a:xfrm>
            <a:off x="9839943" y="5982535"/>
            <a:ext cx="2266333" cy="875465"/>
            <a:chOff x="9839943" y="5982535"/>
            <a:chExt cx="2266333" cy="875465"/>
          </a:xfrm>
        </p:grpSpPr>
        <p:sp>
          <p:nvSpPr>
            <p:cNvPr id="66" name="等腰三角形 65"/>
            <p:cNvSpPr/>
            <p:nvPr/>
          </p:nvSpPr>
          <p:spPr>
            <a:xfrm>
              <a:off x="10343658" y="5982535"/>
              <a:ext cx="1762618" cy="875465"/>
            </a:xfrm>
            <a:prstGeom prst="triangle">
              <a:avLst/>
            </a:prstGeom>
            <a:solidFill>
              <a:srgbClr val="597C8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a:off x="9839943" y="6346933"/>
              <a:ext cx="1007429" cy="511067"/>
            </a:xfrm>
            <a:prstGeom prst="triangle">
              <a:avLst/>
            </a:prstGeom>
            <a:noFill/>
            <a:ln w="38100">
              <a:solidFill>
                <a:srgbClr val="E67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174695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45532"/>
            <a:ext cx="2245946" cy="523220"/>
            <a:chOff x="174623" y="245532"/>
            <a:chExt cx="2245946" cy="523220"/>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E6705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597C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99612" y="245532"/>
              <a:ext cx="162095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w="0">
                    <a:noFill/>
                  </a:ln>
                  <a:solidFill>
                    <a:prstClr val="black">
                      <a:lumMod val="65000"/>
                      <a:lumOff val="35000"/>
                    </a:prstClr>
                  </a:solidFill>
                  <a:effectLst/>
                  <a:uLnTx/>
                  <a:uFillTx/>
                  <a:latin typeface="思源宋体 CN" panose="02020400000000000000" pitchFamily="18" charset="-122"/>
                  <a:ea typeface="思源宋体 CN Heavy" panose="02020900000000000000" pitchFamily="18" charset="-122"/>
                  <a:cs typeface="+mn-cs"/>
                </a:rPr>
                <a:t>消息队列</a:t>
              </a:r>
              <a:endPar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endParaRPr>
            </a:p>
          </p:txBody>
        </p:sp>
      </p:grpSp>
      <p:grpSp>
        <p:nvGrpSpPr>
          <p:cNvPr id="9" name="组合 8"/>
          <p:cNvGrpSpPr/>
          <p:nvPr/>
        </p:nvGrpSpPr>
        <p:grpSpPr>
          <a:xfrm>
            <a:off x="-524841" y="1670693"/>
            <a:ext cx="5138943" cy="4802788"/>
            <a:chOff x="-144379" y="1283369"/>
            <a:chExt cx="5186606" cy="4828674"/>
          </a:xfrm>
        </p:grpSpPr>
        <p:sp>
          <p:nvSpPr>
            <p:cNvPr id="10" name="椭圆 9"/>
            <p:cNvSpPr/>
            <p:nvPr/>
          </p:nvSpPr>
          <p:spPr>
            <a:xfrm>
              <a:off x="-144379" y="1283369"/>
              <a:ext cx="4828674" cy="4828674"/>
            </a:xfrm>
            <a:prstGeom prst="ellipse">
              <a:avLst/>
            </a:prstGeom>
            <a:noFill/>
            <a:ln>
              <a:gradFill>
                <a:gsLst>
                  <a:gs pos="59000">
                    <a:schemeClr val="accent1">
                      <a:lumMod val="5000"/>
                      <a:lumOff val="95000"/>
                      <a:alpha val="0"/>
                    </a:schemeClr>
                  </a:gs>
                  <a:gs pos="100000">
                    <a:srgbClr val="395269"/>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latin typeface="思源宋体 CN" panose="02020400000000000000" pitchFamily="18" charset="-122"/>
                <a:ea typeface="思源宋体 CN" panose="02020400000000000000" pitchFamily="18" charset="-122"/>
              </a:endParaRPr>
            </a:p>
          </p:txBody>
        </p:sp>
        <p:cxnSp>
          <p:nvCxnSpPr>
            <p:cNvPr id="11" name="直接连接符 10"/>
            <p:cNvCxnSpPr/>
            <p:nvPr/>
          </p:nvCxnSpPr>
          <p:spPr>
            <a:xfrm flipV="1">
              <a:off x="2930202" y="2313245"/>
              <a:ext cx="1298025" cy="979664"/>
            </a:xfrm>
            <a:prstGeom prst="line">
              <a:avLst/>
            </a:prstGeom>
            <a:noFill/>
            <a:ln w="15875" cap="flat" cmpd="sng" algn="ctr">
              <a:solidFill>
                <a:srgbClr val="FFFFFF">
                  <a:alpha val="56000"/>
                </a:srgbClr>
              </a:solidFill>
              <a:prstDash val="dash"/>
              <a:miter lim="800000"/>
            </a:ln>
            <a:effectLst/>
          </p:spPr>
        </p:cxnSp>
        <p:cxnSp>
          <p:nvCxnSpPr>
            <p:cNvPr id="12" name="直接连接符 11"/>
            <p:cNvCxnSpPr/>
            <p:nvPr/>
          </p:nvCxnSpPr>
          <p:spPr>
            <a:xfrm>
              <a:off x="3037953" y="3670004"/>
              <a:ext cx="1356366" cy="0"/>
            </a:xfrm>
            <a:prstGeom prst="line">
              <a:avLst/>
            </a:prstGeom>
            <a:noFill/>
            <a:ln w="15875" cap="flat" cmpd="sng" algn="ctr">
              <a:solidFill>
                <a:srgbClr val="FFFFFF">
                  <a:alpha val="56000"/>
                </a:srgbClr>
              </a:solidFill>
              <a:prstDash val="dash"/>
              <a:miter lim="800000"/>
            </a:ln>
            <a:effectLst/>
          </p:spPr>
        </p:cxnSp>
        <p:cxnSp>
          <p:nvCxnSpPr>
            <p:cNvPr id="13" name="直接连接符 12"/>
            <p:cNvCxnSpPr/>
            <p:nvPr/>
          </p:nvCxnSpPr>
          <p:spPr>
            <a:xfrm>
              <a:off x="2874761" y="4047100"/>
              <a:ext cx="1256058" cy="966434"/>
            </a:xfrm>
            <a:prstGeom prst="line">
              <a:avLst/>
            </a:prstGeom>
            <a:noFill/>
            <a:ln w="15875" cap="flat" cmpd="sng" algn="ctr">
              <a:solidFill>
                <a:srgbClr val="FFFFFF">
                  <a:alpha val="56000"/>
                </a:srgbClr>
              </a:solidFill>
              <a:prstDash val="dash"/>
              <a:miter lim="800000"/>
            </a:ln>
            <a:effectLst/>
          </p:spPr>
        </p:cxnSp>
        <p:grpSp>
          <p:nvGrpSpPr>
            <p:cNvPr id="14" name="组合 13"/>
            <p:cNvGrpSpPr/>
            <p:nvPr/>
          </p:nvGrpSpPr>
          <p:grpSpPr>
            <a:xfrm>
              <a:off x="802105" y="2255767"/>
              <a:ext cx="2893747" cy="2893747"/>
              <a:chOff x="1167928" y="2541380"/>
              <a:chExt cx="2288584" cy="2288584"/>
            </a:xfrm>
          </p:grpSpPr>
          <p:sp>
            <p:nvSpPr>
              <p:cNvPr id="49" name="同心圆 38"/>
              <p:cNvSpPr/>
              <p:nvPr/>
            </p:nvSpPr>
            <p:spPr>
              <a:xfrm>
                <a:off x="1167928" y="2541380"/>
                <a:ext cx="2288584" cy="2288584"/>
              </a:xfrm>
              <a:prstGeom prst="donut">
                <a:avLst>
                  <a:gd name="adj" fmla="val 7653"/>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cs typeface="+mn-cs"/>
                </a:endParaRPr>
              </a:p>
            </p:txBody>
          </p:sp>
          <p:sp>
            <p:nvSpPr>
              <p:cNvPr id="50" name="椭圆 49"/>
              <p:cNvSpPr/>
              <p:nvPr/>
            </p:nvSpPr>
            <p:spPr>
              <a:xfrm>
                <a:off x="1275880" y="2649333"/>
                <a:ext cx="2072682" cy="2072680"/>
              </a:xfrm>
              <a:prstGeom prst="ellipse">
                <a:avLst/>
              </a:prstGeom>
              <a:solidFill>
                <a:srgbClr val="597C8F">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51" name="椭圆 50"/>
              <p:cNvSpPr/>
              <p:nvPr/>
            </p:nvSpPr>
            <p:spPr>
              <a:xfrm flipH="1">
                <a:off x="1405374" y="2778827"/>
                <a:ext cx="1813694" cy="1813692"/>
              </a:xfrm>
              <a:prstGeom prst="ellipse">
                <a:avLst/>
              </a:prstGeom>
              <a:blipFill>
                <a:blip r:embed="rId3"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grpSp>
          <p:nvGrpSpPr>
            <p:cNvPr id="15" name="组合 14"/>
            <p:cNvGrpSpPr/>
            <p:nvPr/>
          </p:nvGrpSpPr>
          <p:grpSpPr>
            <a:xfrm>
              <a:off x="3864223" y="1943144"/>
              <a:ext cx="745170" cy="745170"/>
              <a:chOff x="3864223" y="1943144"/>
              <a:chExt cx="745170" cy="745170"/>
            </a:xfrm>
          </p:grpSpPr>
          <p:sp>
            <p:nvSpPr>
              <p:cNvPr id="46" name="同心圆 71"/>
              <p:cNvSpPr/>
              <p:nvPr/>
            </p:nvSpPr>
            <p:spPr>
              <a:xfrm>
                <a:off x="3864223" y="1943144"/>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cs typeface="+mn-cs"/>
                </a:endParaRPr>
              </a:p>
            </p:txBody>
          </p:sp>
          <p:sp>
            <p:nvSpPr>
              <p:cNvPr id="47" name="椭圆 46"/>
              <p:cNvSpPr/>
              <p:nvPr/>
            </p:nvSpPr>
            <p:spPr>
              <a:xfrm>
                <a:off x="3930762" y="2009684"/>
                <a:ext cx="612094" cy="612092"/>
              </a:xfrm>
              <a:prstGeom prst="ellipse">
                <a:avLst/>
              </a:prstGeom>
              <a:solidFill>
                <a:srgbClr val="597C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48" name="Freeform 8"/>
              <p:cNvSpPr>
                <a:spLocks noEditPoints="1"/>
              </p:cNvSpPr>
              <p:nvPr/>
            </p:nvSpPr>
            <p:spPr bwMode="auto">
              <a:xfrm>
                <a:off x="4093886" y="2174106"/>
                <a:ext cx="285845" cy="283247"/>
              </a:xfrm>
              <a:custGeom>
                <a:avLst/>
                <a:gdLst>
                  <a:gd name="T0" fmla="*/ 18 w 138"/>
                  <a:gd name="T1" fmla="*/ 69 h 138"/>
                  <a:gd name="T2" fmla="*/ 0 w 138"/>
                  <a:gd name="T3" fmla="*/ 69 h 138"/>
                  <a:gd name="T4" fmla="*/ 0 w 138"/>
                  <a:gd name="T5" fmla="*/ 121 h 138"/>
                  <a:gd name="T6" fmla="*/ 18 w 138"/>
                  <a:gd name="T7" fmla="*/ 138 h 138"/>
                  <a:gd name="T8" fmla="*/ 69 w 138"/>
                  <a:gd name="T9" fmla="*/ 138 h 138"/>
                  <a:gd name="T10" fmla="*/ 69 w 138"/>
                  <a:gd name="T11" fmla="*/ 121 h 138"/>
                  <a:gd name="T12" fmla="*/ 18 w 138"/>
                  <a:gd name="T13" fmla="*/ 121 h 138"/>
                  <a:gd name="T14" fmla="*/ 18 w 138"/>
                  <a:gd name="T15" fmla="*/ 69 h 138"/>
                  <a:gd name="T16" fmla="*/ 121 w 138"/>
                  <a:gd name="T17" fmla="*/ 86 h 138"/>
                  <a:gd name="T18" fmla="*/ 52 w 138"/>
                  <a:gd name="T19" fmla="*/ 86 h 138"/>
                  <a:gd name="T20" fmla="*/ 52 w 138"/>
                  <a:gd name="T21" fmla="*/ 18 h 138"/>
                  <a:gd name="T22" fmla="*/ 121 w 138"/>
                  <a:gd name="T23" fmla="*/ 18 h 138"/>
                  <a:gd name="T24" fmla="*/ 121 w 138"/>
                  <a:gd name="T25" fmla="*/ 86 h 138"/>
                  <a:gd name="T26" fmla="*/ 121 w 138"/>
                  <a:gd name="T27" fmla="*/ 0 h 138"/>
                  <a:gd name="T28" fmla="*/ 52 w 138"/>
                  <a:gd name="T29" fmla="*/ 0 h 138"/>
                  <a:gd name="T30" fmla="*/ 35 w 138"/>
                  <a:gd name="T31" fmla="*/ 17 h 138"/>
                  <a:gd name="T32" fmla="*/ 35 w 138"/>
                  <a:gd name="T33" fmla="*/ 86 h 138"/>
                  <a:gd name="T34" fmla="*/ 52 w 138"/>
                  <a:gd name="T35" fmla="*/ 103 h 138"/>
                  <a:gd name="T36" fmla="*/ 121 w 138"/>
                  <a:gd name="T37" fmla="*/ 103 h 138"/>
                  <a:gd name="T38" fmla="*/ 138 w 138"/>
                  <a:gd name="T39" fmla="*/ 86 h 138"/>
                  <a:gd name="T40" fmla="*/ 138 w 138"/>
                  <a:gd name="T41" fmla="*/ 18 h 138"/>
                  <a:gd name="T42" fmla="*/ 121 w 138"/>
                  <a:gd name="T4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38">
                    <a:moveTo>
                      <a:pt x="18" y="69"/>
                    </a:moveTo>
                    <a:cubicBezTo>
                      <a:pt x="0" y="69"/>
                      <a:pt x="0" y="69"/>
                      <a:pt x="0" y="69"/>
                    </a:cubicBezTo>
                    <a:cubicBezTo>
                      <a:pt x="0" y="121"/>
                      <a:pt x="0" y="121"/>
                      <a:pt x="0" y="121"/>
                    </a:cubicBezTo>
                    <a:cubicBezTo>
                      <a:pt x="0" y="130"/>
                      <a:pt x="8" y="138"/>
                      <a:pt x="18" y="138"/>
                    </a:cubicBezTo>
                    <a:cubicBezTo>
                      <a:pt x="69" y="138"/>
                      <a:pt x="69" y="138"/>
                      <a:pt x="69" y="138"/>
                    </a:cubicBezTo>
                    <a:cubicBezTo>
                      <a:pt x="69" y="121"/>
                      <a:pt x="69" y="121"/>
                      <a:pt x="69" y="121"/>
                    </a:cubicBezTo>
                    <a:cubicBezTo>
                      <a:pt x="18" y="121"/>
                      <a:pt x="18" y="121"/>
                      <a:pt x="18" y="121"/>
                    </a:cubicBezTo>
                    <a:cubicBezTo>
                      <a:pt x="18" y="69"/>
                      <a:pt x="18" y="69"/>
                      <a:pt x="18" y="69"/>
                    </a:cubicBezTo>
                    <a:close/>
                    <a:moveTo>
                      <a:pt x="121" y="86"/>
                    </a:moveTo>
                    <a:cubicBezTo>
                      <a:pt x="52" y="86"/>
                      <a:pt x="52" y="86"/>
                      <a:pt x="52" y="86"/>
                    </a:cubicBezTo>
                    <a:cubicBezTo>
                      <a:pt x="52" y="18"/>
                      <a:pt x="52" y="18"/>
                      <a:pt x="52" y="18"/>
                    </a:cubicBezTo>
                    <a:cubicBezTo>
                      <a:pt x="121" y="18"/>
                      <a:pt x="121" y="18"/>
                      <a:pt x="121" y="18"/>
                    </a:cubicBezTo>
                    <a:cubicBezTo>
                      <a:pt x="121" y="86"/>
                      <a:pt x="121" y="86"/>
                      <a:pt x="121" y="86"/>
                    </a:cubicBezTo>
                    <a:close/>
                    <a:moveTo>
                      <a:pt x="121" y="0"/>
                    </a:moveTo>
                    <a:cubicBezTo>
                      <a:pt x="52" y="0"/>
                      <a:pt x="52" y="0"/>
                      <a:pt x="52" y="0"/>
                    </a:cubicBezTo>
                    <a:cubicBezTo>
                      <a:pt x="42" y="0"/>
                      <a:pt x="35" y="8"/>
                      <a:pt x="35" y="17"/>
                    </a:cubicBezTo>
                    <a:cubicBezTo>
                      <a:pt x="35" y="86"/>
                      <a:pt x="35" y="86"/>
                      <a:pt x="35" y="86"/>
                    </a:cubicBezTo>
                    <a:cubicBezTo>
                      <a:pt x="35" y="96"/>
                      <a:pt x="42" y="103"/>
                      <a:pt x="52" y="103"/>
                    </a:cubicBezTo>
                    <a:cubicBezTo>
                      <a:pt x="121" y="103"/>
                      <a:pt x="121" y="103"/>
                      <a:pt x="121" y="103"/>
                    </a:cubicBezTo>
                    <a:cubicBezTo>
                      <a:pt x="130" y="103"/>
                      <a:pt x="138" y="96"/>
                      <a:pt x="138" y="86"/>
                    </a:cubicBezTo>
                    <a:cubicBezTo>
                      <a:pt x="138" y="18"/>
                      <a:pt x="138" y="18"/>
                      <a:pt x="138" y="18"/>
                    </a:cubicBezTo>
                    <a:cubicBezTo>
                      <a:pt x="138" y="8"/>
                      <a:pt x="130" y="0"/>
                      <a:pt x="121" y="0"/>
                    </a:cubicBezTo>
                    <a:close/>
                  </a:path>
                </a:pathLst>
              </a:custGeom>
              <a:solidFill>
                <a:schemeClr val="bg1"/>
              </a:solidFill>
              <a:ln>
                <a:noFill/>
              </a:ln>
            </p:spPr>
            <p:txBody>
              <a:bodyPr vert="horz" wrap="square" lIns="91440" tIns="45720" rIns="91440" bIns="45720" numCol="1" anchor="t" anchorCtr="0" compatLnSpc="1"/>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200"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sym typeface="Gill Sans" charset="0"/>
                </a:endParaRPr>
              </a:p>
            </p:txBody>
          </p:sp>
        </p:grpSp>
        <p:grpSp>
          <p:nvGrpSpPr>
            <p:cNvPr id="16" name="组合 15"/>
            <p:cNvGrpSpPr/>
            <p:nvPr/>
          </p:nvGrpSpPr>
          <p:grpSpPr>
            <a:xfrm>
              <a:off x="3864223" y="4683909"/>
              <a:ext cx="745170" cy="745170"/>
              <a:chOff x="3864223" y="4683909"/>
              <a:chExt cx="745170" cy="745170"/>
            </a:xfrm>
          </p:grpSpPr>
          <p:sp>
            <p:nvSpPr>
              <p:cNvPr id="37" name="同心圆 74"/>
              <p:cNvSpPr/>
              <p:nvPr/>
            </p:nvSpPr>
            <p:spPr>
              <a:xfrm>
                <a:off x="3864223" y="4683909"/>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cs typeface="+mn-cs"/>
                </a:endParaRPr>
              </a:p>
            </p:txBody>
          </p:sp>
          <p:sp>
            <p:nvSpPr>
              <p:cNvPr id="38" name="椭圆 37"/>
              <p:cNvSpPr/>
              <p:nvPr/>
            </p:nvSpPr>
            <p:spPr>
              <a:xfrm>
                <a:off x="3930762" y="4750449"/>
                <a:ext cx="612094" cy="612092"/>
              </a:xfrm>
              <a:prstGeom prst="ellipse">
                <a:avLst/>
              </a:prstGeom>
              <a:solidFill>
                <a:srgbClr val="597C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39" name="Freeform 187"/>
              <p:cNvSpPr/>
              <p:nvPr/>
            </p:nvSpPr>
            <p:spPr bwMode="auto">
              <a:xfrm>
                <a:off x="4170615" y="5083751"/>
                <a:ext cx="200918" cy="119149"/>
              </a:xfrm>
              <a:custGeom>
                <a:avLst/>
                <a:gdLst>
                  <a:gd name="T0" fmla="*/ 76 w 109"/>
                  <a:gd name="T1" fmla="*/ 0 h 65"/>
                  <a:gd name="T2" fmla="*/ 54 w 109"/>
                  <a:gd name="T3" fmla="*/ 0 h 65"/>
                  <a:gd name="T4" fmla="*/ 69 w 109"/>
                  <a:gd name="T5" fmla="*/ 17 h 65"/>
                  <a:gd name="T6" fmla="*/ 76 w 109"/>
                  <a:gd name="T7" fmla="*/ 17 h 65"/>
                  <a:gd name="T8" fmla="*/ 91 w 109"/>
                  <a:gd name="T9" fmla="*/ 32 h 65"/>
                  <a:gd name="T10" fmla="*/ 76 w 109"/>
                  <a:gd name="T11" fmla="*/ 48 h 65"/>
                  <a:gd name="T12" fmla="*/ 32 w 109"/>
                  <a:gd name="T13" fmla="*/ 48 h 65"/>
                  <a:gd name="T14" fmla="*/ 17 w 109"/>
                  <a:gd name="T15" fmla="*/ 32 h 65"/>
                  <a:gd name="T16" fmla="*/ 20 w 109"/>
                  <a:gd name="T17" fmla="*/ 24 h 65"/>
                  <a:gd name="T18" fmla="*/ 1 w 109"/>
                  <a:gd name="T19" fmla="*/ 24 h 65"/>
                  <a:gd name="T20" fmla="*/ 0 w 109"/>
                  <a:gd name="T21" fmla="*/ 32 h 65"/>
                  <a:gd name="T22" fmla="*/ 32 w 109"/>
                  <a:gd name="T23" fmla="*/ 65 h 65"/>
                  <a:gd name="T24" fmla="*/ 76 w 109"/>
                  <a:gd name="T25" fmla="*/ 65 h 65"/>
                  <a:gd name="T26" fmla="*/ 109 w 109"/>
                  <a:gd name="T27" fmla="*/ 32 h 65"/>
                  <a:gd name="T28" fmla="*/ 76 w 109"/>
                  <a:gd name="T2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65">
                    <a:moveTo>
                      <a:pt x="76" y="0"/>
                    </a:moveTo>
                    <a:cubicBezTo>
                      <a:pt x="54" y="0"/>
                      <a:pt x="54" y="0"/>
                      <a:pt x="54" y="0"/>
                    </a:cubicBezTo>
                    <a:cubicBezTo>
                      <a:pt x="61" y="4"/>
                      <a:pt x="66" y="10"/>
                      <a:pt x="69" y="17"/>
                    </a:cubicBezTo>
                    <a:cubicBezTo>
                      <a:pt x="76" y="17"/>
                      <a:pt x="76" y="17"/>
                      <a:pt x="76" y="17"/>
                    </a:cubicBezTo>
                    <a:cubicBezTo>
                      <a:pt x="85" y="17"/>
                      <a:pt x="91" y="24"/>
                      <a:pt x="91" y="32"/>
                    </a:cubicBezTo>
                    <a:cubicBezTo>
                      <a:pt x="91" y="41"/>
                      <a:pt x="85" y="48"/>
                      <a:pt x="76" y="48"/>
                    </a:cubicBezTo>
                    <a:cubicBezTo>
                      <a:pt x="32" y="48"/>
                      <a:pt x="32" y="48"/>
                      <a:pt x="32" y="48"/>
                    </a:cubicBezTo>
                    <a:cubicBezTo>
                      <a:pt x="24" y="48"/>
                      <a:pt x="17" y="41"/>
                      <a:pt x="17" y="32"/>
                    </a:cubicBezTo>
                    <a:cubicBezTo>
                      <a:pt x="17" y="29"/>
                      <a:pt x="18" y="26"/>
                      <a:pt x="20" y="24"/>
                    </a:cubicBezTo>
                    <a:cubicBezTo>
                      <a:pt x="1" y="24"/>
                      <a:pt x="1" y="24"/>
                      <a:pt x="1" y="24"/>
                    </a:cubicBezTo>
                    <a:cubicBezTo>
                      <a:pt x="0" y="27"/>
                      <a:pt x="0" y="30"/>
                      <a:pt x="0" y="32"/>
                    </a:cubicBezTo>
                    <a:cubicBezTo>
                      <a:pt x="0" y="50"/>
                      <a:pt x="14" y="65"/>
                      <a:pt x="32" y="65"/>
                    </a:cubicBezTo>
                    <a:cubicBezTo>
                      <a:pt x="76" y="65"/>
                      <a:pt x="76" y="65"/>
                      <a:pt x="76" y="65"/>
                    </a:cubicBezTo>
                    <a:cubicBezTo>
                      <a:pt x="94" y="65"/>
                      <a:pt x="109" y="50"/>
                      <a:pt x="109" y="32"/>
                    </a:cubicBezTo>
                    <a:cubicBezTo>
                      <a:pt x="109" y="15"/>
                      <a:pt x="94" y="0"/>
                      <a:pt x="76" y="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0" name="Freeform 188"/>
              <p:cNvSpPr/>
              <p:nvPr/>
            </p:nvSpPr>
            <p:spPr bwMode="auto">
              <a:xfrm>
                <a:off x="4089624" y="5083751"/>
                <a:ext cx="200918" cy="119149"/>
              </a:xfrm>
              <a:custGeom>
                <a:avLst/>
                <a:gdLst>
                  <a:gd name="T0" fmla="*/ 41 w 109"/>
                  <a:gd name="T1" fmla="*/ 48 h 65"/>
                  <a:gd name="T2" fmla="*/ 33 w 109"/>
                  <a:gd name="T3" fmla="*/ 48 h 65"/>
                  <a:gd name="T4" fmla="*/ 18 w 109"/>
                  <a:gd name="T5" fmla="*/ 32 h 65"/>
                  <a:gd name="T6" fmla="*/ 33 w 109"/>
                  <a:gd name="T7" fmla="*/ 17 h 65"/>
                  <a:gd name="T8" fmla="*/ 37 w 109"/>
                  <a:gd name="T9" fmla="*/ 17 h 65"/>
                  <a:gd name="T10" fmla="*/ 77 w 109"/>
                  <a:gd name="T11" fmla="*/ 17 h 65"/>
                  <a:gd name="T12" fmla="*/ 92 w 109"/>
                  <a:gd name="T13" fmla="*/ 32 h 65"/>
                  <a:gd name="T14" fmla="*/ 92 w 109"/>
                  <a:gd name="T15" fmla="*/ 35 h 65"/>
                  <a:gd name="T16" fmla="*/ 89 w 109"/>
                  <a:gd name="T17" fmla="*/ 42 h 65"/>
                  <a:gd name="T18" fmla="*/ 108 w 109"/>
                  <a:gd name="T19" fmla="*/ 42 h 65"/>
                  <a:gd name="T20" fmla="*/ 109 w 109"/>
                  <a:gd name="T21" fmla="*/ 35 h 65"/>
                  <a:gd name="T22" fmla="*/ 109 w 109"/>
                  <a:gd name="T23" fmla="*/ 35 h 65"/>
                  <a:gd name="T24" fmla="*/ 109 w 109"/>
                  <a:gd name="T25" fmla="*/ 32 h 65"/>
                  <a:gd name="T26" fmla="*/ 77 w 109"/>
                  <a:gd name="T27" fmla="*/ 0 h 65"/>
                  <a:gd name="T28" fmla="*/ 37 w 109"/>
                  <a:gd name="T29" fmla="*/ 0 h 65"/>
                  <a:gd name="T30" fmla="*/ 33 w 109"/>
                  <a:gd name="T31" fmla="*/ 0 h 65"/>
                  <a:gd name="T32" fmla="*/ 0 w 109"/>
                  <a:gd name="T33" fmla="*/ 32 h 65"/>
                  <a:gd name="T34" fmla="*/ 33 w 109"/>
                  <a:gd name="T35" fmla="*/ 65 h 65"/>
                  <a:gd name="T36" fmla="*/ 56 w 109"/>
                  <a:gd name="T37" fmla="*/ 65 h 65"/>
                  <a:gd name="T38" fmla="*/ 41 w 109"/>
                  <a:gd name="T39"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65">
                    <a:moveTo>
                      <a:pt x="41" y="48"/>
                    </a:moveTo>
                    <a:cubicBezTo>
                      <a:pt x="33" y="48"/>
                      <a:pt x="33" y="48"/>
                      <a:pt x="33" y="48"/>
                    </a:cubicBezTo>
                    <a:cubicBezTo>
                      <a:pt x="24" y="48"/>
                      <a:pt x="18" y="41"/>
                      <a:pt x="18" y="32"/>
                    </a:cubicBezTo>
                    <a:cubicBezTo>
                      <a:pt x="18" y="24"/>
                      <a:pt x="24" y="17"/>
                      <a:pt x="33" y="17"/>
                    </a:cubicBezTo>
                    <a:cubicBezTo>
                      <a:pt x="37" y="17"/>
                      <a:pt x="37" y="17"/>
                      <a:pt x="37" y="17"/>
                    </a:cubicBezTo>
                    <a:cubicBezTo>
                      <a:pt x="77" y="17"/>
                      <a:pt x="77" y="17"/>
                      <a:pt x="77" y="17"/>
                    </a:cubicBezTo>
                    <a:cubicBezTo>
                      <a:pt x="85" y="17"/>
                      <a:pt x="92" y="24"/>
                      <a:pt x="92" y="32"/>
                    </a:cubicBezTo>
                    <a:cubicBezTo>
                      <a:pt x="92" y="33"/>
                      <a:pt x="92" y="34"/>
                      <a:pt x="92" y="35"/>
                    </a:cubicBezTo>
                    <a:cubicBezTo>
                      <a:pt x="91" y="38"/>
                      <a:pt x="90" y="40"/>
                      <a:pt x="89" y="42"/>
                    </a:cubicBezTo>
                    <a:cubicBezTo>
                      <a:pt x="108" y="42"/>
                      <a:pt x="108" y="42"/>
                      <a:pt x="108" y="42"/>
                    </a:cubicBezTo>
                    <a:cubicBezTo>
                      <a:pt x="108" y="40"/>
                      <a:pt x="109" y="38"/>
                      <a:pt x="109" y="35"/>
                    </a:cubicBezTo>
                    <a:cubicBezTo>
                      <a:pt x="109" y="35"/>
                      <a:pt x="109" y="35"/>
                      <a:pt x="109" y="35"/>
                    </a:cubicBezTo>
                    <a:cubicBezTo>
                      <a:pt x="109" y="34"/>
                      <a:pt x="109" y="33"/>
                      <a:pt x="109" y="32"/>
                    </a:cubicBezTo>
                    <a:cubicBezTo>
                      <a:pt x="109" y="15"/>
                      <a:pt x="95" y="0"/>
                      <a:pt x="77" y="0"/>
                    </a:cubicBezTo>
                    <a:cubicBezTo>
                      <a:pt x="37" y="0"/>
                      <a:pt x="37" y="0"/>
                      <a:pt x="37" y="0"/>
                    </a:cubicBezTo>
                    <a:cubicBezTo>
                      <a:pt x="33" y="0"/>
                      <a:pt x="33" y="0"/>
                      <a:pt x="33" y="0"/>
                    </a:cubicBezTo>
                    <a:cubicBezTo>
                      <a:pt x="15" y="0"/>
                      <a:pt x="0" y="15"/>
                      <a:pt x="0" y="32"/>
                    </a:cubicBezTo>
                    <a:cubicBezTo>
                      <a:pt x="0" y="50"/>
                      <a:pt x="15" y="65"/>
                      <a:pt x="33" y="65"/>
                    </a:cubicBezTo>
                    <a:cubicBezTo>
                      <a:pt x="56" y="65"/>
                      <a:pt x="56" y="65"/>
                      <a:pt x="56" y="65"/>
                    </a:cubicBezTo>
                    <a:cubicBezTo>
                      <a:pt x="50" y="61"/>
                      <a:pt x="44" y="55"/>
                      <a:pt x="41" y="48"/>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1" name="Freeform 189"/>
              <p:cNvSpPr>
                <a:spLocks noEditPoints="1"/>
              </p:cNvSpPr>
              <p:nvPr/>
            </p:nvSpPr>
            <p:spPr bwMode="auto">
              <a:xfrm>
                <a:off x="4157375" y="4910089"/>
                <a:ext cx="145627" cy="147184"/>
              </a:xfrm>
              <a:custGeom>
                <a:avLst/>
                <a:gdLst>
                  <a:gd name="T0" fmla="*/ 40 w 79"/>
                  <a:gd name="T1" fmla="*/ 0 h 80"/>
                  <a:gd name="T2" fmla="*/ 0 w 79"/>
                  <a:gd name="T3" fmla="*/ 40 h 80"/>
                  <a:gd name="T4" fmla="*/ 40 w 79"/>
                  <a:gd name="T5" fmla="*/ 80 h 80"/>
                  <a:gd name="T6" fmla="*/ 79 w 79"/>
                  <a:gd name="T7" fmla="*/ 40 h 80"/>
                  <a:gd name="T8" fmla="*/ 40 w 79"/>
                  <a:gd name="T9" fmla="*/ 0 h 80"/>
                  <a:gd name="T10" fmla="*/ 63 w 79"/>
                  <a:gd name="T11" fmla="*/ 46 h 80"/>
                  <a:gd name="T12" fmla="*/ 46 w 79"/>
                  <a:gd name="T13" fmla="*/ 46 h 80"/>
                  <a:gd name="T14" fmla="*/ 46 w 79"/>
                  <a:gd name="T15" fmla="*/ 63 h 80"/>
                  <a:gd name="T16" fmla="*/ 33 w 79"/>
                  <a:gd name="T17" fmla="*/ 63 h 80"/>
                  <a:gd name="T18" fmla="*/ 33 w 79"/>
                  <a:gd name="T19" fmla="*/ 46 h 80"/>
                  <a:gd name="T20" fmla="*/ 17 w 79"/>
                  <a:gd name="T21" fmla="*/ 46 h 80"/>
                  <a:gd name="T22" fmla="*/ 17 w 79"/>
                  <a:gd name="T23" fmla="*/ 34 h 80"/>
                  <a:gd name="T24" fmla="*/ 33 w 79"/>
                  <a:gd name="T25" fmla="*/ 34 h 80"/>
                  <a:gd name="T26" fmla="*/ 33 w 79"/>
                  <a:gd name="T27" fmla="*/ 17 h 80"/>
                  <a:gd name="T28" fmla="*/ 46 w 79"/>
                  <a:gd name="T29" fmla="*/ 17 h 80"/>
                  <a:gd name="T30" fmla="*/ 46 w 79"/>
                  <a:gd name="T31" fmla="*/ 34 h 80"/>
                  <a:gd name="T32" fmla="*/ 63 w 79"/>
                  <a:gd name="T33" fmla="*/ 34 h 80"/>
                  <a:gd name="T34" fmla="*/ 63 w 79"/>
                  <a:gd name="T35"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80">
                    <a:moveTo>
                      <a:pt x="40" y="0"/>
                    </a:moveTo>
                    <a:cubicBezTo>
                      <a:pt x="18" y="0"/>
                      <a:pt x="0" y="18"/>
                      <a:pt x="0" y="40"/>
                    </a:cubicBezTo>
                    <a:cubicBezTo>
                      <a:pt x="0" y="62"/>
                      <a:pt x="18" y="80"/>
                      <a:pt x="40" y="80"/>
                    </a:cubicBezTo>
                    <a:cubicBezTo>
                      <a:pt x="62" y="80"/>
                      <a:pt x="79" y="62"/>
                      <a:pt x="79" y="40"/>
                    </a:cubicBezTo>
                    <a:cubicBezTo>
                      <a:pt x="79" y="18"/>
                      <a:pt x="62" y="0"/>
                      <a:pt x="40" y="0"/>
                    </a:cubicBezTo>
                    <a:close/>
                    <a:moveTo>
                      <a:pt x="63" y="46"/>
                    </a:moveTo>
                    <a:cubicBezTo>
                      <a:pt x="46" y="46"/>
                      <a:pt x="46" y="46"/>
                      <a:pt x="46" y="46"/>
                    </a:cubicBezTo>
                    <a:cubicBezTo>
                      <a:pt x="46" y="63"/>
                      <a:pt x="46" y="63"/>
                      <a:pt x="46" y="63"/>
                    </a:cubicBezTo>
                    <a:cubicBezTo>
                      <a:pt x="33" y="63"/>
                      <a:pt x="33" y="63"/>
                      <a:pt x="33" y="63"/>
                    </a:cubicBezTo>
                    <a:cubicBezTo>
                      <a:pt x="33" y="46"/>
                      <a:pt x="33" y="46"/>
                      <a:pt x="33" y="46"/>
                    </a:cubicBezTo>
                    <a:cubicBezTo>
                      <a:pt x="17" y="46"/>
                      <a:pt x="17" y="46"/>
                      <a:pt x="17" y="46"/>
                    </a:cubicBezTo>
                    <a:cubicBezTo>
                      <a:pt x="17" y="34"/>
                      <a:pt x="17" y="34"/>
                      <a:pt x="17" y="34"/>
                    </a:cubicBezTo>
                    <a:cubicBezTo>
                      <a:pt x="33" y="34"/>
                      <a:pt x="33" y="34"/>
                      <a:pt x="33" y="34"/>
                    </a:cubicBezTo>
                    <a:cubicBezTo>
                      <a:pt x="33" y="17"/>
                      <a:pt x="33" y="17"/>
                      <a:pt x="33" y="17"/>
                    </a:cubicBezTo>
                    <a:cubicBezTo>
                      <a:pt x="46" y="17"/>
                      <a:pt x="46" y="17"/>
                      <a:pt x="46" y="17"/>
                    </a:cubicBezTo>
                    <a:cubicBezTo>
                      <a:pt x="46" y="34"/>
                      <a:pt x="46" y="34"/>
                      <a:pt x="46" y="34"/>
                    </a:cubicBezTo>
                    <a:cubicBezTo>
                      <a:pt x="63" y="34"/>
                      <a:pt x="63" y="34"/>
                      <a:pt x="63" y="34"/>
                    </a:cubicBezTo>
                    <a:lnTo>
                      <a:pt x="63" y="46"/>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2" name="Rectangle 190"/>
              <p:cNvSpPr>
                <a:spLocks noChangeArrowheads="1"/>
              </p:cNvSpPr>
              <p:nvPr/>
            </p:nvSpPr>
            <p:spPr bwMode="auto">
              <a:xfrm>
                <a:off x="4336489" y="4987964"/>
                <a:ext cx="21805" cy="73203"/>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3" name="Rectangle 191"/>
              <p:cNvSpPr>
                <a:spLocks noChangeArrowheads="1"/>
              </p:cNvSpPr>
              <p:nvPr/>
            </p:nvSpPr>
            <p:spPr bwMode="auto">
              <a:xfrm>
                <a:off x="4310790" y="5013663"/>
                <a:ext cx="73203" cy="21805"/>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4" name="Rectangle 192"/>
              <p:cNvSpPr>
                <a:spLocks noChangeArrowheads="1"/>
              </p:cNvSpPr>
              <p:nvPr/>
            </p:nvSpPr>
            <p:spPr bwMode="auto">
              <a:xfrm>
                <a:off x="4105978" y="5009769"/>
                <a:ext cx="13239" cy="44389"/>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5" name="Rectangle 193"/>
              <p:cNvSpPr>
                <a:spLocks noChangeArrowheads="1"/>
              </p:cNvSpPr>
              <p:nvPr/>
            </p:nvSpPr>
            <p:spPr bwMode="auto">
              <a:xfrm>
                <a:off x="4091182" y="5024565"/>
                <a:ext cx="44389" cy="12460"/>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grpSp>
        <p:grpSp>
          <p:nvGrpSpPr>
            <p:cNvPr id="17" name="组合 16"/>
            <p:cNvGrpSpPr/>
            <p:nvPr/>
          </p:nvGrpSpPr>
          <p:grpSpPr>
            <a:xfrm>
              <a:off x="4297057" y="3301930"/>
              <a:ext cx="745170" cy="745170"/>
              <a:chOff x="4297057" y="3301930"/>
              <a:chExt cx="745170" cy="745170"/>
            </a:xfrm>
          </p:grpSpPr>
          <p:sp>
            <p:nvSpPr>
              <p:cNvPr id="18" name="同心圆 77"/>
              <p:cNvSpPr/>
              <p:nvPr/>
            </p:nvSpPr>
            <p:spPr>
              <a:xfrm>
                <a:off x="4297057" y="3301930"/>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cs typeface="+mn-cs"/>
                </a:endParaRPr>
              </a:p>
            </p:txBody>
          </p:sp>
          <p:sp>
            <p:nvSpPr>
              <p:cNvPr id="19" name="椭圆 18"/>
              <p:cNvSpPr/>
              <p:nvPr/>
            </p:nvSpPr>
            <p:spPr>
              <a:xfrm>
                <a:off x="4363596" y="3368470"/>
                <a:ext cx="612094" cy="612092"/>
              </a:xfrm>
              <a:prstGeom prst="ellipse">
                <a:avLst/>
              </a:prstGeom>
              <a:solidFill>
                <a:srgbClr val="E6705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20" name="Oval 302"/>
              <p:cNvSpPr>
                <a:spLocks noChangeArrowheads="1"/>
              </p:cNvSpPr>
              <p:nvPr/>
            </p:nvSpPr>
            <p:spPr bwMode="auto">
              <a:xfrm>
                <a:off x="4598463" y="3517799"/>
                <a:ext cx="47656" cy="60487"/>
              </a:xfrm>
              <a:prstGeom prst="ellipse">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1" name="Freeform 303"/>
              <p:cNvSpPr>
                <a:spLocks noEditPoints="1"/>
              </p:cNvSpPr>
              <p:nvPr/>
            </p:nvSpPr>
            <p:spPr bwMode="auto">
              <a:xfrm>
                <a:off x="4533088" y="3583785"/>
                <a:ext cx="174740" cy="247447"/>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2" name="Freeform 304"/>
              <p:cNvSpPr/>
              <p:nvPr/>
            </p:nvSpPr>
            <p:spPr bwMode="auto">
              <a:xfrm>
                <a:off x="4625957" y="3789074"/>
                <a:ext cx="34215" cy="42158"/>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3" name="Freeform 305"/>
              <p:cNvSpPr/>
              <p:nvPr/>
            </p:nvSpPr>
            <p:spPr bwMode="auto">
              <a:xfrm>
                <a:off x="4703552" y="3650381"/>
                <a:ext cx="30549" cy="23217"/>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4" name="Freeform 306"/>
              <p:cNvSpPr/>
              <p:nvPr/>
            </p:nvSpPr>
            <p:spPr bwMode="auto">
              <a:xfrm>
                <a:off x="4663227" y="3654659"/>
                <a:ext cx="34826" cy="33604"/>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5" name="Freeform 307"/>
              <p:cNvSpPr/>
              <p:nvPr/>
            </p:nvSpPr>
            <p:spPr bwMode="auto">
              <a:xfrm>
                <a:off x="4632678" y="3682152"/>
                <a:ext cx="34826" cy="34826"/>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6" name="Freeform 308"/>
              <p:cNvSpPr/>
              <p:nvPr/>
            </p:nvSpPr>
            <p:spPr bwMode="auto">
              <a:xfrm>
                <a:off x="4625957" y="3722477"/>
                <a:ext cx="22607" cy="29327"/>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7" name="Freeform 309"/>
              <p:cNvSpPr/>
              <p:nvPr/>
            </p:nvSpPr>
            <p:spPr bwMode="auto">
              <a:xfrm>
                <a:off x="4630234" y="3757303"/>
                <a:ext cx="32993" cy="34826"/>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8" name="Freeform 310"/>
              <p:cNvSpPr/>
              <p:nvPr/>
            </p:nvSpPr>
            <p:spPr bwMode="auto">
              <a:xfrm>
                <a:off x="4657728" y="3789074"/>
                <a:ext cx="34215" cy="32993"/>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9" name="Freeform 311"/>
              <p:cNvSpPr/>
              <p:nvPr/>
            </p:nvSpPr>
            <p:spPr bwMode="auto">
              <a:xfrm>
                <a:off x="4696220" y="3806182"/>
                <a:ext cx="30549" cy="25050"/>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0" name="Freeform 312"/>
              <p:cNvSpPr/>
              <p:nvPr/>
            </p:nvSpPr>
            <p:spPr bwMode="auto">
              <a:xfrm>
                <a:off x="4732878" y="3792129"/>
                <a:ext cx="34215" cy="32993"/>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1" name="Freeform 313"/>
              <p:cNvSpPr/>
              <p:nvPr/>
            </p:nvSpPr>
            <p:spPr bwMode="auto">
              <a:xfrm>
                <a:off x="4764650" y="3764635"/>
                <a:ext cx="32993" cy="32993"/>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2" name="Freeform 314"/>
              <p:cNvSpPr/>
              <p:nvPr/>
            </p:nvSpPr>
            <p:spPr bwMode="auto">
              <a:xfrm>
                <a:off x="4781757" y="3729809"/>
                <a:ext cx="24439" cy="28716"/>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3" name="Freeform 315"/>
              <p:cNvSpPr/>
              <p:nvPr/>
            </p:nvSpPr>
            <p:spPr bwMode="auto">
              <a:xfrm>
                <a:off x="4767093" y="3689484"/>
                <a:ext cx="33604" cy="32993"/>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4" name="Freeform 316"/>
              <p:cNvSpPr/>
              <p:nvPr/>
            </p:nvSpPr>
            <p:spPr bwMode="auto">
              <a:xfrm>
                <a:off x="4738378" y="3658935"/>
                <a:ext cx="34826" cy="33604"/>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5" name="Freeform 317"/>
              <p:cNvSpPr>
                <a:spLocks noEditPoints="1"/>
              </p:cNvSpPr>
              <p:nvPr/>
            </p:nvSpPr>
            <p:spPr bwMode="auto">
              <a:xfrm>
                <a:off x="4641843" y="3665045"/>
                <a:ext cx="148468" cy="150301"/>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6" name="Oval 318"/>
              <p:cNvSpPr>
                <a:spLocks noChangeArrowheads="1"/>
              </p:cNvSpPr>
              <p:nvPr/>
            </p:nvSpPr>
            <p:spPr bwMode="auto">
              <a:xfrm>
                <a:off x="4683389" y="3708425"/>
                <a:ext cx="63542" cy="63542"/>
              </a:xfrm>
              <a:prstGeom prst="ellipse">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grpSp>
      </p:grpSp>
      <p:sp>
        <p:nvSpPr>
          <p:cNvPr id="52" name="文本框 51"/>
          <p:cNvSpPr txBox="1"/>
          <p:nvPr/>
        </p:nvSpPr>
        <p:spPr>
          <a:xfrm>
            <a:off x="4440169" y="1133150"/>
            <a:ext cx="5903489" cy="1249188"/>
          </a:xfrm>
          <a:prstGeom prst="rect">
            <a:avLst/>
          </a:prstGeom>
          <a:noFill/>
        </p:spPr>
        <p:txBody>
          <a:bodyPr wrap="square" rtlCol="0">
            <a:spAutoFit/>
          </a:bodyPr>
          <a:lstStyle/>
          <a:p>
            <a:pPr marL="342900" lvl="0" indent="-342900">
              <a:lnSpc>
                <a:spcPct val="150000"/>
              </a:lnSpc>
              <a:buClr>
                <a:srgbClr val="395269"/>
              </a:buClr>
              <a:buFont typeface="Wingdings" panose="05000000000000000000" pitchFamily="2" charset="2"/>
              <a:buChar char="u"/>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针对问题</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endParaRPr>
          </a:p>
          <a:p>
            <a:pPr lvl="0">
              <a:lnSpc>
                <a:spcPct val="150000"/>
              </a:lnSpc>
              <a:defRPr/>
            </a:pP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上传、编辑商品，上传、编辑需求需要调用的审核</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API</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速度慢且最大并发为</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2</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，用户无法立即得到审核结果</a:t>
            </a:r>
          </a:p>
        </p:txBody>
      </p:sp>
      <p:sp>
        <p:nvSpPr>
          <p:cNvPr id="53" name="文本框 52"/>
          <p:cNvSpPr txBox="1"/>
          <p:nvPr/>
        </p:nvSpPr>
        <p:spPr>
          <a:xfrm>
            <a:off x="4793695" y="2895627"/>
            <a:ext cx="5903489" cy="1249188"/>
          </a:xfrm>
          <a:prstGeom prst="rect">
            <a:avLst/>
          </a:prstGeom>
          <a:noFill/>
        </p:spPr>
        <p:txBody>
          <a:bodyPr wrap="square" rtlCol="0">
            <a:spAutoFit/>
          </a:bodyPr>
          <a:lstStyle/>
          <a:p>
            <a:pPr marL="342900" lvl="0" indent="-342900">
              <a:lnSpc>
                <a:spcPct val="150000"/>
              </a:lnSpc>
              <a:buClr>
                <a:srgbClr val="FB4349"/>
              </a:buClr>
              <a:buFont typeface="Wingdings" panose="05000000000000000000" pitchFamily="2" charset="2"/>
              <a:buChar char="u"/>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技术方案</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endParaRPr>
          </a:p>
          <a:p>
            <a:pPr lvl="0">
              <a:lnSpc>
                <a:spcPct val="150000"/>
              </a:lnSpc>
              <a:defRPr/>
            </a:pP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引入</a:t>
            </a:r>
            <a:r>
              <a:rPr lang="en-US" altLang="zh-CN" sz="1600" b="1" kern="0" dirty="0" err="1">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rabbitmq</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消息队列，建立生产者消费者模型，用户发送的待审核的信息被放入对应队列，并在消费者端进行审核。</a:t>
            </a:r>
          </a:p>
        </p:txBody>
      </p:sp>
      <p:sp>
        <p:nvSpPr>
          <p:cNvPr id="54" name="文本框 53"/>
          <p:cNvSpPr txBox="1"/>
          <p:nvPr/>
        </p:nvSpPr>
        <p:spPr>
          <a:xfrm>
            <a:off x="4483989" y="4784006"/>
            <a:ext cx="5903489" cy="1618520"/>
          </a:xfrm>
          <a:prstGeom prst="rect">
            <a:avLst/>
          </a:prstGeom>
          <a:noFill/>
        </p:spPr>
        <p:txBody>
          <a:bodyPr wrap="square" rtlCol="0">
            <a:spAutoFit/>
          </a:bodyPr>
          <a:lstStyle/>
          <a:p>
            <a:pPr marL="342900" lvl="0" indent="-342900">
              <a:lnSpc>
                <a:spcPct val="150000"/>
              </a:lnSpc>
              <a:buClr>
                <a:srgbClr val="395269"/>
              </a:buClr>
              <a:buFont typeface="Wingdings" panose="05000000000000000000" pitchFamily="2" charset="2"/>
              <a:buChar char="u"/>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实现效果</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endParaRPr>
          </a:p>
          <a:p>
            <a:pPr lvl="0">
              <a:lnSpc>
                <a:spcPct val="150000"/>
              </a:lnSpc>
              <a:buClr>
                <a:srgbClr val="395269"/>
              </a:buClr>
              <a:defRPr/>
            </a:pPr>
            <a:r>
              <a:rPr lang="zh-CN" altLang="en-US" sz="1600" b="1" kern="0" dirty="0">
                <a:solidFill>
                  <a:prstClr val="black">
                    <a:lumMod val="75000"/>
                    <a:lumOff val="25000"/>
                  </a:prstClr>
                </a:solidFill>
                <a:ea typeface="思源宋体 CN" panose="02020400000000000000" pitchFamily="18" charset="-122"/>
                <a:cs typeface="+mn-ea"/>
                <a:sym typeface="字魂35号-经典雅黑" panose="00000500000000000000" pitchFamily="2" charset="-122"/>
              </a:rPr>
              <a:t>用户可以立即得到正在审核的结果，提升用户体验；同时使对应接口变得健壮。</a:t>
            </a:r>
            <a:endParaRPr lang="en-US" altLang="zh-CN" sz="1600" b="1" kern="0" dirty="0">
              <a:solidFill>
                <a:prstClr val="black">
                  <a:lumMod val="75000"/>
                  <a:lumOff val="25000"/>
                </a:prstClr>
              </a:solidFill>
              <a:ea typeface="思源宋体 CN" panose="02020400000000000000" pitchFamily="18" charset="-122"/>
              <a:cs typeface="+mn-ea"/>
              <a:sym typeface="字魂35号-经典雅黑" panose="00000500000000000000" pitchFamily="2" charset="-122"/>
            </a:endParaRPr>
          </a:p>
          <a:p>
            <a:pPr lvl="0">
              <a:lnSpc>
                <a:spcPct val="150000"/>
              </a:lnSpc>
              <a:defRPr/>
            </a:pPr>
            <a:endParaRPr lang="zh-CN" altLang="en-US" sz="1600" b="1" kern="0" dirty="0">
              <a:solidFill>
                <a:prstClr val="black">
                  <a:lumMod val="75000"/>
                  <a:lumOff val="25000"/>
                </a:prstClr>
              </a:solidFill>
              <a:highlight>
                <a:srgbClr val="808080"/>
              </a:highlight>
              <a:latin typeface="思源宋体 CN" panose="02020400000000000000" pitchFamily="18" charset="-122"/>
              <a:ea typeface="思源宋体 CN" panose="02020400000000000000" pitchFamily="18" charset="-122"/>
              <a:cs typeface="+mn-ea"/>
              <a:sym typeface="字魂35号-经典雅黑" panose="00000500000000000000" pitchFamily="2" charset="-122"/>
            </a:endParaRPr>
          </a:p>
        </p:txBody>
      </p:sp>
      <p:grpSp>
        <p:nvGrpSpPr>
          <p:cNvPr id="65" name="组合 64"/>
          <p:cNvGrpSpPr/>
          <p:nvPr/>
        </p:nvGrpSpPr>
        <p:grpSpPr>
          <a:xfrm>
            <a:off x="9839943" y="5982535"/>
            <a:ext cx="2266333" cy="875465"/>
            <a:chOff x="9839943" y="5982535"/>
            <a:chExt cx="2266333" cy="875465"/>
          </a:xfrm>
        </p:grpSpPr>
        <p:sp>
          <p:nvSpPr>
            <p:cNvPr id="66" name="等腰三角形 65"/>
            <p:cNvSpPr/>
            <p:nvPr/>
          </p:nvSpPr>
          <p:spPr>
            <a:xfrm>
              <a:off x="10343658" y="5982535"/>
              <a:ext cx="1762618" cy="875465"/>
            </a:xfrm>
            <a:prstGeom prst="triangle">
              <a:avLst/>
            </a:prstGeom>
            <a:solidFill>
              <a:srgbClr val="597C8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a:off x="9839943" y="6346933"/>
              <a:ext cx="1007429" cy="511067"/>
            </a:xfrm>
            <a:prstGeom prst="triangle">
              <a:avLst/>
            </a:prstGeom>
            <a:noFill/>
            <a:ln w="38100">
              <a:solidFill>
                <a:srgbClr val="E67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45532"/>
            <a:ext cx="2964091" cy="523220"/>
            <a:chOff x="174623" y="245532"/>
            <a:chExt cx="2964091" cy="523220"/>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E6705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597C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99612" y="245532"/>
              <a:ext cx="23391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w="0">
                    <a:noFill/>
                  </a:ln>
                  <a:solidFill>
                    <a:prstClr val="black">
                      <a:lumMod val="65000"/>
                      <a:lumOff val="35000"/>
                    </a:prstClr>
                  </a:solidFill>
                  <a:effectLst/>
                  <a:uLnTx/>
                  <a:uFillTx/>
                  <a:latin typeface="思源宋体 CN" panose="02020400000000000000" pitchFamily="18" charset="-122"/>
                  <a:ea typeface="思源宋体 CN Heavy" panose="02020900000000000000" pitchFamily="18" charset="-122"/>
                  <a:cs typeface="+mn-cs"/>
                </a:rPr>
                <a:t>其他</a:t>
              </a:r>
              <a:r>
                <a:rPr lang="zh-CN" altLang="en-US" sz="2800" b="1" dirty="0">
                  <a:ln w="0">
                    <a:noFill/>
                  </a:ln>
                  <a:solidFill>
                    <a:prstClr val="black">
                      <a:lumMod val="65000"/>
                      <a:lumOff val="35000"/>
                    </a:prstClr>
                  </a:solidFill>
                  <a:latin typeface="思源宋体 CN" panose="02020400000000000000" pitchFamily="18" charset="-122"/>
                  <a:ea typeface="思源宋体 CN Heavy" panose="02020900000000000000" pitchFamily="18" charset="-122"/>
                </a:rPr>
                <a:t>技术亮点</a:t>
              </a:r>
              <a:endPar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endParaRPr>
            </a:p>
          </p:txBody>
        </p:sp>
      </p:grpSp>
      <p:grpSp>
        <p:nvGrpSpPr>
          <p:cNvPr id="31" name="组合 30"/>
          <p:cNvGrpSpPr/>
          <p:nvPr/>
        </p:nvGrpSpPr>
        <p:grpSpPr>
          <a:xfrm>
            <a:off x="3902941" y="2024625"/>
            <a:ext cx="5215443" cy="2754196"/>
            <a:chOff x="2470006" y="1756120"/>
            <a:chExt cx="3911582" cy="2065647"/>
          </a:xfrm>
        </p:grpSpPr>
        <p:grpSp>
          <p:nvGrpSpPr>
            <p:cNvPr id="32" name="组合 31"/>
            <p:cNvGrpSpPr/>
            <p:nvPr/>
          </p:nvGrpSpPr>
          <p:grpSpPr>
            <a:xfrm>
              <a:off x="3129022" y="1756120"/>
              <a:ext cx="1184299" cy="1329420"/>
              <a:chOff x="4172029" y="2328793"/>
              <a:chExt cx="1579065" cy="1772560"/>
            </a:xfrm>
          </p:grpSpPr>
          <p:sp>
            <p:nvSpPr>
              <p:cNvPr id="48" name="Freeform 13"/>
              <p:cNvSpPr/>
              <p:nvPr/>
            </p:nvSpPr>
            <p:spPr bwMode="auto">
              <a:xfrm>
                <a:off x="4172029" y="2328793"/>
                <a:ext cx="1579065" cy="1772560"/>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solidFill>
                <a:srgbClr val="597C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dirty="0">
                  <a:solidFill>
                    <a:srgbClr val="FFFFFF"/>
                  </a:solidFill>
                  <a:latin typeface="思源宋体 CN" panose="02020400000000000000" pitchFamily="18" charset="-122"/>
                  <a:ea typeface="思源宋体 CN" panose="02020400000000000000" pitchFamily="18" charset="-122"/>
                </a:endParaRPr>
              </a:p>
            </p:txBody>
          </p:sp>
          <p:sp>
            <p:nvSpPr>
              <p:cNvPr id="49" name="Shape 2545"/>
              <p:cNvSpPr/>
              <p:nvPr/>
            </p:nvSpPr>
            <p:spPr>
              <a:xfrm>
                <a:off x="4701907" y="2983228"/>
                <a:ext cx="519307" cy="519307"/>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FFFFFF"/>
                  </a:solidFill>
                  <a:effectLst>
                    <a:outerShdw blurRad="38100" dist="12700" dir="5400000" rotWithShape="0">
                      <a:srgbClr val="000000">
                        <a:alpha val="50000"/>
                      </a:srgbClr>
                    </a:outerShdw>
                  </a:effectLst>
                  <a:latin typeface="思源宋体 CN" panose="02020400000000000000" pitchFamily="18" charset="-122"/>
                  <a:ea typeface="思源宋体 CN" panose="02020400000000000000" pitchFamily="18" charset="-122"/>
                  <a:cs typeface="Gill Sans"/>
                  <a:sym typeface="Gill Sans"/>
                </a:endParaRPr>
              </a:p>
            </p:txBody>
          </p:sp>
        </p:grpSp>
        <p:grpSp>
          <p:nvGrpSpPr>
            <p:cNvPr id="33" name="组合 32"/>
            <p:cNvGrpSpPr/>
            <p:nvPr/>
          </p:nvGrpSpPr>
          <p:grpSpPr>
            <a:xfrm>
              <a:off x="2730897" y="2882658"/>
              <a:ext cx="836594" cy="939109"/>
              <a:chOff x="3641195" y="3830843"/>
              <a:chExt cx="1115459" cy="1252145"/>
            </a:xfrm>
          </p:grpSpPr>
          <p:sp>
            <p:nvSpPr>
              <p:cNvPr id="46" name="Freeform 13"/>
              <p:cNvSpPr/>
              <p:nvPr/>
            </p:nvSpPr>
            <p:spPr bwMode="auto">
              <a:xfrm>
                <a:off x="3641195" y="3830843"/>
                <a:ext cx="1115459" cy="1252145"/>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no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dirty="0">
                  <a:solidFill>
                    <a:srgbClr val="FFFFFF"/>
                  </a:solidFill>
                  <a:latin typeface="思源宋体 CN" panose="02020400000000000000" pitchFamily="18" charset="-122"/>
                  <a:ea typeface="思源宋体 CN" panose="02020400000000000000" pitchFamily="18" charset="-122"/>
                </a:endParaRPr>
              </a:p>
            </p:txBody>
          </p:sp>
          <p:sp>
            <p:nvSpPr>
              <p:cNvPr id="47" name="Shape 2546"/>
              <p:cNvSpPr/>
              <p:nvPr/>
            </p:nvSpPr>
            <p:spPr>
              <a:xfrm>
                <a:off x="4014524" y="4329778"/>
                <a:ext cx="368800" cy="301745"/>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lumMod val="50000"/>
                  <a:lumOff val="50000"/>
                </a:schemeClr>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FFFFFF"/>
                  </a:solidFill>
                  <a:effectLst>
                    <a:outerShdw blurRad="38100" dist="12700" dir="5400000" rotWithShape="0">
                      <a:srgbClr val="000000">
                        <a:alpha val="50000"/>
                      </a:srgbClr>
                    </a:outerShdw>
                  </a:effectLst>
                  <a:latin typeface="思源宋体 CN" panose="02020400000000000000" pitchFamily="18" charset="-122"/>
                  <a:ea typeface="思源宋体 CN" panose="02020400000000000000" pitchFamily="18" charset="-122"/>
                  <a:cs typeface="Gill Sans"/>
                  <a:sym typeface="Gill Sans"/>
                </a:endParaRPr>
              </a:p>
            </p:txBody>
          </p:sp>
        </p:grpSp>
        <p:sp>
          <p:nvSpPr>
            <p:cNvPr id="45" name="Shape 2584"/>
            <p:cNvSpPr/>
            <p:nvPr/>
          </p:nvSpPr>
          <p:spPr>
            <a:xfrm>
              <a:off x="6074791" y="2881416"/>
              <a:ext cx="306797" cy="306797"/>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bg1"/>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FFFFFF"/>
                </a:solidFill>
                <a:effectLst>
                  <a:outerShdw blurRad="38100" dist="12700" dir="5400000" rotWithShape="0">
                    <a:srgbClr val="000000">
                      <a:alpha val="50000"/>
                    </a:srgbClr>
                  </a:outerShdw>
                </a:effectLst>
                <a:latin typeface="思源宋体 CN" panose="02020400000000000000" pitchFamily="18" charset="-122"/>
                <a:ea typeface="思源宋体 CN" panose="02020400000000000000" pitchFamily="18" charset="-122"/>
                <a:cs typeface="Gill Sans"/>
                <a:sym typeface="Gill Sans"/>
              </a:endParaRPr>
            </a:p>
          </p:txBody>
        </p:sp>
        <p:grpSp>
          <p:nvGrpSpPr>
            <p:cNvPr id="35" name="组合 34"/>
            <p:cNvGrpSpPr/>
            <p:nvPr/>
          </p:nvGrpSpPr>
          <p:grpSpPr>
            <a:xfrm>
              <a:off x="4509797" y="2405101"/>
              <a:ext cx="1184299" cy="1329420"/>
              <a:chOff x="6013062" y="3194101"/>
              <a:chExt cx="1579065" cy="1772560"/>
            </a:xfrm>
          </p:grpSpPr>
          <p:sp>
            <p:nvSpPr>
              <p:cNvPr id="42" name="Freeform 13"/>
              <p:cNvSpPr/>
              <p:nvPr/>
            </p:nvSpPr>
            <p:spPr bwMode="auto">
              <a:xfrm>
                <a:off x="6013062" y="3194101"/>
                <a:ext cx="1579065" cy="1772560"/>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solidFill>
                <a:srgbClr val="597C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dirty="0">
                  <a:solidFill>
                    <a:srgbClr val="FFFFFF"/>
                  </a:solidFill>
                  <a:latin typeface="思源宋体 CN" panose="02020400000000000000" pitchFamily="18" charset="-122"/>
                  <a:ea typeface="思源宋体 CN" panose="02020400000000000000" pitchFamily="18" charset="-122"/>
                </a:endParaRPr>
              </a:p>
            </p:txBody>
          </p:sp>
          <p:sp>
            <p:nvSpPr>
              <p:cNvPr id="43" name="Shape 2587"/>
              <p:cNvSpPr/>
              <p:nvPr/>
            </p:nvSpPr>
            <p:spPr>
              <a:xfrm>
                <a:off x="6561393" y="3862078"/>
                <a:ext cx="519307" cy="519307"/>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FFFFFF"/>
                  </a:solidFill>
                  <a:effectLst>
                    <a:outerShdw blurRad="38100" dist="12700" dir="5400000" rotWithShape="0">
                      <a:srgbClr val="000000">
                        <a:alpha val="50000"/>
                      </a:srgbClr>
                    </a:outerShdw>
                  </a:effectLst>
                  <a:latin typeface="思源宋体 CN" panose="02020400000000000000" pitchFamily="18" charset="-122"/>
                  <a:ea typeface="思源宋体 CN" panose="02020400000000000000" pitchFamily="18" charset="-122"/>
                  <a:cs typeface="Gill Sans"/>
                  <a:sym typeface="Gill Sans"/>
                </a:endParaRPr>
              </a:p>
            </p:txBody>
          </p:sp>
        </p:grpSp>
        <p:grpSp>
          <p:nvGrpSpPr>
            <p:cNvPr id="36" name="组合 35"/>
            <p:cNvGrpSpPr/>
            <p:nvPr/>
          </p:nvGrpSpPr>
          <p:grpSpPr>
            <a:xfrm>
              <a:off x="4410031" y="1925725"/>
              <a:ext cx="521099" cy="584954"/>
              <a:chOff x="5880041" y="2554933"/>
              <a:chExt cx="694799" cy="779938"/>
            </a:xfrm>
          </p:grpSpPr>
          <p:sp>
            <p:nvSpPr>
              <p:cNvPr id="40" name="Freeform 13"/>
              <p:cNvSpPr/>
              <p:nvPr/>
            </p:nvSpPr>
            <p:spPr bwMode="auto">
              <a:xfrm>
                <a:off x="5880041" y="2554933"/>
                <a:ext cx="694799" cy="779938"/>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no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dirty="0">
                  <a:solidFill>
                    <a:srgbClr val="FFFFFF"/>
                  </a:solidFill>
                  <a:latin typeface="思源宋体 CN" panose="02020400000000000000" pitchFamily="18" charset="-122"/>
                  <a:ea typeface="思源宋体 CN" panose="02020400000000000000" pitchFamily="18" charset="-122"/>
                </a:endParaRPr>
              </a:p>
            </p:txBody>
          </p:sp>
          <p:sp>
            <p:nvSpPr>
              <p:cNvPr id="41" name="Shape 2591"/>
              <p:cNvSpPr/>
              <p:nvPr/>
            </p:nvSpPr>
            <p:spPr>
              <a:xfrm>
                <a:off x="6092792" y="2819626"/>
                <a:ext cx="295099" cy="295099"/>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lumMod val="50000"/>
                  <a:lumOff val="50000"/>
                </a:schemeClr>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FFFFFF"/>
                  </a:solidFill>
                  <a:effectLst>
                    <a:outerShdw blurRad="38100" dist="12700" dir="5400000" rotWithShape="0">
                      <a:srgbClr val="000000">
                        <a:alpha val="50000"/>
                      </a:srgbClr>
                    </a:outerShdw>
                  </a:effectLst>
                  <a:latin typeface="思源宋体 CN" panose="02020400000000000000" pitchFamily="18" charset="-122"/>
                  <a:ea typeface="思源宋体 CN" panose="02020400000000000000" pitchFamily="18" charset="-122"/>
                  <a:cs typeface="Gill Sans"/>
                  <a:sym typeface="Gill Sans"/>
                </a:endParaRPr>
              </a:p>
            </p:txBody>
          </p:sp>
        </p:grpSp>
        <p:grpSp>
          <p:nvGrpSpPr>
            <p:cNvPr id="37" name="组合 36"/>
            <p:cNvGrpSpPr/>
            <p:nvPr/>
          </p:nvGrpSpPr>
          <p:grpSpPr>
            <a:xfrm>
              <a:off x="2470006" y="2499417"/>
              <a:ext cx="474900" cy="533093"/>
              <a:chOff x="3293341" y="3319855"/>
              <a:chExt cx="633200" cy="710791"/>
            </a:xfrm>
          </p:grpSpPr>
          <p:sp>
            <p:nvSpPr>
              <p:cNvPr id="38" name="Freeform 13"/>
              <p:cNvSpPr/>
              <p:nvPr/>
            </p:nvSpPr>
            <p:spPr bwMode="auto">
              <a:xfrm>
                <a:off x="3293341" y="3319855"/>
                <a:ext cx="633200" cy="710791"/>
              </a:xfrm>
              <a:custGeom>
                <a:avLst/>
                <a:gdLst>
                  <a:gd name="T0" fmla="*/ 1036 w 1102"/>
                  <a:gd name="T1" fmla="*/ 975 h 1238"/>
                  <a:gd name="T2" fmla="*/ 1102 w 1102"/>
                  <a:gd name="T3" fmla="*/ 861 h 1238"/>
                  <a:gd name="T4" fmla="*/ 1102 w 1102"/>
                  <a:gd name="T5" fmla="*/ 377 h 1238"/>
                  <a:gd name="T6" fmla="*/ 1036 w 1102"/>
                  <a:gd name="T7" fmla="*/ 262 h 1238"/>
                  <a:gd name="T8" fmla="*/ 617 w 1102"/>
                  <a:gd name="T9" fmla="*/ 21 h 1238"/>
                  <a:gd name="T10" fmla="*/ 485 w 1102"/>
                  <a:gd name="T11" fmla="*/ 21 h 1238"/>
                  <a:gd name="T12" fmla="*/ 66 w 1102"/>
                  <a:gd name="T13" fmla="*/ 262 h 1238"/>
                  <a:gd name="T14" fmla="*/ 0 w 1102"/>
                  <a:gd name="T15" fmla="*/ 377 h 1238"/>
                  <a:gd name="T16" fmla="*/ 0 w 1102"/>
                  <a:gd name="T17" fmla="*/ 861 h 1238"/>
                  <a:gd name="T18" fmla="*/ 66 w 1102"/>
                  <a:gd name="T19" fmla="*/ 975 h 1238"/>
                  <a:gd name="T20" fmla="*/ 485 w 1102"/>
                  <a:gd name="T21" fmla="*/ 1217 h 1238"/>
                  <a:gd name="T22" fmla="*/ 617 w 1102"/>
                  <a:gd name="T23" fmla="*/ 1217 h 1238"/>
                  <a:gd name="T24" fmla="*/ 1036 w 1102"/>
                  <a:gd name="T25" fmla="*/ 97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2" h="1238">
                    <a:moveTo>
                      <a:pt x="1036" y="975"/>
                    </a:moveTo>
                    <a:cubicBezTo>
                      <a:pt x="1073" y="954"/>
                      <a:pt x="1102" y="903"/>
                      <a:pt x="1102" y="861"/>
                    </a:cubicBezTo>
                    <a:cubicBezTo>
                      <a:pt x="1102" y="377"/>
                      <a:pt x="1102" y="377"/>
                      <a:pt x="1102" y="377"/>
                    </a:cubicBezTo>
                    <a:cubicBezTo>
                      <a:pt x="1102" y="335"/>
                      <a:pt x="1073" y="283"/>
                      <a:pt x="1036" y="262"/>
                    </a:cubicBezTo>
                    <a:cubicBezTo>
                      <a:pt x="617" y="21"/>
                      <a:pt x="617" y="21"/>
                      <a:pt x="617" y="21"/>
                    </a:cubicBezTo>
                    <a:cubicBezTo>
                      <a:pt x="581" y="0"/>
                      <a:pt x="521" y="0"/>
                      <a:pt x="485" y="21"/>
                    </a:cubicBezTo>
                    <a:cubicBezTo>
                      <a:pt x="66" y="262"/>
                      <a:pt x="66" y="262"/>
                      <a:pt x="66" y="262"/>
                    </a:cubicBezTo>
                    <a:cubicBezTo>
                      <a:pt x="30" y="283"/>
                      <a:pt x="0" y="335"/>
                      <a:pt x="0" y="377"/>
                    </a:cubicBezTo>
                    <a:cubicBezTo>
                      <a:pt x="0" y="861"/>
                      <a:pt x="0" y="861"/>
                      <a:pt x="0" y="861"/>
                    </a:cubicBezTo>
                    <a:cubicBezTo>
                      <a:pt x="0" y="903"/>
                      <a:pt x="30" y="954"/>
                      <a:pt x="66" y="975"/>
                    </a:cubicBezTo>
                    <a:cubicBezTo>
                      <a:pt x="485" y="1217"/>
                      <a:pt x="485" y="1217"/>
                      <a:pt x="485" y="1217"/>
                    </a:cubicBezTo>
                    <a:cubicBezTo>
                      <a:pt x="521" y="1238"/>
                      <a:pt x="581" y="1238"/>
                      <a:pt x="617" y="1217"/>
                    </a:cubicBezTo>
                    <a:lnTo>
                      <a:pt x="1036" y="975"/>
                    </a:lnTo>
                    <a:close/>
                  </a:path>
                </a:pathLst>
              </a:custGeom>
              <a:solidFill>
                <a:srgbClr val="E670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dirty="0">
                  <a:solidFill>
                    <a:srgbClr val="FFFFFF"/>
                  </a:solidFill>
                  <a:latin typeface="思源宋体 CN" panose="02020400000000000000" pitchFamily="18" charset="-122"/>
                  <a:ea typeface="思源宋体 CN" panose="02020400000000000000" pitchFamily="18" charset="-122"/>
                </a:endParaRPr>
              </a:p>
            </p:txBody>
          </p:sp>
          <p:sp>
            <p:nvSpPr>
              <p:cNvPr id="39" name="Shape 2632"/>
              <p:cNvSpPr/>
              <p:nvPr/>
            </p:nvSpPr>
            <p:spPr>
              <a:xfrm>
                <a:off x="3489421" y="355151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bg1"/>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FFFFFF"/>
                  </a:solidFill>
                  <a:effectLst>
                    <a:outerShdw blurRad="38100" dist="12700" dir="5400000" rotWithShape="0">
                      <a:srgbClr val="000000">
                        <a:alpha val="50000"/>
                      </a:srgbClr>
                    </a:outerShdw>
                  </a:effectLst>
                  <a:latin typeface="思源宋体 CN" panose="02020400000000000000" pitchFamily="18" charset="-122"/>
                  <a:ea typeface="思源宋体 CN" panose="02020400000000000000" pitchFamily="18" charset="-122"/>
                  <a:cs typeface="Gill Sans"/>
                  <a:sym typeface="Gill Sans"/>
                </a:endParaRPr>
              </a:p>
            </p:txBody>
          </p:sp>
        </p:grpSp>
      </p:grpSp>
      <p:grpSp>
        <p:nvGrpSpPr>
          <p:cNvPr id="50" name="组合 49"/>
          <p:cNvGrpSpPr/>
          <p:nvPr/>
        </p:nvGrpSpPr>
        <p:grpSpPr>
          <a:xfrm>
            <a:off x="1074821" y="1659022"/>
            <a:ext cx="3252742" cy="1220444"/>
            <a:chOff x="2561105" y="2263543"/>
            <a:chExt cx="3252742" cy="1220445"/>
          </a:xfrm>
        </p:grpSpPr>
        <p:sp>
          <p:nvSpPr>
            <p:cNvPr id="51" name="文本框 50"/>
            <p:cNvSpPr txBox="1"/>
            <p:nvPr/>
          </p:nvSpPr>
          <p:spPr>
            <a:xfrm>
              <a:off x="3851503" y="2263543"/>
              <a:ext cx="1962344" cy="499625"/>
            </a:xfrm>
            <a:prstGeom prst="rect">
              <a:avLst/>
            </a:prstGeom>
            <a:noFill/>
          </p:spPr>
          <p:txBody>
            <a:bodyPr wrap="square" rtlCol="0">
              <a:spAutoFit/>
              <a:scene3d>
                <a:camera prst="orthographicFront"/>
                <a:lightRig rig="threePt" dir="t"/>
              </a:scene3d>
              <a:sp3d contourW="12700"/>
            </a:bodyPr>
            <a:lstStyle/>
            <a:p>
              <a:pPr lvl="0" algn="r" fontAlgn="base">
                <a:lnSpc>
                  <a:spcPct val="150000"/>
                </a:lnSpc>
                <a:spcBef>
                  <a:spcPct val="0"/>
                </a:spcBef>
                <a:spcAft>
                  <a:spcPct val="0"/>
                </a:spcAft>
                <a:defRPr/>
              </a:pPr>
              <a:r>
                <a:rPr lang="en-US" altLang="zh-CN" sz="20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Cache</a:t>
              </a:r>
              <a:r>
                <a:rPr lang="zh-CN" altLang="en-US" sz="20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缓存</a:t>
              </a:r>
              <a:endParaRPr lang="en-US" altLang="zh-CN" sz="20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endParaRPr>
            </a:p>
          </p:txBody>
        </p:sp>
        <p:sp>
          <p:nvSpPr>
            <p:cNvPr id="52" name="文本框 51"/>
            <p:cNvSpPr txBox="1"/>
            <p:nvPr/>
          </p:nvSpPr>
          <p:spPr>
            <a:xfrm>
              <a:off x="2561105" y="2696464"/>
              <a:ext cx="3252742" cy="787524"/>
            </a:xfrm>
            <a:prstGeom prst="rect">
              <a:avLst/>
            </a:prstGeom>
            <a:noFill/>
          </p:spPr>
          <p:txBody>
            <a:bodyPr wrap="square" rtlCol="0">
              <a:spAutoFit/>
              <a:scene3d>
                <a:camera prst="orthographicFront"/>
                <a:lightRig rig="threePt" dir="t"/>
              </a:scene3d>
              <a:sp3d contourW="12700"/>
            </a:bodyPr>
            <a:lstStyle/>
            <a:p>
              <a:pPr lvl="0" algn="r" fontAlgn="base">
                <a:lnSpc>
                  <a:spcPct val="150000"/>
                </a:lnSpc>
                <a:spcBef>
                  <a:spcPct val="0"/>
                </a:spcBef>
                <a:spcAft>
                  <a:spcPct val="0"/>
                </a:spcAft>
                <a:defRPr/>
              </a:pPr>
              <a:r>
                <a:rPr lang="zh-CN" altLang="en-US" sz="16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对于一些频繁访问的信息通过</a:t>
              </a:r>
              <a:r>
                <a:rPr lang="en-US" altLang="zh-CN" sz="16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Redis</a:t>
              </a:r>
              <a:r>
                <a:rPr lang="zh-CN" altLang="en-US" sz="16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进行缓存</a:t>
              </a:r>
              <a:endParaRPr lang="en-US" altLang="zh-CN" sz="16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endParaRPr>
            </a:p>
          </p:txBody>
        </p:sp>
      </p:grpSp>
      <p:grpSp>
        <p:nvGrpSpPr>
          <p:cNvPr id="72" name="组合 71"/>
          <p:cNvGrpSpPr/>
          <p:nvPr/>
        </p:nvGrpSpPr>
        <p:grpSpPr>
          <a:xfrm>
            <a:off x="9839943" y="5982535"/>
            <a:ext cx="2266333" cy="875465"/>
            <a:chOff x="9839943" y="5982535"/>
            <a:chExt cx="2266333" cy="875465"/>
          </a:xfrm>
        </p:grpSpPr>
        <p:sp>
          <p:nvSpPr>
            <p:cNvPr id="73" name="等腰三角形 72"/>
            <p:cNvSpPr/>
            <p:nvPr/>
          </p:nvSpPr>
          <p:spPr>
            <a:xfrm>
              <a:off x="10343658" y="5982535"/>
              <a:ext cx="1762618" cy="875465"/>
            </a:xfrm>
            <a:prstGeom prst="triangle">
              <a:avLst/>
            </a:prstGeom>
            <a:solidFill>
              <a:srgbClr val="597C8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a:off x="9839943" y="6346933"/>
              <a:ext cx="1007429" cy="511067"/>
            </a:xfrm>
            <a:prstGeom prst="triangle">
              <a:avLst/>
            </a:prstGeom>
            <a:noFill/>
            <a:ln w="38100">
              <a:solidFill>
                <a:srgbClr val="E67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a:extLst>
              <a:ext uri="{FF2B5EF4-FFF2-40B4-BE49-F238E27FC236}">
                <a16:creationId xmlns:a16="http://schemas.microsoft.com/office/drawing/2014/main" id="{B3C9A07D-5664-4DF4-8A4A-40685A55CF3F}"/>
              </a:ext>
            </a:extLst>
          </p:cNvPr>
          <p:cNvGrpSpPr/>
          <p:nvPr/>
        </p:nvGrpSpPr>
        <p:grpSpPr>
          <a:xfrm>
            <a:off x="1840955" y="4850204"/>
            <a:ext cx="3374449" cy="1220444"/>
            <a:chOff x="3389686" y="2263543"/>
            <a:chExt cx="3374449" cy="1220445"/>
          </a:xfrm>
        </p:grpSpPr>
        <p:sp>
          <p:nvSpPr>
            <p:cNvPr id="63" name="文本框 62">
              <a:extLst>
                <a:ext uri="{FF2B5EF4-FFF2-40B4-BE49-F238E27FC236}">
                  <a16:creationId xmlns:a16="http://schemas.microsoft.com/office/drawing/2014/main" id="{CA936CE9-4663-44C6-925F-16B5E82A32F2}"/>
                </a:ext>
              </a:extLst>
            </p:cNvPr>
            <p:cNvSpPr txBox="1"/>
            <p:nvPr/>
          </p:nvSpPr>
          <p:spPr>
            <a:xfrm>
              <a:off x="3389686" y="2263543"/>
              <a:ext cx="1962344" cy="499818"/>
            </a:xfrm>
            <a:prstGeom prst="rect">
              <a:avLst/>
            </a:prstGeom>
            <a:noFill/>
          </p:spPr>
          <p:txBody>
            <a:bodyPr wrap="square" rtlCol="0">
              <a:spAutoFit/>
              <a:scene3d>
                <a:camera prst="orthographicFront"/>
                <a:lightRig rig="threePt" dir="t"/>
              </a:scene3d>
              <a:sp3d contourW="12700"/>
            </a:bodyPr>
            <a:lstStyle/>
            <a:p>
              <a:pPr lvl="0" fontAlgn="base">
                <a:lnSpc>
                  <a:spcPct val="150000"/>
                </a:lnSpc>
                <a:spcBef>
                  <a:spcPct val="0"/>
                </a:spcBef>
                <a:spcAft>
                  <a:spcPct val="0"/>
                </a:spcAft>
                <a:defRPr/>
              </a:pPr>
              <a:r>
                <a:rPr lang="zh-CN" altLang="en-US" sz="20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分布式锁</a:t>
              </a:r>
              <a:endParaRPr lang="en-US" altLang="zh-CN" sz="20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endParaRPr>
            </a:p>
          </p:txBody>
        </p:sp>
        <p:sp>
          <p:nvSpPr>
            <p:cNvPr id="64" name="文本框 63">
              <a:extLst>
                <a:ext uri="{FF2B5EF4-FFF2-40B4-BE49-F238E27FC236}">
                  <a16:creationId xmlns:a16="http://schemas.microsoft.com/office/drawing/2014/main" id="{87D131E5-B138-44DF-A559-F2BC7F3F053E}"/>
                </a:ext>
              </a:extLst>
            </p:cNvPr>
            <p:cNvSpPr txBox="1"/>
            <p:nvPr/>
          </p:nvSpPr>
          <p:spPr>
            <a:xfrm>
              <a:off x="3389686" y="2696464"/>
              <a:ext cx="3374449" cy="787524"/>
            </a:xfrm>
            <a:prstGeom prst="rect">
              <a:avLst/>
            </a:prstGeom>
            <a:noFill/>
          </p:spPr>
          <p:txBody>
            <a:bodyPr wrap="square" rtlCol="0">
              <a:spAutoFit/>
              <a:scene3d>
                <a:camera prst="orthographicFront"/>
                <a:lightRig rig="threePt" dir="t"/>
              </a:scene3d>
              <a:sp3d contourW="12700"/>
            </a:bodyPr>
            <a:lstStyle/>
            <a:p>
              <a:pPr lvl="0" fontAlgn="base">
                <a:lnSpc>
                  <a:spcPct val="150000"/>
                </a:lnSpc>
                <a:spcBef>
                  <a:spcPct val="0"/>
                </a:spcBef>
                <a:spcAft>
                  <a:spcPct val="0"/>
                </a:spcAft>
                <a:defRPr/>
              </a:pPr>
              <a:r>
                <a:rPr lang="zh-CN" altLang="en-US" sz="16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在定时从</a:t>
              </a:r>
              <a:r>
                <a:rPr lang="en-US" altLang="zh-CN" sz="16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Redis</a:t>
              </a:r>
              <a:r>
                <a:rPr lang="zh-CN" altLang="en-US" sz="16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写入数据库时保持数据的一致性并防止多次写入</a:t>
              </a:r>
              <a:endParaRPr lang="en-US" altLang="zh-CN" sz="16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endParaRPr>
            </a:p>
          </p:txBody>
        </p:sp>
      </p:grpSp>
      <p:grpSp>
        <p:nvGrpSpPr>
          <p:cNvPr id="44" name="组合 43">
            <a:extLst>
              <a:ext uri="{FF2B5EF4-FFF2-40B4-BE49-F238E27FC236}">
                <a16:creationId xmlns:a16="http://schemas.microsoft.com/office/drawing/2014/main" id="{47B51014-2FEF-44F8-A213-0E158FCB60B3}"/>
              </a:ext>
            </a:extLst>
          </p:cNvPr>
          <p:cNvGrpSpPr/>
          <p:nvPr/>
        </p:nvGrpSpPr>
        <p:grpSpPr>
          <a:xfrm>
            <a:off x="7397191" y="1287870"/>
            <a:ext cx="3390491" cy="1220444"/>
            <a:chOff x="3389686" y="2263543"/>
            <a:chExt cx="3390491" cy="1220445"/>
          </a:xfrm>
        </p:grpSpPr>
        <p:sp>
          <p:nvSpPr>
            <p:cNvPr id="53" name="文本框 52">
              <a:extLst>
                <a:ext uri="{FF2B5EF4-FFF2-40B4-BE49-F238E27FC236}">
                  <a16:creationId xmlns:a16="http://schemas.microsoft.com/office/drawing/2014/main" id="{5E869965-F26A-42FA-A84B-8B0B592A701D}"/>
                </a:ext>
              </a:extLst>
            </p:cNvPr>
            <p:cNvSpPr txBox="1"/>
            <p:nvPr/>
          </p:nvSpPr>
          <p:spPr>
            <a:xfrm>
              <a:off x="3389686" y="2263543"/>
              <a:ext cx="1962344" cy="499818"/>
            </a:xfrm>
            <a:prstGeom prst="rect">
              <a:avLst/>
            </a:prstGeom>
            <a:noFill/>
          </p:spPr>
          <p:txBody>
            <a:bodyPr wrap="square" rtlCol="0">
              <a:spAutoFit/>
              <a:scene3d>
                <a:camera prst="orthographicFront"/>
                <a:lightRig rig="threePt" dir="t"/>
              </a:scene3d>
              <a:sp3d contourW="12700"/>
            </a:bodyPr>
            <a:lstStyle/>
            <a:p>
              <a:pPr lvl="0" fontAlgn="base">
                <a:lnSpc>
                  <a:spcPct val="150000"/>
                </a:lnSpc>
                <a:spcBef>
                  <a:spcPct val="0"/>
                </a:spcBef>
                <a:spcAft>
                  <a:spcPct val="0"/>
                </a:spcAft>
                <a:defRPr/>
              </a:pPr>
              <a:r>
                <a:rPr lang="zh-CN" altLang="en-US" sz="20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当当网真实数据</a:t>
              </a:r>
              <a:endParaRPr lang="en-US" altLang="zh-CN" sz="20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endParaRPr>
            </a:p>
          </p:txBody>
        </p:sp>
        <p:sp>
          <p:nvSpPr>
            <p:cNvPr id="54" name="文本框 53">
              <a:extLst>
                <a:ext uri="{FF2B5EF4-FFF2-40B4-BE49-F238E27FC236}">
                  <a16:creationId xmlns:a16="http://schemas.microsoft.com/office/drawing/2014/main" id="{DBEFA187-B987-4ECF-B228-B234E8ECCEEA}"/>
                </a:ext>
              </a:extLst>
            </p:cNvPr>
            <p:cNvSpPr txBox="1"/>
            <p:nvPr/>
          </p:nvSpPr>
          <p:spPr>
            <a:xfrm>
              <a:off x="3389686" y="2696464"/>
              <a:ext cx="3390491" cy="787524"/>
            </a:xfrm>
            <a:prstGeom prst="rect">
              <a:avLst/>
            </a:prstGeom>
            <a:noFill/>
          </p:spPr>
          <p:txBody>
            <a:bodyPr wrap="square" rtlCol="0">
              <a:spAutoFit/>
              <a:scene3d>
                <a:camera prst="orthographicFront"/>
                <a:lightRig rig="threePt" dir="t"/>
              </a:scene3d>
              <a:sp3d contourW="12700"/>
            </a:bodyPr>
            <a:lstStyle/>
            <a:p>
              <a:pPr lvl="0" fontAlgn="base">
                <a:lnSpc>
                  <a:spcPct val="150000"/>
                </a:lnSpc>
                <a:spcBef>
                  <a:spcPct val="0"/>
                </a:spcBef>
                <a:spcAft>
                  <a:spcPct val="0"/>
                </a:spcAft>
                <a:defRPr/>
              </a:pPr>
              <a:r>
                <a:rPr lang="zh-CN" altLang="en-US" sz="16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从当当网上爬取全部商品信息约</a:t>
              </a:r>
              <a:r>
                <a:rPr lang="en-US" altLang="zh-CN" sz="16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20</a:t>
              </a:r>
              <a:r>
                <a:rPr lang="zh-CN" altLang="en-US" sz="16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万条，使用真实数据填满数据库。</a:t>
              </a:r>
              <a:endParaRPr lang="en-US" altLang="zh-CN" sz="16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45532"/>
            <a:ext cx="3057065" cy="523220"/>
            <a:chOff x="174623" y="245532"/>
            <a:chExt cx="3057065" cy="523220"/>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E6705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597C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99612" y="245532"/>
              <a:ext cx="243207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w="0">
                    <a:noFill/>
                  </a:ln>
                  <a:solidFill>
                    <a:prstClr val="black">
                      <a:lumMod val="65000"/>
                      <a:lumOff val="35000"/>
                    </a:prstClr>
                  </a:solidFill>
                  <a:effectLst/>
                  <a:uLnTx/>
                  <a:uFillTx/>
                  <a:latin typeface="思源宋体 CN" panose="02020400000000000000" pitchFamily="18" charset="-122"/>
                  <a:ea typeface="思源宋体 CN Heavy" panose="02020900000000000000" pitchFamily="18" charset="-122"/>
                  <a:cs typeface="+mn-cs"/>
                </a:rPr>
                <a:t>其他技术亮点</a:t>
              </a:r>
              <a:endPar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endParaRPr>
            </a:p>
          </p:txBody>
        </p:sp>
      </p:grpSp>
      <p:grpSp>
        <p:nvGrpSpPr>
          <p:cNvPr id="42" name="组合 41"/>
          <p:cNvGrpSpPr/>
          <p:nvPr/>
        </p:nvGrpSpPr>
        <p:grpSpPr>
          <a:xfrm>
            <a:off x="4837485" y="1660535"/>
            <a:ext cx="2429041" cy="2811321"/>
            <a:chOff x="3987801" y="1749425"/>
            <a:chExt cx="4216401" cy="4879974"/>
          </a:xfrm>
        </p:grpSpPr>
        <p:sp>
          <p:nvSpPr>
            <p:cNvPr id="43" name="Freeform 128"/>
            <p:cNvSpPr/>
            <p:nvPr/>
          </p:nvSpPr>
          <p:spPr bwMode="auto">
            <a:xfrm>
              <a:off x="5953125" y="5327649"/>
              <a:ext cx="649288" cy="649287"/>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rgbClr val="E67054"/>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思源宋体 CN" panose="02020400000000000000" pitchFamily="18" charset="-122"/>
                <a:ea typeface="思源宋体 CN" panose="02020400000000000000" pitchFamily="18" charset="-122"/>
              </a:endParaRPr>
            </a:p>
          </p:txBody>
        </p:sp>
        <p:sp>
          <p:nvSpPr>
            <p:cNvPr id="44" name="Freeform 126"/>
            <p:cNvSpPr/>
            <p:nvPr/>
          </p:nvSpPr>
          <p:spPr bwMode="auto">
            <a:xfrm>
              <a:off x="5314950" y="4568824"/>
              <a:ext cx="998538" cy="996950"/>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rgbClr val="E67054"/>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思源宋体 CN" panose="02020400000000000000" pitchFamily="18" charset="-122"/>
                <a:ea typeface="思源宋体 CN" panose="02020400000000000000" pitchFamily="18" charset="-122"/>
              </a:endParaRPr>
            </a:p>
          </p:txBody>
        </p:sp>
        <p:sp>
          <p:nvSpPr>
            <p:cNvPr id="45" name="Freeform 123"/>
            <p:cNvSpPr/>
            <p:nvPr/>
          </p:nvSpPr>
          <p:spPr bwMode="auto">
            <a:xfrm>
              <a:off x="4243388" y="2282824"/>
              <a:ext cx="1619250" cy="1617662"/>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rgbClr val="597C8F"/>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思源宋体 CN" panose="02020400000000000000" pitchFamily="18" charset="-122"/>
                <a:ea typeface="思源宋体 CN" panose="02020400000000000000" pitchFamily="18" charset="-122"/>
              </a:endParaRPr>
            </a:p>
          </p:txBody>
        </p:sp>
        <p:sp>
          <p:nvSpPr>
            <p:cNvPr id="46" name="Freeform 122"/>
            <p:cNvSpPr/>
            <p:nvPr/>
          </p:nvSpPr>
          <p:spPr bwMode="auto">
            <a:xfrm>
              <a:off x="5589588" y="1749425"/>
              <a:ext cx="1174750" cy="1174750"/>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rgbClr val="E67054"/>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思源宋体 CN" panose="02020400000000000000" pitchFamily="18" charset="-122"/>
                <a:ea typeface="思源宋体 CN" panose="02020400000000000000" pitchFamily="18" charset="-122"/>
              </a:endParaRPr>
            </a:p>
          </p:txBody>
        </p:sp>
        <p:sp>
          <p:nvSpPr>
            <p:cNvPr id="47" name="Freeform 121"/>
            <p:cNvSpPr/>
            <p:nvPr/>
          </p:nvSpPr>
          <p:spPr bwMode="auto">
            <a:xfrm>
              <a:off x="6607176" y="2432050"/>
              <a:ext cx="649288" cy="649287"/>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rgbClr val="E67054"/>
            </a:solidFill>
            <a:ln>
              <a:noFill/>
            </a:ln>
            <a:effectLst/>
          </p:spPr>
          <p:txBody>
            <a:bodyPr vert="horz" wrap="square" lIns="91440" tIns="45720" rIns="91440" bIns="45720" numCol="1" anchor="t" anchorCtr="0" compatLnSpc="1">
              <a:noAutofit/>
            </a:bodyPr>
            <a:lstStyle/>
            <a:p>
              <a:endParaRPr lang="en-US" dirty="0">
                <a:latin typeface="思源宋体 CN" panose="02020400000000000000" pitchFamily="18" charset="-122"/>
                <a:ea typeface="思源宋体 CN" panose="02020400000000000000" pitchFamily="18" charset="-122"/>
              </a:endParaRPr>
            </a:p>
          </p:txBody>
        </p:sp>
        <p:sp>
          <p:nvSpPr>
            <p:cNvPr id="48" name="Freeform 119"/>
            <p:cNvSpPr/>
            <p:nvPr/>
          </p:nvSpPr>
          <p:spPr bwMode="auto">
            <a:xfrm>
              <a:off x="5554664" y="2970211"/>
              <a:ext cx="1862137" cy="1860550"/>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rgbClr val="597C8F"/>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思源宋体 CN" panose="02020400000000000000" pitchFamily="18" charset="-122"/>
                <a:ea typeface="思源宋体 CN" panose="02020400000000000000" pitchFamily="18" charset="-122"/>
              </a:endParaRPr>
            </a:p>
          </p:txBody>
        </p:sp>
        <p:grpSp>
          <p:nvGrpSpPr>
            <p:cNvPr id="49" name="Group 5"/>
            <p:cNvGrpSpPr/>
            <p:nvPr/>
          </p:nvGrpSpPr>
          <p:grpSpPr>
            <a:xfrm>
              <a:off x="3987801" y="4025900"/>
              <a:ext cx="1309688" cy="2603499"/>
              <a:chOff x="3987801" y="4254500"/>
              <a:chExt cx="1309688" cy="2603499"/>
            </a:xfrm>
            <a:solidFill>
              <a:schemeClr val="bg1">
                <a:lumMod val="65000"/>
              </a:schemeClr>
            </a:solidFill>
          </p:grpSpPr>
          <p:sp>
            <p:nvSpPr>
              <p:cNvPr id="63" name="Oval 6"/>
              <p:cNvSpPr>
                <a:spLocks noChangeArrowheads="1"/>
              </p:cNvSpPr>
              <p:nvPr/>
            </p:nvSpPr>
            <p:spPr bwMode="auto">
              <a:xfrm>
                <a:off x="4241801" y="4419599"/>
                <a:ext cx="469900" cy="471487"/>
              </a:xfrm>
              <a:prstGeom prst="ellipse">
                <a:avLst/>
              </a:prstGeom>
              <a:grpFill/>
              <a:ln>
                <a:noFill/>
              </a:ln>
            </p:spPr>
            <p:txBody>
              <a:bodyPr vert="horz" wrap="square" lIns="91440" tIns="45720" rIns="91440" bIns="45720" numCol="1" anchor="t" anchorCtr="0" compatLnSpc="1"/>
              <a:lstStyle/>
              <a:p>
                <a:endParaRPr lang="en-US" dirty="0">
                  <a:latin typeface="思源宋体 CN" panose="02020400000000000000" pitchFamily="18" charset="-122"/>
                  <a:ea typeface="思源宋体 CN" panose="02020400000000000000" pitchFamily="18" charset="-122"/>
                </a:endParaRPr>
              </a:p>
            </p:txBody>
          </p:sp>
          <p:sp>
            <p:nvSpPr>
              <p:cNvPr id="64" name="Freeform 7"/>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grpFill/>
              <a:ln>
                <a:noFill/>
              </a:ln>
            </p:spPr>
            <p:txBody>
              <a:bodyPr vert="horz" wrap="square" lIns="91440" tIns="45720" rIns="91440" bIns="45720" numCol="1" anchor="t" anchorCtr="0" compatLnSpc="1"/>
              <a:lstStyle/>
              <a:p>
                <a:endParaRPr lang="en-US" dirty="0">
                  <a:latin typeface="思源宋体 CN" panose="02020400000000000000" pitchFamily="18" charset="-122"/>
                  <a:ea typeface="思源宋体 CN" panose="02020400000000000000" pitchFamily="18" charset="-122"/>
                </a:endParaRPr>
              </a:p>
            </p:txBody>
          </p:sp>
          <p:sp>
            <p:nvSpPr>
              <p:cNvPr id="65" name="Freeform 8"/>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grpFill/>
              <a:ln>
                <a:noFill/>
              </a:ln>
            </p:spPr>
            <p:txBody>
              <a:bodyPr vert="horz" wrap="square" lIns="91440" tIns="45720" rIns="91440" bIns="45720" numCol="1" anchor="t" anchorCtr="0" compatLnSpc="1"/>
              <a:lstStyle/>
              <a:p>
                <a:endParaRPr lang="en-US" dirty="0">
                  <a:latin typeface="思源宋体 CN" panose="02020400000000000000" pitchFamily="18" charset="-122"/>
                  <a:ea typeface="思源宋体 CN" panose="02020400000000000000" pitchFamily="18" charset="-122"/>
                </a:endParaRPr>
              </a:p>
            </p:txBody>
          </p:sp>
          <p:sp>
            <p:nvSpPr>
              <p:cNvPr id="66"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grpFill/>
              <a:ln>
                <a:noFill/>
              </a:ln>
            </p:spPr>
            <p:txBody>
              <a:bodyPr vert="horz" wrap="square" lIns="91440" tIns="45720" rIns="91440" bIns="45720" numCol="1" anchor="t" anchorCtr="0" compatLnSpc="1"/>
              <a:lstStyle/>
              <a:p>
                <a:endParaRPr lang="en-US" dirty="0">
                  <a:latin typeface="思源宋体 CN" panose="02020400000000000000" pitchFamily="18" charset="-122"/>
                  <a:ea typeface="思源宋体 CN" panose="02020400000000000000" pitchFamily="18" charset="-122"/>
                </a:endParaRPr>
              </a:p>
            </p:txBody>
          </p:sp>
        </p:grpSp>
        <p:sp>
          <p:nvSpPr>
            <p:cNvPr id="50" name="Freeform 12"/>
            <p:cNvSpPr/>
            <p:nvPr/>
          </p:nvSpPr>
          <p:spPr bwMode="auto">
            <a:xfrm>
              <a:off x="5802314" y="3217862"/>
              <a:ext cx="1366838" cy="136525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dirty="0">
                <a:latin typeface="思源宋体 CN" panose="02020400000000000000" pitchFamily="18" charset="-122"/>
                <a:ea typeface="思源宋体 CN" panose="02020400000000000000" pitchFamily="18" charset="-122"/>
              </a:endParaRPr>
            </a:p>
          </p:txBody>
        </p:sp>
        <p:sp>
          <p:nvSpPr>
            <p:cNvPr id="51" name="Freeform 30"/>
            <p:cNvSpPr/>
            <p:nvPr/>
          </p:nvSpPr>
          <p:spPr bwMode="auto">
            <a:xfrm>
              <a:off x="4473576" y="2513012"/>
              <a:ext cx="1158875" cy="1157287"/>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dirty="0">
                <a:latin typeface="思源宋体 CN" panose="02020400000000000000" pitchFamily="18" charset="-122"/>
                <a:ea typeface="思源宋体 CN" panose="02020400000000000000" pitchFamily="18" charset="-122"/>
              </a:endParaRPr>
            </a:p>
          </p:txBody>
        </p:sp>
        <p:sp>
          <p:nvSpPr>
            <p:cNvPr id="52" name="Freeform 48"/>
            <p:cNvSpPr/>
            <p:nvPr/>
          </p:nvSpPr>
          <p:spPr bwMode="auto">
            <a:xfrm>
              <a:off x="5789614" y="1949450"/>
              <a:ext cx="776288" cy="776287"/>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dirty="0">
                <a:latin typeface="思源宋体 CN" panose="02020400000000000000" pitchFamily="18" charset="-122"/>
                <a:ea typeface="思源宋体 CN" panose="02020400000000000000" pitchFamily="18" charset="-122"/>
              </a:endParaRPr>
            </a:p>
          </p:txBody>
        </p:sp>
        <p:sp>
          <p:nvSpPr>
            <p:cNvPr id="53" name="Freeform 66"/>
            <p:cNvSpPr/>
            <p:nvPr/>
          </p:nvSpPr>
          <p:spPr bwMode="auto">
            <a:xfrm>
              <a:off x="5527676" y="4781549"/>
              <a:ext cx="573088" cy="573087"/>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dirty="0">
                <a:latin typeface="思源宋体 CN" panose="02020400000000000000" pitchFamily="18" charset="-122"/>
                <a:ea typeface="思源宋体 CN" panose="02020400000000000000" pitchFamily="18" charset="-122"/>
              </a:endParaRPr>
            </a:p>
          </p:txBody>
        </p:sp>
        <p:sp>
          <p:nvSpPr>
            <p:cNvPr id="54" name="Freeform 76"/>
            <p:cNvSpPr>
              <a:spLocks noEditPoints="1"/>
            </p:cNvSpPr>
            <p:nvPr/>
          </p:nvSpPr>
          <p:spPr bwMode="auto">
            <a:xfrm>
              <a:off x="6143626" y="5529262"/>
              <a:ext cx="260350" cy="242887"/>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91440" tIns="45720" rIns="91440" bIns="45720" numCol="1" anchor="t" anchorCtr="0" compatLnSpc="1"/>
            <a:lstStyle/>
            <a:p>
              <a:endParaRPr lang="en-US" dirty="0">
                <a:latin typeface="思源宋体 CN" panose="02020400000000000000" pitchFamily="18" charset="-122"/>
                <a:ea typeface="思源宋体 CN" panose="02020400000000000000" pitchFamily="18" charset="-122"/>
              </a:endParaRPr>
            </a:p>
          </p:txBody>
        </p:sp>
        <p:sp>
          <p:nvSpPr>
            <p:cNvPr id="55" name="Freeform 86"/>
            <p:cNvSpPr>
              <a:spLocks noEditPoints="1"/>
            </p:cNvSpPr>
            <p:nvPr/>
          </p:nvSpPr>
          <p:spPr bwMode="auto">
            <a:xfrm>
              <a:off x="6797676" y="2635250"/>
              <a:ext cx="260350" cy="242887"/>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91440" tIns="45720" rIns="91440" bIns="45720" numCol="1" anchor="t" anchorCtr="0" compatLnSpc="1"/>
            <a:lstStyle/>
            <a:p>
              <a:endParaRPr lang="en-US" dirty="0">
                <a:latin typeface="思源宋体 CN" panose="02020400000000000000" pitchFamily="18" charset="-122"/>
                <a:ea typeface="思源宋体 CN" panose="02020400000000000000" pitchFamily="18" charset="-122"/>
              </a:endParaRPr>
            </a:p>
          </p:txBody>
        </p:sp>
        <p:sp>
          <p:nvSpPr>
            <p:cNvPr id="56" name="Oval 109"/>
            <p:cNvSpPr>
              <a:spLocks noChangeArrowheads="1"/>
            </p:cNvSpPr>
            <p:nvPr/>
          </p:nvSpPr>
          <p:spPr bwMode="auto">
            <a:xfrm>
              <a:off x="4894264" y="2933700"/>
              <a:ext cx="315913" cy="315912"/>
            </a:xfrm>
            <a:prstGeom prst="ellipse">
              <a:avLst/>
            </a:prstGeom>
            <a:solidFill>
              <a:srgbClr val="597C8F"/>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思源宋体 CN" panose="02020400000000000000" pitchFamily="18" charset="-122"/>
                <a:ea typeface="思源宋体 CN" panose="02020400000000000000" pitchFamily="18" charset="-122"/>
              </a:endParaRPr>
            </a:p>
          </p:txBody>
        </p:sp>
        <p:sp>
          <p:nvSpPr>
            <p:cNvPr id="57" name="Oval 110"/>
            <p:cNvSpPr>
              <a:spLocks noChangeArrowheads="1"/>
            </p:cNvSpPr>
            <p:nvPr/>
          </p:nvSpPr>
          <p:spPr bwMode="auto">
            <a:xfrm>
              <a:off x="6313489" y="3717925"/>
              <a:ext cx="363538" cy="365125"/>
            </a:xfrm>
            <a:prstGeom prst="ellipse">
              <a:avLst/>
            </a:prstGeom>
            <a:solidFill>
              <a:srgbClr val="597C8F"/>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思源宋体 CN" panose="02020400000000000000" pitchFamily="18" charset="-122"/>
                <a:ea typeface="思源宋体 CN" panose="02020400000000000000" pitchFamily="18" charset="-122"/>
              </a:endParaRPr>
            </a:p>
          </p:txBody>
        </p:sp>
        <p:sp>
          <p:nvSpPr>
            <p:cNvPr id="58" name="Oval 111"/>
            <p:cNvSpPr>
              <a:spLocks noChangeArrowheads="1"/>
            </p:cNvSpPr>
            <p:nvPr/>
          </p:nvSpPr>
          <p:spPr bwMode="auto">
            <a:xfrm>
              <a:off x="6072189" y="2232025"/>
              <a:ext cx="214313" cy="214312"/>
            </a:xfrm>
            <a:prstGeom prst="ellipse">
              <a:avLst/>
            </a:prstGeom>
            <a:solidFill>
              <a:srgbClr val="E67054"/>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思源宋体 CN" panose="02020400000000000000" pitchFamily="18" charset="-122"/>
                <a:ea typeface="思源宋体 CN" panose="02020400000000000000" pitchFamily="18" charset="-122"/>
              </a:endParaRPr>
            </a:p>
          </p:txBody>
        </p:sp>
        <p:sp>
          <p:nvSpPr>
            <p:cNvPr id="59" name="Oval 112"/>
            <p:cNvSpPr>
              <a:spLocks noChangeArrowheads="1"/>
            </p:cNvSpPr>
            <p:nvPr/>
          </p:nvSpPr>
          <p:spPr bwMode="auto">
            <a:xfrm>
              <a:off x="5705476" y="4962524"/>
              <a:ext cx="214313" cy="212725"/>
            </a:xfrm>
            <a:prstGeom prst="ellipse">
              <a:avLst/>
            </a:prstGeom>
            <a:solidFill>
              <a:srgbClr val="E67054"/>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思源宋体 CN" panose="02020400000000000000" pitchFamily="18" charset="-122"/>
                <a:ea typeface="思源宋体 CN" panose="02020400000000000000" pitchFamily="18" charset="-122"/>
              </a:endParaRPr>
            </a:p>
          </p:txBody>
        </p:sp>
        <p:grpSp>
          <p:nvGrpSpPr>
            <p:cNvPr id="60" name="Group 1"/>
            <p:cNvGrpSpPr/>
            <p:nvPr/>
          </p:nvGrpSpPr>
          <p:grpSpPr>
            <a:xfrm>
              <a:off x="6684587" y="4195762"/>
              <a:ext cx="1519615" cy="2427287"/>
              <a:chOff x="6684587" y="4424362"/>
              <a:chExt cx="1519615" cy="2427287"/>
            </a:xfrm>
            <a:solidFill>
              <a:schemeClr val="bg1">
                <a:lumMod val="65000"/>
              </a:schemeClr>
            </a:solidFill>
          </p:grpSpPr>
          <p:sp>
            <p:nvSpPr>
              <p:cNvPr id="61" name="Freeform 145"/>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grpFill/>
              <a:ln>
                <a:noFill/>
              </a:ln>
            </p:spPr>
            <p:txBody>
              <a:bodyPr vert="horz" wrap="square" lIns="91440" tIns="45720" rIns="91440" bIns="45720" numCol="1" anchor="t" anchorCtr="0" compatLnSpc="1">
                <a:noAutofit/>
              </a:bodyPr>
              <a:lstStyle/>
              <a:p>
                <a:endParaRPr lang="en-US" dirty="0">
                  <a:latin typeface="思源宋体 CN" panose="02020400000000000000" pitchFamily="18" charset="-122"/>
                  <a:ea typeface="思源宋体 CN" panose="02020400000000000000" pitchFamily="18" charset="-122"/>
                </a:endParaRPr>
              </a:p>
            </p:txBody>
          </p:sp>
          <p:sp>
            <p:nvSpPr>
              <p:cNvPr id="62" name="Oval 10"/>
              <p:cNvSpPr>
                <a:spLocks noChangeArrowheads="1"/>
              </p:cNvSpPr>
              <p:nvPr/>
            </p:nvSpPr>
            <p:spPr bwMode="auto">
              <a:xfrm>
                <a:off x="7470776" y="4424362"/>
                <a:ext cx="469900" cy="469900"/>
              </a:xfrm>
              <a:prstGeom prst="ellipse">
                <a:avLst/>
              </a:prstGeom>
              <a:grpFill/>
              <a:ln>
                <a:noFill/>
              </a:ln>
            </p:spPr>
            <p:txBody>
              <a:bodyPr vert="horz" wrap="square" lIns="91440" tIns="45720" rIns="91440" bIns="45720" numCol="1" anchor="t" anchorCtr="0" compatLnSpc="1"/>
              <a:lstStyle/>
              <a:p>
                <a:endParaRPr lang="en-US" dirty="0">
                  <a:latin typeface="思源宋体 CN" panose="02020400000000000000" pitchFamily="18" charset="-122"/>
                  <a:ea typeface="思源宋体 CN" panose="02020400000000000000" pitchFamily="18" charset="-122"/>
                </a:endParaRPr>
              </a:p>
            </p:txBody>
          </p:sp>
        </p:grpSp>
      </p:grpSp>
      <p:grpSp>
        <p:nvGrpSpPr>
          <p:cNvPr id="67" name="组合 66"/>
          <p:cNvGrpSpPr/>
          <p:nvPr/>
        </p:nvGrpSpPr>
        <p:grpSpPr>
          <a:xfrm>
            <a:off x="7586536" y="1546857"/>
            <a:ext cx="3679153" cy="1987852"/>
            <a:chOff x="7630530" y="1909661"/>
            <a:chExt cx="3679153" cy="1987852"/>
          </a:xfrm>
        </p:grpSpPr>
        <p:sp>
          <p:nvSpPr>
            <p:cNvPr id="68" name="任意多边形 28"/>
            <p:cNvSpPr/>
            <p:nvPr/>
          </p:nvSpPr>
          <p:spPr bwMode="auto">
            <a:xfrm>
              <a:off x="7630530" y="2278417"/>
              <a:ext cx="520684" cy="520660"/>
            </a:xfrm>
            <a:custGeom>
              <a:avLst/>
              <a:gdLst>
                <a:gd name="connsiteX0" fmla="*/ 168644 w 520684"/>
                <a:gd name="connsiteY0" fmla="*/ 311278 h 520660"/>
                <a:gd name="connsiteX1" fmla="*/ 37388 w 520684"/>
                <a:gd name="connsiteY1" fmla="*/ 442533 h 520660"/>
                <a:gd name="connsiteX2" fmla="*/ 37533 w 520684"/>
                <a:gd name="connsiteY2" fmla="*/ 442654 h 520660"/>
                <a:gd name="connsiteX3" fmla="*/ 28710 w 520684"/>
                <a:gd name="connsiteY3" fmla="*/ 463264 h 520660"/>
                <a:gd name="connsiteX4" fmla="*/ 57420 w 520684"/>
                <a:gd name="connsiteY4" fmla="*/ 491950 h 520660"/>
                <a:gd name="connsiteX5" fmla="*/ 78006 w 520684"/>
                <a:gd name="connsiteY5" fmla="*/ 483127 h 520660"/>
                <a:gd name="connsiteX6" fmla="*/ 209238 w 520684"/>
                <a:gd name="connsiteY6" fmla="*/ 351920 h 520660"/>
                <a:gd name="connsiteX7" fmla="*/ 168644 w 520684"/>
                <a:gd name="connsiteY7" fmla="*/ 311278 h 520660"/>
                <a:gd name="connsiteX8" fmla="*/ 325583 w 520684"/>
                <a:gd name="connsiteY8" fmla="*/ 80995 h 520660"/>
                <a:gd name="connsiteX9" fmla="*/ 333766 w 520684"/>
                <a:gd name="connsiteY9" fmla="*/ 89124 h 520660"/>
                <a:gd name="connsiteX10" fmla="*/ 325583 w 520684"/>
                <a:gd name="connsiteY10" fmla="*/ 97254 h 520660"/>
                <a:gd name="connsiteX11" fmla="*/ 227320 w 520684"/>
                <a:gd name="connsiteY11" fmla="*/ 194804 h 520660"/>
                <a:gd name="connsiteX12" fmla="*/ 219132 w 520684"/>
                <a:gd name="connsiteY12" fmla="*/ 202933 h 520660"/>
                <a:gd name="connsiteX13" fmla="*/ 210943 w 520684"/>
                <a:gd name="connsiteY13" fmla="*/ 194804 h 520660"/>
                <a:gd name="connsiteX14" fmla="*/ 325583 w 520684"/>
                <a:gd name="connsiteY14" fmla="*/ 80995 h 520660"/>
                <a:gd name="connsiteX15" fmla="*/ 325403 w 520684"/>
                <a:gd name="connsiteY15" fmla="*/ 32543 h 520660"/>
                <a:gd name="connsiteX16" fmla="*/ 162690 w 520684"/>
                <a:gd name="connsiteY16" fmla="*/ 195257 h 520660"/>
                <a:gd name="connsiteX17" fmla="*/ 325403 w 520684"/>
                <a:gd name="connsiteY17" fmla="*/ 357970 h 520660"/>
                <a:gd name="connsiteX18" fmla="*/ 488117 w 520684"/>
                <a:gd name="connsiteY18" fmla="*/ 195257 h 520660"/>
                <a:gd name="connsiteX19" fmla="*/ 325403 w 520684"/>
                <a:gd name="connsiteY19" fmla="*/ 32543 h 520660"/>
                <a:gd name="connsiteX20" fmla="*/ 325403 w 520684"/>
                <a:gd name="connsiteY20" fmla="*/ 0 h 520660"/>
                <a:gd name="connsiteX21" fmla="*/ 520684 w 520684"/>
                <a:gd name="connsiteY21" fmla="*/ 195257 h 520660"/>
                <a:gd name="connsiteX22" fmla="*/ 325403 w 520684"/>
                <a:gd name="connsiteY22" fmla="*/ 390513 h 520660"/>
                <a:gd name="connsiteX23" fmla="*/ 234019 w 520684"/>
                <a:gd name="connsiteY23" fmla="*/ 367733 h 520660"/>
                <a:gd name="connsiteX24" fmla="*/ 98303 w 520684"/>
                <a:gd name="connsiteY24" fmla="*/ 503424 h 520660"/>
                <a:gd name="connsiteX25" fmla="*/ 98327 w 520684"/>
                <a:gd name="connsiteY25" fmla="*/ 503449 h 520660"/>
                <a:gd name="connsiteX26" fmla="*/ 57420 w 520684"/>
                <a:gd name="connsiteY26" fmla="*/ 520660 h 520660"/>
                <a:gd name="connsiteX27" fmla="*/ 0 w 520684"/>
                <a:gd name="connsiteY27" fmla="*/ 463264 h 520660"/>
                <a:gd name="connsiteX28" fmla="*/ 17187 w 520684"/>
                <a:gd name="connsiteY28" fmla="*/ 422333 h 520660"/>
                <a:gd name="connsiteX29" fmla="*/ 17091 w 520684"/>
                <a:gd name="connsiteY29" fmla="*/ 422212 h 520660"/>
                <a:gd name="connsiteX30" fmla="*/ 152854 w 520684"/>
                <a:gd name="connsiteY30" fmla="*/ 286473 h 520660"/>
                <a:gd name="connsiteX31" fmla="*/ 130147 w 520684"/>
                <a:gd name="connsiteY31" fmla="*/ 195257 h 520660"/>
                <a:gd name="connsiteX32" fmla="*/ 325403 w 520684"/>
                <a:gd name="connsiteY32" fmla="*/ 0 h 52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20684" h="520660">
                  <a:moveTo>
                    <a:pt x="168644" y="311278"/>
                  </a:moveTo>
                  <a:lnTo>
                    <a:pt x="37388" y="442533"/>
                  </a:lnTo>
                  <a:lnTo>
                    <a:pt x="37533" y="442654"/>
                  </a:lnTo>
                  <a:cubicBezTo>
                    <a:pt x="32109" y="447885"/>
                    <a:pt x="28710" y="455141"/>
                    <a:pt x="28710" y="463264"/>
                  </a:cubicBezTo>
                  <a:cubicBezTo>
                    <a:pt x="28710" y="479102"/>
                    <a:pt x="41558" y="491950"/>
                    <a:pt x="57420" y="491950"/>
                  </a:cubicBezTo>
                  <a:cubicBezTo>
                    <a:pt x="65519" y="491950"/>
                    <a:pt x="72775" y="488527"/>
                    <a:pt x="78006" y="483127"/>
                  </a:cubicBezTo>
                  <a:cubicBezTo>
                    <a:pt x="78006" y="483127"/>
                    <a:pt x="209238" y="351920"/>
                    <a:pt x="209238" y="351920"/>
                  </a:cubicBezTo>
                  <a:cubicBezTo>
                    <a:pt x="193786" y="340421"/>
                    <a:pt x="180118" y="326753"/>
                    <a:pt x="168644" y="311278"/>
                  </a:cubicBezTo>
                  <a:close/>
                  <a:moveTo>
                    <a:pt x="325583" y="80995"/>
                  </a:moveTo>
                  <a:cubicBezTo>
                    <a:pt x="330104" y="80995"/>
                    <a:pt x="333766" y="84636"/>
                    <a:pt x="333766" y="89124"/>
                  </a:cubicBezTo>
                  <a:cubicBezTo>
                    <a:pt x="333766" y="93607"/>
                    <a:pt x="330104" y="97254"/>
                    <a:pt x="325583" y="97254"/>
                  </a:cubicBezTo>
                  <a:cubicBezTo>
                    <a:pt x="271317" y="97254"/>
                    <a:pt x="227320" y="140937"/>
                    <a:pt x="227320" y="194804"/>
                  </a:cubicBezTo>
                  <a:cubicBezTo>
                    <a:pt x="227320" y="199286"/>
                    <a:pt x="223652" y="202933"/>
                    <a:pt x="219132" y="202933"/>
                  </a:cubicBezTo>
                  <a:cubicBezTo>
                    <a:pt x="214605" y="202933"/>
                    <a:pt x="210943" y="199286"/>
                    <a:pt x="210943" y="194804"/>
                  </a:cubicBezTo>
                  <a:cubicBezTo>
                    <a:pt x="210943" y="131944"/>
                    <a:pt x="262264" y="80995"/>
                    <a:pt x="325583" y="80995"/>
                  </a:cubicBezTo>
                  <a:close/>
                  <a:moveTo>
                    <a:pt x="325403" y="32543"/>
                  </a:moveTo>
                  <a:cubicBezTo>
                    <a:pt x="235561" y="32543"/>
                    <a:pt x="162690" y="105390"/>
                    <a:pt x="162690" y="195257"/>
                  </a:cubicBezTo>
                  <a:cubicBezTo>
                    <a:pt x="162690" y="285099"/>
                    <a:pt x="235561" y="357970"/>
                    <a:pt x="325403" y="357970"/>
                  </a:cubicBezTo>
                  <a:cubicBezTo>
                    <a:pt x="415270" y="357970"/>
                    <a:pt x="488117" y="285099"/>
                    <a:pt x="488117" y="195257"/>
                  </a:cubicBezTo>
                  <a:cubicBezTo>
                    <a:pt x="488117" y="105390"/>
                    <a:pt x="415270" y="32543"/>
                    <a:pt x="325403" y="32543"/>
                  </a:cubicBezTo>
                  <a:close/>
                  <a:moveTo>
                    <a:pt x="325403" y="0"/>
                  </a:moveTo>
                  <a:cubicBezTo>
                    <a:pt x="433252" y="0"/>
                    <a:pt x="520684" y="87408"/>
                    <a:pt x="520684" y="195257"/>
                  </a:cubicBezTo>
                  <a:cubicBezTo>
                    <a:pt x="520684" y="303082"/>
                    <a:pt x="433252" y="390513"/>
                    <a:pt x="325403" y="390513"/>
                  </a:cubicBezTo>
                  <a:cubicBezTo>
                    <a:pt x="292354" y="390513"/>
                    <a:pt x="261282" y="382221"/>
                    <a:pt x="234019" y="367733"/>
                  </a:cubicBezTo>
                  <a:lnTo>
                    <a:pt x="98303" y="503424"/>
                  </a:lnTo>
                  <a:lnTo>
                    <a:pt x="98327" y="503449"/>
                  </a:lnTo>
                  <a:cubicBezTo>
                    <a:pt x="87914" y="514079"/>
                    <a:pt x="73450" y="520660"/>
                    <a:pt x="57420" y="520660"/>
                  </a:cubicBezTo>
                  <a:cubicBezTo>
                    <a:pt x="25697" y="520660"/>
                    <a:pt x="0" y="494963"/>
                    <a:pt x="0" y="463264"/>
                  </a:cubicBezTo>
                  <a:cubicBezTo>
                    <a:pt x="0" y="447210"/>
                    <a:pt x="6605" y="432771"/>
                    <a:pt x="17187" y="422333"/>
                  </a:cubicBezTo>
                  <a:lnTo>
                    <a:pt x="17091" y="422212"/>
                  </a:lnTo>
                  <a:lnTo>
                    <a:pt x="152854" y="286473"/>
                  </a:lnTo>
                  <a:cubicBezTo>
                    <a:pt x="138415" y="259233"/>
                    <a:pt x="130147" y="228209"/>
                    <a:pt x="130147" y="195257"/>
                  </a:cubicBezTo>
                  <a:cubicBezTo>
                    <a:pt x="130147" y="87408"/>
                    <a:pt x="217578" y="0"/>
                    <a:pt x="325403" y="0"/>
                  </a:cubicBezTo>
                  <a:close/>
                </a:path>
              </a:pathLst>
            </a:custGeom>
            <a:solidFill>
              <a:srgbClr val="E67054"/>
            </a:solidFill>
            <a:ln>
              <a:noFill/>
            </a:ln>
            <a:effec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思源宋体 CN" panose="02020400000000000000" pitchFamily="18" charset="-122"/>
                <a:ea typeface="思源宋体 CN" panose="02020400000000000000" pitchFamily="18" charset="-122"/>
                <a:sym typeface="Gill Sans" charset="0"/>
              </a:endParaRPr>
            </a:p>
          </p:txBody>
        </p:sp>
        <p:sp>
          <p:nvSpPr>
            <p:cNvPr id="69" name="TextBox 12"/>
            <p:cNvSpPr txBox="1"/>
            <p:nvPr/>
          </p:nvSpPr>
          <p:spPr>
            <a:xfrm>
              <a:off x="8263509" y="1909661"/>
              <a:ext cx="3046174" cy="1987852"/>
            </a:xfrm>
            <a:prstGeom prst="rect">
              <a:avLst/>
            </a:prstGeom>
            <a:noFill/>
          </p:spPr>
          <p:txBody>
            <a:bodyPr wrap="square" rtlCol="0">
              <a:spAutoFit/>
            </a:bodyPr>
            <a:lstStyle/>
            <a:p>
              <a:pPr lvl="0">
                <a:lnSpc>
                  <a:spcPct val="150000"/>
                </a:lnSpc>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两种限流</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endParaRPr>
            </a:p>
            <a:p>
              <a:pPr lvl="0">
                <a:lnSpc>
                  <a:spcPct val="150000"/>
                </a:lnSpc>
                <a:defRPr/>
              </a:pP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通过令牌桶</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自定义注解实现接口的总限流，</a:t>
              </a:r>
              <a:endPar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endParaRPr>
            </a:p>
            <a:p>
              <a:pPr lvl="0">
                <a:lnSpc>
                  <a:spcPct val="150000"/>
                </a:lnSpc>
                <a:defRPr/>
              </a:pP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通过</a:t>
              </a:r>
              <a:r>
                <a:rPr lang="en-US" altLang="zh-CN" sz="1600" b="1" kern="0" dirty="0" err="1">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redis</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自定义注解实现单个用户对接口的限流</a:t>
              </a:r>
            </a:p>
          </p:txBody>
        </p:sp>
      </p:grpSp>
      <p:grpSp>
        <p:nvGrpSpPr>
          <p:cNvPr id="70" name="组合 69"/>
          <p:cNvGrpSpPr/>
          <p:nvPr/>
        </p:nvGrpSpPr>
        <p:grpSpPr>
          <a:xfrm>
            <a:off x="7480314" y="4364015"/>
            <a:ext cx="3672306" cy="1618520"/>
            <a:chOff x="7637377" y="3804687"/>
            <a:chExt cx="3672306" cy="1618520"/>
          </a:xfrm>
        </p:grpSpPr>
        <p:sp>
          <p:nvSpPr>
            <p:cNvPr id="71" name="AutoShape 112"/>
            <p:cNvSpPr/>
            <p:nvPr/>
          </p:nvSpPr>
          <p:spPr bwMode="auto">
            <a:xfrm>
              <a:off x="7637377" y="4000593"/>
              <a:ext cx="520684" cy="521574"/>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597C8F"/>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思源宋体 CN" panose="02020400000000000000" pitchFamily="18" charset="-122"/>
                <a:ea typeface="思源宋体 CN" panose="02020400000000000000" pitchFamily="18" charset="-122"/>
                <a:sym typeface="Gill Sans" charset="0"/>
              </a:endParaRPr>
            </a:p>
          </p:txBody>
        </p:sp>
        <p:sp>
          <p:nvSpPr>
            <p:cNvPr id="72" name="TextBox 12"/>
            <p:cNvSpPr txBox="1"/>
            <p:nvPr/>
          </p:nvSpPr>
          <p:spPr>
            <a:xfrm>
              <a:off x="8263509" y="3804687"/>
              <a:ext cx="3046174" cy="1618520"/>
            </a:xfrm>
            <a:prstGeom prst="rect">
              <a:avLst/>
            </a:prstGeom>
            <a:noFill/>
          </p:spPr>
          <p:txBody>
            <a:bodyPr wrap="square" rtlCol="0">
              <a:spAutoFit/>
            </a:bodyPr>
            <a:lstStyle/>
            <a:p>
              <a:pPr lvl="0">
                <a:lnSpc>
                  <a:spcPct val="150000"/>
                </a:lnSpc>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管理员页面</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endParaRPr>
            </a:p>
            <a:p>
              <a:pPr lvl="0">
                <a:lnSpc>
                  <a:spcPct val="150000"/>
                </a:lnSpc>
                <a:defRPr/>
              </a:pP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用</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React</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编写管理员页面，配合</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Spring-boot-admin</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实现后台监控。</a:t>
              </a:r>
            </a:p>
          </p:txBody>
        </p:sp>
      </p:grpSp>
      <p:grpSp>
        <p:nvGrpSpPr>
          <p:cNvPr id="73" name="组合 72"/>
          <p:cNvGrpSpPr/>
          <p:nvPr/>
        </p:nvGrpSpPr>
        <p:grpSpPr>
          <a:xfrm>
            <a:off x="1061302" y="1558990"/>
            <a:ext cx="3285496" cy="879856"/>
            <a:chOff x="1105296" y="1921794"/>
            <a:chExt cx="3285496" cy="879856"/>
          </a:xfrm>
        </p:grpSpPr>
        <p:sp>
          <p:nvSpPr>
            <p:cNvPr id="74" name="任意多边形 27"/>
            <p:cNvSpPr/>
            <p:nvPr/>
          </p:nvSpPr>
          <p:spPr bwMode="auto">
            <a:xfrm>
              <a:off x="4000057" y="2277527"/>
              <a:ext cx="390735" cy="521550"/>
            </a:xfrm>
            <a:custGeom>
              <a:avLst/>
              <a:gdLst>
                <a:gd name="connsiteX0" fmla="*/ 195367 w 390735"/>
                <a:gd name="connsiteY0" fmla="*/ 309740 h 521550"/>
                <a:gd name="connsiteX1" fmla="*/ 227854 w 390735"/>
                <a:gd name="connsiteY1" fmla="*/ 342380 h 521550"/>
                <a:gd name="connsiteX2" fmla="*/ 217034 w 390735"/>
                <a:gd name="connsiteY2" fmla="*/ 386153 h 521550"/>
                <a:gd name="connsiteX3" fmla="*/ 195367 w 390735"/>
                <a:gd name="connsiteY3" fmla="*/ 407647 h 521550"/>
                <a:gd name="connsiteX4" fmla="*/ 173712 w 390735"/>
                <a:gd name="connsiteY4" fmla="*/ 385985 h 521550"/>
                <a:gd name="connsiteX5" fmla="*/ 162880 w 390735"/>
                <a:gd name="connsiteY5" fmla="*/ 342380 h 521550"/>
                <a:gd name="connsiteX6" fmla="*/ 195367 w 390735"/>
                <a:gd name="connsiteY6" fmla="*/ 309740 h 521550"/>
                <a:gd name="connsiteX7" fmla="*/ 48824 w 390735"/>
                <a:gd name="connsiteY7" fmla="*/ 244464 h 521550"/>
                <a:gd name="connsiteX8" fmla="*/ 32561 w 390735"/>
                <a:gd name="connsiteY8" fmla="*/ 260787 h 521550"/>
                <a:gd name="connsiteX9" fmla="*/ 32561 w 390735"/>
                <a:gd name="connsiteY9" fmla="*/ 309685 h 521550"/>
                <a:gd name="connsiteX10" fmla="*/ 32561 w 390735"/>
                <a:gd name="connsiteY10" fmla="*/ 325984 h 521550"/>
                <a:gd name="connsiteX11" fmla="*/ 32561 w 390735"/>
                <a:gd name="connsiteY11" fmla="*/ 358582 h 521550"/>
                <a:gd name="connsiteX12" fmla="*/ 32561 w 390735"/>
                <a:gd name="connsiteY12" fmla="*/ 374881 h 521550"/>
                <a:gd name="connsiteX13" fmla="*/ 146508 w 390735"/>
                <a:gd name="connsiteY13" fmla="*/ 488952 h 521550"/>
                <a:gd name="connsiteX14" fmla="*/ 244191 w 390735"/>
                <a:gd name="connsiteY14" fmla="*/ 488952 h 521550"/>
                <a:gd name="connsiteX15" fmla="*/ 358174 w 390735"/>
                <a:gd name="connsiteY15" fmla="*/ 374881 h 521550"/>
                <a:gd name="connsiteX16" fmla="*/ 358174 w 390735"/>
                <a:gd name="connsiteY16" fmla="*/ 358582 h 521550"/>
                <a:gd name="connsiteX17" fmla="*/ 358174 w 390735"/>
                <a:gd name="connsiteY17" fmla="*/ 325984 h 521550"/>
                <a:gd name="connsiteX18" fmla="*/ 358174 w 390735"/>
                <a:gd name="connsiteY18" fmla="*/ 309685 h 521550"/>
                <a:gd name="connsiteX19" fmla="*/ 358174 w 390735"/>
                <a:gd name="connsiteY19" fmla="*/ 260787 h 521550"/>
                <a:gd name="connsiteX20" fmla="*/ 341875 w 390735"/>
                <a:gd name="connsiteY20" fmla="*/ 244464 h 521550"/>
                <a:gd name="connsiteX21" fmla="*/ 309332 w 390735"/>
                <a:gd name="connsiteY21" fmla="*/ 244464 h 521550"/>
                <a:gd name="connsiteX22" fmla="*/ 81385 w 390735"/>
                <a:gd name="connsiteY22" fmla="*/ 244464 h 521550"/>
                <a:gd name="connsiteX23" fmla="*/ 195368 w 390735"/>
                <a:gd name="connsiteY23" fmla="*/ 81496 h 521550"/>
                <a:gd name="connsiteX24" fmla="*/ 130245 w 390735"/>
                <a:gd name="connsiteY24" fmla="*/ 146693 h 521550"/>
                <a:gd name="connsiteX25" fmla="*/ 130245 w 390735"/>
                <a:gd name="connsiteY25" fmla="*/ 146717 h 521550"/>
                <a:gd name="connsiteX26" fmla="*/ 130245 w 390735"/>
                <a:gd name="connsiteY26" fmla="*/ 211865 h 521550"/>
                <a:gd name="connsiteX27" fmla="*/ 260490 w 390735"/>
                <a:gd name="connsiteY27" fmla="*/ 211865 h 521550"/>
                <a:gd name="connsiteX28" fmla="*/ 260490 w 390735"/>
                <a:gd name="connsiteY28" fmla="*/ 146717 h 521550"/>
                <a:gd name="connsiteX29" fmla="*/ 260490 w 390735"/>
                <a:gd name="connsiteY29" fmla="*/ 146693 h 521550"/>
                <a:gd name="connsiteX30" fmla="*/ 195368 w 390735"/>
                <a:gd name="connsiteY30" fmla="*/ 81496 h 521550"/>
                <a:gd name="connsiteX31" fmla="*/ 195368 w 390735"/>
                <a:gd name="connsiteY31" fmla="*/ 32598 h 521550"/>
                <a:gd name="connsiteX32" fmla="*/ 81385 w 390735"/>
                <a:gd name="connsiteY32" fmla="*/ 146693 h 521550"/>
                <a:gd name="connsiteX33" fmla="*/ 81385 w 390735"/>
                <a:gd name="connsiteY33" fmla="*/ 211865 h 521550"/>
                <a:gd name="connsiteX34" fmla="*/ 113946 w 390735"/>
                <a:gd name="connsiteY34" fmla="*/ 211865 h 521550"/>
                <a:gd name="connsiteX35" fmla="*/ 113946 w 390735"/>
                <a:gd name="connsiteY35" fmla="*/ 146717 h 521550"/>
                <a:gd name="connsiteX36" fmla="*/ 195368 w 390735"/>
                <a:gd name="connsiteY36" fmla="*/ 65221 h 521550"/>
                <a:gd name="connsiteX37" fmla="*/ 276753 w 390735"/>
                <a:gd name="connsiteY37" fmla="*/ 146717 h 521550"/>
                <a:gd name="connsiteX38" fmla="*/ 276753 w 390735"/>
                <a:gd name="connsiteY38" fmla="*/ 211865 h 521550"/>
                <a:gd name="connsiteX39" fmla="*/ 309332 w 390735"/>
                <a:gd name="connsiteY39" fmla="*/ 211865 h 521550"/>
                <a:gd name="connsiteX40" fmla="*/ 309332 w 390735"/>
                <a:gd name="connsiteY40" fmla="*/ 146693 h 521550"/>
                <a:gd name="connsiteX41" fmla="*/ 195368 w 390735"/>
                <a:gd name="connsiteY41" fmla="*/ 32598 h 521550"/>
                <a:gd name="connsiteX42" fmla="*/ 195368 w 390735"/>
                <a:gd name="connsiteY42" fmla="*/ 0 h 521550"/>
                <a:gd name="connsiteX43" fmla="*/ 341875 w 390735"/>
                <a:gd name="connsiteY43" fmla="*/ 146693 h 521550"/>
                <a:gd name="connsiteX44" fmla="*/ 341875 w 390735"/>
                <a:gd name="connsiteY44" fmla="*/ 211865 h 521550"/>
                <a:gd name="connsiteX45" fmla="*/ 390735 w 390735"/>
                <a:gd name="connsiteY45" fmla="*/ 260787 h 521550"/>
                <a:gd name="connsiteX46" fmla="*/ 390735 w 390735"/>
                <a:gd name="connsiteY46" fmla="*/ 309685 h 521550"/>
                <a:gd name="connsiteX47" fmla="*/ 390735 w 390735"/>
                <a:gd name="connsiteY47" fmla="*/ 325984 h 521550"/>
                <a:gd name="connsiteX48" fmla="*/ 390735 w 390735"/>
                <a:gd name="connsiteY48" fmla="*/ 358582 h 521550"/>
                <a:gd name="connsiteX49" fmla="*/ 390735 w 390735"/>
                <a:gd name="connsiteY49" fmla="*/ 374881 h 521550"/>
                <a:gd name="connsiteX50" fmla="*/ 244191 w 390735"/>
                <a:gd name="connsiteY50" fmla="*/ 521550 h 521550"/>
                <a:gd name="connsiteX51" fmla="*/ 146508 w 390735"/>
                <a:gd name="connsiteY51" fmla="*/ 521550 h 521550"/>
                <a:gd name="connsiteX52" fmla="*/ 0 w 390735"/>
                <a:gd name="connsiteY52" fmla="*/ 374881 h 521550"/>
                <a:gd name="connsiteX53" fmla="*/ 0 w 390735"/>
                <a:gd name="connsiteY53" fmla="*/ 358582 h 521550"/>
                <a:gd name="connsiteX54" fmla="*/ 0 w 390735"/>
                <a:gd name="connsiteY54" fmla="*/ 325984 h 521550"/>
                <a:gd name="connsiteX55" fmla="*/ 0 w 390735"/>
                <a:gd name="connsiteY55" fmla="*/ 309685 h 521550"/>
                <a:gd name="connsiteX56" fmla="*/ 0 w 390735"/>
                <a:gd name="connsiteY56" fmla="*/ 260787 h 521550"/>
                <a:gd name="connsiteX57" fmla="*/ 48824 w 390735"/>
                <a:gd name="connsiteY57" fmla="*/ 211865 h 521550"/>
                <a:gd name="connsiteX58" fmla="*/ 48824 w 390735"/>
                <a:gd name="connsiteY58" fmla="*/ 146693 h 521550"/>
                <a:gd name="connsiteX59" fmla="*/ 195368 w 390735"/>
                <a:gd name="connsiteY59" fmla="*/ 0 h 52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90735" h="521550">
                  <a:moveTo>
                    <a:pt x="195367" y="309740"/>
                  </a:moveTo>
                  <a:cubicBezTo>
                    <a:pt x="213298" y="309740"/>
                    <a:pt x="227854" y="324363"/>
                    <a:pt x="227854" y="342380"/>
                  </a:cubicBezTo>
                  <a:cubicBezTo>
                    <a:pt x="227854" y="352334"/>
                    <a:pt x="222524" y="371236"/>
                    <a:pt x="217034" y="386153"/>
                  </a:cubicBezTo>
                  <a:cubicBezTo>
                    <a:pt x="212600" y="398192"/>
                    <a:pt x="208049" y="407647"/>
                    <a:pt x="195367" y="407647"/>
                  </a:cubicBezTo>
                  <a:cubicBezTo>
                    <a:pt x="183684" y="407647"/>
                    <a:pt x="178131" y="398097"/>
                    <a:pt x="173712" y="385985"/>
                  </a:cubicBezTo>
                  <a:cubicBezTo>
                    <a:pt x="168289" y="371100"/>
                    <a:pt x="162880" y="352302"/>
                    <a:pt x="162880" y="342380"/>
                  </a:cubicBezTo>
                  <a:cubicBezTo>
                    <a:pt x="162880" y="324363"/>
                    <a:pt x="177433" y="309740"/>
                    <a:pt x="195367" y="309740"/>
                  </a:cubicBezTo>
                  <a:close/>
                  <a:moveTo>
                    <a:pt x="48824" y="244464"/>
                  </a:moveTo>
                  <a:cubicBezTo>
                    <a:pt x="39851" y="244464"/>
                    <a:pt x="32561" y="251780"/>
                    <a:pt x="32561" y="260787"/>
                  </a:cubicBezTo>
                  <a:lnTo>
                    <a:pt x="32561" y="309685"/>
                  </a:lnTo>
                  <a:lnTo>
                    <a:pt x="32561" y="325984"/>
                  </a:lnTo>
                  <a:lnTo>
                    <a:pt x="32561" y="358582"/>
                  </a:lnTo>
                  <a:lnTo>
                    <a:pt x="32561" y="374881"/>
                  </a:lnTo>
                  <a:cubicBezTo>
                    <a:pt x="32561" y="437760"/>
                    <a:pt x="83701" y="488952"/>
                    <a:pt x="146508" y="488952"/>
                  </a:cubicBezTo>
                  <a:lnTo>
                    <a:pt x="244191" y="488952"/>
                  </a:lnTo>
                  <a:cubicBezTo>
                    <a:pt x="307017" y="488952"/>
                    <a:pt x="358174" y="437760"/>
                    <a:pt x="358174" y="374881"/>
                  </a:cubicBezTo>
                  <a:lnTo>
                    <a:pt x="358174" y="358582"/>
                  </a:lnTo>
                  <a:lnTo>
                    <a:pt x="358174" y="325984"/>
                  </a:lnTo>
                  <a:lnTo>
                    <a:pt x="358174" y="309685"/>
                  </a:lnTo>
                  <a:cubicBezTo>
                    <a:pt x="358174" y="309685"/>
                    <a:pt x="358174" y="260787"/>
                    <a:pt x="358174" y="260787"/>
                  </a:cubicBezTo>
                  <a:cubicBezTo>
                    <a:pt x="358174" y="251780"/>
                    <a:pt x="350866" y="244464"/>
                    <a:pt x="341875" y="244464"/>
                  </a:cubicBezTo>
                  <a:lnTo>
                    <a:pt x="309332" y="244464"/>
                  </a:lnTo>
                  <a:lnTo>
                    <a:pt x="81385" y="244464"/>
                  </a:lnTo>
                  <a:close/>
                  <a:moveTo>
                    <a:pt x="195368" y="81496"/>
                  </a:moveTo>
                  <a:cubicBezTo>
                    <a:pt x="159387" y="81496"/>
                    <a:pt x="130245" y="110666"/>
                    <a:pt x="130245" y="146693"/>
                  </a:cubicBezTo>
                  <a:lnTo>
                    <a:pt x="130245" y="146717"/>
                  </a:lnTo>
                  <a:lnTo>
                    <a:pt x="130245" y="211865"/>
                  </a:lnTo>
                  <a:lnTo>
                    <a:pt x="260490" y="211865"/>
                  </a:lnTo>
                  <a:lnTo>
                    <a:pt x="260490" y="146717"/>
                  </a:lnTo>
                  <a:lnTo>
                    <a:pt x="260490" y="146693"/>
                  </a:lnTo>
                  <a:cubicBezTo>
                    <a:pt x="260490" y="110666"/>
                    <a:pt x="231330" y="81496"/>
                    <a:pt x="195368" y="81496"/>
                  </a:cubicBezTo>
                  <a:close/>
                  <a:moveTo>
                    <a:pt x="195368" y="32598"/>
                  </a:moveTo>
                  <a:cubicBezTo>
                    <a:pt x="132416" y="32598"/>
                    <a:pt x="81385" y="83669"/>
                    <a:pt x="81385" y="146693"/>
                  </a:cubicBezTo>
                  <a:cubicBezTo>
                    <a:pt x="81385" y="146693"/>
                    <a:pt x="81385" y="211865"/>
                    <a:pt x="81385" y="211865"/>
                  </a:cubicBezTo>
                  <a:lnTo>
                    <a:pt x="113946" y="211865"/>
                  </a:lnTo>
                  <a:lnTo>
                    <a:pt x="113946" y="146717"/>
                  </a:lnTo>
                  <a:cubicBezTo>
                    <a:pt x="113946" y="101707"/>
                    <a:pt x="150397" y="65221"/>
                    <a:pt x="195368" y="65221"/>
                  </a:cubicBezTo>
                  <a:cubicBezTo>
                    <a:pt x="240320" y="65221"/>
                    <a:pt x="276753" y="101707"/>
                    <a:pt x="276753" y="146717"/>
                  </a:cubicBezTo>
                  <a:lnTo>
                    <a:pt x="276753" y="211865"/>
                  </a:lnTo>
                  <a:lnTo>
                    <a:pt x="309332" y="211865"/>
                  </a:lnTo>
                  <a:lnTo>
                    <a:pt x="309332" y="146693"/>
                  </a:lnTo>
                  <a:cubicBezTo>
                    <a:pt x="309332" y="83669"/>
                    <a:pt x="258301" y="32598"/>
                    <a:pt x="195368" y="32598"/>
                  </a:cubicBezTo>
                  <a:close/>
                  <a:moveTo>
                    <a:pt x="195368" y="0"/>
                  </a:moveTo>
                  <a:cubicBezTo>
                    <a:pt x="276300" y="0"/>
                    <a:pt x="341875" y="65656"/>
                    <a:pt x="341875" y="146693"/>
                  </a:cubicBezTo>
                  <a:lnTo>
                    <a:pt x="341875" y="211865"/>
                  </a:lnTo>
                  <a:cubicBezTo>
                    <a:pt x="368865" y="211865"/>
                    <a:pt x="390735" y="233767"/>
                    <a:pt x="390735" y="260787"/>
                  </a:cubicBezTo>
                  <a:lnTo>
                    <a:pt x="390735" y="309685"/>
                  </a:lnTo>
                  <a:lnTo>
                    <a:pt x="390735" y="325984"/>
                  </a:lnTo>
                  <a:lnTo>
                    <a:pt x="390735" y="358582"/>
                  </a:lnTo>
                  <a:lnTo>
                    <a:pt x="390735" y="374881"/>
                  </a:lnTo>
                  <a:cubicBezTo>
                    <a:pt x="390735" y="455894"/>
                    <a:pt x="325142" y="521550"/>
                    <a:pt x="244191" y="521550"/>
                  </a:cubicBezTo>
                  <a:lnTo>
                    <a:pt x="146508" y="521550"/>
                  </a:lnTo>
                  <a:cubicBezTo>
                    <a:pt x="65575" y="521550"/>
                    <a:pt x="0" y="455894"/>
                    <a:pt x="0" y="374881"/>
                  </a:cubicBezTo>
                  <a:lnTo>
                    <a:pt x="0" y="358582"/>
                  </a:lnTo>
                  <a:lnTo>
                    <a:pt x="0" y="325984"/>
                  </a:lnTo>
                  <a:lnTo>
                    <a:pt x="0" y="309685"/>
                  </a:lnTo>
                  <a:lnTo>
                    <a:pt x="0" y="260787"/>
                  </a:lnTo>
                  <a:cubicBezTo>
                    <a:pt x="0" y="233767"/>
                    <a:pt x="21852" y="211865"/>
                    <a:pt x="48824" y="211865"/>
                  </a:cubicBezTo>
                  <a:lnTo>
                    <a:pt x="48824" y="146693"/>
                  </a:lnTo>
                  <a:cubicBezTo>
                    <a:pt x="48824" y="65656"/>
                    <a:pt x="114417" y="0"/>
                    <a:pt x="195368" y="0"/>
                  </a:cubicBezTo>
                  <a:close/>
                </a:path>
              </a:pathLst>
            </a:custGeom>
            <a:solidFill>
              <a:srgbClr val="597C8F"/>
            </a:solidFill>
            <a:ln>
              <a:noFill/>
            </a:ln>
            <a:effec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思源宋体 CN" panose="02020400000000000000" pitchFamily="18" charset="-122"/>
                <a:ea typeface="思源宋体 CN" panose="02020400000000000000" pitchFamily="18" charset="-122"/>
                <a:sym typeface="Gill Sans" charset="0"/>
              </a:endParaRPr>
            </a:p>
          </p:txBody>
        </p:sp>
        <p:sp>
          <p:nvSpPr>
            <p:cNvPr id="75" name="TextBox 12"/>
            <p:cNvSpPr txBox="1"/>
            <p:nvPr/>
          </p:nvSpPr>
          <p:spPr>
            <a:xfrm>
              <a:off x="1105296" y="1921794"/>
              <a:ext cx="2773919" cy="879856"/>
            </a:xfrm>
            <a:prstGeom prst="rect">
              <a:avLst/>
            </a:prstGeom>
            <a:noFill/>
          </p:spPr>
          <p:txBody>
            <a:bodyPr wrap="square" rtlCol="0">
              <a:spAutoFit/>
            </a:bodyPr>
            <a:lstStyle/>
            <a:p>
              <a:pPr lvl="0" algn="r">
                <a:lnSpc>
                  <a:spcPct val="150000"/>
                </a:lnSpc>
                <a:defRPr/>
              </a:pPr>
              <a:r>
                <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WebSocket</a:t>
              </a:r>
            </a:p>
            <a:p>
              <a:pPr lvl="0" algn="r" fontAlgn="base">
                <a:lnSpc>
                  <a:spcPct val="150000"/>
                </a:lnSpc>
                <a:spcBef>
                  <a:spcPct val="0"/>
                </a:spcBef>
                <a:spcAft>
                  <a:spcPct val="0"/>
                </a:spcAft>
                <a:defRPr/>
              </a:pPr>
              <a:r>
                <a:rPr lang="zh-CN" altLang="en-US" sz="16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长连接，实现用户的聊天</a:t>
              </a:r>
              <a:endParaRPr lang="en-US" altLang="zh-CN" sz="1600" b="1"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endParaRPr>
            </a:p>
          </p:txBody>
        </p:sp>
      </p:grpSp>
      <p:grpSp>
        <p:nvGrpSpPr>
          <p:cNvPr id="76" name="组合 75"/>
          <p:cNvGrpSpPr/>
          <p:nvPr/>
        </p:nvGrpSpPr>
        <p:grpSpPr>
          <a:xfrm>
            <a:off x="847738" y="3441883"/>
            <a:ext cx="3597731" cy="1618520"/>
            <a:chOff x="891732" y="3804687"/>
            <a:chExt cx="3597731" cy="1618520"/>
          </a:xfrm>
        </p:grpSpPr>
        <p:sp>
          <p:nvSpPr>
            <p:cNvPr id="77" name="任意多边形 29"/>
            <p:cNvSpPr/>
            <p:nvPr/>
          </p:nvSpPr>
          <p:spPr bwMode="auto">
            <a:xfrm>
              <a:off x="3967913" y="3995423"/>
              <a:ext cx="521550" cy="520660"/>
            </a:xfrm>
            <a:custGeom>
              <a:avLst/>
              <a:gdLst>
                <a:gd name="connsiteX0" fmla="*/ 377410 w 521550"/>
                <a:gd name="connsiteY0" fmla="*/ 81098 h 520660"/>
                <a:gd name="connsiteX1" fmla="*/ 341969 w 521550"/>
                <a:gd name="connsiteY1" fmla="*/ 117178 h 520660"/>
                <a:gd name="connsiteX2" fmla="*/ 404019 w 521550"/>
                <a:gd name="connsiteY2" fmla="*/ 178787 h 520660"/>
                <a:gd name="connsiteX3" fmla="*/ 439400 w 521550"/>
                <a:gd name="connsiteY3" fmla="*/ 143000 h 520660"/>
                <a:gd name="connsiteX4" fmla="*/ 377410 w 521550"/>
                <a:gd name="connsiteY4" fmla="*/ 81098 h 520660"/>
                <a:gd name="connsiteX5" fmla="*/ 372555 w 521550"/>
                <a:gd name="connsiteY5" fmla="*/ 65857 h 520660"/>
                <a:gd name="connsiteX6" fmla="*/ 386891 w 521550"/>
                <a:gd name="connsiteY6" fmla="*/ 67922 h 520660"/>
                <a:gd name="connsiteX7" fmla="*/ 452762 w 521550"/>
                <a:gd name="connsiteY7" fmla="*/ 133777 h 520660"/>
                <a:gd name="connsiteX8" fmla="*/ 455710 w 521550"/>
                <a:gd name="connsiteY8" fmla="*/ 142920 h 520660"/>
                <a:gd name="connsiteX9" fmla="*/ 454814 w 521550"/>
                <a:gd name="connsiteY9" fmla="*/ 148104 h 520660"/>
                <a:gd name="connsiteX10" fmla="*/ 408856 w 521550"/>
                <a:gd name="connsiteY10" fmla="*/ 194040 h 520660"/>
                <a:gd name="connsiteX11" fmla="*/ 394532 w 521550"/>
                <a:gd name="connsiteY11" fmla="*/ 191981 h 520660"/>
                <a:gd name="connsiteX12" fmla="*/ 328691 w 521550"/>
                <a:gd name="connsiteY12" fmla="*/ 126138 h 520660"/>
                <a:gd name="connsiteX13" fmla="*/ 325761 w 521550"/>
                <a:gd name="connsiteY13" fmla="*/ 116977 h 520660"/>
                <a:gd name="connsiteX14" fmla="*/ 326633 w 521550"/>
                <a:gd name="connsiteY14" fmla="*/ 111799 h 520660"/>
                <a:gd name="connsiteX15" fmla="*/ 372555 w 521550"/>
                <a:gd name="connsiteY15" fmla="*/ 65857 h 520660"/>
                <a:gd name="connsiteX16" fmla="*/ 358582 w 521550"/>
                <a:gd name="connsiteY16" fmla="*/ 32543 h 520660"/>
                <a:gd name="connsiteX17" fmla="*/ 228213 w 521550"/>
                <a:gd name="connsiteY17" fmla="*/ 162714 h 520660"/>
                <a:gd name="connsiteX18" fmla="*/ 246661 w 521550"/>
                <a:gd name="connsiteY18" fmla="*/ 228450 h 520660"/>
                <a:gd name="connsiteX19" fmla="*/ 222731 w 521550"/>
                <a:gd name="connsiteY19" fmla="*/ 252339 h 520660"/>
                <a:gd name="connsiteX20" fmla="*/ 222707 w 521550"/>
                <a:gd name="connsiteY20" fmla="*/ 252315 h 520660"/>
                <a:gd name="connsiteX21" fmla="*/ 32598 w 521550"/>
                <a:gd name="connsiteY21" fmla="*/ 441762 h 520660"/>
                <a:gd name="connsiteX22" fmla="*/ 32647 w 521550"/>
                <a:gd name="connsiteY22" fmla="*/ 488117 h 520660"/>
                <a:gd name="connsiteX23" fmla="*/ 78695 w 521550"/>
                <a:gd name="connsiteY23" fmla="*/ 488190 h 520660"/>
                <a:gd name="connsiteX24" fmla="*/ 101803 w 521550"/>
                <a:gd name="connsiteY24" fmla="*/ 465120 h 520660"/>
                <a:gd name="connsiteX25" fmla="*/ 124840 w 521550"/>
                <a:gd name="connsiteY25" fmla="*/ 455599 h 520660"/>
                <a:gd name="connsiteX26" fmla="*/ 163016 w 521550"/>
                <a:gd name="connsiteY26" fmla="*/ 455599 h 520660"/>
                <a:gd name="connsiteX27" fmla="*/ 163016 w 521550"/>
                <a:gd name="connsiteY27" fmla="*/ 423032 h 520660"/>
                <a:gd name="connsiteX28" fmla="*/ 195614 w 521550"/>
                <a:gd name="connsiteY28" fmla="*/ 390513 h 520660"/>
                <a:gd name="connsiteX29" fmla="*/ 228213 w 521550"/>
                <a:gd name="connsiteY29" fmla="*/ 390513 h 520660"/>
                <a:gd name="connsiteX30" fmla="*/ 228213 w 521550"/>
                <a:gd name="connsiteY30" fmla="*/ 352354 h 520660"/>
                <a:gd name="connsiteX31" fmla="*/ 237751 w 521550"/>
                <a:gd name="connsiteY31" fmla="*/ 329357 h 520660"/>
                <a:gd name="connsiteX32" fmla="*/ 268804 w 521550"/>
                <a:gd name="connsiteY32" fmla="*/ 298357 h 520660"/>
                <a:gd name="connsiteX33" fmla="*/ 287155 w 521550"/>
                <a:gd name="connsiteY33" fmla="*/ 280061 h 520660"/>
                <a:gd name="connsiteX34" fmla="*/ 292757 w 521550"/>
                <a:gd name="connsiteY34" fmla="*/ 274468 h 520660"/>
                <a:gd name="connsiteX35" fmla="*/ 358582 w 521550"/>
                <a:gd name="connsiteY35" fmla="*/ 292885 h 520660"/>
                <a:gd name="connsiteX36" fmla="*/ 488976 w 521550"/>
                <a:gd name="connsiteY36" fmla="*/ 162714 h 520660"/>
                <a:gd name="connsiteX37" fmla="*/ 358582 w 521550"/>
                <a:gd name="connsiteY37" fmla="*/ 32543 h 520660"/>
                <a:gd name="connsiteX38" fmla="*/ 358582 w 521550"/>
                <a:gd name="connsiteY38" fmla="*/ 0 h 520660"/>
                <a:gd name="connsiteX39" fmla="*/ 521550 w 521550"/>
                <a:gd name="connsiteY39" fmla="*/ 162714 h 520660"/>
                <a:gd name="connsiteX40" fmla="*/ 358582 w 521550"/>
                <a:gd name="connsiteY40" fmla="*/ 325428 h 520660"/>
                <a:gd name="connsiteX41" fmla="*/ 299422 w 521550"/>
                <a:gd name="connsiteY41" fmla="*/ 313809 h 520660"/>
                <a:gd name="connsiteX42" fmla="*/ 260811 w 521550"/>
                <a:gd name="connsiteY42" fmla="*/ 352354 h 520660"/>
                <a:gd name="connsiteX43" fmla="*/ 260811 w 521550"/>
                <a:gd name="connsiteY43" fmla="*/ 390513 h 520660"/>
                <a:gd name="connsiteX44" fmla="*/ 228213 w 521550"/>
                <a:gd name="connsiteY44" fmla="*/ 423032 h 520660"/>
                <a:gd name="connsiteX45" fmla="*/ 195614 w 521550"/>
                <a:gd name="connsiteY45" fmla="*/ 423032 h 520660"/>
                <a:gd name="connsiteX46" fmla="*/ 195614 w 521550"/>
                <a:gd name="connsiteY46" fmla="*/ 455599 h 520660"/>
                <a:gd name="connsiteX47" fmla="*/ 163016 w 521550"/>
                <a:gd name="connsiteY47" fmla="*/ 488117 h 520660"/>
                <a:gd name="connsiteX48" fmla="*/ 124840 w 521550"/>
                <a:gd name="connsiteY48" fmla="*/ 488117 h 520660"/>
                <a:gd name="connsiteX49" fmla="*/ 101465 w 521550"/>
                <a:gd name="connsiteY49" fmla="*/ 511500 h 520660"/>
                <a:gd name="connsiteX50" fmla="*/ 81472 w 521550"/>
                <a:gd name="connsiteY50" fmla="*/ 520660 h 520660"/>
                <a:gd name="connsiteX51" fmla="*/ 32574 w 521550"/>
                <a:gd name="connsiteY51" fmla="*/ 520660 h 520660"/>
                <a:gd name="connsiteX52" fmla="*/ 0 w 521550"/>
                <a:gd name="connsiteY52" fmla="*/ 488117 h 520660"/>
                <a:gd name="connsiteX53" fmla="*/ 0 w 521550"/>
                <a:gd name="connsiteY53" fmla="*/ 439327 h 520660"/>
                <a:gd name="connsiteX54" fmla="*/ 9248 w 521550"/>
                <a:gd name="connsiteY54" fmla="*/ 419440 h 520660"/>
                <a:gd name="connsiteX55" fmla="*/ 207229 w 521550"/>
                <a:gd name="connsiteY55" fmla="*/ 221749 h 520660"/>
                <a:gd name="connsiteX56" fmla="*/ 195614 w 521550"/>
                <a:gd name="connsiteY56" fmla="*/ 162714 h 520660"/>
                <a:gd name="connsiteX57" fmla="*/ 358582 w 521550"/>
                <a:gd name="connsiteY57" fmla="*/ 0 h 52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21550" h="520660">
                  <a:moveTo>
                    <a:pt x="377410" y="81098"/>
                  </a:moveTo>
                  <a:cubicBezTo>
                    <a:pt x="360011" y="87494"/>
                    <a:pt x="348237" y="99257"/>
                    <a:pt x="341969" y="117178"/>
                  </a:cubicBezTo>
                  <a:cubicBezTo>
                    <a:pt x="359103" y="140600"/>
                    <a:pt x="380009" y="161524"/>
                    <a:pt x="404019" y="178787"/>
                  </a:cubicBezTo>
                  <a:cubicBezTo>
                    <a:pt x="421316" y="172470"/>
                    <a:pt x="433065" y="160793"/>
                    <a:pt x="439400" y="143000"/>
                  </a:cubicBezTo>
                  <a:cubicBezTo>
                    <a:pt x="422308" y="119255"/>
                    <a:pt x="401432" y="98410"/>
                    <a:pt x="377410" y="81098"/>
                  </a:cubicBezTo>
                  <a:close/>
                  <a:moveTo>
                    <a:pt x="372555" y="65857"/>
                  </a:moveTo>
                  <a:cubicBezTo>
                    <a:pt x="377374" y="64158"/>
                    <a:pt x="382722" y="64925"/>
                    <a:pt x="386891" y="67922"/>
                  </a:cubicBezTo>
                  <a:cubicBezTo>
                    <a:pt x="412370" y="86270"/>
                    <a:pt x="434539" y="108406"/>
                    <a:pt x="452762" y="133777"/>
                  </a:cubicBezTo>
                  <a:cubicBezTo>
                    <a:pt x="454681" y="136488"/>
                    <a:pt x="455710" y="139686"/>
                    <a:pt x="455710" y="142920"/>
                  </a:cubicBezTo>
                  <a:cubicBezTo>
                    <a:pt x="455710" y="144656"/>
                    <a:pt x="455415" y="146429"/>
                    <a:pt x="454814" y="148104"/>
                  </a:cubicBezTo>
                  <a:cubicBezTo>
                    <a:pt x="446884" y="170697"/>
                    <a:pt x="431423" y="186151"/>
                    <a:pt x="408856" y="194040"/>
                  </a:cubicBezTo>
                  <a:cubicBezTo>
                    <a:pt x="404031" y="195733"/>
                    <a:pt x="398689" y="194954"/>
                    <a:pt x="394532" y="191981"/>
                  </a:cubicBezTo>
                  <a:cubicBezTo>
                    <a:pt x="369144" y="173707"/>
                    <a:pt x="346968" y="151552"/>
                    <a:pt x="328691" y="126138"/>
                  </a:cubicBezTo>
                  <a:cubicBezTo>
                    <a:pt x="326766" y="123428"/>
                    <a:pt x="325761" y="120230"/>
                    <a:pt x="325761" y="116977"/>
                  </a:cubicBezTo>
                  <a:cubicBezTo>
                    <a:pt x="325761" y="115241"/>
                    <a:pt x="326038" y="113474"/>
                    <a:pt x="326633" y="111799"/>
                  </a:cubicBezTo>
                  <a:cubicBezTo>
                    <a:pt x="334563" y="89236"/>
                    <a:pt x="349988" y="73807"/>
                    <a:pt x="372555" y="65857"/>
                  </a:cubicBezTo>
                  <a:close/>
                  <a:moveTo>
                    <a:pt x="358582" y="32543"/>
                  </a:moveTo>
                  <a:cubicBezTo>
                    <a:pt x="286600" y="32543"/>
                    <a:pt x="228213" y="90806"/>
                    <a:pt x="228213" y="162714"/>
                  </a:cubicBezTo>
                  <a:cubicBezTo>
                    <a:pt x="228213" y="186771"/>
                    <a:pt x="235215" y="209093"/>
                    <a:pt x="246661" y="228450"/>
                  </a:cubicBezTo>
                  <a:lnTo>
                    <a:pt x="222731" y="252339"/>
                  </a:lnTo>
                  <a:cubicBezTo>
                    <a:pt x="222707" y="252315"/>
                    <a:pt x="222707" y="252315"/>
                    <a:pt x="222707" y="252315"/>
                  </a:cubicBezTo>
                  <a:lnTo>
                    <a:pt x="32598" y="441762"/>
                  </a:lnTo>
                  <a:lnTo>
                    <a:pt x="32647" y="488117"/>
                  </a:lnTo>
                  <a:lnTo>
                    <a:pt x="78695" y="488190"/>
                  </a:lnTo>
                  <a:lnTo>
                    <a:pt x="101803" y="465120"/>
                  </a:lnTo>
                  <a:cubicBezTo>
                    <a:pt x="107913" y="459022"/>
                    <a:pt x="116195" y="455599"/>
                    <a:pt x="124840" y="455599"/>
                  </a:cubicBezTo>
                  <a:lnTo>
                    <a:pt x="163016" y="455599"/>
                  </a:lnTo>
                  <a:lnTo>
                    <a:pt x="163016" y="423032"/>
                  </a:lnTo>
                  <a:cubicBezTo>
                    <a:pt x="163016" y="405073"/>
                    <a:pt x="177625" y="390513"/>
                    <a:pt x="195614" y="390513"/>
                  </a:cubicBezTo>
                  <a:lnTo>
                    <a:pt x="228213" y="390513"/>
                  </a:lnTo>
                  <a:lnTo>
                    <a:pt x="228213" y="352354"/>
                  </a:lnTo>
                  <a:cubicBezTo>
                    <a:pt x="228213" y="343748"/>
                    <a:pt x="231642" y="335456"/>
                    <a:pt x="237751" y="329357"/>
                  </a:cubicBezTo>
                  <a:lnTo>
                    <a:pt x="268804" y="298357"/>
                  </a:lnTo>
                  <a:lnTo>
                    <a:pt x="287155" y="280061"/>
                  </a:lnTo>
                  <a:lnTo>
                    <a:pt x="292757" y="274468"/>
                  </a:lnTo>
                  <a:cubicBezTo>
                    <a:pt x="312123" y="285870"/>
                    <a:pt x="334459" y="292885"/>
                    <a:pt x="358582" y="292885"/>
                  </a:cubicBezTo>
                  <a:cubicBezTo>
                    <a:pt x="430588" y="292885"/>
                    <a:pt x="488976" y="234597"/>
                    <a:pt x="488976" y="162714"/>
                  </a:cubicBezTo>
                  <a:cubicBezTo>
                    <a:pt x="488976" y="90806"/>
                    <a:pt x="430588" y="32543"/>
                    <a:pt x="358582" y="32543"/>
                  </a:cubicBezTo>
                  <a:close/>
                  <a:moveTo>
                    <a:pt x="358582" y="0"/>
                  </a:moveTo>
                  <a:cubicBezTo>
                    <a:pt x="448578" y="0"/>
                    <a:pt x="521550" y="72848"/>
                    <a:pt x="521550" y="162714"/>
                  </a:cubicBezTo>
                  <a:cubicBezTo>
                    <a:pt x="521550" y="252556"/>
                    <a:pt x="448578" y="325428"/>
                    <a:pt x="358582" y="325428"/>
                  </a:cubicBezTo>
                  <a:cubicBezTo>
                    <a:pt x="337623" y="325428"/>
                    <a:pt x="317822" y="321016"/>
                    <a:pt x="299422" y="313809"/>
                  </a:cubicBezTo>
                  <a:lnTo>
                    <a:pt x="260811" y="352354"/>
                  </a:lnTo>
                  <a:lnTo>
                    <a:pt x="260811" y="390513"/>
                  </a:lnTo>
                  <a:cubicBezTo>
                    <a:pt x="260811" y="408472"/>
                    <a:pt x="246202" y="423032"/>
                    <a:pt x="228213" y="423032"/>
                  </a:cubicBezTo>
                  <a:lnTo>
                    <a:pt x="195614" y="423032"/>
                  </a:lnTo>
                  <a:lnTo>
                    <a:pt x="195614" y="455599"/>
                  </a:lnTo>
                  <a:cubicBezTo>
                    <a:pt x="195614" y="473557"/>
                    <a:pt x="181005" y="488117"/>
                    <a:pt x="163016" y="488117"/>
                  </a:cubicBezTo>
                  <a:lnTo>
                    <a:pt x="124840" y="488117"/>
                  </a:lnTo>
                  <a:lnTo>
                    <a:pt x="101465" y="511500"/>
                  </a:lnTo>
                  <a:cubicBezTo>
                    <a:pt x="95743" y="517189"/>
                    <a:pt x="90213" y="520660"/>
                    <a:pt x="81472" y="520660"/>
                  </a:cubicBezTo>
                  <a:lnTo>
                    <a:pt x="32574" y="520660"/>
                  </a:lnTo>
                  <a:cubicBezTo>
                    <a:pt x="15116" y="520660"/>
                    <a:pt x="0" y="505546"/>
                    <a:pt x="0" y="488117"/>
                  </a:cubicBezTo>
                  <a:lnTo>
                    <a:pt x="0" y="439327"/>
                  </a:lnTo>
                  <a:cubicBezTo>
                    <a:pt x="0" y="430601"/>
                    <a:pt x="3525" y="425153"/>
                    <a:pt x="9248" y="419440"/>
                  </a:cubicBezTo>
                  <a:lnTo>
                    <a:pt x="207229" y="221749"/>
                  </a:lnTo>
                  <a:cubicBezTo>
                    <a:pt x="200009" y="203404"/>
                    <a:pt x="195614" y="183614"/>
                    <a:pt x="195614" y="162714"/>
                  </a:cubicBezTo>
                  <a:cubicBezTo>
                    <a:pt x="195614" y="72848"/>
                    <a:pt x="268586" y="0"/>
                    <a:pt x="358582" y="0"/>
                  </a:cubicBezTo>
                  <a:close/>
                </a:path>
              </a:pathLst>
            </a:custGeom>
            <a:solidFill>
              <a:srgbClr val="E67054"/>
            </a:solidFill>
            <a:ln>
              <a:noFill/>
            </a:ln>
            <a:effectLst/>
          </p:spPr>
          <p:txBody>
            <a:bodyPr wrap="square" lIns="19050" tIns="19050" rIns="19050" bIns="19050" anchor="ctr">
              <a:noAutofit/>
            </a:body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思源宋体 CN" panose="02020400000000000000" pitchFamily="18" charset="-122"/>
                <a:ea typeface="思源宋体 CN" panose="02020400000000000000" pitchFamily="18" charset="-122"/>
                <a:sym typeface="Gill Sans" charset="0"/>
              </a:endParaRPr>
            </a:p>
          </p:txBody>
        </p:sp>
        <p:sp>
          <p:nvSpPr>
            <p:cNvPr id="78" name="TextBox 12"/>
            <p:cNvSpPr txBox="1"/>
            <p:nvPr/>
          </p:nvSpPr>
          <p:spPr>
            <a:xfrm>
              <a:off x="891732" y="3804687"/>
              <a:ext cx="2939200" cy="1618520"/>
            </a:xfrm>
            <a:prstGeom prst="rect">
              <a:avLst/>
            </a:prstGeom>
            <a:noFill/>
          </p:spPr>
          <p:txBody>
            <a:bodyPr wrap="square" rtlCol="0">
              <a:spAutoFit/>
            </a:bodyPr>
            <a:lstStyle/>
            <a:p>
              <a:pPr lvl="0" algn="r">
                <a:lnSpc>
                  <a:spcPct val="150000"/>
                </a:lnSpc>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权限认证</a:t>
              </a:r>
              <a:r>
                <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&amp;</a:t>
              </a: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安全</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sym typeface="思源黑体 CN Bold" panose="020B0800000000000000" pitchFamily="34" charset="-122"/>
              </a:endParaRPr>
            </a:p>
            <a:p>
              <a:pPr lvl="0" algn="r">
                <a:lnSpc>
                  <a:spcPct val="150000"/>
                </a:lnSpc>
                <a:defRPr/>
              </a:pP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通过自定义注解，配合拦截器，实现对接口的细粒度权限认证及安全保障。</a:t>
              </a:r>
            </a:p>
          </p:txBody>
        </p:sp>
      </p:grpSp>
      <p:grpSp>
        <p:nvGrpSpPr>
          <p:cNvPr id="79" name="组合 78"/>
          <p:cNvGrpSpPr/>
          <p:nvPr/>
        </p:nvGrpSpPr>
        <p:grpSpPr>
          <a:xfrm>
            <a:off x="9839943" y="5982535"/>
            <a:ext cx="2266333" cy="875465"/>
            <a:chOff x="9839943" y="5982535"/>
            <a:chExt cx="2266333" cy="875465"/>
          </a:xfrm>
        </p:grpSpPr>
        <p:sp>
          <p:nvSpPr>
            <p:cNvPr id="80" name="等腰三角形 79"/>
            <p:cNvSpPr/>
            <p:nvPr/>
          </p:nvSpPr>
          <p:spPr>
            <a:xfrm>
              <a:off x="10343658" y="5982535"/>
              <a:ext cx="1762618" cy="875465"/>
            </a:xfrm>
            <a:prstGeom prst="triangle">
              <a:avLst/>
            </a:prstGeom>
            <a:solidFill>
              <a:srgbClr val="597C8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a:off x="9839943" y="6346933"/>
              <a:ext cx="1007429" cy="511067"/>
            </a:xfrm>
            <a:prstGeom prst="triangle">
              <a:avLst/>
            </a:prstGeom>
            <a:noFill/>
            <a:ln w="38100">
              <a:solidFill>
                <a:srgbClr val="E67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等腰三角形 19"/>
          <p:cNvSpPr/>
          <p:nvPr/>
        </p:nvSpPr>
        <p:spPr>
          <a:xfrm>
            <a:off x="-133351" y="5606507"/>
            <a:ext cx="2466975" cy="1251493"/>
          </a:xfrm>
          <a:prstGeom prst="triangle">
            <a:avLst/>
          </a:prstGeom>
          <a:solidFill>
            <a:srgbClr val="E6705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6200000">
            <a:off x="9651205" y="140059"/>
            <a:ext cx="3395233" cy="1686358"/>
          </a:xfrm>
          <a:prstGeom prst="triangle">
            <a:avLst/>
          </a:prstGeom>
          <a:solidFill>
            <a:srgbClr val="597C8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6200000">
            <a:off x="10320669" y="1443232"/>
            <a:ext cx="2466975" cy="1251493"/>
          </a:xfrm>
          <a:prstGeom prst="triangle">
            <a:avLst/>
          </a:prstGeom>
          <a:noFill/>
          <a:ln w="38100">
            <a:solidFill>
              <a:srgbClr val="E67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55B95079-446B-4B93-8971-97212BACFCA5}"/>
              </a:ext>
            </a:extLst>
          </p:cNvPr>
          <p:cNvSpPr txBox="1"/>
          <p:nvPr/>
        </p:nvSpPr>
        <p:spPr>
          <a:xfrm>
            <a:off x="4622357" y="2598003"/>
            <a:ext cx="3986463" cy="830997"/>
          </a:xfrm>
          <a:prstGeom prst="rect">
            <a:avLst/>
          </a:prstGeom>
          <a:noFill/>
        </p:spPr>
        <p:txBody>
          <a:bodyPr wrap="square" rtlCol="0">
            <a:spAutoFit/>
          </a:bodyPr>
          <a:lstStyle/>
          <a:p>
            <a:pPr>
              <a:defRPr/>
            </a:pPr>
            <a:r>
              <a:rPr lang="zh-CN" altLang="en-US" sz="4800" dirty="0">
                <a:solidFill>
                  <a:srgbClr val="597C8F"/>
                </a:solidFill>
                <a:latin typeface="思源宋体 CN Heavy" panose="02020900000000000000" pitchFamily="18" charset="-122"/>
                <a:ea typeface="思源宋体 CN Heavy" panose="02020900000000000000" pitchFamily="18" charset="-122"/>
                <a:sym typeface="思源黑体 CN Bold" panose="020B0800000000000000" pitchFamily="34" charset="-122"/>
              </a:rPr>
              <a:t>团队分工</a:t>
            </a:r>
          </a:p>
        </p:txBody>
      </p:sp>
      <p:sp>
        <p:nvSpPr>
          <p:cNvPr id="14" name="矩形 13">
            <a:extLst>
              <a:ext uri="{FF2B5EF4-FFF2-40B4-BE49-F238E27FC236}">
                <a16:creationId xmlns:a16="http://schemas.microsoft.com/office/drawing/2014/main" id="{06BF8A50-C937-40EE-BAE3-1F51926F74F0}"/>
              </a:ext>
            </a:extLst>
          </p:cNvPr>
          <p:cNvSpPr/>
          <p:nvPr/>
        </p:nvSpPr>
        <p:spPr>
          <a:xfrm>
            <a:off x="4656556" y="3429000"/>
            <a:ext cx="5908270" cy="377604"/>
          </a:xfrm>
          <a:prstGeom prst="rect">
            <a:avLst/>
          </a:prstGeom>
        </p:spPr>
        <p:txBody>
          <a:bodyPr wrap="square">
            <a:spAutoFit/>
          </a:bodyPr>
          <a:lstStyle/>
          <a:p>
            <a:pPr eaLnBrk="0" hangingPunct="0">
              <a:lnSpc>
                <a:spcPct val="150000"/>
              </a:lnSpc>
            </a:pPr>
            <a:r>
              <a:rPr lang="en-US" altLang="zh-CN" sz="1400" b="1" dirty="0">
                <a:solidFill>
                  <a:schemeClr val="tx1">
                    <a:lumMod val="65000"/>
                    <a:lumOff val="35000"/>
                  </a:schemeClr>
                </a:solidFill>
                <a:latin typeface="思源宋体 CN" panose="02020400000000000000" pitchFamily="18" charset="-122"/>
                <a:ea typeface="思源宋体 CN" panose="02020400000000000000" pitchFamily="18" charset="-122"/>
                <a:sym typeface="思源黑体 CN Bold" panose="020B0800000000000000" pitchFamily="34" charset="-122"/>
              </a:rPr>
              <a:t>Team division</a:t>
            </a:r>
          </a:p>
        </p:txBody>
      </p:sp>
      <p:grpSp>
        <p:nvGrpSpPr>
          <p:cNvPr id="15" name="组合 14">
            <a:extLst>
              <a:ext uri="{FF2B5EF4-FFF2-40B4-BE49-F238E27FC236}">
                <a16:creationId xmlns:a16="http://schemas.microsoft.com/office/drawing/2014/main" id="{A040B268-ED43-409C-A870-C7B10F41F10C}"/>
              </a:ext>
            </a:extLst>
          </p:cNvPr>
          <p:cNvGrpSpPr/>
          <p:nvPr/>
        </p:nvGrpSpPr>
        <p:grpSpPr>
          <a:xfrm>
            <a:off x="2013399" y="2412031"/>
            <a:ext cx="2127545" cy="1780869"/>
            <a:chOff x="1072586" y="730321"/>
            <a:chExt cx="5273250" cy="4571656"/>
          </a:xfrm>
        </p:grpSpPr>
        <p:sp>
          <p:nvSpPr>
            <p:cNvPr id="16" name="矩形 15">
              <a:extLst>
                <a:ext uri="{FF2B5EF4-FFF2-40B4-BE49-F238E27FC236}">
                  <a16:creationId xmlns:a16="http://schemas.microsoft.com/office/drawing/2014/main" id="{1DF1BCA8-1F82-4F63-BC8A-BAC0D9285600}"/>
                </a:ext>
              </a:extLst>
            </p:cNvPr>
            <p:cNvSpPr/>
            <p:nvPr/>
          </p:nvSpPr>
          <p:spPr>
            <a:xfrm rot="2648372">
              <a:off x="1072586" y="730321"/>
              <a:ext cx="4474028" cy="4474028"/>
            </a:xfrm>
            <a:prstGeom prst="rect">
              <a:avLst/>
            </a:prstGeom>
            <a:noFill/>
            <a:ln w="38100">
              <a:solidFill>
                <a:srgbClr val="0037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 name="矩形 16">
              <a:extLst>
                <a:ext uri="{FF2B5EF4-FFF2-40B4-BE49-F238E27FC236}">
                  <a16:creationId xmlns:a16="http://schemas.microsoft.com/office/drawing/2014/main" id="{1DEED043-8CA6-4B2A-BBEE-25547C0E5ACE}"/>
                </a:ext>
              </a:extLst>
            </p:cNvPr>
            <p:cNvSpPr/>
            <p:nvPr/>
          </p:nvSpPr>
          <p:spPr>
            <a:xfrm rot="2648372">
              <a:off x="1846331" y="756879"/>
              <a:ext cx="4499505" cy="4545098"/>
            </a:xfrm>
            <a:prstGeom prst="rect">
              <a:avLst/>
            </a:prstGeom>
            <a:solidFill>
              <a:srgbClr val="FAFAF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18" name="文本框 17">
            <a:extLst>
              <a:ext uri="{FF2B5EF4-FFF2-40B4-BE49-F238E27FC236}">
                <a16:creationId xmlns:a16="http://schemas.microsoft.com/office/drawing/2014/main" id="{6A8A41A1-FC34-4424-BA94-5009560FC109}"/>
              </a:ext>
            </a:extLst>
          </p:cNvPr>
          <p:cNvSpPr txBox="1"/>
          <p:nvPr/>
        </p:nvSpPr>
        <p:spPr>
          <a:xfrm>
            <a:off x="2508307" y="2702301"/>
            <a:ext cx="1449904" cy="1200329"/>
          </a:xfrm>
          <a:prstGeom prst="rect">
            <a:avLst/>
          </a:prstGeom>
          <a:noFill/>
        </p:spPr>
        <p:txBody>
          <a:bodyPr wrap="square" rtlCol="0">
            <a:spAutoFit/>
          </a:bodyPr>
          <a:lstStyle/>
          <a:p>
            <a:pPr>
              <a:defRPr/>
            </a:pPr>
            <a:r>
              <a:rPr lang="en-US" altLang="zh-CN" sz="7200" dirty="0">
                <a:solidFill>
                  <a:srgbClr val="E67054"/>
                </a:solidFill>
                <a:latin typeface="思源宋体 CN Heavy" panose="02020900000000000000" pitchFamily="18" charset="-122"/>
                <a:ea typeface="思源宋体 CN Heavy" panose="02020900000000000000" pitchFamily="18" charset="-122"/>
                <a:sym typeface="思源黑体 CN Bold" panose="020B0800000000000000" pitchFamily="34" charset="-122"/>
              </a:rPr>
              <a:t>04</a:t>
            </a:r>
            <a:endParaRPr lang="zh-CN" altLang="en-US" sz="7200" dirty="0">
              <a:solidFill>
                <a:srgbClr val="E67054"/>
              </a:solidFill>
              <a:latin typeface="思源宋体 CN Heavy" panose="02020900000000000000" pitchFamily="18" charset="-122"/>
              <a:ea typeface="思源宋体 CN Heavy" panose="02020900000000000000" pitchFamily="18" charset="-122"/>
              <a:sym typeface="思源黑体 CN Bold" panose="020B08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45532"/>
            <a:ext cx="2245946" cy="523220"/>
            <a:chOff x="174623" y="245532"/>
            <a:chExt cx="2245946" cy="523220"/>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E6705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597C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99612" y="245532"/>
              <a:ext cx="162095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ln w="0">
                    <a:noFill/>
                  </a:ln>
                  <a:solidFill>
                    <a:prstClr val="black">
                      <a:lumMod val="65000"/>
                      <a:lumOff val="35000"/>
                    </a:prstClr>
                  </a:solidFill>
                  <a:latin typeface="思源宋体 CN" panose="02020400000000000000" pitchFamily="18" charset="-122"/>
                  <a:ea typeface="思源宋体 CN Heavy" panose="02020900000000000000" pitchFamily="18" charset="-122"/>
                </a:rPr>
                <a:t>团队分工</a:t>
              </a:r>
              <a:endPar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endParaRPr>
            </a:p>
          </p:txBody>
        </p:sp>
      </p:grpSp>
      <p:sp>
        <p:nvSpPr>
          <p:cNvPr id="9" name="椭圆 8"/>
          <p:cNvSpPr/>
          <p:nvPr/>
        </p:nvSpPr>
        <p:spPr>
          <a:xfrm>
            <a:off x="1193553" y="1937368"/>
            <a:ext cx="1493022" cy="1493020"/>
          </a:xfrm>
          <a:prstGeom prst="ellipse">
            <a:avLst/>
          </a:prstGeom>
          <a:gradFill>
            <a:gsLst>
              <a:gs pos="0">
                <a:sysClr val="window" lastClr="FFFFFF"/>
              </a:gs>
              <a:gs pos="100000">
                <a:srgbClr val="E2E2E2"/>
              </a:gs>
            </a:gsLst>
            <a:lin ang="2700000" scaled="1"/>
          </a:gradFill>
          <a:ln w="12700" cap="flat" cmpd="sng" algn="ctr">
            <a:noFill/>
            <a:prstDash val="solid"/>
            <a:miter lim="800000"/>
          </a:ln>
          <a:effectLst>
            <a:outerShdw blurRad="190500" dist="88900" dir="2700000" algn="tl" rotWithShape="0">
              <a:prstClr val="black">
                <a:alpha val="3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0" name="饼形 10"/>
          <p:cNvSpPr/>
          <p:nvPr/>
        </p:nvSpPr>
        <p:spPr>
          <a:xfrm>
            <a:off x="1193553" y="1937368"/>
            <a:ext cx="1493022" cy="1493020"/>
          </a:xfrm>
          <a:prstGeom prst="pie">
            <a:avLst/>
          </a:prstGeom>
          <a:solidFill>
            <a:srgbClr val="597C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1" name="椭圆 10"/>
          <p:cNvSpPr/>
          <p:nvPr/>
        </p:nvSpPr>
        <p:spPr>
          <a:xfrm>
            <a:off x="1477262" y="2221077"/>
            <a:ext cx="925604" cy="925602"/>
          </a:xfrm>
          <a:prstGeom prst="ellipse">
            <a:avLst/>
          </a:prstGeom>
          <a:gradFill>
            <a:gsLst>
              <a:gs pos="0">
                <a:sysClr val="window" lastClr="FFFFFF"/>
              </a:gs>
              <a:gs pos="100000">
                <a:srgbClr val="E2E2E2"/>
              </a:gs>
            </a:gsLst>
            <a:lin ang="2700000" scaled="1"/>
          </a:gradFill>
          <a:ln w="12700" cap="flat" cmpd="sng" algn="ctr">
            <a:noFill/>
            <a:prstDash val="solid"/>
            <a:miter lim="800000"/>
          </a:ln>
          <a:effectLst>
            <a:outerShdw blurRad="190500" dist="88900" dir="2700000" algn="tl" rotWithShape="0">
              <a:prstClr val="black">
                <a:alpha val="3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2" name="椭圆 11"/>
          <p:cNvSpPr/>
          <p:nvPr/>
        </p:nvSpPr>
        <p:spPr>
          <a:xfrm>
            <a:off x="6507980" y="1937368"/>
            <a:ext cx="1493022" cy="1493020"/>
          </a:xfrm>
          <a:prstGeom prst="ellipse">
            <a:avLst/>
          </a:prstGeom>
          <a:gradFill>
            <a:gsLst>
              <a:gs pos="0">
                <a:sysClr val="window" lastClr="FFFFFF"/>
              </a:gs>
              <a:gs pos="100000">
                <a:srgbClr val="E2E2E2"/>
              </a:gs>
            </a:gsLst>
            <a:lin ang="2700000" scaled="1"/>
          </a:gradFill>
          <a:ln w="12700" cap="flat" cmpd="sng" algn="ctr">
            <a:noFill/>
            <a:prstDash val="solid"/>
            <a:miter lim="800000"/>
          </a:ln>
          <a:effectLst>
            <a:outerShdw blurRad="190500" dist="88900" dir="2700000" algn="tl" rotWithShape="0">
              <a:prstClr val="black">
                <a:alpha val="3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3" name="饼形 13"/>
          <p:cNvSpPr/>
          <p:nvPr/>
        </p:nvSpPr>
        <p:spPr>
          <a:xfrm>
            <a:off x="6507980" y="1937368"/>
            <a:ext cx="1493022" cy="1493020"/>
          </a:xfrm>
          <a:prstGeom prst="pie">
            <a:avLst/>
          </a:prstGeom>
          <a:solidFill>
            <a:srgbClr val="E6705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4" name="椭圆 13"/>
          <p:cNvSpPr/>
          <p:nvPr/>
        </p:nvSpPr>
        <p:spPr>
          <a:xfrm>
            <a:off x="6791689" y="2221077"/>
            <a:ext cx="925604" cy="925602"/>
          </a:xfrm>
          <a:prstGeom prst="ellipse">
            <a:avLst/>
          </a:prstGeom>
          <a:gradFill>
            <a:gsLst>
              <a:gs pos="0">
                <a:sysClr val="window" lastClr="FFFFFF"/>
              </a:gs>
              <a:gs pos="100000">
                <a:srgbClr val="E2E2E2"/>
              </a:gs>
            </a:gsLst>
            <a:lin ang="2700000" scaled="1"/>
          </a:gradFill>
          <a:ln w="12700" cap="flat" cmpd="sng" algn="ctr">
            <a:noFill/>
            <a:prstDash val="solid"/>
            <a:miter lim="800000"/>
          </a:ln>
          <a:effectLst>
            <a:outerShdw blurRad="190500" dist="88900" dir="2700000" algn="tl" rotWithShape="0">
              <a:prstClr val="black">
                <a:alpha val="3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5" name="椭圆 14"/>
          <p:cNvSpPr/>
          <p:nvPr/>
        </p:nvSpPr>
        <p:spPr>
          <a:xfrm>
            <a:off x="1193553" y="4161831"/>
            <a:ext cx="1493022" cy="1493020"/>
          </a:xfrm>
          <a:prstGeom prst="ellipse">
            <a:avLst/>
          </a:prstGeom>
          <a:gradFill>
            <a:gsLst>
              <a:gs pos="0">
                <a:sysClr val="window" lastClr="FFFFFF"/>
              </a:gs>
              <a:gs pos="100000">
                <a:srgbClr val="E2E2E2"/>
              </a:gs>
            </a:gsLst>
            <a:lin ang="2700000" scaled="1"/>
          </a:gradFill>
          <a:ln w="12700" cap="flat" cmpd="sng" algn="ctr">
            <a:noFill/>
            <a:prstDash val="solid"/>
            <a:miter lim="800000"/>
          </a:ln>
          <a:effectLst>
            <a:outerShdw blurRad="190500" dist="88900" dir="2700000" algn="tl" rotWithShape="0">
              <a:prstClr val="black">
                <a:alpha val="3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6" name="饼形 20"/>
          <p:cNvSpPr/>
          <p:nvPr/>
        </p:nvSpPr>
        <p:spPr>
          <a:xfrm>
            <a:off x="1193553" y="4161831"/>
            <a:ext cx="1493022" cy="1493020"/>
          </a:xfrm>
          <a:prstGeom prst="pie">
            <a:avLst/>
          </a:prstGeom>
          <a:solidFill>
            <a:srgbClr val="E6705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7" name="椭圆 16"/>
          <p:cNvSpPr/>
          <p:nvPr/>
        </p:nvSpPr>
        <p:spPr>
          <a:xfrm>
            <a:off x="1477262" y="4445540"/>
            <a:ext cx="925604" cy="925602"/>
          </a:xfrm>
          <a:prstGeom prst="ellipse">
            <a:avLst/>
          </a:prstGeom>
          <a:gradFill>
            <a:gsLst>
              <a:gs pos="0">
                <a:sysClr val="window" lastClr="FFFFFF"/>
              </a:gs>
              <a:gs pos="100000">
                <a:srgbClr val="E2E2E2"/>
              </a:gs>
            </a:gsLst>
            <a:lin ang="2700000" scaled="1"/>
          </a:gradFill>
          <a:ln w="12700" cap="flat" cmpd="sng" algn="ctr">
            <a:noFill/>
            <a:prstDash val="solid"/>
            <a:miter lim="800000"/>
          </a:ln>
          <a:effectLst>
            <a:outerShdw blurRad="190500" dist="88900" dir="2700000" algn="tl" rotWithShape="0">
              <a:prstClr val="black">
                <a:alpha val="3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8" name="椭圆 17"/>
          <p:cNvSpPr/>
          <p:nvPr/>
        </p:nvSpPr>
        <p:spPr>
          <a:xfrm>
            <a:off x="6507980" y="4161831"/>
            <a:ext cx="1493022" cy="1493020"/>
          </a:xfrm>
          <a:prstGeom prst="ellipse">
            <a:avLst/>
          </a:prstGeom>
          <a:gradFill>
            <a:gsLst>
              <a:gs pos="0">
                <a:sysClr val="window" lastClr="FFFFFF"/>
              </a:gs>
              <a:gs pos="100000">
                <a:srgbClr val="E2E2E2"/>
              </a:gs>
            </a:gsLst>
            <a:lin ang="2700000" scaled="1"/>
          </a:gradFill>
          <a:ln w="12700" cap="flat" cmpd="sng" algn="ctr">
            <a:noFill/>
            <a:prstDash val="solid"/>
            <a:miter lim="800000"/>
          </a:ln>
          <a:effectLst>
            <a:outerShdw blurRad="190500" dist="88900" dir="2700000" algn="tl" rotWithShape="0">
              <a:prstClr val="black">
                <a:alpha val="3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9" name="饼形 27"/>
          <p:cNvSpPr/>
          <p:nvPr/>
        </p:nvSpPr>
        <p:spPr>
          <a:xfrm>
            <a:off x="6507980" y="4161831"/>
            <a:ext cx="1493022" cy="1493020"/>
          </a:xfrm>
          <a:prstGeom prst="pie">
            <a:avLst/>
          </a:prstGeom>
          <a:solidFill>
            <a:srgbClr val="597C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20" name="椭圆 19"/>
          <p:cNvSpPr/>
          <p:nvPr/>
        </p:nvSpPr>
        <p:spPr>
          <a:xfrm>
            <a:off x="6791689" y="4445540"/>
            <a:ext cx="925604" cy="925602"/>
          </a:xfrm>
          <a:prstGeom prst="ellipse">
            <a:avLst/>
          </a:prstGeom>
          <a:gradFill>
            <a:gsLst>
              <a:gs pos="0">
                <a:sysClr val="window" lastClr="FFFFFF"/>
              </a:gs>
              <a:gs pos="100000">
                <a:srgbClr val="E2E2E2"/>
              </a:gs>
            </a:gsLst>
            <a:lin ang="2700000" scaled="1"/>
          </a:gradFill>
          <a:ln w="12700" cap="flat" cmpd="sng" algn="ctr">
            <a:noFill/>
            <a:prstDash val="solid"/>
            <a:miter lim="800000"/>
          </a:ln>
          <a:effectLst>
            <a:outerShdw blurRad="190500" dist="88900" dir="2700000" algn="tl" rotWithShape="0">
              <a:prstClr val="black">
                <a:alpha val="3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21" name="矩形 20"/>
          <p:cNvSpPr/>
          <p:nvPr/>
        </p:nvSpPr>
        <p:spPr>
          <a:xfrm>
            <a:off x="1433726" y="2501065"/>
            <a:ext cx="1090052" cy="461665"/>
          </a:xfrm>
          <a:prstGeom prst="rect">
            <a:avLst/>
          </a:prstGeom>
        </p:spPr>
        <p:txBody>
          <a:bodyPr wrap="square">
            <a:spAutoFit/>
          </a:bodyPr>
          <a:lstStyle/>
          <a:p>
            <a:pPr algn="ctr" defTabSz="914400"/>
            <a:r>
              <a:rPr lang="en-US" altLang="zh-CN" sz="2400" b="1" dirty="0">
                <a:solidFill>
                  <a:srgbClr val="597C8F"/>
                </a:solidFill>
                <a:latin typeface="思源宋体 CN" panose="02020400000000000000" pitchFamily="18" charset="-122"/>
                <a:ea typeface="思源宋体 CN" panose="02020400000000000000" pitchFamily="18" charset="-122"/>
                <a:cs typeface="Open Sans" panose="020B0606030504020204" pitchFamily="34" charset="0"/>
              </a:rPr>
              <a:t>100%</a:t>
            </a:r>
            <a:endParaRPr lang="zh-CN" altLang="en-US" sz="2400" b="1" dirty="0">
              <a:solidFill>
                <a:srgbClr val="597C8F"/>
              </a:solidFill>
              <a:latin typeface="思源宋体 CN" panose="02020400000000000000" pitchFamily="18" charset="-122"/>
              <a:ea typeface="方正黑体简体" panose="02010601030101010101" pitchFamily="2" charset="-122"/>
              <a:cs typeface="Open Sans" panose="020B0606030504020204" pitchFamily="34" charset="0"/>
            </a:endParaRPr>
          </a:p>
        </p:txBody>
      </p:sp>
      <p:sp>
        <p:nvSpPr>
          <p:cNvPr id="22" name="矩形 21"/>
          <p:cNvSpPr/>
          <p:nvPr/>
        </p:nvSpPr>
        <p:spPr>
          <a:xfrm>
            <a:off x="6709464" y="2483260"/>
            <a:ext cx="1090052" cy="461665"/>
          </a:xfrm>
          <a:prstGeom prst="rect">
            <a:avLst/>
          </a:prstGeom>
        </p:spPr>
        <p:txBody>
          <a:bodyPr wrap="square">
            <a:spAutoFit/>
          </a:bodyPr>
          <a:lstStyle/>
          <a:p>
            <a:pPr algn="ctr" defTabSz="914400"/>
            <a:r>
              <a:rPr lang="en-US" altLang="zh-CN" sz="2400" b="1" dirty="0">
                <a:solidFill>
                  <a:srgbClr val="E67054"/>
                </a:solidFill>
                <a:latin typeface="思源宋体 CN" panose="02020400000000000000" pitchFamily="18" charset="-122"/>
                <a:ea typeface="思源宋体 CN" panose="02020400000000000000" pitchFamily="18" charset="-122"/>
                <a:cs typeface="Open Sans" panose="020B0606030504020204" pitchFamily="34" charset="0"/>
              </a:rPr>
              <a:t>100%</a:t>
            </a:r>
            <a:endParaRPr lang="zh-CN" altLang="en-US" sz="2400" b="1" dirty="0">
              <a:solidFill>
                <a:srgbClr val="E67054"/>
              </a:solidFill>
              <a:latin typeface="思源宋体 CN" panose="02020400000000000000" pitchFamily="18" charset="-122"/>
              <a:ea typeface="方正黑体简体" panose="02010601030101010101" pitchFamily="2" charset="-122"/>
              <a:cs typeface="Open Sans" panose="020B0606030504020204" pitchFamily="34" charset="0"/>
            </a:endParaRPr>
          </a:p>
        </p:txBody>
      </p:sp>
      <p:sp>
        <p:nvSpPr>
          <p:cNvPr id="23" name="矩形 22"/>
          <p:cNvSpPr/>
          <p:nvPr/>
        </p:nvSpPr>
        <p:spPr>
          <a:xfrm>
            <a:off x="1395037" y="4736643"/>
            <a:ext cx="1090052" cy="461665"/>
          </a:xfrm>
          <a:prstGeom prst="rect">
            <a:avLst/>
          </a:prstGeom>
        </p:spPr>
        <p:txBody>
          <a:bodyPr wrap="square">
            <a:spAutoFit/>
          </a:bodyPr>
          <a:lstStyle/>
          <a:p>
            <a:pPr algn="ctr" defTabSz="914400"/>
            <a:r>
              <a:rPr lang="en-US" altLang="zh-CN" sz="2400" b="1" dirty="0">
                <a:solidFill>
                  <a:srgbClr val="E67054"/>
                </a:solidFill>
                <a:latin typeface="思源宋体 CN" panose="02020400000000000000" pitchFamily="18" charset="-122"/>
                <a:ea typeface="思源宋体 CN" panose="02020400000000000000" pitchFamily="18" charset="-122"/>
                <a:cs typeface="Open Sans" panose="020B0606030504020204" pitchFamily="34" charset="0"/>
              </a:rPr>
              <a:t>100%</a:t>
            </a:r>
            <a:endParaRPr lang="zh-CN" altLang="en-US" sz="2400" b="1" dirty="0">
              <a:solidFill>
                <a:srgbClr val="E67054"/>
              </a:solidFill>
              <a:latin typeface="思源宋体 CN" panose="02020400000000000000" pitchFamily="18" charset="-122"/>
              <a:ea typeface="方正黑体简体" panose="02010601030101010101" pitchFamily="2" charset="-122"/>
              <a:cs typeface="Open Sans" panose="020B0606030504020204" pitchFamily="34" charset="0"/>
            </a:endParaRPr>
          </a:p>
        </p:txBody>
      </p:sp>
      <p:sp>
        <p:nvSpPr>
          <p:cNvPr id="24" name="矩形 23"/>
          <p:cNvSpPr/>
          <p:nvPr/>
        </p:nvSpPr>
        <p:spPr>
          <a:xfrm>
            <a:off x="6751662" y="4736642"/>
            <a:ext cx="1090052" cy="461665"/>
          </a:xfrm>
          <a:prstGeom prst="rect">
            <a:avLst/>
          </a:prstGeom>
        </p:spPr>
        <p:txBody>
          <a:bodyPr wrap="square">
            <a:spAutoFit/>
          </a:bodyPr>
          <a:lstStyle/>
          <a:p>
            <a:pPr algn="ctr" defTabSz="914400"/>
            <a:r>
              <a:rPr lang="en-US" altLang="zh-CN" sz="2400" b="1" dirty="0">
                <a:solidFill>
                  <a:srgbClr val="597C8F"/>
                </a:solidFill>
                <a:latin typeface="思源宋体 CN" panose="02020400000000000000" pitchFamily="18" charset="-122"/>
                <a:ea typeface="思源宋体 CN" panose="02020400000000000000" pitchFamily="18" charset="-122"/>
                <a:cs typeface="Open Sans" panose="020B0606030504020204" pitchFamily="34" charset="0"/>
              </a:rPr>
              <a:t>100%</a:t>
            </a:r>
            <a:endParaRPr lang="zh-CN" altLang="en-US" sz="2400" b="1" dirty="0">
              <a:solidFill>
                <a:srgbClr val="597C8F"/>
              </a:solidFill>
              <a:latin typeface="思源宋体 CN" panose="02020400000000000000" pitchFamily="18" charset="-122"/>
              <a:ea typeface="方正黑体简体" panose="02010601030101010101" pitchFamily="2" charset="-122"/>
              <a:cs typeface="Open Sans" panose="020B0606030504020204" pitchFamily="34" charset="0"/>
            </a:endParaRPr>
          </a:p>
        </p:txBody>
      </p:sp>
      <p:sp>
        <p:nvSpPr>
          <p:cNvPr id="51" name="矩形 50"/>
          <p:cNvSpPr/>
          <p:nvPr/>
        </p:nvSpPr>
        <p:spPr>
          <a:xfrm>
            <a:off x="2970285" y="1993608"/>
            <a:ext cx="3189884" cy="1718932"/>
          </a:xfrm>
          <a:prstGeom prst="rect">
            <a:avLst/>
          </a:prstGeom>
        </p:spPr>
        <p:txBody>
          <a:bodyPr wrap="square">
            <a:spAutoFit/>
          </a:bodyPr>
          <a:lstStyle/>
          <a:p>
            <a:pPr lvl="0" algn="just" hangingPunct="0">
              <a:lnSpc>
                <a:spcPct val="150000"/>
              </a:lnSpc>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王浩天</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endParaRPr>
          </a:p>
          <a:p>
            <a:pPr lvl="0">
              <a:lnSpc>
                <a:spcPct val="150000"/>
              </a:lnSpc>
              <a:defRPr/>
            </a:pPr>
            <a:r>
              <a:rPr lang="zh-CN" altLang="en-US" sz="13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架构设计，前端部分页面编写，后端部分业务逻辑编写，</a:t>
            </a:r>
            <a:r>
              <a:rPr lang="en-US" altLang="zh-CN" sz="1300" b="1" kern="0" dirty="0" err="1">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Websocket</a:t>
            </a:r>
            <a:r>
              <a:rPr lang="zh-CN" altLang="en-US" sz="13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服务搭建，服务器部署，后端性能测试，去中心化缓存。</a:t>
            </a:r>
            <a:endParaRPr lang="en-US" altLang="zh-CN" sz="1600" kern="0" dirty="0">
              <a:solidFill>
                <a:prstClr val="black">
                  <a:lumMod val="75000"/>
                  <a:lumOff val="25000"/>
                </a:prstClr>
              </a:solidFill>
              <a:latin typeface="思源宋体 CN" panose="02020400000000000000" pitchFamily="18" charset="-122"/>
              <a:ea typeface="思源宋体 CN" panose="02020400000000000000" pitchFamily="18" charset="-122"/>
              <a:sym typeface="字魂35号-经典雅黑" panose="00000500000000000000" pitchFamily="2" charset="-122"/>
            </a:endParaRPr>
          </a:p>
        </p:txBody>
      </p:sp>
      <p:sp>
        <p:nvSpPr>
          <p:cNvPr id="52" name="矩形 51"/>
          <p:cNvSpPr/>
          <p:nvPr/>
        </p:nvSpPr>
        <p:spPr>
          <a:xfrm>
            <a:off x="8227302" y="1917618"/>
            <a:ext cx="3508544" cy="1718932"/>
          </a:xfrm>
          <a:prstGeom prst="rect">
            <a:avLst/>
          </a:prstGeom>
        </p:spPr>
        <p:txBody>
          <a:bodyPr wrap="square">
            <a:spAutoFit/>
          </a:bodyPr>
          <a:lstStyle/>
          <a:p>
            <a:pPr lvl="0" algn="just" hangingPunct="0">
              <a:lnSpc>
                <a:spcPct val="150000"/>
              </a:lnSpc>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周昱宏</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endParaRPr>
          </a:p>
          <a:p>
            <a:pPr lvl="0">
              <a:lnSpc>
                <a:spcPct val="150000"/>
              </a:lnSpc>
              <a:defRPr/>
            </a:pPr>
            <a:r>
              <a:rPr lang="zh-CN" altLang="en-US" sz="13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前端架构设计，前端部分页面编写，后端部分业务逻辑编写，前后端单元、集成测试，后端权限认证及安全管理，消息队列，管理员相关功能</a:t>
            </a:r>
            <a:endParaRPr lang="en-US" altLang="zh-CN" sz="1300" kern="0" dirty="0">
              <a:solidFill>
                <a:prstClr val="black">
                  <a:lumMod val="75000"/>
                  <a:lumOff val="25000"/>
                </a:prstClr>
              </a:solidFill>
              <a:latin typeface="思源宋体 CN" panose="02020400000000000000" pitchFamily="18" charset="-122"/>
              <a:ea typeface="思源宋体 CN" panose="02020400000000000000" pitchFamily="18" charset="-122"/>
              <a:sym typeface="字魂35号-经典雅黑" panose="00000500000000000000" pitchFamily="2" charset="-122"/>
            </a:endParaRPr>
          </a:p>
        </p:txBody>
      </p:sp>
      <p:sp>
        <p:nvSpPr>
          <p:cNvPr id="53" name="矩形 52"/>
          <p:cNvSpPr/>
          <p:nvPr/>
        </p:nvSpPr>
        <p:spPr>
          <a:xfrm>
            <a:off x="2970285" y="4291114"/>
            <a:ext cx="3189884" cy="1418850"/>
          </a:xfrm>
          <a:prstGeom prst="rect">
            <a:avLst/>
          </a:prstGeom>
        </p:spPr>
        <p:txBody>
          <a:bodyPr wrap="square">
            <a:spAutoFit/>
          </a:bodyPr>
          <a:lstStyle/>
          <a:p>
            <a:pPr lvl="0" algn="just" hangingPunct="0">
              <a:lnSpc>
                <a:spcPct val="150000"/>
              </a:lnSpc>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陶昱丞</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endParaRPr>
          </a:p>
          <a:p>
            <a:pPr lvl="0">
              <a:lnSpc>
                <a:spcPct val="150000"/>
              </a:lnSpc>
              <a:defRPr/>
            </a:pPr>
            <a:r>
              <a:rPr lang="zh-CN" altLang="en-US" sz="13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前端架构设计，前端部分页面编写，后端部分业务逻辑编写，前后端单元、集成测试，</a:t>
            </a:r>
            <a:r>
              <a:rPr lang="en-US" altLang="zh-CN" sz="1300" b="1" kern="0" dirty="0" err="1">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nginx</a:t>
            </a:r>
            <a:r>
              <a:rPr lang="zh-CN" altLang="en-US" sz="13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负载均衡，后端性能测试</a:t>
            </a:r>
            <a:endParaRPr lang="en-US" altLang="zh-CN" sz="1300" kern="0" dirty="0">
              <a:solidFill>
                <a:prstClr val="black">
                  <a:lumMod val="75000"/>
                  <a:lumOff val="25000"/>
                </a:prstClr>
              </a:solidFill>
              <a:latin typeface="思源宋体 CN" panose="02020400000000000000" pitchFamily="18" charset="-122"/>
              <a:ea typeface="思源宋体 CN" panose="02020400000000000000" pitchFamily="18" charset="-122"/>
              <a:sym typeface="字魂35号-经典雅黑" panose="00000500000000000000" pitchFamily="2" charset="-122"/>
            </a:endParaRPr>
          </a:p>
        </p:txBody>
      </p:sp>
      <p:sp>
        <p:nvSpPr>
          <p:cNvPr id="54" name="矩形 53"/>
          <p:cNvSpPr/>
          <p:nvPr/>
        </p:nvSpPr>
        <p:spPr>
          <a:xfrm>
            <a:off x="8202487" y="4291114"/>
            <a:ext cx="3189884" cy="1718932"/>
          </a:xfrm>
          <a:prstGeom prst="rect">
            <a:avLst/>
          </a:prstGeom>
        </p:spPr>
        <p:txBody>
          <a:bodyPr wrap="square">
            <a:spAutoFit/>
          </a:bodyPr>
          <a:lstStyle/>
          <a:p>
            <a:pPr lvl="0" algn="just" hangingPunct="0">
              <a:lnSpc>
                <a:spcPct val="150000"/>
              </a:lnSpc>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徐惠东</a:t>
            </a:r>
          </a:p>
          <a:p>
            <a:pPr lvl="0">
              <a:lnSpc>
                <a:spcPct val="150000"/>
              </a:lnSpc>
              <a:defRPr/>
            </a:pPr>
            <a:r>
              <a:rPr lang="zh-CN" altLang="en-US" sz="13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后端架构设计，数据库设计与数据爬取生成，前端部分页面编写，后端部分业务逻辑编写，前后端单元、集成测试，系统测试，后端性能测试，内容审核。</a:t>
            </a:r>
            <a:endParaRPr lang="en-US" altLang="zh-CN" sz="1300" kern="0" dirty="0">
              <a:solidFill>
                <a:prstClr val="black">
                  <a:lumMod val="75000"/>
                  <a:lumOff val="25000"/>
                </a:prstClr>
              </a:solidFill>
              <a:latin typeface="思源宋体 CN" panose="02020400000000000000" pitchFamily="18" charset="-122"/>
              <a:ea typeface="思源宋体 CN" panose="02020400000000000000" pitchFamily="18" charset="-122"/>
              <a:sym typeface="字魂35号-经典雅黑" panose="00000500000000000000" pitchFamily="2" charset="-122"/>
            </a:endParaRPr>
          </a:p>
        </p:txBody>
      </p:sp>
      <p:grpSp>
        <p:nvGrpSpPr>
          <p:cNvPr id="47" name="组合 46"/>
          <p:cNvGrpSpPr/>
          <p:nvPr/>
        </p:nvGrpSpPr>
        <p:grpSpPr>
          <a:xfrm>
            <a:off x="9839943" y="5982535"/>
            <a:ext cx="2266333" cy="875465"/>
            <a:chOff x="9839943" y="5982535"/>
            <a:chExt cx="2266333" cy="875465"/>
          </a:xfrm>
        </p:grpSpPr>
        <p:sp>
          <p:nvSpPr>
            <p:cNvPr id="48" name="等腰三角形 47"/>
            <p:cNvSpPr/>
            <p:nvPr/>
          </p:nvSpPr>
          <p:spPr>
            <a:xfrm>
              <a:off x="10343658" y="5982535"/>
              <a:ext cx="1762618" cy="875465"/>
            </a:xfrm>
            <a:prstGeom prst="triangle">
              <a:avLst/>
            </a:prstGeom>
            <a:solidFill>
              <a:srgbClr val="597C8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a:off x="9839943" y="6346933"/>
              <a:ext cx="1007429" cy="511067"/>
            </a:xfrm>
            <a:prstGeom prst="triangle">
              <a:avLst/>
            </a:prstGeom>
            <a:noFill/>
            <a:ln w="38100">
              <a:solidFill>
                <a:srgbClr val="E67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等腰三角形 19"/>
          <p:cNvSpPr/>
          <p:nvPr/>
        </p:nvSpPr>
        <p:spPr>
          <a:xfrm>
            <a:off x="-133351" y="5606507"/>
            <a:ext cx="2466975" cy="1251493"/>
          </a:xfrm>
          <a:prstGeom prst="triangle">
            <a:avLst/>
          </a:prstGeom>
          <a:solidFill>
            <a:srgbClr val="E6705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6200000">
            <a:off x="9651205" y="140059"/>
            <a:ext cx="3395233" cy="1686358"/>
          </a:xfrm>
          <a:prstGeom prst="triangle">
            <a:avLst/>
          </a:prstGeom>
          <a:solidFill>
            <a:srgbClr val="597C8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6200000">
            <a:off x="10320669" y="1443232"/>
            <a:ext cx="2466975" cy="1251493"/>
          </a:xfrm>
          <a:prstGeom prst="triangle">
            <a:avLst/>
          </a:prstGeom>
          <a:noFill/>
          <a:ln w="38100">
            <a:solidFill>
              <a:srgbClr val="E67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CB19000C-70D7-4072-BA5E-EA6AD1BE966F}"/>
              </a:ext>
            </a:extLst>
          </p:cNvPr>
          <p:cNvSpPr txBox="1"/>
          <p:nvPr/>
        </p:nvSpPr>
        <p:spPr>
          <a:xfrm>
            <a:off x="4622357" y="2598003"/>
            <a:ext cx="3986463" cy="830997"/>
          </a:xfrm>
          <a:prstGeom prst="rect">
            <a:avLst/>
          </a:prstGeom>
          <a:noFill/>
        </p:spPr>
        <p:txBody>
          <a:bodyPr wrap="square" rtlCol="0">
            <a:spAutoFit/>
          </a:bodyPr>
          <a:lstStyle/>
          <a:p>
            <a:pPr>
              <a:defRPr/>
            </a:pPr>
            <a:r>
              <a:rPr lang="zh-CN" altLang="en-US" sz="4800" dirty="0">
                <a:solidFill>
                  <a:srgbClr val="597C8F"/>
                </a:solidFill>
                <a:latin typeface="思源宋体 CN Heavy" panose="02020900000000000000" pitchFamily="18" charset="-122"/>
                <a:ea typeface="思源宋体 CN Heavy" panose="02020900000000000000" pitchFamily="18" charset="-122"/>
                <a:sym typeface="思源黑体 CN Bold" panose="020B0800000000000000" pitchFamily="34" charset="-122"/>
              </a:rPr>
              <a:t>经验教训</a:t>
            </a:r>
          </a:p>
        </p:txBody>
      </p:sp>
      <p:sp>
        <p:nvSpPr>
          <p:cNvPr id="14" name="矩形 13">
            <a:extLst>
              <a:ext uri="{FF2B5EF4-FFF2-40B4-BE49-F238E27FC236}">
                <a16:creationId xmlns:a16="http://schemas.microsoft.com/office/drawing/2014/main" id="{DB078D87-A4A5-49C4-934E-02BB5A8354CD}"/>
              </a:ext>
            </a:extLst>
          </p:cNvPr>
          <p:cNvSpPr/>
          <p:nvPr/>
        </p:nvSpPr>
        <p:spPr>
          <a:xfrm>
            <a:off x="4656556" y="3429000"/>
            <a:ext cx="5908270" cy="377604"/>
          </a:xfrm>
          <a:prstGeom prst="rect">
            <a:avLst/>
          </a:prstGeom>
        </p:spPr>
        <p:txBody>
          <a:bodyPr wrap="square">
            <a:spAutoFit/>
          </a:bodyPr>
          <a:lstStyle/>
          <a:p>
            <a:pPr eaLnBrk="0" hangingPunct="0">
              <a:lnSpc>
                <a:spcPct val="150000"/>
              </a:lnSpc>
            </a:pPr>
            <a:r>
              <a:rPr lang="en-US" altLang="zh-CN" sz="1400" b="1" dirty="0">
                <a:solidFill>
                  <a:schemeClr val="tx1">
                    <a:lumMod val="65000"/>
                    <a:lumOff val="35000"/>
                  </a:schemeClr>
                </a:solidFill>
                <a:latin typeface="思源宋体 CN" panose="02020400000000000000" pitchFamily="18" charset="-122"/>
                <a:ea typeface="思源宋体 CN" panose="02020400000000000000" pitchFamily="18" charset="-122"/>
                <a:sym typeface="思源黑体 CN Bold" panose="020B0800000000000000" pitchFamily="34" charset="-122"/>
              </a:rPr>
              <a:t>Lessons learned</a:t>
            </a:r>
          </a:p>
        </p:txBody>
      </p:sp>
      <p:grpSp>
        <p:nvGrpSpPr>
          <p:cNvPr id="15" name="组合 14">
            <a:extLst>
              <a:ext uri="{FF2B5EF4-FFF2-40B4-BE49-F238E27FC236}">
                <a16:creationId xmlns:a16="http://schemas.microsoft.com/office/drawing/2014/main" id="{8B04F39E-A70E-4283-9EEA-108CDC871A1A}"/>
              </a:ext>
            </a:extLst>
          </p:cNvPr>
          <p:cNvGrpSpPr/>
          <p:nvPr/>
        </p:nvGrpSpPr>
        <p:grpSpPr>
          <a:xfrm>
            <a:off x="2013399" y="2412031"/>
            <a:ext cx="2127545" cy="1780869"/>
            <a:chOff x="1072586" y="730321"/>
            <a:chExt cx="5273250" cy="4571656"/>
          </a:xfrm>
        </p:grpSpPr>
        <p:sp>
          <p:nvSpPr>
            <p:cNvPr id="16" name="矩形 15">
              <a:extLst>
                <a:ext uri="{FF2B5EF4-FFF2-40B4-BE49-F238E27FC236}">
                  <a16:creationId xmlns:a16="http://schemas.microsoft.com/office/drawing/2014/main" id="{63607098-8C0A-4208-8F50-7EA9C2689D43}"/>
                </a:ext>
              </a:extLst>
            </p:cNvPr>
            <p:cNvSpPr/>
            <p:nvPr/>
          </p:nvSpPr>
          <p:spPr>
            <a:xfrm rot="2648372">
              <a:off x="1072586" y="730321"/>
              <a:ext cx="4474028" cy="4474028"/>
            </a:xfrm>
            <a:prstGeom prst="rect">
              <a:avLst/>
            </a:prstGeom>
            <a:noFill/>
            <a:ln w="38100">
              <a:solidFill>
                <a:srgbClr val="0037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 name="矩形 16">
              <a:extLst>
                <a:ext uri="{FF2B5EF4-FFF2-40B4-BE49-F238E27FC236}">
                  <a16:creationId xmlns:a16="http://schemas.microsoft.com/office/drawing/2014/main" id="{5F72D096-8D6C-4488-8196-2F74F23FC20B}"/>
                </a:ext>
              </a:extLst>
            </p:cNvPr>
            <p:cNvSpPr/>
            <p:nvPr/>
          </p:nvSpPr>
          <p:spPr>
            <a:xfrm rot="2648372">
              <a:off x="1846331" y="756879"/>
              <a:ext cx="4499505" cy="4545098"/>
            </a:xfrm>
            <a:prstGeom prst="rect">
              <a:avLst/>
            </a:prstGeom>
            <a:solidFill>
              <a:srgbClr val="FAFAF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18" name="文本框 17">
            <a:extLst>
              <a:ext uri="{FF2B5EF4-FFF2-40B4-BE49-F238E27FC236}">
                <a16:creationId xmlns:a16="http://schemas.microsoft.com/office/drawing/2014/main" id="{F386F0EE-D17A-459A-BABE-65E33B776E8B}"/>
              </a:ext>
            </a:extLst>
          </p:cNvPr>
          <p:cNvSpPr txBox="1"/>
          <p:nvPr/>
        </p:nvSpPr>
        <p:spPr>
          <a:xfrm>
            <a:off x="2508307" y="2702301"/>
            <a:ext cx="1449904" cy="1200329"/>
          </a:xfrm>
          <a:prstGeom prst="rect">
            <a:avLst/>
          </a:prstGeom>
          <a:noFill/>
        </p:spPr>
        <p:txBody>
          <a:bodyPr wrap="square" rtlCol="0">
            <a:spAutoFit/>
          </a:bodyPr>
          <a:lstStyle/>
          <a:p>
            <a:pPr>
              <a:defRPr/>
            </a:pPr>
            <a:r>
              <a:rPr lang="en-US" altLang="zh-CN" sz="7200" dirty="0">
                <a:solidFill>
                  <a:srgbClr val="E67054"/>
                </a:solidFill>
                <a:latin typeface="思源宋体 CN Heavy" panose="02020900000000000000" pitchFamily="18" charset="-122"/>
                <a:ea typeface="思源宋体 CN Heavy" panose="02020900000000000000" pitchFamily="18" charset="-122"/>
                <a:sym typeface="思源黑体 CN Bold" panose="020B0800000000000000" pitchFamily="34" charset="-122"/>
              </a:rPr>
              <a:t>05</a:t>
            </a:r>
            <a:endParaRPr lang="zh-CN" altLang="en-US" sz="7200" dirty="0">
              <a:solidFill>
                <a:srgbClr val="E67054"/>
              </a:solidFill>
              <a:latin typeface="思源宋体 CN Heavy" panose="02020900000000000000" pitchFamily="18" charset="-122"/>
              <a:ea typeface="思源宋体 CN Heavy" panose="02020900000000000000" pitchFamily="18" charset="-122"/>
              <a:sym typeface="思源黑体 CN Bold" panose="020B0800000000000000" pitchFamily="34" charset="-122"/>
            </a:endParaRPr>
          </a:p>
        </p:txBody>
      </p:sp>
    </p:spTree>
    <p:extLst>
      <p:ext uri="{BB962C8B-B14F-4D97-AF65-F5344CB8AC3E}">
        <p14:creationId xmlns:p14="http://schemas.microsoft.com/office/powerpoint/2010/main" val="1197329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54115" y="2265753"/>
            <a:ext cx="2430529" cy="2719315"/>
          </a:xfrm>
          <a:custGeom>
            <a:avLst/>
            <a:gdLst>
              <a:gd name="connsiteX0" fmla="*/ 2418185 w 2423865"/>
              <a:gd name="connsiteY0" fmla="*/ 1320906 h 2719315"/>
              <a:gd name="connsiteX1" fmla="*/ 2418023 w 2423865"/>
              <a:gd name="connsiteY1" fmla="*/ 1357145 h 2719315"/>
              <a:gd name="connsiteX2" fmla="*/ 2418356 w 2423865"/>
              <a:gd name="connsiteY2" fmla="*/ 1431670 h 2719315"/>
              <a:gd name="connsiteX3" fmla="*/ 2419190 w 2423865"/>
              <a:gd name="connsiteY3" fmla="*/ 1500764 h 2719315"/>
              <a:gd name="connsiteX4" fmla="*/ 2420193 w 2423865"/>
              <a:gd name="connsiteY4" fmla="*/ 1564255 h 2719315"/>
              <a:gd name="connsiteX5" fmla="*/ 2421361 w 2423865"/>
              <a:gd name="connsiteY5" fmla="*/ 1622822 h 2719315"/>
              <a:gd name="connsiteX6" fmla="*/ 2422362 w 2423865"/>
              <a:gd name="connsiteY6" fmla="*/ 1676637 h 2719315"/>
              <a:gd name="connsiteX7" fmla="*/ 2423364 w 2423865"/>
              <a:gd name="connsiteY7" fmla="*/ 1725699 h 2719315"/>
              <a:gd name="connsiteX8" fmla="*/ 2423865 w 2423865"/>
              <a:gd name="connsiteY8" fmla="*/ 1770855 h 2719315"/>
              <a:gd name="connsiteX9" fmla="*/ 2423698 w 2423865"/>
              <a:gd name="connsiteY9" fmla="*/ 1812276 h 2719315"/>
              <a:gd name="connsiteX10" fmla="*/ 2423031 w 2423865"/>
              <a:gd name="connsiteY10" fmla="*/ 1849964 h 2719315"/>
              <a:gd name="connsiteX11" fmla="*/ 2421361 w 2423865"/>
              <a:gd name="connsiteY11" fmla="*/ 1884255 h 2719315"/>
              <a:gd name="connsiteX12" fmla="*/ 2418690 w 2423865"/>
              <a:gd name="connsiteY12" fmla="*/ 1915662 h 2719315"/>
              <a:gd name="connsiteX13" fmla="*/ 2414684 w 2423865"/>
              <a:gd name="connsiteY13" fmla="*/ 1944351 h 2719315"/>
              <a:gd name="connsiteX14" fmla="*/ 2409343 w 2423865"/>
              <a:gd name="connsiteY14" fmla="*/ 1970665 h 2719315"/>
              <a:gd name="connsiteX15" fmla="*/ 2402331 w 2423865"/>
              <a:gd name="connsiteY15" fmla="*/ 1994941 h 2719315"/>
              <a:gd name="connsiteX16" fmla="*/ 2393650 w 2423865"/>
              <a:gd name="connsiteY16" fmla="*/ 2017348 h 2719315"/>
              <a:gd name="connsiteX17" fmla="*/ 2383134 w 2423865"/>
              <a:gd name="connsiteY17" fmla="*/ 2038230 h 2719315"/>
              <a:gd name="connsiteX18" fmla="*/ 2370447 w 2423865"/>
              <a:gd name="connsiteY18" fmla="*/ 2057922 h 2719315"/>
              <a:gd name="connsiteX19" fmla="*/ 2355423 w 2423865"/>
              <a:gd name="connsiteY19" fmla="*/ 2076766 h 2719315"/>
              <a:gd name="connsiteX20" fmla="*/ 2338228 w 2423865"/>
              <a:gd name="connsiteY20" fmla="*/ 2094930 h 2719315"/>
              <a:gd name="connsiteX21" fmla="*/ 2318197 w 2423865"/>
              <a:gd name="connsiteY21" fmla="*/ 2112586 h 2719315"/>
              <a:gd name="connsiteX22" fmla="*/ 2295493 w 2423865"/>
              <a:gd name="connsiteY22" fmla="*/ 2130580 h 2719315"/>
              <a:gd name="connsiteX23" fmla="*/ 2269953 w 2423865"/>
              <a:gd name="connsiteY23" fmla="*/ 2148575 h 2719315"/>
              <a:gd name="connsiteX24" fmla="*/ 2241074 w 2423865"/>
              <a:gd name="connsiteY24" fmla="*/ 2167249 h 2719315"/>
              <a:gd name="connsiteX25" fmla="*/ 2209189 w 2423865"/>
              <a:gd name="connsiteY25" fmla="*/ 2186772 h 2719315"/>
              <a:gd name="connsiteX26" fmla="*/ 2173633 w 2423865"/>
              <a:gd name="connsiteY26" fmla="*/ 2207313 h 2719315"/>
              <a:gd name="connsiteX27" fmla="*/ 2134571 w 2423865"/>
              <a:gd name="connsiteY27" fmla="*/ 2229382 h 2719315"/>
              <a:gd name="connsiteX28" fmla="*/ 2091669 w 2423865"/>
              <a:gd name="connsiteY28" fmla="*/ 2253319 h 2719315"/>
              <a:gd name="connsiteX29" fmla="*/ 2047815 w 2423865"/>
              <a:gd name="connsiteY29" fmla="*/ 2277775 h 2719315"/>
              <a:gd name="connsiteX30" fmla="*/ 1252064 w 2423865"/>
              <a:gd name="connsiteY30" fmla="*/ 1889662 h 2719315"/>
              <a:gd name="connsiteX31" fmla="*/ 741685 w 2423865"/>
              <a:gd name="connsiteY31" fmla="*/ 1082112 h 2719315"/>
              <a:gd name="connsiteX32" fmla="*/ 741685 w 2423865"/>
              <a:gd name="connsiteY32" fmla="*/ 1667507 h 2719315"/>
              <a:gd name="connsiteX33" fmla="*/ 744794 w 2423865"/>
              <a:gd name="connsiteY33" fmla="*/ 1669062 h 2719315"/>
              <a:gd name="connsiteX34" fmla="*/ 741685 w 2423865"/>
              <a:gd name="connsiteY34" fmla="*/ 1675437 h 2719315"/>
              <a:gd name="connsiteX35" fmla="*/ 2014541 w 2423865"/>
              <a:gd name="connsiteY35" fmla="*/ 2296250 h 2719315"/>
              <a:gd name="connsiteX36" fmla="*/ 1994013 w 2423865"/>
              <a:gd name="connsiteY36" fmla="*/ 2307642 h 2719315"/>
              <a:gd name="connsiteX37" fmla="*/ 1938925 w 2423865"/>
              <a:gd name="connsiteY37" fmla="*/ 2338369 h 2719315"/>
              <a:gd name="connsiteX38" fmla="*/ 1879163 w 2423865"/>
              <a:gd name="connsiteY38" fmla="*/ 2372152 h 2719315"/>
              <a:gd name="connsiteX39" fmla="*/ 1815062 w 2423865"/>
              <a:gd name="connsiteY39" fmla="*/ 2409330 h 2719315"/>
              <a:gd name="connsiteX40" fmla="*/ 1750958 w 2423865"/>
              <a:gd name="connsiteY40" fmla="*/ 2446678 h 2719315"/>
              <a:gd name="connsiteX41" fmla="*/ 1692031 w 2423865"/>
              <a:gd name="connsiteY41" fmla="*/ 2481988 h 2719315"/>
              <a:gd name="connsiteX42" fmla="*/ 1637946 w 2423865"/>
              <a:gd name="connsiteY42" fmla="*/ 2514582 h 2719315"/>
              <a:gd name="connsiteX43" fmla="*/ 1588200 w 2423865"/>
              <a:gd name="connsiteY43" fmla="*/ 2544970 h 2719315"/>
              <a:gd name="connsiteX44" fmla="*/ 1542460 w 2423865"/>
              <a:gd name="connsiteY44" fmla="*/ 2572641 h 2719315"/>
              <a:gd name="connsiteX45" fmla="*/ 1500560 w 2423865"/>
              <a:gd name="connsiteY45" fmla="*/ 2598276 h 2719315"/>
              <a:gd name="connsiteX46" fmla="*/ 1461998 w 2423865"/>
              <a:gd name="connsiteY46" fmla="*/ 2621194 h 2719315"/>
              <a:gd name="connsiteX47" fmla="*/ 1426609 w 2423865"/>
              <a:gd name="connsiteY47" fmla="*/ 2641904 h 2719315"/>
              <a:gd name="connsiteX48" fmla="*/ 1393889 w 2423865"/>
              <a:gd name="connsiteY48" fmla="*/ 2659898 h 2719315"/>
              <a:gd name="connsiteX49" fmla="*/ 1363507 w 2423865"/>
              <a:gd name="connsiteY49" fmla="*/ 2675687 h 2719315"/>
              <a:gd name="connsiteX50" fmla="*/ 1335130 w 2423865"/>
              <a:gd name="connsiteY50" fmla="*/ 2688927 h 2719315"/>
              <a:gd name="connsiteX51" fmla="*/ 1308419 w 2423865"/>
              <a:gd name="connsiteY51" fmla="*/ 2699963 h 2719315"/>
              <a:gd name="connsiteX52" fmla="*/ 1283213 w 2423865"/>
              <a:gd name="connsiteY52" fmla="*/ 2708451 h 2719315"/>
              <a:gd name="connsiteX53" fmla="*/ 1258841 w 2423865"/>
              <a:gd name="connsiteY53" fmla="*/ 2714393 h 2719315"/>
              <a:gd name="connsiteX54" fmla="*/ 1235136 w 2423865"/>
              <a:gd name="connsiteY54" fmla="*/ 2718127 h 2719315"/>
              <a:gd name="connsiteX55" fmla="*/ 1212100 w 2423865"/>
              <a:gd name="connsiteY55" fmla="*/ 2719315 h 2719315"/>
              <a:gd name="connsiteX56" fmla="*/ 1188729 w 2423865"/>
              <a:gd name="connsiteY56" fmla="*/ 2718127 h 2719315"/>
              <a:gd name="connsiteX57" fmla="*/ 1165025 w 2423865"/>
              <a:gd name="connsiteY57" fmla="*/ 2714393 h 2719315"/>
              <a:gd name="connsiteX58" fmla="*/ 1140653 w 2423865"/>
              <a:gd name="connsiteY58" fmla="*/ 2708451 h 2719315"/>
              <a:gd name="connsiteX59" fmla="*/ 1115445 w 2423865"/>
              <a:gd name="connsiteY59" fmla="*/ 2699963 h 2719315"/>
              <a:gd name="connsiteX60" fmla="*/ 1088737 w 2423865"/>
              <a:gd name="connsiteY60" fmla="*/ 2688927 h 2719315"/>
              <a:gd name="connsiteX61" fmla="*/ 1060358 w 2423865"/>
              <a:gd name="connsiteY61" fmla="*/ 2675687 h 2719315"/>
              <a:gd name="connsiteX62" fmla="*/ 1029976 w 2423865"/>
              <a:gd name="connsiteY62" fmla="*/ 2659898 h 2719315"/>
              <a:gd name="connsiteX63" fmla="*/ 997257 w 2423865"/>
              <a:gd name="connsiteY63" fmla="*/ 2641904 h 2719315"/>
              <a:gd name="connsiteX64" fmla="*/ 961867 w 2423865"/>
              <a:gd name="connsiteY64" fmla="*/ 2621194 h 2719315"/>
              <a:gd name="connsiteX65" fmla="*/ 923306 w 2423865"/>
              <a:gd name="connsiteY65" fmla="*/ 2598276 h 2719315"/>
              <a:gd name="connsiteX66" fmla="*/ 881406 w 2423865"/>
              <a:gd name="connsiteY66" fmla="*/ 2572641 h 2719315"/>
              <a:gd name="connsiteX67" fmla="*/ 835666 w 2423865"/>
              <a:gd name="connsiteY67" fmla="*/ 2544970 h 2719315"/>
              <a:gd name="connsiteX68" fmla="*/ 785920 w 2423865"/>
              <a:gd name="connsiteY68" fmla="*/ 2514582 h 2719315"/>
              <a:gd name="connsiteX69" fmla="*/ 731834 w 2423865"/>
              <a:gd name="connsiteY69" fmla="*/ 2481988 h 2719315"/>
              <a:gd name="connsiteX70" fmla="*/ 672907 w 2423865"/>
              <a:gd name="connsiteY70" fmla="*/ 2446678 h 2719315"/>
              <a:gd name="connsiteX71" fmla="*/ 608805 w 2423865"/>
              <a:gd name="connsiteY71" fmla="*/ 2409330 h 2719315"/>
              <a:gd name="connsiteX72" fmla="*/ 544702 w 2423865"/>
              <a:gd name="connsiteY72" fmla="*/ 2372152 h 2719315"/>
              <a:gd name="connsiteX73" fmla="*/ 484940 w 2423865"/>
              <a:gd name="connsiteY73" fmla="*/ 2338369 h 2719315"/>
              <a:gd name="connsiteX74" fmla="*/ 429853 w 2423865"/>
              <a:gd name="connsiteY74" fmla="*/ 2307472 h 2719315"/>
              <a:gd name="connsiteX75" fmla="*/ 378770 w 2423865"/>
              <a:gd name="connsiteY75" fmla="*/ 2279122 h 2719315"/>
              <a:gd name="connsiteX76" fmla="*/ 332196 w 2423865"/>
              <a:gd name="connsiteY76" fmla="*/ 2253319 h 2719315"/>
              <a:gd name="connsiteX77" fmla="*/ 289295 w 2423865"/>
              <a:gd name="connsiteY77" fmla="*/ 2229382 h 2719315"/>
              <a:gd name="connsiteX78" fmla="*/ 250233 w 2423865"/>
              <a:gd name="connsiteY78" fmla="*/ 2207313 h 2719315"/>
              <a:gd name="connsiteX79" fmla="*/ 214843 w 2423865"/>
              <a:gd name="connsiteY79" fmla="*/ 2186772 h 2719315"/>
              <a:gd name="connsiteX80" fmla="*/ 182791 w 2423865"/>
              <a:gd name="connsiteY80" fmla="*/ 2167080 h 2719315"/>
              <a:gd name="connsiteX81" fmla="*/ 153912 w 2423865"/>
              <a:gd name="connsiteY81" fmla="*/ 2148575 h 2719315"/>
              <a:gd name="connsiteX82" fmla="*/ 128539 w 2423865"/>
              <a:gd name="connsiteY82" fmla="*/ 2130580 h 2719315"/>
              <a:gd name="connsiteX83" fmla="*/ 105668 w 2423865"/>
              <a:gd name="connsiteY83" fmla="*/ 2112586 h 2719315"/>
              <a:gd name="connsiteX84" fmla="*/ 85637 w 2423865"/>
              <a:gd name="connsiteY84" fmla="*/ 2094930 h 2719315"/>
              <a:gd name="connsiteX85" fmla="*/ 68442 w 2423865"/>
              <a:gd name="connsiteY85" fmla="*/ 2076766 h 2719315"/>
              <a:gd name="connsiteX86" fmla="*/ 53419 w 2423865"/>
              <a:gd name="connsiteY86" fmla="*/ 2057922 h 2719315"/>
              <a:gd name="connsiteX87" fmla="*/ 40733 w 2423865"/>
              <a:gd name="connsiteY87" fmla="*/ 2038230 h 2719315"/>
              <a:gd name="connsiteX88" fmla="*/ 30215 w 2423865"/>
              <a:gd name="connsiteY88" fmla="*/ 2017348 h 2719315"/>
              <a:gd name="connsiteX89" fmla="*/ 21535 w 2423865"/>
              <a:gd name="connsiteY89" fmla="*/ 1994941 h 2719315"/>
              <a:gd name="connsiteX90" fmla="*/ 14523 w 2423865"/>
              <a:gd name="connsiteY90" fmla="*/ 1970665 h 2719315"/>
              <a:gd name="connsiteX91" fmla="*/ 9348 w 2423865"/>
              <a:gd name="connsiteY91" fmla="*/ 1944351 h 2719315"/>
              <a:gd name="connsiteX92" fmla="*/ 5175 w 2423865"/>
              <a:gd name="connsiteY92" fmla="*/ 1915662 h 2719315"/>
              <a:gd name="connsiteX93" fmla="*/ 2504 w 2423865"/>
              <a:gd name="connsiteY93" fmla="*/ 1884255 h 2719315"/>
              <a:gd name="connsiteX94" fmla="*/ 835 w 2423865"/>
              <a:gd name="connsiteY94" fmla="*/ 1849964 h 2719315"/>
              <a:gd name="connsiteX95" fmla="*/ 167 w 2423865"/>
              <a:gd name="connsiteY95" fmla="*/ 1812276 h 2719315"/>
              <a:gd name="connsiteX96" fmla="*/ 0 w 2423865"/>
              <a:gd name="connsiteY96" fmla="*/ 1770855 h 2719315"/>
              <a:gd name="connsiteX97" fmla="*/ 501 w 2423865"/>
              <a:gd name="connsiteY97" fmla="*/ 1725699 h 2719315"/>
              <a:gd name="connsiteX98" fmla="*/ 1503 w 2423865"/>
              <a:gd name="connsiteY98" fmla="*/ 1676637 h 2719315"/>
              <a:gd name="connsiteX99" fmla="*/ 2504 w 2423865"/>
              <a:gd name="connsiteY99" fmla="*/ 1622822 h 2719315"/>
              <a:gd name="connsiteX100" fmla="*/ 3673 w 2423865"/>
              <a:gd name="connsiteY100" fmla="*/ 1564255 h 2719315"/>
              <a:gd name="connsiteX101" fmla="*/ 4675 w 2423865"/>
              <a:gd name="connsiteY101" fmla="*/ 1500764 h 2719315"/>
              <a:gd name="connsiteX102" fmla="*/ 5394 w 2423865"/>
              <a:gd name="connsiteY102" fmla="*/ 1441225 h 2719315"/>
              <a:gd name="connsiteX103" fmla="*/ 376029 w 2423865"/>
              <a:gd name="connsiteY103" fmla="*/ 436526 h 2719315"/>
              <a:gd name="connsiteX104" fmla="*/ 1178962 w 2423865"/>
              <a:gd name="connsiteY104" fmla="*/ 828143 h 2719315"/>
              <a:gd name="connsiteX105" fmla="*/ 741685 w 2423865"/>
              <a:gd name="connsiteY105" fmla="*/ 1046781 h 2719315"/>
              <a:gd name="connsiteX106" fmla="*/ 741685 w 2423865"/>
              <a:gd name="connsiteY106" fmla="*/ 1047409 h 2719315"/>
              <a:gd name="connsiteX107" fmla="*/ 5622 w 2423865"/>
              <a:gd name="connsiteY107" fmla="*/ 1406410 h 2719315"/>
              <a:gd name="connsiteX108" fmla="*/ 5843 w 2423865"/>
              <a:gd name="connsiteY108" fmla="*/ 1357145 h 2719315"/>
              <a:gd name="connsiteX109" fmla="*/ 5509 w 2423865"/>
              <a:gd name="connsiteY109" fmla="*/ 1282619 h 2719315"/>
              <a:gd name="connsiteX110" fmla="*/ 4675 w 2423865"/>
              <a:gd name="connsiteY110" fmla="*/ 1213526 h 2719315"/>
              <a:gd name="connsiteX111" fmla="*/ 3673 w 2423865"/>
              <a:gd name="connsiteY111" fmla="*/ 1150035 h 2719315"/>
              <a:gd name="connsiteX112" fmla="*/ 2504 w 2423865"/>
              <a:gd name="connsiteY112" fmla="*/ 1091466 h 2719315"/>
              <a:gd name="connsiteX113" fmla="*/ 1503 w 2423865"/>
              <a:gd name="connsiteY113" fmla="*/ 1037653 h 2719315"/>
              <a:gd name="connsiteX114" fmla="*/ 501 w 2423865"/>
              <a:gd name="connsiteY114" fmla="*/ 988591 h 2719315"/>
              <a:gd name="connsiteX115" fmla="*/ 0 w 2423865"/>
              <a:gd name="connsiteY115" fmla="*/ 943434 h 2719315"/>
              <a:gd name="connsiteX116" fmla="*/ 167 w 2423865"/>
              <a:gd name="connsiteY116" fmla="*/ 902012 h 2719315"/>
              <a:gd name="connsiteX117" fmla="*/ 835 w 2423865"/>
              <a:gd name="connsiteY117" fmla="*/ 864325 h 2719315"/>
              <a:gd name="connsiteX118" fmla="*/ 2504 w 2423865"/>
              <a:gd name="connsiteY118" fmla="*/ 830033 h 2719315"/>
              <a:gd name="connsiteX119" fmla="*/ 5175 w 2423865"/>
              <a:gd name="connsiteY119" fmla="*/ 798627 h 2719315"/>
              <a:gd name="connsiteX120" fmla="*/ 9182 w 2423865"/>
              <a:gd name="connsiteY120" fmla="*/ 769937 h 2719315"/>
              <a:gd name="connsiteX121" fmla="*/ 14523 w 2423865"/>
              <a:gd name="connsiteY121" fmla="*/ 743625 h 2719315"/>
              <a:gd name="connsiteX122" fmla="*/ 21535 w 2423865"/>
              <a:gd name="connsiteY122" fmla="*/ 719348 h 2719315"/>
              <a:gd name="connsiteX123" fmla="*/ 30215 w 2423865"/>
              <a:gd name="connsiteY123" fmla="*/ 696940 h 2719315"/>
              <a:gd name="connsiteX124" fmla="*/ 40733 w 2423865"/>
              <a:gd name="connsiteY124" fmla="*/ 676059 h 2719315"/>
              <a:gd name="connsiteX125" fmla="*/ 53419 w 2423865"/>
              <a:gd name="connsiteY125" fmla="*/ 656366 h 2719315"/>
              <a:gd name="connsiteX126" fmla="*/ 68442 w 2423865"/>
              <a:gd name="connsiteY126" fmla="*/ 637523 h 2719315"/>
              <a:gd name="connsiteX127" fmla="*/ 85637 w 2423865"/>
              <a:gd name="connsiteY127" fmla="*/ 619358 h 2719315"/>
              <a:gd name="connsiteX128" fmla="*/ 105668 w 2423865"/>
              <a:gd name="connsiteY128" fmla="*/ 601703 h 2719315"/>
              <a:gd name="connsiteX129" fmla="*/ 128372 w 2423865"/>
              <a:gd name="connsiteY129" fmla="*/ 583708 h 2719315"/>
              <a:gd name="connsiteX130" fmla="*/ 153912 w 2423865"/>
              <a:gd name="connsiteY130" fmla="*/ 565714 h 2719315"/>
              <a:gd name="connsiteX131" fmla="*/ 182791 w 2423865"/>
              <a:gd name="connsiteY131" fmla="*/ 547040 h 2719315"/>
              <a:gd name="connsiteX132" fmla="*/ 214676 w 2423865"/>
              <a:gd name="connsiteY132" fmla="*/ 527518 h 2719315"/>
              <a:gd name="connsiteX133" fmla="*/ 250233 w 2423865"/>
              <a:gd name="connsiteY133" fmla="*/ 506975 h 2719315"/>
              <a:gd name="connsiteX134" fmla="*/ 289295 w 2423865"/>
              <a:gd name="connsiteY134" fmla="*/ 484907 h 2719315"/>
              <a:gd name="connsiteX135" fmla="*/ 332196 w 2423865"/>
              <a:gd name="connsiteY135" fmla="*/ 460971 h 2719315"/>
              <a:gd name="connsiteX136" fmla="*/ 1164603 w 2423865"/>
              <a:gd name="connsiteY136" fmla="*/ 0 h 2719315"/>
              <a:gd name="connsiteX137" fmla="*/ 1259264 w 2423865"/>
              <a:gd name="connsiteY137" fmla="*/ 0 h 2719315"/>
              <a:gd name="connsiteX138" fmla="*/ 1283213 w 2423865"/>
              <a:gd name="connsiteY138" fmla="*/ 5838 h 2719315"/>
              <a:gd name="connsiteX139" fmla="*/ 1308419 w 2423865"/>
              <a:gd name="connsiteY139" fmla="*/ 14326 h 2719315"/>
              <a:gd name="connsiteX140" fmla="*/ 1335130 w 2423865"/>
              <a:gd name="connsiteY140" fmla="*/ 25361 h 2719315"/>
              <a:gd name="connsiteX141" fmla="*/ 1363507 w 2423865"/>
              <a:gd name="connsiteY141" fmla="*/ 38602 h 2719315"/>
              <a:gd name="connsiteX142" fmla="*/ 1393889 w 2423865"/>
              <a:gd name="connsiteY142" fmla="*/ 54390 h 2719315"/>
              <a:gd name="connsiteX143" fmla="*/ 1426609 w 2423865"/>
              <a:gd name="connsiteY143" fmla="*/ 72384 h 2719315"/>
              <a:gd name="connsiteX144" fmla="*/ 1461998 w 2423865"/>
              <a:gd name="connsiteY144" fmla="*/ 93096 h 2719315"/>
              <a:gd name="connsiteX145" fmla="*/ 1500560 w 2423865"/>
              <a:gd name="connsiteY145" fmla="*/ 116014 h 2719315"/>
              <a:gd name="connsiteX146" fmla="*/ 1542460 w 2423865"/>
              <a:gd name="connsiteY146" fmla="*/ 141647 h 2719315"/>
              <a:gd name="connsiteX147" fmla="*/ 1588200 w 2423865"/>
              <a:gd name="connsiteY147" fmla="*/ 169319 h 2719315"/>
              <a:gd name="connsiteX148" fmla="*/ 1637946 w 2423865"/>
              <a:gd name="connsiteY148" fmla="*/ 199706 h 2719315"/>
              <a:gd name="connsiteX149" fmla="*/ 1692031 w 2423865"/>
              <a:gd name="connsiteY149" fmla="*/ 232301 h 2719315"/>
              <a:gd name="connsiteX150" fmla="*/ 1750958 w 2423865"/>
              <a:gd name="connsiteY150" fmla="*/ 267612 h 2719315"/>
              <a:gd name="connsiteX151" fmla="*/ 1815062 w 2423865"/>
              <a:gd name="connsiteY151" fmla="*/ 304959 h 2719315"/>
              <a:gd name="connsiteX152" fmla="*/ 1879163 w 2423865"/>
              <a:gd name="connsiteY152" fmla="*/ 342137 h 2719315"/>
              <a:gd name="connsiteX153" fmla="*/ 1938925 w 2423865"/>
              <a:gd name="connsiteY153" fmla="*/ 375919 h 2719315"/>
              <a:gd name="connsiteX154" fmla="*/ 1994013 w 2423865"/>
              <a:gd name="connsiteY154" fmla="*/ 406816 h 2719315"/>
              <a:gd name="connsiteX155" fmla="*/ 2045095 w 2423865"/>
              <a:gd name="connsiteY155" fmla="*/ 435166 h 2719315"/>
              <a:gd name="connsiteX156" fmla="*/ 2091669 w 2423865"/>
              <a:gd name="connsiteY156" fmla="*/ 460971 h 2719315"/>
              <a:gd name="connsiteX157" fmla="*/ 2134571 w 2423865"/>
              <a:gd name="connsiteY157" fmla="*/ 484907 h 2719315"/>
              <a:gd name="connsiteX158" fmla="*/ 2173633 w 2423865"/>
              <a:gd name="connsiteY158" fmla="*/ 506975 h 2719315"/>
              <a:gd name="connsiteX159" fmla="*/ 2209023 w 2423865"/>
              <a:gd name="connsiteY159" fmla="*/ 527518 h 2719315"/>
              <a:gd name="connsiteX160" fmla="*/ 2241074 w 2423865"/>
              <a:gd name="connsiteY160" fmla="*/ 547210 h 2719315"/>
              <a:gd name="connsiteX161" fmla="*/ 2269953 w 2423865"/>
              <a:gd name="connsiteY161" fmla="*/ 565714 h 2719315"/>
              <a:gd name="connsiteX162" fmla="*/ 2295327 w 2423865"/>
              <a:gd name="connsiteY162" fmla="*/ 583708 h 2719315"/>
              <a:gd name="connsiteX163" fmla="*/ 2318197 w 2423865"/>
              <a:gd name="connsiteY163" fmla="*/ 601703 h 2719315"/>
              <a:gd name="connsiteX164" fmla="*/ 2338228 w 2423865"/>
              <a:gd name="connsiteY164" fmla="*/ 619358 h 2719315"/>
              <a:gd name="connsiteX165" fmla="*/ 2355423 w 2423865"/>
              <a:gd name="connsiteY165" fmla="*/ 637523 h 2719315"/>
              <a:gd name="connsiteX166" fmla="*/ 2370447 w 2423865"/>
              <a:gd name="connsiteY166" fmla="*/ 656366 h 2719315"/>
              <a:gd name="connsiteX167" fmla="*/ 2383134 w 2423865"/>
              <a:gd name="connsiteY167" fmla="*/ 676059 h 2719315"/>
              <a:gd name="connsiteX168" fmla="*/ 2393650 w 2423865"/>
              <a:gd name="connsiteY168" fmla="*/ 696940 h 2719315"/>
              <a:gd name="connsiteX169" fmla="*/ 2402331 w 2423865"/>
              <a:gd name="connsiteY169" fmla="*/ 719348 h 2719315"/>
              <a:gd name="connsiteX170" fmla="*/ 2409343 w 2423865"/>
              <a:gd name="connsiteY170" fmla="*/ 743625 h 2719315"/>
              <a:gd name="connsiteX171" fmla="*/ 2414517 w 2423865"/>
              <a:gd name="connsiteY171" fmla="*/ 769937 h 2719315"/>
              <a:gd name="connsiteX172" fmla="*/ 2418690 w 2423865"/>
              <a:gd name="connsiteY172" fmla="*/ 798627 h 2719315"/>
              <a:gd name="connsiteX173" fmla="*/ 2421361 w 2423865"/>
              <a:gd name="connsiteY173" fmla="*/ 830033 h 2719315"/>
              <a:gd name="connsiteX174" fmla="*/ 2423031 w 2423865"/>
              <a:gd name="connsiteY174" fmla="*/ 864325 h 2719315"/>
              <a:gd name="connsiteX175" fmla="*/ 2423698 w 2423865"/>
              <a:gd name="connsiteY175" fmla="*/ 902012 h 2719315"/>
              <a:gd name="connsiteX176" fmla="*/ 2423865 w 2423865"/>
              <a:gd name="connsiteY176" fmla="*/ 943434 h 2719315"/>
              <a:gd name="connsiteX177" fmla="*/ 2423364 w 2423865"/>
              <a:gd name="connsiteY177" fmla="*/ 988591 h 2719315"/>
              <a:gd name="connsiteX178" fmla="*/ 2422362 w 2423865"/>
              <a:gd name="connsiteY178" fmla="*/ 1037653 h 2719315"/>
              <a:gd name="connsiteX179" fmla="*/ 2421361 w 2423865"/>
              <a:gd name="connsiteY179" fmla="*/ 1091466 h 2719315"/>
              <a:gd name="connsiteX180" fmla="*/ 2420193 w 2423865"/>
              <a:gd name="connsiteY180" fmla="*/ 1150035 h 2719315"/>
              <a:gd name="connsiteX181" fmla="*/ 2419190 w 2423865"/>
              <a:gd name="connsiteY181" fmla="*/ 1213526 h 2719315"/>
              <a:gd name="connsiteX182" fmla="*/ 2418356 w 2423865"/>
              <a:gd name="connsiteY182" fmla="*/ 1282619 h 2719315"/>
              <a:gd name="connsiteX183" fmla="*/ 2418340 w 2423865"/>
              <a:gd name="connsiteY183" fmla="*/ 1286127 h 2719315"/>
              <a:gd name="connsiteX184" fmla="*/ 1682180 w 2423865"/>
              <a:gd name="connsiteY184" fmla="*/ 1645176 h 2719315"/>
              <a:gd name="connsiteX185" fmla="*/ 1682180 w 2423865"/>
              <a:gd name="connsiteY185" fmla="*/ 1046781 h 2719315"/>
              <a:gd name="connsiteX186" fmla="*/ 1679080 w 2423865"/>
              <a:gd name="connsiteY186" fmla="*/ 1045232 h 2719315"/>
              <a:gd name="connsiteX187" fmla="*/ 1682180 w 2423865"/>
              <a:gd name="connsiteY187" fmla="*/ 1038875 h 2719315"/>
              <a:gd name="connsiteX188" fmla="*/ 409303 w 2423865"/>
              <a:gd name="connsiteY188" fmla="*/ 418051 h 2719315"/>
              <a:gd name="connsiteX189" fmla="*/ 429853 w 2423865"/>
              <a:gd name="connsiteY189" fmla="*/ 406646 h 2719315"/>
              <a:gd name="connsiteX190" fmla="*/ 484940 w 2423865"/>
              <a:gd name="connsiteY190" fmla="*/ 375919 h 2719315"/>
              <a:gd name="connsiteX191" fmla="*/ 544702 w 2423865"/>
              <a:gd name="connsiteY191" fmla="*/ 342137 h 2719315"/>
              <a:gd name="connsiteX192" fmla="*/ 608805 w 2423865"/>
              <a:gd name="connsiteY192" fmla="*/ 304959 h 2719315"/>
              <a:gd name="connsiteX193" fmla="*/ 672907 w 2423865"/>
              <a:gd name="connsiteY193" fmla="*/ 267612 h 2719315"/>
              <a:gd name="connsiteX194" fmla="*/ 731834 w 2423865"/>
              <a:gd name="connsiteY194" fmla="*/ 232301 h 2719315"/>
              <a:gd name="connsiteX195" fmla="*/ 785920 w 2423865"/>
              <a:gd name="connsiteY195" fmla="*/ 199706 h 2719315"/>
              <a:gd name="connsiteX196" fmla="*/ 835666 w 2423865"/>
              <a:gd name="connsiteY196" fmla="*/ 169319 h 2719315"/>
              <a:gd name="connsiteX197" fmla="*/ 881406 w 2423865"/>
              <a:gd name="connsiteY197" fmla="*/ 141647 h 2719315"/>
              <a:gd name="connsiteX198" fmla="*/ 923306 w 2423865"/>
              <a:gd name="connsiteY198" fmla="*/ 116014 h 2719315"/>
              <a:gd name="connsiteX199" fmla="*/ 961867 w 2423865"/>
              <a:gd name="connsiteY199" fmla="*/ 93096 h 2719315"/>
              <a:gd name="connsiteX200" fmla="*/ 997257 w 2423865"/>
              <a:gd name="connsiteY200" fmla="*/ 72384 h 2719315"/>
              <a:gd name="connsiteX201" fmla="*/ 1029976 w 2423865"/>
              <a:gd name="connsiteY201" fmla="*/ 54390 h 2719315"/>
              <a:gd name="connsiteX202" fmla="*/ 1060358 w 2423865"/>
              <a:gd name="connsiteY202" fmla="*/ 38602 h 2719315"/>
              <a:gd name="connsiteX203" fmla="*/ 1088737 w 2423865"/>
              <a:gd name="connsiteY203" fmla="*/ 25361 h 2719315"/>
              <a:gd name="connsiteX204" fmla="*/ 1115445 w 2423865"/>
              <a:gd name="connsiteY204" fmla="*/ 14326 h 2719315"/>
              <a:gd name="connsiteX205" fmla="*/ 1140653 w 2423865"/>
              <a:gd name="connsiteY205" fmla="*/ 5838 h 271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2423865" h="2719315">
                <a:moveTo>
                  <a:pt x="2418185" y="1320906"/>
                </a:moveTo>
                <a:lnTo>
                  <a:pt x="2418023" y="1357145"/>
                </a:lnTo>
                <a:lnTo>
                  <a:pt x="2418356" y="1431670"/>
                </a:lnTo>
                <a:lnTo>
                  <a:pt x="2419190" y="1500764"/>
                </a:lnTo>
                <a:lnTo>
                  <a:pt x="2420193" y="1564255"/>
                </a:lnTo>
                <a:lnTo>
                  <a:pt x="2421361" y="1622822"/>
                </a:lnTo>
                <a:lnTo>
                  <a:pt x="2422362" y="1676637"/>
                </a:lnTo>
                <a:lnTo>
                  <a:pt x="2423364" y="1725699"/>
                </a:lnTo>
                <a:lnTo>
                  <a:pt x="2423865" y="1770855"/>
                </a:lnTo>
                <a:lnTo>
                  <a:pt x="2423698" y="1812276"/>
                </a:lnTo>
                <a:lnTo>
                  <a:pt x="2423031" y="1849964"/>
                </a:lnTo>
                <a:lnTo>
                  <a:pt x="2421361" y="1884255"/>
                </a:lnTo>
                <a:lnTo>
                  <a:pt x="2418690" y="1915662"/>
                </a:lnTo>
                <a:lnTo>
                  <a:pt x="2414684" y="1944351"/>
                </a:lnTo>
                <a:lnTo>
                  <a:pt x="2409343" y="1970665"/>
                </a:lnTo>
                <a:lnTo>
                  <a:pt x="2402331" y="1994941"/>
                </a:lnTo>
                <a:lnTo>
                  <a:pt x="2393650" y="2017348"/>
                </a:lnTo>
                <a:lnTo>
                  <a:pt x="2383134" y="2038230"/>
                </a:lnTo>
                <a:lnTo>
                  <a:pt x="2370447" y="2057922"/>
                </a:lnTo>
                <a:lnTo>
                  <a:pt x="2355423" y="2076766"/>
                </a:lnTo>
                <a:lnTo>
                  <a:pt x="2338228" y="2094930"/>
                </a:lnTo>
                <a:lnTo>
                  <a:pt x="2318197" y="2112586"/>
                </a:lnTo>
                <a:lnTo>
                  <a:pt x="2295493" y="2130580"/>
                </a:lnTo>
                <a:lnTo>
                  <a:pt x="2269953" y="2148575"/>
                </a:lnTo>
                <a:lnTo>
                  <a:pt x="2241074" y="2167249"/>
                </a:lnTo>
                <a:lnTo>
                  <a:pt x="2209189" y="2186772"/>
                </a:lnTo>
                <a:lnTo>
                  <a:pt x="2173633" y="2207313"/>
                </a:lnTo>
                <a:lnTo>
                  <a:pt x="2134571" y="2229382"/>
                </a:lnTo>
                <a:lnTo>
                  <a:pt x="2091669" y="2253319"/>
                </a:lnTo>
                <a:lnTo>
                  <a:pt x="2047815" y="2277775"/>
                </a:lnTo>
                <a:lnTo>
                  <a:pt x="1252064" y="1889662"/>
                </a:lnTo>
                <a:close/>
                <a:moveTo>
                  <a:pt x="741685" y="1082112"/>
                </a:moveTo>
                <a:lnTo>
                  <a:pt x="741685" y="1667507"/>
                </a:lnTo>
                <a:lnTo>
                  <a:pt x="744794" y="1669062"/>
                </a:lnTo>
                <a:lnTo>
                  <a:pt x="741685" y="1675437"/>
                </a:lnTo>
                <a:lnTo>
                  <a:pt x="2014541" y="2296250"/>
                </a:lnTo>
                <a:lnTo>
                  <a:pt x="1994013" y="2307642"/>
                </a:lnTo>
                <a:lnTo>
                  <a:pt x="1938925" y="2338369"/>
                </a:lnTo>
                <a:lnTo>
                  <a:pt x="1879163" y="2372152"/>
                </a:lnTo>
                <a:lnTo>
                  <a:pt x="1815062" y="2409330"/>
                </a:lnTo>
                <a:lnTo>
                  <a:pt x="1750958" y="2446678"/>
                </a:lnTo>
                <a:lnTo>
                  <a:pt x="1692031" y="2481988"/>
                </a:lnTo>
                <a:lnTo>
                  <a:pt x="1637946" y="2514582"/>
                </a:lnTo>
                <a:lnTo>
                  <a:pt x="1588200" y="2544970"/>
                </a:lnTo>
                <a:lnTo>
                  <a:pt x="1542460" y="2572641"/>
                </a:lnTo>
                <a:lnTo>
                  <a:pt x="1500560" y="2598276"/>
                </a:lnTo>
                <a:lnTo>
                  <a:pt x="1461998" y="2621194"/>
                </a:lnTo>
                <a:lnTo>
                  <a:pt x="1426609" y="2641904"/>
                </a:lnTo>
                <a:lnTo>
                  <a:pt x="1393889" y="2659898"/>
                </a:lnTo>
                <a:lnTo>
                  <a:pt x="1363507" y="2675687"/>
                </a:lnTo>
                <a:lnTo>
                  <a:pt x="1335130" y="2688927"/>
                </a:lnTo>
                <a:lnTo>
                  <a:pt x="1308419" y="2699963"/>
                </a:lnTo>
                <a:lnTo>
                  <a:pt x="1283213" y="2708451"/>
                </a:lnTo>
                <a:lnTo>
                  <a:pt x="1258841" y="2714393"/>
                </a:lnTo>
                <a:lnTo>
                  <a:pt x="1235136" y="2718127"/>
                </a:lnTo>
                <a:lnTo>
                  <a:pt x="1212100" y="2719315"/>
                </a:lnTo>
                <a:lnTo>
                  <a:pt x="1188729" y="2718127"/>
                </a:lnTo>
                <a:lnTo>
                  <a:pt x="1165025" y="2714393"/>
                </a:lnTo>
                <a:lnTo>
                  <a:pt x="1140653" y="2708451"/>
                </a:lnTo>
                <a:lnTo>
                  <a:pt x="1115445" y="2699963"/>
                </a:lnTo>
                <a:lnTo>
                  <a:pt x="1088737" y="2688927"/>
                </a:lnTo>
                <a:lnTo>
                  <a:pt x="1060358" y="2675687"/>
                </a:lnTo>
                <a:lnTo>
                  <a:pt x="1029976" y="2659898"/>
                </a:lnTo>
                <a:lnTo>
                  <a:pt x="997257" y="2641904"/>
                </a:lnTo>
                <a:lnTo>
                  <a:pt x="961867" y="2621194"/>
                </a:lnTo>
                <a:lnTo>
                  <a:pt x="923306" y="2598276"/>
                </a:lnTo>
                <a:lnTo>
                  <a:pt x="881406" y="2572641"/>
                </a:lnTo>
                <a:lnTo>
                  <a:pt x="835666" y="2544970"/>
                </a:lnTo>
                <a:lnTo>
                  <a:pt x="785920" y="2514582"/>
                </a:lnTo>
                <a:lnTo>
                  <a:pt x="731834" y="2481988"/>
                </a:lnTo>
                <a:lnTo>
                  <a:pt x="672907" y="2446678"/>
                </a:lnTo>
                <a:lnTo>
                  <a:pt x="608805" y="2409330"/>
                </a:lnTo>
                <a:lnTo>
                  <a:pt x="544702" y="2372152"/>
                </a:lnTo>
                <a:lnTo>
                  <a:pt x="484940" y="2338369"/>
                </a:lnTo>
                <a:lnTo>
                  <a:pt x="429853" y="2307472"/>
                </a:lnTo>
                <a:lnTo>
                  <a:pt x="378770" y="2279122"/>
                </a:lnTo>
                <a:lnTo>
                  <a:pt x="332196" y="2253319"/>
                </a:lnTo>
                <a:lnTo>
                  <a:pt x="289295" y="2229382"/>
                </a:lnTo>
                <a:lnTo>
                  <a:pt x="250233" y="2207313"/>
                </a:lnTo>
                <a:lnTo>
                  <a:pt x="214843" y="2186772"/>
                </a:lnTo>
                <a:lnTo>
                  <a:pt x="182791" y="2167080"/>
                </a:lnTo>
                <a:lnTo>
                  <a:pt x="153912" y="2148575"/>
                </a:lnTo>
                <a:lnTo>
                  <a:pt x="128539" y="2130580"/>
                </a:lnTo>
                <a:lnTo>
                  <a:pt x="105668" y="2112586"/>
                </a:lnTo>
                <a:lnTo>
                  <a:pt x="85637" y="2094930"/>
                </a:lnTo>
                <a:lnTo>
                  <a:pt x="68442" y="2076766"/>
                </a:lnTo>
                <a:lnTo>
                  <a:pt x="53419" y="2057922"/>
                </a:lnTo>
                <a:lnTo>
                  <a:pt x="40733" y="2038230"/>
                </a:lnTo>
                <a:lnTo>
                  <a:pt x="30215" y="2017348"/>
                </a:lnTo>
                <a:lnTo>
                  <a:pt x="21535" y="1994941"/>
                </a:lnTo>
                <a:lnTo>
                  <a:pt x="14523" y="1970665"/>
                </a:lnTo>
                <a:lnTo>
                  <a:pt x="9348" y="1944351"/>
                </a:lnTo>
                <a:lnTo>
                  <a:pt x="5175" y="1915662"/>
                </a:lnTo>
                <a:lnTo>
                  <a:pt x="2504" y="1884255"/>
                </a:lnTo>
                <a:lnTo>
                  <a:pt x="835" y="1849964"/>
                </a:lnTo>
                <a:lnTo>
                  <a:pt x="167" y="1812276"/>
                </a:lnTo>
                <a:lnTo>
                  <a:pt x="0" y="1770855"/>
                </a:lnTo>
                <a:lnTo>
                  <a:pt x="501" y="1725699"/>
                </a:lnTo>
                <a:lnTo>
                  <a:pt x="1503" y="1676637"/>
                </a:lnTo>
                <a:lnTo>
                  <a:pt x="2504" y="1622822"/>
                </a:lnTo>
                <a:lnTo>
                  <a:pt x="3673" y="1564255"/>
                </a:lnTo>
                <a:lnTo>
                  <a:pt x="4675" y="1500764"/>
                </a:lnTo>
                <a:lnTo>
                  <a:pt x="5394" y="1441225"/>
                </a:lnTo>
                <a:close/>
                <a:moveTo>
                  <a:pt x="376029" y="436526"/>
                </a:moveTo>
                <a:lnTo>
                  <a:pt x="1178962" y="828143"/>
                </a:lnTo>
                <a:lnTo>
                  <a:pt x="741685" y="1046781"/>
                </a:lnTo>
                <a:lnTo>
                  <a:pt x="741685" y="1047409"/>
                </a:lnTo>
                <a:lnTo>
                  <a:pt x="5622" y="1406410"/>
                </a:lnTo>
                <a:lnTo>
                  <a:pt x="5843" y="1357145"/>
                </a:lnTo>
                <a:lnTo>
                  <a:pt x="5509" y="1282619"/>
                </a:lnTo>
                <a:lnTo>
                  <a:pt x="4675" y="1213526"/>
                </a:lnTo>
                <a:lnTo>
                  <a:pt x="3673" y="1150035"/>
                </a:lnTo>
                <a:lnTo>
                  <a:pt x="2504" y="1091466"/>
                </a:lnTo>
                <a:lnTo>
                  <a:pt x="1503" y="1037653"/>
                </a:lnTo>
                <a:lnTo>
                  <a:pt x="501" y="988591"/>
                </a:lnTo>
                <a:lnTo>
                  <a:pt x="0" y="943434"/>
                </a:lnTo>
                <a:lnTo>
                  <a:pt x="167" y="902012"/>
                </a:lnTo>
                <a:lnTo>
                  <a:pt x="835" y="864325"/>
                </a:lnTo>
                <a:lnTo>
                  <a:pt x="2504" y="830033"/>
                </a:lnTo>
                <a:lnTo>
                  <a:pt x="5175" y="798627"/>
                </a:lnTo>
                <a:lnTo>
                  <a:pt x="9182" y="769937"/>
                </a:lnTo>
                <a:lnTo>
                  <a:pt x="14523" y="743625"/>
                </a:lnTo>
                <a:lnTo>
                  <a:pt x="21535" y="719348"/>
                </a:lnTo>
                <a:lnTo>
                  <a:pt x="30215" y="696940"/>
                </a:lnTo>
                <a:lnTo>
                  <a:pt x="40733" y="676059"/>
                </a:lnTo>
                <a:lnTo>
                  <a:pt x="53419" y="656366"/>
                </a:lnTo>
                <a:lnTo>
                  <a:pt x="68442" y="637523"/>
                </a:lnTo>
                <a:lnTo>
                  <a:pt x="85637" y="619358"/>
                </a:lnTo>
                <a:lnTo>
                  <a:pt x="105668" y="601703"/>
                </a:lnTo>
                <a:lnTo>
                  <a:pt x="128372" y="583708"/>
                </a:lnTo>
                <a:lnTo>
                  <a:pt x="153912" y="565714"/>
                </a:lnTo>
                <a:lnTo>
                  <a:pt x="182791" y="547040"/>
                </a:lnTo>
                <a:lnTo>
                  <a:pt x="214676" y="527518"/>
                </a:lnTo>
                <a:lnTo>
                  <a:pt x="250233" y="506975"/>
                </a:lnTo>
                <a:lnTo>
                  <a:pt x="289295" y="484907"/>
                </a:lnTo>
                <a:lnTo>
                  <a:pt x="332196" y="460971"/>
                </a:lnTo>
                <a:close/>
                <a:moveTo>
                  <a:pt x="1164603" y="0"/>
                </a:moveTo>
                <a:lnTo>
                  <a:pt x="1259264" y="0"/>
                </a:lnTo>
                <a:lnTo>
                  <a:pt x="1283213" y="5838"/>
                </a:lnTo>
                <a:lnTo>
                  <a:pt x="1308419" y="14326"/>
                </a:lnTo>
                <a:lnTo>
                  <a:pt x="1335130" y="25361"/>
                </a:lnTo>
                <a:lnTo>
                  <a:pt x="1363507" y="38602"/>
                </a:lnTo>
                <a:lnTo>
                  <a:pt x="1393889" y="54390"/>
                </a:lnTo>
                <a:lnTo>
                  <a:pt x="1426609" y="72384"/>
                </a:lnTo>
                <a:lnTo>
                  <a:pt x="1461998" y="93096"/>
                </a:lnTo>
                <a:lnTo>
                  <a:pt x="1500560" y="116014"/>
                </a:lnTo>
                <a:lnTo>
                  <a:pt x="1542460" y="141647"/>
                </a:lnTo>
                <a:lnTo>
                  <a:pt x="1588200" y="169319"/>
                </a:lnTo>
                <a:lnTo>
                  <a:pt x="1637946" y="199706"/>
                </a:lnTo>
                <a:lnTo>
                  <a:pt x="1692031" y="232301"/>
                </a:lnTo>
                <a:lnTo>
                  <a:pt x="1750958" y="267612"/>
                </a:lnTo>
                <a:lnTo>
                  <a:pt x="1815062" y="304959"/>
                </a:lnTo>
                <a:lnTo>
                  <a:pt x="1879163" y="342137"/>
                </a:lnTo>
                <a:lnTo>
                  <a:pt x="1938925" y="375919"/>
                </a:lnTo>
                <a:lnTo>
                  <a:pt x="1994013" y="406816"/>
                </a:lnTo>
                <a:lnTo>
                  <a:pt x="2045095" y="435166"/>
                </a:lnTo>
                <a:lnTo>
                  <a:pt x="2091669" y="460971"/>
                </a:lnTo>
                <a:lnTo>
                  <a:pt x="2134571" y="484907"/>
                </a:lnTo>
                <a:lnTo>
                  <a:pt x="2173633" y="506975"/>
                </a:lnTo>
                <a:lnTo>
                  <a:pt x="2209023" y="527518"/>
                </a:lnTo>
                <a:lnTo>
                  <a:pt x="2241074" y="547210"/>
                </a:lnTo>
                <a:lnTo>
                  <a:pt x="2269953" y="565714"/>
                </a:lnTo>
                <a:lnTo>
                  <a:pt x="2295327" y="583708"/>
                </a:lnTo>
                <a:lnTo>
                  <a:pt x="2318197" y="601703"/>
                </a:lnTo>
                <a:lnTo>
                  <a:pt x="2338228" y="619358"/>
                </a:lnTo>
                <a:lnTo>
                  <a:pt x="2355423" y="637523"/>
                </a:lnTo>
                <a:lnTo>
                  <a:pt x="2370447" y="656366"/>
                </a:lnTo>
                <a:lnTo>
                  <a:pt x="2383134" y="676059"/>
                </a:lnTo>
                <a:lnTo>
                  <a:pt x="2393650" y="696940"/>
                </a:lnTo>
                <a:lnTo>
                  <a:pt x="2402331" y="719348"/>
                </a:lnTo>
                <a:lnTo>
                  <a:pt x="2409343" y="743625"/>
                </a:lnTo>
                <a:lnTo>
                  <a:pt x="2414517" y="769937"/>
                </a:lnTo>
                <a:lnTo>
                  <a:pt x="2418690" y="798627"/>
                </a:lnTo>
                <a:lnTo>
                  <a:pt x="2421361" y="830033"/>
                </a:lnTo>
                <a:lnTo>
                  <a:pt x="2423031" y="864325"/>
                </a:lnTo>
                <a:lnTo>
                  <a:pt x="2423698" y="902012"/>
                </a:lnTo>
                <a:lnTo>
                  <a:pt x="2423865" y="943434"/>
                </a:lnTo>
                <a:lnTo>
                  <a:pt x="2423364" y="988591"/>
                </a:lnTo>
                <a:lnTo>
                  <a:pt x="2422362" y="1037653"/>
                </a:lnTo>
                <a:lnTo>
                  <a:pt x="2421361" y="1091466"/>
                </a:lnTo>
                <a:lnTo>
                  <a:pt x="2420193" y="1150035"/>
                </a:lnTo>
                <a:lnTo>
                  <a:pt x="2419190" y="1213526"/>
                </a:lnTo>
                <a:lnTo>
                  <a:pt x="2418356" y="1282619"/>
                </a:lnTo>
                <a:lnTo>
                  <a:pt x="2418340" y="1286127"/>
                </a:lnTo>
                <a:lnTo>
                  <a:pt x="1682180" y="1645176"/>
                </a:lnTo>
                <a:lnTo>
                  <a:pt x="1682180" y="1046781"/>
                </a:lnTo>
                <a:lnTo>
                  <a:pt x="1679080" y="1045232"/>
                </a:lnTo>
                <a:lnTo>
                  <a:pt x="1682180" y="1038875"/>
                </a:lnTo>
                <a:lnTo>
                  <a:pt x="409303" y="418051"/>
                </a:lnTo>
                <a:lnTo>
                  <a:pt x="429853" y="406646"/>
                </a:lnTo>
                <a:lnTo>
                  <a:pt x="484940" y="375919"/>
                </a:lnTo>
                <a:lnTo>
                  <a:pt x="544702" y="342137"/>
                </a:lnTo>
                <a:lnTo>
                  <a:pt x="608805" y="304959"/>
                </a:lnTo>
                <a:lnTo>
                  <a:pt x="672907" y="267612"/>
                </a:lnTo>
                <a:lnTo>
                  <a:pt x="731834" y="232301"/>
                </a:lnTo>
                <a:lnTo>
                  <a:pt x="785920" y="199706"/>
                </a:lnTo>
                <a:lnTo>
                  <a:pt x="835666" y="169319"/>
                </a:lnTo>
                <a:lnTo>
                  <a:pt x="881406" y="141647"/>
                </a:lnTo>
                <a:lnTo>
                  <a:pt x="923306" y="116014"/>
                </a:lnTo>
                <a:lnTo>
                  <a:pt x="961867" y="93096"/>
                </a:lnTo>
                <a:lnTo>
                  <a:pt x="997257" y="72384"/>
                </a:lnTo>
                <a:lnTo>
                  <a:pt x="1029976" y="54390"/>
                </a:lnTo>
                <a:lnTo>
                  <a:pt x="1060358" y="38602"/>
                </a:lnTo>
                <a:lnTo>
                  <a:pt x="1088737" y="25361"/>
                </a:lnTo>
                <a:lnTo>
                  <a:pt x="1115445" y="14326"/>
                </a:lnTo>
                <a:lnTo>
                  <a:pt x="1140653" y="5838"/>
                </a:lnTo>
                <a:close/>
              </a:path>
            </a:pathLst>
          </a:custGeom>
          <a:ln>
            <a:solidFill>
              <a:schemeClr val="bg1"/>
            </a:solidFill>
          </a:ln>
        </p:spPr>
      </p:pic>
      <p:grpSp>
        <p:nvGrpSpPr>
          <p:cNvPr id="8" name="组合 7"/>
          <p:cNvGrpSpPr/>
          <p:nvPr/>
        </p:nvGrpSpPr>
        <p:grpSpPr>
          <a:xfrm>
            <a:off x="222749" y="245532"/>
            <a:ext cx="2245946" cy="523220"/>
            <a:chOff x="174623" y="245532"/>
            <a:chExt cx="2245946" cy="523220"/>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E6705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597C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99612" y="245532"/>
              <a:ext cx="162095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w="0">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cs"/>
                </a:rPr>
                <a:t>经验教训</a:t>
              </a:r>
              <a:endPar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endParaRPr>
            </a:p>
          </p:txBody>
        </p:sp>
      </p:grpSp>
      <p:grpSp>
        <p:nvGrpSpPr>
          <p:cNvPr id="59" name="组合 58"/>
          <p:cNvGrpSpPr/>
          <p:nvPr/>
        </p:nvGrpSpPr>
        <p:grpSpPr>
          <a:xfrm>
            <a:off x="3578496" y="2304370"/>
            <a:ext cx="1148843" cy="1148843"/>
            <a:chOff x="264733" y="1902394"/>
            <a:chExt cx="1666968" cy="1666968"/>
          </a:xfrm>
        </p:grpSpPr>
        <p:sp>
          <p:nvSpPr>
            <p:cNvPr id="60" name="弧形 59"/>
            <p:cNvSpPr/>
            <p:nvPr/>
          </p:nvSpPr>
          <p:spPr>
            <a:xfrm>
              <a:off x="264733" y="1902394"/>
              <a:ext cx="1666968" cy="1666968"/>
            </a:xfrm>
            <a:prstGeom prst="arc">
              <a:avLst/>
            </a:prstGeom>
            <a:ln w="9525">
              <a:solidFill>
                <a:srgbClr val="597C8F"/>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cs typeface="+mn-ea"/>
                <a:sym typeface="+mn-lt"/>
              </a:endParaRPr>
            </a:p>
          </p:txBody>
        </p:sp>
        <p:grpSp>
          <p:nvGrpSpPr>
            <p:cNvPr id="61" name="组合 60"/>
            <p:cNvGrpSpPr/>
            <p:nvPr/>
          </p:nvGrpSpPr>
          <p:grpSpPr>
            <a:xfrm>
              <a:off x="507203" y="2050078"/>
              <a:ext cx="1182028" cy="1182030"/>
              <a:chOff x="2040674" y="1745166"/>
              <a:chExt cx="1182028" cy="1182030"/>
            </a:xfrm>
            <a:effectLst>
              <a:outerShdw blurRad="635000" dist="254000" dir="8100000" algn="tr" rotWithShape="0">
                <a:schemeClr val="bg1">
                  <a:lumMod val="50000"/>
                  <a:alpha val="40000"/>
                </a:schemeClr>
              </a:outerShdw>
            </a:effectLst>
          </p:grpSpPr>
          <p:sp>
            <p:nvSpPr>
              <p:cNvPr id="62" name="流程图: 接点 61"/>
              <p:cNvSpPr/>
              <p:nvPr/>
            </p:nvSpPr>
            <p:spPr>
              <a:xfrm>
                <a:off x="2040674" y="1745166"/>
                <a:ext cx="1182028" cy="1182030"/>
              </a:xfrm>
              <a:prstGeom prst="flowChartConnector">
                <a:avLst/>
              </a:prstGeom>
              <a:solidFill>
                <a:srgbClr val="597C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宋体 CN" panose="02020400000000000000" pitchFamily="18" charset="-122"/>
                  <a:ea typeface="思源宋体 CN" panose="02020400000000000000" pitchFamily="18" charset="-122"/>
                  <a:cs typeface="+mn-ea"/>
                  <a:sym typeface="+mn-lt"/>
                </a:endParaRPr>
              </a:p>
            </p:txBody>
          </p:sp>
          <p:sp>
            <p:nvSpPr>
              <p:cNvPr id="63" name="car_163942"/>
              <p:cNvSpPr>
                <a:spLocks noChangeAspect="1"/>
              </p:cNvSpPr>
              <p:nvPr/>
            </p:nvSpPr>
            <p:spPr bwMode="auto">
              <a:xfrm>
                <a:off x="2326845" y="2055313"/>
                <a:ext cx="609685" cy="561736"/>
              </a:xfrm>
              <a:custGeom>
                <a:avLst/>
                <a:gdLst>
                  <a:gd name="T0" fmla="*/ 5411 w 6523"/>
                  <a:gd name="T1" fmla="*/ 1928 h 6020"/>
                  <a:gd name="T2" fmla="*/ 4545 w 6523"/>
                  <a:gd name="T3" fmla="*/ 1928 h 6020"/>
                  <a:gd name="T4" fmla="*/ 4496 w 6523"/>
                  <a:gd name="T5" fmla="*/ 1636 h 6020"/>
                  <a:gd name="T6" fmla="*/ 2567 w 6523"/>
                  <a:gd name="T7" fmla="*/ 0 h 6020"/>
                  <a:gd name="T8" fmla="*/ 1512 w 6523"/>
                  <a:gd name="T9" fmla="*/ 0 h 6020"/>
                  <a:gd name="T10" fmla="*/ 1248 w 6523"/>
                  <a:gd name="T11" fmla="*/ 222 h 6020"/>
                  <a:gd name="T12" fmla="*/ 965 w 6523"/>
                  <a:gd name="T13" fmla="*/ 1928 h 6020"/>
                  <a:gd name="T14" fmla="*/ 277 w 6523"/>
                  <a:gd name="T15" fmla="*/ 1928 h 6020"/>
                  <a:gd name="T16" fmla="*/ 0 w 6523"/>
                  <a:gd name="T17" fmla="*/ 2206 h 6020"/>
                  <a:gd name="T18" fmla="*/ 0 w 6523"/>
                  <a:gd name="T19" fmla="*/ 4342 h 6020"/>
                  <a:gd name="T20" fmla="*/ 277 w 6523"/>
                  <a:gd name="T21" fmla="*/ 4619 h 6020"/>
                  <a:gd name="T22" fmla="*/ 649 w 6523"/>
                  <a:gd name="T23" fmla="*/ 4619 h 6020"/>
                  <a:gd name="T24" fmla="*/ 639 w 6523"/>
                  <a:gd name="T25" fmla="*/ 4786 h 6020"/>
                  <a:gd name="T26" fmla="*/ 1873 w 6523"/>
                  <a:gd name="T27" fmla="*/ 6020 h 6020"/>
                  <a:gd name="T28" fmla="*/ 3108 w 6523"/>
                  <a:gd name="T29" fmla="*/ 4786 h 6020"/>
                  <a:gd name="T30" fmla="*/ 3097 w 6523"/>
                  <a:gd name="T31" fmla="*/ 4619 h 6020"/>
                  <a:gd name="T32" fmla="*/ 3439 w 6523"/>
                  <a:gd name="T33" fmla="*/ 4619 h 6020"/>
                  <a:gd name="T34" fmla="*/ 3428 w 6523"/>
                  <a:gd name="T35" fmla="*/ 4786 h 6020"/>
                  <a:gd name="T36" fmla="*/ 4663 w 6523"/>
                  <a:gd name="T37" fmla="*/ 6020 h 6020"/>
                  <a:gd name="T38" fmla="*/ 5897 w 6523"/>
                  <a:gd name="T39" fmla="*/ 4786 h 6020"/>
                  <a:gd name="T40" fmla="*/ 5887 w 6523"/>
                  <a:gd name="T41" fmla="*/ 4619 h 6020"/>
                  <a:gd name="T42" fmla="*/ 6245 w 6523"/>
                  <a:gd name="T43" fmla="*/ 4619 h 6020"/>
                  <a:gd name="T44" fmla="*/ 6523 w 6523"/>
                  <a:gd name="T45" fmla="*/ 4342 h 6020"/>
                  <a:gd name="T46" fmla="*/ 6523 w 6523"/>
                  <a:gd name="T47" fmla="*/ 3038 h 6020"/>
                  <a:gd name="T48" fmla="*/ 5411 w 6523"/>
                  <a:gd name="T49" fmla="*/ 1928 h 6020"/>
                  <a:gd name="T50" fmla="*/ 1761 w 6523"/>
                  <a:gd name="T51" fmla="*/ 542 h 6020"/>
                  <a:gd name="T52" fmla="*/ 2580 w 6523"/>
                  <a:gd name="T53" fmla="*/ 542 h 6020"/>
                  <a:gd name="T54" fmla="*/ 3968 w 6523"/>
                  <a:gd name="T55" fmla="*/ 1720 h 6020"/>
                  <a:gd name="T56" fmla="*/ 3996 w 6523"/>
                  <a:gd name="T57" fmla="*/ 1928 h 6020"/>
                  <a:gd name="T58" fmla="*/ 1512 w 6523"/>
                  <a:gd name="T59" fmla="*/ 1928 h 6020"/>
                  <a:gd name="T60" fmla="*/ 1761 w 6523"/>
                  <a:gd name="T61" fmla="*/ 542 h 6020"/>
                  <a:gd name="T62" fmla="*/ 1872 w 6523"/>
                  <a:gd name="T63" fmla="*/ 5495 h 6020"/>
                  <a:gd name="T64" fmla="*/ 1179 w 6523"/>
                  <a:gd name="T65" fmla="*/ 4802 h 6020"/>
                  <a:gd name="T66" fmla="*/ 1872 w 6523"/>
                  <a:gd name="T67" fmla="*/ 4108 h 6020"/>
                  <a:gd name="T68" fmla="*/ 2565 w 6523"/>
                  <a:gd name="T69" fmla="*/ 4802 h 6020"/>
                  <a:gd name="T70" fmla="*/ 1872 w 6523"/>
                  <a:gd name="T71" fmla="*/ 5495 h 6020"/>
                  <a:gd name="T72" fmla="*/ 4661 w 6523"/>
                  <a:gd name="T73" fmla="*/ 5495 h 6020"/>
                  <a:gd name="T74" fmla="*/ 3968 w 6523"/>
                  <a:gd name="T75" fmla="*/ 4802 h 6020"/>
                  <a:gd name="T76" fmla="*/ 4661 w 6523"/>
                  <a:gd name="T77" fmla="*/ 4108 h 6020"/>
                  <a:gd name="T78" fmla="*/ 5355 w 6523"/>
                  <a:gd name="T79" fmla="*/ 4802 h 6020"/>
                  <a:gd name="T80" fmla="*/ 4661 w 6523"/>
                  <a:gd name="T81" fmla="*/ 5495 h 6020"/>
                  <a:gd name="T82" fmla="*/ 5979 w 6523"/>
                  <a:gd name="T83" fmla="*/ 4066 h 6020"/>
                  <a:gd name="T84" fmla="*/ 5661 w 6523"/>
                  <a:gd name="T85" fmla="*/ 4066 h 6020"/>
                  <a:gd name="T86" fmla="*/ 4660 w 6523"/>
                  <a:gd name="T87" fmla="*/ 3552 h 6020"/>
                  <a:gd name="T88" fmla="*/ 3659 w 6523"/>
                  <a:gd name="T89" fmla="*/ 4066 h 6020"/>
                  <a:gd name="T90" fmla="*/ 2872 w 6523"/>
                  <a:gd name="T91" fmla="*/ 4066 h 6020"/>
                  <a:gd name="T92" fmla="*/ 1871 w 6523"/>
                  <a:gd name="T93" fmla="*/ 3552 h 6020"/>
                  <a:gd name="T94" fmla="*/ 869 w 6523"/>
                  <a:gd name="T95" fmla="*/ 4066 h 6020"/>
                  <a:gd name="T96" fmla="*/ 541 w 6523"/>
                  <a:gd name="T97" fmla="*/ 4066 h 6020"/>
                  <a:gd name="T98" fmla="*/ 541 w 6523"/>
                  <a:gd name="T99" fmla="*/ 2456 h 6020"/>
                  <a:gd name="T100" fmla="*/ 5411 w 6523"/>
                  <a:gd name="T101" fmla="*/ 2456 h 6020"/>
                  <a:gd name="T102" fmla="*/ 5980 w 6523"/>
                  <a:gd name="T103" fmla="*/ 3026 h 6020"/>
                  <a:gd name="T104" fmla="*/ 5980 w 6523"/>
                  <a:gd name="T105" fmla="*/ 4066 h 6020"/>
                  <a:gd name="T106" fmla="*/ 5979 w 6523"/>
                  <a:gd name="T107" fmla="*/ 4066 h 6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23" h="6020">
                    <a:moveTo>
                      <a:pt x="5411" y="1928"/>
                    </a:moveTo>
                    <a:lnTo>
                      <a:pt x="4545" y="1928"/>
                    </a:lnTo>
                    <a:lnTo>
                      <a:pt x="4496" y="1636"/>
                    </a:lnTo>
                    <a:cubicBezTo>
                      <a:pt x="4343" y="694"/>
                      <a:pt x="3524" y="0"/>
                      <a:pt x="2567" y="0"/>
                    </a:cubicBezTo>
                    <a:lnTo>
                      <a:pt x="1512" y="0"/>
                    </a:lnTo>
                    <a:cubicBezTo>
                      <a:pt x="1387" y="0"/>
                      <a:pt x="1276" y="98"/>
                      <a:pt x="1248" y="222"/>
                    </a:cubicBezTo>
                    <a:lnTo>
                      <a:pt x="965" y="1928"/>
                    </a:lnTo>
                    <a:lnTo>
                      <a:pt x="277" y="1928"/>
                    </a:lnTo>
                    <a:cubicBezTo>
                      <a:pt x="125" y="1928"/>
                      <a:pt x="0" y="2054"/>
                      <a:pt x="0" y="2206"/>
                    </a:cubicBezTo>
                    <a:lnTo>
                      <a:pt x="0" y="4342"/>
                    </a:lnTo>
                    <a:cubicBezTo>
                      <a:pt x="0" y="4494"/>
                      <a:pt x="125" y="4619"/>
                      <a:pt x="277" y="4619"/>
                    </a:cubicBezTo>
                    <a:lnTo>
                      <a:pt x="649" y="4619"/>
                    </a:lnTo>
                    <a:cubicBezTo>
                      <a:pt x="641" y="4674"/>
                      <a:pt x="639" y="4730"/>
                      <a:pt x="639" y="4786"/>
                    </a:cubicBezTo>
                    <a:cubicBezTo>
                      <a:pt x="639" y="5466"/>
                      <a:pt x="1193" y="6020"/>
                      <a:pt x="1873" y="6020"/>
                    </a:cubicBezTo>
                    <a:cubicBezTo>
                      <a:pt x="2553" y="6020"/>
                      <a:pt x="3095" y="5466"/>
                      <a:pt x="3108" y="4786"/>
                    </a:cubicBezTo>
                    <a:cubicBezTo>
                      <a:pt x="3108" y="4730"/>
                      <a:pt x="3104" y="4674"/>
                      <a:pt x="3097" y="4619"/>
                    </a:cubicBezTo>
                    <a:lnTo>
                      <a:pt x="3439" y="4619"/>
                    </a:lnTo>
                    <a:cubicBezTo>
                      <a:pt x="3431" y="4674"/>
                      <a:pt x="3428" y="4730"/>
                      <a:pt x="3428" y="4786"/>
                    </a:cubicBezTo>
                    <a:cubicBezTo>
                      <a:pt x="3428" y="5466"/>
                      <a:pt x="3983" y="6020"/>
                      <a:pt x="4663" y="6020"/>
                    </a:cubicBezTo>
                    <a:cubicBezTo>
                      <a:pt x="5328" y="6020"/>
                      <a:pt x="5884" y="5466"/>
                      <a:pt x="5897" y="4786"/>
                    </a:cubicBezTo>
                    <a:cubicBezTo>
                      <a:pt x="5897" y="4730"/>
                      <a:pt x="5893" y="4674"/>
                      <a:pt x="5887" y="4619"/>
                    </a:cubicBezTo>
                    <a:lnTo>
                      <a:pt x="6245" y="4619"/>
                    </a:lnTo>
                    <a:cubicBezTo>
                      <a:pt x="6397" y="4619"/>
                      <a:pt x="6523" y="4494"/>
                      <a:pt x="6523" y="4342"/>
                    </a:cubicBezTo>
                    <a:lnTo>
                      <a:pt x="6523" y="3038"/>
                    </a:lnTo>
                    <a:cubicBezTo>
                      <a:pt x="6520" y="2428"/>
                      <a:pt x="6021" y="1928"/>
                      <a:pt x="5411" y="1928"/>
                    </a:cubicBezTo>
                    <a:close/>
                    <a:moveTo>
                      <a:pt x="1761" y="542"/>
                    </a:moveTo>
                    <a:lnTo>
                      <a:pt x="2580" y="542"/>
                    </a:lnTo>
                    <a:cubicBezTo>
                      <a:pt x="3273" y="542"/>
                      <a:pt x="3856" y="1042"/>
                      <a:pt x="3968" y="1720"/>
                    </a:cubicBezTo>
                    <a:lnTo>
                      <a:pt x="3996" y="1928"/>
                    </a:lnTo>
                    <a:lnTo>
                      <a:pt x="1512" y="1928"/>
                    </a:lnTo>
                    <a:lnTo>
                      <a:pt x="1761" y="542"/>
                    </a:lnTo>
                    <a:close/>
                    <a:moveTo>
                      <a:pt x="1872" y="5495"/>
                    </a:moveTo>
                    <a:cubicBezTo>
                      <a:pt x="1484" y="5495"/>
                      <a:pt x="1179" y="5190"/>
                      <a:pt x="1179" y="4802"/>
                    </a:cubicBezTo>
                    <a:cubicBezTo>
                      <a:pt x="1179" y="4414"/>
                      <a:pt x="1497" y="4108"/>
                      <a:pt x="1872" y="4108"/>
                    </a:cubicBezTo>
                    <a:cubicBezTo>
                      <a:pt x="2247" y="4108"/>
                      <a:pt x="2565" y="4414"/>
                      <a:pt x="2565" y="4802"/>
                    </a:cubicBezTo>
                    <a:cubicBezTo>
                      <a:pt x="2567" y="5190"/>
                      <a:pt x="2261" y="5495"/>
                      <a:pt x="1872" y="5495"/>
                    </a:cubicBezTo>
                    <a:close/>
                    <a:moveTo>
                      <a:pt x="4661" y="5495"/>
                    </a:moveTo>
                    <a:cubicBezTo>
                      <a:pt x="4273" y="5495"/>
                      <a:pt x="3968" y="5190"/>
                      <a:pt x="3968" y="4802"/>
                    </a:cubicBezTo>
                    <a:cubicBezTo>
                      <a:pt x="3968" y="4414"/>
                      <a:pt x="4287" y="4108"/>
                      <a:pt x="4661" y="4108"/>
                    </a:cubicBezTo>
                    <a:cubicBezTo>
                      <a:pt x="5036" y="4108"/>
                      <a:pt x="5355" y="4414"/>
                      <a:pt x="5355" y="4802"/>
                    </a:cubicBezTo>
                    <a:cubicBezTo>
                      <a:pt x="5355" y="5190"/>
                      <a:pt x="5036" y="5495"/>
                      <a:pt x="4661" y="5495"/>
                    </a:cubicBezTo>
                    <a:close/>
                    <a:moveTo>
                      <a:pt x="5979" y="4066"/>
                    </a:moveTo>
                    <a:lnTo>
                      <a:pt x="5661" y="4066"/>
                    </a:lnTo>
                    <a:cubicBezTo>
                      <a:pt x="5436" y="3755"/>
                      <a:pt x="5072" y="3552"/>
                      <a:pt x="4660" y="3552"/>
                    </a:cubicBezTo>
                    <a:cubicBezTo>
                      <a:pt x="4249" y="3552"/>
                      <a:pt x="3884" y="3755"/>
                      <a:pt x="3659" y="4066"/>
                    </a:cubicBezTo>
                    <a:lnTo>
                      <a:pt x="2872" y="4066"/>
                    </a:lnTo>
                    <a:cubicBezTo>
                      <a:pt x="2647" y="3755"/>
                      <a:pt x="2283" y="3552"/>
                      <a:pt x="1871" y="3552"/>
                    </a:cubicBezTo>
                    <a:cubicBezTo>
                      <a:pt x="1459" y="3552"/>
                      <a:pt x="1095" y="3755"/>
                      <a:pt x="869" y="4066"/>
                    </a:cubicBezTo>
                    <a:lnTo>
                      <a:pt x="541" y="4066"/>
                    </a:lnTo>
                    <a:lnTo>
                      <a:pt x="541" y="2456"/>
                    </a:lnTo>
                    <a:lnTo>
                      <a:pt x="5411" y="2456"/>
                    </a:lnTo>
                    <a:cubicBezTo>
                      <a:pt x="5729" y="2456"/>
                      <a:pt x="5980" y="2706"/>
                      <a:pt x="5980" y="3026"/>
                    </a:cubicBezTo>
                    <a:lnTo>
                      <a:pt x="5980" y="4066"/>
                    </a:lnTo>
                    <a:lnTo>
                      <a:pt x="5979" y="4066"/>
                    </a:lnTo>
                    <a:close/>
                  </a:path>
                </a:pathLst>
              </a:custGeom>
              <a:solidFill>
                <a:schemeClr val="bg1"/>
              </a:solidFill>
              <a:ln>
                <a:noFill/>
              </a:ln>
            </p:spPr>
            <p:txBody>
              <a:bodyPr/>
              <a:lstStyle/>
              <a:p>
                <a:endParaRPr lang="zh-CN" altLang="en-US" dirty="0">
                  <a:latin typeface="思源宋体 CN" panose="02020400000000000000" pitchFamily="18" charset="-122"/>
                  <a:ea typeface="思源宋体 CN" panose="02020400000000000000" pitchFamily="18" charset="-122"/>
                  <a:cs typeface="+mn-ea"/>
                  <a:sym typeface="+mn-lt"/>
                </a:endParaRPr>
              </a:p>
            </p:txBody>
          </p:sp>
        </p:grpSp>
      </p:grpSp>
      <p:grpSp>
        <p:nvGrpSpPr>
          <p:cNvPr id="74" name="组合 73"/>
          <p:cNvGrpSpPr/>
          <p:nvPr/>
        </p:nvGrpSpPr>
        <p:grpSpPr>
          <a:xfrm>
            <a:off x="3578496" y="3870445"/>
            <a:ext cx="1148843" cy="1148843"/>
            <a:chOff x="2204852" y="4174764"/>
            <a:chExt cx="1666968" cy="1666968"/>
          </a:xfrm>
        </p:grpSpPr>
        <p:sp>
          <p:nvSpPr>
            <p:cNvPr id="75" name="弧形 74"/>
            <p:cNvSpPr/>
            <p:nvPr/>
          </p:nvSpPr>
          <p:spPr>
            <a:xfrm flipV="1">
              <a:off x="2204852" y="4174764"/>
              <a:ext cx="1666968" cy="1666968"/>
            </a:xfrm>
            <a:prstGeom prst="arc">
              <a:avLst/>
            </a:prstGeom>
            <a:ln w="9525">
              <a:solidFill>
                <a:srgbClr val="E6705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cs typeface="+mn-ea"/>
                <a:sym typeface="+mn-lt"/>
              </a:endParaRPr>
            </a:p>
          </p:txBody>
        </p:sp>
        <p:grpSp>
          <p:nvGrpSpPr>
            <p:cNvPr id="76" name="组合 75"/>
            <p:cNvGrpSpPr/>
            <p:nvPr/>
          </p:nvGrpSpPr>
          <p:grpSpPr>
            <a:xfrm>
              <a:off x="2447322" y="4322448"/>
              <a:ext cx="1182028" cy="1182030"/>
              <a:chOff x="3707642" y="3731770"/>
              <a:chExt cx="1182028" cy="1182030"/>
            </a:xfrm>
            <a:effectLst/>
          </p:grpSpPr>
          <p:sp>
            <p:nvSpPr>
              <p:cNvPr id="77" name="流程图: 接点 76"/>
              <p:cNvSpPr/>
              <p:nvPr/>
            </p:nvSpPr>
            <p:spPr>
              <a:xfrm>
                <a:off x="3707642" y="3731770"/>
                <a:ext cx="1182028" cy="1182030"/>
              </a:xfrm>
              <a:prstGeom prst="flowChartConnector">
                <a:avLst/>
              </a:prstGeom>
              <a:solidFill>
                <a:srgbClr val="E67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宋体 CN" panose="02020400000000000000" pitchFamily="18" charset="-122"/>
                  <a:ea typeface="思源宋体 CN" panose="02020400000000000000" pitchFamily="18" charset="-122"/>
                  <a:cs typeface="+mn-ea"/>
                  <a:sym typeface="+mn-lt"/>
                </a:endParaRPr>
              </a:p>
            </p:txBody>
          </p:sp>
          <p:sp>
            <p:nvSpPr>
              <p:cNvPr id="78" name="desk-computer-investments_73272"/>
              <p:cNvSpPr>
                <a:spLocks noChangeAspect="1"/>
              </p:cNvSpPr>
              <p:nvPr/>
            </p:nvSpPr>
            <p:spPr bwMode="auto">
              <a:xfrm>
                <a:off x="3993813" y="4151521"/>
                <a:ext cx="609685" cy="342527"/>
              </a:xfrm>
              <a:custGeom>
                <a:avLst/>
                <a:gdLst>
                  <a:gd name="T0" fmla="*/ 2132 w 2890"/>
                  <a:gd name="T1" fmla="*/ 971 h 1626"/>
                  <a:gd name="T2" fmla="*/ 2524 w 2890"/>
                  <a:gd name="T3" fmla="*/ 268 h 1626"/>
                  <a:gd name="T4" fmla="*/ 2890 w 2890"/>
                  <a:gd name="T5" fmla="*/ 1560 h 1626"/>
                  <a:gd name="T6" fmla="*/ 2718 w 2890"/>
                  <a:gd name="T7" fmla="*/ 1626 h 1626"/>
                  <a:gd name="T8" fmla="*/ 1204 w 2890"/>
                  <a:gd name="T9" fmla="*/ 1626 h 1626"/>
                  <a:gd name="T10" fmla="*/ 67 w 2890"/>
                  <a:gd name="T11" fmla="*/ 1626 h 1626"/>
                  <a:gd name="T12" fmla="*/ 67 w 2890"/>
                  <a:gd name="T13" fmla="*/ 1493 h 1626"/>
                  <a:gd name="T14" fmla="*/ 566 w 2890"/>
                  <a:gd name="T15" fmla="*/ 1436 h 1626"/>
                  <a:gd name="T16" fmla="*/ 125 w 2890"/>
                  <a:gd name="T17" fmla="*/ 1365 h 1626"/>
                  <a:gd name="T18" fmla="*/ 59 w 2890"/>
                  <a:gd name="T19" fmla="*/ 231 h 1626"/>
                  <a:gd name="T20" fmla="*/ 1645 w 2890"/>
                  <a:gd name="T21" fmla="*/ 164 h 1626"/>
                  <a:gd name="T22" fmla="*/ 1711 w 2890"/>
                  <a:gd name="T23" fmla="*/ 1299 h 1626"/>
                  <a:gd name="T24" fmla="*/ 1097 w 2890"/>
                  <a:gd name="T25" fmla="*/ 1365 h 1626"/>
                  <a:gd name="T26" fmla="*/ 1270 w 2890"/>
                  <a:gd name="T27" fmla="*/ 1493 h 1626"/>
                  <a:gd name="T28" fmla="*/ 1871 w 2890"/>
                  <a:gd name="T29" fmla="*/ 66 h 1626"/>
                  <a:gd name="T30" fmla="*/ 2718 w 2890"/>
                  <a:gd name="T31" fmla="*/ 0 h 1626"/>
                  <a:gd name="T32" fmla="*/ 2784 w 2890"/>
                  <a:gd name="T33" fmla="*/ 1493 h 1626"/>
                  <a:gd name="T34" fmla="*/ 2890 w 2890"/>
                  <a:gd name="T35" fmla="*/ 1560 h 1626"/>
                  <a:gd name="T36" fmla="*/ 1264 w 2890"/>
                  <a:gd name="T37" fmla="*/ 665 h 1626"/>
                  <a:gd name="T38" fmla="*/ 1390 w 2890"/>
                  <a:gd name="T39" fmla="*/ 634 h 1626"/>
                  <a:gd name="T40" fmla="*/ 1389 w 2890"/>
                  <a:gd name="T41" fmla="*/ 510 h 1626"/>
                  <a:gd name="T42" fmla="*/ 1385 w 2890"/>
                  <a:gd name="T43" fmla="*/ 498 h 1626"/>
                  <a:gd name="T44" fmla="*/ 1379 w 2890"/>
                  <a:gd name="T45" fmla="*/ 485 h 1626"/>
                  <a:gd name="T46" fmla="*/ 1372 w 2890"/>
                  <a:gd name="T47" fmla="*/ 476 h 1626"/>
                  <a:gd name="T48" fmla="*/ 1362 w 2890"/>
                  <a:gd name="T49" fmla="*/ 468 h 1626"/>
                  <a:gd name="T50" fmla="*/ 1350 w 2890"/>
                  <a:gd name="T51" fmla="*/ 461 h 1626"/>
                  <a:gd name="T52" fmla="*/ 1347 w 2890"/>
                  <a:gd name="T53" fmla="*/ 460 h 1626"/>
                  <a:gd name="T54" fmla="*/ 1335 w 2890"/>
                  <a:gd name="T55" fmla="*/ 456 h 1626"/>
                  <a:gd name="T56" fmla="*/ 1323 w 2890"/>
                  <a:gd name="T57" fmla="*/ 455 h 1626"/>
                  <a:gd name="T58" fmla="*/ 1132 w 2890"/>
                  <a:gd name="T59" fmla="*/ 522 h 1626"/>
                  <a:gd name="T60" fmla="*/ 839 w 2890"/>
                  <a:gd name="T61" fmla="*/ 869 h 1626"/>
                  <a:gd name="T62" fmla="*/ 657 w 2890"/>
                  <a:gd name="T63" fmla="*/ 753 h 1626"/>
                  <a:gd name="T64" fmla="*/ 323 w 2890"/>
                  <a:gd name="T65" fmla="*/ 1087 h 1626"/>
                  <a:gd name="T66" fmla="*/ 417 w 2890"/>
                  <a:gd name="T67" fmla="*/ 1100 h 1626"/>
                  <a:gd name="T68" fmla="*/ 783 w 2890"/>
                  <a:gd name="T69" fmla="*/ 1007 h 1626"/>
                  <a:gd name="T70" fmla="*/ 878 w 2890"/>
                  <a:gd name="T71" fmla="*/ 1013 h 1626"/>
                  <a:gd name="T72" fmla="*/ 2328 w 2890"/>
                  <a:gd name="T73" fmla="*/ 1220 h 1626"/>
                  <a:gd name="T74" fmla="*/ 2328 w 2890"/>
                  <a:gd name="T75" fmla="*/ 1457 h 1626"/>
                  <a:gd name="T76" fmla="*/ 2658 w 2890"/>
                  <a:gd name="T77" fmla="*/ 201 h 1626"/>
                  <a:gd name="T78" fmla="*/ 2065 w 2890"/>
                  <a:gd name="T79" fmla="*/ 135 h 1626"/>
                  <a:gd name="T80" fmla="*/ 1998 w 2890"/>
                  <a:gd name="T81" fmla="*/ 1038 h 1626"/>
                  <a:gd name="T82" fmla="*/ 2591 w 2890"/>
                  <a:gd name="T83" fmla="*/ 1104 h 1626"/>
                  <a:gd name="T84" fmla="*/ 2658 w 2890"/>
                  <a:gd name="T85" fmla="*/ 201 h 1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90" h="1626">
                    <a:moveTo>
                      <a:pt x="2524" y="971"/>
                    </a:moveTo>
                    <a:lnTo>
                      <a:pt x="2132" y="971"/>
                    </a:lnTo>
                    <a:lnTo>
                      <a:pt x="2132" y="268"/>
                    </a:lnTo>
                    <a:lnTo>
                      <a:pt x="2524" y="268"/>
                    </a:lnTo>
                    <a:lnTo>
                      <a:pt x="2524" y="971"/>
                    </a:lnTo>
                    <a:close/>
                    <a:moveTo>
                      <a:pt x="2890" y="1560"/>
                    </a:moveTo>
                    <a:cubicBezTo>
                      <a:pt x="2890" y="1596"/>
                      <a:pt x="2860" y="1626"/>
                      <a:pt x="2823" y="1626"/>
                    </a:cubicBezTo>
                    <a:lnTo>
                      <a:pt x="2718" y="1626"/>
                    </a:lnTo>
                    <a:lnTo>
                      <a:pt x="1938" y="1626"/>
                    </a:lnTo>
                    <a:lnTo>
                      <a:pt x="1204" y="1626"/>
                    </a:lnTo>
                    <a:lnTo>
                      <a:pt x="566" y="1626"/>
                    </a:lnTo>
                    <a:lnTo>
                      <a:pt x="67" y="1626"/>
                    </a:lnTo>
                    <a:cubicBezTo>
                      <a:pt x="30" y="1626"/>
                      <a:pt x="0" y="1596"/>
                      <a:pt x="0" y="1560"/>
                    </a:cubicBezTo>
                    <a:cubicBezTo>
                      <a:pt x="0" y="1523"/>
                      <a:pt x="30" y="1493"/>
                      <a:pt x="67" y="1493"/>
                    </a:cubicBezTo>
                    <a:lnTo>
                      <a:pt x="500" y="1493"/>
                    </a:lnTo>
                    <a:cubicBezTo>
                      <a:pt x="505" y="1461"/>
                      <a:pt x="532" y="1436"/>
                      <a:pt x="566" y="1436"/>
                    </a:cubicBezTo>
                    <a:cubicBezTo>
                      <a:pt x="614" y="1436"/>
                      <a:pt x="655" y="1407"/>
                      <a:pt x="673" y="1365"/>
                    </a:cubicBezTo>
                    <a:lnTo>
                      <a:pt x="125" y="1365"/>
                    </a:lnTo>
                    <a:cubicBezTo>
                      <a:pt x="88" y="1365"/>
                      <a:pt x="59" y="1335"/>
                      <a:pt x="59" y="1299"/>
                    </a:cubicBezTo>
                    <a:lnTo>
                      <a:pt x="59" y="231"/>
                    </a:lnTo>
                    <a:cubicBezTo>
                      <a:pt x="59" y="194"/>
                      <a:pt x="88" y="164"/>
                      <a:pt x="125" y="164"/>
                    </a:cubicBezTo>
                    <a:lnTo>
                      <a:pt x="1645" y="164"/>
                    </a:lnTo>
                    <a:cubicBezTo>
                      <a:pt x="1681" y="164"/>
                      <a:pt x="1711" y="194"/>
                      <a:pt x="1711" y="231"/>
                    </a:cubicBezTo>
                    <a:lnTo>
                      <a:pt x="1711" y="1299"/>
                    </a:lnTo>
                    <a:cubicBezTo>
                      <a:pt x="1711" y="1335"/>
                      <a:pt x="1681" y="1365"/>
                      <a:pt x="1645" y="1365"/>
                    </a:cubicBezTo>
                    <a:lnTo>
                      <a:pt x="1097" y="1365"/>
                    </a:lnTo>
                    <a:cubicBezTo>
                      <a:pt x="1115" y="1407"/>
                      <a:pt x="1156" y="1436"/>
                      <a:pt x="1204" y="1436"/>
                    </a:cubicBezTo>
                    <a:cubicBezTo>
                      <a:pt x="1238" y="1436"/>
                      <a:pt x="1265" y="1461"/>
                      <a:pt x="1270" y="1493"/>
                    </a:cubicBezTo>
                    <a:lnTo>
                      <a:pt x="1871" y="1493"/>
                    </a:lnTo>
                    <a:lnTo>
                      <a:pt x="1871" y="66"/>
                    </a:lnTo>
                    <a:cubicBezTo>
                      <a:pt x="1871" y="29"/>
                      <a:pt x="1901" y="0"/>
                      <a:pt x="1938" y="0"/>
                    </a:cubicBezTo>
                    <a:lnTo>
                      <a:pt x="2718" y="0"/>
                    </a:lnTo>
                    <a:cubicBezTo>
                      <a:pt x="2755" y="0"/>
                      <a:pt x="2784" y="29"/>
                      <a:pt x="2784" y="66"/>
                    </a:cubicBezTo>
                    <a:lnTo>
                      <a:pt x="2784" y="1493"/>
                    </a:lnTo>
                    <a:lnTo>
                      <a:pt x="2823" y="1493"/>
                    </a:lnTo>
                    <a:cubicBezTo>
                      <a:pt x="2860" y="1493"/>
                      <a:pt x="2890" y="1523"/>
                      <a:pt x="2890" y="1560"/>
                    </a:cubicBezTo>
                    <a:close/>
                    <a:moveTo>
                      <a:pt x="878" y="1013"/>
                    </a:moveTo>
                    <a:lnTo>
                      <a:pt x="1264" y="665"/>
                    </a:lnTo>
                    <a:cubicBezTo>
                      <a:pt x="1276" y="686"/>
                      <a:pt x="1298" y="700"/>
                      <a:pt x="1323" y="700"/>
                    </a:cubicBezTo>
                    <a:cubicBezTo>
                      <a:pt x="1360" y="700"/>
                      <a:pt x="1390" y="670"/>
                      <a:pt x="1390" y="634"/>
                    </a:cubicBezTo>
                    <a:lnTo>
                      <a:pt x="1390" y="522"/>
                    </a:lnTo>
                    <a:cubicBezTo>
                      <a:pt x="1390" y="518"/>
                      <a:pt x="1390" y="514"/>
                      <a:pt x="1389" y="510"/>
                    </a:cubicBezTo>
                    <a:cubicBezTo>
                      <a:pt x="1389" y="509"/>
                      <a:pt x="1388" y="508"/>
                      <a:pt x="1388" y="506"/>
                    </a:cubicBezTo>
                    <a:cubicBezTo>
                      <a:pt x="1387" y="504"/>
                      <a:pt x="1386" y="501"/>
                      <a:pt x="1385" y="498"/>
                    </a:cubicBezTo>
                    <a:cubicBezTo>
                      <a:pt x="1385" y="497"/>
                      <a:pt x="1385" y="496"/>
                      <a:pt x="1384" y="495"/>
                    </a:cubicBezTo>
                    <a:cubicBezTo>
                      <a:pt x="1383" y="492"/>
                      <a:pt x="1381" y="488"/>
                      <a:pt x="1379" y="485"/>
                    </a:cubicBezTo>
                    <a:cubicBezTo>
                      <a:pt x="1378" y="485"/>
                      <a:pt x="1378" y="484"/>
                      <a:pt x="1377" y="483"/>
                    </a:cubicBezTo>
                    <a:cubicBezTo>
                      <a:pt x="1376" y="481"/>
                      <a:pt x="1374" y="478"/>
                      <a:pt x="1372" y="476"/>
                    </a:cubicBezTo>
                    <a:cubicBezTo>
                      <a:pt x="1371" y="475"/>
                      <a:pt x="1370" y="474"/>
                      <a:pt x="1369" y="474"/>
                    </a:cubicBezTo>
                    <a:cubicBezTo>
                      <a:pt x="1367" y="472"/>
                      <a:pt x="1365" y="470"/>
                      <a:pt x="1362" y="468"/>
                    </a:cubicBezTo>
                    <a:cubicBezTo>
                      <a:pt x="1361" y="467"/>
                      <a:pt x="1361" y="467"/>
                      <a:pt x="1360" y="466"/>
                    </a:cubicBezTo>
                    <a:cubicBezTo>
                      <a:pt x="1357" y="464"/>
                      <a:pt x="1354" y="463"/>
                      <a:pt x="1350" y="461"/>
                    </a:cubicBezTo>
                    <a:cubicBezTo>
                      <a:pt x="1350" y="461"/>
                      <a:pt x="1350" y="461"/>
                      <a:pt x="1350" y="461"/>
                    </a:cubicBezTo>
                    <a:cubicBezTo>
                      <a:pt x="1349" y="460"/>
                      <a:pt x="1348" y="460"/>
                      <a:pt x="1347" y="460"/>
                    </a:cubicBezTo>
                    <a:cubicBezTo>
                      <a:pt x="1344" y="459"/>
                      <a:pt x="1341" y="458"/>
                      <a:pt x="1339" y="457"/>
                    </a:cubicBezTo>
                    <a:cubicBezTo>
                      <a:pt x="1337" y="457"/>
                      <a:pt x="1336" y="457"/>
                      <a:pt x="1335" y="456"/>
                    </a:cubicBezTo>
                    <a:cubicBezTo>
                      <a:pt x="1332" y="456"/>
                      <a:pt x="1328" y="456"/>
                      <a:pt x="1325" y="455"/>
                    </a:cubicBezTo>
                    <a:cubicBezTo>
                      <a:pt x="1324" y="455"/>
                      <a:pt x="1324" y="455"/>
                      <a:pt x="1323" y="455"/>
                    </a:cubicBezTo>
                    <a:lnTo>
                      <a:pt x="1199" y="455"/>
                    </a:lnTo>
                    <a:cubicBezTo>
                      <a:pt x="1162" y="455"/>
                      <a:pt x="1132" y="485"/>
                      <a:pt x="1132" y="522"/>
                    </a:cubicBezTo>
                    <a:cubicBezTo>
                      <a:pt x="1132" y="545"/>
                      <a:pt x="1144" y="566"/>
                      <a:pt x="1162" y="578"/>
                    </a:cubicBezTo>
                    <a:lnTo>
                      <a:pt x="839" y="869"/>
                    </a:lnTo>
                    <a:lnTo>
                      <a:pt x="747" y="763"/>
                    </a:lnTo>
                    <a:cubicBezTo>
                      <a:pt x="724" y="737"/>
                      <a:pt x="685" y="733"/>
                      <a:pt x="657" y="753"/>
                    </a:cubicBezTo>
                    <a:lnTo>
                      <a:pt x="337" y="993"/>
                    </a:lnTo>
                    <a:cubicBezTo>
                      <a:pt x="307" y="1016"/>
                      <a:pt x="301" y="1057"/>
                      <a:pt x="323" y="1087"/>
                    </a:cubicBezTo>
                    <a:cubicBezTo>
                      <a:pt x="336" y="1104"/>
                      <a:pt x="356" y="1113"/>
                      <a:pt x="377" y="1113"/>
                    </a:cubicBezTo>
                    <a:cubicBezTo>
                      <a:pt x="391" y="1113"/>
                      <a:pt x="405" y="1109"/>
                      <a:pt x="417" y="1100"/>
                    </a:cubicBezTo>
                    <a:lnTo>
                      <a:pt x="687" y="897"/>
                    </a:lnTo>
                    <a:lnTo>
                      <a:pt x="783" y="1007"/>
                    </a:lnTo>
                    <a:cubicBezTo>
                      <a:pt x="795" y="1021"/>
                      <a:pt x="811" y="1029"/>
                      <a:pt x="829" y="1030"/>
                    </a:cubicBezTo>
                    <a:cubicBezTo>
                      <a:pt x="847" y="1031"/>
                      <a:pt x="865" y="1025"/>
                      <a:pt x="878" y="1013"/>
                    </a:cubicBezTo>
                    <a:close/>
                    <a:moveTo>
                      <a:pt x="2447" y="1339"/>
                    </a:moveTo>
                    <a:cubicBezTo>
                      <a:pt x="2447" y="1273"/>
                      <a:pt x="2393" y="1220"/>
                      <a:pt x="2328" y="1220"/>
                    </a:cubicBezTo>
                    <a:cubicBezTo>
                      <a:pt x="2263" y="1220"/>
                      <a:pt x="2209" y="1273"/>
                      <a:pt x="2209" y="1339"/>
                    </a:cubicBezTo>
                    <a:cubicBezTo>
                      <a:pt x="2209" y="1404"/>
                      <a:pt x="2263" y="1457"/>
                      <a:pt x="2328" y="1457"/>
                    </a:cubicBezTo>
                    <a:cubicBezTo>
                      <a:pt x="2393" y="1457"/>
                      <a:pt x="2447" y="1404"/>
                      <a:pt x="2447" y="1339"/>
                    </a:cubicBezTo>
                    <a:close/>
                    <a:moveTo>
                      <a:pt x="2658" y="201"/>
                    </a:moveTo>
                    <a:cubicBezTo>
                      <a:pt x="2658" y="164"/>
                      <a:pt x="2628" y="135"/>
                      <a:pt x="2591" y="135"/>
                    </a:cubicBezTo>
                    <a:lnTo>
                      <a:pt x="2065" y="135"/>
                    </a:lnTo>
                    <a:cubicBezTo>
                      <a:pt x="2028" y="135"/>
                      <a:pt x="1998" y="164"/>
                      <a:pt x="1998" y="201"/>
                    </a:cubicBezTo>
                    <a:lnTo>
                      <a:pt x="1998" y="1038"/>
                    </a:lnTo>
                    <a:cubicBezTo>
                      <a:pt x="1998" y="1075"/>
                      <a:pt x="2028" y="1104"/>
                      <a:pt x="2065" y="1104"/>
                    </a:cubicBezTo>
                    <a:lnTo>
                      <a:pt x="2591" y="1104"/>
                    </a:lnTo>
                    <a:cubicBezTo>
                      <a:pt x="2628" y="1104"/>
                      <a:pt x="2658" y="1075"/>
                      <a:pt x="2658" y="1038"/>
                    </a:cubicBezTo>
                    <a:lnTo>
                      <a:pt x="2658" y="201"/>
                    </a:lnTo>
                    <a:close/>
                  </a:path>
                </a:pathLst>
              </a:custGeom>
              <a:solidFill>
                <a:schemeClr val="bg1"/>
              </a:solidFill>
              <a:ln>
                <a:noFill/>
              </a:ln>
            </p:spPr>
            <p:txBody>
              <a:bodyPr/>
              <a:lstStyle/>
              <a:p>
                <a:endParaRPr lang="zh-CN" altLang="en-US" dirty="0">
                  <a:latin typeface="思源宋体 CN" panose="02020400000000000000" pitchFamily="18" charset="-122"/>
                  <a:ea typeface="思源宋体 CN" panose="02020400000000000000" pitchFamily="18" charset="-122"/>
                  <a:cs typeface="+mn-ea"/>
                  <a:sym typeface="+mn-lt"/>
                </a:endParaRPr>
              </a:p>
            </p:txBody>
          </p:sp>
        </p:grpSp>
      </p:grpSp>
      <p:grpSp>
        <p:nvGrpSpPr>
          <p:cNvPr id="79" name="组合 78"/>
          <p:cNvGrpSpPr/>
          <p:nvPr/>
        </p:nvGrpSpPr>
        <p:grpSpPr>
          <a:xfrm>
            <a:off x="7411420" y="2427419"/>
            <a:ext cx="1148843" cy="1148843"/>
            <a:chOff x="8084154" y="2080938"/>
            <a:chExt cx="1666968" cy="1666968"/>
          </a:xfrm>
        </p:grpSpPr>
        <p:sp>
          <p:nvSpPr>
            <p:cNvPr id="80" name="弧形 79"/>
            <p:cNvSpPr/>
            <p:nvPr/>
          </p:nvSpPr>
          <p:spPr>
            <a:xfrm>
              <a:off x="8084154" y="2080938"/>
              <a:ext cx="1666968" cy="1666968"/>
            </a:xfrm>
            <a:prstGeom prst="arc">
              <a:avLst/>
            </a:prstGeom>
            <a:ln w="9525">
              <a:solidFill>
                <a:srgbClr val="E6705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cs typeface="+mn-ea"/>
                <a:sym typeface="+mn-lt"/>
              </a:endParaRPr>
            </a:p>
          </p:txBody>
        </p:sp>
        <p:grpSp>
          <p:nvGrpSpPr>
            <p:cNvPr id="81" name="组合 80"/>
            <p:cNvGrpSpPr/>
            <p:nvPr/>
          </p:nvGrpSpPr>
          <p:grpSpPr>
            <a:xfrm>
              <a:off x="8326624" y="2228622"/>
              <a:ext cx="1182028" cy="1182030"/>
              <a:chOff x="6944285" y="1745166"/>
              <a:chExt cx="1182028" cy="1182030"/>
            </a:xfrm>
            <a:effectLst/>
          </p:grpSpPr>
          <p:sp>
            <p:nvSpPr>
              <p:cNvPr id="82" name="流程图: 接点 81"/>
              <p:cNvSpPr/>
              <p:nvPr/>
            </p:nvSpPr>
            <p:spPr>
              <a:xfrm>
                <a:off x="6944285" y="1745166"/>
                <a:ext cx="1182028" cy="1182030"/>
              </a:xfrm>
              <a:prstGeom prst="flowChartConnector">
                <a:avLst/>
              </a:prstGeom>
              <a:solidFill>
                <a:srgbClr val="E67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宋体 CN" panose="02020400000000000000" pitchFamily="18" charset="-122"/>
                  <a:ea typeface="思源宋体 CN" panose="02020400000000000000" pitchFamily="18" charset="-122"/>
                  <a:cs typeface="+mn-ea"/>
                  <a:sym typeface="+mn-lt"/>
                </a:endParaRPr>
              </a:p>
            </p:txBody>
          </p:sp>
          <p:sp>
            <p:nvSpPr>
              <p:cNvPr id="83" name="educational-video_4258"/>
              <p:cNvSpPr>
                <a:spLocks noChangeAspect="1"/>
              </p:cNvSpPr>
              <p:nvPr/>
            </p:nvSpPr>
            <p:spPr bwMode="auto">
              <a:xfrm>
                <a:off x="7230456" y="2110212"/>
                <a:ext cx="609685" cy="451938"/>
              </a:xfrm>
              <a:custGeom>
                <a:avLst/>
                <a:gdLst>
                  <a:gd name="connsiteX0" fmla="*/ 249112 w 607826"/>
                  <a:gd name="connsiteY0" fmla="*/ 383541 h 450560"/>
                  <a:gd name="connsiteX1" fmla="*/ 235921 w 607826"/>
                  <a:gd name="connsiteY1" fmla="*/ 404954 h 450560"/>
                  <a:gd name="connsiteX2" fmla="*/ 314119 w 607826"/>
                  <a:gd name="connsiteY2" fmla="*/ 404954 h 450560"/>
                  <a:gd name="connsiteX3" fmla="*/ 300928 w 607826"/>
                  <a:gd name="connsiteY3" fmla="*/ 383541 h 450560"/>
                  <a:gd name="connsiteX4" fmla="*/ 42040 w 607826"/>
                  <a:gd name="connsiteY4" fmla="*/ 316556 h 450560"/>
                  <a:gd name="connsiteX5" fmla="*/ 395258 w 607826"/>
                  <a:gd name="connsiteY5" fmla="*/ 316556 h 450560"/>
                  <a:gd name="connsiteX6" fmla="*/ 391937 w 607826"/>
                  <a:gd name="connsiteY6" fmla="*/ 330294 h 450560"/>
                  <a:gd name="connsiteX7" fmla="*/ 53713 w 607826"/>
                  <a:gd name="connsiteY7" fmla="*/ 330294 h 450560"/>
                  <a:gd name="connsiteX8" fmla="*/ 38339 w 607826"/>
                  <a:gd name="connsiteY8" fmla="*/ 372456 h 450560"/>
                  <a:gd name="connsiteX9" fmla="*/ 390798 w 607826"/>
                  <a:gd name="connsiteY9" fmla="*/ 372456 h 450560"/>
                  <a:gd name="connsiteX10" fmla="*/ 392411 w 607826"/>
                  <a:gd name="connsiteY10" fmla="*/ 372456 h 450560"/>
                  <a:gd name="connsiteX11" fmla="*/ 420217 w 607826"/>
                  <a:gd name="connsiteY11" fmla="*/ 428261 h 450560"/>
                  <a:gd name="connsiteX12" fmla="*/ 7022 w 607826"/>
                  <a:gd name="connsiteY12" fmla="*/ 428261 h 450560"/>
                  <a:gd name="connsiteX13" fmla="*/ 0 w 607826"/>
                  <a:gd name="connsiteY13" fmla="*/ 409691 h 450560"/>
                  <a:gd name="connsiteX14" fmla="*/ 485572 w 607826"/>
                  <a:gd name="connsiteY14" fmla="*/ 290430 h 450560"/>
                  <a:gd name="connsiteX15" fmla="*/ 480921 w 607826"/>
                  <a:gd name="connsiteY15" fmla="*/ 296400 h 450560"/>
                  <a:gd name="connsiteX16" fmla="*/ 480921 w 607826"/>
                  <a:gd name="connsiteY16" fmla="*/ 403469 h 450560"/>
                  <a:gd name="connsiteX17" fmla="*/ 485572 w 607826"/>
                  <a:gd name="connsiteY17" fmla="*/ 409438 h 450560"/>
                  <a:gd name="connsiteX18" fmla="*/ 493640 w 607826"/>
                  <a:gd name="connsiteY18" fmla="*/ 408017 h 450560"/>
                  <a:gd name="connsiteX19" fmla="*/ 555717 w 607826"/>
                  <a:gd name="connsiteY19" fmla="*/ 354482 h 450560"/>
                  <a:gd name="connsiteX20" fmla="*/ 555717 w 607826"/>
                  <a:gd name="connsiteY20" fmla="*/ 345291 h 450560"/>
                  <a:gd name="connsiteX21" fmla="*/ 493640 w 607826"/>
                  <a:gd name="connsiteY21" fmla="*/ 291757 h 450560"/>
                  <a:gd name="connsiteX22" fmla="*/ 485572 w 607826"/>
                  <a:gd name="connsiteY22" fmla="*/ 290430 h 450560"/>
                  <a:gd name="connsiteX23" fmla="*/ 507119 w 607826"/>
                  <a:gd name="connsiteY23" fmla="*/ 249308 h 450560"/>
                  <a:gd name="connsiteX24" fmla="*/ 607826 w 607826"/>
                  <a:gd name="connsiteY24" fmla="*/ 349934 h 450560"/>
                  <a:gd name="connsiteX25" fmla="*/ 507119 w 607826"/>
                  <a:gd name="connsiteY25" fmla="*/ 450560 h 450560"/>
                  <a:gd name="connsiteX26" fmla="*/ 406316 w 607826"/>
                  <a:gd name="connsiteY26" fmla="*/ 349934 h 450560"/>
                  <a:gd name="connsiteX27" fmla="*/ 507119 w 607826"/>
                  <a:gd name="connsiteY27" fmla="*/ 249308 h 450560"/>
                  <a:gd name="connsiteX28" fmla="*/ 115953 w 607826"/>
                  <a:gd name="connsiteY28" fmla="*/ 178774 h 450560"/>
                  <a:gd name="connsiteX29" fmla="*/ 115763 w 607826"/>
                  <a:gd name="connsiteY29" fmla="*/ 263471 h 450560"/>
                  <a:gd name="connsiteX30" fmla="*/ 125253 w 607826"/>
                  <a:gd name="connsiteY30" fmla="*/ 263471 h 450560"/>
                  <a:gd name="connsiteX31" fmla="*/ 125348 w 607826"/>
                  <a:gd name="connsiteY31" fmla="*/ 178774 h 450560"/>
                  <a:gd name="connsiteX32" fmla="*/ 255184 w 607826"/>
                  <a:gd name="connsiteY32" fmla="*/ 77410 h 450560"/>
                  <a:gd name="connsiteX33" fmla="*/ 469029 w 607826"/>
                  <a:gd name="connsiteY33" fmla="*/ 77410 h 450560"/>
                  <a:gd name="connsiteX34" fmla="*/ 477093 w 607826"/>
                  <a:gd name="connsiteY34" fmla="*/ 85462 h 450560"/>
                  <a:gd name="connsiteX35" fmla="*/ 477093 w 607826"/>
                  <a:gd name="connsiteY35" fmla="*/ 237125 h 450560"/>
                  <a:gd name="connsiteX36" fmla="*/ 446070 w 607826"/>
                  <a:gd name="connsiteY36" fmla="*/ 250577 h 450560"/>
                  <a:gd name="connsiteX37" fmla="*/ 255184 w 607826"/>
                  <a:gd name="connsiteY37" fmla="*/ 250577 h 450560"/>
                  <a:gd name="connsiteX38" fmla="*/ 247120 w 607826"/>
                  <a:gd name="connsiteY38" fmla="*/ 242430 h 450560"/>
                  <a:gd name="connsiteX39" fmla="*/ 247120 w 607826"/>
                  <a:gd name="connsiteY39" fmla="*/ 230020 h 450560"/>
                  <a:gd name="connsiteX40" fmla="*/ 263343 w 607826"/>
                  <a:gd name="connsiteY40" fmla="*/ 219221 h 450560"/>
                  <a:gd name="connsiteX41" fmla="*/ 263343 w 607826"/>
                  <a:gd name="connsiteY41" fmla="*/ 234378 h 450560"/>
                  <a:gd name="connsiteX42" fmla="*/ 460870 w 607826"/>
                  <a:gd name="connsiteY42" fmla="*/ 234378 h 450560"/>
                  <a:gd name="connsiteX43" fmla="*/ 460870 w 607826"/>
                  <a:gd name="connsiteY43" fmla="*/ 93609 h 450560"/>
                  <a:gd name="connsiteX44" fmla="*/ 263343 w 607826"/>
                  <a:gd name="connsiteY44" fmla="*/ 93609 h 450560"/>
                  <a:gd name="connsiteX45" fmla="*/ 263343 w 607826"/>
                  <a:gd name="connsiteY45" fmla="*/ 152815 h 450560"/>
                  <a:gd name="connsiteX46" fmla="*/ 261161 w 607826"/>
                  <a:gd name="connsiteY46" fmla="*/ 154520 h 450560"/>
                  <a:gd name="connsiteX47" fmla="*/ 258884 w 607826"/>
                  <a:gd name="connsiteY47" fmla="*/ 156036 h 450560"/>
                  <a:gd name="connsiteX48" fmla="*/ 247120 w 607826"/>
                  <a:gd name="connsiteY48" fmla="*/ 138700 h 450560"/>
                  <a:gd name="connsiteX49" fmla="*/ 247120 w 607826"/>
                  <a:gd name="connsiteY49" fmla="*/ 85462 h 450560"/>
                  <a:gd name="connsiteX50" fmla="*/ 255184 w 607826"/>
                  <a:gd name="connsiteY50" fmla="*/ 77410 h 450560"/>
                  <a:gd name="connsiteX51" fmla="*/ 169392 w 607826"/>
                  <a:gd name="connsiteY51" fmla="*/ 59416 h 450560"/>
                  <a:gd name="connsiteX52" fmla="*/ 203581 w 607826"/>
                  <a:gd name="connsiteY52" fmla="*/ 93535 h 450560"/>
                  <a:gd name="connsiteX53" fmla="*/ 169392 w 607826"/>
                  <a:gd name="connsiteY53" fmla="*/ 127654 h 450560"/>
                  <a:gd name="connsiteX54" fmla="*/ 135203 w 607826"/>
                  <a:gd name="connsiteY54" fmla="*/ 93535 h 450560"/>
                  <a:gd name="connsiteX55" fmla="*/ 169392 w 607826"/>
                  <a:gd name="connsiteY55" fmla="*/ 59416 h 450560"/>
                  <a:gd name="connsiteX56" fmla="*/ 53700 w 607826"/>
                  <a:gd name="connsiteY56" fmla="*/ 0 h 450560"/>
                  <a:gd name="connsiteX57" fmla="*/ 218253 w 607826"/>
                  <a:gd name="connsiteY57" fmla="*/ 0 h 450560"/>
                  <a:gd name="connsiteX58" fmla="*/ 535309 w 607826"/>
                  <a:gd name="connsiteY58" fmla="*/ 0 h 450560"/>
                  <a:gd name="connsiteX59" fmla="*/ 535309 w 607826"/>
                  <a:gd name="connsiteY59" fmla="*/ 145615 h 450560"/>
                  <a:gd name="connsiteX60" fmla="*/ 535309 w 607826"/>
                  <a:gd name="connsiteY60" fmla="*/ 236470 h 450560"/>
                  <a:gd name="connsiteX61" fmla="*/ 507504 w 607826"/>
                  <a:gd name="connsiteY61" fmla="*/ 233154 h 450560"/>
                  <a:gd name="connsiteX62" fmla="*/ 501810 w 607826"/>
                  <a:gd name="connsiteY62" fmla="*/ 233249 h 450560"/>
                  <a:gd name="connsiteX63" fmla="*/ 501810 w 607826"/>
                  <a:gd name="connsiteY63" fmla="*/ 141067 h 450560"/>
                  <a:gd name="connsiteX64" fmla="*/ 501810 w 607826"/>
                  <a:gd name="connsiteY64" fmla="*/ 29653 h 450560"/>
                  <a:gd name="connsiteX65" fmla="*/ 214647 w 607826"/>
                  <a:gd name="connsiteY65" fmla="*/ 29653 h 450560"/>
                  <a:gd name="connsiteX66" fmla="*/ 87199 w 607826"/>
                  <a:gd name="connsiteY66" fmla="*/ 29653 h 450560"/>
                  <a:gd name="connsiteX67" fmla="*/ 87199 w 607826"/>
                  <a:gd name="connsiteY67" fmla="*/ 152625 h 450560"/>
                  <a:gd name="connsiteX68" fmla="*/ 87199 w 607826"/>
                  <a:gd name="connsiteY68" fmla="*/ 163520 h 450560"/>
                  <a:gd name="connsiteX69" fmla="*/ 135123 w 607826"/>
                  <a:gd name="connsiteY69" fmla="*/ 134151 h 450560"/>
                  <a:gd name="connsiteX70" fmla="*/ 153817 w 607826"/>
                  <a:gd name="connsiteY70" fmla="*/ 134151 h 450560"/>
                  <a:gd name="connsiteX71" fmla="*/ 170330 w 607826"/>
                  <a:gd name="connsiteY71" fmla="*/ 161057 h 450560"/>
                  <a:gd name="connsiteX72" fmla="*/ 186652 w 607826"/>
                  <a:gd name="connsiteY72" fmla="*/ 134151 h 450560"/>
                  <a:gd name="connsiteX73" fmla="*/ 206106 w 607826"/>
                  <a:gd name="connsiteY73" fmla="*/ 134151 h 450560"/>
                  <a:gd name="connsiteX74" fmla="*/ 254410 w 607826"/>
                  <a:gd name="connsiteY74" fmla="*/ 172331 h 450560"/>
                  <a:gd name="connsiteX75" fmla="*/ 254410 w 607826"/>
                  <a:gd name="connsiteY75" fmla="*/ 177447 h 450560"/>
                  <a:gd name="connsiteX76" fmla="*/ 274054 w 607826"/>
                  <a:gd name="connsiteY76" fmla="*/ 163994 h 450560"/>
                  <a:gd name="connsiteX77" fmla="*/ 285631 w 607826"/>
                  <a:gd name="connsiteY77" fmla="*/ 159541 h 450560"/>
                  <a:gd name="connsiteX78" fmla="*/ 294077 w 607826"/>
                  <a:gd name="connsiteY78" fmla="*/ 162478 h 450560"/>
                  <a:gd name="connsiteX79" fmla="*/ 294457 w 607826"/>
                  <a:gd name="connsiteY79" fmla="*/ 162857 h 450560"/>
                  <a:gd name="connsiteX80" fmla="*/ 352629 w 607826"/>
                  <a:gd name="connsiteY80" fmla="*/ 121267 h 450560"/>
                  <a:gd name="connsiteX81" fmla="*/ 356995 w 607826"/>
                  <a:gd name="connsiteY81" fmla="*/ 127425 h 450560"/>
                  <a:gd name="connsiteX82" fmla="*/ 298917 w 607826"/>
                  <a:gd name="connsiteY82" fmla="*/ 168921 h 450560"/>
                  <a:gd name="connsiteX83" fmla="*/ 295406 w 607826"/>
                  <a:gd name="connsiteY83" fmla="*/ 185311 h 450560"/>
                  <a:gd name="connsiteX84" fmla="*/ 285631 w 607826"/>
                  <a:gd name="connsiteY84" fmla="*/ 191942 h 450560"/>
                  <a:gd name="connsiteX85" fmla="*/ 272061 w 607826"/>
                  <a:gd name="connsiteY85" fmla="*/ 200943 h 450560"/>
                  <a:gd name="connsiteX86" fmla="*/ 246248 w 607826"/>
                  <a:gd name="connsiteY86" fmla="*/ 218280 h 450560"/>
                  <a:gd name="connsiteX87" fmla="*/ 246154 w 607826"/>
                  <a:gd name="connsiteY87" fmla="*/ 218185 h 450560"/>
                  <a:gd name="connsiteX88" fmla="*/ 239511 w 607826"/>
                  <a:gd name="connsiteY88" fmla="*/ 219891 h 450560"/>
                  <a:gd name="connsiteX89" fmla="*/ 224612 w 607826"/>
                  <a:gd name="connsiteY89" fmla="*/ 205016 h 450560"/>
                  <a:gd name="connsiteX90" fmla="*/ 224612 w 607826"/>
                  <a:gd name="connsiteY90" fmla="*/ 204922 h 450560"/>
                  <a:gd name="connsiteX91" fmla="*/ 224612 w 607826"/>
                  <a:gd name="connsiteY91" fmla="*/ 178489 h 450560"/>
                  <a:gd name="connsiteX92" fmla="*/ 214837 w 607826"/>
                  <a:gd name="connsiteY92" fmla="*/ 178489 h 450560"/>
                  <a:gd name="connsiteX93" fmla="*/ 214837 w 607826"/>
                  <a:gd name="connsiteY93" fmla="*/ 263661 h 450560"/>
                  <a:gd name="connsiteX94" fmla="*/ 428738 w 607826"/>
                  <a:gd name="connsiteY94" fmla="*/ 263566 h 450560"/>
                  <a:gd name="connsiteX95" fmla="*/ 404824 w 607826"/>
                  <a:gd name="connsiteY95" fmla="*/ 293693 h 450560"/>
                  <a:gd name="connsiteX96" fmla="*/ 53700 w 607826"/>
                  <a:gd name="connsiteY96" fmla="*/ 293693 h 450560"/>
                  <a:gd name="connsiteX97" fmla="*/ 53700 w 607826"/>
                  <a:gd name="connsiteY97" fmla="*/ 148078 h 45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607826" h="450560">
                    <a:moveTo>
                      <a:pt x="249112" y="383541"/>
                    </a:moveTo>
                    <a:lnTo>
                      <a:pt x="235921" y="404954"/>
                    </a:lnTo>
                    <a:lnTo>
                      <a:pt x="314119" y="404954"/>
                    </a:lnTo>
                    <a:lnTo>
                      <a:pt x="300928" y="383541"/>
                    </a:lnTo>
                    <a:close/>
                    <a:moveTo>
                      <a:pt x="42040" y="316556"/>
                    </a:moveTo>
                    <a:lnTo>
                      <a:pt x="395258" y="316556"/>
                    </a:lnTo>
                    <a:cubicBezTo>
                      <a:pt x="393835" y="321104"/>
                      <a:pt x="392791" y="325652"/>
                      <a:pt x="391937" y="330294"/>
                    </a:cubicBezTo>
                    <a:lnTo>
                      <a:pt x="53713" y="330294"/>
                    </a:lnTo>
                    <a:lnTo>
                      <a:pt x="38339" y="372456"/>
                    </a:lnTo>
                    <a:lnTo>
                      <a:pt x="390798" y="372456"/>
                    </a:lnTo>
                    <a:lnTo>
                      <a:pt x="392411" y="372456"/>
                    </a:lnTo>
                    <a:cubicBezTo>
                      <a:pt x="396492" y="393584"/>
                      <a:pt x="406362" y="412818"/>
                      <a:pt x="420217" y="428261"/>
                    </a:cubicBezTo>
                    <a:lnTo>
                      <a:pt x="7022" y="428261"/>
                    </a:lnTo>
                    <a:lnTo>
                      <a:pt x="0" y="409691"/>
                    </a:lnTo>
                    <a:close/>
                    <a:moveTo>
                      <a:pt x="485572" y="290430"/>
                    </a:moveTo>
                    <a:cubicBezTo>
                      <a:pt x="482820" y="291473"/>
                      <a:pt x="480921" y="293841"/>
                      <a:pt x="480921" y="296400"/>
                    </a:cubicBezTo>
                    <a:lnTo>
                      <a:pt x="480921" y="403469"/>
                    </a:lnTo>
                    <a:cubicBezTo>
                      <a:pt x="480921" y="406027"/>
                      <a:pt x="482820" y="408396"/>
                      <a:pt x="485572" y="409438"/>
                    </a:cubicBezTo>
                    <a:cubicBezTo>
                      <a:pt x="488325" y="410386"/>
                      <a:pt x="491552" y="409817"/>
                      <a:pt x="493640" y="408017"/>
                    </a:cubicBezTo>
                    <a:lnTo>
                      <a:pt x="555717" y="354482"/>
                    </a:lnTo>
                    <a:cubicBezTo>
                      <a:pt x="558659" y="351924"/>
                      <a:pt x="558659" y="347944"/>
                      <a:pt x="555717" y="345291"/>
                    </a:cubicBezTo>
                    <a:lnTo>
                      <a:pt x="493640" y="291757"/>
                    </a:lnTo>
                    <a:cubicBezTo>
                      <a:pt x="491552" y="290051"/>
                      <a:pt x="488325" y="289483"/>
                      <a:pt x="485572" y="290430"/>
                    </a:cubicBezTo>
                    <a:close/>
                    <a:moveTo>
                      <a:pt x="507119" y="249308"/>
                    </a:moveTo>
                    <a:cubicBezTo>
                      <a:pt x="562740" y="249308"/>
                      <a:pt x="607921" y="294410"/>
                      <a:pt x="607826" y="349934"/>
                    </a:cubicBezTo>
                    <a:cubicBezTo>
                      <a:pt x="607826" y="405553"/>
                      <a:pt x="562740" y="450560"/>
                      <a:pt x="507119" y="450560"/>
                    </a:cubicBezTo>
                    <a:cubicBezTo>
                      <a:pt x="451497" y="450560"/>
                      <a:pt x="406316" y="405553"/>
                      <a:pt x="406316" y="349934"/>
                    </a:cubicBezTo>
                    <a:cubicBezTo>
                      <a:pt x="406316" y="294410"/>
                      <a:pt x="451497" y="249308"/>
                      <a:pt x="507119" y="249308"/>
                    </a:cubicBezTo>
                    <a:close/>
                    <a:moveTo>
                      <a:pt x="115953" y="178774"/>
                    </a:moveTo>
                    <a:lnTo>
                      <a:pt x="115763" y="263471"/>
                    </a:lnTo>
                    <a:lnTo>
                      <a:pt x="125253" y="263471"/>
                    </a:lnTo>
                    <a:lnTo>
                      <a:pt x="125348" y="178774"/>
                    </a:lnTo>
                    <a:close/>
                    <a:moveTo>
                      <a:pt x="255184" y="77410"/>
                    </a:moveTo>
                    <a:lnTo>
                      <a:pt x="469029" y="77410"/>
                    </a:lnTo>
                    <a:cubicBezTo>
                      <a:pt x="473488" y="77410"/>
                      <a:pt x="477093" y="81010"/>
                      <a:pt x="477093" y="85462"/>
                    </a:cubicBezTo>
                    <a:lnTo>
                      <a:pt x="477093" y="237125"/>
                    </a:lnTo>
                    <a:cubicBezTo>
                      <a:pt x="465993" y="240156"/>
                      <a:pt x="455557" y="244703"/>
                      <a:pt x="446070" y="250577"/>
                    </a:cubicBezTo>
                    <a:lnTo>
                      <a:pt x="255184" y="250577"/>
                    </a:lnTo>
                    <a:cubicBezTo>
                      <a:pt x="250725" y="250577"/>
                      <a:pt x="247120" y="246977"/>
                      <a:pt x="247120" y="242430"/>
                    </a:cubicBezTo>
                    <a:lnTo>
                      <a:pt x="247120" y="230020"/>
                    </a:lnTo>
                    <a:lnTo>
                      <a:pt x="263343" y="219221"/>
                    </a:lnTo>
                    <a:lnTo>
                      <a:pt x="263343" y="234378"/>
                    </a:lnTo>
                    <a:lnTo>
                      <a:pt x="460870" y="234378"/>
                    </a:lnTo>
                    <a:lnTo>
                      <a:pt x="460870" y="93609"/>
                    </a:lnTo>
                    <a:lnTo>
                      <a:pt x="263343" y="93609"/>
                    </a:lnTo>
                    <a:lnTo>
                      <a:pt x="263343" y="152815"/>
                    </a:lnTo>
                    <a:cubicBezTo>
                      <a:pt x="262584" y="153383"/>
                      <a:pt x="261825" y="153857"/>
                      <a:pt x="261161" y="154520"/>
                    </a:cubicBezTo>
                    <a:lnTo>
                      <a:pt x="258884" y="156036"/>
                    </a:lnTo>
                    <a:cubicBezTo>
                      <a:pt x="256133" y="148931"/>
                      <a:pt x="251958" y="143247"/>
                      <a:pt x="247120" y="138700"/>
                    </a:cubicBezTo>
                    <a:lnTo>
                      <a:pt x="247120" y="85462"/>
                    </a:lnTo>
                    <a:cubicBezTo>
                      <a:pt x="247120" y="81010"/>
                      <a:pt x="250725" y="77410"/>
                      <a:pt x="255184" y="77410"/>
                    </a:cubicBezTo>
                    <a:close/>
                    <a:moveTo>
                      <a:pt x="169392" y="59416"/>
                    </a:moveTo>
                    <a:cubicBezTo>
                      <a:pt x="188274" y="59416"/>
                      <a:pt x="203581" y="74692"/>
                      <a:pt x="203581" y="93535"/>
                    </a:cubicBezTo>
                    <a:cubicBezTo>
                      <a:pt x="203581" y="112378"/>
                      <a:pt x="188274" y="127654"/>
                      <a:pt x="169392" y="127654"/>
                    </a:cubicBezTo>
                    <a:cubicBezTo>
                      <a:pt x="150510" y="127654"/>
                      <a:pt x="135203" y="112378"/>
                      <a:pt x="135203" y="93535"/>
                    </a:cubicBezTo>
                    <a:cubicBezTo>
                      <a:pt x="135203" y="74692"/>
                      <a:pt x="150510" y="59416"/>
                      <a:pt x="169392" y="59416"/>
                    </a:cubicBezTo>
                    <a:close/>
                    <a:moveTo>
                      <a:pt x="53700" y="0"/>
                    </a:moveTo>
                    <a:lnTo>
                      <a:pt x="218253" y="0"/>
                    </a:lnTo>
                    <a:lnTo>
                      <a:pt x="535309" y="0"/>
                    </a:lnTo>
                    <a:lnTo>
                      <a:pt x="535309" y="145615"/>
                    </a:lnTo>
                    <a:lnTo>
                      <a:pt x="535309" y="236470"/>
                    </a:lnTo>
                    <a:cubicBezTo>
                      <a:pt x="526294" y="234291"/>
                      <a:pt x="516994" y="233154"/>
                      <a:pt x="507504" y="233154"/>
                    </a:cubicBezTo>
                    <a:cubicBezTo>
                      <a:pt x="505606" y="233154"/>
                      <a:pt x="503708" y="233249"/>
                      <a:pt x="501810" y="233249"/>
                    </a:cubicBezTo>
                    <a:lnTo>
                      <a:pt x="501810" y="141067"/>
                    </a:lnTo>
                    <a:lnTo>
                      <a:pt x="501810" y="29653"/>
                    </a:lnTo>
                    <a:lnTo>
                      <a:pt x="214647" y="29653"/>
                    </a:lnTo>
                    <a:lnTo>
                      <a:pt x="87199" y="29653"/>
                    </a:lnTo>
                    <a:lnTo>
                      <a:pt x="87199" y="152625"/>
                    </a:lnTo>
                    <a:lnTo>
                      <a:pt x="87199" y="163520"/>
                    </a:lnTo>
                    <a:cubicBezTo>
                      <a:pt x="90141" y="152531"/>
                      <a:pt x="100295" y="134814"/>
                      <a:pt x="135123" y="134151"/>
                    </a:cubicBezTo>
                    <a:lnTo>
                      <a:pt x="153817" y="134151"/>
                    </a:lnTo>
                    <a:lnTo>
                      <a:pt x="170330" y="161057"/>
                    </a:lnTo>
                    <a:lnTo>
                      <a:pt x="186652" y="134151"/>
                    </a:lnTo>
                    <a:lnTo>
                      <a:pt x="206106" y="134151"/>
                    </a:lnTo>
                    <a:cubicBezTo>
                      <a:pt x="206106" y="134151"/>
                      <a:pt x="251183" y="133583"/>
                      <a:pt x="254410" y="172331"/>
                    </a:cubicBezTo>
                    <a:lnTo>
                      <a:pt x="254410" y="177447"/>
                    </a:lnTo>
                    <a:lnTo>
                      <a:pt x="274054" y="163994"/>
                    </a:lnTo>
                    <a:cubicBezTo>
                      <a:pt x="278134" y="161057"/>
                      <a:pt x="281456" y="159352"/>
                      <a:pt x="285631" y="159541"/>
                    </a:cubicBezTo>
                    <a:cubicBezTo>
                      <a:pt x="288668" y="159636"/>
                      <a:pt x="291515" y="160678"/>
                      <a:pt x="294077" y="162478"/>
                    </a:cubicBezTo>
                    <a:cubicBezTo>
                      <a:pt x="294077" y="162478"/>
                      <a:pt x="294172" y="162668"/>
                      <a:pt x="294457" y="162857"/>
                    </a:cubicBezTo>
                    <a:lnTo>
                      <a:pt x="352629" y="121267"/>
                    </a:lnTo>
                    <a:lnTo>
                      <a:pt x="356995" y="127425"/>
                    </a:lnTo>
                    <a:lnTo>
                      <a:pt x="298917" y="168921"/>
                    </a:lnTo>
                    <a:cubicBezTo>
                      <a:pt x="301100" y="174510"/>
                      <a:pt x="300435" y="181332"/>
                      <a:pt x="295406" y="185311"/>
                    </a:cubicBezTo>
                    <a:cubicBezTo>
                      <a:pt x="295406" y="185405"/>
                      <a:pt x="285631" y="191942"/>
                      <a:pt x="285631" y="191942"/>
                    </a:cubicBezTo>
                    <a:lnTo>
                      <a:pt x="272061" y="200943"/>
                    </a:lnTo>
                    <a:lnTo>
                      <a:pt x="246248" y="218280"/>
                    </a:lnTo>
                    <a:lnTo>
                      <a:pt x="246154" y="218185"/>
                    </a:lnTo>
                    <a:cubicBezTo>
                      <a:pt x="244161" y="219227"/>
                      <a:pt x="241978" y="219891"/>
                      <a:pt x="239511" y="219891"/>
                    </a:cubicBezTo>
                    <a:cubicBezTo>
                      <a:pt x="231255" y="219891"/>
                      <a:pt x="224612" y="213164"/>
                      <a:pt x="224612" y="205016"/>
                    </a:cubicBezTo>
                    <a:lnTo>
                      <a:pt x="224612" y="204922"/>
                    </a:lnTo>
                    <a:lnTo>
                      <a:pt x="224612" y="178489"/>
                    </a:lnTo>
                    <a:lnTo>
                      <a:pt x="214837" y="178489"/>
                    </a:lnTo>
                    <a:lnTo>
                      <a:pt x="214837" y="263661"/>
                    </a:lnTo>
                    <a:lnTo>
                      <a:pt x="428738" y="263566"/>
                    </a:lnTo>
                    <a:cubicBezTo>
                      <a:pt x="419249" y="272187"/>
                      <a:pt x="411182" y="282324"/>
                      <a:pt x="404824" y="293693"/>
                    </a:cubicBezTo>
                    <a:lnTo>
                      <a:pt x="53700" y="293693"/>
                    </a:lnTo>
                    <a:lnTo>
                      <a:pt x="53700" y="148078"/>
                    </a:lnTo>
                    <a:close/>
                  </a:path>
                </a:pathLst>
              </a:custGeom>
              <a:solidFill>
                <a:schemeClr val="bg1"/>
              </a:solidFill>
              <a:ln>
                <a:noFill/>
              </a:ln>
            </p:spPr>
            <p:txBody>
              <a:bodyPr/>
              <a:lstStyle/>
              <a:p>
                <a:endParaRPr lang="zh-CN" altLang="en-US" dirty="0">
                  <a:latin typeface="思源宋体 CN" panose="02020400000000000000" pitchFamily="18" charset="-122"/>
                  <a:ea typeface="思源宋体 CN" panose="02020400000000000000" pitchFamily="18" charset="-122"/>
                  <a:cs typeface="+mn-ea"/>
                  <a:sym typeface="+mn-lt"/>
                </a:endParaRPr>
              </a:p>
            </p:txBody>
          </p:sp>
        </p:grpSp>
      </p:grpSp>
      <p:grpSp>
        <p:nvGrpSpPr>
          <p:cNvPr id="84" name="组合 83"/>
          <p:cNvGrpSpPr/>
          <p:nvPr/>
        </p:nvGrpSpPr>
        <p:grpSpPr>
          <a:xfrm>
            <a:off x="7411420" y="3936501"/>
            <a:ext cx="1148843" cy="1148843"/>
            <a:chOff x="9814068" y="4270610"/>
            <a:chExt cx="1666968" cy="1666968"/>
          </a:xfrm>
        </p:grpSpPr>
        <p:sp>
          <p:nvSpPr>
            <p:cNvPr id="85" name="弧形 84"/>
            <p:cNvSpPr/>
            <p:nvPr/>
          </p:nvSpPr>
          <p:spPr>
            <a:xfrm flipV="1">
              <a:off x="9814068" y="4270610"/>
              <a:ext cx="1666968" cy="1666968"/>
            </a:xfrm>
            <a:prstGeom prst="arc">
              <a:avLst/>
            </a:prstGeom>
            <a:ln w="9525">
              <a:solidFill>
                <a:srgbClr val="597C8F"/>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cs typeface="+mn-ea"/>
                <a:sym typeface="+mn-lt"/>
              </a:endParaRPr>
            </a:p>
          </p:txBody>
        </p:sp>
        <p:grpSp>
          <p:nvGrpSpPr>
            <p:cNvPr id="86" name="组合 85"/>
            <p:cNvGrpSpPr/>
            <p:nvPr/>
          </p:nvGrpSpPr>
          <p:grpSpPr>
            <a:xfrm>
              <a:off x="10056538" y="4418294"/>
              <a:ext cx="1182028" cy="1182030"/>
              <a:chOff x="8611253" y="3636985"/>
              <a:chExt cx="1182028" cy="1182030"/>
            </a:xfrm>
            <a:effectLst>
              <a:outerShdw blurRad="635000" dist="254000" dir="8100000" algn="tr" rotWithShape="0">
                <a:schemeClr val="bg1">
                  <a:lumMod val="50000"/>
                  <a:alpha val="40000"/>
                </a:schemeClr>
              </a:outerShdw>
            </a:effectLst>
          </p:grpSpPr>
          <p:sp>
            <p:nvSpPr>
              <p:cNvPr id="87" name="流程图: 接点 86"/>
              <p:cNvSpPr/>
              <p:nvPr/>
            </p:nvSpPr>
            <p:spPr>
              <a:xfrm>
                <a:off x="8611253" y="3636985"/>
                <a:ext cx="1182028" cy="1182030"/>
              </a:xfrm>
              <a:prstGeom prst="flowChartConnector">
                <a:avLst/>
              </a:prstGeom>
              <a:solidFill>
                <a:srgbClr val="597C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宋体 CN" panose="02020400000000000000" pitchFamily="18" charset="-122"/>
                  <a:ea typeface="思源宋体 CN" panose="02020400000000000000" pitchFamily="18" charset="-122"/>
                  <a:cs typeface="+mn-ea"/>
                  <a:sym typeface="+mn-lt"/>
                </a:endParaRPr>
              </a:p>
            </p:txBody>
          </p:sp>
          <p:sp>
            <p:nvSpPr>
              <p:cNvPr id="88" name="medal_95296"/>
              <p:cNvSpPr>
                <a:spLocks noChangeAspect="1"/>
              </p:cNvSpPr>
              <p:nvPr/>
            </p:nvSpPr>
            <p:spPr bwMode="auto">
              <a:xfrm>
                <a:off x="8997350" y="3923157"/>
                <a:ext cx="409833" cy="609685"/>
              </a:xfrm>
              <a:custGeom>
                <a:avLst/>
                <a:gdLst>
                  <a:gd name="connsiteX0" fmla="*/ 84229 w 404838"/>
                  <a:gd name="connsiteY0" fmla="*/ 416971 h 602253"/>
                  <a:gd name="connsiteX1" fmla="*/ 88937 w 404838"/>
                  <a:gd name="connsiteY1" fmla="*/ 419245 h 602253"/>
                  <a:gd name="connsiteX2" fmla="*/ 114751 w 404838"/>
                  <a:gd name="connsiteY2" fmla="*/ 437740 h 602253"/>
                  <a:gd name="connsiteX3" fmla="*/ 202368 w 404838"/>
                  <a:gd name="connsiteY3" fmla="*/ 477760 h 602253"/>
                  <a:gd name="connsiteX4" fmla="*/ 289984 w 404838"/>
                  <a:gd name="connsiteY4" fmla="*/ 437740 h 602253"/>
                  <a:gd name="connsiteX5" fmla="*/ 315191 w 404838"/>
                  <a:gd name="connsiteY5" fmla="*/ 419245 h 602253"/>
                  <a:gd name="connsiteX6" fmla="*/ 317165 w 404838"/>
                  <a:gd name="connsiteY6" fmla="*/ 418032 h 602253"/>
                  <a:gd name="connsiteX7" fmla="*/ 317165 w 404838"/>
                  <a:gd name="connsiteY7" fmla="*/ 588272 h 602253"/>
                  <a:gd name="connsiteX8" fmla="*/ 299247 w 404838"/>
                  <a:gd name="connsiteY8" fmla="*/ 600855 h 602253"/>
                  <a:gd name="connsiteX9" fmla="*/ 221956 w 404838"/>
                  <a:gd name="connsiteY9" fmla="*/ 568717 h 602253"/>
                  <a:gd name="connsiteX10" fmla="*/ 184449 w 404838"/>
                  <a:gd name="connsiteY10" fmla="*/ 568717 h 602253"/>
                  <a:gd name="connsiteX11" fmla="*/ 103818 w 404838"/>
                  <a:gd name="connsiteY11" fmla="*/ 600855 h 602253"/>
                  <a:gd name="connsiteX12" fmla="*/ 84229 w 404838"/>
                  <a:gd name="connsiteY12" fmla="*/ 588272 h 602253"/>
                  <a:gd name="connsiteX13" fmla="*/ 202462 w 404838"/>
                  <a:gd name="connsiteY13" fmla="*/ 93076 h 602253"/>
                  <a:gd name="connsiteX14" fmla="*/ 333255 w 404838"/>
                  <a:gd name="connsiteY14" fmla="*/ 223693 h 602253"/>
                  <a:gd name="connsiteX15" fmla="*/ 202462 w 404838"/>
                  <a:gd name="connsiteY15" fmla="*/ 354310 h 602253"/>
                  <a:gd name="connsiteX16" fmla="*/ 71669 w 404838"/>
                  <a:gd name="connsiteY16" fmla="*/ 223693 h 602253"/>
                  <a:gd name="connsiteX17" fmla="*/ 202462 w 404838"/>
                  <a:gd name="connsiteY17" fmla="*/ 93076 h 602253"/>
                  <a:gd name="connsiteX18" fmla="*/ 202386 w 404838"/>
                  <a:gd name="connsiteY18" fmla="*/ 62764 h 602253"/>
                  <a:gd name="connsiteX19" fmla="*/ 41298 w 404838"/>
                  <a:gd name="connsiteY19" fmla="*/ 223769 h 602253"/>
                  <a:gd name="connsiteX20" fmla="*/ 202386 w 404838"/>
                  <a:gd name="connsiteY20" fmla="*/ 384621 h 602253"/>
                  <a:gd name="connsiteX21" fmla="*/ 363625 w 404838"/>
                  <a:gd name="connsiteY21" fmla="*/ 223769 h 602253"/>
                  <a:gd name="connsiteX22" fmla="*/ 202386 w 404838"/>
                  <a:gd name="connsiteY22" fmla="*/ 62764 h 602253"/>
                  <a:gd name="connsiteX23" fmla="*/ 202386 w 404838"/>
                  <a:gd name="connsiteY23" fmla="*/ 0 h 602253"/>
                  <a:gd name="connsiteX24" fmla="*/ 300313 w 404838"/>
                  <a:gd name="connsiteY24" fmla="*/ 54426 h 602253"/>
                  <a:gd name="connsiteX25" fmla="*/ 396419 w 404838"/>
                  <a:gd name="connsiteY25" fmla="*/ 111884 h 602253"/>
                  <a:gd name="connsiteX26" fmla="*/ 398089 w 404838"/>
                  <a:gd name="connsiteY26" fmla="*/ 223769 h 602253"/>
                  <a:gd name="connsiteX27" fmla="*/ 396419 w 404838"/>
                  <a:gd name="connsiteY27" fmla="*/ 335501 h 602253"/>
                  <a:gd name="connsiteX28" fmla="*/ 300313 w 404838"/>
                  <a:gd name="connsiteY28" fmla="*/ 392959 h 602253"/>
                  <a:gd name="connsiteX29" fmla="*/ 202386 w 404838"/>
                  <a:gd name="connsiteY29" fmla="*/ 447385 h 602253"/>
                  <a:gd name="connsiteX30" fmla="*/ 104610 w 404838"/>
                  <a:gd name="connsiteY30" fmla="*/ 392959 h 602253"/>
                  <a:gd name="connsiteX31" fmla="*/ 8352 w 404838"/>
                  <a:gd name="connsiteY31" fmla="*/ 335653 h 602253"/>
                  <a:gd name="connsiteX32" fmla="*/ 6682 w 404838"/>
                  <a:gd name="connsiteY32" fmla="*/ 223769 h 602253"/>
                  <a:gd name="connsiteX33" fmla="*/ 8352 w 404838"/>
                  <a:gd name="connsiteY33" fmla="*/ 111884 h 602253"/>
                  <a:gd name="connsiteX34" fmla="*/ 104610 w 404838"/>
                  <a:gd name="connsiteY34" fmla="*/ 54426 h 602253"/>
                  <a:gd name="connsiteX35" fmla="*/ 202386 w 404838"/>
                  <a:gd name="connsiteY35" fmla="*/ 0 h 602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04838" h="602253">
                    <a:moveTo>
                      <a:pt x="84229" y="416971"/>
                    </a:moveTo>
                    <a:cubicBezTo>
                      <a:pt x="86355" y="417729"/>
                      <a:pt x="87570" y="418487"/>
                      <a:pt x="88937" y="419245"/>
                    </a:cubicBezTo>
                    <a:cubicBezTo>
                      <a:pt x="96833" y="423793"/>
                      <a:pt x="105792" y="430615"/>
                      <a:pt x="114751" y="437740"/>
                    </a:cubicBezTo>
                    <a:cubicBezTo>
                      <a:pt x="137528" y="455476"/>
                      <a:pt x="165772" y="477760"/>
                      <a:pt x="202368" y="477760"/>
                    </a:cubicBezTo>
                    <a:cubicBezTo>
                      <a:pt x="239115" y="477760"/>
                      <a:pt x="267359" y="455476"/>
                      <a:pt x="289984" y="437740"/>
                    </a:cubicBezTo>
                    <a:cubicBezTo>
                      <a:pt x="299095" y="430615"/>
                      <a:pt x="307295" y="423793"/>
                      <a:pt x="315191" y="419245"/>
                    </a:cubicBezTo>
                    <a:cubicBezTo>
                      <a:pt x="315950" y="418790"/>
                      <a:pt x="317165" y="418336"/>
                      <a:pt x="317165" y="418032"/>
                    </a:cubicBezTo>
                    <a:lnTo>
                      <a:pt x="317165" y="588272"/>
                    </a:lnTo>
                    <a:cubicBezTo>
                      <a:pt x="317165" y="599339"/>
                      <a:pt x="309573" y="604948"/>
                      <a:pt x="299247" y="600855"/>
                    </a:cubicBezTo>
                    <a:lnTo>
                      <a:pt x="221956" y="568717"/>
                    </a:lnTo>
                    <a:cubicBezTo>
                      <a:pt x="211630" y="564624"/>
                      <a:pt x="194775" y="564472"/>
                      <a:pt x="184449" y="568717"/>
                    </a:cubicBezTo>
                    <a:lnTo>
                      <a:pt x="103818" y="600855"/>
                    </a:lnTo>
                    <a:cubicBezTo>
                      <a:pt x="93492" y="605099"/>
                      <a:pt x="84229" y="599339"/>
                      <a:pt x="84229" y="588272"/>
                    </a:cubicBezTo>
                    <a:close/>
                    <a:moveTo>
                      <a:pt x="202462" y="93076"/>
                    </a:moveTo>
                    <a:cubicBezTo>
                      <a:pt x="274697" y="93076"/>
                      <a:pt x="333255" y="151555"/>
                      <a:pt x="333255" y="223693"/>
                    </a:cubicBezTo>
                    <a:cubicBezTo>
                      <a:pt x="333255" y="295831"/>
                      <a:pt x="274697" y="354310"/>
                      <a:pt x="202462" y="354310"/>
                    </a:cubicBezTo>
                    <a:cubicBezTo>
                      <a:pt x="130227" y="354310"/>
                      <a:pt x="71669" y="295831"/>
                      <a:pt x="71669" y="223693"/>
                    </a:cubicBezTo>
                    <a:cubicBezTo>
                      <a:pt x="71669" y="151555"/>
                      <a:pt x="130227" y="93076"/>
                      <a:pt x="202462" y="93076"/>
                    </a:cubicBezTo>
                    <a:close/>
                    <a:moveTo>
                      <a:pt x="202386" y="62764"/>
                    </a:moveTo>
                    <a:cubicBezTo>
                      <a:pt x="113568" y="62764"/>
                      <a:pt x="41298" y="134928"/>
                      <a:pt x="41298" y="223769"/>
                    </a:cubicBezTo>
                    <a:cubicBezTo>
                      <a:pt x="41298" y="312457"/>
                      <a:pt x="113568" y="384621"/>
                      <a:pt x="202386" y="384621"/>
                    </a:cubicBezTo>
                    <a:cubicBezTo>
                      <a:pt x="291356" y="384621"/>
                      <a:pt x="363625" y="312457"/>
                      <a:pt x="363625" y="223769"/>
                    </a:cubicBezTo>
                    <a:cubicBezTo>
                      <a:pt x="363625" y="134928"/>
                      <a:pt x="291356" y="62764"/>
                      <a:pt x="202386" y="62764"/>
                    </a:cubicBezTo>
                    <a:close/>
                    <a:moveTo>
                      <a:pt x="202386" y="0"/>
                    </a:moveTo>
                    <a:cubicBezTo>
                      <a:pt x="240646" y="0"/>
                      <a:pt x="269341" y="36536"/>
                      <a:pt x="300313" y="54426"/>
                    </a:cubicBezTo>
                    <a:cubicBezTo>
                      <a:pt x="332045" y="72770"/>
                      <a:pt x="378048" y="80047"/>
                      <a:pt x="396419" y="111884"/>
                    </a:cubicBezTo>
                    <a:cubicBezTo>
                      <a:pt x="414334" y="142660"/>
                      <a:pt x="398089" y="185564"/>
                      <a:pt x="398089" y="223769"/>
                    </a:cubicBezTo>
                    <a:cubicBezTo>
                      <a:pt x="398089" y="261821"/>
                      <a:pt x="414334" y="304725"/>
                      <a:pt x="396419" y="335501"/>
                    </a:cubicBezTo>
                    <a:cubicBezTo>
                      <a:pt x="378048" y="367338"/>
                      <a:pt x="332045" y="374615"/>
                      <a:pt x="300313" y="392959"/>
                    </a:cubicBezTo>
                    <a:cubicBezTo>
                      <a:pt x="269341" y="410849"/>
                      <a:pt x="240646" y="447385"/>
                      <a:pt x="202386" y="447385"/>
                    </a:cubicBezTo>
                    <a:cubicBezTo>
                      <a:pt x="164126" y="447385"/>
                      <a:pt x="135431" y="410849"/>
                      <a:pt x="104610" y="392959"/>
                    </a:cubicBezTo>
                    <a:cubicBezTo>
                      <a:pt x="72727" y="374615"/>
                      <a:pt x="26875" y="367338"/>
                      <a:pt x="8352" y="335653"/>
                    </a:cubicBezTo>
                    <a:cubicBezTo>
                      <a:pt x="-9411" y="304725"/>
                      <a:pt x="6682" y="261821"/>
                      <a:pt x="6682" y="223769"/>
                    </a:cubicBezTo>
                    <a:cubicBezTo>
                      <a:pt x="6682" y="185564"/>
                      <a:pt x="-9411" y="142660"/>
                      <a:pt x="8352" y="111884"/>
                    </a:cubicBezTo>
                    <a:cubicBezTo>
                      <a:pt x="26875" y="80047"/>
                      <a:pt x="72727" y="72770"/>
                      <a:pt x="104610" y="54426"/>
                    </a:cubicBezTo>
                    <a:cubicBezTo>
                      <a:pt x="135431" y="36536"/>
                      <a:pt x="164126" y="0"/>
                      <a:pt x="202386" y="0"/>
                    </a:cubicBezTo>
                    <a:close/>
                  </a:path>
                </a:pathLst>
              </a:custGeom>
              <a:solidFill>
                <a:schemeClr val="bg1"/>
              </a:solidFill>
              <a:ln>
                <a:noFill/>
              </a:ln>
            </p:spPr>
            <p:txBody>
              <a:bodyPr/>
              <a:lstStyle/>
              <a:p>
                <a:endParaRPr lang="zh-CN" altLang="en-US" dirty="0">
                  <a:latin typeface="思源宋体 CN" panose="02020400000000000000" pitchFamily="18" charset="-122"/>
                  <a:ea typeface="思源宋体 CN" panose="02020400000000000000" pitchFamily="18" charset="-122"/>
                  <a:cs typeface="+mn-ea"/>
                  <a:sym typeface="+mn-lt"/>
                </a:endParaRPr>
              </a:p>
            </p:txBody>
          </p:sp>
        </p:grpSp>
      </p:grpSp>
      <p:sp>
        <p:nvSpPr>
          <p:cNvPr id="91" name="标题 11"/>
          <p:cNvSpPr txBox="1"/>
          <p:nvPr/>
        </p:nvSpPr>
        <p:spPr>
          <a:xfrm>
            <a:off x="465221" y="2011159"/>
            <a:ext cx="3271014" cy="142448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spcBef>
                <a:spcPts val="0"/>
              </a:spcBef>
              <a:defRPr/>
            </a:pPr>
            <a:r>
              <a:rPr lang="zh-CN" altLang="en-US" sz="1600" kern="0" dirty="0">
                <a:solidFill>
                  <a:prstClr val="black">
                    <a:lumMod val="75000"/>
                    <a:lumOff val="25000"/>
                  </a:prstClr>
                </a:solidFill>
                <a:latin typeface="思源宋体 CN" panose="02020400000000000000" pitchFamily="18" charset="-122"/>
                <a:ea typeface="思源宋体 CN" panose="02020400000000000000" pitchFamily="18" charset="-122"/>
                <a:cs typeface="+mn-cs"/>
                <a:sym typeface="字魂35号-经典雅黑" panose="00000500000000000000" pitchFamily="2" charset="-122"/>
              </a:rPr>
              <a:t>多个服务器实例定时任务出现重复写入数据库的问题，可用分布式锁解决数据一致性问题。</a:t>
            </a:r>
            <a:endParaRPr lang="en-US" altLang="zh-CN" sz="1600" kern="0" dirty="0">
              <a:solidFill>
                <a:prstClr val="black">
                  <a:lumMod val="75000"/>
                  <a:lumOff val="25000"/>
                </a:prstClr>
              </a:solidFill>
              <a:latin typeface="思源宋体 CN" panose="02020400000000000000" pitchFamily="18" charset="-122"/>
              <a:ea typeface="思源宋体 CN" panose="02020400000000000000" pitchFamily="18" charset="-122"/>
              <a:cs typeface="+mn-cs"/>
              <a:sym typeface="字魂35号-经典雅黑" panose="00000500000000000000" pitchFamily="2" charset="-122"/>
            </a:endParaRPr>
          </a:p>
          <a:p>
            <a:pPr lvl="0" algn="r" defTabSz="914400">
              <a:lnSpc>
                <a:spcPct val="150000"/>
              </a:lnSpc>
              <a:spcBef>
                <a:spcPts val="0"/>
              </a:spcBef>
              <a:defRPr/>
            </a:pPr>
            <a:r>
              <a:rPr lang="zh-CN" altLang="en-US" sz="1600" dirty="0">
                <a:solidFill>
                  <a:prstClr val="black">
                    <a:lumMod val="75000"/>
                    <a:lumOff val="25000"/>
                  </a:prstClr>
                </a:solidFill>
                <a:latin typeface="思源宋体 CN" panose="02020400000000000000" pitchFamily="18" charset="-122"/>
                <a:ea typeface="思源宋体 CN" panose="02020400000000000000" pitchFamily="18" charset="-122"/>
                <a:cs typeface="+mn-cs"/>
              </a:rPr>
              <a:t>。</a:t>
            </a:r>
          </a:p>
        </p:txBody>
      </p:sp>
      <p:sp>
        <p:nvSpPr>
          <p:cNvPr id="93" name="标题 11"/>
          <p:cNvSpPr txBox="1"/>
          <p:nvPr/>
        </p:nvSpPr>
        <p:spPr>
          <a:xfrm>
            <a:off x="8552642" y="2011159"/>
            <a:ext cx="3238306" cy="142448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defTabSz="914400">
              <a:lnSpc>
                <a:spcPct val="150000"/>
              </a:lnSpc>
              <a:spcBef>
                <a:spcPts val="0"/>
              </a:spcBef>
              <a:defRPr/>
            </a:pPr>
            <a:r>
              <a:rPr lang="zh-CN" altLang="en-US" sz="1600" dirty="0">
                <a:solidFill>
                  <a:prstClr val="black">
                    <a:lumMod val="75000"/>
                    <a:lumOff val="25000"/>
                  </a:prstClr>
                </a:solidFill>
                <a:latin typeface="思源宋体 CN" panose="02020400000000000000" pitchFamily="18" charset="-122"/>
                <a:ea typeface="思源宋体 CN" panose="02020400000000000000" pitchFamily="18" charset="-122"/>
                <a:cs typeface="+mn-cs"/>
              </a:rPr>
              <a:t>每次安装</a:t>
            </a:r>
            <a:r>
              <a:rPr lang="en-US" altLang="zh-CN" sz="1600" dirty="0">
                <a:solidFill>
                  <a:prstClr val="black">
                    <a:lumMod val="75000"/>
                    <a:lumOff val="25000"/>
                  </a:prstClr>
                </a:solidFill>
                <a:latin typeface="思源宋体 CN" panose="02020400000000000000" pitchFamily="18" charset="-122"/>
                <a:ea typeface="思源宋体 CN" panose="02020400000000000000" pitchFamily="18" charset="-122"/>
                <a:cs typeface="+mn-cs"/>
              </a:rPr>
              <a:t>react</a:t>
            </a:r>
            <a:r>
              <a:rPr lang="zh-CN" altLang="en-US" sz="1600" dirty="0">
                <a:solidFill>
                  <a:prstClr val="black">
                    <a:lumMod val="75000"/>
                    <a:lumOff val="25000"/>
                  </a:prstClr>
                </a:solidFill>
                <a:latin typeface="思源宋体 CN" panose="02020400000000000000" pitchFamily="18" charset="-122"/>
                <a:ea typeface="思源宋体 CN" panose="02020400000000000000" pitchFamily="18" charset="-122"/>
                <a:cs typeface="+mn-cs"/>
              </a:rPr>
              <a:t>依赖都要测试是否冲突，如因版本问题冲突而无法解决，则及时更换为其他功能相似且不冲突的依赖。</a:t>
            </a:r>
          </a:p>
        </p:txBody>
      </p:sp>
      <p:sp>
        <p:nvSpPr>
          <p:cNvPr id="94" name="标题 11"/>
          <p:cNvSpPr txBox="1"/>
          <p:nvPr/>
        </p:nvSpPr>
        <p:spPr>
          <a:xfrm>
            <a:off x="8659248" y="3943446"/>
            <a:ext cx="3238306" cy="142448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914400">
              <a:lnSpc>
                <a:spcPct val="150000"/>
              </a:lnSpc>
              <a:spcBef>
                <a:spcPts val="0"/>
              </a:spcBef>
              <a:defRPr/>
            </a:pPr>
            <a:r>
              <a:rPr lang="zh-CN" altLang="zh-CN" sz="1600" kern="100" dirty="0">
                <a:effectLst/>
                <a:latin typeface="Times New Roman" panose="02020603050405020304" pitchFamily="18" charset="0"/>
                <a:ea typeface="思源宋体 CN" panose="02020400000000000000"/>
                <a:cs typeface="Times New Roman" panose="02020603050405020304" pitchFamily="18" charset="0"/>
              </a:rPr>
              <a:t>运用爬虫爬取网页</a:t>
            </a:r>
            <a:r>
              <a:rPr lang="en-US" altLang="zh-CN" sz="1600" kern="100" dirty="0">
                <a:effectLst/>
                <a:latin typeface="Times New Roman" panose="02020603050405020304" pitchFamily="18" charset="0"/>
                <a:ea typeface="思源宋体 CN" panose="02020400000000000000"/>
              </a:rPr>
              <a:t>/</a:t>
            </a:r>
            <a:r>
              <a:rPr lang="zh-CN" altLang="zh-CN" sz="1600" kern="100" dirty="0">
                <a:effectLst/>
                <a:latin typeface="Times New Roman" panose="02020603050405020304" pitchFamily="18" charset="0"/>
                <a:ea typeface="思源宋体 CN" panose="02020400000000000000"/>
                <a:cs typeface="Times New Roman" panose="02020603050405020304" pitchFamily="18" charset="0"/>
              </a:rPr>
              <a:t>网站数据时，可以选择</a:t>
            </a:r>
            <a:r>
              <a:rPr lang="en-US" altLang="zh-CN" sz="1600" kern="100" dirty="0">
                <a:effectLst/>
                <a:latin typeface="Times New Roman" panose="02020603050405020304" pitchFamily="18" charset="0"/>
                <a:ea typeface="思源宋体 CN" panose="02020400000000000000"/>
              </a:rPr>
              <a:t>html</a:t>
            </a:r>
            <a:r>
              <a:rPr lang="zh-CN" altLang="zh-CN" sz="1600" kern="100" dirty="0">
                <a:effectLst/>
                <a:latin typeface="Times New Roman" panose="02020603050405020304" pitchFamily="18" charset="0"/>
                <a:ea typeface="思源宋体 CN" panose="02020400000000000000"/>
                <a:cs typeface="Times New Roman" panose="02020603050405020304" pitchFamily="18" charset="0"/>
              </a:rPr>
              <a:t>代码相似页面进行大规模爬取</a:t>
            </a:r>
            <a:endParaRPr lang="zh-CN" altLang="en-US" sz="1600" dirty="0">
              <a:solidFill>
                <a:prstClr val="black">
                  <a:lumMod val="75000"/>
                  <a:lumOff val="25000"/>
                </a:prstClr>
              </a:solidFill>
              <a:latin typeface="思源宋体 CN" panose="02020400000000000000" pitchFamily="18" charset="-122"/>
              <a:ea typeface="思源宋体 CN" panose="02020400000000000000"/>
              <a:cs typeface="+mn-cs"/>
            </a:endParaRPr>
          </a:p>
        </p:txBody>
      </p:sp>
      <p:sp>
        <p:nvSpPr>
          <p:cNvPr id="95" name="标题 11"/>
          <p:cNvSpPr txBox="1"/>
          <p:nvPr/>
        </p:nvSpPr>
        <p:spPr>
          <a:xfrm>
            <a:off x="481262" y="3950419"/>
            <a:ext cx="3254973" cy="142448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defTabSz="914400">
              <a:lnSpc>
                <a:spcPct val="150000"/>
              </a:lnSpc>
              <a:spcBef>
                <a:spcPts val="0"/>
              </a:spcBef>
              <a:defRPr/>
            </a:pPr>
            <a:r>
              <a:rPr lang="zh-CN" altLang="en-US" sz="1600" dirty="0">
                <a:solidFill>
                  <a:prstClr val="black">
                    <a:lumMod val="75000"/>
                    <a:lumOff val="25000"/>
                  </a:prstClr>
                </a:solidFill>
                <a:latin typeface="思源宋体 CN" panose="02020400000000000000" pitchFamily="18" charset="-122"/>
                <a:ea typeface="思源宋体 CN" panose="02020400000000000000" pitchFamily="18" charset="-122"/>
                <a:cs typeface="+mn-cs"/>
              </a:rPr>
              <a:t>在由</a:t>
            </a:r>
            <a:r>
              <a:rPr lang="en-US" altLang="zh-CN" sz="1600" dirty="0">
                <a:solidFill>
                  <a:prstClr val="black">
                    <a:lumMod val="75000"/>
                    <a:lumOff val="25000"/>
                  </a:prstClr>
                </a:solidFill>
                <a:latin typeface="思源宋体 CN" panose="02020400000000000000" pitchFamily="18" charset="-122"/>
                <a:ea typeface="思源宋体 CN" panose="02020400000000000000" pitchFamily="18" charset="-122"/>
                <a:cs typeface="+mn-cs"/>
              </a:rPr>
              <a:t>hibernate</a:t>
            </a:r>
            <a:r>
              <a:rPr lang="zh-CN" altLang="en-US" sz="1600" dirty="0">
                <a:solidFill>
                  <a:prstClr val="black">
                    <a:lumMod val="75000"/>
                    <a:lumOff val="25000"/>
                  </a:prstClr>
                </a:solidFill>
                <a:latin typeface="思源宋体 CN" panose="02020400000000000000" pitchFamily="18" charset="-122"/>
                <a:ea typeface="思源宋体 CN" panose="02020400000000000000" pitchFamily="18" charset="-122"/>
                <a:cs typeface="+mn-cs"/>
              </a:rPr>
              <a:t>分配自增主键的情况下，产生竞争主键的问题，原准备用</a:t>
            </a:r>
            <a:r>
              <a:rPr lang="en-US" altLang="zh-CN" sz="1600" dirty="0">
                <a:solidFill>
                  <a:prstClr val="black">
                    <a:lumMod val="75000"/>
                    <a:lumOff val="25000"/>
                  </a:prstClr>
                </a:solidFill>
                <a:latin typeface="思源宋体 CN" panose="02020400000000000000" pitchFamily="18" charset="-122"/>
                <a:ea typeface="思源宋体 CN" panose="02020400000000000000" pitchFamily="18" charset="-122"/>
                <a:cs typeface="+mn-cs"/>
              </a:rPr>
              <a:t>snowflake</a:t>
            </a:r>
            <a:r>
              <a:rPr lang="zh-CN" altLang="en-US" sz="1600" dirty="0">
                <a:solidFill>
                  <a:prstClr val="black">
                    <a:lumMod val="75000"/>
                    <a:lumOff val="25000"/>
                  </a:prstClr>
                </a:solidFill>
                <a:latin typeface="思源宋体 CN" panose="02020400000000000000" pitchFamily="18" charset="-122"/>
                <a:ea typeface="思源宋体 CN" panose="02020400000000000000" pitchFamily="18" charset="-122"/>
                <a:cs typeface="+mn-cs"/>
              </a:rPr>
              <a:t>算法解决，后采用数据库自动分配主键解决</a:t>
            </a:r>
          </a:p>
        </p:txBody>
      </p:sp>
      <p:grpSp>
        <p:nvGrpSpPr>
          <p:cNvPr id="42" name="组合 41"/>
          <p:cNvGrpSpPr/>
          <p:nvPr/>
        </p:nvGrpSpPr>
        <p:grpSpPr>
          <a:xfrm>
            <a:off x="9839943" y="5982535"/>
            <a:ext cx="2266333" cy="875465"/>
            <a:chOff x="9839943" y="5982535"/>
            <a:chExt cx="2266333" cy="875465"/>
          </a:xfrm>
        </p:grpSpPr>
        <p:sp>
          <p:nvSpPr>
            <p:cNvPr id="43" name="等腰三角形 42"/>
            <p:cNvSpPr/>
            <p:nvPr/>
          </p:nvSpPr>
          <p:spPr>
            <a:xfrm>
              <a:off x="10343658" y="5982535"/>
              <a:ext cx="1762618" cy="875465"/>
            </a:xfrm>
            <a:prstGeom prst="triangle">
              <a:avLst/>
            </a:prstGeom>
            <a:solidFill>
              <a:srgbClr val="597C8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a:off x="9839943" y="6346933"/>
              <a:ext cx="1007429" cy="511067"/>
            </a:xfrm>
            <a:prstGeom prst="triangle">
              <a:avLst/>
            </a:prstGeom>
            <a:noFill/>
            <a:ln w="38100">
              <a:solidFill>
                <a:srgbClr val="E67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45532"/>
            <a:ext cx="2245946" cy="523220"/>
            <a:chOff x="174623" y="245532"/>
            <a:chExt cx="2245946" cy="523220"/>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E6705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597C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99612" y="245532"/>
              <a:ext cx="162095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w="0">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cs"/>
                </a:rPr>
                <a:t>经验教训</a:t>
              </a:r>
              <a:endPar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endParaRPr>
            </a:p>
          </p:txBody>
        </p:sp>
      </p:grpSp>
      <p:grpSp>
        <p:nvGrpSpPr>
          <p:cNvPr id="29" name="组合 28"/>
          <p:cNvGrpSpPr/>
          <p:nvPr/>
        </p:nvGrpSpPr>
        <p:grpSpPr>
          <a:xfrm>
            <a:off x="1439191" y="3228857"/>
            <a:ext cx="5975121" cy="2369840"/>
            <a:chOff x="733338" y="2811760"/>
            <a:chExt cx="7592297" cy="3011241"/>
          </a:xfrm>
        </p:grpSpPr>
        <p:sp>
          <p:nvSpPr>
            <p:cNvPr id="30" name="Shape 17292"/>
            <p:cNvSpPr/>
            <p:nvPr/>
          </p:nvSpPr>
          <p:spPr>
            <a:xfrm>
              <a:off x="1842667" y="4152657"/>
              <a:ext cx="3162694" cy="1670344"/>
            </a:xfrm>
            <a:custGeom>
              <a:avLst/>
              <a:gdLst/>
              <a:ahLst/>
              <a:cxnLst>
                <a:cxn ang="0">
                  <a:pos x="wd2" y="hd2"/>
                </a:cxn>
                <a:cxn ang="5400000">
                  <a:pos x="wd2" y="hd2"/>
                </a:cxn>
                <a:cxn ang="10800000">
                  <a:pos x="wd2" y="hd2"/>
                </a:cxn>
                <a:cxn ang="16200000">
                  <a:pos x="wd2" y="hd2"/>
                </a:cxn>
              </a:cxnLst>
              <a:rect l="0" t="0" r="r" b="b"/>
              <a:pathLst>
                <a:path w="21600" h="21571" extrusionOk="0">
                  <a:moveTo>
                    <a:pt x="0" y="21571"/>
                  </a:moveTo>
                  <a:cubicBezTo>
                    <a:pt x="3628" y="19634"/>
                    <a:pt x="6558" y="14344"/>
                    <a:pt x="7860" y="7376"/>
                  </a:cubicBezTo>
                  <a:cubicBezTo>
                    <a:pt x="8497" y="3972"/>
                    <a:pt x="9162" y="29"/>
                    <a:pt x="10908" y="0"/>
                  </a:cubicBezTo>
                  <a:cubicBezTo>
                    <a:pt x="12680" y="-29"/>
                    <a:pt x="13367" y="3978"/>
                    <a:pt x="14013" y="7444"/>
                  </a:cubicBezTo>
                  <a:cubicBezTo>
                    <a:pt x="15281" y="14245"/>
                    <a:pt x="18090" y="19476"/>
                    <a:pt x="21600" y="21571"/>
                  </a:cubicBezTo>
                  <a:lnTo>
                    <a:pt x="0" y="21571"/>
                  </a:lnTo>
                  <a:close/>
                </a:path>
              </a:pathLst>
            </a:custGeom>
            <a:solidFill>
              <a:srgbClr val="597C8F"/>
            </a:solidFill>
            <a:ln w="12700">
              <a:miter lim="400000"/>
            </a:ln>
            <a:effectLst/>
          </p:spPr>
          <p:txBody>
            <a:bodyPr lIns="22860" rIns="22860" anchor="ctr"/>
            <a:lstStyle/>
            <a:p>
              <a:endParaRPr sz="2000" dirty="0">
                <a:solidFill>
                  <a:schemeClr val="tx1">
                    <a:lumMod val="65000"/>
                    <a:lumOff val="35000"/>
                  </a:schemeClr>
                </a:solidFill>
                <a:latin typeface="思源宋体 CN" panose="02020400000000000000" pitchFamily="18" charset="-122"/>
                <a:ea typeface="思源宋体 CN" panose="02020400000000000000" pitchFamily="18" charset="-122"/>
                <a:cs typeface="Lato Medium" panose="020F0502020204030203" pitchFamily="34" charset="0"/>
              </a:endParaRPr>
            </a:p>
          </p:txBody>
        </p:sp>
        <p:sp>
          <p:nvSpPr>
            <p:cNvPr id="31" name="Shape 17294"/>
            <p:cNvSpPr/>
            <p:nvPr/>
          </p:nvSpPr>
          <p:spPr>
            <a:xfrm>
              <a:off x="3384625" y="3049802"/>
              <a:ext cx="3162694" cy="2773198"/>
            </a:xfrm>
            <a:custGeom>
              <a:avLst/>
              <a:gdLst/>
              <a:ahLst/>
              <a:cxnLst>
                <a:cxn ang="0">
                  <a:pos x="wd2" y="hd2"/>
                </a:cxn>
                <a:cxn ang="5400000">
                  <a:pos x="wd2" y="hd2"/>
                </a:cxn>
                <a:cxn ang="10800000">
                  <a:pos x="wd2" y="hd2"/>
                </a:cxn>
                <a:cxn ang="16200000">
                  <a:pos x="wd2" y="hd2"/>
                </a:cxn>
              </a:cxnLst>
              <a:rect l="0" t="0" r="r" b="b"/>
              <a:pathLst>
                <a:path w="21600" h="21571" extrusionOk="0">
                  <a:moveTo>
                    <a:pt x="0" y="21571"/>
                  </a:moveTo>
                  <a:cubicBezTo>
                    <a:pt x="3628" y="19634"/>
                    <a:pt x="6558" y="14344"/>
                    <a:pt x="7860" y="7376"/>
                  </a:cubicBezTo>
                  <a:cubicBezTo>
                    <a:pt x="8497" y="3972"/>
                    <a:pt x="9162" y="29"/>
                    <a:pt x="10908" y="0"/>
                  </a:cubicBezTo>
                  <a:cubicBezTo>
                    <a:pt x="12680" y="-29"/>
                    <a:pt x="13367" y="3978"/>
                    <a:pt x="14013" y="7444"/>
                  </a:cubicBezTo>
                  <a:cubicBezTo>
                    <a:pt x="15281" y="14245"/>
                    <a:pt x="18090" y="19476"/>
                    <a:pt x="21600" y="21571"/>
                  </a:cubicBezTo>
                  <a:lnTo>
                    <a:pt x="0" y="21571"/>
                  </a:lnTo>
                  <a:close/>
                </a:path>
              </a:pathLst>
            </a:custGeom>
            <a:solidFill>
              <a:srgbClr val="E67054"/>
            </a:solidFill>
            <a:ln w="12700">
              <a:miter lim="400000"/>
            </a:ln>
            <a:effectLst/>
          </p:spPr>
          <p:txBody>
            <a:bodyPr lIns="22860" rIns="22860" anchor="ctr"/>
            <a:lstStyle/>
            <a:p>
              <a:endParaRPr sz="2000" dirty="0">
                <a:solidFill>
                  <a:schemeClr val="tx1">
                    <a:lumMod val="65000"/>
                    <a:lumOff val="35000"/>
                  </a:schemeClr>
                </a:solidFill>
                <a:latin typeface="思源宋体 CN" panose="02020400000000000000" pitchFamily="18" charset="-122"/>
                <a:ea typeface="思源宋体 CN" panose="02020400000000000000" pitchFamily="18" charset="-122"/>
                <a:cs typeface="Lato Medium" panose="020F0502020204030203" pitchFamily="34" charset="0"/>
              </a:endParaRPr>
            </a:p>
          </p:txBody>
        </p:sp>
        <p:sp>
          <p:nvSpPr>
            <p:cNvPr id="32" name="Shape 17295"/>
            <p:cNvSpPr/>
            <p:nvPr/>
          </p:nvSpPr>
          <p:spPr>
            <a:xfrm>
              <a:off x="5162941" y="3576728"/>
              <a:ext cx="3162694" cy="2246272"/>
            </a:xfrm>
            <a:custGeom>
              <a:avLst/>
              <a:gdLst/>
              <a:ahLst/>
              <a:cxnLst>
                <a:cxn ang="0">
                  <a:pos x="wd2" y="hd2"/>
                </a:cxn>
                <a:cxn ang="5400000">
                  <a:pos x="wd2" y="hd2"/>
                </a:cxn>
                <a:cxn ang="10800000">
                  <a:pos x="wd2" y="hd2"/>
                </a:cxn>
                <a:cxn ang="16200000">
                  <a:pos x="wd2" y="hd2"/>
                </a:cxn>
              </a:cxnLst>
              <a:rect l="0" t="0" r="r" b="b"/>
              <a:pathLst>
                <a:path w="21600" h="21571" extrusionOk="0">
                  <a:moveTo>
                    <a:pt x="0" y="21571"/>
                  </a:moveTo>
                  <a:cubicBezTo>
                    <a:pt x="3628" y="19634"/>
                    <a:pt x="6558" y="14344"/>
                    <a:pt x="7860" y="7376"/>
                  </a:cubicBezTo>
                  <a:cubicBezTo>
                    <a:pt x="8497" y="3972"/>
                    <a:pt x="9162" y="29"/>
                    <a:pt x="10908" y="0"/>
                  </a:cubicBezTo>
                  <a:cubicBezTo>
                    <a:pt x="12680" y="-29"/>
                    <a:pt x="13367" y="3978"/>
                    <a:pt x="14013" y="7444"/>
                  </a:cubicBezTo>
                  <a:cubicBezTo>
                    <a:pt x="15281" y="14245"/>
                    <a:pt x="18090" y="19476"/>
                    <a:pt x="21600" y="21571"/>
                  </a:cubicBezTo>
                  <a:lnTo>
                    <a:pt x="0" y="21571"/>
                  </a:lnTo>
                  <a:close/>
                </a:path>
              </a:pathLst>
            </a:custGeom>
            <a:solidFill>
              <a:srgbClr val="597C8F"/>
            </a:solidFill>
            <a:ln w="12700">
              <a:miter lim="400000"/>
            </a:ln>
            <a:effectLst/>
          </p:spPr>
          <p:txBody>
            <a:bodyPr lIns="22860" rIns="22860" anchor="ctr"/>
            <a:lstStyle/>
            <a:p>
              <a:endParaRPr sz="2000" dirty="0">
                <a:solidFill>
                  <a:schemeClr val="tx1">
                    <a:lumMod val="65000"/>
                    <a:lumOff val="35000"/>
                  </a:schemeClr>
                </a:solidFill>
                <a:latin typeface="思源宋体 CN" panose="02020400000000000000" pitchFamily="18" charset="-122"/>
                <a:ea typeface="思源宋体 CN" panose="02020400000000000000" pitchFamily="18" charset="-122"/>
                <a:cs typeface="Lato Medium" panose="020F0502020204030203" pitchFamily="34" charset="0"/>
              </a:endParaRPr>
            </a:p>
          </p:txBody>
        </p:sp>
        <p:sp>
          <p:nvSpPr>
            <p:cNvPr id="33" name="Shape 17296"/>
            <p:cNvSpPr/>
            <p:nvPr/>
          </p:nvSpPr>
          <p:spPr>
            <a:xfrm>
              <a:off x="733338" y="3357817"/>
              <a:ext cx="926351" cy="450524"/>
            </a:xfrm>
            <a:prstGeom prst="rect">
              <a:avLst/>
            </a:prstGeom>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sz="1600" b="1" dirty="0">
                  <a:solidFill>
                    <a:schemeClr val="tx1">
                      <a:lumMod val="65000"/>
                      <a:lumOff val="35000"/>
                    </a:schemeClr>
                  </a:solidFill>
                  <a:latin typeface="思源宋体 CN" panose="02020400000000000000" pitchFamily="18" charset="-122"/>
                  <a:ea typeface="思源宋体 CN" panose="02020400000000000000" pitchFamily="18" charset="-122"/>
                  <a:cs typeface="Lato Medium" panose="020F0502020204030203" pitchFamily="34" charset="0"/>
                </a:rPr>
                <a:t>100%</a:t>
              </a:r>
            </a:p>
          </p:txBody>
        </p:sp>
        <p:sp>
          <p:nvSpPr>
            <p:cNvPr id="34" name="Shape 17297"/>
            <p:cNvSpPr/>
            <p:nvPr/>
          </p:nvSpPr>
          <p:spPr>
            <a:xfrm>
              <a:off x="733339" y="3927395"/>
              <a:ext cx="926351" cy="450523"/>
            </a:xfrm>
            <a:prstGeom prst="rect">
              <a:avLst/>
            </a:prstGeom>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sz="1600" b="1" dirty="0">
                  <a:solidFill>
                    <a:schemeClr val="tx1">
                      <a:lumMod val="65000"/>
                      <a:lumOff val="35000"/>
                    </a:schemeClr>
                  </a:solidFill>
                  <a:latin typeface="思源宋体 CN" panose="02020400000000000000" pitchFamily="18" charset="-122"/>
                  <a:ea typeface="思源宋体 CN" panose="02020400000000000000" pitchFamily="18" charset="-122"/>
                  <a:cs typeface="Lato Medium" panose="020F0502020204030203" pitchFamily="34" charset="0"/>
                </a:rPr>
                <a:t>75%</a:t>
              </a:r>
            </a:p>
          </p:txBody>
        </p:sp>
        <p:sp>
          <p:nvSpPr>
            <p:cNvPr id="35" name="Shape 17298"/>
            <p:cNvSpPr/>
            <p:nvPr/>
          </p:nvSpPr>
          <p:spPr>
            <a:xfrm>
              <a:off x="733339" y="4494884"/>
              <a:ext cx="926351" cy="450524"/>
            </a:xfrm>
            <a:prstGeom prst="rect">
              <a:avLst/>
            </a:prstGeom>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sz="1600" b="1" dirty="0">
                  <a:solidFill>
                    <a:schemeClr val="tx1">
                      <a:lumMod val="65000"/>
                      <a:lumOff val="35000"/>
                    </a:schemeClr>
                  </a:solidFill>
                  <a:latin typeface="思源宋体 CN" panose="02020400000000000000" pitchFamily="18" charset="-122"/>
                  <a:ea typeface="思源宋体 CN" panose="02020400000000000000" pitchFamily="18" charset="-122"/>
                  <a:cs typeface="Lato Medium" panose="020F0502020204030203" pitchFamily="34" charset="0"/>
                </a:rPr>
                <a:t>50%</a:t>
              </a:r>
            </a:p>
          </p:txBody>
        </p:sp>
        <p:sp>
          <p:nvSpPr>
            <p:cNvPr id="36" name="Shape 17299"/>
            <p:cNvSpPr/>
            <p:nvPr/>
          </p:nvSpPr>
          <p:spPr>
            <a:xfrm>
              <a:off x="733339" y="5064462"/>
              <a:ext cx="926351" cy="450524"/>
            </a:xfrm>
            <a:prstGeom prst="rect">
              <a:avLst/>
            </a:prstGeom>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sz="1600" b="1" dirty="0">
                  <a:solidFill>
                    <a:schemeClr val="tx1">
                      <a:lumMod val="65000"/>
                      <a:lumOff val="35000"/>
                    </a:schemeClr>
                  </a:solidFill>
                  <a:latin typeface="思源宋体 CN" panose="02020400000000000000" pitchFamily="18" charset="-122"/>
                  <a:ea typeface="思源宋体 CN" panose="02020400000000000000" pitchFamily="18" charset="-122"/>
                  <a:cs typeface="Lato Medium" panose="020F0502020204030203" pitchFamily="34" charset="0"/>
                </a:rPr>
                <a:t>25%</a:t>
              </a:r>
            </a:p>
          </p:txBody>
        </p:sp>
        <p:sp>
          <p:nvSpPr>
            <p:cNvPr id="37" name="Shape 17300"/>
            <p:cNvSpPr/>
            <p:nvPr/>
          </p:nvSpPr>
          <p:spPr>
            <a:xfrm>
              <a:off x="733339" y="2811760"/>
              <a:ext cx="926351" cy="450523"/>
            </a:xfrm>
            <a:prstGeom prst="rect">
              <a:avLst/>
            </a:prstGeom>
            <a:ln w="12700">
              <a:miter lim="400000"/>
            </a:ln>
          </p:spPr>
          <p:txBody>
            <a:bodyPr lIns="25400" tIns="25400" rIns="25400" bIns="25400" anchor="ctr"/>
            <a:lstStyle>
              <a:lvl1pPr algn="r">
                <a:defRPr sz="2700" cap="none">
                  <a:solidFill>
                    <a:srgbClr val="A6AAA9"/>
                  </a:solidFill>
                  <a:latin typeface="Aller"/>
                  <a:ea typeface="Aller"/>
                  <a:cs typeface="Aller"/>
                  <a:sym typeface="Aller"/>
                </a:defRPr>
              </a:lvl1pPr>
            </a:lstStyle>
            <a:p>
              <a:r>
                <a:rPr sz="1600" b="1" dirty="0">
                  <a:solidFill>
                    <a:schemeClr val="tx1">
                      <a:lumMod val="65000"/>
                      <a:lumOff val="35000"/>
                    </a:schemeClr>
                  </a:solidFill>
                  <a:latin typeface="思源宋体 CN" panose="02020400000000000000" pitchFamily="18" charset="-122"/>
                  <a:ea typeface="思源宋体 CN" panose="02020400000000000000" pitchFamily="18" charset="-122"/>
                  <a:cs typeface="Lato Medium" panose="020F0502020204030203" pitchFamily="34" charset="0"/>
                </a:rPr>
                <a:t>+125%</a:t>
              </a:r>
            </a:p>
          </p:txBody>
        </p:sp>
      </p:grpSp>
      <p:sp>
        <p:nvSpPr>
          <p:cNvPr id="38" name="文本框 37"/>
          <p:cNvSpPr txBox="1"/>
          <p:nvPr/>
        </p:nvSpPr>
        <p:spPr>
          <a:xfrm>
            <a:off x="7760691" y="3368437"/>
            <a:ext cx="3086681" cy="1987852"/>
          </a:xfrm>
          <a:prstGeom prst="rect">
            <a:avLst/>
          </a:prstGeom>
          <a:noFill/>
        </p:spPr>
        <p:txBody>
          <a:bodyPr wrap="square" rtlCol="0">
            <a:spAutoFit/>
          </a:bodyPr>
          <a:lstStyle/>
          <a:p>
            <a:pPr marL="342900" lvl="0" indent="-342900" algn="just" hangingPunct="0">
              <a:lnSpc>
                <a:spcPct val="150000"/>
              </a:lnSpc>
              <a:buClr>
                <a:srgbClr val="395269"/>
              </a:buClr>
              <a:buFont typeface="Wingdings" panose="05000000000000000000" pitchFamily="2" charset="2"/>
              <a:buChar char="Ø"/>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简化测试</a:t>
            </a:r>
          </a:p>
          <a:p>
            <a:pPr lvl="0">
              <a:lnSpc>
                <a:spcPct val="150000"/>
              </a:lnSpc>
              <a:defRPr/>
            </a:pP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性能测试时每次需重新导入数据库和命令行运行脚本，可以通过写</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python</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脚本来模拟这些命令行操作，从而提高效率</a:t>
            </a:r>
            <a:endParaRPr lang="en-US" altLang="zh-CN" sz="1600" kern="0" dirty="0">
              <a:solidFill>
                <a:prstClr val="black">
                  <a:lumMod val="75000"/>
                  <a:lumOff val="25000"/>
                </a:prstClr>
              </a:solidFill>
              <a:latin typeface="思源宋体 CN" panose="02020400000000000000" pitchFamily="18" charset="-122"/>
              <a:ea typeface="思源宋体 CN" panose="02020400000000000000" pitchFamily="18" charset="-122"/>
              <a:sym typeface="字魂35号-经典雅黑" panose="00000500000000000000" pitchFamily="2" charset="-122"/>
            </a:endParaRPr>
          </a:p>
        </p:txBody>
      </p:sp>
      <p:grpSp>
        <p:nvGrpSpPr>
          <p:cNvPr id="50" name="组合 49"/>
          <p:cNvGrpSpPr/>
          <p:nvPr/>
        </p:nvGrpSpPr>
        <p:grpSpPr>
          <a:xfrm>
            <a:off x="9839943" y="5982535"/>
            <a:ext cx="2266333" cy="875465"/>
            <a:chOff x="9839943" y="5982535"/>
            <a:chExt cx="2266333" cy="875465"/>
          </a:xfrm>
        </p:grpSpPr>
        <p:sp>
          <p:nvSpPr>
            <p:cNvPr id="51" name="等腰三角形 50"/>
            <p:cNvSpPr/>
            <p:nvPr/>
          </p:nvSpPr>
          <p:spPr>
            <a:xfrm>
              <a:off x="10343658" y="5982535"/>
              <a:ext cx="1762618" cy="875465"/>
            </a:xfrm>
            <a:prstGeom prst="triangle">
              <a:avLst/>
            </a:prstGeom>
            <a:solidFill>
              <a:srgbClr val="597C8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a:off x="9839943" y="6346933"/>
              <a:ext cx="1007429" cy="511067"/>
            </a:xfrm>
            <a:prstGeom prst="triangle">
              <a:avLst/>
            </a:prstGeom>
            <a:noFill/>
            <a:ln w="38100">
              <a:solidFill>
                <a:srgbClr val="E67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a:extLst>
              <a:ext uri="{FF2B5EF4-FFF2-40B4-BE49-F238E27FC236}">
                <a16:creationId xmlns:a16="http://schemas.microsoft.com/office/drawing/2014/main" id="{44CD4A5E-690A-4CCA-8858-614129D614B4}"/>
              </a:ext>
            </a:extLst>
          </p:cNvPr>
          <p:cNvGrpSpPr/>
          <p:nvPr/>
        </p:nvGrpSpPr>
        <p:grpSpPr>
          <a:xfrm>
            <a:off x="1568169" y="1688956"/>
            <a:ext cx="9430974" cy="904138"/>
            <a:chOff x="1315452" y="1464366"/>
            <a:chExt cx="9430974" cy="904138"/>
          </a:xfrm>
        </p:grpSpPr>
        <p:sp>
          <p:nvSpPr>
            <p:cNvPr id="41" name="矩形 40">
              <a:extLst>
                <a:ext uri="{FF2B5EF4-FFF2-40B4-BE49-F238E27FC236}">
                  <a16:creationId xmlns:a16="http://schemas.microsoft.com/office/drawing/2014/main" id="{A463367A-433C-4052-BEB1-D8F4705660B5}"/>
                </a:ext>
              </a:extLst>
            </p:cNvPr>
            <p:cNvSpPr/>
            <p:nvPr/>
          </p:nvSpPr>
          <p:spPr>
            <a:xfrm>
              <a:off x="2059513" y="1713591"/>
              <a:ext cx="8686913" cy="499624"/>
            </a:xfrm>
            <a:prstGeom prst="rect">
              <a:avLst/>
            </a:prstGeom>
          </p:spPr>
          <p:txBody>
            <a:bodyPr wrap="square">
              <a:spAutoFit/>
            </a:bodyPr>
            <a:lstStyle/>
            <a:p>
              <a:pPr lvl="0">
                <a:lnSpc>
                  <a:spcPct val="150000"/>
                </a:lnSpc>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高并发测试时才能发现系统及代码内部的问题所在，并进一步做出相应优化。</a:t>
              </a:r>
              <a:endParaRPr lang="en-US" altLang="zh-CN" sz="2000" kern="0" dirty="0">
                <a:solidFill>
                  <a:prstClr val="black">
                    <a:lumMod val="75000"/>
                    <a:lumOff val="25000"/>
                  </a:prstClr>
                </a:solidFill>
                <a:latin typeface="思源宋体 CN" panose="02020400000000000000" pitchFamily="18" charset="-122"/>
                <a:ea typeface="思源宋体 CN" panose="02020400000000000000" pitchFamily="18" charset="-122"/>
                <a:sym typeface="字魂35号-经典雅黑" panose="00000500000000000000" pitchFamily="2" charset="-122"/>
              </a:endParaRPr>
            </a:p>
          </p:txBody>
        </p:sp>
        <p:sp>
          <p:nvSpPr>
            <p:cNvPr id="42" name="medal-variant-with-wreath-and-number-1-symbol_31474">
              <a:extLst>
                <a:ext uri="{FF2B5EF4-FFF2-40B4-BE49-F238E27FC236}">
                  <a16:creationId xmlns:a16="http://schemas.microsoft.com/office/drawing/2014/main" id="{551B2794-A211-408B-8353-B34315DEE349}"/>
                </a:ext>
              </a:extLst>
            </p:cNvPr>
            <p:cNvSpPr>
              <a:spLocks noChangeAspect="1"/>
            </p:cNvSpPr>
            <p:nvPr/>
          </p:nvSpPr>
          <p:spPr bwMode="auto">
            <a:xfrm>
              <a:off x="1315452" y="1464366"/>
              <a:ext cx="575341" cy="904138"/>
            </a:xfrm>
            <a:custGeom>
              <a:avLst/>
              <a:gdLst>
                <a:gd name="connsiteX0" fmla="*/ 183648 w 381547"/>
                <a:gd name="connsiteY0" fmla="*/ 562808 h 599594"/>
                <a:gd name="connsiteX1" fmla="*/ 184993 w 381547"/>
                <a:gd name="connsiteY1" fmla="*/ 570863 h 599594"/>
                <a:gd name="connsiteX2" fmla="*/ 179077 w 381547"/>
                <a:gd name="connsiteY2" fmla="*/ 576502 h 599594"/>
                <a:gd name="connsiteX3" fmla="*/ 187144 w 381547"/>
                <a:gd name="connsiteY3" fmla="*/ 577576 h 599594"/>
                <a:gd name="connsiteX4" fmla="*/ 190639 w 381547"/>
                <a:gd name="connsiteY4" fmla="*/ 584826 h 599594"/>
                <a:gd name="connsiteX5" fmla="*/ 194403 w 381547"/>
                <a:gd name="connsiteY5" fmla="*/ 577576 h 599594"/>
                <a:gd name="connsiteX6" fmla="*/ 202470 w 381547"/>
                <a:gd name="connsiteY6" fmla="*/ 576502 h 599594"/>
                <a:gd name="connsiteX7" fmla="*/ 196555 w 381547"/>
                <a:gd name="connsiteY7" fmla="*/ 570863 h 599594"/>
                <a:gd name="connsiteX8" fmla="*/ 197899 w 381547"/>
                <a:gd name="connsiteY8" fmla="*/ 562808 h 599594"/>
                <a:gd name="connsiteX9" fmla="*/ 190639 w 381547"/>
                <a:gd name="connsiteY9" fmla="*/ 566567 h 599594"/>
                <a:gd name="connsiteX10" fmla="*/ 266196 w 381547"/>
                <a:gd name="connsiteY10" fmla="*/ 540789 h 599594"/>
                <a:gd name="connsiteX11" fmla="*/ 261893 w 381547"/>
                <a:gd name="connsiteY11" fmla="*/ 547502 h 599594"/>
                <a:gd name="connsiteX12" fmla="*/ 253827 w 381547"/>
                <a:gd name="connsiteY12" fmla="*/ 548039 h 599594"/>
                <a:gd name="connsiteX13" fmla="*/ 258936 w 381547"/>
                <a:gd name="connsiteY13" fmla="*/ 554215 h 599594"/>
                <a:gd name="connsiteX14" fmla="*/ 256785 w 381547"/>
                <a:gd name="connsiteY14" fmla="*/ 562002 h 599594"/>
                <a:gd name="connsiteX15" fmla="*/ 264313 w 381547"/>
                <a:gd name="connsiteY15" fmla="*/ 559048 h 599594"/>
                <a:gd name="connsiteX16" fmla="*/ 271036 w 381547"/>
                <a:gd name="connsiteY16" fmla="*/ 563345 h 599594"/>
                <a:gd name="connsiteX17" fmla="*/ 270498 w 381547"/>
                <a:gd name="connsiteY17" fmla="*/ 555289 h 599594"/>
                <a:gd name="connsiteX18" fmla="*/ 276951 w 381547"/>
                <a:gd name="connsiteY18" fmla="*/ 550187 h 599594"/>
                <a:gd name="connsiteX19" fmla="*/ 269153 w 381547"/>
                <a:gd name="connsiteY19" fmla="*/ 548308 h 599594"/>
                <a:gd name="connsiteX20" fmla="*/ 115351 w 381547"/>
                <a:gd name="connsiteY20" fmla="*/ 540789 h 599594"/>
                <a:gd name="connsiteX21" fmla="*/ 112394 w 381547"/>
                <a:gd name="connsiteY21" fmla="*/ 548308 h 599594"/>
                <a:gd name="connsiteX22" fmla="*/ 104596 w 381547"/>
                <a:gd name="connsiteY22" fmla="*/ 550187 h 599594"/>
                <a:gd name="connsiteX23" fmla="*/ 111049 w 381547"/>
                <a:gd name="connsiteY23" fmla="*/ 555289 h 599594"/>
                <a:gd name="connsiteX24" fmla="*/ 110512 w 381547"/>
                <a:gd name="connsiteY24" fmla="*/ 563345 h 599594"/>
                <a:gd name="connsiteX25" fmla="*/ 117234 w 381547"/>
                <a:gd name="connsiteY25" fmla="*/ 559048 h 599594"/>
                <a:gd name="connsiteX26" fmla="*/ 124762 w 381547"/>
                <a:gd name="connsiteY26" fmla="*/ 562002 h 599594"/>
                <a:gd name="connsiteX27" fmla="*/ 122611 w 381547"/>
                <a:gd name="connsiteY27" fmla="*/ 553947 h 599594"/>
                <a:gd name="connsiteX28" fmla="*/ 127720 w 381547"/>
                <a:gd name="connsiteY28" fmla="*/ 548039 h 599594"/>
                <a:gd name="connsiteX29" fmla="*/ 119654 w 381547"/>
                <a:gd name="connsiteY29" fmla="*/ 547502 h 599594"/>
                <a:gd name="connsiteX30" fmla="*/ 190675 w 381547"/>
                <a:gd name="connsiteY30" fmla="*/ 524936 h 599594"/>
                <a:gd name="connsiteX31" fmla="*/ 202503 w 381547"/>
                <a:gd name="connsiteY31" fmla="*/ 546388 h 599594"/>
                <a:gd name="connsiteX32" fmla="*/ 192556 w 381547"/>
                <a:gd name="connsiteY32" fmla="*/ 537807 h 599594"/>
                <a:gd name="connsiteX33" fmla="*/ 190675 w 381547"/>
                <a:gd name="connsiteY33" fmla="*/ 532981 h 599594"/>
                <a:gd name="connsiteX34" fmla="*/ 189062 w 381547"/>
                <a:gd name="connsiteY34" fmla="*/ 537807 h 599594"/>
                <a:gd name="connsiteX35" fmla="*/ 179115 w 381547"/>
                <a:gd name="connsiteY35" fmla="*/ 546388 h 599594"/>
                <a:gd name="connsiteX36" fmla="*/ 190675 w 381547"/>
                <a:gd name="connsiteY36" fmla="*/ 524936 h 599594"/>
                <a:gd name="connsiteX37" fmla="*/ 217009 w 381547"/>
                <a:gd name="connsiteY37" fmla="*/ 513945 h 599594"/>
                <a:gd name="connsiteX38" fmla="*/ 238511 w 381547"/>
                <a:gd name="connsiteY38" fmla="*/ 529229 h 599594"/>
                <a:gd name="connsiteX39" fmla="*/ 212439 w 381547"/>
                <a:gd name="connsiteY39" fmla="*/ 532185 h 599594"/>
                <a:gd name="connsiteX40" fmla="*/ 190668 w 381547"/>
                <a:gd name="connsiteY40" fmla="*/ 517405 h 599594"/>
                <a:gd name="connsiteX41" fmla="*/ 217009 w 381547"/>
                <a:gd name="connsiteY41" fmla="*/ 513945 h 599594"/>
                <a:gd name="connsiteX42" fmla="*/ 164531 w 381547"/>
                <a:gd name="connsiteY42" fmla="*/ 513945 h 599594"/>
                <a:gd name="connsiteX43" fmla="*/ 190668 w 381547"/>
                <a:gd name="connsiteY43" fmla="*/ 517405 h 599594"/>
                <a:gd name="connsiteX44" fmla="*/ 169139 w 381547"/>
                <a:gd name="connsiteY44" fmla="*/ 532185 h 599594"/>
                <a:gd name="connsiteX45" fmla="*/ 143036 w 381547"/>
                <a:gd name="connsiteY45" fmla="*/ 529229 h 599594"/>
                <a:gd name="connsiteX46" fmla="*/ 164531 w 381547"/>
                <a:gd name="connsiteY46" fmla="*/ 513945 h 599594"/>
                <a:gd name="connsiteX47" fmla="*/ 244162 w 381547"/>
                <a:gd name="connsiteY47" fmla="*/ 499670 h 599594"/>
                <a:gd name="connsiteX48" fmla="*/ 269419 w 381547"/>
                <a:gd name="connsiteY48" fmla="*/ 507196 h 599594"/>
                <a:gd name="connsiteX49" fmla="*/ 245774 w 381547"/>
                <a:gd name="connsiteY49" fmla="*/ 518485 h 599594"/>
                <a:gd name="connsiteX50" fmla="*/ 220517 w 381547"/>
                <a:gd name="connsiteY50" fmla="*/ 511496 h 599594"/>
                <a:gd name="connsiteX51" fmla="*/ 244162 w 381547"/>
                <a:gd name="connsiteY51" fmla="*/ 499670 h 599594"/>
                <a:gd name="connsiteX52" fmla="*/ 137382 w 381547"/>
                <a:gd name="connsiteY52" fmla="*/ 499670 h 599594"/>
                <a:gd name="connsiteX53" fmla="*/ 161101 w 381547"/>
                <a:gd name="connsiteY53" fmla="*/ 511496 h 599594"/>
                <a:gd name="connsiteX54" fmla="*/ 135531 w 381547"/>
                <a:gd name="connsiteY54" fmla="*/ 518485 h 599594"/>
                <a:gd name="connsiteX55" fmla="*/ 111846 w 381547"/>
                <a:gd name="connsiteY55" fmla="*/ 507196 h 599594"/>
                <a:gd name="connsiteX56" fmla="*/ 137382 w 381547"/>
                <a:gd name="connsiteY56" fmla="*/ 499670 h 599594"/>
                <a:gd name="connsiteX57" fmla="*/ 314326 w 381547"/>
                <a:gd name="connsiteY57" fmla="*/ 487355 h 599594"/>
                <a:gd name="connsiteX58" fmla="*/ 314057 w 381547"/>
                <a:gd name="connsiteY58" fmla="*/ 495410 h 599594"/>
                <a:gd name="connsiteX59" fmla="*/ 307066 w 381547"/>
                <a:gd name="connsiteY59" fmla="*/ 499975 h 599594"/>
                <a:gd name="connsiteX60" fmla="*/ 314864 w 381547"/>
                <a:gd name="connsiteY60" fmla="*/ 502660 h 599594"/>
                <a:gd name="connsiteX61" fmla="*/ 316746 w 381547"/>
                <a:gd name="connsiteY61" fmla="*/ 510447 h 599594"/>
                <a:gd name="connsiteX62" fmla="*/ 321855 w 381547"/>
                <a:gd name="connsiteY62" fmla="*/ 504271 h 599594"/>
                <a:gd name="connsiteX63" fmla="*/ 329921 w 381547"/>
                <a:gd name="connsiteY63" fmla="*/ 504808 h 599594"/>
                <a:gd name="connsiteX64" fmla="*/ 325350 w 381547"/>
                <a:gd name="connsiteY64" fmla="*/ 497827 h 599594"/>
                <a:gd name="connsiteX65" fmla="*/ 328308 w 381547"/>
                <a:gd name="connsiteY65" fmla="*/ 490309 h 599594"/>
                <a:gd name="connsiteX66" fmla="*/ 320510 w 381547"/>
                <a:gd name="connsiteY66" fmla="*/ 492725 h 599594"/>
                <a:gd name="connsiteX67" fmla="*/ 67221 w 381547"/>
                <a:gd name="connsiteY67" fmla="*/ 487355 h 599594"/>
                <a:gd name="connsiteX68" fmla="*/ 61037 w 381547"/>
                <a:gd name="connsiteY68" fmla="*/ 492725 h 599594"/>
                <a:gd name="connsiteX69" fmla="*/ 52970 w 381547"/>
                <a:gd name="connsiteY69" fmla="*/ 490309 h 599594"/>
                <a:gd name="connsiteX70" fmla="*/ 56197 w 381547"/>
                <a:gd name="connsiteY70" fmla="*/ 497827 h 599594"/>
                <a:gd name="connsiteX71" fmla="*/ 51626 w 381547"/>
                <a:gd name="connsiteY71" fmla="*/ 504808 h 599594"/>
                <a:gd name="connsiteX72" fmla="*/ 59692 w 381547"/>
                <a:gd name="connsiteY72" fmla="*/ 504271 h 599594"/>
                <a:gd name="connsiteX73" fmla="*/ 64801 w 381547"/>
                <a:gd name="connsiteY73" fmla="*/ 510447 h 599594"/>
                <a:gd name="connsiteX74" fmla="*/ 66683 w 381547"/>
                <a:gd name="connsiteY74" fmla="*/ 502660 h 599594"/>
                <a:gd name="connsiteX75" fmla="*/ 74212 w 381547"/>
                <a:gd name="connsiteY75" fmla="*/ 499975 h 599594"/>
                <a:gd name="connsiteX76" fmla="*/ 67490 w 381547"/>
                <a:gd name="connsiteY76" fmla="*/ 495410 h 599594"/>
                <a:gd name="connsiteX77" fmla="*/ 291788 w 381547"/>
                <a:gd name="connsiteY77" fmla="*/ 476055 h 599594"/>
                <a:gd name="connsiteX78" fmla="*/ 272947 w 381547"/>
                <a:gd name="connsiteY78" fmla="*/ 494306 h 599594"/>
                <a:gd name="connsiteX79" fmla="*/ 246838 w 381547"/>
                <a:gd name="connsiteY79" fmla="*/ 495917 h 599594"/>
                <a:gd name="connsiteX80" fmla="*/ 291788 w 381547"/>
                <a:gd name="connsiteY80" fmla="*/ 476055 h 599594"/>
                <a:gd name="connsiteX81" fmla="*/ 89830 w 381547"/>
                <a:gd name="connsiteY81" fmla="*/ 476055 h 599594"/>
                <a:gd name="connsiteX82" fmla="*/ 134710 w 381547"/>
                <a:gd name="connsiteY82" fmla="*/ 495917 h 599594"/>
                <a:gd name="connsiteX83" fmla="*/ 108642 w 381547"/>
                <a:gd name="connsiteY83" fmla="*/ 494306 h 599594"/>
                <a:gd name="connsiteX84" fmla="*/ 89830 w 381547"/>
                <a:gd name="connsiteY84" fmla="*/ 476055 h 599594"/>
                <a:gd name="connsiteX85" fmla="*/ 302514 w 381547"/>
                <a:gd name="connsiteY85" fmla="*/ 439524 h 599594"/>
                <a:gd name="connsiteX86" fmla="*/ 290943 w 381547"/>
                <a:gd name="connsiteY86" fmla="*/ 462882 h 599594"/>
                <a:gd name="connsiteX87" fmla="*/ 266455 w 381547"/>
                <a:gd name="connsiteY87" fmla="*/ 472815 h 599594"/>
                <a:gd name="connsiteX88" fmla="*/ 302514 w 381547"/>
                <a:gd name="connsiteY88" fmla="*/ 439524 h 599594"/>
                <a:gd name="connsiteX89" fmla="*/ 79033 w 381547"/>
                <a:gd name="connsiteY89" fmla="*/ 439524 h 599594"/>
                <a:gd name="connsiteX90" fmla="*/ 114810 w 381547"/>
                <a:gd name="connsiteY90" fmla="*/ 472815 h 599594"/>
                <a:gd name="connsiteX91" fmla="*/ 90600 w 381547"/>
                <a:gd name="connsiteY91" fmla="*/ 462882 h 599594"/>
                <a:gd name="connsiteX92" fmla="*/ 79033 w 381547"/>
                <a:gd name="connsiteY92" fmla="*/ 439524 h 599594"/>
                <a:gd name="connsiteX93" fmla="*/ 38450 w 381547"/>
                <a:gd name="connsiteY93" fmla="*/ 412976 h 599594"/>
                <a:gd name="connsiteX94" fmla="*/ 37375 w 381547"/>
                <a:gd name="connsiteY94" fmla="*/ 420763 h 599594"/>
                <a:gd name="connsiteX95" fmla="*/ 30115 w 381547"/>
                <a:gd name="connsiteY95" fmla="*/ 424522 h 599594"/>
                <a:gd name="connsiteX96" fmla="*/ 37375 w 381547"/>
                <a:gd name="connsiteY96" fmla="*/ 428013 h 599594"/>
                <a:gd name="connsiteX97" fmla="*/ 38450 w 381547"/>
                <a:gd name="connsiteY97" fmla="*/ 436069 h 599594"/>
                <a:gd name="connsiteX98" fmla="*/ 44097 w 381547"/>
                <a:gd name="connsiteY98" fmla="*/ 430161 h 599594"/>
                <a:gd name="connsiteX99" fmla="*/ 52164 w 381547"/>
                <a:gd name="connsiteY99" fmla="*/ 431772 h 599594"/>
                <a:gd name="connsiteX100" fmla="*/ 48399 w 381547"/>
                <a:gd name="connsiteY100" fmla="*/ 424522 h 599594"/>
                <a:gd name="connsiteX101" fmla="*/ 52164 w 381547"/>
                <a:gd name="connsiteY101" fmla="*/ 417272 h 599594"/>
                <a:gd name="connsiteX102" fmla="*/ 44097 w 381547"/>
                <a:gd name="connsiteY102" fmla="*/ 418615 h 599594"/>
                <a:gd name="connsiteX103" fmla="*/ 343097 w 381547"/>
                <a:gd name="connsiteY103" fmla="*/ 412708 h 599594"/>
                <a:gd name="connsiteX104" fmla="*/ 337450 w 381547"/>
                <a:gd name="connsiteY104" fmla="*/ 418615 h 599594"/>
                <a:gd name="connsiteX105" fmla="*/ 329383 w 381547"/>
                <a:gd name="connsiteY105" fmla="*/ 417272 h 599594"/>
                <a:gd name="connsiteX106" fmla="*/ 333148 w 381547"/>
                <a:gd name="connsiteY106" fmla="*/ 424522 h 599594"/>
                <a:gd name="connsiteX107" fmla="*/ 329383 w 381547"/>
                <a:gd name="connsiteY107" fmla="*/ 431772 h 599594"/>
                <a:gd name="connsiteX108" fmla="*/ 337450 w 381547"/>
                <a:gd name="connsiteY108" fmla="*/ 430161 h 599594"/>
                <a:gd name="connsiteX109" fmla="*/ 343097 w 381547"/>
                <a:gd name="connsiteY109" fmla="*/ 436069 h 599594"/>
                <a:gd name="connsiteX110" fmla="*/ 344172 w 381547"/>
                <a:gd name="connsiteY110" fmla="*/ 428013 h 599594"/>
                <a:gd name="connsiteX111" fmla="*/ 351432 w 381547"/>
                <a:gd name="connsiteY111" fmla="*/ 424522 h 599594"/>
                <a:gd name="connsiteX112" fmla="*/ 344172 w 381547"/>
                <a:gd name="connsiteY112" fmla="*/ 420763 h 599594"/>
                <a:gd name="connsiteX113" fmla="*/ 300897 w 381547"/>
                <a:gd name="connsiteY113" fmla="*/ 401446 h 599594"/>
                <a:gd name="connsiteX114" fmla="*/ 297402 w 381547"/>
                <a:gd name="connsiteY114" fmla="*/ 427465 h 599594"/>
                <a:gd name="connsiteX115" fmla="*/ 277774 w 381547"/>
                <a:gd name="connsiteY115" fmla="*/ 444632 h 599594"/>
                <a:gd name="connsiteX116" fmla="*/ 300897 w 381547"/>
                <a:gd name="connsiteY116" fmla="*/ 401446 h 599594"/>
                <a:gd name="connsiteX117" fmla="*/ 80650 w 381547"/>
                <a:gd name="connsiteY117" fmla="*/ 401446 h 599594"/>
                <a:gd name="connsiteX118" fmla="*/ 103773 w 381547"/>
                <a:gd name="connsiteY118" fmla="*/ 444632 h 599594"/>
                <a:gd name="connsiteX119" fmla="*/ 84145 w 381547"/>
                <a:gd name="connsiteY119" fmla="*/ 427465 h 599594"/>
                <a:gd name="connsiteX120" fmla="*/ 80650 w 381547"/>
                <a:gd name="connsiteY120" fmla="*/ 401446 h 599594"/>
                <a:gd name="connsiteX121" fmla="*/ 286907 w 381547"/>
                <a:gd name="connsiteY121" fmla="*/ 365952 h 599594"/>
                <a:gd name="connsiteX122" fmla="*/ 292010 w 381547"/>
                <a:gd name="connsiteY122" fmla="*/ 391463 h 599594"/>
                <a:gd name="connsiteX123" fmla="*/ 279117 w 381547"/>
                <a:gd name="connsiteY123" fmla="*/ 414289 h 599594"/>
                <a:gd name="connsiteX124" fmla="*/ 286907 w 381547"/>
                <a:gd name="connsiteY124" fmla="*/ 365952 h 599594"/>
                <a:gd name="connsiteX125" fmla="*/ 94639 w 381547"/>
                <a:gd name="connsiteY125" fmla="*/ 365952 h 599594"/>
                <a:gd name="connsiteX126" fmla="*/ 102429 w 381547"/>
                <a:gd name="connsiteY126" fmla="*/ 414289 h 599594"/>
                <a:gd name="connsiteX127" fmla="*/ 89536 w 381547"/>
                <a:gd name="connsiteY127" fmla="*/ 391463 h 599594"/>
                <a:gd name="connsiteX128" fmla="*/ 94639 w 381547"/>
                <a:gd name="connsiteY128" fmla="*/ 365952 h 599594"/>
                <a:gd name="connsiteX129" fmla="*/ 316746 w 381547"/>
                <a:gd name="connsiteY129" fmla="*/ 338329 h 599594"/>
                <a:gd name="connsiteX130" fmla="*/ 314864 w 381547"/>
                <a:gd name="connsiteY130" fmla="*/ 346384 h 599594"/>
                <a:gd name="connsiteX131" fmla="*/ 307066 w 381547"/>
                <a:gd name="connsiteY131" fmla="*/ 349070 h 599594"/>
                <a:gd name="connsiteX132" fmla="*/ 314057 w 381547"/>
                <a:gd name="connsiteY132" fmla="*/ 353366 h 599594"/>
                <a:gd name="connsiteX133" fmla="*/ 314326 w 381547"/>
                <a:gd name="connsiteY133" fmla="*/ 361421 h 599594"/>
                <a:gd name="connsiteX134" fmla="*/ 320510 w 381547"/>
                <a:gd name="connsiteY134" fmla="*/ 356320 h 599594"/>
                <a:gd name="connsiteX135" fmla="*/ 328308 w 381547"/>
                <a:gd name="connsiteY135" fmla="*/ 358468 h 599594"/>
                <a:gd name="connsiteX136" fmla="*/ 325350 w 381547"/>
                <a:gd name="connsiteY136" fmla="*/ 350949 h 599594"/>
                <a:gd name="connsiteX137" fmla="*/ 329921 w 381547"/>
                <a:gd name="connsiteY137" fmla="*/ 344236 h 599594"/>
                <a:gd name="connsiteX138" fmla="*/ 321855 w 381547"/>
                <a:gd name="connsiteY138" fmla="*/ 344773 h 599594"/>
                <a:gd name="connsiteX139" fmla="*/ 64801 w 381547"/>
                <a:gd name="connsiteY139" fmla="*/ 338329 h 599594"/>
                <a:gd name="connsiteX140" fmla="*/ 59692 w 381547"/>
                <a:gd name="connsiteY140" fmla="*/ 344773 h 599594"/>
                <a:gd name="connsiteX141" fmla="*/ 51626 w 381547"/>
                <a:gd name="connsiteY141" fmla="*/ 344236 h 599594"/>
                <a:gd name="connsiteX142" fmla="*/ 56197 w 381547"/>
                <a:gd name="connsiteY142" fmla="*/ 350949 h 599594"/>
                <a:gd name="connsiteX143" fmla="*/ 52970 w 381547"/>
                <a:gd name="connsiteY143" fmla="*/ 358468 h 599594"/>
                <a:gd name="connsiteX144" fmla="*/ 61037 w 381547"/>
                <a:gd name="connsiteY144" fmla="*/ 356320 h 599594"/>
                <a:gd name="connsiteX145" fmla="*/ 67221 w 381547"/>
                <a:gd name="connsiteY145" fmla="*/ 361421 h 599594"/>
                <a:gd name="connsiteX146" fmla="*/ 67490 w 381547"/>
                <a:gd name="connsiteY146" fmla="*/ 353366 h 599594"/>
                <a:gd name="connsiteX147" fmla="*/ 74212 w 381547"/>
                <a:gd name="connsiteY147" fmla="*/ 349070 h 599594"/>
                <a:gd name="connsiteX148" fmla="*/ 66683 w 381547"/>
                <a:gd name="connsiteY148" fmla="*/ 346116 h 599594"/>
                <a:gd name="connsiteX149" fmla="*/ 197091 w 381547"/>
                <a:gd name="connsiteY149" fmla="*/ 334833 h 599594"/>
                <a:gd name="connsiteX150" fmla="*/ 207035 w 381547"/>
                <a:gd name="connsiteY150" fmla="*/ 334833 h 599594"/>
                <a:gd name="connsiteX151" fmla="*/ 207035 w 381547"/>
                <a:gd name="connsiteY151" fmla="*/ 445473 h 599594"/>
                <a:gd name="connsiteX152" fmla="*/ 207572 w 381547"/>
                <a:gd name="connsiteY152" fmla="*/ 454067 h 599594"/>
                <a:gd name="connsiteX153" fmla="*/ 210797 w 381547"/>
                <a:gd name="connsiteY153" fmla="*/ 457826 h 599594"/>
                <a:gd name="connsiteX154" fmla="*/ 219398 w 381547"/>
                <a:gd name="connsiteY154" fmla="*/ 458900 h 599594"/>
                <a:gd name="connsiteX155" fmla="*/ 233642 w 381547"/>
                <a:gd name="connsiteY155" fmla="*/ 458900 h 599594"/>
                <a:gd name="connsiteX156" fmla="*/ 233642 w 381547"/>
                <a:gd name="connsiteY156" fmla="*/ 478504 h 599594"/>
                <a:gd name="connsiteX157" fmla="*/ 146564 w 381547"/>
                <a:gd name="connsiteY157" fmla="*/ 478504 h 599594"/>
                <a:gd name="connsiteX158" fmla="*/ 146564 w 381547"/>
                <a:gd name="connsiteY158" fmla="*/ 458900 h 599594"/>
                <a:gd name="connsiteX159" fmla="*/ 160808 w 381547"/>
                <a:gd name="connsiteY159" fmla="*/ 458900 h 599594"/>
                <a:gd name="connsiteX160" fmla="*/ 170484 w 381547"/>
                <a:gd name="connsiteY160" fmla="*/ 457826 h 599594"/>
                <a:gd name="connsiteX161" fmla="*/ 173709 w 381547"/>
                <a:gd name="connsiteY161" fmla="*/ 454604 h 599594"/>
                <a:gd name="connsiteX162" fmla="*/ 174784 w 381547"/>
                <a:gd name="connsiteY162" fmla="*/ 445473 h 599594"/>
                <a:gd name="connsiteX163" fmla="*/ 174784 w 381547"/>
                <a:gd name="connsiteY163" fmla="*/ 366790 h 599594"/>
                <a:gd name="connsiteX164" fmla="*/ 146564 w 381547"/>
                <a:gd name="connsiteY164" fmla="*/ 366790 h 599594"/>
                <a:gd name="connsiteX165" fmla="*/ 146564 w 381547"/>
                <a:gd name="connsiteY165" fmla="*/ 346918 h 599594"/>
                <a:gd name="connsiteX166" fmla="*/ 165108 w 381547"/>
                <a:gd name="connsiteY166" fmla="*/ 344501 h 599594"/>
                <a:gd name="connsiteX167" fmla="*/ 185803 w 381547"/>
                <a:gd name="connsiteY167" fmla="*/ 339130 h 599594"/>
                <a:gd name="connsiteX168" fmla="*/ 197091 w 381547"/>
                <a:gd name="connsiteY168" fmla="*/ 334833 h 599594"/>
                <a:gd name="connsiteX169" fmla="*/ 190639 w 381547"/>
                <a:gd name="connsiteY169" fmla="*/ 299126 h 599594"/>
                <a:gd name="connsiteX170" fmla="*/ 65070 w 381547"/>
                <a:gd name="connsiteY170" fmla="*/ 424522 h 599594"/>
                <a:gd name="connsiteX171" fmla="*/ 190639 w 381547"/>
                <a:gd name="connsiteY171" fmla="*/ 549919 h 599594"/>
                <a:gd name="connsiteX172" fmla="*/ 316208 w 381547"/>
                <a:gd name="connsiteY172" fmla="*/ 424522 h 599594"/>
                <a:gd name="connsiteX173" fmla="*/ 190639 w 381547"/>
                <a:gd name="connsiteY173" fmla="*/ 299126 h 599594"/>
                <a:gd name="connsiteX174" fmla="*/ 271036 w 381547"/>
                <a:gd name="connsiteY174" fmla="*/ 285431 h 599594"/>
                <a:gd name="connsiteX175" fmla="*/ 264313 w 381547"/>
                <a:gd name="connsiteY175" fmla="*/ 289996 h 599594"/>
                <a:gd name="connsiteX176" fmla="*/ 256785 w 381547"/>
                <a:gd name="connsiteY176" fmla="*/ 287042 h 599594"/>
                <a:gd name="connsiteX177" fmla="*/ 258936 w 381547"/>
                <a:gd name="connsiteY177" fmla="*/ 294829 h 599594"/>
                <a:gd name="connsiteX178" fmla="*/ 253827 w 381547"/>
                <a:gd name="connsiteY178" fmla="*/ 301005 h 599594"/>
                <a:gd name="connsiteX179" fmla="*/ 261893 w 381547"/>
                <a:gd name="connsiteY179" fmla="*/ 301274 h 599594"/>
                <a:gd name="connsiteX180" fmla="*/ 266196 w 381547"/>
                <a:gd name="connsiteY180" fmla="*/ 308255 h 599594"/>
                <a:gd name="connsiteX181" fmla="*/ 269153 w 381547"/>
                <a:gd name="connsiteY181" fmla="*/ 300468 h 599594"/>
                <a:gd name="connsiteX182" fmla="*/ 276951 w 381547"/>
                <a:gd name="connsiteY182" fmla="*/ 298589 h 599594"/>
                <a:gd name="connsiteX183" fmla="*/ 270498 w 381547"/>
                <a:gd name="connsiteY183" fmla="*/ 293487 h 599594"/>
                <a:gd name="connsiteX184" fmla="*/ 110512 w 381547"/>
                <a:gd name="connsiteY184" fmla="*/ 285431 h 599594"/>
                <a:gd name="connsiteX185" fmla="*/ 111049 w 381547"/>
                <a:gd name="connsiteY185" fmla="*/ 293487 h 599594"/>
                <a:gd name="connsiteX186" fmla="*/ 104596 w 381547"/>
                <a:gd name="connsiteY186" fmla="*/ 298589 h 599594"/>
                <a:gd name="connsiteX187" fmla="*/ 112394 w 381547"/>
                <a:gd name="connsiteY187" fmla="*/ 300737 h 599594"/>
                <a:gd name="connsiteX188" fmla="*/ 115351 w 381547"/>
                <a:gd name="connsiteY188" fmla="*/ 308255 h 599594"/>
                <a:gd name="connsiteX189" fmla="*/ 119654 w 381547"/>
                <a:gd name="connsiteY189" fmla="*/ 301274 h 599594"/>
                <a:gd name="connsiteX190" fmla="*/ 127720 w 381547"/>
                <a:gd name="connsiteY190" fmla="*/ 301005 h 599594"/>
                <a:gd name="connsiteX191" fmla="*/ 122611 w 381547"/>
                <a:gd name="connsiteY191" fmla="*/ 294829 h 599594"/>
                <a:gd name="connsiteX192" fmla="*/ 124762 w 381547"/>
                <a:gd name="connsiteY192" fmla="*/ 287042 h 599594"/>
                <a:gd name="connsiteX193" fmla="*/ 117234 w 381547"/>
                <a:gd name="connsiteY193" fmla="*/ 289996 h 599594"/>
                <a:gd name="connsiteX194" fmla="*/ 190639 w 381547"/>
                <a:gd name="connsiteY194" fmla="*/ 263950 h 599594"/>
                <a:gd name="connsiteX195" fmla="*/ 187144 w 381547"/>
                <a:gd name="connsiteY195" fmla="*/ 271200 h 599594"/>
                <a:gd name="connsiteX196" fmla="*/ 179077 w 381547"/>
                <a:gd name="connsiteY196" fmla="*/ 272543 h 599594"/>
                <a:gd name="connsiteX197" fmla="*/ 184993 w 381547"/>
                <a:gd name="connsiteY197" fmla="*/ 278181 h 599594"/>
                <a:gd name="connsiteX198" fmla="*/ 183648 w 381547"/>
                <a:gd name="connsiteY198" fmla="*/ 285968 h 599594"/>
                <a:gd name="connsiteX199" fmla="*/ 190639 w 381547"/>
                <a:gd name="connsiteY199" fmla="*/ 282209 h 599594"/>
                <a:gd name="connsiteX200" fmla="*/ 197899 w 381547"/>
                <a:gd name="connsiteY200" fmla="*/ 285968 h 599594"/>
                <a:gd name="connsiteX201" fmla="*/ 196555 w 381547"/>
                <a:gd name="connsiteY201" fmla="*/ 278181 h 599594"/>
                <a:gd name="connsiteX202" fmla="*/ 202470 w 381547"/>
                <a:gd name="connsiteY202" fmla="*/ 272274 h 599594"/>
                <a:gd name="connsiteX203" fmla="*/ 194403 w 381547"/>
                <a:gd name="connsiteY203" fmla="*/ 271200 h 599594"/>
                <a:gd name="connsiteX204" fmla="*/ 0 w 381547"/>
                <a:gd name="connsiteY204" fmla="*/ 0 h 599594"/>
                <a:gd name="connsiteX205" fmla="*/ 125569 w 381547"/>
                <a:gd name="connsiteY205" fmla="*/ 0 h 599594"/>
                <a:gd name="connsiteX206" fmla="*/ 190639 w 381547"/>
                <a:gd name="connsiteY206" fmla="*/ 86999 h 599594"/>
                <a:gd name="connsiteX207" fmla="*/ 255978 w 381547"/>
                <a:gd name="connsiteY207" fmla="*/ 0 h 599594"/>
                <a:gd name="connsiteX208" fmla="*/ 381547 w 381547"/>
                <a:gd name="connsiteY208" fmla="*/ 0 h 599594"/>
                <a:gd name="connsiteX209" fmla="*/ 194403 w 381547"/>
                <a:gd name="connsiteY209" fmla="*/ 249182 h 599594"/>
                <a:gd name="connsiteX210" fmla="*/ 201394 w 381547"/>
                <a:gd name="connsiteY210" fmla="*/ 249987 h 599594"/>
                <a:gd name="connsiteX211" fmla="*/ 365952 w 381547"/>
                <a:gd name="connsiteY211" fmla="*/ 424522 h 599594"/>
                <a:gd name="connsiteX212" fmla="*/ 190639 w 381547"/>
                <a:gd name="connsiteY212" fmla="*/ 599594 h 599594"/>
                <a:gd name="connsiteX213" fmla="*/ 15326 w 381547"/>
                <a:gd name="connsiteY213" fmla="*/ 424522 h 599594"/>
                <a:gd name="connsiteX214" fmla="*/ 180153 w 381547"/>
                <a:gd name="connsiteY214" fmla="*/ 249987 h 599594"/>
                <a:gd name="connsiteX215" fmla="*/ 187144 w 381547"/>
                <a:gd name="connsiteY215" fmla="*/ 249182 h 59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Lst>
              <a:rect l="l" t="t" r="r" b="b"/>
              <a:pathLst>
                <a:path w="381547" h="599594">
                  <a:moveTo>
                    <a:pt x="183648" y="562808"/>
                  </a:moveTo>
                  <a:lnTo>
                    <a:pt x="184993" y="570863"/>
                  </a:lnTo>
                  <a:lnTo>
                    <a:pt x="179077" y="576502"/>
                  </a:lnTo>
                  <a:lnTo>
                    <a:pt x="187144" y="577576"/>
                  </a:lnTo>
                  <a:lnTo>
                    <a:pt x="190639" y="584826"/>
                  </a:lnTo>
                  <a:lnTo>
                    <a:pt x="194403" y="577576"/>
                  </a:lnTo>
                  <a:lnTo>
                    <a:pt x="202470" y="576502"/>
                  </a:lnTo>
                  <a:lnTo>
                    <a:pt x="196555" y="570863"/>
                  </a:lnTo>
                  <a:lnTo>
                    <a:pt x="197899" y="562808"/>
                  </a:lnTo>
                  <a:lnTo>
                    <a:pt x="190639" y="566567"/>
                  </a:lnTo>
                  <a:close/>
                  <a:moveTo>
                    <a:pt x="266196" y="540789"/>
                  </a:moveTo>
                  <a:lnTo>
                    <a:pt x="261893" y="547502"/>
                  </a:lnTo>
                  <a:lnTo>
                    <a:pt x="253827" y="548039"/>
                  </a:lnTo>
                  <a:lnTo>
                    <a:pt x="258936" y="554215"/>
                  </a:lnTo>
                  <a:lnTo>
                    <a:pt x="256785" y="562002"/>
                  </a:lnTo>
                  <a:lnTo>
                    <a:pt x="264313" y="559048"/>
                  </a:lnTo>
                  <a:lnTo>
                    <a:pt x="271036" y="563345"/>
                  </a:lnTo>
                  <a:lnTo>
                    <a:pt x="270498" y="555289"/>
                  </a:lnTo>
                  <a:lnTo>
                    <a:pt x="276951" y="550187"/>
                  </a:lnTo>
                  <a:lnTo>
                    <a:pt x="269153" y="548308"/>
                  </a:lnTo>
                  <a:close/>
                  <a:moveTo>
                    <a:pt x="115351" y="540789"/>
                  </a:moveTo>
                  <a:lnTo>
                    <a:pt x="112394" y="548308"/>
                  </a:lnTo>
                  <a:lnTo>
                    <a:pt x="104596" y="550187"/>
                  </a:lnTo>
                  <a:lnTo>
                    <a:pt x="111049" y="555289"/>
                  </a:lnTo>
                  <a:lnTo>
                    <a:pt x="110512" y="563345"/>
                  </a:lnTo>
                  <a:lnTo>
                    <a:pt x="117234" y="559048"/>
                  </a:lnTo>
                  <a:lnTo>
                    <a:pt x="124762" y="562002"/>
                  </a:lnTo>
                  <a:lnTo>
                    <a:pt x="122611" y="553947"/>
                  </a:lnTo>
                  <a:lnTo>
                    <a:pt x="127720" y="548039"/>
                  </a:lnTo>
                  <a:lnTo>
                    <a:pt x="119654" y="547502"/>
                  </a:lnTo>
                  <a:close/>
                  <a:moveTo>
                    <a:pt x="190675" y="524936"/>
                  </a:moveTo>
                  <a:cubicBezTo>
                    <a:pt x="199546" y="527618"/>
                    <a:pt x="204922" y="537539"/>
                    <a:pt x="202503" y="546388"/>
                  </a:cubicBezTo>
                  <a:cubicBezTo>
                    <a:pt x="197664" y="545047"/>
                    <a:pt x="194976" y="542366"/>
                    <a:pt x="192556" y="537807"/>
                  </a:cubicBezTo>
                  <a:lnTo>
                    <a:pt x="190675" y="532981"/>
                  </a:lnTo>
                  <a:lnTo>
                    <a:pt x="189062" y="537807"/>
                  </a:lnTo>
                  <a:cubicBezTo>
                    <a:pt x="186642" y="542366"/>
                    <a:pt x="183954" y="545047"/>
                    <a:pt x="179115" y="546388"/>
                  </a:cubicBezTo>
                  <a:cubicBezTo>
                    <a:pt x="176696" y="537539"/>
                    <a:pt x="182072" y="527618"/>
                    <a:pt x="190675" y="524936"/>
                  </a:cubicBezTo>
                  <a:close/>
                  <a:moveTo>
                    <a:pt x="217009" y="513945"/>
                  </a:moveTo>
                  <a:cubicBezTo>
                    <a:pt x="225744" y="516129"/>
                    <a:pt x="233673" y="521436"/>
                    <a:pt x="238511" y="529229"/>
                  </a:cubicBezTo>
                  <a:cubicBezTo>
                    <a:pt x="229641" y="534334"/>
                    <a:pt x="222384" y="534603"/>
                    <a:pt x="212439" y="532185"/>
                  </a:cubicBezTo>
                  <a:cubicBezTo>
                    <a:pt x="202494" y="529766"/>
                    <a:pt x="196044" y="526273"/>
                    <a:pt x="190668" y="517405"/>
                  </a:cubicBezTo>
                  <a:cubicBezTo>
                    <a:pt x="198731" y="512703"/>
                    <a:pt x="208273" y="511762"/>
                    <a:pt x="217009" y="513945"/>
                  </a:cubicBezTo>
                  <a:close/>
                  <a:moveTo>
                    <a:pt x="164531" y="513945"/>
                  </a:moveTo>
                  <a:cubicBezTo>
                    <a:pt x="173243" y="511762"/>
                    <a:pt x="182729" y="512703"/>
                    <a:pt x="190668" y="517405"/>
                  </a:cubicBezTo>
                  <a:cubicBezTo>
                    <a:pt x="185555" y="526004"/>
                    <a:pt x="179096" y="529766"/>
                    <a:pt x="169139" y="532185"/>
                  </a:cubicBezTo>
                  <a:cubicBezTo>
                    <a:pt x="159182" y="534603"/>
                    <a:pt x="151917" y="534334"/>
                    <a:pt x="143036" y="529229"/>
                  </a:cubicBezTo>
                  <a:cubicBezTo>
                    <a:pt x="147880" y="521436"/>
                    <a:pt x="155819" y="516129"/>
                    <a:pt x="164531" y="513945"/>
                  </a:cubicBezTo>
                  <a:close/>
                  <a:moveTo>
                    <a:pt x="244162" y="499670"/>
                  </a:moveTo>
                  <a:cubicBezTo>
                    <a:pt x="253096" y="498863"/>
                    <a:pt x="262299" y="501282"/>
                    <a:pt x="269419" y="507196"/>
                  </a:cubicBezTo>
                  <a:cubicBezTo>
                    <a:pt x="262970" y="514991"/>
                    <a:pt x="255984" y="517410"/>
                    <a:pt x="245774" y="518485"/>
                  </a:cubicBezTo>
                  <a:cubicBezTo>
                    <a:pt x="235832" y="519291"/>
                    <a:pt x="228578" y="517947"/>
                    <a:pt x="220517" y="511496"/>
                  </a:cubicBezTo>
                  <a:cubicBezTo>
                    <a:pt x="226563" y="504508"/>
                    <a:pt x="235228" y="500476"/>
                    <a:pt x="244162" y="499670"/>
                  </a:cubicBezTo>
                  <a:close/>
                  <a:moveTo>
                    <a:pt x="137382" y="499670"/>
                  </a:moveTo>
                  <a:cubicBezTo>
                    <a:pt x="146365" y="500476"/>
                    <a:pt x="155045" y="504508"/>
                    <a:pt x="161101" y="511496"/>
                  </a:cubicBezTo>
                  <a:cubicBezTo>
                    <a:pt x="153026" y="517947"/>
                    <a:pt x="145759" y="519291"/>
                    <a:pt x="135531" y="518485"/>
                  </a:cubicBezTo>
                  <a:cubicBezTo>
                    <a:pt x="125573" y="517410"/>
                    <a:pt x="118575" y="514991"/>
                    <a:pt x="111846" y="507196"/>
                  </a:cubicBezTo>
                  <a:cubicBezTo>
                    <a:pt x="119113" y="501282"/>
                    <a:pt x="128399" y="498863"/>
                    <a:pt x="137382" y="499670"/>
                  </a:cubicBezTo>
                  <a:close/>
                  <a:moveTo>
                    <a:pt x="314326" y="487355"/>
                  </a:moveTo>
                  <a:lnTo>
                    <a:pt x="314057" y="495410"/>
                  </a:lnTo>
                  <a:lnTo>
                    <a:pt x="307066" y="499975"/>
                  </a:lnTo>
                  <a:lnTo>
                    <a:pt x="314864" y="502660"/>
                  </a:lnTo>
                  <a:lnTo>
                    <a:pt x="316746" y="510447"/>
                  </a:lnTo>
                  <a:lnTo>
                    <a:pt x="321855" y="504271"/>
                  </a:lnTo>
                  <a:lnTo>
                    <a:pt x="329921" y="504808"/>
                  </a:lnTo>
                  <a:lnTo>
                    <a:pt x="325350" y="497827"/>
                  </a:lnTo>
                  <a:lnTo>
                    <a:pt x="328308" y="490309"/>
                  </a:lnTo>
                  <a:lnTo>
                    <a:pt x="320510" y="492725"/>
                  </a:lnTo>
                  <a:close/>
                  <a:moveTo>
                    <a:pt x="67221" y="487355"/>
                  </a:moveTo>
                  <a:lnTo>
                    <a:pt x="61037" y="492725"/>
                  </a:lnTo>
                  <a:lnTo>
                    <a:pt x="52970" y="490309"/>
                  </a:lnTo>
                  <a:lnTo>
                    <a:pt x="56197" y="497827"/>
                  </a:lnTo>
                  <a:lnTo>
                    <a:pt x="51626" y="504808"/>
                  </a:lnTo>
                  <a:lnTo>
                    <a:pt x="59692" y="504271"/>
                  </a:lnTo>
                  <a:lnTo>
                    <a:pt x="64801" y="510447"/>
                  </a:lnTo>
                  <a:lnTo>
                    <a:pt x="66683" y="502660"/>
                  </a:lnTo>
                  <a:lnTo>
                    <a:pt x="74212" y="499975"/>
                  </a:lnTo>
                  <a:lnTo>
                    <a:pt x="67490" y="495410"/>
                  </a:lnTo>
                  <a:close/>
                  <a:moveTo>
                    <a:pt x="291788" y="476055"/>
                  </a:moveTo>
                  <a:cubicBezTo>
                    <a:pt x="288020" y="485449"/>
                    <a:pt x="282367" y="490280"/>
                    <a:pt x="272947" y="494306"/>
                  </a:cubicBezTo>
                  <a:cubicBezTo>
                    <a:pt x="263795" y="498601"/>
                    <a:pt x="256259" y="499674"/>
                    <a:pt x="246838" y="495917"/>
                  </a:cubicBezTo>
                  <a:cubicBezTo>
                    <a:pt x="253567" y="479007"/>
                    <a:pt x="274562" y="469613"/>
                    <a:pt x="291788" y="476055"/>
                  </a:cubicBezTo>
                  <a:close/>
                  <a:moveTo>
                    <a:pt x="89830" y="476055"/>
                  </a:moveTo>
                  <a:cubicBezTo>
                    <a:pt x="107030" y="469613"/>
                    <a:pt x="127991" y="479007"/>
                    <a:pt x="134710" y="495917"/>
                  </a:cubicBezTo>
                  <a:cubicBezTo>
                    <a:pt x="125035" y="499674"/>
                    <a:pt x="117779" y="498601"/>
                    <a:pt x="108642" y="494306"/>
                  </a:cubicBezTo>
                  <a:cubicBezTo>
                    <a:pt x="99236" y="490280"/>
                    <a:pt x="93592" y="485449"/>
                    <a:pt x="89830" y="476055"/>
                  </a:cubicBezTo>
                  <a:close/>
                  <a:moveTo>
                    <a:pt x="302514" y="439524"/>
                  </a:moveTo>
                  <a:cubicBezTo>
                    <a:pt x="302245" y="449726"/>
                    <a:pt x="298208" y="455901"/>
                    <a:pt x="290943" y="462882"/>
                  </a:cubicBezTo>
                  <a:cubicBezTo>
                    <a:pt x="283408" y="469862"/>
                    <a:pt x="276950" y="473352"/>
                    <a:pt x="266455" y="472815"/>
                  </a:cubicBezTo>
                  <a:cubicBezTo>
                    <a:pt x="267531" y="454559"/>
                    <a:pt x="283946" y="438987"/>
                    <a:pt x="302514" y="439524"/>
                  </a:cubicBezTo>
                  <a:close/>
                  <a:moveTo>
                    <a:pt x="79033" y="439524"/>
                  </a:moveTo>
                  <a:cubicBezTo>
                    <a:pt x="97325" y="438987"/>
                    <a:pt x="114003" y="454559"/>
                    <a:pt x="114810" y="472815"/>
                  </a:cubicBezTo>
                  <a:cubicBezTo>
                    <a:pt x="104588" y="473352"/>
                    <a:pt x="98132" y="469862"/>
                    <a:pt x="90600" y="462882"/>
                  </a:cubicBezTo>
                  <a:cubicBezTo>
                    <a:pt x="83337" y="455901"/>
                    <a:pt x="79302" y="449726"/>
                    <a:pt x="79033" y="439524"/>
                  </a:cubicBezTo>
                  <a:close/>
                  <a:moveTo>
                    <a:pt x="38450" y="412976"/>
                  </a:moveTo>
                  <a:lnTo>
                    <a:pt x="37375" y="420763"/>
                  </a:lnTo>
                  <a:lnTo>
                    <a:pt x="30115" y="424522"/>
                  </a:lnTo>
                  <a:lnTo>
                    <a:pt x="37375" y="428013"/>
                  </a:lnTo>
                  <a:lnTo>
                    <a:pt x="38450" y="436069"/>
                  </a:lnTo>
                  <a:lnTo>
                    <a:pt x="44097" y="430161"/>
                  </a:lnTo>
                  <a:lnTo>
                    <a:pt x="52164" y="431772"/>
                  </a:lnTo>
                  <a:lnTo>
                    <a:pt x="48399" y="424522"/>
                  </a:lnTo>
                  <a:lnTo>
                    <a:pt x="52164" y="417272"/>
                  </a:lnTo>
                  <a:lnTo>
                    <a:pt x="44097" y="418615"/>
                  </a:lnTo>
                  <a:close/>
                  <a:moveTo>
                    <a:pt x="343097" y="412708"/>
                  </a:moveTo>
                  <a:lnTo>
                    <a:pt x="337450" y="418615"/>
                  </a:lnTo>
                  <a:lnTo>
                    <a:pt x="329383" y="417272"/>
                  </a:lnTo>
                  <a:lnTo>
                    <a:pt x="333148" y="424522"/>
                  </a:lnTo>
                  <a:lnTo>
                    <a:pt x="329383" y="431772"/>
                  </a:lnTo>
                  <a:lnTo>
                    <a:pt x="337450" y="430161"/>
                  </a:lnTo>
                  <a:lnTo>
                    <a:pt x="343097" y="436069"/>
                  </a:lnTo>
                  <a:lnTo>
                    <a:pt x="344172" y="428013"/>
                  </a:lnTo>
                  <a:lnTo>
                    <a:pt x="351432" y="424522"/>
                  </a:lnTo>
                  <a:lnTo>
                    <a:pt x="344172" y="420763"/>
                  </a:lnTo>
                  <a:close/>
                  <a:moveTo>
                    <a:pt x="300897" y="401446"/>
                  </a:moveTo>
                  <a:cubicBezTo>
                    <a:pt x="303855" y="411103"/>
                    <a:pt x="302242" y="418345"/>
                    <a:pt x="297402" y="427465"/>
                  </a:cubicBezTo>
                  <a:cubicBezTo>
                    <a:pt x="292831" y="436317"/>
                    <a:pt x="287453" y="441682"/>
                    <a:pt x="277774" y="444632"/>
                  </a:cubicBezTo>
                  <a:cubicBezTo>
                    <a:pt x="272665" y="426929"/>
                    <a:pt x="283420" y="407079"/>
                    <a:pt x="300897" y="401446"/>
                  </a:cubicBezTo>
                  <a:close/>
                  <a:moveTo>
                    <a:pt x="80650" y="401446"/>
                  </a:moveTo>
                  <a:cubicBezTo>
                    <a:pt x="98127" y="407079"/>
                    <a:pt x="108882" y="426929"/>
                    <a:pt x="103773" y="444632"/>
                  </a:cubicBezTo>
                  <a:cubicBezTo>
                    <a:pt x="93825" y="441682"/>
                    <a:pt x="88716" y="436317"/>
                    <a:pt x="84145" y="427465"/>
                  </a:cubicBezTo>
                  <a:cubicBezTo>
                    <a:pt x="79305" y="418345"/>
                    <a:pt x="77692" y="411103"/>
                    <a:pt x="80650" y="401446"/>
                  </a:cubicBezTo>
                  <a:close/>
                  <a:moveTo>
                    <a:pt x="286907" y="365952"/>
                  </a:moveTo>
                  <a:cubicBezTo>
                    <a:pt x="292816" y="374008"/>
                    <a:pt x="293622" y="381527"/>
                    <a:pt x="292010" y="391463"/>
                  </a:cubicBezTo>
                  <a:cubicBezTo>
                    <a:pt x="290667" y="401668"/>
                    <a:pt x="287444" y="408381"/>
                    <a:pt x="279117" y="414289"/>
                  </a:cubicBezTo>
                  <a:cubicBezTo>
                    <a:pt x="268642" y="399251"/>
                    <a:pt x="272134" y="376962"/>
                    <a:pt x="286907" y="365952"/>
                  </a:cubicBezTo>
                  <a:close/>
                  <a:moveTo>
                    <a:pt x="94639" y="365952"/>
                  </a:moveTo>
                  <a:cubicBezTo>
                    <a:pt x="109412" y="376962"/>
                    <a:pt x="112904" y="399251"/>
                    <a:pt x="102429" y="414289"/>
                  </a:cubicBezTo>
                  <a:cubicBezTo>
                    <a:pt x="94102" y="408381"/>
                    <a:pt x="90879" y="401668"/>
                    <a:pt x="89536" y="391463"/>
                  </a:cubicBezTo>
                  <a:cubicBezTo>
                    <a:pt x="87924" y="381527"/>
                    <a:pt x="88730" y="374008"/>
                    <a:pt x="94639" y="365952"/>
                  </a:cubicBezTo>
                  <a:close/>
                  <a:moveTo>
                    <a:pt x="316746" y="338329"/>
                  </a:moveTo>
                  <a:lnTo>
                    <a:pt x="314864" y="346384"/>
                  </a:lnTo>
                  <a:lnTo>
                    <a:pt x="307066" y="349070"/>
                  </a:lnTo>
                  <a:lnTo>
                    <a:pt x="314057" y="353366"/>
                  </a:lnTo>
                  <a:lnTo>
                    <a:pt x="314326" y="361421"/>
                  </a:lnTo>
                  <a:lnTo>
                    <a:pt x="320510" y="356320"/>
                  </a:lnTo>
                  <a:lnTo>
                    <a:pt x="328308" y="358468"/>
                  </a:lnTo>
                  <a:lnTo>
                    <a:pt x="325350" y="350949"/>
                  </a:lnTo>
                  <a:lnTo>
                    <a:pt x="329921" y="344236"/>
                  </a:lnTo>
                  <a:lnTo>
                    <a:pt x="321855" y="344773"/>
                  </a:lnTo>
                  <a:close/>
                  <a:moveTo>
                    <a:pt x="64801" y="338329"/>
                  </a:moveTo>
                  <a:lnTo>
                    <a:pt x="59692" y="344773"/>
                  </a:lnTo>
                  <a:lnTo>
                    <a:pt x="51626" y="344236"/>
                  </a:lnTo>
                  <a:lnTo>
                    <a:pt x="56197" y="350949"/>
                  </a:lnTo>
                  <a:lnTo>
                    <a:pt x="52970" y="358468"/>
                  </a:lnTo>
                  <a:lnTo>
                    <a:pt x="61037" y="356320"/>
                  </a:lnTo>
                  <a:lnTo>
                    <a:pt x="67221" y="361421"/>
                  </a:lnTo>
                  <a:lnTo>
                    <a:pt x="67490" y="353366"/>
                  </a:lnTo>
                  <a:lnTo>
                    <a:pt x="74212" y="349070"/>
                  </a:lnTo>
                  <a:lnTo>
                    <a:pt x="66683" y="346116"/>
                  </a:lnTo>
                  <a:close/>
                  <a:moveTo>
                    <a:pt x="197091" y="334833"/>
                  </a:moveTo>
                  <a:lnTo>
                    <a:pt x="207035" y="334833"/>
                  </a:lnTo>
                  <a:lnTo>
                    <a:pt x="207035" y="445473"/>
                  </a:lnTo>
                  <a:cubicBezTo>
                    <a:pt x="207035" y="450307"/>
                    <a:pt x="207304" y="453261"/>
                    <a:pt x="207572" y="454067"/>
                  </a:cubicBezTo>
                  <a:lnTo>
                    <a:pt x="210797" y="457826"/>
                  </a:lnTo>
                  <a:cubicBezTo>
                    <a:pt x="212410" y="458363"/>
                    <a:pt x="215366" y="458900"/>
                    <a:pt x="219398" y="458900"/>
                  </a:cubicBezTo>
                  <a:lnTo>
                    <a:pt x="233642" y="458900"/>
                  </a:lnTo>
                  <a:lnTo>
                    <a:pt x="233642" y="478504"/>
                  </a:lnTo>
                  <a:lnTo>
                    <a:pt x="146564" y="478504"/>
                  </a:lnTo>
                  <a:lnTo>
                    <a:pt x="146564" y="458900"/>
                  </a:lnTo>
                  <a:lnTo>
                    <a:pt x="160808" y="458900"/>
                  </a:lnTo>
                  <a:cubicBezTo>
                    <a:pt x="165915" y="458900"/>
                    <a:pt x="169140" y="458632"/>
                    <a:pt x="170484" y="457826"/>
                  </a:cubicBezTo>
                  <a:lnTo>
                    <a:pt x="173709" y="454604"/>
                  </a:lnTo>
                  <a:cubicBezTo>
                    <a:pt x="174515" y="453261"/>
                    <a:pt x="174784" y="450307"/>
                    <a:pt x="174784" y="445473"/>
                  </a:cubicBezTo>
                  <a:lnTo>
                    <a:pt x="174784" y="366790"/>
                  </a:lnTo>
                  <a:lnTo>
                    <a:pt x="146564" y="366790"/>
                  </a:lnTo>
                  <a:lnTo>
                    <a:pt x="146564" y="346918"/>
                  </a:lnTo>
                  <a:cubicBezTo>
                    <a:pt x="154627" y="346112"/>
                    <a:pt x="160808" y="345306"/>
                    <a:pt x="165108" y="344501"/>
                  </a:cubicBezTo>
                  <a:cubicBezTo>
                    <a:pt x="171559" y="343158"/>
                    <a:pt x="178546" y="341547"/>
                    <a:pt x="185803" y="339130"/>
                  </a:cubicBezTo>
                  <a:cubicBezTo>
                    <a:pt x="189834" y="338056"/>
                    <a:pt x="193597" y="336444"/>
                    <a:pt x="197091" y="334833"/>
                  </a:cubicBezTo>
                  <a:close/>
                  <a:moveTo>
                    <a:pt x="190639" y="299126"/>
                  </a:moveTo>
                  <a:cubicBezTo>
                    <a:pt x="121536" y="299126"/>
                    <a:pt x="65070" y="355245"/>
                    <a:pt x="65070" y="424522"/>
                  </a:cubicBezTo>
                  <a:cubicBezTo>
                    <a:pt x="65070" y="493799"/>
                    <a:pt x="121536" y="549919"/>
                    <a:pt x="190639" y="549919"/>
                  </a:cubicBezTo>
                  <a:cubicBezTo>
                    <a:pt x="260011" y="549919"/>
                    <a:pt x="316208" y="493799"/>
                    <a:pt x="316208" y="424522"/>
                  </a:cubicBezTo>
                  <a:cubicBezTo>
                    <a:pt x="316208" y="355245"/>
                    <a:pt x="260011" y="299126"/>
                    <a:pt x="190639" y="299126"/>
                  </a:cubicBezTo>
                  <a:close/>
                  <a:moveTo>
                    <a:pt x="271036" y="285431"/>
                  </a:moveTo>
                  <a:lnTo>
                    <a:pt x="264313" y="289996"/>
                  </a:lnTo>
                  <a:lnTo>
                    <a:pt x="256785" y="287042"/>
                  </a:lnTo>
                  <a:lnTo>
                    <a:pt x="258936" y="294829"/>
                  </a:lnTo>
                  <a:lnTo>
                    <a:pt x="253827" y="301005"/>
                  </a:lnTo>
                  <a:lnTo>
                    <a:pt x="261893" y="301274"/>
                  </a:lnTo>
                  <a:lnTo>
                    <a:pt x="266196" y="308255"/>
                  </a:lnTo>
                  <a:lnTo>
                    <a:pt x="269153" y="300468"/>
                  </a:lnTo>
                  <a:lnTo>
                    <a:pt x="276951" y="298589"/>
                  </a:lnTo>
                  <a:lnTo>
                    <a:pt x="270498" y="293487"/>
                  </a:lnTo>
                  <a:close/>
                  <a:moveTo>
                    <a:pt x="110512" y="285431"/>
                  </a:moveTo>
                  <a:lnTo>
                    <a:pt x="111049" y="293487"/>
                  </a:lnTo>
                  <a:lnTo>
                    <a:pt x="104596" y="298589"/>
                  </a:lnTo>
                  <a:lnTo>
                    <a:pt x="112394" y="300737"/>
                  </a:lnTo>
                  <a:lnTo>
                    <a:pt x="115351" y="308255"/>
                  </a:lnTo>
                  <a:lnTo>
                    <a:pt x="119654" y="301274"/>
                  </a:lnTo>
                  <a:lnTo>
                    <a:pt x="127720" y="301005"/>
                  </a:lnTo>
                  <a:lnTo>
                    <a:pt x="122611" y="294829"/>
                  </a:lnTo>
                  <a:lnTo>
                    <a:pt x="124762" y="287042"/>
                  </a:lnTo>
                  <a:lnTo>
                    <a:pt x="117234" y="289996"/>
                  </a:lnTo>
                  <a:close/>
                  <a:moveTo>
                    <a:pt x="190639" y="263950"/>
                  </a:moveTo>
                  <a:lnTo>
                    <a:pt x="187144" y="271200"/>
                  </a:lnTo>
                  <a:lnTo>
                    <a:pt x="179077" y="272543"/>
                  </a:lnTo>
                  <a:lnTo>
                    <a:pt x="184993" y="278181"/>
                  </a:lnTo>
                  <a:lnTo>
                    <a:pt x="183648" y="285968"/>
                  </a:lnTo>
                  <a:lnTo>
                    <a:pt x="190639" y="282209"/>
                  </a:lnTo>
                  <a:lnTo>
                    <a:pt x="197899" y="285968"/>
                  </a:lnTo>
                  <a:lnTo>
                    <a:pt x="196555" y="278181"/>
                  </a:lnTo>
                  <a:lnTo>
                    <a:pt x="202470" y="272274"/>
                  </a:lnTo>
                  <a:lnTo>
                    <a:pt x="194403" y="271200"/>
                  </a:lnTo>
                  <a:close/>
                  <a:moveTo>
                    <a:pt x="0" y="0"/>
                  </a:moveTo>
                  <a:lnTo>
                    <a:pt x="125569" y="0"/>
                  </a:lnTo>
                  <a:lnTo>
                    <a:pt x="190639" y="86999"/>
                  </a:lnTo>
                  <a:lnTo>
                    <a:pt x="255978" y="0"/>
                  </a:lnTo>
                  <a:lnTo>
                    <a:pt x="381547" y="0"/>
                  </a:lnTo>
                  <a:lnTo>
                    <a:pt x="194403" y="249182"/>
                  </a:lnTo>
                  <a:cubicBezTo>
                    <a:pt x="198706" y="249182"/>
                    <a:pt x="201932" y="249450"/>
                    <a:pt x="201394" y="249987"/>
                  </a:cubicBezTo>
                  <a:cubicBezTo>
                    <a:pt x="293084" y="255358"/>
                    <a:pt x="365952" y="331347"/>
                    <a:pt x="365952" y="424522"/>
                  </a:cubicBezTo>
                  <a:cubicBezTo>
                    <a:pt x="365952" y="521188"/>
                    <a:pt x="287706" y="599594"/>
                    <a:pt x="190639" y="599594"/>
                  </a:cubicBezTo>
                  <a:cubicBezTo>
                    <a:pt x="93841" y="599594"/>
                    <a:pt x="15326" y="521188"/>
                    <a:pt x="15326" y="424522"/>
                  </a:cubicBezTo>
                  <a:cubicBezTo>
                    <a:pt x="15326" y="331347"/>
                    <a:pt x="88463" y="255358"/>
                    <a:pt x="180153" y="249987"/>
                  </a:cubicBezTo>
                  <a:cubicBezTo>
                    <a:pt x="179346" y="249450"/>
                    <a:pt x="182841" y="249182"/>
                    <a:pt x="187144" y="249182"/>
                  </a:cubicBezTo>
                  <a:close/>
                </a:path>
              </a:pathLst>
            </a:custGeom>
            <a:solidFill>
              <a:srgbClr val="E67054"/>
            </a:solidFill>
            <a:ln>
              <a:noFill/>
            </a:ln>
            <a:effectLst>
              <a:outerShdw blurRad="50800" dist="38100" dir="2700000" algn="tl" rotWithShape="0">
                <a:prstClr val="black">
                  <a:alpha val="15000"/>
                </a:prstClr>
              </a:outerShdw>
            </a:effectLst>
          </p:spPr>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7172158" y="1409443"/>
            <a:ext cx="2472667" cy="720000"/>
            <a:chOff x="3125240" y="2346839"/>
            <a:chExt cx="2472667" cy="720000"/>
          </a:xfrm>
        </p:grpSpPr>
        <p:grpSp>
          <p:nvGrpSpPr>
            <p:cNvPr id="52" name="组合 51"/>
            <p:cNvGrpSpPr/>
            <p:nvPr/>
          </p:nvGrpSpPr>
          <p:grpSpPr>
            <a:xfrm>
              <a:off x="3125240" y="2346839"/>
              <a:ext cx="718038" cy="720000"/>
              <a:chOff x="3125240" y="2346839"/>
              <a:chExt cx="718038" cy="720000"/>
            </a:xfrm>
          </p:grpSpPr>
          <p:sp>
            <p:nvSpPr>
              <p:cNvPr id="54" name="八边形 53"/>
              <p:cNvSpPr/>
              <p:nvPr/>
            </p:nvSpPr>
            <p:spPr>
              <a:xfrm rot="5400000">
                <a:off x="3124259" y="2347820"/>
                <a:ext cx="720000" cy="718038"/>
              </a:xfrm>
              <a:prstGeom prst="octagon">
                <a:avLst/>
              </a:prstGeom>
              <a:solidFill>
                <a:srgbClr val="597C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思源宋体 CN" panose="02020400000000000000" pitchFamily="18" charset="-122"/>
                  <a:ea typeface="思源宋体 CN" panose="02020400000000000000" pitchFamily="18" charset="-122"/>
                </a:endParaRPr>
              </a:p>
            </p:txBody>
          </p:sp>
          <p:sp>
            <p:nvSpPr>
              <p:cNvPr id="55" name="文本框 54"/>
              <p:cNvSpPr txBox="1"/>
              <p:nvPr/>
            </p:nvSpPr>
            <p:spPr>
              <a:xfrm>
                <a:off x="3171438" y="2445229"/>
                <a:ext cx="625642" cy="523220"/>
              </a:xfrm>
              <a:prstGeom prst="rect">
                <a:avLst/>
              </a:prstGeom>
              <a:noFill/>
            </p:spPr>
            <p:txBody>
              <a:bodyPr wrap="square" rtlCol="0">
                <a:spAutoFit/>
              </a:bodyPr>
              <a:lstStyle/>
              <a:p>
                <a:pPr algn="ctr"/>
                <a:r>
                  <a:rPr lang="en-US" altLang="zh-CN" sz="2800" dirty="0">
                    <a:solidFill>
                      <a:schemeClr val="bg1"/>
                    </a:solidFill>
                    <a:latin typeface="思源宋体 CN Heavy" panose="02020900000000000000" pitchFamily="18" charset="-122"/>
                    <a:ea typeface="思源宋体 CN Heavy" panose="02020900000000000000" pitchFamily="18" charset="-122"/>
                  </a:rPr>
                  <a:t>01</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grpSp>
        <p:sp>
          <p:nvSpPr>
            <p:cNvPr id="53" name="矩形 52"/>
            <p:cNvSpPr/>
            <p:nvPr/>
          </p:nvSpPr>
          <p:spPr>
            <a:xfrm>
              <a:off x="3976950" y="2445229"/>
              <a:ext cx="1620957" cy="523220"/>
            </a:xfrm>
            <a:prstGeom prst="rect">
              <a:avLst/>
            </a:prstGeom>
          </p:spPr>
          <p:txBody>
            <a:bodyPr wrap="none">
              <a:spAutoFit/>
            </a:bodyPr>
            <a:lstStyle/>
            <a:p>
              <a:r>
                <a:rPr lang="zh-CN" altLang="en-US" sz="2800" b="1" dirty="0">
                  <a:ln w="0">
                    <a:noFill/>
                  </a:ln>
                  <a:solidFill>
                    <a:schemeClr val="tx1">
                      <a:lumMod val="65000"/>
                      <a:lumOff val="35000"/>
                    </a:schemeClr>
                  </a:solidFill>
                  <a:latin typeface="思源宋体 CN Heavy" panose="02020900000000000000" pitchFamily="18" charset="-122"/>
                  <a:ea typeface="思源宋体 CN Heavy" panose="02020900000000000000" pitchFamily="18" charset="-122"/>
                </a:rPr>
                <a:t>项目概述</a:t>
              </a:r>
              <a:endParaRPr lang="zh-CN" altLang="en-US" sz="1600" dirty="0">
                <a:solidFill>
                  <a:schemeClr val="tx1">
                    <a:lumMod val="65000"/>
                    <a:lumOff val="35000"/>
                  </a:schemeClr>
                </a:solidFill>
                <a:latin typeface="思源宋体 CN" panose="02020400000000000000" pitchFamily="18" charset="-122"/>
                <a:ea typeface="思源宋体 CN" panose="02020400000000000000" pitchFamily="18" charset="-122"/>
              </a:endParaRPr>
            </a:p>
          </p:txBody>
        </p:sp>
      </p:grpSp>
      <p:grpSp>
        <p:nvGrpSpPr>
          <p:cNvPr id="56" name="组合 55"/>
          <p:cNvGrpSpPr/>
          <p:nvPr/>
        </p:nvGrpSpPr>
        <p:grpSpPr>
          <a:xfrm>
            <a:off x="7172158" y="2515002"/>
            <a:ext cx="3190812" cy="720000"/>
            <a:chOff x="3125240" y="2346839"/>
            <a:chExt cx="3190812" cy="720000"/>
          </a:xfrm>
        </p:grpSpPr>
        <p:grpSp>
          <p:nvGrpSpPr>
            <p:cNvPr id="57" name="组合 56"/>
            <p:cNvGrpSpPr/>
            <p:nvPr/>
          </p:nvGrpSpPr>
          <p:grpSpPr>
            <a:xfrm>
              <a:off x="3125240" y="2346839"/>
              <a:ext cx="718038" cy="720000"/>
              <a:chOff x="3125240" y="2346839"/>
              <a:chExt cx="718038" cy="720000"/>
            </a:xfrm>
          </p:grpSpPr>
          <p:sp>
            <p:nvSpPr>
              <p:cNvPr id="59" name="八边形 58"/>
              <p:cNvSpPr/>
              <p:nvPr/>
            </p:nvSpPr>
            <p:spPr>
              <a:xfrm rot="5400000">
                <a:off x="3124259" y="2347820"/>
                <a:ext cx="720000" cy="718038"/>
              </a:xfrm>
              <a:prstGeom prst="octagon">
                <a:avLst/>
              </a:prstGeom>
              <a:solidFill>
                <a:srgbClr val="E670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思源宋体 CN" panose="02020400000000000000" pitchFamily="18" charset="-122"/>
                  <a:ea typeface="思源宋体 CN" panose="02020400000000000000" pitchFamily="18" charset="-122"/>
                </a:endParaRPr>
              </a:p>
            </p:txBody>
          </p:sp>
          <p:sp>
            <p:nvSpPr>
              <p:cNvPr id="60" name="文本框 59"/>
              <p:cNvSpPr txBox="1"/>
              <p:nvPr/>
            </p:nvSpPr>
            <p:spPr>
              <a:xfrm>
                <a:off x="3171438" y="2445229"/>
                <a:ext cx="625642" cy="523220"/>
              </a:xfrm>
              <a:prstGeom prst="rect">
                <a:avLst/>
              </a:prstGeom>
              <a:noFill/>
            </p:spPr>
            <p:txBody>
              <a:bodyPr wrap="square" rtlCol="0">
                <a:spAutoFit/>
              </a:bodyPr>
              <a:lstStyle/>
              <a:p>
                <a:pPr algn="ctr"/>
                <a:r>
                  <a:rPr lang="en-US" altLang="zh-CN" sz="2800" dirty="0">
                    <a:solidFill>
                      <a:schemeClr val="bg1"/>
                    </a:solidFill>
                    <a:latin typeface="思源宋体 CN Heavy" panose="02020900000000000000" pitchFamily="18" charset="-122"/>
                    <a:ea typeface="思源宋体 CN Heavy" panose="02020900000000000000" pitchFamily="18" charset="-122"/>
                  </a:rPr>
                  <a:t>02</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grpSp>
        <p:sp>
          <p:nvSpPr>
            <p:cNvPr id="58" name="矩形 57"/>
            <p:cNvSpPr/>
            <p:nvPr/>
          </p:nvSpPr>
          <p:spPr>
            <a:xfrm>
              <a:off x="3976950" y="2445229"/>
              <a:ext cx="2339102" cy="523220"/>
            </a:xfrm>
            <a:prstGeom prst="rect">
              <a:avLst/>
            </a:prstGeom>
          </p:spPr>
          <p:txBody>
            <a:bodyPr wrap="none">
              <a:spAutoFit/>
            </a:bodyPr>
            <a:lstStyle/>
            <a:p>
              <a:r>
                <a:rPr lang="zh-CN" altLang="en-US" sz="2800" b="1" dirty="0">
                  <a:ln w="0">
                    <a:noFill/>
                  </a:ln>
                  <a:solidFill>
                    <a:schemeClr val="tx1">
                      <a:lumMod val="65000"/>
                      <a:lumOff val="35000"/>
                    </a:schemeClr>
                  </a:solidFill>
                  <a:latin typeface="思源宋体 CN Heavy" panose="02020900000000000000" pitchFamily="18" charset="-122"/>
                  <a:ea typeface="思源宋体 CN Heavy" panose="02020900000000000000" pitchFamily="18" charset="-122"/>
                </a:rPr>
                <a:t>项目完成情况</a:t>
              </a:r>
            </a:p>
          </p:txBody>
        </p:sp>
      </p:grpSp>
      <p:grpSp>
        <p:nvGrpSpPr>
          <p:cNvPr id="61" name="组合 60"/>
          <p:cNvGrpSpPr/>
          <p:nvPr/>
        </p:nvGrpSpPr>
        <p:grpSpPr>
          <a:xfrm>
            <a:off x="7181674" y="3596384"/>
            <a:ext cx="2472667" cy="720000"/>
            <a:chOff x="3125240" y="2346839"/>
            <a:chExt cx="2472667" cy="720000"/>
          </a:xfrm>
        </p:grpSpPr>
        <p:grpSp>
          <p:nvGrpSpPr>
            <p:cNvPr id="62" name="组合 61"/>
            <p:cNvGrpSpPr/>
            <p:nvPr/>
          </p:nvGrpSpPr>
          <p:grpSpPr>
            <a:xfrm>
              <a:off x="3125240" y="2346839"/>
              <a:ext cx="718038" cy="720000"/>
              <a:chOff x="3125240" y="2346839"/>
              <a:chExt cx="718038" cy="720000"/>
            </a:xfrm>
          </p:grpSpPr>
          <p:sp>
            <p:nvSpPr>
              <p:cNvPr id="64" name="八边形 63"/>
              <p:cNvSpPr/>
              <p:nvPr/>
            </p:nvSpPr>
            <p:spPr>
              <a:xfrm rot="5400000">
                <a:off x="3124259" y="2347820"/>
                <a:ext cx="720000" cy="718038"/>
              </a:xfrm>
              <a:prstGeom prst="octagon">
                <a:avLst/>
              </a:prstGeom>
              <a:solidFill>
                <a:srgbClr val="597C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思源宋体 CN" panose="02020400000000000000" pitchFamily="18" charset="-122"/>
                  <a:ea typeface="思源宋体 CN" panose="02020400000000000000" pitchFamily="18" charset="-122"/>
                </a:endParaRPr>
              </a:p>
            </p:txBody>
          </p:sp>
          <p:sp>
            <p:nvSpPr>
              <p:cNvPr id="65" name="文本框 64"/>
              <p:cNvSpPr txBox="1"/>
              <p:nvPr/>
            </p:nvSpPr>
            <p:spPr>
              <a:xfrm>
                <a:off x="3171438" y="2445229"/>
                <a:ext cx="625642" cy="523220"/>
              </a:xfrm>
              <a:prstGeom prst="rect">
                <a:avLst/>
              </a:prstGeom>
              <a:noFill/>
            </p:spPr>
            <p:txBody>
              <a:bodyPr wrap="square" rtlCol="0">
                <a:spAutoFit/>
              </a:bodyPr>
              <a:lstStyle/>
              <a:p>
                <a:pPr algn="ctr"/>
                <a:r>
                  <a:rPr lang="en-US" altLang="zh-CN" sz="2800" dirty="0">
                    <a:solidFill>
                      <a:schemeClr val="bg1"/>
                    </a:solidFill>
                    <a:latin typeface="思源宋体 CN Heavy" panose="02020900000000000000" pitchFamily="18" charset="-122"/>
                    <a:ea typeface="思源宋体 CN Heavy" panose="02020900000000000000" pitchFamily="18" charset="-122"/>
                  </a:rPr>
                  <a:t>03</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grpSp>
        <p:sp>
          <p:nvSpPr>
            <p:cNvPr id="63" name="矩形 62"/>
            <p:cNvSpPr/>
            <p:nvPr/>
          </p:nvSpPr>
          <p:spPr>
            <a:xfrm>
              <a:off x="3976950" y="2445229"/>
              <a:ext cx="1620957" cy="523220"/>
            </a:xfrm>
            <a:prstGeom prst="rect">
              <a:avLst/>
            </a:prstGeom>
          </p:spPr>
          <p:txBody>
            <a:bodyPr wrap="none">
              <a:spAutoFit/>
            </a:bodyPr>
            <a:lstStyle/>
            <a:p>
              <a:r>
                <a:rPr lang="zh-CN" altLang="en-US" sz="2800" b="1" dirty="0">
                  <a:ln w="0">
                    <a:noFill/>
                  </a:ln>
                  <a:solidFill>
                    <a:schemeClr val="tx1">
                      <a:lumMod val="65000"/>
                      <a:lumOff val="35000"/>
                    </a:schemeClr>
                  </a:solidFill>
                  <a:latin typeface="思源宋体 CN" panose="02020400000000000000" pitchFamily="18" charset="-122"/>
                  <a:ea typeface="思源宋体 CN Heavy" panose="02020900000000000000" pitchFamily="18" charset="-122"/>
                </a:rPr>
                <a:t>技术亮点</a:t>
              </a:r>
              <a:endParaRPr lang="zh-CN" altLang="en-US" sz="1600" dirty="0">
                <a:solidFill>
                  <a:schemeClr val="tx1">
                    <a:lumMod val="65000"/>
                    <a:lumOff val="35000"/>
                  </a:schemeClr>
                </a:solidFill>
                <a:latin typeface="思源宋体 CN" panose="02020400000000000000" pitchFamily="18" charset="-122"/>
                <a:ea typeface="思源宋体 CN" panose="02020400000000000000" pitchFamily="18" charset="-122"/>
              </a:endParaRPr>
            </a:p>
          </p:txBody>
        </p:sp>
      </p:grpSp>
      <p:grpSp>
        <p:nvGrpSpPr>
          <p:cNvPr id="66" name="组合 65"/>
          <p:cNvGrpSpPr/>
          <p:nvPr/>
        </p:nvGrpSpPr>
        <p:grpSpPr>
          <a:xfrm>
            <a:off x="7181674" y="4672700"/>
            <a:ext cx="2472667" cy="720000"/>
            <a:chOff x="3125240" y="2346839"/>
            <a:chExt cx="2472667" cy="720000"/>
          </a:xfrm>
        </p:grpSpPr>
        <p:grpSp>
          <p:nvGrpSpPr>
            <p:cNvPr id="67" name="组合 66"/>
            <p:cNvGrpSpPr/>
            <p:nvPr/>
          </p:nvGrpSpPr>
          <p:grpSpPr>
            <a:xfrm>
              <a:off x="3125240" y="2346839"/>
              <a:ext cx="718038" cy="720000"/>
              <a:chOff x="3125240" y="2346839"/>
              <a:chExt cx="718038" cy="720000"/>
            </a:xfrm>
          </p:grpSpPr>
          <p:sp>
            <p:nvSpPr>
              <p:cNvPr id="69" name="八边形 68"/>
              <p:cNvSpPr/>
              <p:nvPr/>
            </p:nvSpPr>
            <p:spPr>
              <a:xfrm rot="5400000">
                <a:off x="3124259" y="2347820"/>
                <a:ext cx="720000" cy="718038"/>
              </a:xfrm>
              <a:prstGeom prst="octagon">
                <a:avLst/>
              </a:prstGeom>
              <a:solidFill>
                <a:srgbClr val="E670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思源宋体 CN" panose="02020400000000000000" pitchFamily="18" charset="-122"/>
                  <a:ea typeface="思源宋体 CN" panose="02020400000000000000" pitchFamily="18" charset="-122"/>
                </a:endParaRPr>
              </a:p>
            </p:txBody>
          </p:sp>
          <p:sp>
            <p:nvSpPr>
              <p:cNvPr id="70" name="文本框 69"/>
              <p:cNvSpPr txBox="1"/>
              <p:nvPr/>
            </p:nvSpPr>
            <p:spPr>
              <a:xfrm>
                <a:off x="3171438" y="2445229"/>
                <a:ext cx="625642" cy="523220"/>
              </a:xfrm>
              <a:prstGeom prst="rect">
                <a:avLst/>
              </a:prstGeom>
              <a:noFill/>
            </p:spPr>
            <p:txBody>
              <a:bodyPr wrap="square" rtlCol="0">
                <a:spAutoFit/>
              </a:bodyPr>
              <a:lstStyle/>
              <a:p>
                <a:pPr algn="ctr"/>
                <a:r>
                  <a:rPr lang="en-US" altLang="zh-CN" sz="2800" dirty="0">
                    <a:solidFill>
                      <a:schemeClr val="bg1"/>
                    </a:solidFill>
                    <a:latin typeface="思源宋体 CN Heavy" panose="02020900000000000000" pitchFamily="18" charset="-122"/>
                    <a:ea typeface="思源宋体 CN Heavy" panose="02020900000000000000" pitchFamily="18" charset="-122"/>
                  </a:rPr>
                  <a:t>04</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grpSp>
        <p:sp>
          <p:nvSpPr>
            <p:cNvPr id="68" name="矩形 67"/>
            <p:cNvSpPr/>
            <p:nvPr/>
          </p:nvSpPr>
          <p:spPr>
            <a:xfrm>
              <a:off x="3976950" y="2445229"/>
              <a:ext cx="1620957" cy="523220"/>
            </a:xfrm>
            <a:prstGeom prst="rect">
              <a:avLst/>
            </a:prstGeom>
          </p:spPr>
          <p:txBody>
            <a:bodyPr wrap="none">
              <a:spAutoFit/>
            </a:bodyPr>
            <a:lstStyle/>
            <a:p>
              <a:r>
                <a:rPr lang="zh-CN" altLang="en-US" sz="2800" b="1" dirty="0">
                  <a:ln w="0">
                    <a:noFill/>
                  </a:ln>
                  <a:solidFill>
                    <a:schemeClr val="tx1">
                      <a:lumMod val="65000"/>
                      <a:lumOff val="35000"/>
                    </a:schemeClr>
                  </a:solidFill>
                  <a:latin typeface="思源宋体 CN Heavy" panose="02020900000000000000" pitchFamily="18" charset="-122"/>
                  <a:ea typeface="思源宋体 CN Heavy" panose="02020900000000000000" pitchFamily="18" charset="-122"/>
                </a:rPr>
                <a:t>团队分工</a:t>
              </a:r>
            </a:p>
          </p:txBody>
        </p:sp>
      </p:grpSp>
      <p:sp>
        <p:nvSpPr>
          <p:cNvPr id="5" name="等腰三角形 4"/>
          <p:cNvSpPr/>
          <p:nvPr/>
        </p:nvSpPr>
        <p:spPr>
          <a:xfrm>
            <a:off x="-133351" y="5606507"/>
            <a:ext cx="2466975" cy="1251493"/>
          </a:xfrm>
          <a:prstGeom prst="triangle">
            <a:avLst/>
          </a:prstGeom>
          <a:solidFill>
            <a:srgbClr val="E6705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16200000">
            <a:off x="9651205" y="140059"/>
            <a:ext cx="3395233" cy="1686358"/>
          </a:xfrm>
          <a:prstGeom prst="triangle">
            <a:avLst/>
          </a:prstGeom>
          <a:solidFill>
            <a:srgbClr val="597C8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16200000">
            <a:off x="10320669" y="1443232"/>
            <a:ext cx="2466975" cy="1251493"/>
          </a:xfrm>
          <a:prstGeom prst="triangle">
            <a:avLst/>
          </a:prstGeom>
          <a:noFill/>
          <a:ln w="38100">
            <a:solidFill>
              <a:srgbClr val="E67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1051374" y="1465840"/>
            <a:ext cx="4688218" cy="3924289"/>
            <a:chOff x="1072586" y="730321"/>
            <a:chExt cx="5273250" cy="4571656"/>
          </a:xfrm>
        </p:grpSpPr>
        <p:sp>
          <p:nvSpPr>
            <p:cNvPr id="39" name="矩形 38"/>
            <p:cNvSpPr/>
            <p:nvPr/>
          </p:nvSpPr>
          <p:spPr>
            <a:xfrm rot="2648372">
              <a:off x="1072586" y="730321"/>
              <a:ext cx="4474028" cy="4474028"/>
            </a:xfrm>
            <a:prstGeom prst="rect">
              <a:avLst/>
            </a:prstGeom>
            <a:noFill/>
            <a:ln w="38100">
              <a:solidFill>
                <a:srgbClr val="0037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1" name="矩形 40"/>
            <p:cNvSpPr/>
            <p:nvPr/>
          </p:nvSpPr>
          <p:spPr>
            <a:xfrm rot="2648372">
              <a:off x="1846331" y="756879"/>
              <a:ext cx="4499505" cy="4545098"/>
            </a:xfrm>
            <a:prstGeom prst="rect">
              <a:avLst/>
            </a:prstGeom>
            <a:solidFill>
              <a:srgbClr val="FAFAF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12" name="文本框 11"/>
          <p:cNvSpPr txBox="1"/>
          <p:nvPr/>
        </p:nvSpPr>
        <p:spPr>
          <a:xfrm>
            <a:off x="1758234" y="2875002"/>
            <a:ext cx="39624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600" b="0" i="0" u="none" strike="noStrike" kern="1200" cap="none" spc="0" normalizeH="0" baseline="0" noProof="0" dirty="0">
                <a:ln>
                  <a:noFill/>
                </a:ln>
                <a:solidFill>
                  <a:srgbClr val="597C8F"/>
                </a:solidFill>
                <a:effectLst/>
                <a:uLnTx/>
                <a:uFillTx/>
                <a:latin typeface="思源宋体 CN Heavy" panose="02020900000000000000" pitchFamily="18" charset="-122"/>
                <a:ea typeface="思源宋体 CN Heavy" panose="02020900000000000000" pitchFamily="18" charset="-122"/>
                <a:cs typeface="+mn-cs"/>
              </a:rPr>
              <a:t>目 录</a:t>
            </a:r>
            <a:r>
              <a:rPr kumimoji="0" lang="en-US" altLang="zh-CN" sz="2800" b="0" i="0" u="none" strike="noStrike" kern="1200" cap="none" spc="0" normalizeH="0" baseline="0" noProof="0" dirty="0">
                <a:ln>
                  <a:noFill/>
                </a:ln>
                <a:solidFill>
                  <a:srgbClr val="597C8F"/>
                </a:solidFill>
                <a:effectLst/>
                <a:uLnTx/>
                <a:uFillTx/>
                <a:latin typeface="思源宋体 CN Heavy" panose="02020900000000000000" pitchFamily="18" charset="-122"/>
                <a:ea typeface="思源宋体 CN Heavy" panose="02020900000000000000" pitchFamily="18" charset="-122"/>
                <a:cs typeface="+mn-cs"/>
              </a:rPr>
              <a:t>Content</a:t>
            </a:r>
            <a:endParaRPr kumimoji="0" lang="zh-CN" altLang="en-US" sz="5400" b="0" i="0" u="none" strike="noStrike" kern="1200" cap="none" spc="0" normalizeH="0" baseline="0" noProof="0" dirty="0">
              <a:ln>
                <a:noFill/>
              </a:ln>
              <a:solidFill>
                <a:srgbClr val="597C8F"/>
              </a:solidFill>
              <a:effectLst/>
              <a:uLnTx/>
              <a:uFillTx/>
              <a:latin typeface="思源宋体 CN Heavy" panose="02020900000000000000" pitchFamily="18" charset="-122"/>
              <a:ea typeface="思源宋体 CN Heavy" panose="02020900000000000000" pitchFamily="18" charset="-122"/>
              <a:cs typeface="+mn-cs"/>
            </a:endParaRPr>
          </a:p>
        </p:txBody>
      </p:sp>
      <p:grpSp>
        <p:nvGrpSpPr>
          <p:cNvPr id="29" name="组合 28">
            <a:extLst>
              <a:ext uri="{FF2B5EF4-FFF2-40B4-BE49-F238E27FC236}">
                <a16:creationId xmlns:a16="http://schemas.microsoft.com/office/drawing/2014/main" id="{ED80F6D6-D4C5-430B-A153-475B7F2ED813}"/>
              </a:ext>
            </a:extLst>
          </p:cNvPr>
          <p:cNvGrpSpPr/>
          <p:nvPr/>
        </p:nvGrpSpPr>
        <p:grpSpPr>
          <a:xfrm>
            <a:off x="7172158" y="5701343"/>
            <a:ext cx="2472667" cy="720000"/>
            <a:chOff x="3125240" y="2346839"/>
            <a:chExt cx="2472667" cy="720000"/>
          </a:xfrm>
        </p:grpSpPr>
        <p:grpSp>
          <p:nvGrpSpPr>
            <p:cNvPr id="30" name="组合 29">
              <a:extLst>
                <a:ext uri="{FF2B5EF4-FFF2-40B4-BE49-F238E27FC236}">
                  <a16:creationId xmlns:a16="http://schemas.microsoft.com/office/drawing/2014/main" id="{3A2A26B3-1D87-4EDA-840D-93D7C2FFB86F}"/>
                </a:ext>
              </a:extLst>
            </p:cNvPr>
            <p:cNvGrpSpPr/>
            <p:nvPr/>
          </p:nvGrpSpPr>
          <p:grpSpPr>
            <a:xfrm>
              <a:off x="3125240" y="2346839"/>
              <a:ext cx="718038" cy="720000"/>
              <a:chOff x="3125240" y="2346839"/>
              <a:chExt cx="718038" cy="720000"/>
            </a:xfrm>
          </p:grpSpPr>
          <p:sp>
            <p:nvSpPr>
              <p:cNvPr id="32" name="八边形 31">
                <a:extLst>
                  <a:ext uri="{FF2B5EF4-FFF2-40B4-BE49-F238E27FC236}">
                    <a16:creationId xmlns:a16="http://schemas.microsoft.com/office/drawing/2014/main" id="{5935BFE2-A749-4517-B665-07CC7753B6AC}"/>
                  </a:ext>
                </a:extLst>
              </p:cNvPr>
              <p:cNvSpPr/>
              <p:nvPr/>
            </p:nvSpPr>
            <p:spPr>
              <a:xfrm rot="5400000">
                <a:off x="3124259" y="2347820"/>
                <a:ext cx="720000" cy="718038"/>
              </a:xfrm>
              <a:prstGeom prst="octagon">
                <a:avLst/>
              </a:prstGeom>
              <a:solidFill>
                <a:srgbClr val="597C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思源宋体 CN" panose="02020400000000000000" pitchFamily="18" charset="-122"/>
                  <a:ea typeface="思源宋体 CN" panose="02020400000000000000" pitchFamily="18" charset="-122"/>
                </a:endParaRPr>
              </a:p>
            </p:txBody>
          </p:sp>
          <p:sp>
            <p:nvSpPr>
              <p:cNvPr id="33" name="文本框 32">
                <a:extLst>
                  <a:ext uri="{FF2B5EF4-FFF2-40B4-BE49-F238E27FC236}">
                    <a16:creationId xmlns:a16="http://schemas.microsoft.com/office/drawing/2014/main" id="{C5F53A29-4D64-419C-B352-4DE0CDD741E3}"/>
                  </a:ext>
                </a:extLst>
              </p:cNvPr>
              <p:cNvSpPr txBox="1"/>
              <p:nvPr/>
            </p:nvSpPr>
            <p:spPr>
              <a:xfrm>
                <a:off x="3171438" y="2445229"/>
                <a:ext cx="625642" cy="523220"/>
              </a:xfrm>
              <a:prstGeom prst="rect">
                <a:avLst/>
              </a:prstGeom>
              <a:noFill/>
            </p:spPr>
            <p:txBody>
              <a:bodyPr wrap="square" rtlCol="0">
                <a:spAutoFit/>
              </a:bodyPr>
              <a:lstStyle/>
              <a:p>
                <a:pPr algn="ctr"/>
                <a:r>
                  <a:rPr lang="en-US" altLang="zh-CN" sz="2800" dirty="0">
                    <a:solidFill>
                      <a:schemeClr val="bg1"/>
                    </a:solidFill>
                    <a:latin typeface="思源宋体 CN Heavy" panose="02020900000000000000" pitchFamily="18" charset="-122"/>
                    <a:ea typeface="思源宋体 CN Heavy" panose="02020900000000000000" pitchFamily="18" charset="-122"/>
                  </a:rPr>
                  <a:t>05</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grpSp>
        <p:sp>
          <p:nvSpPr>
            <p:cNvPr id="31" name="矩形 30">
              <a:extLst>
                <a:ext uri="{FF2B5EF4-FFF2-40B4-BE49-F238E27FC236}">
                  <a16:creationId xmlns:a16="http://schemas.microsoft.com/office/drawing/2014/main" id="{C642ED77-87B1-46FE-909E-CF43D8D4269B}"/>
                </a:ext>
              </a:extLst>
            </p:cNvPr>
            <p:cNvSpPr/>
            <p:nvPr/>
          </p:nvSpPr>
          <p:spPr>
            <a:xfrm>
              <a:off x="3976950" y="2445229"/>
              <a:ext cx="1620957" cy="523220"/>
            </a:xfrm>
            <a:prstGeom prst="rect">
              <a:avLst/>
            </a:prstGeom>
          </p:spPr>
          <p:txBody>
            <a:bodyPr wrap="none">
              <a:spAutoFit/>
            </a:bodyPr>
            <a:lstStyle/>
            <a:p>
              <a:r>
                <a:rPr lang="zh-CN" altLang="en-US" sz="2800" b="1" dirty="0">
                  <a:ln w="0">
                    <a:noFill/>
                  </a:ln>
                  <a:solidFill>
                    <a:schemeClr val="tx1">
                      <a:lumMod val="65000"/>
                      <a:lumOff val="35000"/>
                    </a:schemeClr>
                  </a:solidFill>
                  <a:latin typeface="思源宋体 CN" panose="02020400000000000000" pitchFamily="18" charset="-122"/>
                  <a:ea typeface="思源宋体 CN Heavy" panose="02020900000000000000" pitchFamily="18" charset="-122"/>
                </a:rPr>
                <a:t>经验教训</a:t>
              </a:r>
              <a:endParaRPr lang="zh-CN" altLang="en-US" sz="1600" dirty="0">
                <a:solidFill>
                  <a:schemeClr val="tx1">
                    <a:lumMod val="65000"/>
                    <a:lumOff val="35000"/>
                  </a:schemeClr>
                </a:solidFill>
                <a:latin typeface="思源宋体 CN" panose="02020400000000000000" pitchFamily="18" charset="-122"/>
                <a:ea typeface="思源宋体 CN" panose="02020400000000000000" pitchFamily="18"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29563" y="2267503"/>
            <a:ext cx="358566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E67054"/>
                </a:solidFill>
                <a:latin typeface="思源宋体 CN Heavy" panose="02020900000000000000" pitchFamily="18" charset="-122"/>
                <a:ea typeface="思源宋体 CN Heavy" panose="02020900000000000000" pitchFamily="18" charset="-122"/>
              </a:rPr>
              <a:t>THANKS</a:t>
            </a:r>
            <a:endParaRPr kumimoji="0" lang="zh-CN" altLang="en-US" sz="2400" b="0" i="0" u="none" strike="noStrike" kern="1200" cap="none" spc="0" normalizeH="0" baseline="0" noProof="0" dirty="0">
              <a:ln>
                <a:noFill/>
              </a:ln>
              <a:solidFill>
                <a:srgbClr val="E67054"/>
              </a:solidFill>
              <a:effectLst/>
              <a:uLnTx/>
              <a:uFillTx/>
              <a:latin typeface="思源宋体 CN Heavy" panose="02020900000000000000" pitchFamily="18" charset="-122"/>
              <a:ea typeface="思源宋体 CN Heavy" panose="02020900000000000000" pitchFamily="18" charset="-122"/>
              <a:cs typeface="+mn-cs"/>
            </a:endParaRPr>
          </a:p>
        </p:txBody>
      </p:sp>
      <p:sp>
        <p:nvSpPr>
          <p:cNvPr id="3" name="文本框 2"/>
          <p:cNvSpPr txBox="1"/>
          <p:nvPr/>
        </p:nvSpPr>
        <p:spPr>
          <a:xfrm>
            <a:off x="3676721" y="2824418"/>
            <a:ext cx="5110091" cy="1323439"/>
          </a:xfrm>
          <a:prstGeom prst="rect">
            <a:avLst/>
          </a:prstGeom>
          <a:noFill/>
        </p:spPr>
        <p:txBody>
          <a:bodyPr wrap="square" rtlCol="0">
            <a:spAutoFit/>
          </a:bodyPr>
          <a:lstStyle/>
          <a:p>
            <a:pPr algn="dist"/>
            <a:r>
              <a:rPr lang="zh-CN" altLang="en-US" sz="8000" dirty="0">
                <a:solidFill>
                  <a:srgbClr val="2A3C4D"/>
                </a:solidFill>
                <a:latin typeface="思源宋体 CN Heavy" panose="02020900000000000000" pitchFamily="18" charset="-122"/>
                <a:ea typeface="思源宋体 CN Heavy" panose="02020900000000000000" pitchFamily="18" charset="-122"/>
              </a:rPr>
              <a:t>谢谢观看</a:t>
            </a:r>
          </a:p>
        </p:txBody>
      </p:sp>
      <p:grpSp>
        <p:nvGrpSpPr>
          <p:cNvPr id="16" name="组合 15"/>
          <p:cNvGrpSpPr/>
          <p:nvPr/>
        </p:nvGrpSpPr>
        <p:grpSpPr>
          <a:xfrm>
            <a:off x="7451990" y="6212301"/>
            <a:ext cx="4482658" cy="432323"/>
            <a:chOff x="7318640" y="6336126"/>
            <a:chExt cx="4482658" cy="432323"/>
          </a:xfrm>
        </p:grpSpPr>
        <p:grpSp>
          <p:nvGrpSpPr>
            <p:cNvPr id="6" name="组合 5"/>
            <p:cNvGrpSpPr/>
            <p:nvPr/>
          </p:nvGrpSpPr>
          <p:grpSpPr>
            <a:xfrm>
              <a:off x="7318640" y="6351515"/>
              <a:ext cx="2091764" cy="416934"/>
              <a:chOff x="1395409" y="4331635"/>
              <a:chExt cx="2091764" cy="416934"/>
            </a:xfrm>
          </p:grpSpPr>
          <p:grpSp>
            <p:nvGrpSpPr>
              <p:cNvPr id="12" name="组合 11"/>
              <p:cNvGrpSpPr/>
              <p:nvPr/>
            </p:nvGrpSpPr>
            <p:grpSpPr>
              <a:xfrm>
                <a:off x="1395409" y="4331635"/>
                <a:ext cx="416937" cy="416934"/>
                <a:chOff x="891974" y="4415843"/>
                <a:chExt cx="450443" cy="450443"/>
              </a:xfrm>
            </p:grpSpPr>
            <p:sp>
              <p:nvSpPr>
                <p:cNvPr id="14" name="椭圆 13"/>
                <p:cNvSpPr/>
                <p:nvPr/>
              </p:nvSpPr>
              <p:spPr>
                <a:xfrm>
                  <a:off x="891974" y="4415843"/>
                  <a:ext cx="450443" cy="450443"/>
                </a:xfrm>
                <a:prstGeom prst="ellipse">
                  <a:avLst/>
                </a:prstGeom>
                <a:noFill/>
                <a:ln w="12700" cap="flat" cmpd="sng" algn="ctr">
                  <a:solidFill>
                    <a:srgbClr val="E67054"/>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endParaRPr>
                </a:p>
              </p:txBody>
            </p:sp>
            <p:sp>
              <p:nvSpPr>
                <p:cNvPr id="15" name="椭圆 39"/>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E67054"/>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endParaRPr>
                </a:p>
              </p:txBody>
            </p:sp>
          </p:grpSp>
          <p:sp>
            <p:nvSpPr>
              <p:cNvPr id="13" name="文本框 12"/>
              <p:cNvSpPr txBox="1"/>
              <p:nvPr/>
            </p:nvSpPr>
            <p:spPr>
              <a:xfrm>
                <a:off x="1866216" y="4355436"/>
                <a:ext cx="1620957" cy="338554"/>
              </a:xfrm>
              <a:prstGeom prst="rect">
                <a:avLst/>
              </a:prstGeom>
              <a:noFill/>
            </p:spPr>
            <p:txBody>
              <a:bodyPr wrap="none" rtlCol="0">
                <a:spAutoFit/>
                <a:scene3d>
                  <a:camera prst="orthographicFront"/>
                  <a:lightRig rig="threePt" dir="t"/>
                </a:scene3d>
                <a:sp3d contourW="12700"/>
              </a:bodyPr>
              <a:lstStyle/>
              <a:p>
                <a:r>
                  <a:rPr lang="zh-CN" altLang="en-US" sz="1600" b="1" dirty="0">
                    <a:solidFill>
                      <a:schemeClr val="tx1">
                        <a:lumMod val="65000"/>
                        <a:lumOff val="35000"/>
                      </a:schemeClr>
                    </a:solidFill>
                    <a:latin typeface="思源宋体 CN" panose="02020400000000000000" pitchFamily="18" charset="-122"/>
                    <a:ea typeface="思源宋体 CN" panose="02020400000000000000" pitchFamily="18" charset="-122"/>
                  </a:rPr>
                  <a:t>汇报人：陶昱丞</a:t>
                </a:r>
              </a:p>
            </p:txBody>
          </p:sp>
        </p:grpSp>
        <p:grpSp>
          <p:nvGrpSpPr>
            <p:cNvPr id="7" name="组合 6"/>
            <p:cNvGrpSpPr/>
            <p:nvPr/>
          </p:nvGrpSpPr>
          <p:grpSpPr>
            <a:xfrm>
              <a:off x="9464274" y="6336126"/>
              <a:ext cx="2337024" cy="416934"/>
              <a:chOff x="3884498" y="4331635"/>
              <a:chExt cx="2337024" cy="416934"/>
            </a:xfrm>
          </p:grpSpPr>
          <p:grpSp>
            <p:nvGrpSpPr>
              <p:cNvPr id="8" name="组合 7"/>
              <p:cNvGrpSpPr/>
              <p:nvPr/>
            </p:nvGrpSpPr>
            <p:grpSpPr>
              <a:xfrm>
                <a:off x="3884498" y="4331635"/>
                <a:ext cx="416937" cy="416934"/>
                <a:chOff x="891974" y="4415843"/>
                <a:chExt cx="450443" cy="450443"/>
              </a:xfrm>
            </p:grpSpPr>
            <p:sp>
              <p:nvSpPr>
                <p:cNvPr id="10" name="椭圆 9"/>
                <p:cNvSpPr/>
                <p:nvPr/>
              </p:nvSpPr>
              <p:spPr>
                <a:xfrm>
                  <a:off x="891974" y="4415843"/>
                  <a:ext cx="450443" cy="450443"/>
                </a:xfrm>
                <a:prstGeom prst="ellipse">
                  <a:avLst/>
                </a:prstGeom>
                <a:noFill/>
                <a:ln w="12700" cap="flat" cmpd="sng" algn="ctr">
                  <a:solidFill>
                    <a:srgbClr val="E67054"/>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endParaRPr>
                </a:p>
              </p:txBody>
            </p:sp>
            <p:sp>
              <p:nvSpPr>
                <p:cNvPr id="11" name="椭圆 44"/>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rgbClr val="E67054"/>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endParaRPr>
                </a:p>
              </p:txBody>
            </p:sp>
          </p:grpSp>
          <p:sp>
            <p:nvSpPr>
              <p:cNvPr id="9" name="文本框 8"/>
              <p:cNvSpPr txBox="1"/>
              <p:nvPr/>
            </p:nvSpPr>
            <p:spPr>
              <a:xfrm>
                <a:off x="4355305" y="4355436"/>
                <a:ext cx="1866217" cy="338554"/>
              </a:xfrm>
              <a:prstGeom prst="rect">
                <a:avLst/>
              </a:prstGeom>
              <a:noFill/>
            </p:spPr>
            <p:txBody>
              <a:bodyPr wrap="none" rtlCol="0">
                <a:spAutoFit/>
                <a:scene3d>
                  <a:camera prst="orthographicFront"/>
                  <a:lightRig rig="threePt" dir="t"/>
                </a:scene3d>
                <a:sp3d contourW="12700"/>
              </a:bodyPr>
              <a:lstStyle/>
              <a:p>
                <a:r>
                  <a:rPr lang="zh-CN" altLang="en-US" sz="1600" b="1" dirty="0">
                    <a:solidFill>
                      <a:schemeClr val="tx1">
                        <a:lumMod val="65000"/>
                        <a:lumOff val="35000"/>
                      </a:schemeClr>
                    </a:solidFill>
                    <a:latin typeface="思源宋体 CN" panose="02020400000000000000" pitchFamily="18" charset="-122"/>
                    <a:ea typeface="思源宋体 CN" panose="02020400000000000000" pitchFamily="18" charset="-122"/>
                  </a:rPr>
                  <a:t>时间：</a:t>
                </a:r>
                <a:r>
                  <a:rPr lang="en-US" altLang="zh-CN" sz="1600" b="1" dirty="0">
                    <a:solidFill>
                      <a:schemeClr val="tx1">
                        <a:lumMod val="65000"/>
                        <a:lumOff val="35000"/>
                      </a:schemeClr>
                    </a:solidFill>
                    <a:latin typeface="思源宋体 CN" panose="02020400000000000000" pitchFamily="18" charset="-122"/>
                    <a:ea typeface="思源宋体 CN" panose="02020400000000000000" pitchFamily="18" charset="-122"/>
                  </a:rPr>
                  <a:t>2021.9. 13</a:t>
                </a:r>
                <a:endParaRPr lang="zh-CN" altLang="en-US" sz="1600" b="1" dirty="0">
                  <a:solidFill>
                    <a:schemeClr val="tx1">
                      <a:lumMod val="65000"/>
                      <a:lumOff val="35000"/>
                    </a:schemeClr>
                  </a:solidFill>
                  <a:latin typeface="思源宋体 CN" panose="02020400000000000000" pitchFamily="18" charset="-122"/>
                  <a:ea typeface="思源宋体 CN" panose="02020400000000000000" pitchFamily="18"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4622357" y="2598003"/>
            <a:ext cx="3986463" cy="830997"/>
          </a:xfrm>
          <a:prstGeom prst="rect">
            <a:avLst/>
          </a:prstGeom>
          <a:noFill/>
        </p:spPr>
        <p:txBody>
          <a:bodyPr wrap="square" rtlCol="0">
            <a:spAutoFit/>
          </a:bodyPr>
          <a:lstStyle/>
          <a:p>
            <a:pPr>
              <a:defRPr/>
            </a:pPr>
            <a:r>
              <a:rPr lang="zh-CN" altLang="en-US" sz="4800" dirty="0">
                <a:solidFill>
                  <a:srgbClr val="597C8F"/>
                </a:solidFill>
                <a:latin typeface="思源宋体 CN Heavy" panose="02020900000000000000" pitchFamily="18" charset="-122"/>
                <a:ea typeface="思源宋体 CN Heavy" panose="02020900000000000000" pitchFamily="18" charset="-122"/>
                <a:sym typeface="思源黑体 CN Bold" panose="020B0800000000000000" pitchFamily="34" charset="-122"/>
              </a:rPr>
              <a:t>项目概述</a:t>
            </a:r>
          </a:p>
        </p:txBody>
      </p:sp>
      <p:sp>
        <p:nvSpPr>
          <p:cNvPr id="18" name="矩形 17"/>
          <p:cNvSpPr/>
          <p:nvPr/>
        </p:nvSpPr>
        <p:spPr>
          <a:xfrm>
            <a:off x="4622357" y="3429000"/>
            <a:ext cx="5908270" cy="377604"/>
          </a:xfrm>
          <a:prstGeom prst="rect">
            <a:avLst/>
          </a:prstGeom>
        </p:spPr>
        <p:txBody>
          <a:bodyPr wrap="square">
            <a:spAutoFit/>
          </a:bodyPr>
          <a:lstStyle/>
          <a:p>
            <a:pPr eaLnBrk="0" hangingPunct="0">
              <a:lnSpc>
                <a:spcPct val="150000"/>
              </a:lnSpc>
            </a:pPr>
            <a:r>
              <a:rPr lang="en-US" altLang="zh-CN" sz="1400" b="1" dirty="0">
                <a:solidFill>
                  <a:schemeClr val="tx1">
                    <a:lumMod val="65000"/>
                    <a:lumOff val="35000"/>
                  </a:schemeClr>
                </a:solidFill>
                <a:latin typeface="思源宋体 CN" panose="02020400000000000000" pitchFamily="18" charset="-122"/>
                <a:ea typeface="思源宋体 CN" panose="02020400000000000000" pitchFamily="18" charset="-122"/>
                <a:sym typeface="思源黑体 CN Bold" panose="020B0800000000000000" pitchFamily="34" charset="-122"/>
              </a:rPr>
              <a:t>Project overview.</a:t>
            </a:r>
          </a:p>
        </p:txBody>
      </p:sp>
      <p:sp>
        <p:nvSpPr>
          <p:cNvPr id="20" name="等腰三角形 19"/>
          <p:cNvSpPr/>
          <p:nvPr/>
        </p:nvSpPr>
        <p:spPr>
          <a:xfrm>
            <a:off x="-133351" y="5606507"/>
            <a:ext cx="2466975" cy="1251493"/>
          </a:xfrm>
          <a:prstGeom prst="triangle">
            <a:avLst/>
          </a:prstGeom>
          <a:solidFill>
            <a:srgbClr val="E6705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6200000">
            <a:off x="9651205" y="140059"/>
            <a:ext cx="3395233" cy="1686358"/>
          </a:xfrm>
          <a:prstGeom prst="triangle">
            <a:avLst/>
          </a:prstGeom>
          <a:solidFill>
            <a:srgbClr val="597C8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6200000">
            <a:off x="10320669" y="1443232"/>
            <a:ext cx="2466975" cy="1251493"/>
          </a:xfrm>
          <a:prstGeom prst="triangle">
            <a:avLst/>
          </a:prstGeom>
          <a:noFill/>
          <a:ln w="38100">
            <a:solidFill>
              <a:srgbClr val="E67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2013399" y="2412031"/>
            <a:ext cx="2127545" cy="1780869"/>
            <a:chOff x="1072586" y="730321"/>
            <a:chExt cx="5273250" cy="4571656"/>
          </a:xfrm>
        </p:grpSpPr>
        <p:sp>
          <p:nvSpPr>
            <p:cNvPr id="24" name="矩形 23"/>
            <p:cNvSpPr/>
            <p:nvPr/>
          </p:nvSpPr>
          <p:spPr>
            <a:xfrm rot="2648372">
              <a:off x="1072586" y="730321"/>
              <a:ext cx="4474028" cy="4474028"/>
            </a:xfrm>
            <a:prstGeom prst="rect">
              <a:avLst/>
            </a:prstGeom>
            <a:noFill/>
            <a:ln w="38100">
              <a:solidFill>
                <a:srgbClr val="0037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 name="矩形 24"/>
            <p:cNvSpPr/>
            <p:nvPr/>
          </p:nvSpPr>
          <p:spPr>
            <a:xfrm rot="2648372">
              <a:off x="1846331" y="756879"/>
              <a:ext cx="4499505" cy="4545098"/>
            </a:xfrm>
            <a:prstGeom prst="rect">
              <a:avLst/>
            </a:prstGeom>
            <a:solidFill>
              <a:srgbClr val="FAFAF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26" name="文本框 25"/>
          <p:cNvSpPr txBox="1"/>
          <p:nvPr/>
        </p:nvSpPr>
        <p:spPr>
          <a:xfrm>
            <a:off x="2508307" y="2702301"/>
            <a:ext cx="1449904" cy="1200329"/>
          </a:xfrm>
          <a:prstGeom prst="rect">
            <a:avLst/>
          </a:prstGeom>
          <a:noFill/>
        </p:spPr>
        <p:txBody>
          <a:bodyPr wrap="square" rtlCol="0">
            <a:spAutoFit/>
          </a:bodyPr>
          <a:lstStyle/>
          <a:p>
            <a:pPr>
              <a:defRPr/>
            </a:pPr>
            <a:r>
              <a:rPr lang="en-US" altLang="zh-CN" sz="7200" dirty="0">
                <a:solidFill>
                  <a:srgbClr val="E67054"/>
                </a:solidFill>
                <a:latin typeface="思源宋体 CN Heavy" panose="02020900000000000000" pitchFamily="18" charset="-122"/>
                <a:ea typeface="思源宋体 CN Heavy" panose="02020900000000000000" pitchFamily="18" charset="-122"/>
                <a:sym typeface="思源黑体 CN Bold" panose="020B0800000000000000" pitchFamily="34" charset="-122"/>
              </a:rPr>
              <a:t>01</a:t>
            </a:r>
            <a:endParaRPr lang="zh-CN" altLang="en-US" sz="7200" dirty="0">
              <a:solidFill>
                <a:srgbClr val="E67054"/>
              </a:solidFill>
              <a:latin typeface="思源宋体 CN Heavy" panose="02020900000000000000" pitchFamily="18" charset="-122"/>
              <a:ea typeface="思源宋体 CN Heavy" panose="02020900000000000000" pitchFamily="18" charset="-122"/>
              <a:sym typeface="思源黑体 CN Bold" panose="020B08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4DD7BF17-4B1E-474C-9891-329594EA25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6957"/>
            <a:ext cx="4731327" cy="4731327"/>
          </a:xfrm>
          <a:prstGeom prst="rect">
            <a:avLst/>
          </a:prstGeom>
        </p:spPr>
      </p:pic>
      <p:grpSp>
        <p:nvGrpSpPr>
          <p:cNvPr id="8" name="组合 7"/>
          <p:cNvGrpSpPr/>
          <p:nvPr/>
        </p:nvGrpSpPr>
        <p:grpSpPr>
          <a:xfrm>
            <a:off x="222749" y="245532"/>
            <a:ext cx="2529329" cy="523220"/>
            <a:chOff x="174623" y="245532"/>
            <a:chExt cx="2529329" cy="523220"/>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E6705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597C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99612" y="245532"/>
              <a:ext cx="1904340"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Heavy" panose="02020900000000000000"/>
                </a:rPr>
                <a:t>项目概述</a:t>
              </a:r>
            </a:p>
          </p:txBody>
        </p:sp>
      </p:grpSp>
      <p:sp>
        <p:nvSpPr>
          <p:cNvPr id="19" name="矩形 18"/>
          <p:cNvSpPr/>
          <p:nvPr/>
        </p:nvSpPr>
        <p:spPr>
          <a:xfrm>
            <a:off x="978340" y="1946366"/>
            <a:ext cx="7576457" cy="3500845"/>
          </a:xfrm>
          <a:prstGeom prst="rect">
            <a:avLst/>
          </a:prstGeom>
          <a:noFill/>
          <a:ln>
            <a:noFill/>
          </a:ln>
          <a:effectLst>
            <a:outerShdw blurRad="381000" dist="444500" dir="5400000" sx="90000" sy="90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思源宋体 CN" panose="02020400000000000000" pitchFamily="18" charset="-122"/>
              <a:ea typeface="思源宋体 CN" panose="02020400000000000000" pitchFamily="18" charset="-122"/>
              <a:sym typeface="思源黑体 CN Bold" panose="020B0800000000000000" pitchFamily="34" charset="-122"/>
            </a:endParaRPr>
          </a:p>
        </p:txBody>
      </p:sp>
      <p:sp>
        <p:nvSpPr>
          <p:cNvPr id="21" name="矩形 20"/>
          <p:cNvSpPr/>
          <p:nvPr/>
        </p:nvSpPr>
        <p:spPr>
          <a:xfrm>
            <a:off x="4045264" y="2492526"/>
            <a:ext cx="8101261" cy="3481136"/>
          </a:xfrm>
          <a:prstGeom prst="rect">
            <a:avLst/>
          </a:prstGeom>
          <a:solidFill>
            <a:srgbClr val="597C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panose="02020400000000000000" pitchFamily="18" charset="-122"/>
              <a:ea typeface="思源宋体 CN" panose="02020400000000000000" pitchFamily="18" charset="-122"/>
            </a:endParaRPr>
          </a:p>
        </p:txBody>
      </p:sp>
      <p:sp>
        <p:nvSpPr>
          <p:cNvPr id="22" name="矩形: 圆角 21"/>
          <p:cNvSpPr/>
          <p:nvPr/>
        </p:nvSpPr>
        <p:spPr>
          <a:xfrm>
            <a:off x="4292264" y="2745344"/>
            <a:ext cx="1620000" cy="432000"/>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defRPr/>
            </a:pPr>
            <a:r>
              <a:rPr lang="zh-CN" altLang="en-US" sz="2000" b="1" dirty="0">
                <a:solidFill>
                  <a:schemeClr val="bg1"/>
                </a:solidFill>
                <a:latin typeface="思源宋体 CN" panose="02020400000000000000" pitchFamily="18" charset="-122"/>
                <a:ea typeface="思源宋体 CN" panose="02020400000000000000" pitchFamily="18" charset="-122"/>
                <a:sym typeface="思源黑体 CN Bold" panose="020B0800000000000000" pitchFamily="34" charset="-122"/>
              </a:rPr>
              <a:t>面向校园</a:t>
            </a:r>
          </a:p>
        </p:txBody>
      </p:sp>
      <p:sp>
        <p:nvSpPr>
          <p:cNvPr id="23" name="矩形: 圆角 22"/>
          <p:cNvSpPr/>
          <p:nvPr/>
        </p:nvSpPr>
        <p:spPr>
          <a:xfrm>
            <a:off x="4292264" y="3809967"/>
            <a:ext cx="1620000" cy="432000"/>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defRPr/>
            </a:pPr>
            <a:r>
              <a:rPr lang="zh-CN" altLang="en-US" sz="2000" b="1" dirty="0">
                <a:solidFill>
                  <a:schemeClr val="bg1"/>
                </a:solidFill>
                <a:latin typeface="思源宋体 CN" panose="02020400000000000000" pitchFamily="18" charset="-122"/>
                <a:ea typeface="思源宋体 CN" panose="02020400000000000000" pitchFamily="18" charset="-122"/>
                <a:sym typeface="思源黑体 CN Bold" panose="020B0800000000000000" pitchFamily="34" charset="-122"/>
              </a:rPr>
              <a:t>自由交易</a:t>
            </a:r>
          </a:p>
        </p:txBody>
      </p:sp>
      <p:sp>
        <p:nvSpPr>
          <p:cNvPr id="24" name="矩形: 圆角 23"/>
          <p:cNvSpPr/>
          <p:nvPr/>
        </p:nvSpPr>
        <p:spPr>
          <a:xfrm>
            <a:off x="4292264" y="4874590"/>
            <a:ext cx="1620000" cy="432000"/>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defRPr/>
            </a:pPr>
            <a:r>
              <a:rPr lang="zh-CN" altLang="en-US" sz="2000" b="1" dirty="0">
                <a:solidFill>
                  <a:schemeClr val="bg1"/>
                </a:solidFill>
                <a:latin typeface="思源宋体 CN" panose="02020400000000000000" pitchFamily="18" charset="-122"/>
                <a:ea typeface="思源宋体 CN" panose="02020400000000000000" pitchFamily="18" charset="-122"/>
                <a:sym typeface="思源黑体 CN Bold" panose="020B0800000000000000" pitchFamily="34" charset="-122"/>
              </a:rPr>
              <a:t>电商化</a:t>
            </a:r>
          </a:p>
        </p:txBody>
      </p:sp>
      <p:sp>
        <p:nvSpPr>
          <p:cNvPr id="25" name="文本框 24"/>
          <p:cNvSpPr txBox="1"/>
          <p:nvPr/>
        </p:nvSpPr>
        <p:spPr>
          <a:xfrm>
            <a:off x="6331993" y="2735103"/>
            <a:ext cx="4572085" cy="458908"/>
          </a:xfrm>
          <a:prstGeom prst="rect">
            <a:avLst/>
          </a:prstGeom>
          <a:noFill/>
        </p:spPr>
        <p:txBody>
          <a:bodyPr wrap="square" rtlCol="0">
            <a:spAutoFit/>
          </a:bodyPr>
          <a:lstStyle/>
          <a:p>
            <a:pPr lvl="0" algn="just" hangingPunct="0">
              <a:lnSpc>
                <a:spcPct val="150000"/>
              </a:lnSpc>
              <a:defRPr/>
            </a:pPr>
            <a:r>
              <a:rPr lang="zh-CN" altLang="en-US" b="1" dirty="0">
                <a:solidFill>
                  <a:schemeClr val="bg1"/>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仅限交大师生注册使用</a:t>
            </a:r>
          </a:p>
        </p:txBody>
      </p:sp>
      <p:sp>
        <p:nvSpPr>
          <p:cNvPr id="26" name="文本框 25"/>
          <p:cNvSpPr txBox="1"/>
          <p:nvPr/>
        </p:nvSpPr>
        <p:spPr>
          <a:xfrm>
            <a:off x="6343738" y="3655352"/>
            <a:ext cx="4572085" cy="874407"/>
          </a:xfrm>
          <a:prstGeom prst="rect">
            <a:avLst/>
          </a:prstGeom>
          <a:noFill/>
        </p:spPr>
        <p:txBody>
          <a:bodyPr wrap="square" rtlCol="0">
            <a:spAutoFit/>
          </a:bodyPr>
          <a:lstStyle/>
          <a:p>
            <a:pPr lvl="0" algn="just" hangingPunct="0">
              <a:lnSpc>
                <a:spcPct val="150000"/>
              </a:lnSpc>
              <a:defRPr/>
            </a:pPr>
            <a:r>
              <a:rPr lang="zh-CN" altLang="en-US" b="1" dirty="0">
                <a:solidFill>
                  <a:schemeClr val="bg1"/>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用户可以发布商品、需求，查看商品、需求，用户间可以自由聊天</a:t>
            </a:r>
          </a:p>
        </p:txBody>
      </p:sp>
      <p:sp>
        <p:nvSpPr>
          <p:cNvPr id="27" name="文本框 26"/>
          <p:cNvSpPr txBox="1"/>
          <p:nvPr/>
        </p:nvSpPr>
        <p:spPr>
          <a:xfrm>
            <a:off x="6331994" y="4820702"/>
            <a:ext cx="4572085" cy="458908"/>
          </a:xfrm>
          <a:prstGeom prst="rect">
            <a:avLst/>
          </a:prstGeom>
          <a:noFill/>
        </p:spPr>
        <p:txBody>
          <a:bodyPr wrap="square" rtlCol="0">
            <a:spAutoFit/>
          </a:bodyPr>
          <a:lstStyle/>
          <a:p>
            <a:pPr lvl="0" algn="just" hangingPunct="0">
              <a:lnSpc>
                <a:spcPct val="150000"/>
              </a:lnSpc>
              <a:defRPr/>
            </a:pPr>
            <a:r>
              <a:rPr lang="zh-CN" altLang="en-US" b="1" dirty="0">
                <a:solidFill>
                  <a:schemeClr val="bg1"/>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包含信誉及评价系统，用户可以相互关注</a:t>
            </a:r>
          </a:p>
        </p:txBody>
      </p:sp>
      <p:grpSp>
        <p:nvGrpSpPr>
          <p:cNvPr id="2" name="组合 1"/>
          <p:cNvGrpSpPr/>
          <p:nvPr/>
        </p:nvGrpSpPr>
        <p:grpSpPr>
          <a:xfrm>
            <a:off x="9839943" y="5982535"/>
            <a:ext cx="2266333" cy="875465"/>
            <a:chOff x="9839943" y="5982535"/>
            <a:chExt cx="2266333" cy="875465"/>
          </a:xfrm>
        </p:grpSpPr>
        <p:sp>
          <p:nvSpPr>
            <p:cNvPr id="28" name="等腰三角形 27"/>
            <p:cNvSpPr/>
            <p:nvPr/>
          </p:nvSpPr>
          <p:spPr>
            <a:xfrm>
              <a:off x="10343658" y="5982535"/>
              <a:ext cx="1762618" cy="875465"/>
            </a:xfrm>
            <a:prstGeom prst="triangle">
              <a:avLst/>
            </a:prstGeom>
            <a:solidFill>
              <a:srgbClr val="597C8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9839943" y="6346933"/>
              <a:ext cx="1007429" cy="511067"/>
            </a:xfrm>
            <a:prstGeom prst="triangle">
              <a:avLst/>
            </a:prstGeom>
            <a:noFill/>
            <a:ln w="38100">
              <a:solidFill>
                <a:srgbClr val="E67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a:extLst>
              <a:ext uri="{FF2B5EF4-FFF2-40B4-BE49-F238E27FC236}">
                <a16:creationId xmlns:a16="http://schemas.microsoft.com/office/drawing/2014/main" id="{D648AABE-19DB-44D5-AA23-8DA5EB414AA4}"/>
              </a:ext>
            </a:extLst>
          </p:cNvPr>
          <p:cNvSpPr txBox="1"/>
          <p:nvPr/>
        </p:nvSpPr>
        <p:spPr>
          <a:xfrm>
            <a:off x="4580389" y="1027922"/>
            <a:ext cx="5259554" cy="584775"/>
          </a:xfrm>
          <a:prstGeom prst="rect">
            <a:avLst/>
          </a:prstGeom>
          <a:noFill/>
        </p:spPr>
        <p:txBody>
          <a:bodyPr wrap="square" rtlCol="0">
            <a:spAutoFit/>
          </a:bodyPr>
          <a:lstStyle/>
          <a:p>
            <a:pPr lvl="0">
              <a:defRPr/>
            </a:pPr>
            <a:r>
              <a:rPr lang="zh-CN" altLang="en-US" sz="3200" dirty="0">
                <a:solidFill>
                  <a:schemeClr val="accent2"/>
                </a:solidFill>
                <a:latin typeface="思源宋体 CN Heavy" panose="02020900000000000000" pitchFamily="18" charset="-122"/>
                <a:ea typeface="思源宋体 CN Heavy" panose="02020900000000000000" pitchFamily="18" charset="-122"/>
                <a:sym typeface="思源黑体 CN Bold" panose="020B0800000000000000" pitchFamily="34" charset="-122"/>
              </a:rPr>
              <a:t>一款二手交易</a:t>
            </a:r>
            <a:r>
              <a:rPr lang="en-US" altLang="zh-CN" sz="3200" dirty="0">
                <a:solidFill>
                  <a:schemeClr val="accent2"/>
                </a:solidFill>
                <a:latin typeface="思源宋体 CN Heavy" panose="02020900000000000000" pitchFamily="18" charset="-122"/>
                <a:ea typeface="思源宋体 CN Heavy" panose="02020900000000000000" pitchFamily="18" charset="-122"/>
                <a:sym typeface="思源黑体 CN Bold" panose="020B0800000000000000" pitchFamily="34" charset="-122"/>
              </a:rPr>
              <a:t>APP</a:t>
            </a:r>
            <a:endParaRPr lang="zh-CN" altLang="en-US" sz="3200" dirty="0">
              <a:solidFill>
                <a:schemeClr val="accent2"/>
              </a:solidFill>
              <a:latin typeface="思源宋体 CN Heavy" panose="02020900000000000000" pitchFamily="18" charset="-122"/>
              <a:ea typeface="思源宋体 CN Heavy" panose="02020900000000000000" pitchFamily="18" charset="-122"/>
              <a:sym typeface="思源黑体 CN Bold" panose="020B08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等腰三角形 19"/>
          <p:cNvSpPr/>
          <p:nvPr/>
        </p:nvSpPr>
        <p:spPr>
          <a:xfrm>
            <a:off x="-133351" y="5606507"/>
            <a:ext cx="2466975" cy="1251493"/>
          </a:xfrm>
          <a:prstGeom prst="triangle">
            <a:avLst/>
          </a:prstGeom>
          <a:solidFill>
            <a:srgbClr val="E6705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6200000">
            <a:off x="9651205" y="140059"/>
            <a:ext cx="3395233" cy="1686358"/>
          </a:xfrm>
          <a:prstGeom prst="triangle">
            <a:avLst/>
          </a:prstGeom>
          <a:solidFill>
            <a:srgbClr val="597C8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6200000">
            <a:off x="10320669" y="1443232"/>
            <a:ext cx="2466975" cy="1251493"/>
          </a:xfrm>
          <a:prstGeom prst="triangle">
            <a:avLst/>
          </a:prstGeom>
          <a:noFill/>
          <a:ln w="38100">
            <a:solidFill>
              <a:srgbClr val="E67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1E8D68D9-B40E-49C8-B071-4BBC5BE16976}"/>
              </a:ext>
            </a:extLst>
          </p:cNvPr>
          <p:cNvSpPr txBox="1"/>
          <p:nvPr/>
        </p:nvSpPr>
        <p:spPr>
          <a:xfrm>
            <a:off x="4622357" y="2598003"/>
            <a:ext cx="3986463" cy="830997"/>
          </a:xfrm>
          <a:prstGeom prst="rect">
            <a:avLst/>
          </a:prstGeom>
          <a:noFill/>
        </p:spPr>
        <p:txBody>
          <a:bodyPr wrap="square" rtlCol="0">
            <a:spAutoFit/>
          </a:bodyPr>
          <a:lstStyle/>
          <a:p>
            <a:pPr>
              <a:defRPr/>
            </a:pPr>
            <a:r>
              <a:rPr lang="zh-CN" altLang="en-US" sz="4800" dirty="0">
                <a:solidFill>
                  <a:srgbClr val="597C8F"/>
                </a:solidFill>
                <a:latin typeface="思源宋体 CN Heavy" panose="02020900000000000000" pitchFamily="18" charset="-122"/>
                <a:ea typeface="思源宋体 CN Heavy" panose="02020900000000000000" pitchFamily="18" charset="-122"/>
                <a:sym typeface="思源黑体 CN Bold" panose="020B0800000000000000" pitchFamily="34" charset="-122"/>
              </a:rPr>
              <a:t>项目完成情况</a:t>
            </a:r>
          </a:p>
        </p:txBody>
      </p:sp>
      <p:sp>
        <p:nvSpPr>
          <p:cNvPr id="14" name="矩形 13">
            <a:extLst>
              <a:ext uri="{FF2B5EF4-FFF2-40B4-BE49-F238E27FC236}">
                <a16:creationId xmlns:a16="http://schemas.microsoft.com/office/drawing/2014/main" id="{A4FACBB6-EFE0-4519-9911-48914037CD34}"/>
              </a:ext>
            </a:extLst>
          </p:cNvPr>
          <p:cNvSpPr/>
          <p:nvPr/>
        </p:nvSpPr>
        <p:spPr>
          <a:xfrm>
            <a:off x="4622357" y="3429000"/>
            <a:ext cx="5908270" cy="377604"/>
          </a:xfrm>
          <a:prstGeom prst="rect">
            <a:avLst/>
          </a:prstGeom>
        </p:spPr>
        <p:txBody>
          <a:bodyPr wrap="square">
            <a:spAutoFit/>
          </a:bodyPr>
          <a:lstStyle/>
          <a:p>
            <a:pPr eaLnBrk="0" hangingPunct="0">
              <a:lnSpc>
                <a:spcPct val="150000"/>
              </a:lnSpc>
            </a:pPr>
            <a:r>
              <a:rPr lang="en-US" altLang="zh-CN" sz="1400" b="1" dirty="0">
                <a:solidFill>
                  <a:schemeClr val="tx1">
                    <a:lumMod val="65000"/>
                    <a:lumOff val="35000"/>
                  </a:schemeClr>
                </a:solidFill>
                <a:latin typeface="思源宋体 CN" panose="02020400000000000000" pitchFamily="18" charset="-122"/>
                <a:ea typeface="思源宋体 CN" panose="02020400000000000000" pitchFamily="18" charset="-122"/>
                <a:sym typeface="思源黑体 CN Bold" panose="020B0800000000000000" pitchFamily="34" charset="-122"/>
              </a:rPr>
              <a:t>Project Completion</a:t>
            </a:r>
          </a:p>
        </p:txBody>
      </p:sp>
      <p:grpSp>
        <p:nvGrpSpPr>
          <p:cNvPr id="15" name="组合 14">
            <a:extLst>
              <a:ext uri="{FF2B5EF4-FFF2-40B4-BE49-F238E27FC236}">
                <a16:creationId xmlns:a16="http://schemas.microsoft.com/office/drawing/2014/main" id="{F9635F1F-5233-40DD-BE8D-181C3D906EE8}"/>
              </a:ext>
            </a:extLst>
          </p:cNvPr>
          <p:cNvGrpSpPr/>
          <p:nvPr/>
        </p:nvGrpSpPr>
        <p:grpSpPr>
          <a:xfrm>
            <a:off x="2013399" y="2412031"/>
            <a:ext cx="2127545" cy="1780869"/>
            <a:chOff x="1072586" y="730321"/>
            <a:chExt cx="5273250" cy="4571656"/>
          </a:xfrm>
        </p:grpSpPr>
        <p:sp>
          <p:nvSpPr>
            <p:cNvPr id="16" name="矩形 15">
              <a:extLst>
                <a:ext uri="{FF2B5EF4-FFF2-40B4-BE49-F238E27FC236}">
                  <a16:creationId xmlns:a16="http://schemas.microsoft.com/office/drawing/2014/main" id="{B0D52B39-AABC-46CC-B8B7-CB747645F93D}"/>
                </a:ext>
              </a:extLst>
            </p:cNvPr>
            <p:cNvSpPr/>
            <p:nvPr/>
          </p:nvSpPr>
          <p:spPr>
            <a:xfrm rot="2648372">
              <a:off x="1072586" y="730321"/>
              <a:ext cx="4474028" cy="4474028"/>
            </a:xfrm>
            <a:prstGeom prst="rect">
              <a:avLst/>
            </a:prstGeom>
            <a:noFill/>
            <a:ln w="38100">
              <a:solidFill>
                <a:srgbClr val="0037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 name="矩形 16">
              <a:extLst>
                <a:ext uri="{FF2B5EF4-FFF2-40B4-BE49-F238E27FC236}">
                  <a16:creationId xmlns:a16="http://schemas.microsoft.com/office/drawing/2014/main" id="{F4101FAC-B5C6-4BA6-9EC7-CA0DE13AEC8A}"/>
                </a:ext>
              </a:extLst>
            </p:cNvPr>
            <p:cNvSpPr/>
            <p:nvPr/>
          </p:nvSpPr>
          <p:spPr>
            <a:xfrm rot="2648372">
              <a:off x="1846331" y="756879"/>
              <a:ext cx="4499505" cy="4545098"/>
            </a:xfrm>
            <a:prstGeom prst="rect">
              <a:avLst/>
            </a:prstGeom>
            <a:solidFill>
              <a:srgbClr val="FAFAF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18" name="文本框 17">
            <a:extLst>
              <a:ext uri="{FF2B5EF4-FFF2-40B4-BE49-F238E27FC236}">
                <a16:creationId xmlns:a16="http://schemas.microsoft.com/office/drawing/2014/main" id="{95C35400-25A7-410C-AD93-101E883DED26}"/>
              </a:ext>
            </a:extLst>
          </p:cNvPr>
          <p:cNvSpPr txBox="1"/>
          <p:nvPr/>
        </p:nvSpPr>
        <p:spPr>
          <a:xfrm>
            <a:off x="2508307" y="2702301"/>
            <a:ext cx="1449904" cy="1200329"/>
          </a:xfrm>
          <a:prstGeom prst="rect">
            <a:avLst/>
          </a:prstGeom>
          <a:noFill/>
        </p:spPr>
        <p:txBody>
          <a:bodyPr wrap="square" rtlCol="0">
            <a:spAutoFit/>
          </a:bodyPr>
          <a:lstStyle/>
          <a:p>
            <a:pPr>
              <a:defRPr/>
            </a:pPr>
            <a:r>
              <a:rPr lang="en-US" altLang="zh-CN" sz="7200" dirty="0">
                <a:solidFill>
                  <a:srgbClr val="E67054"/>
                </a:solidFill>
                <a:latin typeface="思源宋体 CN Heavy" panose="02020900000000000000" pitchFamily="18" charset="-122"/>
                <a:ea typeface="思源宋体 CN Heavy" panose="02020900000000000000" pitchFamily="18" charset="-122"/>
                <a:sym typeface="思源黑体 CN Bold" panose="020B0800000000000000" pitchFamily="34" charset="-122"/>
              </a:rPr>
              <a:t>02</a:t>
            </a:r>
            <a:endParaRPr lang="zh-CN" altLang="en-US" sz="7200" dirty="0">
              <a:solidFill>
                <a:srgbClr val="E67054"/>
              </a:solidFill>
              <a:latin typeface="思源宋体 CN Heavy" panose="02020900000000000000" pitchFamily="18" charset="-122"/>
              <a:ea typeface="思源宋体 CN Heavy" panose="02020900000000000000" pitchFamily="18" charset="-122"/>
              <a:sym typeface="思源黑体 CN Bold" panose="020B08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45532"/>
            <a:ext cx="2964091" cy="523220"/>
            <a:chOff x="174623" y="245532"/>
            <a:chExt cx="2964091" cy="523220"/>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E6705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597C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99612" y="245532"/>
              <a:ext cx="23391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ln w="0">
                    <a:noFill/>
                  </a:ln>
                  <a:solidFill>
                    <a:prstClr val="black">
                      <a:lumMod val="65000"/>
                      <a:lumOff val="35000"/>
                    </a:prstClr>
                  </a:solidFill>
                  <a:latin typeface="思源宋体 CN" panose="02020400000000000000" pitchFamily="18" charset="-122"/>
                  <a:ea typeface="思源宋体 CN Heavy" panose="02020900000000000000" pitchFamily="18" charset="-122"/>
                </a:rPr>
                <a:t>项目完成情况</a:t>
              </a:r>
              <a:endPar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endParaRPr>
            </a:p>
          </p:txBody>
        </p:sp>
      </p:grpSp>
      <p:sp>
        <p:nvSpPr>
          <p:cNvPr id="9" name="Freeform 5"/>
          <p:cNvSpPr/>
          <p:nvPr/>
        </p:nvSpPr>
        <p:spPr bwMode="auto">
          <a:xfrm>
            <a:off x="4697609" y="2270393"/>
            <a:ext cx="2953217" cy="3432890"/>
          </a:xfrm>
          <a:custGeom>
            <a:avLst/>
            <a:gdLst>
              <a:gd name="T0" fmla="*/ 553107085 w 5977"/>
              <a:gd name="T1" fmla="*/ 70285550 h 6949"/>
              <a:gd name="T2" fmla="*/ 487233550 w 5977"/>
              <a:gd name="T3" fmla="*/ 359685891 h 6949"/>
              <a:gd name="T4" fmla="*/ 350301198 w 5977"/>
              <a:gd name="T5" fmla="*/ 115798432 h 6949"/>
              <a:gd name="T6" fmla="*/ 336665723 w 5977"/>
              <a:gd name="T7" fmla="*/ 128664779 h 6949"/>
              <a:gd name="T8" fmla="*/ 487425501 w 5977"/>
              <a:gd name="T9" fmla="*/ 487966836 h 6949"/>
              <a:gd name="T10" fmla="*/ 426737689 w 5977"/>
              <a:gd name="T11" fmla="*/ 535784040 h 6949"/>
              <a:gd name="T12" fmla="*/ 102747252 w 5977"/>
              <a:gd name="T13" fmla="*/ 361990214 h 6949"/>
              <a:gd name="T14" fmla="*/ 72211396 w 5977"/>
              <a:gd name="T15" fmla="*/ 375625106 h 6949"/>
              <a:gd name="T16" fmla="*/ 300559805 w 5977"/>
              <a:gd name="T17" fmla="*/ 476252431 h 6949"/>
              <a:gd name="T18" fmla="*/ 458810023 w 5977"/>
              <a:gd name="T19" fmla="*/ 679236091 h 6949"/>
              <a:gd name="T20" fmla="*/ 410029258 w 5977"/>
              <a:gd name="T21" fmla="*/ 814238084 h 6949"/>
              <a:gd name="T22" fmla="*/ 2304717 w 5977"/>
              <a:gd name="T23" fmla="*/ 744144451 h 6949"/>
              <a:gd name="T24" fmla="*/ 0 w 5977"/>
              <a:gd name="T25" fmla="*/ 778519119 h 6949"/>
              <a:gd name="T26" fmla="*/ 419439638 w 5977"/>
              <a:gd name="T27" fmla="*/ 879530717 h 6949"/>
              <a:gd name="T28" fmla="*/ 430770396 w 5977"/>
              <a:gd name="T29" fmla="*/ 1158560951 h 6949"/>
              <a:gd name="T30" fmla="*/ 300559805 w 5977"/>
              <a:gd name="T31" fmla="*/ 1274167466 h 6949"/>
              <a:gd name="T32" fmla="*/ 174382360 w 5977"/>
              <a:gd name="T33" fmla="*/ 1298364383 h 6949"/>
              <a:gd name="T34" fmla="*/ 763979262 w 5977"/>
              <a:gd name="T35" fmla="*/ 1322752778 h 6949"/>
              <a:gd name="T36" fmla="*/ 853474940 w 5977"/>
              <a:gd name="T37" fmla="*/ 1303164944 h 6949"/>
              <a:gd name="T38" fmla="*/ 766283979 w 5977"/>
              <a:gd name="T39" fmla="*/ 1282233251 h 6949"/>
              <a:gd name="T40" fmla="*/ 599391621 w 5977"/>
              <a:gd name="T41" fmla="*/ 1171043463 h 6949"/>
              <a:gd name="T42" fmla="*/ 595934326 w 5977"/>
              <a:gd name="T43" fmla="*/ 916593980 h 6949"/>
              <a:gd name="T44" fmla="*/ 886123563 w 5977"/>
              <a:gd name="T45" fmla="*/ 798298870 h 6949"/>
              <a:gd name="T46" fmla="*/ 1147889272 w 5977"/>
              <a:gd name="T47" fmla="*/ 773910474 h 6949"/>
              <a:gd name="T48" fmla="*/ 1146544744 w 5977"/>
              <a:gd name="T49" fmla="*/ 735310997 h 6949"/>
              <a:gd name="T50" fmla="*/ 1096611840 w 5977"/>
              <a:gd name="T51" fmla="*/ 748561178 h 6949"/>
              <a:gd name="T52" fmla="*/ 589788853 w 5977"/>
              <a:gd name="T53" fmla="*/ 814814274 h 6949"/>
              <a:gd name="T54" fmla="*/ 635305150 w 5977"/>
              <a:gd name="T55" fmla="*/ 568238220 h 6949"/>
              <a:gd name="T56" fmla="*/ 1048982776 w 5977"/>
              <a:gd name="T57" fmla="*/ 422866120 h 6949"/>
              <a:gd name="T58" fmla="*/ 1035347301 w 5977"/>
              <a:gd name="T59" fmla="*/ 406926906 h 6949"/>
              <a:gd name="T60" fmla="*/ 734403157 w 5977"/>
              <a:gd name="T61" fmla="*/ 474524299 h 6949"/>
              <a:gd name="T62" fmla="*/ 560020797 w 5977"/>
              <a:gd name="T63" fmla="*/ 545386039 h 6949"/>
              <a:gd name="T64" fmla="*/ 592093570 w 5977"/>
              <a:gd name="T65" fmla="*/ 456472680 h 6949"/>
              <a:gd name="T66" fmla="*/ 779535115 w 5977"/>
              <a:gd name="T67" fmla="*/ 194533602 h 6949"/>
              <a:gd name="T68" fmla="*/ 656430626 w 5977"/>
              <a:gd name="T69" fmla="*/ 351812462 h 6949"/>
              <a:gd name="T70" fmla="*/ 538895321 w 5977"/>
              <a:gd name="T71" fmla="*/ 408463120 h 6949"/>
              <a:gd name="T72" fmla="*/ 572120233 w 5977"/>
              <a:gd name="T73" fmla="*/ 103700193 h 6949"/>
              <a:gd name="T74" fmla="*/ 563093753 w 5977"/>
              <a:gd name="T75" fmla="*/ 191917 h 6949"/>
              <a:gd name="T76" fmla="*/ 534862176 w 5977"/>
              <a:gd name="T77" fmla="*/ 0 h 69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77" h="6949">
                <a:moveTo>
                  <a:pt x="2785" y="0"/>
                </a:moveTo>
                <a:cubicBezTo>
                  <a:pt x="2841" y="42"/>
                  <a:pt x="2858" y="134"/>
                  <a:pt x="2880" y="366"/>
                </a:cubicBezTo>
                <a:cubicBezTo>
                  <a:pt x="2910" y="674"/>
                  <a:pt x="2891" y="857"/>
                  <a:pt x="2760" y="1513"/>
                </a:cubicBezTo>
                <a:cubicBezTo>
                  <a:pt x="2638" y="2133"/>
                  <a:pt x="2639" y="2130"/>
                  <a:pt x="2537" y="1873"/>
                </a:cubicBezTo>
                <a:cubicBezTo>
                  <a:pt x="2413" y="1562"/>
                  <a:pt x="2149" y="1060"/>
                  <a:pt x="1997" y="847"/>
                </a:cubicBezTo>
                <a:cubicBezTo>
                  <a:pt x="1912" y="730"/>
                  <a:pt x="1834" y="619"/>
                  <a:pt x="1824" y="603"/>
                </a:cubicBezTo>
                <a:cubicBezTo>
                  <a:pt x="1821" y="599"/>
                  <a:pt x="1822" y="588"/>
                  <a:pt x="1825" y="573"/>
                </a:cubicBezTo>
                <a:cubicBezTo>
                  <a:pt x="1802" y="607"/>
                  <a:pt x="1779" y="639"/>
                  <a:pt x="1753" y="670"/>
                </a:cubicBezTo>
                <a:cubicBezTo>
                  <a:pt x="1818" y="723"/>
                  <a:pt x="2054" y="1118"/>
                  <a:pt x="2190" y="1400"/>
                </a:cubicBezTo>
                <a:cubicBezTo>
                  <a:pt x="2346" y="1724"/>
                  <a:pt x="2539" y="2359"/>
                  <a:pt x="2538" y="2541"/>
                </a:cubicBezTo>
                <a:cubicBezTo>
                  <a:pt x="2537" y="2685"/>
                  <a:pt x="2494" y="2855"/>
                  <a:pt x="2446" y="2903"/>
                </a:cubicBezTo>
                <a:cubicBezTo>
                  <a:pt x="2409" y="2940"/>
                  <a:pt x="2382" y="2926"/>
                  <a:pt x="2222" y="2790"/>
                </a:cubicBezTo>
                <a:cubicBezTo>
                  <a:pt x="1978" y="2584"/>
                  <a:pt x="1756" y="2436"/>
                  <a:pt x="1436" y="2266"/>
                </a:cubicBezTo>
                <a:cubicBezTo>
                  <a:pt x="1187" y="2133"/>
                  <a:pt x="694" y="1925"/>
                  <a:pt x="535" y="1885"/>
                </a:cubicBezTo>
                <a:cubicBezTo>
                  <a:pt x="470" y="1868"/>
                  <a:pt x="435" y="1856"/>
                  <a:pt x="420" y="1823"/>
                </a:cubicBezTo>
                <a:cubicBezTo>
                  <a:pt x="408" y="1868"/>
                  <a:pt x="393" y="1913"/>
                  <a:pt x="376" y="1956"/>
                </a:cubicBezTo>
                <a:cubicBezTo>
                  <a:pt x="383" y="1953"/>
                  <a:pt x="389" y="1951"/>
                  <a:pt x="395" y="1951"/>
                </a:cubicBezTo>
                <a:cubicBezTo>
                  <a:pt x="549" y="1951"/>
                  <a:pt x="1204" y="2247"/>
                  <a:pt x="1565" y="2480"/>
                </a:cubicBezTo>
                <a:cubicBezTo>
                  <a:pt x="1801" y="2632"/>
                  <a:pt x="2168" y="2981"/>
                  <a:pt x="2287" y="3167"/>
                </a:cubicBezTo>
                <a:cubicBezTo>
                  <a:pt x="2358" y="3279"/>
                  <a:pt x="2375" y="3338"/>
                  <a:pt x="2389" y="3537"/>
                </a:cubicBezTo>
                <a:cubicBezTo>
                  <a:pt x="2407" y="3784"/>
                  <a:pt x="2356" y="4253"/>
                  <a:pt x="2309" y="4282"/>
                </a:cubicBezTo>
                <a:cubicBezTo>
                  <a:pt x="2294" y="4291"/>
                  <a:pt x="2216" y="4272"/>
                  <a:pt x="2135" y="4240"/>
                </a:cubicBezTo>
                <a:cubicBezTo>
                  <a:pt x="1771" y="4095"/>
                  <a:pt x="1129" y="3975"/>
                  <a:pt x="401" y="3915"/>
                </a:cubicBezTo>
                <a:cubicBezTo>
                  <a:pt x="234" y="3901"/>
                  <a:pt x="89" y="3886"/>
                  <a:pt x="12" y="3875"/>
                </a:cubicBezTo>
                <a:cubicBezTo>
                  <a:pt x="12" y="3877"/>
                  <a:pt x="12" y="3878"/>
                  <a:pt x="12" y="3880"/>
                </a:cubicBezTo>
                <a:cubicBezTo>
                  <a:pt x="12" y="3939"/>
                  <a:pt x="8" y="3997"/>
                  <a:pt x="0" y="4054"/>
                </a:cubicBezTo>
                <a:lnTo>
                  <a:pt x="229" y="4057"/>
                </a:lnTo>
                <a:cubicBezTo>
                  <a:pt x="1035" y="4066"/>
                  <a:pt x="1849" y="4284"/>
                  <a:pt x="2184" y="4580"/>
                </a:cubicBezTo>
                <a:cubicBezTo>
                  <a:pt x="2296" y="4678"/>
                  <a:pt x="2311" y="4707"/>
                  <a:pt x="2329" y="4848"/>
                </a:cubicBezTo>
                <a:cubicBezTo>
                  <a:pt x="2353" y="5035"/>
                  <a:pt x="2303" y="5720"/>
                  <a:pt x="2243" y="6033"/>
                </a:cubicBezTo>
                <a:cubicBezTo>
                  <a:pt x="2219" y="6155"/>
                  <a:pt x="2177" y="6286"/>
                  <a:pt x="2148" y="6324"/>
                </a:cubicBezTo>
                <a:cubicBezTo>
                  <a:pt x="2078" y="6419"/>
                  <a:pt x="1739" y="6599"/>
                  <a:pt x="1565" y="6635"/>
                </a:cubicBezTo>
                <a:cubicBezTo>
                  <a:pt x="1488" y="6651"/>
                  <a:pt x="1312" y="6682"/>
                  <a:pt x="1175" y="6704"/>
                </a:cubicBezTo>
                <a:cubicBezTo>
                  <a:pt x="1037" y="6727"/>
                  <a:pt x="917" y="6752"/>
                  <a:pt x="908" y="6761"/>
                </a:cubicBezTo>
                <a:cubicBezTo>
                  <a:pt x="846" y="6823"/>
                  <a:pt x="1154" y="6882"/>
                  <a:pt x="1733" y="6919"/>
                </a:cubicBezTo>
                <a:cubicBezTo>
                  <a:pt x="2214" y="6949"/>
                  <a:pt x="3600" y="6930"/>
                  <a:pt x="3978" y="6888"/>
                </a:cubicBezTo>
                <a:cubicBezTo>
                  <a:pt x="4141" y="6870"/>
                  <a:pt x="4313" y="6840"/>
                  <a:pt x="4359" y="6821"/>
                </a:cubicBezTo>
                <a:lnTo>
                  <a:pt x="4444" y="6786"/>
                </a:lnTo>
                <a:lnTo>
                  <a:pt x="4380" y="6752"/>
                </a:lnTo>
                <a:cubicBezTo>
                  <a:pt x="4344" y="6733"/>
                  <a:pt x="4169" y="6699"/>
                  <a:pt x="3990" y="6677"/>
                </a:cubicBezTo>
                <a:cubicBezTo>
                  <a:pt x="3636" y="6633"/>
                  <a:pt x="3384" y="6538"/>
                  <a:pt x="3223" y="6387"/>
                </a:cubicBezTo>
                <a:cubicBezTo>
                  <a:pt x="3147" y="6317"/>
                  <a:pt x="3136" y="6284"/>
                  <a:pt x="3121" y="6098"/>
                </a:cubicBezTo>
                <a:cubicBezTo>
                  <a:pt x="3098" y="5808"/>
                  <a:pt x="3092" y="5584"/>
                  <a:pt x="3098" y="5147"/>
                </a:cubicBezTo>
                <a:lnTo>
                  <a:pt x="3103" y="4773"/>
                </a:lnTo>
                <a:lnTo>
                  <a:pt x="3201" y="4665"/>
                </a:lnTo>
                <a:cubicBezTo>
                  <a:pt x="3389" y="4458"/>
                  <a:pt x="3879" y="4281"/>
                  <a:pt x="4614" y="4157"/>
                </a:cubicBezTo>
                <a:cubicBezTo>
                  <a:pt x="4997" y="4092"/>
                  <a:pt x="5912" y="4000"/>
                  <a:pt x="5966" y="4021"/>
                </a:cubicBezTo>
                <a:cubicBezTo>
                  <a:pt x="5969" y="4022"/>
                  <a:pt x="5973" y="4026"/>
                  <a:pt x="5977" y="4030"/>
                </a:cubicBezTo>
                <a:cubicBezTo>
                  <a:pt x="5971" y="3983"/>
                  <a:pt x="5968" y="3935"/>
                  <a:pt x="5968" y="3887"/>
                </a:cubicBezTo>
                <a:cubicBezTo>
                  <a:pt x="5968" y="3867"/>
                  <a:pt x="5969" y="3848"/>
                  <a:pt x="5970" y="3829"/>
                </a:cubicBezTo>
                <a:cubicBezTo>
                  <a:pt x="5961" y="3854"/>
                  <a:pt x="5951" y="3871"/>
                  <a:pt x="5942" y="3877"/>
                </a:cubicBezTo>
                <a:cubicBezTo>
                  <a:pt x="5925" y="3888"/>
                  <a:pt x="5821" y="3898"/>
                  <a:pt x="5710" y="3898"/>
                </a:cubicBezTo>
                <a:cubicBezTo>
                  <a:pt x="5247" y="3899"/>
                  <a:pt x="4355" y="4013"/>
                  <a:pt x="3586" y="4169"/>
                </a:cubicBezTo>
                <a:cubicBezTo>
                  <a:pt x="3302" y="4226"/>
                  <a:pt x="3085" y="4257"/>
                  <a:pt x="3071" y="4243"/>
                </a:cubicBezTo>
                <a:cubicBezTo>
                  <a:pt x="3043" y="4215"/>
                  <a:pt x="2962" y="3612"/>
                  <a:pt x="2962" y="3431"/>
                </a:cubicBezTo>
                <a:cubicBezTo>
                  <a:pt x="2962" y="3287"/>
                  <a:pt x="3037" y="3185"/>
                  <a:pt x="3308" y="2959"/>
                </a:cubicBezTo>
                <a:cubicBezTo>
                  <a:pt x="3708" y="2626"/>
                  <a:pt x="4264" y="2412"/>
                  <a:pt x="5130" y="2260"/>
                </a:cubicBezTo>
                <a:lnTo>
                  <a:pt x="5462" y="2202"/>
                </a:lnTo>
                <a:cubicBezTo>
                  <a:pt x="5441" y="2169"/>
                  <a:pt x="5420" y="2136"/>
                  <a:pt x="5403" y="2101"/>
                </a:cubicBezTo>
                <a:cubicBezTo>
                  <a:pt x="5400" y="2110"/>
                  <a:pt x="5397" y="2116"/>
                  <a:pt x="5391" y="2119"/>
                </a:cubicBezTo>
                <a:cubicBezTo>
                  <a:pt x="5374" y="2130"/>
                  <a:pt x="5204" y="2161"/>
                  <a:pt x="5015" y="2189"/>
                </a:cubicBezTo>
                <a:cubicBezTo>
                  <a:pt x="4603" y="2249"/>
                  <a:pt x="4090" y="2371"/>
                  <a:pt x="3824" y="2471"/>
                </a:cubicBezTo>
                <a:cubicBezTo>
                  <a:pt x="3718" y="2511"/>
                  <a:pt x="3480" y="2623"/>
                  <a:pt x="3296" y="2720"/>
                </a:cubicBezTo>
                <a:cubicBezTo>
                  <a:pt x="2967" y="2892"/>
                  <a:pt x="2959" y="2895"/>
                  <a:pt x="2916" y="2840"/>
                </a:cubicBezTo>
                <a:cubicBezTo>
                  <a:pt x="2888" y="2802"/>
                  <a:pt x="2878" y="2747"/>
                  <a:pt x="2887" y="2673"/>
                </a:cubicBezTo>
                <a:cubicBezTo>
                  <a:pt x="2899" y="2585"/>
                  <a:pt x="2938" y="2526"/>
                  <a:pt x="3083" y="2377"/>
                </a:cubicBezTo>
                <a:cubicBezTo>
                  <a:pt x="3474" y="1976"/>
                  <a:pt x="3779" y="1561"/>
                  <a:pt x="3990" y="1139"/>
                </a:cubicBezTo>
                <a:cubicBezTo>
                  <a:pt x="4014" y="1091"/>
                  <a:pt x="4038" y="1048"/>
                  <a:pt x="4059" y="1013"/>
                </a:cubicBezTo>
                <a:cubicBezTo>
                  <a:pt x="4029" y="994"/>
                  <a:pt x="4001" y="975"/>
                  <a:pt x="3973" y="953"/>
                </a:cubicBezTo>
                <a:cubicBezTo>
                  <a:pt x="3895" y="1157"/>
                  <a:pt x="3635" y="1579"/>
                  <a:pt x="3418" y="1832"/>
                </a:cubicBezTo>
                <a:cubicBezTo>
                  <a:pt x="3264" y="2012"/>
                  <a:pt x="2893" y="2318"/>
                  <a:pt x="2830" y="2318"/>
                </a:cubicBezTo>
                <a:cubicBezTo>
                  <a:pt x="2793" y="2318"/>
                  <a:pt x="2789" y="2289"/>
                  <a:pt x="2806" y="2127"/>
                </a:cubicBezTo>
                <a:cubicBezTo>
                  <a:pt x="2817" y="2022"/>
                  <a:pt x="2845" y="1835"/>
                  <a:pt x="2867" y="1711"/>
                </a:cubicBezTo>
                <a:cubicBezTo>
                  <a:pt x="2974" y="1120"/>
                  <a:pt x="2996" y="891"/>
                  <a:pt x="2979" y="540"/>
                </a:cubicBezTo>
                <a:cubicBezTo>
                  <a:pt x="2970" y="346"/>
                  <a:pt x="2955" y="140"/>
                  <a:pt x="2946" y="84"/>
                </a:cubicBezTo>
                <a:lnTo>
                  <a:pt x="2932" y="1"/>
                </a:lnTo>
                <a:cubicBezTo>
                  <a:pt x="2909" y="2"/>
                  <a:pt x="2886" y="3"/>
                  <a:pt x="2863" y="3"/>
                </a:cubicBezTo>
                <a:cubicBezTo>
                  <a:pt x="2836" y="3"/>
                  <a:pt x="2811" y="2"/>
                  <a:pt x="2785" y="0"/>
                </a:cubicBezTo>
                <a:close/>
              </a:path>
            </a:pathLst>
          </a:custGeom>
          <a:solidFill>
            <a:schemeClr val="bg1">
              <a:lumMod val="50000"/>
            </a:scheme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endParaRPr>
          </a:p>
        </p:txBody>
      </p:sp>
      <p:sp>
        <p:nvSpPr>
          <p:cNvPr id="10" name="橢圓 6"/>
          <p:cNvSpPr/>
          <p:nvPr/>
        </p:nvSpPr>
        <p:spPr>
          <a:xfrm>
            <a:off x="5946277" y="1862082"/>
            <a:ext cx="473634" cy="473634"/>
          </a:xfrm>
          <a:prstGeom prst="ellipse">
            <a:avLst/>
          </a:prstGeom>
          <a:solidFill>
            <a:srgbClr val="597C8F"/>
          </a:solidFill>
          <a:ln w="25400" cap="flat" cmpd="sng" algn="ctr">
            <a:noFill/>
            <a:prstDash val="solid"/>
            <a:headEnd type="none" w="med" len="med"/>
            <a:tailEnd type="none" w="med" len="med"/>
          </a:ln>
          <a:effectLst/>
        </p:spPr>
        <p:txBody>
          <a:bodyPr/>
          <a:lstStyle/>
          <a:p>
            <a:pPr marL="233680" marR="0" lvl="0" indent="-233680" defTabSz="914400" eaLnBrk="1" fontAlgn="auto" latinLnBrk="0" hangingPunct="1">
              <a:lnSpc>
                <a:spcPct val="95000"/>
              </a:lnSpc>
              <a:spcBef>
                <a:spcPct val="50000"/>
              </a:spcBef>
              <a:spcAft>
                <a:spcPct val="35000"/>
              </a:spcAft>
              <a:buClr>
                <a:srgbClr val="678BA8"/>
              </a:buClr>
              <a:buSzTx/>
              <a:buFontTx/>
              <a:buChar char="•"/>
              <a:defRPr/>
            </a:pPr>
            <a:endParaRPr kumimoji="0" lang="zh-TW" altLang="en-US" sz="3200" b="0"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Microsoft JhengHei" panose="020B0604030504040204" charset="-120"/>
            </a:endParaRPr>
          </a:p>
        </p:txBody>
      </p:sp>
      <p:grpSp>
        <p:nvGrpSpPr>
          <p:cNvPr id="11" name="组合 10"/>
          <p:cNvGrpSpPr/>
          <p:nvPr/>
        </p:nvGrpSpPr>
        <p:grpSpPr>
          <a:xfrm>
            <a:off x="4968767" y="1956278"/>
            <a:ext cx="803634" cy="801843"/>
            <a:chOff x="4829067" y="2164824"/>
            <a:chExt cx="803634" cy="801843"/>
          </a:xfrm>
        </p:grpSpPr>
        <p:sp>
          <p:nvSpPr>
            <p:cNvPr id="12" name="橢圓 5"/>
            <p:cNvSpPr/>
            <p:nvPr/>
          </p:nvSpPr>
          <p:spPr>
            <a:xfrm>
              <a:off x="4829067" y="2164824"/>
              <a:ext cx="803634" cy="801843"/>
            </a:xfrm>
            <a:prstGeom prst="ellipse">
              <a:avLst/>
            </a:prstGeom>
            <a:solidFill>
              <a:srgbClr val="597C8F"/>
            </a:solidFill>
            <a:ln w="25400" cap="flat" cmpd="sng" algn="ctr">
              <a:noFill/>
              <a:prstDash val="solid"/>
              <a:headEnd type="none" w="med" len="med"/>
              <a:tailEnd type="none" w="med" len="med"/>
            </a:ln>
            <a:effectLst/>
          </p:spPr>
          <p:txBody>
            <a:bodyPr/>
            <a:lstStyle/>
            <a:p>
              <a:pPr marL="233680" marR="0" lvl="0" indent="-233680" defTabSz="914400" eaLnBrk="1" fontAlgn="auto" latinLnBrk="0" hangingPunct="1">
                <a:lnSpc>
                  <a:spcPct val="95000"/>
                </a:lnSpc>
                <a:spcBef>
                  <a:spcPct val="50000"/>
                </a:spcBef>
                <a:spcAft>
                  <a:spcPct val="35000"/>
                </a:spcAft>
                <a:buClr>
                  <a:srgbClr val="678BA8"/>
                </a:buClr>
                <a:buSzTx/>
                <a:buFontTx/>
                <a:buChar char="•"/>
                <a:defRPr/>
              </a:pPr>
              <a:endParaRPr kumimoji="0" lang="zh-TW" altLang="en-US" sz="3200" b="0"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Microsoft JhengHei" panose="020B0604030504040204" charset="-120"/>
              </a:endParaRPr>
            </a:p>
          </p:txBody>
        </p:sp>
        <p:sp>
          <p:nvSpPr>
            <p:cNvPr id="13" name="Freeform 160"/>
            <p:cNvSpPr>
              <a:spLocks noChangeArrowheads="1"/>
            </p:cNvSpPr>
            <p:nvPr/>
          </p:nvSpPr>
          <p:spPr bwMode="auto">
            <a:xfrm>
              <a:off x="5091841" y="2451082"/>
              <a:ext cx="315495" cy="220381"/>
            </a:xfrm>
            <a:custGeom>
              <a:avLst/>
              <a:gdLst>
                <a:gd name="T0" fmla="*/ 147281 w 601"/>
                <a:gd name="T1" fmla="*/ 68912 h 418"/>
                <a:gd name="T2" fmla="*/ 147281 w 601"/>
                <a:gd name="T3" fmla="*/ 68912 h 418"/>
                <a:gd name="T4" fmla="*/ 213018 w 601"/>
                <a:gd name="T5" fmla="*/ 2526 h 418"/>
                <a:gd name="T6" fmla="*/ 215533 w 601"/>
                <a:gd name="T7" fmla="*/ 10102 h 418"/>
                <a:gd name="T8" fmla="*/ 215533 w 601"/>
                <a:gd name="T9" fmla="*/ 139989 h 418"/>
                <a:gd name="T10" fmla="*/ 213018 w 601"/>
                <a:gd name="T11" fmla="*/ 147927 h 418"/>
                <a:gd name="T12" fmla="*/ 147281 w 601"/>
                <a:gd name="T13" fmla="*/ 68912 h 418"/>
                <a:gd name="T14" fmla="*/ 2515 w 601"/>
                <a:gd name="T15" fmla="*/ 2526 h 418"/>
                <a:gd name="T16" fmla="*/ 2515 w 601"/>
                <a:gd name="T17" fmla="*/ 2526 h 418"/>
                <a:gd name="T18" fmla="*/ 10058 w 601"/>
                <a:gd name="T19" fmla="*/ 0 h 418"/>
                <a:gd name="T20" fmla="*/ 205475 w 601"/>
                <a:gd name="T21" fmla="*/ 0 h 418"/>
                <a:gd name="T22" fmla="*/ 213018 w 601"/>
                <a:gd name="T23" fmla="*/ 2526 h 418"/>
                <a:gd name="T24" fmla="*/ 106689 w 601"/>
                <a:gd name="T25" fmla="*/ 86591 h 418"/>
                <a:gd name="T26" fmla="*/ 2515 w 601"/>
                <a:gd name="T27" fmla="*/ 2526 h 418"/>
                <a:gd name="T28" fmla="*/ 2515 w 601"/>
                <a:gd name="T29" fmla="*/ 147927 h 418"/>
                <a:gd name="T30" fmla="*/ 2515 w 601"/>
                <a:gd name="T31" fmla="*/ 147927 h 418"/>
                <a:gd name="T32" fmla="*/ 0 w 601"/>
                <a:gd name="T33" fmla="*/ 139989 h 418"/>
                <a:gd name="T34" fmla="*/ 0 w 601"/>
                <a:gd name="T35" fmla="*/ 10102 h 418"/>
                <a:gd name="T36" fmla="*/ 2515 w 601"/>
                <a:gd name="T37" fmla="*/ 2526 h 418"/>
                <a:gd name="T38" fmla="*/ 68611 w 601"/>
                <a:gd name="T39" fmla="*/ 68912 h 418"/>
                <a:gd name="T40" fmla="*/ 2515 w 601"/>
                <a:gd name="T41" fmla="*/ 147927 h 418"/>
                <a:gd name="T42" fmla="*/ 106689 w 601"/>
                <a:gd name="T43" fmla="*/ 107157 h 418"/>
                <a:gd name="T44" fmla="*/ 106689 w 601"/>
                <a:gd name="T45" fmla="*/ 107157 h 418"/>
                <a:gd name="T46" fmla="*/ 134349 w 601"/>
                <a:gd name="T47" fmla="*/ 79014 h 418"/>
                <a:gd name="T48" fmla="*/ 213018 w 601"/>
                <a:gd name="T49" fmla="*/ 147927 h 418"/>
                <a:gd name="T50" fmla="*/ 205475 w 601"/>
                <a:gd name="T51" fmla="*/ 150452 h 418"/>
                <a:gd name="T52" fmla="*/ 10058 w 601"/>
                <a:gd name="T53" fmla="*/ 150452 h 418"/>
                <a:gd name="T54" fmla="*/ 2515 w 601"/>
                <a:gd name="T55" fmla="*/ 147927 h 418"/>
                <a:gd name="T56" fmla="*/ 78669 w 601"/>
                <a:gd name="T57" fmla="*/ 79014 h 418"/>
                <a:gd name="T58" fmla="*/ 106689 w 601"/>
                <a:gd name="T59" fmla="*/ 107157 h 4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1" h="418">
                  <a:moveTo>
                    <a:pt x="410" y="191"/>
                  </a:moveTo>
                  <a:lnTo>
                    <a:pt x="410" y="191"/>
                  </a:lnTo>
                  <a:cubicBezTo>
                    <a:pt x="593" y="7"/>
                    <a:pt x="593" y="7"/>
                    <a:pt x="593" y="7"/>
                  </a:cubicBezTo>
                  <a:cubicBezTo>
                    <a:pt x="600" y="14"/>
                    <a:pt x="600" y="21"/>
                    <a:pt x="600" y="28"/>
                  </a:cubicBezTo>
                  <a:cubicBezTo>
                    <a:pt x="600" y="388"/>
                    <a:pt x="600" y="388"/>
                    <a:pt x="600" y="388"/>
                  </a:cubicBezTo>
                  <a:cubicBezTo>
                    <a:pt x="600" y="395"/>
                    <a:pt x="600" y="403"/>
                    <a:pt x="593" y="410"/>
                  </a:cubicBezTo>
                  <a:lnTo>
                    <a:pt x="410" y="191"/>
                  </a:lnTo>
                  <a:close/>
                  <a:moveTo>
                    <a:pt x="7" y="7"/>
                  </a:moveTo>
                  <a:lnTo>
                    <a:pt x="7" y="7"/>
                  </a:lnTo>
                  <a:cubicBezTo>
                    <a:pt x="14" y="7"/>
                    <a:pt x="21" y="0"/>
                    <a:pt x="28" y="0"/>
                  </a:cubicBezTo>
                  <a:cubicBezTo>
                    <a:pt x="572" y="0"/>
                    <a:pt x="572" y="0"/>
                    <a:pt x="572" y="0"/>
                  </a:cubicBezTo>
                  <a:cubicBezTo>
                    <a:pt x="579" y="0"/>
                    <a:pt x="586" y="7"/>
                    <a:pt x="593" y="7"/>
                  </a:cubicBezTo>
                  <a:cubicBezTo>
                    <a:pt x="297" y="240"/>
                    <a:pt x="297" y="240"/>
                    <a:pt x="297" y="240"/>
                  </a:cubicBezTo>
                  <a:lnTo>
                    <a:pt x="7" y="7"/>
                  </a:lnTo>
                  <a:close/>
                  <a:moveTo>
                    <a:pt x="7" y="410"/>
                  </a:moveTo>
                  <a:lnTo>
                    <a:pt x="7" y="410"/>
                  </a:lnTo>
                  <a:cubicBezTo>
                    <a:pt x="0" y="403"/>
                    <a:pt x="0" y="395"/>
                    <a:pt x="0" y="388"/>
                  </a:cubicBezTo>
                  <a:cubicBezTo>
                    <a:pt x="0" y="28"/>
                    <a:pt x="0" y="28"/>
                    <a:pt x="0" y="28"/>
                  </a:cubicBezTo>
                  <a:cubicBezTo>
                    <a:pt x="0" y="21"/>
                    <a:pt x="0" y="14"/>
                    <a:pt x="7" y="7"/>
                  </a:cubicBezTo>
                  <a:cubicBezTo>
                    <a:pt x="191" y="191"/>
                    <a:pt x="191" y="191"/>
                    <a:pt x="191" y="191"/>
                  </a:cubicBezTo>
                  <a:lnTo>
                    <a:pt x="7" y="410"/>
                  </a:lnTo>
                  <a:close/>
                  <a:moveTo>
                    <a:pt x="297" y="297"/>
                  </a:moveTo>
                  <a:lnTo>
                    <a:pt x="297" y="297"/>
                  </a:lnTo>
                  <a:cubicBezTo>
                    <a:pt x="374" y="219"/>
                    <a:pt x="374" y="219"/>
                    <a:pt x="374" y="219"/>
                  </a:cubicBezTo>
                  <a:cubicBezTo>
                    <a:pt x="593" y="410"/>
                    <a:pt x="593" y="410"/>
                    <a:pt x="593" y="410"/>
                  </a:cubicBezTo>
                  <a:cubicBezTo>
                    <a:pt x="586" y="417"/>
                    <a:pt x="579" y="417"/>
                    <a:pt x="572" y="417"/>
                  </a:cubicBezTo>
                  <a:cubicBezTo>
                    <a:pt x="28" y="417"/>
                    <a:pt x="28" y="417"/>
                    <a:pt x="28" y="417"/>
                  </a:cubicBezTo>
                  <a:cubicBezTo>
                    <a:pt x="21" y="417"/>
                    <a:pt x="14" y="417"/>
                    <a:pt x="7" y="410"/>
                  </a:cubicBezTo>
                  <a:cubicBezTo>
                    <a:pt x="219" y="219"/>
                    <a:pt x="219" y="219"/>
                    <a:pt x="219" y="219"/>
                  </a:cubicBezTo>
                  <a:lnTo>
                    <a:pt x="297" y="297"/>
                  </a:ln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endParaRPr>
            </a:p>
          </p:txBody>
        </p:sp>
      </p:grpSp>
      <p:grpSp>
        <p:nvGrpSpPr>
          <p:cNvPr id="14" name="组合 13"/>
          <p:cNvGrpSpPr/>
          <p:nvPr/>
        </p:nvGrpSpPr>
        <p:grpSpPr>
          <a:xfrm>
            <a:off x="6537867" y="2142777"/>
            <a:ext cx="803634" cy="803632"/>
            <a:chOff x="6398167" y="2351323"/>
            <a:chExt cx="803634" cy="803632"/>
          </a:xfrm>
        </p:grpSpPr>
        <p:sp>
          <p:nvSpPr>
            <p:cNvPr id="15" name="橢圓 7"/>
            <p:cNvSpPr/>
            <p:nvPr/>
          </p:nvSpPr>
          <p:spPr>
            <a:xfrm>
              <a:off x="6398167" y="2351323"/>
              <a:ext cx="803634" cy="803632"/>
            </a:xfrm>
            <a:prstGeom prst="ellipse">
              <a:avLst/>
            </a:prstGeom>
            <a:solidFill>
              <a:srgbClr val="E67054"/>
            </a:solidFill>
            <a:ln w="25400" cap="flat" cmpd="sng" algn="ctr">
              <a:noFill/>
              <a:prstDash val="solid"/>
              <a:headEnd type="none" w="med" len="med"/>
              <a:tailEnd type="none" w="med" len="med"/>
            </a:ln>
            <a:effectLst/>
          </p:spPr>
          <p:txBody>
            <a:bodyPr/>
            <a:lstStyle/>
            <a:p>
              <a:pPr marL="233680" marR="0" lvl="0" indent="-233680" defTabSz="914400" eaLnBrk="1" fontAlgn="auto" latinLnBrk="0" hangingPunct="1">
                <a:lnSpc>
                  <a:spcPct val="95000"/>
                </a:lnSpc>
                <a:spcBef>
                  <a:spcPct val="50000"/>
                </a:spcBef>
                <a:spcAft>
                  <a:spcPct val="35000"/>
                </a:spcAft>
                <a:buClr>
                  <a:srgbClr val="678BA8"/>
                </a:buClr>
                <a:buSzTx/>
                <a:buFontTx/>
                <a:buChar char="•"/>
                <a:defRPr/>
              </a:pPr>
              <a:endParaRPr kumimoji="0" lang="zh-TW" altLang="en-US" sz="3200" b="0"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Microsoft JhengHei" panose="020B0604030504040204" charset="-120"/>
              </a:endParaRPr>
            </a:p>
          </p:txBody>
        </p:sp>
        <p:sp>
          <p:nvSpPr>
            <p:cNvPr id="16" name="Freeform 10"/>
            <p:cNvSpPr>
              <a:spLocks noChangeArrowheads="1"/>
            </p:cNvSpPr>
            <p:nvPr/>
          </p:nvSpPr>
          <p:spPr bwMode="auto">
            <a:xfrm>
              <a:off x="6701392" y="2585466"/>
              <a:ext cx="197184" cy="320133"/>
            </a:xfrm>
            <a:custGeom>
              <a:avLst/>
              <a:gdLst>
                <a:gd name="T0" fmla="*/ 134573 w 376"/>
                <a:gd name="T1" fmla="*/ 205765 h 609"/>
                <a:gd name="T2" fmla="*/ 134573 w 376"/>
                <a:gd name="T3" fmla="*/ 205765 h 609"/>
                <a:gd name="T4" fmla="*/ 109094 w 376"/>
                <a:gd name="T5" fmla="*/ 216197 h 609"/>
                <a:gd name="T6" fmla="*/ 86486 w 376"/>
                <a:gd name="T7" fmla="*/ 218715 h 609"/>
                <a:gd name="T8" fmla="*/ 61006 w 376"/>
                <a:gd name="T9" fmla="*/ 213679 h 609"/>
                <a:gd name="T10" fmla="*/ 43063 w 376"/>
                <a:gd name="T11" fmla="*/ 203247 h 609"/>
                <a:gd name="T12" fmla="*/ 30503 w 376"/>
                <a:gd name="T13" fmla="*/ 188138 h 609"/>
                <a:gd name="T14" fmla="*/ 27991 w 376"/>
                <a:gd name="T15" fmla="*/ 165116 h 609"/>
                <a:gd name="T16" fmla="*/ 27991 w 376"/>
                <a:gd name="T17" fmla="*/ 88853 h 609"/>
                <a:gd name="T18" fmla="*/ 0 w 376"/>
                <a:gd name="T19" fmla="*/ 88853 h 609"/>
                <a:gd name="T20" fmla="*/ 0 w 376"/>
                <a:gd name="T21" fmla="*/ 58276 h 609"/>
                <a:gd name="T22" fmla="*/ 22967 w 376"/>
                <a:gd name="T23" fmla="*/ 48204 h 609"/>
                <a:gd name="T24" fmla="*/ 38039 w 376"/>
                <a:gd name="T25" fmla="*/ 28059 h 609"/>
                <a:gd name="T26" fmla="*/ 45575 w 376"/>
                <a:gd name="T27" fmla="*/ 0 h 609"/>
                <a:gd name="T28" fmla="*/ 76079 w 376"/>
                <a:gd name="T29" fmla="*/ 0 h 609"/>
                <a:gd name="T30" fmla="*/ 76079 w 376"/>
                <a:gd name="T31" fmla="*/ 50722 h 609"/>
                <a:gd name="T32" fmla="*/ 127037 w 376"/>
                <a:gd name="T33" fmla="*/ 50722 h 609"/>
                <a:gd name="T34" fmla="*/ 127037 w 376"/>
                <a:gd name="T35" fmla="*/ 88853 h 609"/>
                <a:gd name="T36" fmla="*/ 76079 w 376"/>
                <a:gd name="T37" fmla="*/ 88853 h 609"/>
                <a:gd name="T38" fmla="*/ 76079 w 376"/>
                <a:gd name="T39" fmla="*/ 144971 h 609"/>
                <a:gd name="T40" fmla="*/ 78591 w 376"/>
                <a:gd name="T41" fmla="*/ 167634 h 609"/>
                <a:gd name="T42" fmla="*/ 86486 w 376"/>
                <a:gd name="T43" fmla="*/ 178066 h 609"/>
                <a:gd name="T44" fmla="*/ 101558 w 376"/>
                <a:gd name="T45" fmla="*/ 183102 h 609"/>
                <a:gd name="T46" fmla="*/ 134573 w 376"/>
                <a:gd name="T47" fmla="*/ 172670 h 609"/>
                <a:gd name="T48" fmla="*/ 134573 w 376"/>
                <a:gd name="T49" fmla="*/ 205765 h 6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6" h="609">
                  <a:moveTo>
                    <a:pt x="375" y="572"/>
                  </a:moveTo>
                  <a:lnTo>
                    <a:pt x="375" y="572"/>
                  </a:lnTo>
                  <a:cubicBezTo>
                    <a:pt x="347" y="587"/>
                    <a:pt x="325" y="594"/>
                    <a:pt x="304" y="601"/>
                  </a:cubicBezTo>
                  <a:cubicBezTo>
                    <a:pt x="283" y="601"/>
                    <a:pt x="262" y="608"/>
                    <a:pt x="241" y="608"/>
                  </a:cubicBezTo>
                  <a:cubicBezTo>
                    <a:pt x="212" y="608"/>
                    <a:pt x="191" y="601"/>
                    <a:pt x="170" y="594"/>
                  </a:cubicBezTo>
                  <a:cubicBezTo>
                    <a:pt x="156" y="587"/>
                    <a:pt x="135" y="580"/>
                    <a:pt x="120" y="565"/>
                  </a:cubicBezTo>
                  <a:cubicBezTo>
                    <a:pt x="106" y="551"/>
                    <a:pt x="92" y="537"/>
                    <a:pt x="85" y="523"/>
                  </a:cubicBezTo>
                  <a:cubicBezTo>
                    <a:pt x="85" y="509"/>
                    <a:pt x="78" y="488"/>
                    <a:pt x="78" y="459"/>
                  </a:cubicBezTo>
                  <a:cubicBezTo>
                    <a:pt x="78" y="247"/>
                    <a:pt x="78" y="247"/>
                    <a:pt x="78" y="247"/>
                  </a:cubicBezTo>
                  <a:cubicBezTo>
                    <a:pt x="0" y="247"/>
                    <a:pt x="0" y="247"/>
                    <a:pt x="0" y="247"/>
                  </a:cubicBezTo>
                  <a:cubicBezTo>
                    <a:pt x="0" y="162"/>
                    <a:pt x="0" y="162"/>
                    <a:pt x="0" y="162"/>
                  </a:cubicBezTo>
                  <a:cubicBezTo>
                    <a:pt x="22" y="155"/>
                    <a:pt x="50" y="148"/>
                    <a:pt x="64" y="134"/>
                  </a:cubicBezTo>
                  <a:cubicBezTo>
                    <a:pt x="85" y="113"/>
                    <a:pt x="99" y="99"/>
                    <a:pt x="106" y="78"/>
                  </a:cubicBezTo>
                  <a:cubicBezTo>
                    <a:pt x="113" y="56"/>
                    <a:pt x="120" y="35"/>
                    <a:pt x="127" y="0"/>
                  </a:cubicBezTo>
                  <a:cubicBezTo>
                    <a:pt x="212" y="0"/>
                    <a:pt x="212" y="0"/>
                    <a:pt x="212" y="0"/>
                  </a:cubicBezTo>
                  <a:cubicBezTo>
                    <a:pt x="212" y="141"/>
                    <a:pt x="212" y="141"/>
                    <a:pt x="212" y="141"/>
                  </a:cubicBezTo>
                  <a:cubicBezTo>
                    <a:pt x="354" y="141"/>
                    <a:pt x="354" y="141"/>
                    <a:pt x="354" y="141"/>
                  </a:cubicBezTo>
                  <a:cubicBezTo>
                    <a:pt x="354" y="247"/>
                    <a:pt x="354" y="247"/>
                    <a:pt x="354" y="247"/>
                  </a:cubicBezTo>
                  <a:cubicBezTo>
                    <a:pt x="212" y="247"/>
                    <a:pt x="212" y="247"/>
                    <a:pt x="212" y="247"/>
                  </a:cubicBezTo>
                  <a:cubicBezTo>
                    <a:pt x="212" y="403"/>
                    <a:pt x="212" y="403"/>
                    <a:pt x="212" y="403"/>
                  </a:cubicBezTo>
                  <a:cubicBezTo>
                    <a:pt x="212" y="438"/>
                    <a:pt x="212" y="459"/>
                    <a:pt x="219" y="466"/>
                  </a:cubicBezTo>
                  <a:cubicBezTo>
                    <a:pt x="219" y="480"/>
                    <a:pt x="227" y="488"/>
                    <a:pt x="241" y="495"/>
                  </a:cubicBezTo>
                  <a:cubicBezTo>
                    <a:pt x="255" y="502"/>
                    <a:pt x="269" y="509"/>
                    <a:pt x="283" y="509"/>
                  </a:cubicBezTo>
                  <a:cubicBezTo>
                    <a:pt x="318" y="509"/>
                    <a:pt x="347" y="495"/>
                    <a:pt x="375" y="480"/>
                  </a:cubicBezTo>
                  <a:lnTo>
                    <a:pt x="375" y="572"/>
                  </a:lnTo>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endParaRPr>
            </a:p>
          </p:txBody>
        </p:sp>
      </p:grpSp>
      <p:grpSp>
        <p:nvGrpSpPr>
          <p:cNvPr id="17" name="组合 16"/>
          <p:cNvGrpSpPr/>
          <p:nvPr/>
        </p:nvGrpSpPr>
        <p:grpSpPr>
          <a:xfrm>
            <a:off x="3940511" y="3799789"/>
            <a:ext cx="801843" cy="803632"/>
            <a:chOff x="3800811" y="4008335"/>
            <a:chExt cx="801843" cy="803632"/>
          </a:xfrm>
        </p:grpSpPr>
        <p:sp>
          <p:nvSpPr>
            <p:cNvPr id="18" name="橢圓 3"/>
            <p:cNvSpPr/>
            <p:nvPr/>
          </p:nvSpPr>
          <p:spPr>
            <a:xfrm>
              <a:off x="3800811" y="4008335"/>
              <a:ext cx="801843" cy="803632"/>
            </a:xfrm>
            <a:prstGeom prst="ellipse">
              <a:avLst/>
            </a:prstGeom>
            <a:solidFill>
              <a:srgbClr val="E67054"/>
            </a:solidFill>
            <a:ln w="25400" cap="flat" cmpd="sng" algn="ctr">
              <a:noFill/>
              <a:prstDash val="solid"/>
              <a:headEnd type="none" w="med" len="med"/>
              <a:tailEnd type="none" w="med" len="med"/>
            </a:ln>
            <a:effectLst/>
          </p:spPr>
          <p:txBody>
            <a:bodyPr/>
            <a:lstStyle/>
            <a:p>
              <a:pPr marL="233680" marR="0" lvl="0" indent="-233680" defTabSz="914400" eaLnBrk="1" fontAlgn="auto" latinLnBrk="0" hangingPunct="1">
                <a:lnSpc>
                  <a:spcPct val="95000"/>
                </a:lnSpc>
                <a:spcBef>
                  <a:spcPct val="50000"/>
                </a:spcBef>
                <a:spcAft>
                  <a:spcPct val="35000"/>
                </a:spcAft>
                <a:buClr>
                  <a:srgbClr val="678BA8"/>
                </a:buClr>
                <a:buSzTx/>
                <a:buFontTx/>
                <a:buChar char="•"/>
                <a:defRPr/>
              </a:pPr>
              <a:endParaRPr kumimoji="0" lang="zh-TW" altLang="en-US" sz="3200" b="0"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Microsoft JhengHei" panose="020B0604030504040204" charset="-120"/>
              </a:endParaRPr>
            </a:p>
          </p:txBody>
        </p:sp>
        <p:sp>
          <p:nvSpPr>
            <p:cNvPr id="19" name="Freeform 22"/>
            <p:cNvSpPr>
              <a:spLocks noChangeArrowheads="1"/>
            </p:cNvSpPr>
            <p:nvPr/>
          </p:nvSpPr>
          <p:spPr bwMode="auto">
            <a:xfrm>
              <a:off x="4042826" y="4237002"/>
              <a:ext cx="317815" cy="301575"/>
            </a:xfrm>
            <a:custGeom>
              <a:avLst/>
              <a:gdLst>
                <a:gd name="T0" fmla="*/ 212060 w 602"/>
                <a:gd name="T1" fmla="*/ 129660 h 573"/>
                <a:gd name="T2" fmla="*/ 186411 w 602"/>
                <a:gd name="T3" fmla="*/ 124617 h 573"/>
                <a:gd name="T4" fmla="*/ 168709 w 602"/>
                <a:gd name="T5" fmla="*/ 88961 h 573"/>
                <a:gd name="T6" fmla="*/ 217118 w 602"/>
                <a:gd name="T7" fmla="*/ 94003 h 573"/>
                <a:gd name="T8" fmla="*/ 212060 w 602"/>
                <a:gd name="T9" fmla="*/ 129660 h 573"/>
                <a:gd name="T10" fmla="*/ 168709 w 602"/>
                <a:gd name="T11" fmla="*/ 112012 h 573"/>
                <a:gd name="T12" fmla="*/ 171238 w 602"/>
                <a:gd name="T13" fmla="*/ 112012 h 573"/>
                <a:gd name="T14" fmla="*/ 178824 w 602"/>
                <a:gd name="T15" fmla="*/ 129660 h 573"/>
                <a:gd name="T16" fmla="*/ 161122 w 602"/>
                <a:gd name="T17" fmla="*/ 142626 h 573"/>
                <a:gd name="T18" fmla="*/ 102237 w 602"/>
                <a:gd name="T19" fmla="*/ 2521 h 573"/>
                <a:gd name="T20" fmla="*/ 163651 w 602"/>
                <a:gd name="T21" fmla="*/ 101927 h 573"/>
                <a:gd name="T22" fmla="*/ 166180 w 602"/>
                <a:gd name="T23" fmla="*/ 106969 h 573"/>
                <a:gd name="T24" fmla="*/ 168709 w 602"/>
                <a:gd name="T25" fmla="*/ 109490 h 573"/>
                <a:gd name="T26" fmla="*/ 168709 w 602"/>
                <a:gd name="T27" fmla="*/ 112012 h 573"/>
                <a:gd name="T28" fmla="*/ 107294 w 602"/>
                <a:gd name="T29" fmla="*/ 68792 h 573"/>
                <a:gd name="T30" fmla="*/ 71530 w 602"/>
                <a:gd name="T31" fmla="*/ 129660 h 573"/>
                <a:gd name="T32" fmla="*/ 38294 w 602"/>
                <a:gd name="T33" fmla="*/ 175761 h 573"/>
                <a:gd name="T34" fmla="*/ 25650 w 602"/>
                <a:gd name="T35" fmla="*/ 160274 h 573"/>
                <a:gd name="T36" fmla="*/ 66472 w 602"/>
                <a:gd name="T37" fmla="*/ 88961 h 573"/>
                <a:gd name="T38" fmla="*/ 92122 w 602"/>
                <a:gd name="T39" fmla="*/ 53305 h 573"/>
                <a:gd name="T40" fmla="*/ 107294 w 602"/>
                <a:gd name="T41" fmla="*/ 68792 h 573"/>
                <a:gd name="T42" fmla="*/ 2529 w 602"/>
                <a:gd name="T43" fmla="*/ 129660 h 573"/>
                <a:gd name="T44" fmla="*/ 0 w 602"/>
                <a:gd name="T45" fmla="*/ 94003 h 573"/>
                <a:gd name="T46" fmla="*/ 53828 w 602"/>
                <a:gd name="T47" fmla="*/ 88961 h 573"/>
                <a:gd name="T48" fmla="*/ 2529 w 602"/>
                <a:gd name="T49" fmla="*/ 129660 h 573"/>
                <a:gd name="T50" fmla="*/ 23121 w 602"/>
                <a:gd name="T51" fmla="*/ 173240 h 573"/>
                <a:gd name="T52" fmla="*/ 35765 w 602"/>
                <a:gd name="T53" fmla="*/ 185846 h 573"/>
                <a:gd name="T54" fmla="*/ 15534 w 602"/>
                <a:gd name="T55" fmla="*/ 195930 h 573"/>
                <a:gd name="T56" fmla="*/ 23121 w 602"/>
                <a:gd name="T57" fmla="*/ 173240 h 573"/>
                <a:gd name="T58" fmla="*/ 125357 w 602"/>
                <a:gd name="T59" fmla="*/ 88961 h 573"/>
                <a:gd name="T60" fmla="*/ 81645 w 602"/>
                <a:gd name="T61" fmla="*/ 129660 h 573"/>
                <a:gd name="T62" fmla="*/ 125357 w 602"/>
                <a:gd name="T63" fmla="*/ 88961 h 573"/>
                <a:gd name="T64" fmla="*/ 171238 w 602"/>
                <a:gd name="T65" fmla="*/ 150189 h 573"/>
                <a:gd name="T66" fmla="*/ 186411 w 602"/>
                <a:gd name="T67" fmla="*/ 147668 h 573"/>
                <a:gd name="T68" fmla="*/ 191468 w 602"/>
                <a:gd name="T69" fmla="*/ 167837 h 573"/>
                <a:gd name="T70" fmla="*/ 178824 w 602"/>
                <a:gd name="T71" fmla="*/ 170358 h 573"/>
                <a:gd name="T72" fmla="*/ 171238 w 602"/>
                <a:gd name="T73" fmla="*/ 150189 h 573"/>
                <a:gd name="T74" fmla="*/ 209531 w 602"/>
                <a:gd name="T75" fmla="*/ 206015 h 573"/>
                <a:gd name="T76" fmla="*/ 191468 w 602"/>
                <a:gd name="T77" fmla="*/ 178282 h 5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573">
                  <a:moveTo>
                    <a:pt x="587" y="360"/>
                  </a:moveTo>
                  <a:lnTo>
                    <a:pt x="587" y="360"/>
                  </a:lnTo>
                  <a:cubicBezTo>
                    <a:pt x="523" y="360"/>
                    <a:pt x="523" y="360"/>
                    <a:pt x="523" y="360"/>
                  </a:cubicBezTo>
                  <a:cubicBezTo>
                    <a:pt x="516" y="353"/>
                    <a:pt x="516" y="353"/>
                    <a:pt x="516" y="346"/>
                  </a:cubicBezTo>
                  <a:cubicBezTo>
                    <a:pt x="516" y="346"/>
                    <a:pt x="509" y="332"/>
                    <a:pt x="502" y="318"/>
                  </a:cubicBezTo>
                  <a:cubicBezTo>
                    <a:pt x="495" y="304"/>
                    <a:pt x="481" y="275"/>
                    <a:pt x="467" y="247"/>
                  </a:cubicBezTo>
                  <a:cubicBezTo>
                    <a:pt x="587" y="247"/>
                    <a:pt x="587" y="247"/>
                    <a:pt x="587" y="247"/>
                  </a:cubicBezTo>
                  <a:cubicBezTo>
                    <a:pt x="594" y="247"/>
                    <a:pt x="601" y="254"/>
                    <a:pt x="601" y="261"/>
                  </a:cubicBezTo>
                  <a:cubicBezTo>
                    <a:pt x="601" y="346"/>
                    <a:pt x="601" y="346"/>
                    <a:pt x="601" y="346"/>
                  </a:cubicBezTo>
                  <a:cubicBezTo>
                    <a:pt x="601" y="353"/>
                    <a:pt x="594" y="360"/>
                    <a:pt x="587" y="360"/>
                  </a:cubicBezTo>
                  <a:close/>
                  <a:moveTo>
                    <a:pt x="467" y="311"/>
                  </a:moveTo>
                  <a:lnTo>
                    <a:pt x="467" y="311"/>
                  </a:lnTo>
                  <a:cubicBezTo>
                    <a:pt x="474" y="311"/>
                    <a:pt x="474" y="311"/>
                    <a:pt x="474" y="311"/>
                  </a:cubicBezTo>
                  <a:cubicBezTo>
                    <a:pt x="481" y="332"/>
                    <a:pt x="488" y="353"/>
                    <a:pt x="495" y="360"/>
                  </a:cubicBezTo>
                  <a:cubicBezTo>
                    <a:pt x="502" y="375"/>
                    <a:pt x="488" y="389"/>
                    <a:pt x="474" y="396"/>
                  </a:cubicBezTo>
                  <a:cubicBezTo>
                    <a:pt x="467" y="396"/>
                    <a:pt x="460" y="403"/>
                    <a:pt x="446" y="396"/>
                  </a:cubicBezTo>
                  <a:cubicBezTo>
                    <a:pt x="431" y="389"/>
                    <a:pt x="361" y="219"/>
                    <a:pt x="340" y="177"/>
                  </a:cubicBezTo>
                  <a:cubicBezTo>
                    <a:pt x="325" y="127"/>
                    <a:pt x="269" y="14"/>
                    <a:pt x="283" y="7"/>
                  </a:cubicBezTo>
                  <a:cubicBezTo>
                    <a:pt x="297" y="0"/>
                    <a:pt x="347" y="92"/>
                    <a:pt x="375" y="148"/>
                  </a:cubicBezTo>
                  <a:cubicBezTo>
                    <a:pt x="396" y="177"/>
                    <a:pt x="431" y="233"/>
                    <a:pt x="453" y="283"/>
                  </a:cubicBezTo>
                  <a:lnTo>
                    <a:pt x="460" y="290"/>
                  </a:lnTo>
                  <a:cubicBezTo>
                    <a:pt x="460" y="290"/>
                    <a:pt x="460" y="290"/>
                    <a:pt x="460" y="297"/>
                  </a:cubicBezTo>
                  <a:cubicBezTo>
                    <a:pt x="460" y="297"/>
                    <a:pt x="460" y="297"/>
                    <a:pt x="467" y="304"/>
                  </a:cubicBezTo>
                  <a:cubicBezTo>
                    <a:pt x="467" y="304"/>
                    <a:pt x="467" y="304"/>
                    <a:pt x="467" y="311"/>
                  </a:cubicBezTo>
                  <a:close/>
                  <a:moveTo>
                    <a:pt x="297" y="191"/>
                  </a:moveTo>
                  <a:lnTo>
                    <a:pt x="297" y="191"/>
                  </a:lnTo>
                  <a:cubicBezTo>
                    <a:pt x="248" y="275"/>
                    <a:pt x="248" y="275"/>
                    <a:pt x="248" y="275"/>
                  </a:cubicBezTo>
                  <a:cubicBezTo>
                    <a:pt x="198" y="360"/>
                    <a:pt x="198" y="360"/>
                    <a:pt x="198" y="360"/>
                  </a:cubicBezTo>
                  <a:cubicBezTo>
                    <a:pt x="127" y="481"/>
                    <a:pt x="127" y="481"/>
                    <a:pt x="127" y="481"/>
                  </a:cubicBezTo>
                  <a:cubicBezTo>
                    <a:pt x="127" y="488"/>
                    <a:pt x="113" y="488"/>
                    <a:pt x="106" y="488"/>
                  </a:cubicBezTo>
                  <a:cubicBezTo>
                    <a:pt x="71" y="466"/>
                    <a:pt x="71" y="466"/>
                    <a:pt x="71" y="466"/>
                  </a:cubicBezTo>
                  <a:cubicBezTo>
                    <a:pt x="64" y="459"/>
                    <a:pt x="64" y="452"/>
                    <a:pt x="71" y="445"/>
                  </a:cubicBezTo>
                  <a:cubicBezTo>
                    <a:pt x="120" y="360"/>
                    <a:pt x="120" y="360"/>
                    <a:pt x="120" y="360"/>
                  </a:cubicBezTo>
                  <a:cubicBezTo>
                    <a:pt x="184" y="247"/>
                    <a:pt x="184" y="247"/>
                    <a:pt x="184" y="247"/>
                  </a:cubicBezTo>
                  <a:cubicBezTo>
                    <a:pt x="233" y="155"/>
                    <a:pt x="233" y="155"/>
                    <a:pt x="233" y="155"/>
                  </a:cubicBezTo>
                  <a:cubicBezTo>
                    <a:pt x="240" y="148"/>
                    <a:pt x="248" y="141"/>
                    <a:pt x="255" y="148"/>
                  </a:cubicBezTo>
                  <a:cubicBezTo>
                    <a:pt x="290" y="170"/>
                    <a:pt x="290" y="170"/>
                    <a:pt x="290" y="170"/>
                  </a:cubicBezTo>
                  <a:cubicBezTo>
                    <a:pt x="297" y="170"/>
                    <a:pt x="304" y="184"/>
                    <a:pt x="297" y="191"/>
                  </a:cubicBezTo>
                  <a:close/>
                  <a:moveTo>
                    <a:pt x="7" y="360"/>
                  </a:moveTo>
                  <a:lnTo>
                    <a:pt x="7" y="360"/>
                  </a:lnTo>
                  <a:cubicBezTo>
                    <a:pt x="0" y="360"/>
                    <a:pt x="0" y="353"/>
                    <a:pt x="0" y="346"/>
                  </a:cubicBezTo>
                  <a:cubicBezTo>
                    <a:pt x="0" y="261"/>
                    <a:pt x="0" y="261"/>
                    <a:pt x="0" y="261"/>
                  </a:cubicBezTo>
                  <a:cubicBezTo>
                    <a:pt x="0" y="254"/>
                    <a:pt x="0" y="247"/>
                    <a:pt x="7" y="247"/>
                  </a:cubicBezTo>
                  <a:cubicBezTo>
                    <a:pt x="149" y="247"/>
                    <a:pt x="149" y="247"/>
                    <a:pt x="149" y="247"/>
                  </a:cubicBezTo>
                  <a:cubicBezTo>
                    <a:pt x="92" y="360"/>
                    <a:pt x="92" y="360"/>
                    <a:pt x="92" y="360"/>
                  </a:cubicBezTo>
                  <a:lnTo>
                    <a:pt x="7" y="360"/>
                  </a:lnTo>
                  <a:close/>
                  <a:moveTo>
                    <a:pt x="64" y="481"/>
                  </a:moveTo>
                  <a:lnTo>
                    <a:pt x="64" y="481"/>
                  </a:lnTo>
                  <a:cubicBezTo>
                    <a:pt x="99" y="502"/>
                    <a:pt x="99" y="502"/>
                    <a:pt x="99" y="502"/>
                  </a:cubicBezTo>
                  <a:cubicBezTo>
                    <a:pt x="106" y="509"/>
                    <a:pt x="106" y="516"/>
                    <a:pt x="99" y="516"/>
                  </a:cubicBezTo>
                  <a:cubicBezTo>
                    <a:pt x="50" y="551"/>
                    <a:pt x="50" y="551"/>
                    <a:pt x="50" y="551"/>
                  </a:cubicBezTo>
                  <a:cubicBezTo>
                    <a:pt x="43" y="551"/>
                    <a:pt x="43" y="551"/>
                    <a:pt x="43" y="544"/>
                  </a:cubicBezTo>
                  <a:cubicBezTo>
                    <a:pt x="50" y="488"/>
                    <a:pt x="50" y="488"/>
                    <a:pt x="50" y="488"/>
                  </a:cubicBezTo>
                  <a:cubicBezTo>
                    <a:pt x="50" y="481"/>
                    <a:pt x="57" y="481"/>
                    <a:pt x="64" y="481"/>
                  </a:cubicBezTo>
                  <a:close/>
                  <a:moveTo>
                    <a:pt x="347" y="247"/>
                  </a:moveTo>
                  <a:lnTo>
                    <a:pt x="347" y="247"/>
                  </a:lnTo>
                  <a:cubicBezTo>
                    <a:pt x="368" y="297"/>
                    <a:pt x="382" y="332"/>
                    <a:pt x="396" y="360"/>
                  </a:cubicBezTo>
                  <a:cubicBezTo>
                    <a:pt x="226" y="360"/>
                    <a:pt x="226" y="360"/>
                    <a:pt x="226" y="360"/>
                  </a:cubicBezTo>
                  <a:cubicBezTo>
                    <a:pt x="290" y="247"/>
                    <a:pt x="290" y="247"/>
                    <a:pt x="290" y="247"/>
                  </a:cubicBezTo>
                  <a:lnTo>
                    <a:pt x="347" y="247"/>
                  </a:lnTo>
                  <a:close/>
                  <a:moveTo>
                    <a:pt x="474" y="417"/>
                  </a:moveTo>
                  <a:lnTo>
                    <a:pt x="474" y="417"/>
                  </a:lnTo>
                  <a:cubicBezTo>
                    <a:pt x="495" y="403"/>
                    <a:pt x="495" y="403"/>
                    <a:pt x="495" y="403"/>
                  </a:cubicBezTo>
                  <a:cubicBezTo>
                    <a:pt x="502" y="403"/>
                    <a:pt x="516" y="403"/>
                    <a:pt x="516" y="410"/>
                  </a:cubicBezTo>
                  <a:cubicBezTo>
                    <a:pt x="537" y="445"/>
                    <a:pt x="537" y="445"/>
                    <a:pt x="537" y="445"/>
                  </a:cubicBezTo>
                  <a:cubicBezTo>
                    <a:pt x="537" y="452"/>
                    <a:pt x="537" y="459"/>
                    <a:pt x="530" y="466"/>
                  </a:cubicBezTo>
                  <a:cubicBezTo>
                    <a:pt x="516" y="473"/>
                    <a:pt x="516" y="473"/>
                    <a:pt x="516" y="473"/>
                  </a:cubicBezTo>
                  <a:cubicBezTo>
                    <a:pt x="509" y="481"/>
                    <a:pt x="495" y="481"/>
                    <a:pt x="495" y="473"/>
                  </a:cubicBezTo>
                  <a:cubicBezTo>
                    <a:pt x="474" y="438"/>
                    <a:pt x="474" y="438"/>
                    <a:pt x="474" y="438"/>
                  </a:cubicBezTo>
                  <a:cubicBezTo>
                    <a:pt x="467" y="431"/>
                    <a:pt x="467" y="417"/>
                    <a:pt x="474" y="417"/>
                  </a:cubicBezTo>
                  <a:close/>
                  <a:moveTo>
                    <a:pt x="580" y="572"/>
                  </a:moveTo>
                  <a:lnTo>
                    <a:pt x="580" y="572"/>
                  </a:lnTo>
                  <a:cubicBezTo>
                    <a:pt x="580" y="558"/>
                    <a:pt x="544" y="551"/>
                    <a:pt x="530" y="530"/>
                  </a:cubicBezTo>
                  <a:cubicBezTo>
                    <a:pt x="509" y="509"/>
                    <a:pt x="523" y="502"/>
                    <a:pt x="530" y="495"/>
                  </a:cubicBezTo>
                  <a:cubicBezTo>
                    <a:pt x="594" y="459"/>
                    <a:pt x="580" y="572"/>
                    <a:pt x="580" y="572"/>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endParaRPr>
            </a:p>
          </p:txBody>
        </p:sp>
      </p:grpSp>
      <p:grpSp>
        <p:nvGrpSpPr>
          <p:cNvPr id="20" name="组合 19"/>
          <p:cNvGrpSpPr/>
          <p:nvPr/>
        </p:nvGrpSpPr>
        <p:grpSpPr>
          <a:xfrm>
            <a:off x="7368034" y="3924959"/>
            <a:ext cx="801843" cy="801843"/>
            <a:chOff x="7228334" y="4133505"/>
            <a:chExt cx="801843" cy="801843"/>
          </a:xfrm>
        </p:grpSpPr>
        <p:sp>
          <p:nvSpPr>
            <p:cNvPr id="21" name="橢圓 9"/>
            <p:cNvSpPr/>
            <p:nvPr/>
          </p:nvSpPr>
          <p:spPr>
            <a:xfrm>
              <a:off x="7228334" y="4133505"/>
              <a:ext cx="801843" cy="801843"/>
            </a:xfrm>
            <a:prstGeom prst="ellipse">
              <a:avLst/>
            </a:prstGeom>
            <a:solidFill>
              <a:srgbClr val="597C8F"/>
            </a:solidFill>
            <a:ln w="25400" cap="flat" cmpd="sng" algn="ctr">
              <a:noFill/>
              <a:prstDash val="solid"/>
              <a:headEnd type="none" w="med" len="med"/>
              <a:tailEnd type="none" w="med" len="med"/>
            </a:ln>
            <a:effectLst/>
          </p:spPr>
          <p:txBody>
            <a:bodyPr/>
            <a:lstStyle/>
            <a:p>
              <a:pPr marL="233680" marR="0" lvl="0" indent="-233680" defTabSz="914400" eaLnBrk="1" fontAlgn="auto" latinLnBrk="0" hangingPunct="1">
                <a:lnSpc>
                  <a:spcPct val="95000"/>
                </a:lnSpc>
                <a:spcBef>
                  <a:spcPct val="50000"/>
                </a:spcBef>
                <a:spcAft>
                  <a:spcPct val="35000"/>
                </a:spcAft>
                <a:buClr>
                  <a:srgbClr val="678BA8"/>
                </a:buClr>
                <a:buSzTx/>
                <a:buFontTx/>
                <a:buChar char="•"/>
                <a:defRPr/>
              </a:pPr>
              <a:endParaRPr kumimoji="0" lang="zh-TW" altLang="en-US" sz="3200" b="0"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Microsoft JhengHei" panose="020B0604030504040204" charset="-120"/>
              </a:endParaRPr>
            </a:p>
          </p:txBody>
        </p:sp>
        <p:sp>
          <p:nvSpPr>
            <p:cNvPr id="22" name="Freeform 16"/>
            <p:cNvSpPr>
              <a:spLocks noChangeArrowheads="1"/>
            </p:cNvSpPr>
            <p:nvPr/>
          </p:nvSpPr>
          <p:spPr bwMode="auto">
            <a:xfrm>
              <a:off x="7510231" y="4387789"/>
              <a:ext cx="243581" cy="320133"/>
            </a:xfrm>
            <a:custGeom>
              <a:avLst/>
              <a:gdLst>
                <a:gd name="T0" fmla="*/ 69059 w 461"/>
                <a:gd name="T1" fmla="*/ 142453 h 609"/>
                <a:gd name="T2" fmla="*/ 69059 w 461"/>
                <a:gd name="T3" fmla="*/ 142453 h 609"/>
                <a:gd name="T4" fmla="*/ 63997 w 461"/>
                <a:gd name="T5" fmla="*/ 162598 h 609"/>
                <a:gd name="T6" fmla="*/ 58935 w 461"/>
                <a:gd name="T7" fmla="*/ 183102 h 609"/>
                <a:gd name="T8" fmla="*/ 40857 w 461"/>
                <a:gd name="T9" fmla="*/ 213319 h 609"/>
                <a:gd name="T10" fmla="*/ 35795 w 461"/>
                <a:gd name="T11" fmla="*/ 215837 h 609"/>
                <a:gd name="T12" fmla="*/ 33264 w 461"/>
                <a:gd name="T13" fmla="*/ 213319 h 609"/>
                <a:gd name="T14" fmla="*/ 33264 w 461"/>
                <a:gd name="T15" fmla="*/ 185620 h 609"/>
                <a:gd name="T16" fmla="*/ 38326 w 461"/>
                <a:gd name="T17" fmla="*/ 155043 h 609"/>
                <a:gd name="T18" fmla="*/ 51342 w 461"/>
                <a:gd name="T19" fmla="*/ 103962 h 609"/>
                <a:gd name="T20" fmla="*/ 51342 w 461"/>
                <a:gd name="T21" fmla="*/ 98925 h 609"/>
                <a:gd name="T22" fmla="*/ 48811 w 461"/>
                <a:gd name="T23" fmla="*/ 86335 h 609"/>
                <a:gd name="T24" fmla="*/ 48811 w 461"/>
                <a:gd name="T25" fmla="*/ 68708 h 609"/>
                <a:gd name="T26" fmla="*/ 66528 w 461"/>
                <a:gd name="T27" fmla="*/ 48204 h 609"/>
                <a:gd name="T28" fmla="*/ 79544 w 461"/>
                <a:gd name="T29" fmla="*/ 50722 h 609"/>
                <a:gd name="T30" fmla="*/ 87137 w 461"/>
                <a:gd name="T31" fmla="*/ 60794 h 609"/>
                <a:gd name="T32" fmla="*/ 87137 w 461"/>
                <a:gd name="T33" fmla="*/ 76263 h 609"/>
                <a:gd name="T34" fmla="*/ 79544 w 461"/>
                <a:gd name="T35" fmla="*/ 103962 h 609"/>
                <a:gd name="T36" fmla="*/ 77013 w 461"/>
                <a:gd name="T37" fmla="*/ 119430 h 609"/>
                <a:gd name="T38" fmla="*/ 84606 w 461"/>
                <a:gd name="T39" fmla="*/ 132021 h 609"/>
                <a:gd name="T40" fmla="*/ 97261 w 461"/>
                <a:gd name="T41" fmla="*/ 134539 h 609"/>
                <a:gd name="T42" fmla="*/ 120401 w 461"/>
                <a:gd name="T43" fmla="*/ 121948 h 609"/>
                <a:gd name="T44" fmla="*/ 135586 w 461"/>
                <a:gd name="T45" fmla="*/ 81299 h 609"/>
                <a:gd name="T46" fmla="*/ 135586 w 461"/>
                <a:gd name="T47" fmla="*/ 66190 h 609"/>
                <a:gd name="T48" fmla="*/ 125463 w 461"/>
                <a:gd name="T49" fmla="*/ 38131 h 609"/>
                <a:gd name="T50" fmla="*/ 104854 w 461"/>
                <a:gd name="T51" fmla="*/ 22663 h 609"/>
                <a:gd name="T52" fmla="*/ 74121 w 461"/>
                <a:gd name="T53" fmla="*/ 22663 h 609"/>
                <a:gd name="T54" fmla="*/ 30733 w 461"/>
                <a:gd name="T55" fmla="*/ 50722 h 609"/>
                <a:gd name="T56" fmla="*/ 23140 w 461"/>
                <a:gd name="T57" fmla="*/ 81299 h 609"/>
                <a:gd name="T58" fmla="*/ 30733 w 461"/>
                <a:gd name="T59" fmla="*/ 101444 h 609"/>
                <a:gd name="T60" fmla="*/ 33264 w 461"/>
                <a:gd name="T61" fmla="*/ 106840 h 609"/>
                <a:gd name="T62" fmla="*/ 33264 w 461"/>
                <a:gd name="T63" fmla="*/ 116912 h 609"/>
                <a:gd name="T64" fmla="*/ 28202 w 461"/>
                <a:gd name="T65" fmla="*/ 124466 h 609"/>
                <a:gd name="T66" fmla="*/ 23140 w 461"/>
                <a:gd name="T67" fmla="*/ 124466 h 609"/>
                <a:gd name="T68" fmla="*/ 0 w 461"/>
                <a:gd name="T69" fmla="*/ 91371 h 609"/>
                <a:gd name="T70" fmla="*/ 0 w 461"/>
                <a:gd name="T71" fmla="*/ 63312 h 609"/>
                <a:gd name="T72" fmla="*/ 10485 w 461"/>
                <a:gd name="T73" fmla="*/ 43167 h 609"/>
                <a:gd name="T74" fmla="*/ 38326 w 461"/>
                <a:gd name="T75" fmla="*/ 12591 h 609"/>
                <a:gd name="T76" fmla="*/ 71590 w 461"/>
                <a:gd name="T77" fmla="*/ 0 h 609"/>
                <a:gd name="T78" fmla="*/ 87137 w 461"/>
                <a:gd name="T79" fmla="*/ 0 h 609"/>
                <a:gd name="T80" fmla="*/ 122932 w 461"/>
                <a:gd name="T81" fmla="*/ 7554 h 609"/>
                <a:gd name="T82" fmla="*/ 148241 w 461"/>
                <a:gd name="T83" fmla="*/ 25541 h 609"/>
                <a:gd name="T84" fmla="*/ 163788 w 461"/>
                <a:gd name="T85" fmla="*/ 53240 h 609"/>
                <a:gd name="T86" fmla="*/ 166319 w 461"/>
                <a:gd name="T87" fmla="*/ 73744 h 609"/>
                <a:gd name="T88" fmla="*/ 163788 w 461"/>
                <a:gd name="T89" fmla="*/ 91371 h 609"/>
                <a:gd name="T90" fmla="*/ 130525 w 461"/>
                <a:gd name="T91" fmla="*/ 147489 h 609"/>
                <a:gd name="T92" fmla="*/ 117870 w 461"/>
                <a:gd name="T93" fmla="*/ 155043 h 609"/>
                <a:gd name="T94" fmla="*/ 97261 w 461"/>
                <a:gd name="T95" fmla="*/ 157561 h 609"/>
                <a:gd name="T96" fmla="*/ 82075 w 461"/>
                <a:gd name="T97" fmla="*/ 152525 h 609"/>
                <a:gd name="T98" fmla="*/ 69059 w 461"/>
                <a:gd name="T99" fmla="*/ 142453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61" h="609">
                  <a:moveTo>
                    <a:pt x="191" y="396"/>
                  </a:moveTo>
                  <a:lnTo>
                    <a:pt x="191" y="396"/>
                  </a:lnTo>
                  <a:cubicBezTo>
                    <a:pt x="184" y="410"/>
                    <a:pt x="184" y="431"/>
                    <a:pt x="177" y="452"/>
                  </a:cubicBezTo>
                  <a:cubicBezTo>
                    <a:pt x="170" y="473"/>
                    <a:pt x="170" y="495"/>
                    <a:pt x="163" y="509"/>
                  </a:cubicBezTo>
                  <a:cubicBezTo>
                    <a:pt x="149" y="544"/>
                    <a:pt x="135" y="572"/>
                    <a:pt x="113" y="593"/>
                  </a:cubicBezTo>
                  <a:cubicBezTo>
                    <a:pt x="99" y="608"/>
                    <a:pt x="99" y="600"/>
                    <a:pt x="99" y="600"/>
                  </a:cubicBezTo>
                  <a:cubicBezTo>
                    <a:pt x="92" y="600"/>
                    <a:pt x="92" y="600"/>
                    <a:pt x="92" y="593"/>
                  </a:cubicBezTo>
                  <a:cubicBezTo>
                    <a:pt x="92" y="572"/>
                    <a:pt x="92" y="544"/>
                    <a:pt x="92" y="516"/>
                  </a:cubicBezTo>
                  <a:cubicBezTo>
                    <a:pt x="92" y="487"/>
                    <a:pt x="99" y="459"/>
                    <a:pt x="106" y="431"/>
                  </a:cubicBezTo>
                  <a:cubicBezTo>
                    <a:pt x="120" y="389"/>
                    <a:pt x="128" y="339"/>
                    <a:pt x="142" y="289"/>
                  </a:cubicBezTo>
                  <a:cubicBezTo>
                    <a:pt x="142" y="282"/>
                    <a:pt x="142" y="282"/>
                    <a:pt x="142" y="275"/>
                  </a:cubicBezTo>
                  <a:cubicBezTo>
                    <a:pt x="142" y="261"/>
                    <a:pt x="135" y="254"/>
                    <a:pt x="135" y="240"/>
                  </a:cubicBezTo>
                  <a:cubicBezTo>
                    <a:pt x="135" y="219"/>
                    <a:pt x="135" y="205"/>
                    <a:pt x="135" y="191"/>
                  </a:cubicBezTo>
                  <a:cubicBezTo>
                    <a:pt x="142" y="169"/>
                    <a:pt x="156" y="148"/>
                    <a:pt x="184" y="134"/>
                  </a:cubicBezTo>
                  <a:cubicBezTo>
                    <a:pt x="198" y="134"/>
                    <a:pt x="213" y="134"/>
                    <a:pt x="220" y="141"/>
                  </a:cubicBezTo>
                  <a:cubicBezTo>
                    <a:pt x="234" y="148"/>
                    <a:pt x="241" y="155"/>
                    <a:pt x="241" y="169"/>
                  </a:cubicBezTo>
                  <a:cubicBezTo>
                    <a:pt x="248" y="184"/>
                    <a:pt x="241" y="205"/>
                    <a:pt x="241" y="212"/>
                  </a:cubicBezTo>
                  <a:cubicBezTo>
                    <a:pt x="234" y="240"/>
                    <a:pt x="227" y="261"/>
                    <a:pt x="220" y="289"/>
                  </a:cubicBezTo>
                  <a:cubicBezTo>
                    <a:pt x="213" y="304"/>
                    <a:pt x="213" y="318"/>
                    <a:pt x="213" y="332"/>
                  </a:cubicBezTo>
                  <a:cubicBezTo>
                    <a:pt x="220" y="346"/>
                    <a:pt x="227" y="360"/>
                    <a:pt x="234" y="367"/>
                  </a:cubicBezTo>
                  <a:cubicBezTo>
                    <a:pt x="248" y="374"/>
                    <a:pt x="255" y="374"/>
                    <a:pt x="269" y="374"/>
                  </a:cubicBezTo>
                  <a:cubicBezTo>
                    <a:pt x="304" y="374"/>
                    <a:pt x="318" y="353"/>
                    <a:pt x="333" y="339"/>
                  </a:cubicBezTo>
                  <a:cubicBezTo>
                    <a:pt x="354" y="311"/>
                    <a:pt x="368" y="275"/>
                    <a:pt x="375" y="226"/>
                  </a:cubicBezTo>
                  <a:cubicBezTo>
                    <a:pt x="375" y="212"/>
                    <a:pt x="375" y="198"/>
                    <a:pt x="375" y="184"/>
                  </a:cubicBezTo>
                  <a:cubicBezTo>
                    <a:pt x="375" y="148"/>
                    <a:pt x="368" y="127"/>
                    <a:pt x="347" y="106"/>
                  </a:cubicBezTo>
                  <a:cubicBezTo>
                    <a:pt x="333" y="92"/>
                    <a:pt x="318" y="78"/>
                    <a:pt x="290" y="63"/>
                  </a:cubicBezTo>
                  <a:cubicBezTo>
                    <a:pt x="269" y="56"/>
                    <a:pt x="234" y="56"/>
                    <a:pt x="205" y="63"/>
                  </a:cubicBezTo>
                  <a:cubicBezTo>
                    <a:pt x="149" y="71"/>
                    <a:pt x="106" y="99"/>
                    <a:pt x="85" y="141"/>
                  </a:cubicBezTo>
                  <a:cubicBezTo>
                    <a:pt x="71" y="169"/>
                    <a:pt x="64" y="191"/>
                    <a:pt x="64" y="226"/>
                  </a:cubicBezTo>
                  <a:cubicBezTo>
                    <a:pt x="64" y="247"/>
                    <a:pt x="71" y="268"/>
                    <a:pt x="85" y="282"/>
                  </a:cubicBezTo>
                  <a:cubicBezTo>
                    <a:pt x="85" y="289"/>
                    <a:pt x="92" y="289"/>
                    <a:pt x="92" y="297"/>
                  </a:cubicBezTo>
                  <a:cubicBezTo>
                    <a:pt x="99" y="304"/>
                    <a:pt x="92" y="318"/>
                    <a:pt x="92" y="325"/>
                  </a:cubicBezTo>
                  <a:cubicBezTo>
                    <a:pt x="85" y="332"/>
                    <a:pt x="85" y="346"/>
                    <a:pt x="78" y="346"/>
                  </a:cubicBezTo>
                  <a:cubicBezTo>
                    <a:pt x="71" y="346"/>
                    <a:pt x="64" y="346"/>
                    <a:pt x="64" y="346"/>
                  </a:cubicBezTo>
                  <a:cubicBezTo>
                    <a:pt x="29" y="325"/>
                    <a:pt x="15" y="297"/>
                    <a:pt x="0" y="254"/>
                  </a:cubicBezTo>
                  <a:cubicBezTo>
                    <a:pt x="0" y="233"/>
                    <a:pt x="0" y="205"/>
                    <a:pt x="0" y="176"/>
                  </a:cubicBezTo>
                  <a:cubicBezTo>
                    <a:pt x="7" y="155"/>
                    <a:pt x="15" y="134"/>
                    <a:pt x="29" y="120"/>
                  </a:cubicBezTo>
                  <a:cubicBezTo>
                    <a:pt x="43" y="85"/>
                    <a:pt x="71" y="56"/>
                    <a:pt x="106" y="35"/>
                  </a:cubicBezTo>
                  <a:cubicBezTo>
                    <a:pt x="135" y="21"/>
                    <a:pt x="163" y="7"/>
                    <a:pt x="198" y="0"/>
                  </a:cubicBezTo>
                  <a:cubicBezTo>
                    <a:pt x="213" y="0"/>
                    <a:pt x="227" y="0"/>
                    <a:pt x="241" y="0"/>
                  </a:cubicBezTo>
                  <a:cubicBezTo>
                    <a:pt x="276" y="0"/>
                    <a:pt x="311" y="7"/>
                    <a:pt x="340" y="21"/>
                  </a:cubicBezTo>
                  <a:cubicBezTo>
                    <a:pt x="368" y="35"/>
                    <a:pt x="389" y="49"/>
                    <a:pt x="410" y="71"/>
                  </a:cubicBezTo>
                  <a:cubicBezTo>
                    <a:pt x="431" y="92"/>
                    <a:pt x="446" y="113"/>
                    <a:pt x="453" y="148"/>
                  </a:cubicBezTo>
                  <a:cubicBezTo>
                    <a:pt x="460" y="162"/>
                    <a:pt x="460" y="184"/>
                    <a:pt x="460" y="205"/>
                  </a:cubicBezTo>
                  <a:cubicBezTo>
                    <a:pt x="460" y="219"/>
                    <a:pt x="460" y="240"/>
                    <a:pt x="453" y="254"/>
                  </a:cubicBezTo>
                  <a:cubicBezTo>
                    <a:pt x="446" y="325"/>
                    <a:pt x="410" y="382"/>
                    <a:pt x="361" y="410"/>
                  </a:cubicBezTo>
                  <a:cubicBezTo>
                    <a:pt x="354" y="417"/>
                    <a:pt x="340" y="424"/>
                    <a:pt x="326" y="431"/>
                  </a:cubicBezTo>
                  <a:cubicBezTo>
                    <a:pt x="304" y="431"/>
                    <a:pt x="290" y="438"/>
                    <a:pt x="269" y="438"/>
                  </a:cubicBezTo>
                  <a:cubicBezTo>
                    <a:pt x="255" y="431"/>
                    <a:pt x="234" y="431"/>
                    <a:pt x="227" y="424"/>
                  </a:cubicBezTo>
                  <a:cubicBezTo>
                    <a:pt x="213" y="417"/>
                    <a:pt x="198" y="403"/>
                    <a:pt x="191" y="396"/>
                  </a:cubicBezTo>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endParaRPr>
            </a:p>
          </p:txBody>
        </p:sp>
      </p:grpSp>
      <p:sp>
        <p:nvSpPr>
          <p:cNvPr id="23" name="橢圓 6"/>
          <p:cNvSpPr/>
          <p:nvPr/>
        </p:nvSpPr>
        <p:spPr>
          <a:xfrm>
            <a:off x="4647013" y="2946409"/>
            <a:ext cx="473634" cy="473634"/>
          </a:xfrm>
          <a:prstGeom prst="ellipse">
            <a:avLst/>
          </a:prstGeom>
          <a:solidFill>
            <a:srgbClr val="597C8F"/>
          </a:solidFill>
          <a:ln w="25400" cap="flat" cmpd="sng" algn="ctr">
            <a:noFill/>
            <a:prstDash val="solid"/>
            <a:headEnd type="none" w="med" len="med"/>
            <a:tailEnd type="none" w="med" len="med"/>
          </a:ln>
          <a:effectLst/>
        </p:spPr>
        <p:txBody>
          <a:bodyPr/>
          <a:lstStyle/>
          <a:p>
            <a:pPr marL="233680" marR="0" lvl="0" indent="-233680" defTabSz="914400" eaLnBrk="1" fontAlgn="auto" latinLnBrk="0" hangingPunct="1">
              <a:lnSpc>
                <a:spcPct val="95000"/>
              </a:lnSpc>
              <a:spcBef>
                <a:spcPct val="50000"/>
              </a:spcBef>
              <a:spcAft>
                <a:spcPct val="35000"/>
              </a:spcAft>
              <a:buClr>
                <a:srgbClr val="678BA8"/>
              </a:buClr>
              <a:buSzTx/>
              <a:buFontTx/>
              <a:buChar char="•"/>
              <a:defRPr/>
            </a:pPr>
            <a:endParaRPr kumimoji="0" lang="zh-TW" altLang="en-US" sz="3200" b="0"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Microsoft JhengHei" panose="020B0604030504040204" charset="-120"/>
            </a:endParaRPr>
          </a:p>
        </p:txBody>
      </p:sp>
      <p:sp>
        <p:nvSpPr>
          <p:cNvPr id="24" name="橢圓 6"/>
          <p:cNvSpPr/>
          <p:nvPr/>
        </p:nvSpPr>
        <p:spPr>
          <a:xfrm>
            <a:off x="7125526" y="3103401"/>
            <a:ext cx="473634" cy="473634"/>
          </a:xfrm>
          <a:prstGeom prst="ellipse">
            <a:avLst/>
          </a:prstGeom>
          <a:solidFill>
            <a:srgbClr val="597C8F"/>
          </a:solidFill>
          <a:ln w="25400" cap="flat" cmpd="sng" algn="ctr">
            <a:noFill/>
            <a:prstDash val="solid"/>
            <a:headEnd type="none" w="med" len="med"/>
            <a:tailEnd type="none" w="med" len="med"/>
          </a:ln>
          <a:effectLst/>
        </p:spPr>
        <p:txBody>
          <a:bodyPr/>
          <a:lstStyle/>
          <a:p>
            <a:pPr marL="233680" marR="0" lvl="0" indent="-233680" defTabSz="914400" eaLnBrk="1" fontAlgn="auto" latinLnBrk="0" hangingPunct="1">
              <a:lnSpc>
                <a:spcPct val="95000"/>
              </a:lnSpc>
              <a:spcBef>
                <a:spcPct val="50000"/>
              </a:spcBef>
              <a:spcAft>
                <a:spcPct val="35000"/>
              </a:spcAft>
              <a:buClr>
                <a:srgbClr val="678BA8"/>
              </a:buClr>
              <a:buSzTx/>
              <a:buFontTx/>
              <a:buChar char="•"/>
              <a:defRPr/>
            </a:pPr>
            <a:endParaRPr kumimoji="0" lang="zh-TW" altLang="en-US" sz="3200" b="0"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Microsoft JhengHei" panose="020B0604030504040204" charset="-120"/>
            </a:endParaRPr>
          </a:p>
        </p:txBody>
      </p:sp>
      <p:sp>
        <p:nvSpPr>
          <p:cNvPr id="40" name="矩形 39"/>
          <p:cNvSpPr/>
          <p:nvPr/>
        </p:nvSpPr>
        <p:spPr>
          <a:xfrm>
            <a:off x="1138989" y="1968470"/>
            <a:ext cx="3413570" cy="1249188"/>
          </a:xfrm>
          <a:prstGeom prst="rect">
            <a:avLst/>
          </a:prstGeom>
        </p:spPr>
        <p:txBody>
          <a:bodyPr wrap="square">
            <a:spAutoFit/>
            <a:scene3d>
              <a:camera prst="orthographicFront"/>
              <a:lightRig rig="threePt" dir="t"/>
            </a:scene3d>
            <a:sp3d contourW="12700"/>
          </a:bodyPr>
          <a:lstStyle/>
          <a:p>
            <a:pPr lvl="0" algn="r" hangingPunct="0">
              <a:lnSpc>
                <a:spcPct val="150000"/>
              </a:lnSpc>
              <a:defRPr/>
            </a:pPr>
            <a:r>
              <a:rPr lang="zh-CN" altLang="en-US" sz="20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需求实现</a:t>
            </a:r>
            <a:endParaRPr lang="en-US" altLang="zh-CN" sz="20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endParaRPr>
          </a:p>
          <a:p>
            <a:pPr lvl="0" algn="r" hangingPunct="0">
              <a:lnSpc>
                <a:spcPct val="150000"/>
              </a:lnSpc>
              <a:defRPr/>
            </a:pPr>
            <a:r>
              <a:rPr lang="zh-CN" altLang="en-US" sz="16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实现了项目初制定的功能需求及非功能需求，并实现了一些新增需求</a:t>
            </a:r>
          </a:p>
        </p:txBody>
      </p:sp>
      <p:sp>
        <p:nvSpPr>
          <p:cNvPr id="41" name="矩形 40"/>
          <p:cNvSpPr/>
          <p:nvPr/>
        </p:nvSpPr>
        <p:spPr>
          <a:xfrm>
            <a:off x="657726" y="3922052"/>
            <a:ext cx="3264098" cy="1249188"/>
          </a:xfrm>
          <a:prstGeom prst="rect">
            <a:avLst/>
          </a:prstGeom>
        </p:spPr>
        <p:txBody>
          <a:bodyPr wrap="square">
            <a:spAutoFit/>
            <a:scene3d>
              <a:camera prst="orthographicFront"/>
              <a:lightRig rig="threePt" dir="t"/>
            </a:scene3d>
            <a:sp3d contourW="12700"/>
          </a:bodyPr>
          <a:lstStyle/>
          <a:p>
            <a:pPr lvl="0" algn="r" hangingPunct="0">
              <a:lnSpc>
                <a:spcPct val="150000"/>
              </a:lnSpc>
              <a:defRPr/>
            </a:pPr>
            <a:r>
              <a:rPr lang="en-US" altLang="zh-CN" sz="20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App</a:t>
            </a:r>
            <a:r>
              <a:rPr lang="zh-CN" altLang="en-US" sz="20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端</a:t>
            </a:r>
            <a:endParaRPr lang="en-US" altLang="zh-CN" sz="20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endParaRPr>
          </a:p>
          <a:p>
            <a:pPr lvl="0" algn="r" hangingPunct="0">
              <a:lnSpc>
                <a:spcPct val="150000"/>
              </a:lnSpc>
              <a:defRPr/>
            </a:pPr>
            <a:r>
              <a:rPr lang="zh-CN" altLang="en-US" sz="16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使用</a:t>
            </a:r>
            <a:r>
              <a:rPr lang="en-US" altLang="zh-CN" sz="16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React-native</a:t>
            </a:r>
            <a:r>
              <a:rPr lang="zh-CN" altLang="en-US" sz="16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搭建的前端</a:t>
            </a:r>
            <a:r>
              <a:rPr lang="en-US" altLang="zh-CN" sz="16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app</a:t>
            </a:r>
            <a:r>
              <a:rPr lang="zh-CN" altLang="en-US" sz="16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，页面精美</a:t>
            </a:r>
            <a:endParaRPr lang="en-US" altLang="zh-CN" sz="16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endParaRPr>
          </a:p>
        </p:txBody>
      </p:sp>
      <p:sp>
        <p:nvSpPr>
          <p:cNvPr id="42" name="矩形 41"/>
          <p:cNvSpPr/>
          <p:nvPr/>
        </p:nvSpPr>
        <p:spPr>
          <a:xfrm>
            <a:off x="8234045" y="3922052"/>
            <a:ext cx="3300228" cy="1249188"/>
          </a:xfrm>
          <a:prstGeom prst="rect">
            <a:avLst/>
          </a:prstGeom>
        </p:spPr>
        <p:txBody>
          <a:bodyPr wrap="square">
            <a:spAutoFit/>
            <a:scene3d>
              <a:camera prst="orthographicFront"/>
              <a:lightRig rig="threePt" dir="t"/>
            </a:scene3d>
            <a:sp3d contourW="12700"/>
          </a:bodyPr>
          <a:lstStyle/>
          <a:p>
            <a:pPr lvl="0" hangingPunct="0">
              <a:lnSpc>
                <a:spcPct val="150000"/>
              </a:lnSpc>
              <a:defRPr/>
            </a:pPr>
            <a:r>
              <a:rPr lang="en-US" altLang="zh-CN" sz="20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Web</a:t>
            </a:r>
            <a:r>
              <a:rPr lang="zh-CN" altLang="en-US" sz="20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端</a:t>
            </a:r>
            <a:endParaRPr lang="en-US" altLang="zh-CN" sz="20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endParaRPr>
          </a:p>
          <a:p>
            <a:pPr lvl="0" hangingPunct="0">
              <a:lnSpc>
                <a:spcPct val="150000"/>
              </a:lnSpc>
              <a:defRPr/>
            </a:pPr>
            <a:r>
              <a:rPr lang="zh-CN" altLang="en-US" sz="16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管理员页面，用于发布公告以及监控后台情况</a:t>
            </a:r>
            <a:endParaRPr lang="en-US" altLang="zh-CN" sz="16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endParaRPr>
          </a:p>
        </p:txBody>
      </p:sp>
      <p:sp>
        <p:nvSpPr>
          <p:cNvPr id="43" name="矩形 42"/>
          <p:cNvSpPr/>
          <p:nvPr/>
        </p:nvSpPr>
        <p:spPr>
          <a:xfrm>
            <a:off x="7529296" y="1867528"/>
            <a:ext cx="3304925" cy="1249188"/>
          </a:xfrm>
          <a:prstGeom prst="rect">
            <a:avLst/>
          </a:prstGeom>
        </p:spPr>
        <p:txBody>
          <a:bodyPr wrap="square">
            <a:spAutoFit/>
            <a:scene3d>
              <a:camera prst="orthographicFront"/>
              <a:lightRig rig="threePt" dir="t"/>
            </a:scene3d>
            <a:sp3d contourW="12700"/>
          </a:bodyPr>
          <a:lstStyle/>
          <a:p>
            <a:pPr lvl="0" hangingPunct="0">
              <a:lnSpc>
                <a:spcPct val="150000"/>
              </a:lnSpc>
              <a:defRPr/>
            </a:pPr>
            <a:r>
              <a:rPr lang="zh-CN" altLang="en-US" sz="20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服务器端</a:t>
            </a:r>
            <a:endParaRPr lang="en-US" altLang="zh-CN" sz="20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endParaRPr>
          </a:p>
          <a:p>
            <a:pPr lvl="0" hangingPunct="0">
              <a:lnSpc>
                <a:spcPct val="150000"/>
              </a:lnSpc>
              <a:defRPr/>
            </a:pPr>
            <a:r>
              <a:rPr lang="zh-CN" altLang="en-US" sz="16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部署两台服务器，通过</a:t>
            </a:r>
            <a:r>
              <a:rPr lang="en-US" altLang="zh-CN" sz="1600" b="1" dirty="0" err="1">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nginx</a:t>
            </a:r>
            <a:r>
              <a:rPr lang="zh-CN" altLang="en-US" sz="16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分发请求到</a:t>
            </a:r>
            <a:r>
              <a:rPr lang="en-US" altLang="zh-CN" sz="1600" b="1" dirty="0" err="1">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springboot</a:t>
            </a:r>
            <a:r>
              <a:rPr lang="zh-CN" altLang="en-US" sz="16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后台</a:t>
            </a:r>
            <a:endParaRPr lang="en-US" altLang="zh-CN" sz="1600" b="1"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endParaRPr>
          </a:p>
        </p:txBody>
      </p:sp>
      <p:grpSp>
        <p:nvGrpSpPr>
          <p:cNvPr id="38" name="组合 37"/>
          <p:cNvGrpSpPr/>
          <p:nvPr/>
        </p:nvGrpSpPr>
        <p:grpSpPr>
          <a:xfrm>
            <a:off x="9839943" y="5982535"/>
            <a:ext cx="2266333" cy="875465"/>
            <a:chOff x="9839943" y="5982535"/>
            <a:chExt cx="2266333" cy="875465"/>
          </a:xfrm>
        </p:grpSpPr>
        <p:sp>
          <p:nvSpPr>
            <p:cNvPr id="39" name="等腰三角形 38"/>
            <p:cNvSpPr/>
            <p:nvPr/>
          </p:nvSpPr>
          <p:spPr>
            <a:xfrm>
              <a:off x="10343658" y="5982535"/>
              <a:ext cx="1762618" cy="875465"/>
            </a:xfrm>
            <a:prstGeom prst="triangle">
              <a:avLst/>
            </a:prstGeom>
            <a:solidFill>
              <a:srgbClr val="597C8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a:off x="9839943" y="6346933"/>
              <a:ext cx="1007429" cy="511067"/>
            </a:xfrm>
            <a:prstGeom prst="triangle">
              <a:avLst/>
            </a:prstGeom>
            <a:noFill/>
            <a:ln w="38100">
              <a:solidFill>
                <a:srgbClr val="E67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7F93C0B-B958-429B-B3A4-93A5183433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6159" y="-19626"/>
            <a:ext cx="8982514" cy="6736886"/>
          </a:xfrm>
          <a:prstGeom prst="rect">
            <a:avLst/>
          </a:prstGeom>
        </p:spPr>
      </p:pic>
      <p:grpSp>
        <p:nvGrpSpPr>
          <p:cNvPr id="19" name="组合 18">
            <a:extLst>
              <a:ext uri="{FF2B5EF4-FFF2-40B4-BE49-F238E27FC236}">
                <a16:creationId xmlns:a16="http://schemas.microsoft.com/office/drawing/2014/main" id="{8B03F007-AB88-4913-BB81-05712091D8EF}"/>
              </a:ext>
            </a:extLst>
          </p:cNvPr>
          <p:cNvGrpSpPr/>
          <p:nvPr/>
        </p:nvGrpSpPr>
        <p:grpSpPr>
          <a:xfrm>
            <a:off x="340512" y="327724"/>
            <a:ext cx="2910823" cy="759857"/>
            <a:chOff x="174623" y="296357"/>
            <a:chExt cx="2690517" cy="565132"/>
          </a:xfrm>
        </p:grpSpPr>
        <p:grpSp>
          <p:nvGrpSpPr>
            <p:cNvPr id="23" name="组合 22">
              <a:extLst>
                <a:ext uri="{FF2B5EF4-FFF2-40B4-BE49-F238E27FC236}">
                  <a16:creationId xmlns:a16="http://schemas.microsoft.com/office/drawing/2014/main" id="{0863667F-412C-484C-8F94-2DC9A5887B5A}"/>
                </a:ext>
              </a:extLst>
            </p:cNvPr>
            <p:cNvGrpSpPr/>
            <p:nvPr/>
          </p:nvGrpSpPr>
          <p:grpSpPr>
            <a:xfrm>
              <a:off x="174623" y="296357"/>
              <a:ext cx="581749" cy="421571"/>
              <a:chOff x="174623" y="276805"/>
              <a:chExt cx="581749" cy="421571"/>
            </a:xfrm>
          </p:grpSpPr>
          <p:sp>
            <p:nvSpPr>
              <p:cNvPr id="25" name="矩形: 圆角 24">
                <a:extLst>
                  <a:ext uri="{FF2B5EF4-FFF2-40B4-BE49-F238E27FC236}">
                    <a16:creationId xmlns:a16="http://schemas.microsoft.com/office/drawing/2014/main" id="{343875E0-4C24-436C-A5C1-5F1D59CC0270}"/>
                  </a:ext>
                </a:extLst>
              </p:cNvPr>
              <p:cNvSpPr/>
              <p:nvPr/>
            </p:nvSpPr>
            <p:spPr>
              <a:xfrm rot="2700000">
                <a:off x="174098" y="277701"/>
                <a:ext cx="421200" cy="420150"/>
              </a:xfrm>
              <a:prstGeom prst="roundRect">
                <a:avLst/>
              </a:prstGeom>
              <a:noFill/>
              <a:ln>
                <a:solidFill>
                  <a:srgbClr val="E6705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26" name="矩形: 圆角 25">
                <a:extLst>
                  <a:ext uri="{FF2B5EF4-FFF2-40B4-BE49-F238E27FC236}">
                    <a16:creationId xmlns:a16="http://schemas.microsoft.com/office/drawing/2014/main" id="{2C1DA1B1-E8B9-4046-B911-2D5EC0704586}"/>
                  </a:ext>
                </a:extLst>
              </p:cNvPr>
              <p:cNvSpPr/>
              <p:nvPr/>
            </p:nvSpPr>
            <p:spPr>
              <a:xfrm rot="2700000">
                <a:off x="335172" y="276805"/>
                <a:ext cx="421200" cy="421200"/>
              </a:xfrm>
              <a:prstGeom prst="roundRect">
                <a:avLst/>
              </a:prstGeom>
              <a:solidFill>
                <a:srgbClr val="597C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24" name="矩形 23">
              <a:extLst>
                <a:ext uri="{FF2B5EF4-FFF2-40B4-BE49-F238E27FC236}">
                  <a16:creationId xmlns:a16="http://schemas.microsoft.com/office/drawing/2014/main" id="{3454A0DF-8461-4048-9825-2D18F8CF0023}"/>
                </a:ext>
              </a:extLst>
            </p:cNvPr>
            <p:cNvSpPr/>
            <p:nvPr/>
          </p:nvSpPr>
          <p:spPr>
            <a:xfrm>
              <a:off x="885111" y="338269"/>
              <a:ext cx="198002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w="0">
                    <a:noFill/>
                  </a:ln>
                  <a:solidFill>
                    <a:prstClr val="black">
                      <a:lumMod val="65000"/>
                      <a:lumOff val="35000"/>
                    </a:prstClr>
                  </a:solidFill>
                  <a:effectLst/>
                  <a:uLnTx/>
                  <a:uFillTx/>
                  <a:latin typeface="思源宋体 CN" panose="02020400000000000000" pitchFamily="18" charset="-122"/>
                  <a:ea typeface="思源宋体 CN Heavy" panose="02020900000000000000" pitchFamily="18" charset="-122"/>
                  <a:cs typeface="+mn-cs"/>
                </a:rPr>
                <a:t>服务器部署</a:t>
              </a:r>
              <a:endPar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endParaRPr>
            </a:p>
          </p:txBody>
        </p:sp>
      </p:grpSp>
    </p:spTree>
    <p:extLst>
      <p:ext uri="{BB962C8B-B14F-4D97-AF65-F5344CB8AC3E}">
        <p14:creationId xmlns:p14="http://schemas.microsoft.com/office/powerpoint/2010/main" val="336285615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等腰三角形 19"/>
          <p:cNvSpPr/>
          <p:nvPr/>
        </p:nvSpPr>
        <p:spPr>
          <a:xfrm>
            <a:off x="-133351" y="5606507"/>
            <a:ext cx="2466975" cy="1251493"/>
          </a:xfrm>
          <a:prstGeom prst="triangle">
            <a:avLst/>
          </a:prstGeom>
          <a:solidFill>
            <a:srgbClr val="E6705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6200000">
            <a:off x="9651205" y="140059"/>
            <a:ext cx="3395233" cy="1686358"/>
          </a:xfrm>
          <a:prstGeom prst="triangle">
            <a:avLst/>
          </a:prstGeom>
          <a:solidFill>
            <a:srgbClr val="597C8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6200000">
            <a:off x="10320669" y="1443232"/>
            <a:ext cx="2466975" cy="1251493"/>
          </a:xfrm>
          <a:prstGeom prst="triangle">
            <a:avLst/>
          </a:prstGeom>
          <a:noFill/>
          <a:ln w="38100">
            <a:solidFill>
              <a:srgbClr val="E67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73557F18-4D4F-4745-9344-2F05BCE5A808}"/>
              </a:ext>
            </a:extLst>
          </p:cNvPr>
          <p:cNvSpPr txBox="1"/>
          <p:nvPr/>
        </p:nvSpPr>
        <p:spPr>
          <a:xfrm>
            <a:off x="4610259" y="2598003"/>
            <a:ext cx="3986463" cy="830997"/>
          </a:xfrm>
          <a:prstGeom prst="rect">
            <a:avLst/>
          </a:prstGeom>
          <a:noFill/>
        </p:spPr>
        <p:txBody>
          <a:bodyPr wrap="square" rtlCol="0">
            <a:spAutoFit/>
          </a:bodyPr>
          <a:lstStyle/>
          <a:p>
            <a:pPr>
              <a:defRPr/>
            </a:pPr>
            <a:r>
              <a:rPr lang="zh-CN" altLang="en-US" sz="4800" dirty="0">
                <a:solidFill>
                  <a:srgbClr val="597C8F"/>
                </a:solidFill>
                <a:latin typeface="思源宋体 CN Heavy" panose="02020900000000000000" pitchFamily="18" charset="-122"/>
                <a:ea typeface="思源宋体 CN Heavy" panose="02020900000000000000" pitchFamily="18" charset="-122"/>
                <a:sym typeface="思源黑体 CN Bold" panose="020B0800000000000000" pitchFamily="34" charset="-122"/>
              </a:rPr>
              <a:t>技术亮点</a:t>
            </a:r>
          </a:p>
        </p:txBody>
      </p:sp>
      <p:sp>
        <p:nvSpPr>
          <p:cNvPr id="12" name="矩形 11">
            <a:extLst>
              <a:ext uri="{FF2B5EF4-FFF2-40B4-BE49-F238E27FC236}">
                <a16:creationId xmlns:a16="http://schemas.microsoft.com/office/drawing/2014/main" id="{24B98895-22FB-4882-BA22-DE15F2EDC61F}"/>
              </a:ext>
            </a:extLst>
          </p:cNvPr>
          <p:cNvSpPr/>
          <p:nvPr/>
        </p:nvSpPr>
        <p:spPr>
          <a:xfrm>
            <a:off x="4622357" y="3429000"/>
            <a:ext cx="5908270" cy="377604"/>
          </a:xfrm>
          <a:prstGeom prst="rect">
            <a:avLst/>
          </a:prstGeom>
        </p:spPr>
        <p:txBody>
          <a:bodyPr wrap="square">
            <a:spAutoFit/>
          </a:bodyPr>
          <a:lstStyle/>
          <a:p>
            <a:pPr eaLnBrk="0" hangingPunct="0">
              <a:lnSpc>
                <a:spcPct val="150000"/>
              </a:lnSpc>
            </a:pPr>
            <a:r>
              <a:rPr lang="en-US" altLang="zh-CN" sz="1400" b="1" dirty="0">
                <a:solidFill>
                  <a:schemeClr val="tx1">
                    <a:lumMod val="65000"/>
                    <a:lumOff val="35000"/>
                  </a:schemeClr>
                </a:solidFill>
                <a:latin typeface="思源宋体 CN" panose="02020400000000000000" pitchFamily="18" charset="-122"/>
                <a:ea typeface="思源宋体 CN" panose="02020400000000000000" pitchFamily="18" charset="-122"/>
                <a:sym typeface="思源黑体 CN Bold" panose="020B0800000000000000" pitchFamily="34" charset="-122"/>
              </a:rPr>
              <a:t>Technical highlights</a:t>
            </a:r>
          </a:p>
        </p:txBody>
      </p:sp>
      <p:grpSp>
        <p:nvGrpSpPr>
          <p:cNvPr id="15" name="组合 14">
            <a:extLst>
              <a:ext uri="{FF2B5EF4-FFF2-40B4-BE49-F238E27FC236}">
                <a16:creationId xmlns:a16="http://schemas.microsoft.com/office/drawing/2014/main" id="{7E2E872A-E929-44C1-B583-2D787812CBC5}"/>
              </a:ext>
            </a:extLst>
          </p:cNvPr>
          <p:cNvGrpSpPr/>
          <p:nvPr/>
        </p:nvGrpSpPr>
        <p:grpSpPr>
          <a:xfrm>
            <a:off x="2013399" y="2412031"/>
            <a:ext cx="2127545" cy="1780869"/>
            <a:chOff x="1072586" y="730321"/>
            <a:chExt cx="5273250" cy="4571656"/>
          </a:xfrm>
        </p:grpSpPr>
        <p:sp>
          <p:nvSpPr>
            <p:cNvPr id="16" name="矩形 15">
              <a:extLst>
                <a:ext uri="{FF2B5EF4-FFF2-40B4-BE49-F238E27FC236}">
                  <a16:creationId xmlns:a16="http://schemas.microsoft.com/office/drawing/2014/main" id="{E6883E10-763C-4B40-BC20-4FACC488BCE9}"/>
                </a:ext>
              </a:extLst>
            </p:cNvPr>
            <p:cNvSpPr/>
            <p:nvPr/>
          </p:nvSpPr>
          <p:spPr>
            <a:xfrm rot="2648372">
              <a:off x="1072586" y="730321"/>
              <a:ext cx="4474028" cy="4474028"/>
            </a:xfrm>
            <a:prstGeom prst="rect">
              <a:avLst/>
            </a:prstGeom>
            <a:noFill/>
            <a:ln w="38100">
              <a:solidFill>
                <a:srgbClr val="0037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7" name="矩形 16">
              <a:extLst>
                <a:ext uri="{FF2B5EF4-FFF2-40B4-BE49-F238E27FC236}">
                  <a16:creationId xmlns:a16="http://schemas.microsoft.com/office/drawing/2014/main" id="{60DEB76C-EB8E-450D-A60F-28B40D01FB37}"/>
                </a:ext>
              </a:extLst>
            </p:cNvPr>
            <p:cNvSpPr/>
            <p:nvPr/>
          </p:nvSpPr>
          <p:spPr>
            <a:xfrm rot="2648372">
              <a:off x="1846331" y="756879"/>
              <a:ext cx="4499505" cy="4545098"/>
            </a:xfrm>
            <a:prstGeom prst="rect">
              <a:avLst/>
            </a:prstGeom>
            <a:solidFill>
              <a:srgbClr val="FAFAF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18" name="文本框 17">
            <a:extLst>
              <a:ext uri="{FF2B5EF4-FFF2-40B4-BE49-F238E27FC236}">
                <a16:creationId xmlns:a16="http://schemas.microsoft.com/office/drawing/2014/main" id="{5A417F92-7099-4BEA-90A5-A9813AC71753}"/>
              </a:ext>
            </a:extLst>
          </p:cNvPr>
          <p:cNvSpPr txBox="1"/>
          <p:nvPr/>
        </p:nvSpPr>
        <p:spPr>
          <a:xfrm>
            <a:off x="2508307" y="2702301"/>
            <a:ext cx="1449904" cy="1200329"/>
          </a:xfrm>
          <a:prstGeom prst="rect">
            <a:avLst/>
          </a:prstGeom>
          <a:noFill/>
        </p:spPr>
        <p:txBody>
          <a:bodyPr wrap="square" rtlCol="0">
            <a:spAutoFit/>
          </a:bodyPr>
          <a:lstStyle/>
          <a:p>
            <a:pPr>
              <a:defRPr/>
            </a:pPr>
            <a:r>
              <a:rPr lang="en-US" altLang="zh-CN" sz="7200" dirty="0">
                <a:solidFill>
                  <a:srgbClr val="E67054"/>
                </a:solidFill>
                <a:latin typeface="思源宋体 CN Heavy" panose="02020900000000000000" pitchFamily="18" charset="-122"/>
                <a:ea typeface="思源宋体 CN Heavy" panose="02020900000000000000" pitchFamily="18" charset="-122"/>
                <a:sym typeface="思源黑体 CN Bold" panose="020B0800000000000000" pitchFamily="34" charset="-122"/>
              </a:rPr>
              <a:t>03</a:t>
            </a:r>
            <a:endParaRPr lang="zh-CN" altLang="en-US" sz="7200" dirty="0">
              <a:solidFill>
                <a:srgbClr val="E67054"/>
              </a:solidFill>
              <a:latin typeface="思源宋体 CN Heavy" panose="02020900000000000000" pitchFamily="18" charset="-122"/>
              <a:ea typeface="思源宋体 CN Heavy" panose="02020900000000000000" pitchFamily="18" charset="-122"/>
              <a:sym typeface="思源黑体 CN Bold" panose="020B08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flipH="1">
            <a:off x="7270471" y="1795688"/>
            <a:ext cx="5138943" cy="4802788"/>
            <a:chOff x="-144379" y="1283369"/>
            <a:chExt cx="5186606" cy="4828674"/>
          </a:xfrm>
        </p:grpSpPr>
        <p:sp>
          <p:nvSpPr>
            <p:cNvPr id="10" name="椭圆 9"/>
            <p:cNvSpPr/>
            <p:nvPr/>
          </p:nvSpPr>
          <p:spPr>
            <a:xfrm>
              <a:off x="-144379" y="1283369"/>
              <a:ext cx="4828674" cy="4828674"/>
            </a:xfrm>
            <a:prstGeom prst="ellipse">
              <a:avLst/>
            </a:prstGeom>
            <a:noFill/>
            <a:ln>
              <a:gradFill>
                <a:gsLst>
                  <a:gs pos="59000">
                    <a:schemeClr val="accent1">
                      <a:lumMod val="5000"/>
                      <a:lumOff val="95000"/>
                      <a:alpha val="0"/>
                    </a:schemeClr>
                  </a:gs>
                  <a:gs pos="100000">
                    <a:srgbClr val="395269"/>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latin typeface="思源宋体 CN" panose="02020400000000000000" pitchFamily="18" charset="-122"/>
                <a:ea typeface="思源宋体 CN" panose="02020400000000000000" pitchFamily="18" charset="-122"/>
              </a:endParaRPr>
            </a:p>
          </p:txBody>
        </p:sp>
        <p:cxnSp>
          <p:nvCxnSpPr>
            <p:cNvPr id="11" name="直接连接符 10"/>
            <p:cNvCxnSpPr/>
            <p:nvPr/>
          </p:nvCxnSpPr>
          <p:spPr>
            <a:xfrm flipV="1">
              <a:off x="2930202" y="2313245"/>
              <a:ext cx="1298025" cy="979664"/>
            </a:xfrm>
            <a:prstGeom prst="line">
              <a:avLst/>
            </a:prstGeom>
            <a:noFill/>
            <a:ln w="15875" cap="flat" cmpd="sng" algn="ctr">
              <a:solidFill>
                <a:srgbClr val="FFFFFF">
                  <a:alpha val="56000"/>
                </a:srgbClr>
              </a:solidFill>
              <a:prstDash val="dash"/>
              <a:miter lim="800000"/>
            </a:ln>
            <a:effectLst/>
          </p:spPr>
        </p:cxnSp>
        <p:cxnSp>
          <p:nvCxnSpPr>
            <p:cNvPr id="12" name="直接连接符 11"/>
            <p:cNvCxnSpPr/>
            <p:nvPr/>
          </p:nvCxnSpPr>
          <p:spPr>
            <a:xfrm>
              <a:off x="3037953" y="3670004"/>
              <a:ext cx="1356366" cy="0"/>
            </a:xfrm>
            <a:prstGeom prst="line">
              <a:avLst/>
            </a:prstGeom>
            <a:noFill/>
            <a:ln w="15875" cap="flat" cmpd="sng" algn="ctr">
              <a:solidFill>
                <a:srgbClr val="FFFFFF">
                  <a:alpha val="56000"/>
                </a:srgbClr>
              </a:solidFill>
              <a:prstDash val="dash"/>
              <a:miter lim="800000"/>
            </a:ln>
            <a:effectLst/>
          </p:spPr>
        </p:cxnSp>
        <p:cxnSp>
          <p:nvCxnSpPr>
            <p:cNvPr id="13" name="直接连接符 12"/>
            <p:cNvCxnSpPr/>
            <p:nvPr/>
          </p:nvCxnSpPr>
          <p:spPr>
            <a:xfrm>
              <a:off x="2874761" y="4047100"/>
              <a:ext cx="1256058" cy="966434"/>
            </a:xfrm>
            <a:prstGeom prst="line">
              <a:avLst/>
            </a:prstGeom>
            <a:noFill/>
            <a:ln w="15875" cap="flat" cmpd="sng" algn="ctr">
              <a:solidFill>
                <a:srgbClr val="FFFFFF">
                  <a:alpha val="56000"/>
                </a:srgbClr>
              </a:solidFill>
              <a:prstDash val="dash"/>
              <a:miter lim="800000"/>
            </a:ln>
            <a:effectLst/>
          </p:spPr>
        </p:cxnSp>
        <p:grpSp>
          <p:nvGrpSpPr>
            <p:cNvPr id="14" name="组合 13"/>
            <p:cNvGrpSpPr/>
            <p:nvPr/>
          </p:nvGrpSpPr>
          <p:grpSpPr>
            <a:xfrm>
              <a:off x="802105" y="2255767"/>
              <a:ext cx="2893747" cy="2893747"/>
              <a:chOff x="1167928" y="2541380"/>
              <a:chExt cx="2288584" cy="2288584"/>
            </a:xfrm>
          </p:grpSpPr>
          <p:sp>
            <p:nvSpPr>
              <p:cNvPr id="49" name="同心圆 38"/>
              <p:cNvSpPr/>
              <p:nvPr/>
            </p:nvSpPr>
            <p:spPr>
              <a:xfrm>
                <a:off x="1167928" y="2541380"/>
                <a:ext cx="2288584" cy="2288584"/>
              </a:xfrm>
              <a:prstGeom prst="donut">
                <a:avLst>
                  <a:gd name="adj" fmla="val 7653"/>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cs typeface="+mn-cs"/>
                </a:endParaRPr>
              </a:p>
            </p:txBody>
          </p:sp>
          <p:sp>
            <p:nvSpPr>
              <p:cNvPr id="50" name="椭圆 49"/>
              <p:cNvSpPr/>
              <p:nvPr/>
            </p:nvSpPr>
            <p:spPr>
              <a:xfrm>
                <a:off x="1275880" y="2649333"/>
                <a:ext cx="2072682" cy="2072680"/>
              </a:xfrm>
              <a:prstGeom prst="ellipse">
                <a:avLst/>
              </a:prstGeom>
              <a:solidFill>
                <a:srgbClr val="597C8F">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51" name="椭圆 50"/>
              <p:cNvSpPr/>
              <p:nvPr/>
            </p:nvSpPr>
            <p:spPr>
              <a:xfrm flipH="1">
                <a:off x="1405374" y="2778827"/>
                <a:ext cx="1813694" cy="1813692"/>
              </a:xfrm>
              <a:prstGeom prst="ellipse">
                <a:avLst/>
              </a:prstGeom>
              <a:blipFill>
                <a:blip r:embed="rId3"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grpSp>
          <p:nvGrpSpPr>
            <p:cNvPr id="15" name="组合 14"/>
            <p:cNvGrpSpPr/>
            <p:nvPr/>
          </p:nvGrpSpPr>
          <p:grpSpPr>
            <a:xfrm>
              <a:off x="3864223" y="1943144"/>
              <a:ext cx="745170" cy="745170"/>
              <a:chOff x="3864223" y="1943144"/>
              <a:chExt cx="745170" cy="745170"/>
            </a:xfrm>
          </p:grpSpPr>
          <p:sp>
            <p:nvSpPr>
              <p:cNvPr id="46" name="同心圆 71"/>
              <p:cNvSpPr/>
              <p:nvPr/>
            </p:nvSpPr>
            <p:spPr>
              <a:xfrm>
                <a:off x="3864223" y="1943144"/>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cs typeface="+mn-cs"/>
                </a:endParaRPr>
              </a:p>
            </p:txBody>
          </p:sp>
          <p:sp>
            <p:nvSpPr>
              <p:cNvPr id="47" name="椭圆 46"/>
              <p:cNvSpPr/>
              <p:nvPr/>
            </p:nvSpPr>
            <p:spPr>
              <a:xfrm>
                <a:off x="3930762" y="2009684"/>
                <a:ext cx="612094" cy="612092"/>
              </a:xfrm>
              <a:prstGeom prst="ellipse">
                <a:avLst/>
              </a:prstGeom>
              <a:solidFill>
                <a:srgbClr val="597C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48" name="Freeform 8"/>
              <p:cNvSpPr>
                <a:spLocks noEditPoints="1"/>
              </p:cNvSpPr>
              <p:nvPr/>
            </p:nvSpPr>
            <p:spPr bwMode="auto">
              <a:xfrm>
                <a:off x="4093886" y="2174106"/>
                <a:ext cx="285845" cy="283247"/>
              </a:xfrm>
              <a:custGeom>
                <a:avLst/>
                <a:gdLst>
                  <a:gd name="T0" fmla="*/ 18 w 138"/>
                  <a:gd name="T1" fmla="*/ 69 h 138"/>
                  <a:gd name="T2" fmla="*/ 0 w 138"/>
                  <a:gd name="T3" fmla="*/ 69 h 138"/>
                  <a:gd name="T4" fmla="*/ 0 w 138"/>
                  <a:gd name="T5" fmla="*/ 121 h 138"/>
                  <a:gd name="T6" fmla="*/ 18 w 138"/>
                  <a:gd name="T7" fmla="*/ 138 h 138"/>
                  <a:gd name="T8" fmla="*/ 69 w 138"/>
                  <a:gd name="T9" fmla="*/ 138 h 138"/>
                  <a:gd name="T10" fmla="*/ 69 w 138"/>
                  <a:gd name="T11" fmla="*/ 121 h 138"/>
                  <a:gd name="T12" fmla="*/ 18 w 138"/>
                  <a:gd name="T13" fmla="*/ 121 h 138"/>
                  <a:gd name="T14" fmla="*/ 18 w 138"/>
                  <a:gd name="T15" fmla="*/ 69 h 138"/>
                  <a:gd name="T16" fmla="*/ 121 w 138"/>
                  <a:gd name="T17" fmla="*/ 86 h 138"/>
                  <a:gd name="T18" fmla="*/ 52 w 138"/>
                  <a:gd name="T19" fmla="*/ 86 h 138"/>
                  <a:gd name="T20" fmla="*/ 52 w 138"/>
                  <a:gd name="T21" fmla="*/ 18 h 138"/>
                  <a:gd name="T22" fmla="*/ 121 w 138"/>
                  <a:gd name="T23" fmla="*/ 18 h 138"/>
                  <a:gd name="T24" fmla="*/ 121 w 138"/>
                  <a:gd name="T25" fmla="*/ 86 h 138"/>
                  <a:gd name="T26" fmla="*/ 121 w 138"/>
                  <a:gd name="T27" fmla="*/ 0 h 138"/>
                  <a:gd name="T28" fmla="*/ 52 w 138"/>
                  <a:gd name="T29" fmla="*/ 0 h 138"/>
                  <a:gd name="T30" fmla="*/ 35 w 138"/>
                  <a:gd name="T31" fmla="*/ 17 h 138"/>
                  <a:gd name="T32" fmla="*/ 35 w 138"/>
                  <a:gd name="T33" fmla="*/ 86 h 138"/>
                  <a:gd name="T34" fmla="*/ 52 w 138"/>
                  <a:gd name="T35" fmla="*/ 103 h 138"/>
                  <a:gd name="T36" fmla="*/ 121 w 138"/>
                  <a:gd name="T37" fmla="*/ 103 h 138"/>
                  <a:gd name="T38" fmla="*/ 138 w 138"/>
                  <a:gd name="T39" fmla="*/ 86 h 138"/>
                  <a:gd name="T40" fmla="*/ 138 w 138"/>
                  <a:gd name="T41" fmla="*/ 18 h 138"/>
                  <a:gd name="T42" fmla="*/ 121 w 138"/>
                  <a:gd name="T4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38">
                    <a:moveTo>
                      <a:pt x="18" y="69"/>
                    </a:moveTo>
                    <a:cubicBezTo>
                      <a:pt x="0" y="69"/>
                      <a:pt x="0" y="69"/>
                      <a:pt x="0" y="69"/>
                    </a:cubicBezTo>
                    <a:cubicBezTo>
                      <a:pt x="0" y="121"/>
                      <a:pt x="0" y="121"/>
                      <a:pt x="0" y="121"/>
                    </a:cubicBezTo>
                    <a:cubicBezTo>
                      <a:pt x="0" y="130"/>
                      <a:pt x="8" y="138"/>
                      <a:pt x="18" y="138"/>
                    </a:cubicBezTo>
                    <a:cubicBezTo>
                      <a:pt x="69" y="138"/>
                      <a:pt x="69" y="138"/>
                      <a:pt x="69" y="138"/>
                    </a:cubicBezTo>
                    <a:cubicBezTo>
                      <a:pt x="69" y="121"/>
                      <a:pt x="69" y="121"/>
                      <a:pt x="69" y="121"/>
                    </a:cubicBezTo>
                    <a:cubicBezTo>
                      <a:pt x="18" y="121"/>
                      <a:pt x="18" y="121"/>
                      <a:pt x="18" y="121"/>
                    </a:cubicBezTo>
                    <a:cubicBezTo>
                      <a:pt x="18" y="69"/>
                      <a:pt x="18" y="69"/>
                      <a:pt x="18" y="69"/>
                    </a:cubicBezTo>
                    <a:close/>
                    <a:moveTo>
                      <a:pt x="121" y="86"/>
                    </a:moveTo>
                    <a:cubicBezTo>
                      <a:pt x="52" y="86"/>
                      <a:pt x="52" y="86"/>
                      <a:pt x="52" y="86"/>
                    </a:cubicBezTo>
                    <a:cubicBezTo>
                      <a:pt x="52" y="18"/>
                      <a:pt x="52" y="18"/>
                      <a:pt x="52" y="18"/>
                    </a:cubicBezTo>
                    <a:cubicBezTo>
                      <a:pt x="121" y="18"/>
                      <a:pt x="121" y="18"/>
                      <a:pt x="121" y="18"/>
                    </a:cubicBezTo>
                    <a:cubicBezTo>
                      <a:pt x="121" y="86"/>
                      <a:pt x="121" y="86"/>
                      <a:pt x="121" y="86"/>
                    </a:cubicBezTo>
                    <a:close/>
                    <a:moveTo>
                      <a:pt x="121" y="0"/>
                    </a:moveTo>
                    <a:cubicBezTo>
                      <a:pt x="52" y="0"/>
                      <a:pt x="52" y="0"/>
                      <a:pt x="52" y="0"/>
                    </a:cubicBezTo>
                    <a:cubicBezTo>
                      <a:pt x="42" y="0"/>
                      <a:pt x="35" y="8"/>
                      <a:pt x="35" y="17"/>
                    </a:cubicBezTo>
                    <a:cubicBezTo>
                      <a:pt x="35" y="86"/>
                      <a:pt x="35" y="86"/>
                      <a:pt x="35" y="86"/>
                    </a:cubicBezTo>
                    <a:cubicBezTo>
                      <a:pt x="35" y="96"/>
                      <a:pt x="42" y="103"/>
                      <a:pt x="52" y="103"/>
                    </a:cubicBezTo>
                    <a:cubicBezTo>
                      <a:pt x="121" y="103"/>
                      <a:pt x="121" y="103"/>
                      <a:pt x="121" y="103"/>
                    </a:cubicBezTo>
                    <a:cubicBezTo>
                      <a:pt x="130" y="103"/>
                      <a:pt x="138" y="96"/>
                      <a:pt x="138" y="86"/>
                    </a:cubicBezTo>
                    <a:cubicBezTo>
                      <a:pt x="138" y="18"/>
                      <a:pt x="138" y="18"/>
                      <a:pt x="138" y="18"/>
                    </a:cubicBezTo>
                    <a:cubicBezTo>
                      <a:pt x="138" y="8"/>
                      <a:pt x="130" y="0"/>
                      <a:pt x="121" y="0"/>
                    </a:cubicBezTo>
                    <a:close/>
                  </a:path>
                </a:pathLst>
              </a:custGeom>
              <a:solidFill>
                <a:schemeClr val="bg1"/>
              </a:solidFill>
              <a:ln>
                <a:noFill/>
              </a:ln>
            </p:spPr>
            <p:txBody>
              <a:bodyPr vert="horz" wrap="square" lIns="91440" tIns="45720" rIns="91440" bIns="45720" numCol="1" anchor="t" anchorCtr="0" compatLnSpc="1"/>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200"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sym typeface="Gill Sans" charset="0"/>
                </a:endParaRPr>
              </a:p>
            </p:txBody>
          </p:sp>
        </p:grpSp>
        <p:grpSp>
          <p:nvGrpSpPr>
            <p:cNvPr id="16" name="组合 15"/>
            <p:cNvGrpSpPr/>
            <p:nvPr/>
          </p:nvGrpSpPr>
          <p:grpSpPr>
            <a:xfrm>
              <a:off x="3864223" y="4683909"/>
              <a:ext cx="745170" cy="745170"/>
              <a:chOff x="3864223" y="4683909"/>
              <a:chExt cx="745170" cy="745170"/>
            </a:xfrm>
          </p:grpSpPr>
          <p:sp>
            <p:nvSpPr>
              <p:cNvPr id="37" name="同心圆 74"/>
              <p:cNvSpPr/>
              <p:nvPr/>
            </p:nvSpPr>
            <p:spPr>
              <a:xfrm>
                <a:off x="3864223" y="4683909"/>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cs typeface="+mn-cs"/>
                </a:endParaRPr>
              </a:p>
            </p:txBody>
          </p:sp>
          <p:sp>
            <p:nvSpPr>
              <p:cNvPr id="38" name="椭圆 37"/>
              <p:cNvSpPr/>
              <p:nvPr/>
            </p:nvSpPr>
            <p:spPr>
              <a:xfrm>
                <a:off x="3930762" y="4750449"/>
                <a:ext cx="612094" cy="612092"/>
              </a:xfrm>
              <a:prstGeom prst="ellipse">
                <a:avLst/>
              </a:prstGeom>
              <a:solidFill>
                <a:srgbClr val="597C8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39" name="Freeform 187"/>
              <p:cNvSpPr/>
              <p:nvPr/>
            </p:nvSpPr>
            <p:spPr bwMode="auto">
              <a:xfrm>
                <a:off x="4170615" y="5083751"/>
                <a:ext cx="200918" cy="119149"/>
              </a:xfrm>
              <a:custGeom>
                <a:avLst/>
                <a:gdLst>
                  <a:gd name="T0" fmla="*/ 76 w 109"/>
                  <a:gd name="T1" fmla="*/ 0 h 65"/>
                  <a:gd name="T2" fmla="*/ 54 w 109"/>
                  <a:gd name="T3" fmla="*/ 0 h 65"/>
                  <a:gd name="T4" fmla="*/ 69 w 109"/>
                  <a:gd name="T5" fmla="*/ 17 h 65"/>
                  <a:gd name="T6" fmla="*/ 76 w 109"/>
                  <a:gd name="T7" fmla="*/ 17 h 65"/>
                  <a:gd name="T8" fmla="*/ 91 w 109"/>
                  <a:gd name="T9" fmla="*/ 32 h 65"/>
                  <a:gd name="T10" fmla="*/ 76 w 109"/>
                  <a:gd name="T11" fmla="*/ 48 h 65"/>
                  <a:gd name="T12" fmla="*/ 32 w 109"/>
                  <a:gd name="T13" fmla="*/ 48 h 65"/>
                  <a:gd name="T14" fmla="*/ 17 w 109"/>
                  <a:gd name="T15" fmla="*/ 32 h 65"/>
                  <a:gd name="T16" fmla="*/ 20 w 109"/>
                  <a:gd name="T17" fmla="*/ 24 h 65"/>
                  <a:gd name="T18" fmla="*/ 1 w 109"/>
                  <a:gd name="T19" fmla="*/ 24 h 65"/>
                  <a:gd name="T20" fmla="*/ 0 w 109"/>
                  <a:gd name="T21" fmla="*/ 32 h 65"/>
                  <a:gd name="T22" fmla="*/ 32 w 109"/>
                  <a:gd name="T23" fmla="*/ 65 h 65"/>
                  <a:gd name="T24" fmla="*/ 76 w 109"/>
                  <a:gd name="T25" fmla="*/ 65 h 65"/>
                  <a:gd name="T26" fmla="*/ 109 w 109"/>
                  <a:gd name="T27" fmla="*/ 32 h 65"/>
                  <a:gd name="T28" fmla="*/ 76 w 109"/>
                  <a:gd name="T2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65">
                    <a:moveTo>
                      <a:pt x="76" y="0"/>
                    </a:moveTo>
                    <a:cubicBezTo>
                      <a:pt x="54" y="0"/>
                      <a:pt x="54" y="0"/>
                      <a:pt x="54" y="0"/>
                    </a:cubicBezTo>
                    <a:cubicBezTo>
                      <a:pt x="61" y="4"/>
                      <a:pt x="66" y="10"/>
                      <a:pt x="69" y="17"/>
                    </a:cubicBezTo>
                    <a:cubicBezTo>
                      <a:pt x="76" y="17"/>
                      <a:pt x="76" y="17"/>
                      <a:pt x="76" y="17"/>
                    </a:cubicBezTo>
                    <a:cubicBezTo>
                      <a:pt x="85" y="17"/>
                      <a:pt x="91" y="24"/>
                      <a:pt x="91" y="32"/>
                    </a:cubicBezTo>
                    <a:cubicBezTo>
                      <a:pt x="91" y="41"/>
                      <a:pt x="85" y="48"/>
                      <a:pt x="76" y="48"/>
                    </a:cubicBezTo>
                    <a:cubicBezTo>
                      <a:pt x="32" y="48"/>
                      <a:pt x="32" y="48"/>
                      <a:pt x="32" y="48"/>
                    </a:cubicBezTo>
                    <a:cubicBezTo>
                      <a:pt x="24" y="48"/>
                      <a:pt x="17" y="41"/>
                      <a:pt x="17" y="32"/>
                    </a:cubicBezTo>
                    <a:cubicBezTo>
                      <a:pt x="17" y="29"/>
                      <a:pt x="18" y="26"/>
                      <a:pt x="20" y="24"/>
                    </a:cubicBezTo>
                    <a:cubicBezTo>
                      <a:pt x="1" y="24"/>
                      <a:pt x="1" y="24"/>
                      <a:pt x="1" y="24"/>
                    </a:cubicBezTo>
                    <a:cubicBezTo>
                      <a:pt x="0" y="27"/>
                      <a:pt x="0" y="30"/>
                      <a:pt x="0" y="32"/>
                    </a:cubicBezTo>
                    <a:cubicBezTo>
                      <a:pt x="0" y="50"/>
                      <a:pt x="14" y="65"/>
                      <a:pt x="32" y="65"/>
                    </a:cubicBezTo>
                    <a:cubicBezTo>
                      <a:pt x="76" y="65"/>
                      <a:pt x="76" y="65"/>
                      <a:pt x="76" y="65"/>
                    </a:cubicBezTo>
                    <a:cubicBezTo>
                      <a:pt x="94" y="65"/>
                      <a:pt x="109" y="50"/>
                      <a:pt x="109" y="32"/>
                    </a:cubicBezTo>
                    <a:cubicBezTo>
                      <a:pt x="109" y="15"/>
                      <a:pt x="94" y="0"/>
                      <a:pt x="76" y="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0" name="Freeform 188"/>
              <p:cNvSpPr/>
              <p:nvPr/>
            </p:nvSpPr>
            <p:spPr bwMode="auto">
              <a:xfrm>
                <a:off x="4089624" y="5083751"/>
                <a:ext cx="200918" cy="119149"/>
              </a:xfrm>
              <a:custGeom>
                <a:avLst/>
                <a:gdLst>
                  <a:gd name="T0" fmla="*/ 41 w 109"/>
                  <a:gd name="T1" fmla="*/ 48 h 65"/>
                  <a:gd name="T2" fmla="*/ 33 w 109"/>
                  <a:gd name="T3" fmla="*/ 48 h 65"/>
                  <a:gd name="T4" fmla="*/ 18 w 109"/>
                  <a:gd name="T5" fmla="*/ 32 h 65"/>
                  <a:gd name="T6" fmla="*/ 33 w 109"/>
                  <a:gd name="T7" fmla="*/ 17 h 65"/>
                  <a:gd name="T8" fmla="*/ 37 w 109"/>
                  <a:gd name="T9" fmla="*/ 17 h 65"/>
                  <a:gd name="T10" fmla="*/ 77 w 109"/>
                  <a:gd name="T11" fmla="*/ 17 h 65"/>
                  <a:gd name="T12" fmla="*/ 92 w 109"/>
                  <a:gd name="T13" fmla="*/ 32 h 65"/>
                  <a:gd name="T14" fmla="*/ 92 w 109"/>
                  <a:gd name="T15" fmla="*/ 35 h 65"/>
                  <a:gd name="T16" fmla="*/ 89 w 109"/>
                  <a:gd name="T17" fmla="*/ 42 h 65"/>
                  <a:gd name="T18" fmla="*/ 108 w 109"/>
                  <a:gd name="T19" fmla="*/ 42 h 65"/>
                  <a:gd name="T20" fmla="*/ 109 w 109"/>
                  <a:gd name="T21" fmla="*/ 35 h 65"/>
                  <a:gd name="T22" fmla="*/ 109 w 109"/>
                  <a:gd name="T23" fmla="*/ 35 h 65"/>
                  <a:gd name="T24" fmla="*/ 109 w 109"/>
                  <a:gd name="T25" fmla="*/ 32 h 65"/>
                  <a:gd name="T26" fmla="*/ 77 w 109"/>
                  <a:gd name="T27" fmla="*/ 0 h 65"/>
                  <a:gd name="T28" fmla="*/ 37 w 109"/>
                  <a:gd name="T29" fmla="*/ 0 h 65"/>
                  <a:gd name="T30" fmla="*/ 33 w 109"/>
                  <a:gd name="T31" fmla="*/ 0 h 65"/>
                  <a:gd name="T32" fmla="*/ 0 w 109"/>
                  <a:gd name="T33" fmla="*/ 32 h 65"/>
                  <a:gd name="T34" fmla="*/ 33 w 109"/>
                  <a:gd name="T35" fmla="*/ 65 h 65"/>
                  <a:gd name="T36" fmla="*/ 56 w 109"/>
                  <a:gd name="T37" fmla="*/ 65 h 65"/>
                  <a:gd name="T38" fmla="*/ 41 w 109"/>
                  <a:gd name="T39"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65">
                    <a:moveTo>
                      <a:pt x="41" y="48"/>
                    </a:moveTo>
                    <a:cubicBezTo>
                      <a:pt x="33" y="48"/>
                      <a:pt x="33" y="48"/>
                      <a:pt x="33" y="48"/>
                    </a:cubicBezTo>
                    <a:cubicBezTo>
                      <a:pt x="24" y="48"/>
                      <a:pt x="18" y="41"/>
                      <a:pt x="18" y="32"/>
                    </a:cubicBezTo>
                    <a:cubicBezTo>
                      <a:pt x="18" y="24"/>
                      <a:pt x="24" y="17"/>
                      <a:pt x="33" y="17"/>
                    </a:cubicBezTo>
                    <a:cubicBezTo>
                      <a:pt x="37" y="17"/>
                      <a:pt x="37" y="17"/>
                      <a:pt x="37" y="17"/>
                    </a:cubicBezTo>
                    <a:cubicBezTo>
                      <a:pt x="77" y="17"/>
                      <a:pt x="77" y="17"/>
                      <a:pt x="77" y="17"/>
                    </a:cubicBezTo>
                    <a:cubicBezTo>
                      <a:pt x="85" y="17"/>
                      <a:pt x="92" y="24"/>
                      <a:pt x="92" y="32"/>
                    </a:cubicBezTo>
                    <a:cubicBezTo>
                      <a:pt x="92" y="33"/>
                      <a:pt x="92" y="34"/>
                      <a:pt x="92" y="35"/>
                    </a:cubicBezTo>
                    <a:cubicBezTo>
                      <a:pt x="91" y="38"/>
                      <a:pt x="90" y="40"/>
                      <a:pt x="89" y="42"/>
                    </a:cubicBezTo>
                    <a:cubicBezTo>
                      <a:pt x="108" y="42"/>
                      <a:pt x="108" y="42"/>
                      <a:pt x="108" y="42"/>
                    </a:cubicBezTo>
                    <a:cubicBezTo>
                      <a:pt x="108" y="40"/>
                      <a:pt x="109" y="38"/>
                      <a:pt x="109" y="35"/>
                    </a:cubicBezTo>
                    <a:cubicBezTo>
                      <a:pt x="109" y="35"/>
                      <a:pt x="109" y="35"/>
                      <a:pt x="109" y="35"/>
                    </a:cubicBezTo>
                    <a:cubicBezTo>
                      <a:pt x="109" y="34"/>
                      <a:pt x="109" y="33"/>
                      <a:pt x="109" y="32"/>
                    </a:cubicBezTo>
                    <a:cubicBezTo>
                      <a:pt x="109" y="15"/>
                      <a:pt x="95" y="0"/>
                      <a:pt x="77" y="0"/>
                    </a:cubicBezTo>
                    <a:cubicBezTo>
                      <a:pt x="37" y="0"/>
                      <a:pt x="37" y="0"/>
                      <a:pt x="37" y="0"/>
                    </a:cubicBezTo>
                    <a:cubicBezTo>
                      <a:pt x="33" y="0"/>
                      <a:pt x="33" y="0"/>
                      <a:pt x="33" y="0"/>
                    </a:cubicBezTo>
                    <a:cubicBezTo>
                      <a:pt x="15" y="0"/>
                      <a:pt x="0" y="15"/>
                      <a:pt x="0" y="32"/>
                    </a:cubicBezTo>
                    <a:cubicBezTo>
                      <a:pt x="0" y="50"/>
                      <a:pt x="15" y="65"/>
                      <a:pt x="33" y="65"/>
                    </a:cubicBezTo>
                    <a:cubicBezTo>
                      <a:pt x="56" y="65"/>
                      <a:pt x="56" y="65"/>
                      <a:pt x="56" y="65"/>
                    </a:cubicBezTo>
                    <a:cubicBezTo>
                      <a:pt x="50" y="61"/>
                      <a:pt x="44" y="55"/>
                      <a:pt x="41" y="48"/>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1" name="Freeform 189"/>
              <p:cNvSpPr>
                <a:spLocks noEditPoints="1"/>
              </p:cNvSpPr>
              <p:nvPr/>
            </p:nvSpPr>
            <p:spPr bwMode="auto">
              <a:xfrm>
                <a:off x="4157375" y="4910089"/>
                <a:ext cx="145627" cy="147184"/>
              </a:xfrm>
              <a:custGeom>
                <a:avLst/>
                <a:gdLst>
                  <a:gd name="T0" fmla="*/ 40 w 79"/>
                  <a:gd name="T1" fmla="*/ 0 h 80"/>
                  <a:gd name="T2" fmla="*/ 0 w 79"/>
                  <a:gd name="T3" fmla="*/ 40 h 80"/>
                  <a:gd name="T4" fmla="*/ 40 w 79"/>
                  <a:gd name="T5" fmla="*/ 80 h 80"/>
                  <a:gd name="T6" fmla="*/ 79 w 79"/>
                  <a:gd name="T7" fmla="*/ 40 h 80"/>
                  <a:gd name="T8" fmla="*/ 40 w 79"/>
                  <a:gd name="T9" fmla="*/ 0 h 80"/>
                  <a:gd name="T10" fmla="*/ 63 w 79"/>
                  <a:gd name="T11" fmla="*/ 46 h 80"/>
                  <a:gd name="T12" fmla="*/ 46 w 79"/>
                  <a:gd name="T13" fmla="*/ 46 h 80"/>
                  <a:gd name="T14" fmla="*/ 46 w 79"/>
                  <a:gd name="T15" fmla="*/ 63 h 80"/>
                  <a:gd name="T16" fmla="*/ 33 w 79"/>
                  <a:gd name="T17" fmla="*/ 63 h 80"/>
                  <a:gd name="T18" fmla="*/ 33 w 79"/>
                  <a:gd name="T19" fmla="*/ 46 h 80"/>
                  <a:gd name="T20" fmla="*/ 17 w 79"/>
                  <a:gd name="T21" fmla="*/ 46 h 80"/>
                  <a:gd name="T22" fmla="*/ 17 w 79"/>
                  <a:gd name="T23" fmla="*/ 34 h 80"/>
                  <a:gd name="T24" fmla="*/ 33 w 79"/>
                  <a:gd name="T25" fmla="*/ 34 h 80"/>
                  <a:gd name="T26" fmla="*/ 33 w 79"/>
                  <a:gd name="T27" fmla="*/ 17 h 80"/>
                  <a:gd name="T28" fmla="*/ 46 w 79"/>
                  <a:gd name="T29" fmla="*/ 17 h 80"/>
                  <a:gd name="T30" fmla="*/ 46 w 79"/>
                  <a:gd name="T31" fmla="*/ 34 h 80"/>
                  <a:gd name="T32" fmla="*/ 63 w 79"/>
                  <a:gd name="T33" fmla="*/ 34 h 80"/>
                  <a:gd name="T34" fmla="*/ 63 w 79"/>
                  <a:gd name="T35"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80">
                    <a:moveTo>
                      <a:pt x="40" y="0"/>
                    </a:moveTo>
                    <a:cubicBezTo>
                      <a:pt x="18" y="0"/>
                      <a:pt x="0" y="18"/>
                      <a:pt x="0" y="40"/>
                    </a:cubicBezTo>
                    <a:cubicBezTo>
                      <a:pt x="0" y="62"/>
                      <a:pt x="18" y="80"/>
                      <a:pt x="40" y="80"/>
                    </a:cubicBezTo>
                    <a:cubicBezTo>
                      <a:pt x="62" y="80"/>
                      <a:pt x="79" y="62"/>
                      <a:pt x="79" y="40"/>
                    </a:cubicBezTo>
                    <a:cubicBezTo>
                      <a:pt x="79" y="18"/>
                      <a:pt x="62" y="0"/>
                      <a:pt x="40" y="0"/>
                    </a:cubicBezTo>
                    <a:close/>
                    <a:moveTo>
                      <a:pt x="63" y="46"/>
                    </a:moveTo>
                    <a:cubicBezTo>
                      <a:pt x="46" y="46"/>
                      <a:pt x="46" y="46"/>
                      <a:pt x="46" y="46"/>
                    </a:cubicBezTo>
                    <a:cubicBezTo>
                      <a:pt x="46" y="63"/>
                      <a:pt x="46" y="63"/>
                      <a:pt x="46" y="63"/>
                    </a:cubicBezTo>
                    <a:cubicBezTo>
                      <a:pt x="33" y="63"/>
                      <a:pt x="33" y="63"/>
                      <a:pt x="33" y="63"/>
                    </a:cubicBezTo>
                    <a:cubicBezTo>
                      <a:pt x="33" y="46"/>
                      <a:pt x="33" y="46"/>
                      <a:pt x="33" y="46"/>
                    </a:cubicBezTo>
                    <a:cubicBezTo>
                      <a:pt x="17" y="46"/>
                      <a:pt x="17" y="46"/>
                      <a:pt x="17" y="46"/>
                    </a:cubicBezTo>
                    <a:cubicBezTo>
                      <a:pt x="17" y="34"/>
                      <a:pt x="17" y="34"/>
                      <a:pt x="17" y="34"/>
                    </a:cubicBezTo>
                    <a:cubicBezTo>
                      <a:pt x="33" y="34"/>
                      <a:pt x="33" y="34"/>
                      <a:pt x="33" y="34"/>
                    </a:cubicBezTo>
                    <a:cubicBezTo>
                      <a:pt x="33" y="17"/>
                      <a:pt x="33" y="17"/>
                      <a:pt x="33" y="17"/>
                    </a:cubicBezTo>
                    <a:cubicBezTo>
                      <a:pt x="46" y="17"/>
                      <a:pt x="46" y="17"/>
                      <a:pt x="46" y="17"/>
                    </a:cubicBezTo>
                    <a:cubicBezTo>
                      <a:pt x="46" y="34"/>
                      <a:pt x="46" y="34"/>
                      <a:pt x="46" y="34"/>
                    </a:cubicBezTo>
                    <a:cubicBezTo>
                      <a:pt x="63" y="34"/>
                      <a:pt x="63" y="34"/>
                      <a:pt x="63" y="34"/>
                    </a:cubicBezTo>
                    <a:lnTo>
                      <a:pt x="63" y="46"/>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2" name="Rectangle 190"/>
              <p:cNvSpPr>
                <a:spLocks noChangeArrowheads="1"/>
              </p:cNvSpPr>
              <p:nvPr/>
            </p:nvSpPr>
            <p:spPr bwMode="auto">
              <a:xfrm>
                <a:off x="4336489" y="4987964"/>
                <a:ext cx="21805" cy="73203"/>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3" name="Rectangle 191"/>
              <p:cNvSpPr>
                <a:spLocks noChangeArrowheads="1"/>
              </p:cNvSpPr>
              <p:nvPr/>
            </p:nvSpPr>
            <p:spPr bwMode="auto">
              <a:xfrm>
                <a:off x="4310790" y="5013663"/>
                <a:ext cx="73203" cy="21805"/>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4" name="Rectangle 192"/>
              <p:cNvSpPr>
                <a:spLocks noChangeArrowheads="1"/>
              </p:cNvSpPr>
              <p:nvPr/>
            </p:nvSpPr>
            <p:spPr bwMode="auto">
              <a:xfrm>
                <a:off x="4105978" y="5009769"/>
                <a:ext cx="13239" cy="44389"/>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45" name="Rectangle 193"/>
              <p:cNvSpPr>
                <a:spLocks noChangeArrowheads="1"/>
              </p:cNvSpPr>
              <p:nvPr/>
            </p:nvSpPr>
            <p:spPr bwMode="auto">
              <a:xfrm>
                <a:off x="4091182" y="5024565"/>
                <a:ext cx="44389" cy="12460"/>
              </a:xfrm>
              <a:prstGeom prst="rect">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grpSp>
        <p:grpSp>
          <p:nvGrpSpPr>
            <p:cNvPr id="17" name="组合 16"/>
            <p:cNvGrpSpPr/>
            <p:nvPr/>
          </p:nvGrpSpPr>
          <p:grpSpPr>
            <a:xfrm>
              <a:off x="4297057" y="3301930"/>
              <a:ext cx="745170" cy="745170"/>
              <a:chOff x="4297057" y="3301930"/>
              <a:chExt cx="745170" cy="745170"/>
            </a:xfrm>
          </p:grpSpPr>
          <p:sp>
            <p:nvSpPr>
              <p:cNvPr id="18" name="同心圆 77"/>
              <p:cNvSpPr/>
              <p:nvPr/>
            </p:nvSpPr>
            <p:spPr>
              <a:xfrm>
                <a:off x="4297057" y="3301930"/>
                <a:ext cx="745170" cy="745170"/>
              </a:xfrm>
              <a:prstGeom prst="donut">
                <a:avLst>
                  <a:gd name="adj" fmla="val 11402"/>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cs typeface="+mn-cs"/>
                </a:endParaRPr>
              </a:p>
            </p:txBody>
          </p:sp>
          <p:sp>
            <p:nvSpPr>
              <p:cNvPr id="19" name="椭圆 18"/>
              <p:cNvSpPr/>
              <p:nvPr/>
            </p:nvSpPr>
            <p:spPr>
              <a:xfrm>
                <a:off x="4363596" y="3368470"/>
                <a:ext cx="612094" cy="612092"/>
              </a:xfrm>
              <a:prstGeom prst="ellipse">
                <a:avLst/>
              </a:prstGeom>
              <a:solidFill>
                <a:srgbClr val="E6705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20" name="Oval 302"/>
              <p:cNvSpPr>
                <a:spLocks noChangeArrowheads="1"/>
              </p:cNvSpPr>
              <p:nvPr/>
            </p:nvSpPr>
            <p:spPr bwMode="auto">
              <a:xfrm>
                <a:off x="4598463" y="3517799"/>
                <a:ext cx="47656" cy="60487"/>
              </a:xfrm>
              <a:prstGeom prst="ellipse">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1" name="Freeform 303"/>
              <p:cNvSpPr>
                <a:spLocks noEditPoints="1"/>
              </p:cNvSpPr>
              <p:nvPr/>
            </p:nvSpPr>
            <p:spPr bwMode="auto">
              <a:xfrm>
                <a:off x="4533088" y="3583785"/>
                <a:ext cx="174740" cy="247447"/>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2" name="Freeform 304"/>
              <p:cNvSpPr/>
              <p:nvPr/>
            </p:nvSpPr>
            <p:spPr bwMode="auto">
              <a:xfrm>
                <a:off x="4625957" y="3789074"/>
                <a:ext cx="34215" cy="42158"/>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3" name="Freeform 305"/>
              <p:cNvSpPr/>
              <p:nvPr/>
            </p:nvSpPr>
            <p:spPr bwMode="auto">
              <a:xfrm>
                <a:off x="4703552" y="3650381"/>
                <a:ext cx="30549" cy="23217"/>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4" name="Freeform 306"/>
              <p:cNvSpPr/>
              <p:nvPr/>
            </p:nvSpPr>
            <p:spPr bwMode="auto">
              <a:xfrm>
                <a:off x="4663227" y="3654659"/>
                <a:ext cx="34826" cy="33604"/>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5" name="Freeform 307"/>
              <p:cNvSpPr/>
              <p:nvPr/>
            </p:nvSpPr>
            <p:spPr bwMode="auto">
              <a:xfrm>
                <a:off x="4632678" y="3682152"/>
                <a:ext cx="34826" cy="34826"/>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6" name="Freeform 308"/>
              <p:cNvSpPr/>
              <p:nvPr/>
            </p:nvSpPr>
            <p:spPr bwMode="auto">
              <a:xfrm>
                <a:off x="4625957" y="3722477"/>
                <a:ext cx="22607" cy="29327"/>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7" name="Freeform 309"/>
              <p:cNvSpPr/>
              <p:nvPr/>
            </p:nvSpPr>
            <p:spPr bwMode="auto">
              <a:xfrm>
                <a:off x="4630234" y="3757303"/>
                <a:ext cx="32993" cy="34826"/>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8" name="Freeform 310"/>
              <p:cNvSpPr/>
              <p:nvPr/>
            </p:nvSpPr>
            <p:spPr bwMode="auto">
              <a:xfrm>
                <a:off x="4657728" y="3789074"/>
                <a:ext cx="34215" cy="32993"/>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29" name="Freeform 311"/>
              <p:cNvSpPr/>
              <p:nvPr/>
            </p:nvSpPr>
            <p:spPr bwMode="auto">
              <a:xfrm>
                <a:off x="4696220" y="3806182"/>
                <a:ext cx="30549" cy="25050"/>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0" name="Freeform 312"/>
              <p:cNvSpPr/>
              <p:nvPr/>
            </p:nvSpPr>
            <p:spPr bwMode="auto">
              <a:xfrm>
                <a:off x="4732878" y="3792129"/>
                <a:ext cx="34215" cy="32993"/>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1" name="Freeform 313"/>
              <p:cNvSpPr/>
              <p:nvPr/>
            </p:nvSpPr>
            <p:spPr bwMode="auto">
              <a:xfrm>
                <a:off x="4764650" y="3764635"/>
                <a:ext cx="32993" cy="32993"/>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2" name="Freeform 314"/>
              <p:cNvSpPr/>
              <p:nvPr/>
            </p:nvSpPr>
            <p:spPr bwMode="auto">
              <a:xfrm>
                <a:off x="4781757" y="3729809"/>
                <a:ext cx="24439" cy="28716"/>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3" name="Freeform 315"/>
              <p:cNvSpPr/>
              <p:nvPr/>
            </p:nvSpPr>
            <p:spPr bwMode="auto">
              <a:xfrm>
                <a:off x="4767093" y="3689484"/>
                <a:ext cx="33604" cy="32993"/>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4" name="Freeform 316"/>
              <p:cNvSpPr/>
              <p:nvPr/>
            </p:nvSpPr>
            <p:spPr bwMode="auto">
              <a:xfrm>
                <a:off x="4738378" y="3658935"/>
                <a:ext cx="34826" cy="33604"/>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5" name="Freeform 317"/>
              <p:cNvSpPr>
                <a:spLocks noEditPoints="1"/>
              </p:cNvSpPr>
              <p:nvPr/>
            </p:nvSpPr>
            <p:spPr bwMode="auto">
              <a:xfrm>
                <a:off x="4641843" y="3665045"/>
                <a:ext cx="148468" cy="150301"/>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sp>
            <p:nvSpPr>
              <p:cNvPr id="36" name="Oval 318"/>
              <p:cNvSpPr>
                <a:spLocks noChangeArrowheads="1"/>
              </p:cNvSpPr>
              <p:nvPr/>
            </p:nvSpPr>
            <p:spPr bwMode="auto">
              <a:xfrm>
                <a:off x="4683389" y="3708425"/>
                <a:ext cx="63542" cy="63542"/>
              </a:xfrm>
              <a:prstGeom prst="ellipse">
                <a:avLst/>
              </a:prstGeom>
              <a:solidFill>
                <a:schemeClr val="bg1"/>
              </a:solidFill>
              <a:ln>
                <a:noFill/>
              </a:ln>
            </p:spPr>
            <p:txBody>
              <a:bodyPr vert="horz" wrap="square" lIns="68580" tIns="34290" rIns="68580" bIns="3429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srgbClr val="000000"/>
                  </a:solidFill>
                  <a:effectLst/>
                  <a:uLnTx/>
                  <a:uFillTx/>
                  <a:latin typeface="思源宋体 CN" panose="02020400000000000000" pitchFamily="18" charset="-122"/>
                  <a:ea typeface="思源宋体 CN" panose="02020400000000000000" pitchFamily="18" charset="-122"/>
                </a:endParaRPr>
              </a:p>
            </p:txBody>
          </p:sp>
        </p:grpSp>
      </p:grpSp>
      <p:sp>
        <p:nvSpPr>
          <p:cNvPr id="52" name="文本框 51"/>
          <p:cNvSpPr txBox="1"/>
          <p:nvPr/>
        </p:nvSpPr>
        <p:spPr>
          <a:xfrm>
            <a:off x="1816785" y="1488026"/>
            <a:ext cx="5903489" cy="1249188"/>
          </a:xfrm>
          <a:prstGeom prst="rect">
            <a:avLst/>
          </a:prstGeom>
          <a:noFill/>
        </p:spPr>
        <p:txBody>
          <a:bodyPr wrap="square" rtlCol="0">
            <a:spAutoFit/>
          </a:bodyPr>
          <a:lstStyle/>
          <a:p>
            <a:pPr marL="342900" lvl="0" indent="-342900">
              <a:lnSpc>
                <a:spcPct val="150000"/>
              </a:lnSpc>
              <a:buClr>
                <a:srgbClr val="395269"/>
              </a:buClr>
              <a:buFont typeface="Wingdings" panose="05000000000000000000" pitchFamily="2" charset="2"/>
              <a:buChar char="u"/>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针对问题</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endParaRPr>
          </a:p>
          <a:p>
            <a:pPr lvl="0">
              <a:lnSpc>
                <a:spcPct val="150000"/>
              </a:lnSpc>
              <a:defRPr/>
            </a:pP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单个</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Redis</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服务在服务器宕机时会造成单点故障，可用性低；</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Redis</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为单线程操作，无法应对高并发。</a:t>
            </a:r>
          </a:p>
        </p:txBody>
      </p:sp>
      <p:sp>
        <p:nvSpPr>
          <p:cNvPr id="53" name="文本框 52"/>
          <p:cNvSpPr txBox="1"/>
          <p:nvPr/>
        </p:nvSpPr>
        <p:spPr>
          <a:xfrm>
            <a:off x="1291925" y="3126919"/>
            <a:ext cx="5903489" cy="1249188"/>
          </a:xfrm>
          <a:prstGeom prst="rect">
            <a:avLst/>
          </a:prstGeom>
          <a:noFill/>
        </p:spPr>
        <p:txBody>
          <a:bodyPr wrap="square" rtlCol="0">
            <a:spAutoFit/>
          </a:bodyPr>
          <a:lstStyle/>
          <a:p>
            <a:pPr marL="342900" lvl="0" indent="-342900">
              <a:lnSpc>
                <a:spcPct val="150000"/>
              </a:lnSpc>
              <a:buClr>
                <a:srgbClr val="FB4349"/>
              </a:buClr>
              <a:buFont typeface="Wingdings" panose="05000000000000000000" pitchFamily="2" charset="2"/>
              <a:buChar char="u"/>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技术方案</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endParaRPr>
          </a:p>
          <a:p>
            <a:pPr lvl="0">
              <a:lnSpc>
                <a:spcPct val="150000"/>
              </a:lnSpc>
              <a:defRPr/>
            </a:pP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在</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Cluster</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和</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Sentinel</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两种技术方案中选择去中心化的</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Cluster</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模式，多个主节点读写，相对</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Sentinel</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模式能够更好应对高并发。</a:t>
            </a:r>
          </a:p>
        </p:txBody>
      </p:sp>
      <p:grpSp>
        <p:nvGrpSpPr>
          <p:cNvPr id="65" name="组合 64"/>
          <p:cNvGrpSpPr/>
          <p:nvPr/>
        </p:nvGrpSpPr>
        <p:grpSpPr>
          <a:xfrm>
            <a:off x="9839943" y="5982535"/>
            <a:ext cx="2266333" cy="875465"/>
            <a:chOff x="9839943" y="5982535"/>
            <a:chExt cx="2266333" cy="875465"/>
          </a:xfrm>
        </p:grpSpPr>
        <p:sp>
          <p:nvSpPr>
            <p:cNvPr id="66" name="等腰三角形 65"/>
            <p:cNvSpPr/>
            <p:nvPr/>
          </p:nvSpPr>
          <p:spPr>
            <a:xfrm>
              <a:off x="10343658" y="5982535"/>
              <a:ext cx="1762618" cy="875465"/>
            </a:xfrm>
            <a:prstGeom prst="triangle">
              <a:avLst/>
            </a:prstGeom>
            <a:solidFill>
              <a:srgbClr val="597C8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a:off x="9839943" y="6346933"/>
              <a:ext cx="1007429" cy="511067"/>
            </a:xfrm>
            <a:prstGeom prst="triangle">
              <a:avLst/>
            </a:prstGeom>
            <a:noFill/>
            <a:ln w="38100">
              <a:solidFill>
                <a:srgbClr val="E67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文本框 55">
            <a:extLst>
              <a:ext uri="{FF2B5EF4-FFF2-40B4-BE49-F238E27FC236}">
                <a16:creationId xmlns:a16="http://schemas.microsoft.com/office/drawing/2014/main" id="{E3EA58E0-8865-4D2B-BC92-89CC1ED02E00}"/>
              </a:ext>
            </a:extLst>
          </p:cNvPr>
          <p:cNvSpPr txBox="1"/>
          <p:nvPr/>
        </p:nvSpPr>
        <p:spPr>
          <a:xfrm>
            <a:off x="1816785" y="4806859"/>
            <a:ext cx="5903489" cy="1249188"/>
          </a:xfrm>
          <a:prstGeom prst="rect">
            <a:avLst/>
          </a:prstGeom>
          <a:noFill/>
        </p:spPr>
        <p:txBody>
          <a:bodyPr wrap="square" rtlCol="0">
            <a:spAutoFit/>
          </a:bodyPr>
          <a:lstStyle/>
          <a:p>
            <a:pPr marL="342900" lvl="0" indent="-342900">
              <a:lnSpc>
                <a:spcPct val="150000"/>
              </a:lnSpc>
              <a:buClr>
                <a:srgbClr val="FB4349"/>
              </a:buClr>
              <a:buFont typeface="Wingdings" panose="05000000000000000000" pitchFamily="2" charset="2"/>
              <a:buChar char="u"/>
              <a:defRPr/>
            </a:pPr>
            <a:r>
              <a:rPr lang="zh-CN" altLang="en-US"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实现效果</a:t>
            </a:r>
            <a:endParaRPr lang="en-US" altLang="zh-CN" sz="20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endParaRPr>
          </a:p>
          <a:p>
            <a:pPr lvl="0">
              <a:lnSpc>
                <a:spcPct val="150000"/>
              </a:lnSpc>
              <a:defRPr/>
            </a:pP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在测试中主动关闭部分</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Redis</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结点，</a:t>
            </a:r>
            <a:r>
              <a:rPr lang="en-US" altLang="zh-CN"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Redis</a:t>
            </a:r>
            <a:r>
              <a:rPr lang="zh-CN" altLang="en-US" sz="1600" b="1" kern="0" dirty="0">
                <a:solidFill>
                  <a:prstClr val="black">
                    <a:lumMod val="75000"/>
                    <a:lumOff val="25000"/>
                  </a:prstClr>
                </a:solidFill>
                <a:latin typeface="思源宋体 CN" panose="02020400000000000000" pitchFamily="18" charset="-122"/>
                <a:ea typeface="思源宋体 CN" panose="02020400000000000000" pitchFamily="18" charset="-122"/>
                <a:cs typeface="+mn-ea"/>
                <a:sym typeface="字魂35号-经典雅黑" panose="00000500000000000000" pitchFamily="2" charset="-122"/>
              </a:rPr>
              <a:t>仍然能够保证正常运行，实现高可用。</a:t>
            </a:r>
          </a:p>
        </p:txBody>
      </p:sp>
      <p:grpSp>
        <p:nvGrpSpPr>
          <p:cNvPr id="57" name="组合 56">
            <a:extLst>
              <a:ext uri="{FF2B5EF4-FFF2-40B4-BE49-F238E27FC236}">
                <a16:creationId xmlns:a16="http://schemas.microsoft.com/office/drawing/2014/main" id="{563DE0A1-9FF3-469E-AE1D-C4185BF52728}"/>
              </a:ext>
            </a:extLst>
          </p:cNvPr>
          <p:cNvGrpSpPr/>
          <p:nvPr/>
        </p:nvGrpSpPr>
        <p:grpSpPr>
          <a:xfrm>
            <a:off x="222749" y="245532"/>
            <a:ext cx="3204349" cy="523220"/>
            <a:chOff x="174623" y="245532"/>
            <a:chExt cx="3204349" cy="523220"/>
          </a:xfrm>
        </p:grpSpPr>
        <p:grpSp>
          <p:nvGrpSpPr>
            <p:cNvPr id="58" name="组合 57">
              <a:extLst>
                <a:ext uri="{FF2B5EF4-FFF2-40B4-BE49-F238E27FC236}">
                  <a16:creationId xmlns:a16="http://schemas.microsoft.com/office/drawing/2014/main" id="{988A48E1-E776-47B3-9061-2237884C3FE1}"/>
                </a:ext>
              </a:extLst>
            </p:cNvPr>
            <p:cNvGrpSpPr/>
            <p:nvPr/>
          </p:nvGrpSpPr>
          <p:grpSpPr>
            <a:xfrm>
              <a:off x="174623" y="296357"/>
              <a:ext cx="581749" cy="421571"/>
              <a:chOff x="174623" y="276805"/>
              <a:chExt cx="581749" cy="421571"/>
            </a:xfrm>
          </p:grpSpPr>
          <p:sp>
            <p:nvSpPr>
              <p:cNvPr id="60" name="矩形: 圆角 59">
                <a:extLst>
                  <a:ext uri="{FF2B5EF4-FFF2-40B4-BE49-F238E27FC236}">
                    <a16:creationId xmlns:a16="http://schemas.microsoft.com/office/drawing/2014/main" id="{B8403253-B412-4F28-9E75-2A3841938F30}"/>
                  </a:ext>
                </a:extLst>
              </p:cNvPr>
              <p:cNvSpPr/>
              <p:nvPr/>
            </p:nvSpPr>
            <p:spPr>
              <a:xfrm rot="2700000">
                <a:off x="174098" y="277701"/>
                <a:ext cx="421200" cy="420150"/>
              </a:xfrm>
              <a:prstGeom prst="roundRect">
                <a:avLst/>
              </a:prstGeom>
              <a:noFill/>
              <a:ln>
                <a:solidFill>
                  <a:srgbClr val="E6705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1" name="矩形: 圆角 60">
                <a:extLst>
                  <a:ext uri="{FF2B5EF4-FFF2-40B4-BE49-F238E27FC236}">
                    <a16:creationId xmlns:a16="http://schemas.microsoft.com/office/drawing/2014/main" id="{D7AB2782-D7A1-4CBC-B57A-95370D32584A}"/>
                  </a:ext>
                </a:extLst>
              </p:cNvPr>
              <p:cNvSpPr/>
              <p:nvPr/>
            </p:nvSpPr>
            <p:spPr>
              <a:xfrm rot="2700000">
                <a:off x="335172" y="276805"/>
                <a:ext cx="421200" cy="421200"/>
              </a:xfrm>
              <a:prstGeom prst="roundRect">
                <a:avLst/>
              </a:prstGeom>
              <a:solidFill>
                <a:srgbClr val="597C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59" name="矩形 58">
              <a:extLst>
                <a:ext uri="{FF2B5EF4-FFF2-40B4-BE49-F238E27FC236}">
                  <a16:creationId xmlns:a16="http://schemas.microsoft.com/office/drawing/2014/main" id="{C0B9EC5A-74D2-48ED-9E6E-91A74ABB8EF0}"/>
                </a:ext>
              </a:extLst>
            </p:cNvPr>
            <p:cNvSpPr/>
            <p:nvPr/>
          </p:nvSpPr>
          <p:spPr>
            <a:xfrm>
              <a:off x="799612" y="245532"/>
              <a:ext cx="25793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w="0">
                    <a:noFill/>
                  </a:ln>
                  <a:solidFill>
                    <a:prstClr val="black">
                      <a:lumMod val="65000"/>
                      <a:lumOff val="35000"/>
                    </a:prstClr>
                  </a:solidFill>
                  <a:effectLst/>
                  <a:uLnTx/>
                  <a:uFillTx/>
                  <a:latin typeface="思源宋体 CN" panose="02020400000000000000" pitchFamily="18" charset="-122"/>
                  <a:ea typeface="思源宋体 CN Heavy" panose="02020900000000000000" pitchFamily="18" charset="-122"/>
                  <a:cs typeface="+mn-cs"/>
                </a:rPr>
                <a:t>Redis-Cluster</a:t>
              </a:r>
              <a:endPar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endParaRPr>
            </a:p>
          </p:txBody>
        </p:sp>
      </p:grpSp>
    </p:spTree>
    <p:extLst>
      <p:ext uri="{BB962C8B-B14F-4D97-AF65-F5344CB8AC3E}">
        <p14:creationId xmlns:p14="http://schemas.microsoft.com/office/powerpoint/2010/main" val="31349488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橙蓝色简约商务述职报告PPT模板"/>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1016</Words>
  <Application>Microsoft Office PowerPoint</Application>
  <PresentationFormat>宽屏</PresentationFormat>
  <Paragraphs>146</Paragraphs>
  <Slides>20</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Helvetica Neue</vt:lpstr>
      <vt:lpstr>等线</vt:lpstr>
      <vt:lpstr>思源宋体 CN</vt:lpstr>
      <vt:lpstr>思源宋体 CN Heavy</vt:lpstr>
      <vt:lpstr>字魂105号-简雅黑</vt:lpstr>
      <vt:lpstr>Arial</vt:lpstr>
      <vt:lpstr>Times New Roman</vt:lpstr>
      <vt:lpstr>Wingdings</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橙蓝色简约商务述职报告PPT模板</dc:title>
  <dc:creator>user</dc:creator>
  <dc:description>www.51pptmoban.com</dc:description>
  <cp:lastModifiedBy>陶 昱丞</cp:lastModifiedBy>
  <cp:revision>263</cp:revision>
  <dcterms:created xsi:type="dcterms:W3CDTF">2020-12-25T06:20:00Z</dcterms:created>
  <dcterms:modified xsi:type="dcterms:W3CDTF">2021-09-12T16:50:15Z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