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67" r:id="rId4"/>
    <p:sldId id="268" r:id="rId5"/>
    <p:sldId id="269" r:id="rId6"/>
    <p:sldId id="271" r:id="rId7"/>
    <p:sldId id="272" r:id="rId8"/>
    <p:sldId id="273" r:id="rId9"/>
    <p:sldId id="274" r:id="rId10"/>
    <p:sldId id="270" r:id="rId11"/>
    <p:sldId id="281" r:id="rId12"/>
    <p:sldId id="266" r:id="rId13"/>
    <p:sldId id="282" r:id="rId14"/>
    <p:sldId id="275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370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293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93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75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39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91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73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69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47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43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04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=""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9/14/2023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07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2C729A30-F429-4967-81E8-45F6757C88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19FC137C-7F97-41FA-86A1-2E01C38374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6967903" cy="68579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="" xmlns:a16="http://schemas.microsoft.com/office/drawing/2014/main" id="{9FBFB9D3-7D34-4948-B4D0-73E7B6E5272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 flipV="1">
            <a:off x="54949" y="-54949"/>
            <a:ext cx="6858005" cy="6967903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 descr="Habitación con servidores iluminados">
            <a:extLst>
              <a:ext uri="{FF2B5EF4-FFF2-40B4-BE49-F238E27FC236}">
                <a16:creationId xmlns="" xmlns:a16="http://schemas.microsoft.com/office/drawing/2014/main" id="{97D438FE-C4C9-824F-0E64-ECA3EFF3BF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00" r="31404" b="-3"/>
          <a:stretch/>
        </p:blipFill>
        <p:spPr>
          <a:xfrm>
            <a:off x="6967903" y="-14"/>
            <a:ext cx="5236733" cy="6858000"/>
          </a:xfrm>
          <a:prstGeom prst="rect">
            <a:avLst/>
          </a:prstGeom>
        </p:spPr>
      </p:pic>
      <p:pic>
        <p:nvPicPr>
          <p:cNvPr id="4" name="Imagen 4">
            <a:extLst>
              <a:ext uri="{FF2B5EF4-FFF2-40B4-BE49-F238E27FC236}">
                <a16:creationId xmlns="" xmlns:a16="http://schemas.microsoft.com/office/drawing/2014/main" id="{9E415BC9-5745-077E-6BB0-38C7FDA4A9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"/>
            <a:ext cx="13101959" cy="6857987"/>
          </a:xfrm>
          <a:prstGeom prst="rect">
            <a:avLst/>
          </a:prstGeom>
        </p:spPr>
      </p:pic>
      <p:sp>
        <p:nvSpPr>
          <p:cNvPr id="8" name="Título 5">
            <a:extLst>
              <a:ext uri="{FF2B5EF4-FFF2-40B4-BE49-F238E27FC236}">
                <a16:creationId xmlns="" xmlns:a16="http://schemas.microsoft.com/office/drawing/2014/main" id="{8ABF22DA-A00D-F02B-8E1D-AD1874E22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3613" y="682386"/>
            <a:ext cx="10728579" cy="2033517"/>
          </a:xfrm>
        </p:spPr>
        <p:txBody>
          <a:bodyPr>
            <a:normAutofit/>
          </a:bodyPr>
          <a:lstStyle/>
          <a:p>
            <a:r>
              <a:rPr lang="es-US" sz="9600" i="1" dirty="0">
                <a:solidFill>
                  <a:srgbClr val="FFC000"/>
                </a:solidFill>
                <a:latin typeface="Aharoni" panose="02010803020104030203" pitchFamily="2" charset="-79"/>
                <a:ea typeface="Amasis MT Pro Black" panose="02000000000000000000" pitchFamily="2" charset="0"/>
                <a:cs typeface="Aharoni" panose="02010803020104030203" pitchFamily="2" charset="-79"/>
              </a:rPr>
              <a:t>BASE DE DATOS</a:t>
            </a:r>
            <a:r>
              <a:rPr lang="es-US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10" name="Título 5">
            <a:extLst>
              <a:ext uri="{FF2B5EF4-FFF2-40B4-BE49-F238E27FC236}">
                <a16:creationId xmlns="" xmlns:a16="http://schemas.microsoft.com/office/drawing/2014/main" id="{8ABF22DA-A00D-F02B-8E1D-AD1874E221E2}"/>
              </a:ext>
            </a:extLst>
          </p:cNvPr>
          <p:cNvSpPr txBox="1">
            <a:spLocks/>
          </p:cNvSpPr>
          <p:nvPr/>
        </p:nvSpPr>
        <p:spPr>
          <a:xfrm>
            <a:off x="1299648" y="4697103"/>
            <a:ext cx="10728579" cy="20335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US" sz="4400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GRISEL ARENI MASABI BLANCO</a:t>
            </a:r>
            <a:r>
              <a:rPr lang="es-US" dirty="0" smtClean="0">
                <a:solidFill>
                  <a:srgbClr val="FFC000"/>
                </a:solidFill>
              </a:rPr>
              <a:t> </a:t>
            </a:r>
            <a:endParaRPr lang="es-US" dirty="0">
              <a:solidFill>
                <a:srgbClr val="FFC000"/>
              </a:solidFill>
            </a:endParaRPr>
          </a:p>
        </p:txBody>
      </p:sp>
      <p:pic>
        <p:nvPicPr>
          <p:cNvPr id="1028" name="Picture 4" descr="Unifranz: el nuevo perfil profesional en el mundo de los negocios | Los  Tiempo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928" y="2715903"/>
            <a:ext cx="5249241" cy="293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816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0" y="346966"/>
            <a:ext cx="4568233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DISEÑO PARA UNIVERSIDAD</a:t>
            </a:r>
            <a:endParaRPr lang="es-ES" sz="3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5912611" y="346966"/>
            <a:ext cx="4568233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DIAGRAMA ENTIDAD RELACION E-R</a:t>
            </a:r>
            <a:endParaRPr lang="es-ES" sz="3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l="24966" t="30923" r="29196" b="36987"/>
          <a:stretch/>
        </p:blipFill>
        <p:spPr>
          <a:xfrm>
            <a:off x="5732059" y="2088107"/>
            <a:ext cx="5964072" cy="234741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/>
          <a:srcRect l="3672" t="37268" r="69266" b="21502"/>
          <a:stretch/>
        </p:blipFill>
        <p:spPr>
          <a:xfrm>
            <a:off x="750629" y="1915504"/>
            <a:ext cx="4216536" cy="361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91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3882" t="35499" r="57832" b="47994"/>
          <a:stretch/>
        </p:blipFill>
        <p:spPr>
          <a:xfrm>
            <a:off x="5486399" y="1611486"/>
            <a:ext cx="6189055" cy="150020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3672" t="29991" r="71993" b="20942"/>
          <a:stretch/>
        </p:blipFill>
        <p:spPr>
          <a:xfrm>
            <a:off x="873456" y="1228299"/>
            <a:ext cx="4189605" cy="4749422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5486399" y="2942414"/>
            <a:ext cx="306686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SELECT*FROM UNIVERSIDAD</a:t>
            </a:r>
            <a:endParaRPr lang="es-E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426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20879" t="23650" r="38173" b="8221"/>
          <a:stretch/>
        </p:blipFill>
        <p:spPr>
          <a:xfrm>
            <a:off x="109182" y="750627"/>
            <a:ext cx="5327739" cy="498374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l="14161" t="26633" r="11889" b="25419"/>
          <a:stretch/>
        </p:blipFill>
        <p:spPr>
          <a:xfrm>
            <a:off x="5213445" y="750628"/>
            <a:ext cx="5841242" cy="447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52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25910" t="12267" r="49126" b="10121"/>
          <a:stretch/>
        </p:blipFill>
        <p:spPr>
          <a:xfrm>
            <a:off x="300249" y="218365"/>
            <a:ext cx="4831309" cy="646245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26644" t="20663" r="28147" b="30830"/>
          <a:stretch/>
        </p:blipFill>
        <p:spPr>
          <a:xfrm>
            <a:off x="5131558" y="955343"/>
            <a:ext cx="5882185" cy="354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039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84163" y="415204"/>
            <a:ext cx="938545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EMPRESA QUE COMPRA VEHICULOS</a:t>
            </a:r>
            <a:endParaRPr lang="es-E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24965" t="22715" r="40315" b="9375"/>
          <a:stretch/>
        </p:blipFill>
        <p:spPr>
          <a:xfrm>
            <a:off x="791568" y="1351127"/>
            <a:ext cx="4517409" cy="496778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17624" t="17678" r="22903" b="11614"/>
          <a:stretch/>
        </p:blipFill>
        <p:spPr>
          <a:xfrm>
            <a:off x="5131556" y="967564"/>
            <a:ext cx="6926158" cy="573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87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26958" t="10401" r="47972" b="10307"/>
          <a:stretch/>
        </p:blipFill>
        <p:spPr>
          <a:xfrm>
            <a:off x="1624082" y="300250"/>
            <a:ext cx="4981434" cy="5800299"/>
          </a:xfrm>
          <a:prstGeom prst="rect">
            <a:avLst/>
          </a:prstGeom>
        </p:spPr>
      </p:pic>
      <p:pic>
        <p:nvPicPr>
          <p:cNvPr id="1026" name="Picture 2" descr="Gracias profesores, sanitarios y fuerzas de seguridad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343" y="1576751"/>
            <a:ext cx="6664657" cy="52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87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D93C0950-3C3C-4FE9-BE59-DAF5AEF993A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4C415DDA-2676-413C-8636-3E46EB18FA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707925" y="3401303"/>
            <a:ext cx="3485994" cy="34566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9CD5FADB-FB52-448C-9702-2000373C29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>
            <a:off x="8707923" y="-131"/>
            <a:ext cx="3488653" cy="34061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30F2F495-5DE2-4DF5-8741-3841A9DE41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V="1">
            <a:off x="8707925" y="3406925"/>
            <a:ext cx="3485990" cy="3451076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34">
            <a:extLst>
              <a:ext uri="{FF2B5EF4-FFF2-40B4-BE49-F238E27FC236}">
                <a16:creationId xmlns="" xmlns:a16="http://schemas.microsoft.com/office/drawing/2014/main" id="{6A740D2F-CBAA-486B-B578-F35085ECE7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8749175" y="-41251"/>
            <a:ext cx="3417103" cy="3499599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n 4">
            <a:extLst>
              <a:ext uri="{FF2B5EF4-FFF2-40B4-BE49-F238E27FC236}">
                <a16:creationId xmlns="" xmlns:a16="http://schemas.microsoft.com/office/drawing/2014/main" id="{C79915C3-D784-89BF-6638-C72A6F858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686" y="0"/>
            <a:ext cx="7218473" cy="680736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EF1F6D24-4165-95A1-172A-E91BB4E8F534}"/>
              </a:ext>
            </a:extLst>
          </p:cNvPr>
          <p:cNvSpPr txBox="1"/>
          <p:nvPr/>
        </p:nvSpPr>
        <p:spPr>
          <a:xfrm flipH="1">
            <a:off x="304431" y="371331"/>
            <a:ext cx="4774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US" sz="2400" dirty="0">
                <a:latin typeface="Aharoni" panose="02010803020104030203" pitchFamily="2" charset="-79"/>
                <a:cs typeface="Aharoni" panose="02010803020104030203" pitchFamily="2" charset="-79"/>
              </a:rPr>
              <a:t>QUE SON LAS BASES DE DATOS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="" xmlns:a16="http://schemas.microsoft.com/office/drawing/2014/main" id="{1EF51B5F-7D3C-89FA-7DEA-0B054979DE91}"/>
              </a:ext>
            </a:extLst>
          </p:cNvPr>
          <p:cNvSpPr txBox="1"/>
          <p:nvPr/>
        </p:nvSpPr>
        <p:spPr>
          <a:xfrm>
            <a:off x="304432" y="832996"/>
            <a:ext cx="439282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US" b="1" dirty="0">
                <a:solidFill>
                  <a:schemeClr val="accent5">
                    <a:lumMod val="75000"/>
                  </a:schemeClr>
                </a:solidFill>
                <a:latin typeface="Amasis MT Pro Black" panose="02040A04050005020304" pitchFamily="18" charset="0"/>
              </a:rPr>
              <a:t>Una base de datos es una herramienta para recopilar y organizar información. Las bases de datos pueden almacenar información sobre personas, productos, pedidos u otras cosas. Muchas bases de datos comienzan como una lista en una hoja de cálculo o en un programa de procesamiento de texto</a:t>
            </a:r>
            <a:r>
              <a:rPr lang="es-US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  <a:endParaRPr lang="es-US" dirty="0"/>
          </a:p>
        </p:txBody>
      </p:sp>
      <p:pic>
        <p:nvPicPr>
          <p:cNvPr id="8" name="Imagen 9">
            <a:extLst>
              <a:ext uri="{FF2B5EF4-FFF2-40B4-BE49-F238E27FC236}">
                <a16:creationId xmlns="" xmlns:a16="http://schemas.microsoft.com/office/drawing/2014/main" id="{2E5A48A8-A780-C235-6FDC-103559405E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1" y="4156983"/>
            <a:ext cx="5083523" cy="210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11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5">
            <a:extLst>
              <a:ext uri="{FF2B5EF4-FFF2-40B4-BE49-F238E27FC236}">
                <a16:creationId xmlns="" xmlns:a16="http://schemas.microsoft.com/office/drawing/2014/main" id="{6D72A98C-C9D2-B199-EDEC-AEA6B924D2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576" y="2796075"/>
            <a:ext cx="7007424" cy="406192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2D2C15E8-ACDF-4D31-0013-A34550BF88FE}"/>
              </a:ext>
            </a:extLst>
          </p:cNvPr>
          <p:cNvSpPr txBox="1"/>
          <p:nvPr/>
        </p:nvSpPr>
        <p:spPr>
          <a:xfrm>
            <a:off x="5184576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s-US" dirty="0"/>
          </a:p>
        </p:txBody>
      </p:sp>
      <p:sp>
        <p:nvSpPr>
          <p:cNvPr id="7" name="CuadroTexto 6">
            <a:extLst>
              <a:ext uri="{FF2B5EF4-FFF2-40B4-BE49-F238E27FC236}">
                <a16:creationId xmlns="" xmlns:a16="http://schemas.microsoft.com/office/drawing/2014/main" id="{F7B0C1A0-91BE-1675-D88B-F5666BD615F3}"/>
              </a:ext>
            </a:extLst>
          </p:cNvPr>
          <p:cNvSpPr txBox="1"/>
          <p:nvPr/>
        </p:nvSpPr>
        <p:spPr>
          <a:xfrm>
            <a:off x="125016" y="1393032"/>
            <a:ext cx="5625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US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BASE DE DATOS RELACIONALES</a:t>
            </a:r>
            <a:r>
              <a:rPr lang="es-US" dirty="0"/>
              <a:t>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="" xmlns:a16="http://schemas.microsoft.com/office/drawing/2014/main" id="{25816A55-746C-543B-FEA5-FA5C4B9384CE}"/>
              </a:ext>
            </a:extLst>
          </p:cNvPr>
          <p:cNvSpPr txBox="1"/>
          <p:nvPr/>
        </p:nvSpPr>
        <p:spPr>
          <a:xfrm>
            <a:off x="125016" y="2294869"/>
            <a:ext cx="461664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US" sz="2000" b="1" i="0" dirty="0">
                <a:solidFill>
                  <a:schemeClr val="accent3">
                    <a:lumMod val="75000"/>
                  </a:schemeClr>
                </a:solidFill>
                <a:effectLst/>
                <a:latin typeface="Amasis MT Pro Black" panose="02040A04050005020304" pitchFamily="18" charset="0"/>
              </a:rPr>
              <a:t>Una base de datos relacional es una colección de información que organiza datos en relaciones predefinidas, en la que los datos se almacenan en una o más tablas (o "relaciones"), lo que facilita su visualización y la comprensión de cómo se relacionan las diferentes estructuras de datos entre sí</a:t>
            </a:r>
            <a:r>
              <a:rPr lang="es-US" b="0" i="0" dirty="0">
                <a:solidFill>
                  <a:srgbClr val="474747"/>
                </a:solidFill>
                <a:effectLst/>
                <a:latin typeface="Google Sans"/>
              </a:rPr>
              <a:t>.</a:t>
            </a:r>
            <a:endParaRPr lang="es-US" dirty="0"/>
          </a:p>
        </p:txBody>
      </p:sp>
      <p:pic>
        <p:nvPicPr>
          <p:cNvPr id="11" name="Imagen 11">
            <a:extLst>
              <a:ext uri="{FF2B5EF4-FFF2-40B4-BE49-F238E27FC236}">
                <a16:creationId xmlns="" xmlns:a16="http://schemas.microsoft.com/office/drawing/2014/main" id="{3C2CEE47-3AE7-024B-2913-1CD400DE38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719" y="143523"/>
            <a:ext cx="5625703" cy="286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5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9DCF6A72-2AFE-3975-0022-A7FA9A4DFB94}"/>
              </a:ext>
            </a:extLst>
          </p:cNvPr>
          <p:cNvSpPr txBox="1"/>
          <p:nvPr/>
        </p:nvSpPr>
        <p:spPr>
          <a:xfrm>
            <a:off x="459474" y="314974"/>
            <a:ext cx="4844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US" sz="3200" dirty="0">
                <a:latin typeface="Aharoni" panose="02010803020104030203" pitchFamily="2" charset="-79"/>
                <a:cs typeface="Aharoni" panose="02010803020104030203" pitchFamily="2" charset="-79"/>
              </a:rPr>
              <a:t>ENTIDAD RELACION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0AB93F24-6734-C45B-8634-E651A447F969}"/>
              </a:ext>
            </a:extLst>
          </p:cNvPr>
          <p:cNvSpPr txBox="1"/>
          <p:nvPr/>
        </p:nvSpPr>
        <p:spPr>
          <a:xfrm>
            <a:off x="325041" y="1060484"/>
            <a:ext cx="530661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Low"/>
            <a:r>
              <a:rPr lang="es-US" sz="2000" b="0" i="0" dirty="0">
                <a:solidFill>
                  <a:srgbClr val="FFC000"/>
                </a:solidFill>
                <a:effectLst/>
                <a:latin typeface="Amasis MT Pro Black" panose="02040A04050005020304" pitchFamily="18" charset="0"/>
              </a:rPr>
              <a:t>El modelo entidad-relación que permiten describir la realidad mediante un conjunto de representaciones gráficas y lingüísticas.</a:t>
            </a:r>
            <a:endParaRPr lang="es-US" sz="2000" dirty="0">
              <a:solidFill>
                <a:srgbClr val="FFC000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="" xmlns:a16="http://schemas.microsoft.com/office/drawing/2014/main" id="{EFA45C74-C3B2-586D-8F0E-BD44772AF5F0}"/>
              </a:ext>
            </a:extLst>
          </p:cNvPr>
          <p:cNvSpPr txBox="1"/>
          <p:nvPr/>
        </p:nvSpPr>
        <p:spPr>
          <a:xfrm>
            <a:off x="258959" y="3032341"/>
            <a:ext cx="530661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US" sz="2000" b="0" i="0" dirty="0">
                <a:solidFill>
                  <a:srgbClr val="FFC000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El modelo entidad relación es una herramienta que permite representar de manera simplificada los componentes que participan en un proceso y el modo en el que estos se relacionan entre sí.</a:t>
            </a:r>
            <a:endParaRPr lang="es-US" sz="2000" dirty="0">
              <a:solidFill>
                <a:srgbClr val="FFC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9" name="Imagen 9">
            <a:extLst>
              <a:ext uri="{FF2B5EF4-FFF2-40B4-BE49-F238E27FC236}">
                <a16:creationId xmlns="" xmlns:a16="http://schemas.microsoft.com/office/drawing/2014/main" id="{569BDF9F-5E56-2EE2-5AAE-FC15D18C18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781" y="1256659"/>
            <a:ext cx="5306615" cy="434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22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>
            <a:extLst>
              <a:ext uri="{FF2B5EF4-FFF2-40B4-BE49-F238E27FC236}">
                <a16:creationId xmlns="" xmlns:a16="http://schemas.microsoft.com/office/drawing/2014/main" id="{5E19D781-F974-2FFB-FBDD-0118DA731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391" y="997446"/>
            <a:ext cx="6656531" cy="5324773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0E38ED30-4EC9-D75A-6D68-D258176D209D}"/>
              </a:ext>
            </a:extLst>
          </p:cNvPr>
          <p:cNvSpPr txBox="1"/>
          <p:nvPr/>
        </p:nvSpPr>
        <p:spPr>
          <a:xfrm>
            <a:off x="1148952" y="535781"/>
            <a:ext cx="11531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US" sz="2400" dirty="0">
                <a:latin typeface="Aharoni" panose="02010803020104030203" pitchFamily="2" charset="-79"/>
                <a:cs typeface="Aharoni" panose="02010803020104030203" pitchFamily="2" charset="-79"/>
              </a:rPr>
              <a:t>FIGURAS QUE RESPRESENTAN  UN DIAGRAMA ENTIDAD RELACION</a:t>
            </a:r>
          </a:p>
        </p:txBody>
      </p:sp>
    </p:spTree>
    <p:extLst>
      <p:ext uri="{BB962C8B-B14F-4D97-AF65-F5344CB8AC3E}">
        <p14:creationId xmlns:p14="http://schemas.microsoft.com/office/powerpoint/2010/main" val="348481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D3D062AE-8114-47B4-47BC-99895F67D055}"/>
              </a:ext>
            </a:extLst>
          </p:cNvPr>
          <p:cNvSpPr txBox="1"/>
          <p:nvPr/>
        </p:nvSpPr>
        <p:spPr>
          <a:xfrm flipH="1">
            <a:off x="4036217" y="392905"/>
            <a:ext cx="7965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US" sz="3600" dirty="0">
                <a:latin typeface="Aharoni" panose="02010803020104030203" pitchFamily="2" charset="-79"/>
                <a:cs typeface="Aharoni" panose="02010803020104030203" pitchFamily="2" charset="-79"/>
              </a:rPr>
              <a:t>SQL SERVER MANAGEMENT STUDIO</a:t>
            </a:r>
            <a:endParaRPr lang="es-US" dirty="0"/>
          </a:p>
        </p:txBody>
      </p:sp>
      <p:pic>
        <p:nvPicPr>
          <p:cNvPr id="10" name="Imagen 10">
            <a:extLst>
              <a:ext uri="{FF2B5EF4-FFF2-40B4-BE49-F238E27FC236}">
                <a16:creationId xmlns="" xmlns:a16="http://schemas.microsoft.com/office/drawing/2014/main" id="{B08F00FF-AB59-6B39-4BB5-82E7A24EA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322" y="2928938"/>
            <a:ext cx="7501176" cy="3929062"/>
          </a:xfrm>
          <a:prstGeom prst="rect">
            <a:avLst/>
          </a:prstGeom>
        </p:spPr>
      </p:pic>
      <p:pic>
        <p:nvPicPr>
          <p:cNvPr id="11" name="Imagen 11">
            <a:extLst>
              <a:ext uri="{FF2B5EF4-FFF2-40B4-BE49-F238E27FC236}">
                <a16:creationId xmlns="" xmlns:a16="http://schemas.microsoft.com/office/drawing/2014/main" id="{A196CF20-2C06-9379-8B3D-3EC2BC88ED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1" y="229611"/>
            <a:ext cx="3845715" cy="2208688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190501" y="2928938"/>
            <a:ext cx="353533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cap="none" spc="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ES LA BASE DE DATOS</a:t>
            </a:r>
            <a:endParaRPr lang="es-ES" sz="3600" cap="none" spc="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176215" y="929710"/>
            <a:ext cx="728790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s-ES" sz="3600" cap="none" spc="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Es el programa que permite gestionar, a acceder  una base de datos.</a:t>
            </a:r>
            <a:endParaRPr lang="es-ES" sz="3600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93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574B40E6-0A99-C63E-3BA0-31C78DB00045}"/>
              </a:ext>
            </a:extLst>
          </p:cNvPr>
          <p:cNvSpPr txBox="1"/>
          <p:nvPr/>
        </p:nvSpPr>
        <p:spPr>
          <a:xfrm>
            <a:off x="209223" y="946548"/>
            <a:ext cx="6106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US" sz="2400" dirty="0">
                <a:latin typeface="Aharoni" panose="02010803020104030203" pitchFamily="2" charset="-79"/>
                <a:cs typeface="Aharoni" panose="02010803020104030203" pitchFamily="2" charset="-79"/>
              </a:rPr>
              <a:t>COMO CREAR UNA BASE DE DATOS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="" xmlns:a16="http://schemas.microsoft.com/office/drawing/2014/main" id="{E902AFAE-6999-EBBE-5DA5-9235F537DF1D}"/>
              </a:ext>
            </a:extLst>
          </p:cNvPr>
          <p:cNvSpPr txBox="1"/>
          <p:nvPr/>
        </p:nvSpPr>
        <p:spPr>
          <a:xfrm>
            <a:off x="612575" y="2147668"/>
            <a:ext cx="454878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s-US" sz="2000" b="1" dirty="0">
                <a:solidFill>
                  <a:schemeClr val="accent6"/>
                </a:solidFill>
                <a:effectLst/>
                <a:latin typeface="Amasis MT Pro Black" panose="02000000000000000000" pitchFamily="2" charset="0"/>
                <a:ea typeface="Amasis MT Pro Black" panose="02000000000000000000" pitchFamily="2" charset="0"/>
              </a:rPr>
              <a:t>1. Conéctese a una instancia del Motor de base de datos.</a:t>
            </a:r>
          </a:p>
          <a:p>
            <a:pPr lvl="0" algn="just"/>
            <a:r>
              <a:rPr lang="es-US" sz="2000" b="1" dirty="0">
                <a:solidFill>
                  <a:schemeClr val="accent6"/>
                </a:solidFill>
                <a:effectLst/>
                <a:latin typeface="Amasis MT Pro Black" panose="02000000000000000000" pitchFamily="2" charset="0"/>
                <a:ea typeface="Amasis MT Pro Black" panose="02000000000000000000" pitchFamily="2" charset="0"/>
              </a:rPr>
              <a:t>2. Seleccionar Nueva base de datos.</a:t>
            </a:r>
          </a:p>
          <a:p>
            <a:pPr lvl="0" algn="just"/>
            <a:r>
              <a:rPr lang="es-US" sz="2000" b="1" dirty="0">
                <a:solidFill>
                  <a:schemeClr val="accent6"/>
                </a:solidFill>
                <a:effectLst/>
                <a:latin typeface="Amasis MT Pro Black" panose="02000000000000000000" pitchFamily="2" charset="0"/>
                <a:ea typeface="Amasis MT Pro Black" panose="02000000000000000000" pitchFamily="2" charset="0"/>
              </a:rPr>
              <a:t>3. En Nueva base de datos, especifique un nombre de base de datos.</a:t>
            </a:r>
          </a:p>
          <a:p>
            <a:pPr lvl="0" algn="just"/>
            <a:r>
              <a:rPr lang="es-US" sz="2000" b="1" dirty="0">
                <a:solidFill>
                  <a:schemeClr val="accent6"/>
                </a:solidFill>
                <a:effectLst/>
                <a:latin typeface="Amasis MT Pro Black" panose="02000000000000000000" pitchFamily="2" charset="0"/>
                <a:ea typeface="Amasis MT Pro Black" panose="02000000000000000000" pitchFamily="2" charset="0"/>
              </a:rPr>
              <a:t>4. Y comience a crear su base de datos.</a:t>
            </a:r>
          </a:p>
          <a:p>
            <a:pPr algn="l"/>
            <a:endParaRPr lang="es-US" dirty="0"/>
          </a:p>
        </p:txBody>
      </p:sp>
      <p:pic>
        <p:nvPicPr>
          <p:cNvPr id="3" name="Imagen 4">
            <a:extLst>
              <a:ext uri="{FF2B5EF4-FFF2-40B4-BE49-F238E27FC236}">
                <a16:creationId xmlns="" xmlns:a16="http://schemas.microsoft.com/office/drawing/2014/main" id="{701F0397-10D0-4771-0CB4-16EBA24CE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853" y="258404"/>
            <a:ext cx="5263572" cy="632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93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08B4DFB0-F151-FB1E-5B21-E9D067C462EA}"/>
              </a:ext>
            </a:extLst>
          </p:cNvPr>
          <p:cNvSpPr txBox="1"/>
          <p:nvPr/>
        </p:nvSpPr>
        <p:spPr>
          <a:xfrm>
            <a:off x="608876" y="1269980"/>
            <a:ext cx="3986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US" sz="3600" dirty="0">
                <a:latin typeface="Aharoni" panose="02010803020104030203" pitchFamily="2" charset="-79"/>
                <a:cs typeface="Aharoni" panose="02010803020104030203" pitchFamily="2" charset="-79"/>
              </a:rPr>
              <a:t>COMANDO USE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D669F1EF-9B40-80C1-9EF8-15824B42976E}"/>
              </a:ext>
            </a:extLst>
          </p:cNvPr>
          <p:cNvSpPr txBox="1"/>
          <p:nvPr/>
        </p:nvSpPr>
        <p:spPr>
          <a:xfrm>
            <a:off x="5184576" y="191631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s-US" dirty="0"/>
          </a:p>
        </p:txBody>
      </p:sp>
      <p:sp>
        <p:nvSpPr>
          <p:cNvPr id="7" name="CuadroTexto 6">
            <a:extLst>
              <a:ext uri="{FF2B5EF4-FFF2-40B4-BE49-F238E27FC236}">
                <a16:creationId xmlns="" xmlns:a16="http://schemas.microsoft.com/office/drawing/2014/main" id="{3647B030-3730-CC02-6A34-327BD49EDB61}"/>
              </a:ext>
            </a:extLst>
          </p:cNvPr>
          <p:cNvSpPr txBox="1"/>
          <p:nvPr/>
        </p:nvSpPr>
        <p:spPr>
          <a:xfrm>
            <a:off x="406378" y="2875359"/>
            <a:ext cx="398621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US" b="1" i="0" dirty="0">
                <a:solidFill>
                  <a:srgbClr val="00B0F0"/>
                </a:solidFill>
                <a:effectLst/>
                <a:latin typeface="Amasis MT Pro Black" panose="02000000000000000000" pitchFamily="2" charset="0"/>
                <a:ea typeface="Amasis MT Pro Black" panose="02000000000000000000" pitchFamily="2" charset="0"/>
              </a:rPr>
              <a:t>El comando USE DATABASE se utiliza para designar una base externa como base de datos actual, en otras palabras, la base a la cual se dirigirán las próximas consultas SQL en el proceso actual.</a:t>
            </a:r>
            <a:endParaRPr lang="es-US" b="1" dirty="0">
              <a:solidFill>
                <a:srgbClr val="00B0F0"/>
              </a:solidFill>
              <a:latin typeface="Amasis MT Pro Black" panose="02000000000000000000" pitchFamily="2" charset="0"/>
              <a:ea typeface="Amasis MT Pro Black" panose="02000000000000000000" pitchFamily="2" charset="0"/>
            </a:endParaRPr>
          </a:p>
        </p:txBody>
      </p:sp>
      <p:pic>
        <p:nvPicPr>
          <p:cNvPr id="8" name="Imagen 8">
            <a:extLst>
              <a:ext uri="{FF2B5EF4-FFF2-40B4-BE49-F238E27FC236}">
                <a16:creationId xmlns="" xmlns:a16="http://schemas.microsoft.com/office/drawing/2014/main" id="{5DF57A7A-D938-E077-B38A-88C590CBC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074" y="1621036"/>
            <a:ext cx="5588123" cy="272236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="" xmlns:a16="http://schemas.microsoft.com/office/drawing/2014/main" id="{5D9F88F5-849B-CFD1-E45C-A1092CC7506D}"/>
              </a:ext>
            </a:extLst>
          </p:cNvPr>
          <p:cNvSpPr txBox="1"/>
          <p:nvPr/>
        </p:nvSpPr>
        <p:spPr>
          <a:xfrm>
            <a:off x="5184576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238110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ABEA18FA-7599-AC46-12D2-6272E0DB4844}"/>
              </a:ext>
            </a:extLst>
          </p:cNvPr>
          <p:cNvSpPr txBox="1"/>
          <p:nvPr/>
        </p:nvSpPr>
        <p:spPr>
          <a:xfrm>
            <a:off x="5909518" y="529519"/>
            <a:ext cx="3709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US" sz="3600" dirty="0">
                <a:latin typeface="Amasis MT Pro Black" panose="02000000000000000000" pitchFamily="2" charset="0"/>
                <a:ea typeface="Amasis MT Pro Black" panose="02000000000000000000" pitchFamily="2" charset="0"/>
              </a:rPr>
              <a:t>REGISTROS</a:t>
            </a:r>
            <a:r>
              <a:rPr lang="es-US" dirty="0"/>
              <a:t>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C0BB8BCE-1903-608A-7EF2-891F978ED441}"/>
              </a:ext>
            </a:extLst>
          </p:cNvPr>
          <p:cNvSpPr txBox="1"/>
          <p:nvPr/>
        </p:nvSpPr>
        <p:spPr>
          <a:xfrm flipH="1">
            <a:off x="535781" y="574714"/>
            <a:ext cx="3714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US" sz="3600" dirty="0">
                <a:latin typeface="Amasis MT Pro Black" panose="02000000000000000000" pitchFamily="2" charset="0"/>
                <a:ea typeface="Amasis MT Pro Black" panose="02000000000000000000" pitchFamily="2" charset="0"/>
              </a:rPr>
              <a:t>TABLA</a:t>
            </a:r>
          </a:p>
        </p:txBody>
      </p:sp>
      <p:pic>
        <p:nvPicPr>
          <p:cNvPr id="8" name="Imagen 10">
            <a:extLst>
              <a:ext uri="{FF2B5EF4-FFF2-40B4-BE49-F238E27FC236}">
                <a16:creationId xmlns="" xmlns:a16="http://schemas.microsoft.com/office/drawing/2014/main" id="{94451B9C-4F2F-F8A9-79EB-46D074E9B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15" y="1626216"/>
            <a:ext cx="5687710" cy="289948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="" xmlns:a16="http://schemas.microsoft.com/office/drawing/2014/main" id="{DCCB04B3-3138-CEE0-28C8-540203B299AE}"/>
              </a:ext>
            </a:extLst>
          </p:cNvPr>
          <p:cNvSpPr txBox="1"/>
          <p:nvPr/>
        </p:nvSpPr>
        <p:spPr>
          <a:xfrm>
            <a:off x="5909518" y="3429000"/>
            <a:ext cx="5545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US" sz="3600" dirty="0">
                <a:latin typeface="Amasis MT Pro Black" panose="02000000000000000000" pitchFamily="2" charset="0"/>
                <a:ea typeface="Amasis MT Pro Black" panose="02000000000000000000" pitchFamily="2" charset="0"/>
              </a:rPr>
              <a:t>ELIMINAR TABLA</a:t>
            </a:r>
          </a:p>
        </p:txBody>
      </p:sp>
      <p:sp>
        <p:nvSpPr>
          <p:cNvPr id="2" name="Rectángulo 1"/>
          <p:cNvSpPr/>
          <p:nvPr/>
        </p:nvSpPr>
        <p:spPr>
          <a:xfrm>
            <a:off x="2887410" y="3752165"/>
            <a:ext cx="33524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0" cap="none" spc="0" dirty="0" smtClean="0">
                <a:ln w="0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s-ES" sz="3200" b="0" cap="none" spc="0" dirty="0">
              <a:ln w="0"/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5926194" y="4075331"/>
            <a:ext cx="514931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s-ES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 COMANDO  DROP SEGUIDO DE TABLE Y EL NOMBRE DE TABLA ELIMINA LA TABLA</a:t>
            </a:r>
            <a:endParaRPr lang="es-ES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3882" t="37453" r="54790" b="49487"/>
          <a:stretch/>
        </p:blipFill>
        <p:spPr>
          <a:xfrm>
            <a:off x="6198480" y="1672820"/>
            <a:ext cx="5377218" cy="95534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l="3357" t="50140" r="77342" b="39412"/>
          <a:stretch/>
        </p:blipFill>
        <p:spPr>
          <a:xfrm>
            <a:off x="6171147" y="4930868"/>
            <a:ext cx="2511188" cy="76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45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ocksVTI">
  <a:themeElements>
    <a:clrScheme name="AnalogousFromRegularSeed_2SEEDS">
      <a:dk1>
        <a:srgbClr val="000000"/>
      </a:dk1>
      <a:lt1>
        <a:srgbClr val="FFFFFF"/>
      </a:lt1>
      <a:dk2>
        <a:srgbClr val="1C2432"/>
      </a:dk2>
      <a:lt2>
        <a:srgbClr val="F1F0F3"/>
      </a:lt2>
      <a:accent1>
        <a:srgbClr val="95A91E"/>
      </a:accent1>
      <a:accent2>
        <a:srgbClr val="C39A2F"/>
      </a:accent2>
      <a:accent3>
        <a:srgbClr val="67B22B"/>
      </a:accent3>
      <a:accent4>
        <a:srgbClr val="238AC9"/>
      </a:accent4>
      <a:accent5>
        <a:srgbClr val="3557DB"/>
      </a:accent5>
      <a:accent6>
        <a:srgbClr val="5332CD"/>
      </a:accent6>
      <a:hlink>
        <a:srgbClr val="513F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151</Words>
  <Application>Microsoft Office PowerPoint</Application>
  <PresentationFormat>Panorámica</PresentationFormat>
  <Paragraphs>29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3" baseType="lpstr">
      <vt:lpstr>Aharoni</vt:lpstr>
      <vt:lpstr>Amasis MT Pro Black</vt:lpstr>
      <vt:lpstr>Arial</vt:lpstr>
      <vt:lpstr>Avenir Next LT Pro</vt:lpstr>
      <vt:lpstr>Avenir Next LT Pro Light</vt:lpstr>
      <vt:lpstr>Google Sans</vt:lpstr>
      <vt:lpstr>Times New Roman</vt:lpstr>
      <vt:lpstr>BlocksVTI</vt:lpstr>
      <vt:lpstr>BASE DE DATOS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DATOS</dc:title>
  <dc:creator>Grisel Masabi</dc:creator>
  <cp:lastModifiedBy>Usuario</cp:lastModifiedBy>
  <cp:revision>19</cp:revision>
  <dcterms:created xsi:type="dcterms:W3CDTF">2023-09-13T23:40:54Z</dcterms:created>
  <dcterms:modified xsi:type="dcterms:W3CDTF">2023-09-14T01:16:19Z</dcterms:modified>
</cp:coreProperties>
</file>