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2" r:id="rId5"/>
    <p:sldId id="259" r:id="rId6"/>
    <p:sldId id="260" r:id="rId7"/>
    <p:sldId id="261" r:id="rId8"/>
    <p:sldId id="257" r:id="rId9"/>
    <p:sldId id="258" r:id="rId10"/>
    <p:sldId id="265" r:id="rId11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3" d="100"/>
          <a:sy n="53" d="100"/>
        </p:scale>
        <p:origin x="133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80DAD60-047E-90BF-30D6-66DA3E117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C42ABF9-4FF6-7493-3B7D-AAA1D13AA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8510A5D-4970-7640-3E2E-6D456957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9EC8-F3FD-44AF-95B1-C525C589AE10}" type="datetimeFigureOut">
              <a:rPr lang="es-BO" smtClean="0"/>
              <a:t>16/10/2023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C153FC0-EA1C-54AF-3FB6-77B0A80E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28D42823-20FD-A45C-102C-C2C44AED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4B21-01CD-42E9-AE4E-0355012974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1263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EE62CD8-4370-B1FE-6C6D-ABE0FCF9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90E469AE-B24E-3455-F293-71F165FBA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8B069CBD-DD9B-B5EA-784C-F823C0F1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9EC8-F3FD-44AF-95B1-C525C589AE10}" type="datetimeFigureOut">
              <a:rPr lang="es-BO" smtClean="0"/>
              <a:t>16/10/2023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2A4153D-1590-A1E7-6204-984D0CED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E4F8CA5-5AE9-4DCD-48D1-05A2C1FD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4B21-01CD-42E9-AE4E-0355012974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3944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6504ED36-962A-3F9E-CEDB-7B11D5637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3B981684-4101-D2FB-2058-6320B3F6D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1181D63-C3B6-7D41-075E-D1F7C416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9EC8-F3FD-44AF-95B1-C525C589AE10}" type="datetimeFigureOut">
              <a:rPr lang="es-BO" smtClean="0"/>
              <a:t>16/10/2023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CA669088-34BE-01F9-1D98-7F5A34CA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83CAEB9-6F8D-CFBF-CC4F-576D5884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4B21-01CD-42E9-AE4E-0355012974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1846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0F0889D-B1E7-5911-8D14-4739B569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9C6BA67-6D59-45D3-8E59-10B6AF088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75A2448-4D4A-01DC-59FD-F50CBF57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9EC8-F3FD-44AF-95B1-C525C589AE10}" type="datetimeFigureOut">
              <a:rPr lang="es-BO" smtClean="0"/>
              <a:t>16/10/2023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E8B71A5B-DADF-B911-39D2-78DB4B06E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FDD58AE1-A1E0-9518-9FFF-4B5567BB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4B21-01CD-42E9-AE4E-0355012974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3002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294D3D9-A6B7-3266-F138-EBCB5E4BF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826A971-C674-BE96-3B3F-DC6109043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1C7A324-C9E0-2C6C-C8B7-9B811063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9EC8-F3FD-44AF-95B1-C525C589AE10}" type="datetimeFigureOut">
              <a:rPr lang="es-BO" smtClean="0"/>
              <a:t>16/10/2023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72CC73FF-78C4-54A1-4B47-28D38C07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2A9F7EAD-2932-6D97-48ED-64B47FFC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4B21-01CD-42E9-AE4E-0355012974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9868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9839F2-5252-B6B7-1737-50ABBBE3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3313F97-AC98-B0E7-4956-487CA91CA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9C271A06-900E-053B-EB0D-442DEA12F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5301019F-67AC-A015-96EA-36167FFA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9EC8-F3FD-44AF-95B1-C525C589AE10}" type="datetimeFigureOut">
              <a:rPr lang="es-BO" smtClean="0"/>
              <a:t>16/10/2023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AF69BB84-7AAC-C315-7376-EEB7A4F2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B3C95977-40AF-4E74-71A0-70E0BD56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4B21-01CD-42E9-AE4E-0355012974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8267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84EA986-5382-6DD0-2874-36570360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B33B6D67-CE98-906B-A8ED-ABD1BC82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1F683DBA-0F1B-3ADC-1571-F406754DE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707E1588-7D34-C2FC-FEE7-005532E39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745FD577-B800-0B5C-9596-C6D6CE4E2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B2A1397E-185E-C3C5-C813-BC321943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9EC8-F3FD-44AF-95B1-C525C589AE10}" type="datetimeFigureOut">
              <a:rPr lang="es-BO" smtClean="0"/>
              <a:t>16/10/2023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C30E9029-6CCA-7400-070B-9B472D2D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A07CEE42-0C88-B8BD-D374-86A16A61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4B21-01CD-42E9-AE4E-0355012974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1213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9FA18C6-3E06-E1E3-B9EF-7EACFDC3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ECD40F50-C4B6-174F-0DD0-60EA012B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9EC8-F3FD-44AF-95B1-C525C589AE10}" type="datetimeFigureOut">
              <a:rPr lang="es-BO" smtClean="0"/>
              <a:t>16/10/2023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B480C101-854C-429B-3571-6D7A36AE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4CDF0EC3-76E4-76E4-860C-6E3CC014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4B21-01CD-42E9-AE4E-0355012974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9961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A28B4632-B7E6-36EA-49C9-75F2CE80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9EC8-F3FD-44AF-95B1-C525C589AE10}" type="datetimeFigureOut">
              <a:rPr lang="es-BO" smtClean="0"/>
              <a:t>16/10/2023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C0AF5BB8-F6FF-BCD2-B381-6BF676D8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44D86B63-73E2-CF5F-F6CD-217BB4C4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4B21-01CD-42E9-AE4E-0355012974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1424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CA7CBD6-5CA8-54C0-EBFB-0ABCC4FA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1473896-E0C7-00E6-B8C4-6E9A2808F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58016EC1-89D8-F244-BA18-AC9E02A07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8DCA5A3D-F0F6-1A57-3877-060A858F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9EC8-F3FD-44AF-95B1-C525C589AE10}" type="datetimeFigureOut">
              <a:rPr lang="es-BO" smtClean="0"/>
              <a:t>16/10/2023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E18FABB8-A3E0-C192-A257-22E75FA3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D69A2626-4778-6BB9-8733-932B6EAF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4B21-01CD-42E9-AE4E-0355012974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1066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7544E21-D266-A7BE-C6DD-062568F7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5DD67215-5FA7-D91C-D0D8-6BC11AC7C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76DA2A1A-A307-55D3-BC9F-9B67FC87E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671821FA-B716-A20E-26C5-95F95ED7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9EC8-F3FD-44AF-95B1-C525C589AE10}" type="datetimeFigureOut">
              <a:rPr lang="es-BO" smtClean="0"/>
              <a:t>16/10/2023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AEC0B039-05B6-2A00-85F2-49974818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B0E302E3-9D4B-10E2-BECC-DEBBB3FE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4B21-01CD-42E9-AE4E-0355012974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8342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0683A5EE-A197-0977-71C2-D4DFD0DC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40B9B84-6156-9E09-7FDA-717A44DC3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AA430E1-8977-12C4-9A4F-8AE0B8F1C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29EC8-F3FD-44AF-95B1-C525C589AE10}" type="datetimeFigureOut">
              <a:rPr lang="es-BO" smtClean="0"/>
              <a:t>16/10/2023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59C039A-B104-D2AD-3CE1-43FD2DC61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5465137-59FD-231C-8FA6-29D96ACC1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04B21-01CD-42E9-AE4E-03550129740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8725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7A31DA4-B5D5-77CF-8491-503FF9D0B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D866BB-D1CD-D9E4-01D8-1227E05F23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1026" name="Picture 2" descr="Microsoft recomienda Linux como reemplazo de SQL Server en Windows  Containers - MuyLinux">
            <a:extLst>
              <a:ext uri="{FF2B5EF4-FFF2-40B4-BE49-F238E27FC236}">
                <a16:creationId xmlns="" xmlns:a16="http://schemas.microsoft.com/office/drawing/2014/main" id="{41C74C30-8A79-E03F-60B5-4AD8F45C6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C3A4F7BD-0B03-9569-565A-4B1BAB2D6FE4}"/>
              </a:ext>
            </a:extLst>
          </p:cNvPr>
          <p:cNvSpPr/>
          <p:nvPr/>
        </p:nvSpPr>
        <p:spPr>
          <a:xfrm>
            <a:off x="3006754" y="-223648"/>
            <a:ext cx="811286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BASE DE DATOS</a:t>
            </a:r>
          </a:p>
        </p:txBody>
      </p:sp>
      <p:pic>
        <p:nvPicPr>
          <p:cNvPr id="1030" name="Picture 6" descr="Unifranz Santa Cruz | Santa Cruz de la Sierra">
            <a:extLst>
              <a:ext uri="{FF2B5EF4-FFF2-40B4-BE49-F238E27FC236}">
                <a16:creationId xmlns="" xmlns:a16="http://schemas.microsoft.com/office/drawing/2014/main" id="{3E2B3609-C2E2-D85E-A297-6291E81985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57" b="31200"/>
          <a:stretch/>
        </p:blipFill>
        <p:spPr bwMode="auto">
          <a:xfrm>
            <a:off x="41246" y="0"/>
            <a:ext cx="2965508" cy="116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59E3F0FA-308A-4FDA-1951-02AE0F8016DE}"/>
              </a:ext>
            </a:extLst>
          </p:cNvPr>
          <p:cNvSpPr/>
          <p:nvPr/>
        </p:nvSpPr>
        <p:spPr>
          <a:xfrm>
            <a:off x="1481710" y="5934670"/>
            <a:ext cx="8924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GRISEL </a:t>
            </a:r>
            <a:r>
              <a:rPr lang="es-ES" sz="54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ARENI</a:t>
            </a:r>
            <a:r>
              <a:rPr lang="es-E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r>
              <a:rPr lang="es-ES" sz="54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MASABI</a:t>
            </a:r>
            <a:r>
              <a:rPr lang="es-E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BLANCO</a:t>
            </a:r>
          </a:p>
        </p:txBody>
      </p:sp>
    </p:spTree>
    <p:extLst>
      <p:ext uri="{BB962C8B-B14F-4D97-AF65-F5344CB8AC3E}">
        <p14:creationId xmlns:p14="http://schemas.microsoft.com/office/powerpoint/2010/main" val="362280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2913" t="67095" r="21526" b="9865"/>
          <a:stretch/>
        </p:blipFill>
        <p:spPr>
          <a:xfrm>
            <a:off x="268940" y="230188"/>
            <a:ext cx="11677102" cy="331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9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85432" y="365802"/>
            <a:ext cx="524739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  <a:p>
            <a:r>
              <a:rPr lang="es-E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1.1 BASE DE DATOS UNIFRANZITOS</a:t>
            </a:r>
            <a:endParaRPr lang="es-E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4426" t="16505" r="30180" b="24164"/>
          <a:stretch/>
        </p:blipFill>
        <p:spPr>
          <a:xfrm>
            <a:off x="585432" y="1319909"/>
            <a:ext cx="5563577" cy="524353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6414" t="45907" r="68642" b="41241"/>
          <a:stretch/>
        </p:blipFill>
        <p:spPr>
          <a:xfrm>
            <a:off x="6338884" y="186032"/>
            <a:ext cx="5404170" cy="156549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7008" t="51189" r="71116" b="34727"/>
          <a:stretch/>
        </p:blipFill>
        <p:spPr>
          <a:xfrm>
            <a:off x="6436959" y="1751526"/>
            <a:ext cx="5306095" cy="192075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/>
          <a:srcRect l="7601" t="67385" r="70820" b="13424"/>
          <a:stretch/>
        </p:blipFill>
        <p:spPr>
          <a:xfrm>
            <a:off x="6436959" y="3672285"/>
            <a:ext cx="5353998" cy="26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72201" y="320830"/>
            <a:ext cx="79142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1.2 </a:t>
            </a:r>
            <a:r>
              <a:rPr lang="es-E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BASE DE DATOS </a:t>
            </a:r>
            <a:r>
              <a:rPr lang="es-E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UNIFRANZITOS REGISTROS</a:t>
            </a:r>
            <a:endParaRPr lang="es-E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32744" t="17737" r="8262" b="12368"/>
          <a:stretch/>
        </p:blipFill>
        <p:spPr>
          <a:xfrm>
            <a:off x="674771" y="905605"/>
            <a:ext cx="10491211" cy="576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3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C5BB57C1-58BB-CD7A-4938-C9B0F9F7284F}"/>
              </a:ext>
            </a:extLst>
          </p:cNvPr>
          <p:cNvSpPr txBox="1"/>
          <p:nvPr/>
        </p:nvSpPr>
        <p:spPr>
          <a:xfrm>
            <a:off x="687897" y="505123"/>
            <a:ext cx="5310232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4000" b="1" i="0" dirty="0"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¿QUÉ ES EL </a:t>
            </a:r>
            <a:r>
              <a:rPr lang="es-ES" sz="4000" b="1" i="0" dirty="0" err="1"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DDL</a:t>
            </a:r>
            <a:r>
              <a:rPr lang="es-ES" sz="4000" b="1" i="0" dirty="0"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 Y </a:t>
            </a:r>
            <a:r>
              <a:rPr lang="es-ES" sz="4000" b="1" i="0" dirty="0" err="1"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DML</a:t>
            </a:r>
            <a:r>
              <a:rPr lang="es-ES" sz="4000" b="1" i="0" dirty="0"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?</a:t>
            </a:r>
          </a:p>
          <a:p>
            <a:pPr algn="just"/>
            <a:r>
              <a:rPr lang="es-ES" b="0" i="0" dirty="0">
                <a:solidFill>
                  <a:srgbClr val="474747"/>
                </a:solidFill>
                <a:effectLst/>
                <a:latin typeface="Berlin Sans FB" panose="020E0602020502020306" pitchFamily="34" charset="0"/>
              </a:rPr>
              <a:t>LAS SENTENCIAS SQL SE DIVIDEN EN DOS CATEGORÍAS:</a:t>
            </a:r>
          </a:p>
          <a:p>
            <a:pPr algn="just"/>
            <a:endParaRPr lang="es-ES" b="0" i="0" dirty="0">
              <a:solidFill>
                <a:srgbClr val="474747"/>
              </a:solidFill>
              <a:effectLst/>
              <a:latin typeface="Berlin Sans FB" panose="020E0602020502020306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b="0" i="0" dirty="0">
                <a:solidFill>
                  <a:srgbClr val="040C28"/>
                </a:solidFill>
                <a:effectLst/>
                <a:latin typeface="Berlin Sans FB" panose="020E0602020502020306" pitchFamily="34" charset="0"/>
              </a:rPr>
              <a:t>LENGUAJE DE DEFINICIÓN DE DATOS (</a:t>
            </a:r>
            <a:r>
              <a:rPr lang="es-ES" b="0" i="0" dirty="0" err="1">
                <a:solidFill>
                  <a:srgbClr val="040C28"/>
                </a:solidFill>
                <a:effectLst/>
                <a:latin typeface="Berlin Sans FB" panose="020E0602020502020306" pitchFamily="34" charset="0"/>
              </a:rPr>
              <a:t>DDL</a:t>
            </a:r>
            <a:r>
              <a:rPr lang="es-ES" b="0" i="0" dirty="0">
                <a:solidFill>
                  <a:srgbClr val="040C28"/>
                </a:solidFill>
                <a:effectLst/>
                <a:latin typeface="Berlin Sans FB" panose="020E0602020502020306" pitchFamily="34" charset="0"/>
              </a:rPr>
              <a:t>) .</a:t>
            </a:r>
          </a:p>
          <a:p>
            <a:pPr algn="just"/>
            <a:r>
              <a:rPr lang="es-ES" b="0" i="0" dirty="0">
                <a:solidFill>
                  <a:srgbClr val="474747"/>
                </a:solidFill>
                <a:effectLst/>
                <a:latin typeface="Berlin Sans FB" panose="020E0602020502020306" pitchFamily="34" charset="0"/>
              </a:rPr>
              <a:t>LAS SENTENCIAS </a:t>
            </a:r>
            <a:r>
              <a:rPr lang="es-ES" b="0" i="0" dirty="0" err="1">
                <a:solidFill>
                  <a:srgbClr val="474747"/>
                </a:solidFill>
                <a:effectLst/>
                <a:latin typeface="Berlin Sans FB" panose="020E0602020502020306" pitchFamily="34" charset="0"/>
              </a:rPr>
              <a:t>DDL</a:t>
            </a:r>
            <a:r>
              <a:rPr lang="es-ES" b="0" i="0" dirty="0">
                <a:solidFill>
                  <a:srgbClr val="474747"/>
                </a:solidFill>
                <a:effectLst/>
                <a:latin typeface="Berlin Sans FB" panose="020E0602020502020306" pitchFamily="34" charset="0"/>
              </a:rPr>
              <a:t> SE UTILIZAN PARA DESCRIBIR UNA BASE DE DATOS, PARA DEFINIR SU ESTRUCTURA, PARA CREAR SUS OBJETOS Y PARA CREAR LOS </a:t>
            </a:r>
            <a:r>
              <a:rPr lang="es-ES" b="0" i="0" dirty="0" err="1">
                <a:solidFill>
                  <a:srgbClr val="474747"/>
                </a:solidFill>
                <a:effectLst/>
                <a:latin typeface="Berlin Sans FB" panose="020E0602020502020306" pitchFamily="34" charset="0"/>
              </a:rPr>
              <a:t>SUBOBJETOS</a:t>
            </a:r>
            <a:r>
              <a:rPr lang="es-ES" b="0" i="0" dirty="0">
                <a:solidFill>
                  <a:srgbClr val="474747"/>
                </a:solidFill>
                <a:effectLst/>
                <a:latin typeface="Berlin Sans FB" panose="020E0602020502020306" pitchFamily="34" charset="0"/>
              </a:rPr>
              <a:t> DE LA TABLA.</a:t>
            </a:r>
            <a:endParaRPr lang="es-ES" b="0" i="0" dirty="0">
              <a:solidFill>
                <a:srgbClr val="202124"/>
              </a:solidFill>
              <a:effectLst/>
              <a:latin typeface="Berlin Sans FB" panose="020E0602020502020306" pitchFamily="34" charset="0"/>
            </a:endParaRPr>
          </a:p>
          <a:p>
            <a:pPr algn="just"/>
            <a:endParaRPr lang="es-ES" dirty="0">
              <a:solidFill>
                <a:srgbClr val="040C28"/>
              </a:solidFill>
              <a:latin typeface="Berlin Sans FB" panose="020E0602020502020306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b="0" i="0" dirty="0">
                <a:solidFill>
                  <a:srgbClr val="040C28"/>
                </a:solidFill>
                <a:effectLst/>
                <a:latin typeface="Berlin Sans FB" panose="020E0602020502020306" pitchFamily="34" charset="0"/>
              </a:rPr>
              <a:t>LENGUAJE DE MANIPULACIÓN DE DATOS (</a:t>
            </a:r>
            <a:r>
              <a:rPr lang="es-ES" b="0" i="0" dirty="0" err="1">
                <a:solidFill>
                  <a:srgbClr val="040C28"/>
                </a:solidFill>
                <a:effectLst/>
                <a:latin typeface="Berlin Sans FB" panose="020E0602020502020306" pitchFamily="34" charset="0"/>
              </a:rPr>
              <a:t>DML</a:t>
            </a:r>
            <a:r>
              <a:rPr lang="es-ES" b="0" i="0" dirty="0">
                <a:solidFill>
                  <a:srgbClr val="040C28"/>
                </a:solidFill>
                <a:effectLst/>
                <a:latin typeface="Berlin Sans FB" panose="020E0602020502020306" pitchFamily="34" charset="0"/>
              </a:rPr>
              <a:t>)</a:t>
            </a:r>
            <a:r>
              <a:rPr lang="es-ES" b="0" i="0" dirty="0">
                <a:solidFill>
                  <a:srgbClr val="474747"/>
                </a:solidFill>
                <a:effectLst/>
                <a:latin typeface="Berlin Sans FB" panose="020E0602020502020306" pitchFamily="34" charset="0"/>
              </a:rPr>
              <a:t>. </a:t>
            </a:r>
          </a:p>
          <a:p>
            <a:pPr algn="just"/>
            <a:r>
              <a:rPr lang="es-ES" b="0" i="0" dirty="0">
                <a:solidFill>
                  <a:srgbClr val="474747"/>
                </a:solidFill>
                <a:effectLst/>
                <a:latin typeface="Berlin Sans FB" panose="020E0602020502020306" pitchFamily="34" charset="0"/>
              </a:rPr>
              <a:t>LAS SENTENCIAS </a:t>
            </a:r>
            <a:r>
              <a:rPr lang="es-ES" b="0" i="0" dirty="0" err="1">
                <a:solidFill>
                  <a:srgbClr val="474747"/>
                </a:solidFill>
                <a:effectLst/>
                <a:latin typeface="Berlin Sans FB" panose="020E0602020502020306" pitchFamily="34" charset="0"/>
              </a:rPr>
              <a:t>DDL</a:t>
            </a:r>
            <a:r>
              <a:rPr lang="es-ES" b="0" i="0" dirty="0">
                <a:solidFill>
                  <a:srgbClr val="474747"/>
                </a:solidFill>
                <a:effectLst/>
                <a:latin typeface="Berlin Sans FB" panose="020E0602020502020306" pitchFamily="34" charset="0"/>
              </a:rPr>
              <a:t> SE UTILIZAN PARA </a:t>
            </a:r>
            <a:r>
              <a:rPr lang="es-ES" b="0" i="0" dirty="0">
                <a:solidFill>
                  <a:srgbClr val="1F1F1F"/>
                </a:solidFill>
                <a:effectLst/>
                <a:latin typeface="Berlin Sans FB" panose="020E0602020502020306" pitchFamily="34" charset="0"/>
              </a:rPr>
              <a:t>LLEVAR A CABO LAS TAREAS DE CONSULTA O MANIPULACIÓN DE LOS DATOS, ORGANIZADOS POR EL MODELO DE DATOS ADECUADO.</a:t>
            </a:r>
            <a:endParaRPr lang="es-ES" b="0" i="0" dirty="0">
              <a:solidFill>
                <a:srgbClr val="474747"/>
              </a:solidFill>
              <a:effectLst/>
              <a:latin typeface="Berlin Sans FB" panose="020E0602020502020306" pitchFamily="34" charset="0"/>
            </a:endParaRPr>
          </a:p>
          <a:p>
            <a:pPr algn="just"/>
            <a:endParaRPr lang="es-ES" sz="2400" b="0" i="0" dirty="0">
              <a:solidFill>
                <a:srgbClr val="474747"/>
              </a:solidFill>
              <a:effectLst/>
              <a:latin typeface="Berlin Sans FB" panose="020E0602020502020306" pitchFamily="34" charset="0"/>
            </a:endParaRPr>
          </a:p>
        </p:txBody>
      </p:sp>
      <p:pic>
        <p:nvPicPr>
          <p:cNvPr id="2050" name="Picture 2" descr="MYSQL] ¿Qué es DML?">
            <a:extLst>
              <a:ext uri="{FF2B5EF4-FFF2-40B4-BE49-F238E27FC236}">
                <a16:creationId xmlns="" xmlns:a16="http://schemas.microsoft.com/office/drawing/2014/main" id="{D8C51AD8-8E3C-D5D4-C57F-431FBBEA99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" t="41197" r="50923" b="4691"/>
          <a:stretch/>
        </p:blipFill>
        <p:spPr bwMode="auto">
          <a:xfrm>
            <a:off x="6878972" y="1132514"/>
            <a:ext cx="4542181" cy="420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19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7EFA6BD4-17DF-6887-1C45-D4E070542C1E}"/>
              </a:ext>
            </a:extLst>
          </p:cNvPr>
          <p:cNvSpPr txBox="1"/>
          <p:nvPr/>
        </p:nvSpPr>
        <p:spPr>
          <a:xfrm>
            <a:off x="622883" y="1400690"/>
            <a:ext cx="5473117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BO" sz="3200" b="0" i="0" dirty="0">
                <a:solidFill>
                  <a:srgbClr val="00B0F0"/>
                </a:solidFill>
                <a:effectLst/>
                <a:latin typeface="Bauhaus 93" panose="04030905020B02020C02" pitchFamily="82" charset="0"/>
              </a:rPr>
              <a:t>DATA </a:t>
            </a:r>
            <a:r>
              <a:rPr lang="es-BO" sz="3200" b="0" i="0" dirty="0" err="1">
                <a:solidFill>
                  <a:srgbClr val="00B0F0"/>
                </a:solidFill>
                <a:effectLst/>
                <a:latin typeface="Bauhaus 93" panose="04030905020B02020C02" pitchFamily="82" charset="0"/>
              </a:rPr>
              <a:t>DEFINITION</a:t>
            </a:r>
            <a:r>
              <a:rPr lang="es-BO" sz="3200" b="0" i="0" dirty="0">
                <a:solidFill>
                  <a:srgbClr val="00B0F0"/>
                </a:solidFill>
                <a:effectLst/>
                <a:latin typeface="Bauhaus 93" panose="04030905020B02020C02" pitchFamily="82" charset="0"/>
              </a:rPr>
              <a:t> </a:t>
            </a:r>
            <a:r>
              <a:rPr lang="es-BO" sz="3200" b="0" i="0" dirty="0" err="1">
                <a:solidFill>
                  <a:srgbClr val="00B0F0"/>
                </a:solidFill>
                <a:effectLst/>
                <a:latin typeface="Bauhaus 93" panose="04030905020B02020C02" pitchFamily="82" charset="0"/>
              </a:rPr>
              <a:t>LANGUAGE</a:t>
            </a:r>
            <a:endParaRPr lang="es-ES" sz="3200" b="0" i="0" dirty="0">
              <a:solidFill>
                <a:srgbClr val="00B0F0"/>
              </a:solidFill>
              <a:effectLst/>
              <a:latin typeface="Bauhaus 93" panose="04030905020B02020C02" pitchFamily="82" charset="0"/>
            </a:endParaRPr>
          </a:p>
          <a:p>
            <a:pPr algn="just"/>
            <a:r>
              <a:rPr lang="es-ES" sz="2000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EL LENGUAJE DE DEFINICIÓN DE DATOS (</a:t>
            </a:r>
            <a:r>
              <a:rPr lang="es-ES" sz="2000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DDL</a:t>
            </a:r>
            <a:r>
              <a:rPr lang="es-ES" sz="2000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) ES UN SUBCONJUNTO DE SQL. ES UN LENGUAJE PARA DESCRIBIR LOS DATOS Y SUS RELACIONES EN UNA BASE DE DATOS.</a:t>
            </a:r>
            <a:endParaRPr lang="es-BO" sz="20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="" xmlns:a16="http://schemas.microsoft.com/office/drawing/2014/main" id="{CF82CCDA-94B3-7AFE-6721-B6C177C8BCC3}"/>
              </a:ext>
            </a:extLst>
          </p:cNvPr>
          <p:cNvSpPr/>
          <p:nvPr/>
        </p:nvSpPr>
        <p:spPr>
          <a:xfrm>
            <a:off x="4503380" y="240913"/>
            <a:ext cx="3358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DDL</a:t>
            </a:r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Y </a:t>
            </a:r>
            <a:r>
              <a:rPr lang="es-E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DML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639C5AC3-8B3C-79AA-0629-3163FB3AA492}"/>
              </a:ext>
            </a:extLst>
          </p:cNvPr>
          <p:cNvSpPr txBox="1"/>
          <p:nvPr/>
        </p:nvSpPr>
        <p:spPr>
          <a:xfrm>
            <a:off x="6182686" y="1400690"/>
            <a:ext cx="5595457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sz="2800" b="0" i="0" dirty="0">
                <a:solidFill>
                  <a:srgbClr val="00B0F0"/>
                </a:solidFill>
                <a:effectLst/>
                <a:latin typeface="Bauhaus 93" panose="04030905020B02020C02" pitchFamily="82" charset="0"/>
              </a:rPr>
              <a:t>DATA </a:t>
            </a:r>
            <a:r>
              <a:rPr lang="es-BO" sz="2800" b="0" i="0" dirty="0" err="1">
                <a:solidFill>
                  <a:srgbClr val="00B0F0"/>
                </a:solidFill>
                <a:effectLst/>
                <a:latin typeface="Bauhaus 93" panose="04030905020B02020C02" pitchFamily="82" charset="0"/>
              </a:rPr>
              <a:t>MANIPULATION</a:t>
            </a:r>
            <a:r>
              <a:rPr lang="es-BO" sz="2800" b="0" i="0" dirty="0">
                <a:solidFill>
                  <a:srgbClr val="00B0F0"/>
                </a:solidFill>
                <a:effectLst/>
                <a:latin typeface="Bauhaus 93" panose="04030905020B02020C02" pitchFamily="82" charset="0"/>
              </a:rPr>
              <a:t> </a:t>
            </a:r>
            <a:r>
              <a:rPr lang="es-BO" sz="2800" b="0" i="0" dirty="0" err="1">
                <a:solidFill>
                  <a:srgbClr val="00B0F0"/>
                </a:solidFill>
                <a:effectLst/>
                <a:latin typeface="Bauhaus 93" panose="04030905020B02020C02" pitchFamily="82" charset="0"/>
              </a:rPr>
              <a:t>LANGUAGE</a:t>
            </a:r>
            <a:endParaRPr lang="es-BO" sz="2800" b="0" i="0" dirty="0">
              <a:solidFill>
                <a:srgbClr val="00B0F0"/>
              </a:solidFill>
              <a:effectLst/>
              <a:latin typeface="Bauhaus 93" panose="04030905020B02020C02" pitchFamily="82" charset="0"/>
            </a:endParaRPr>
          </a:p>
          <a:p>
            <a:pPr algn="just"/>
            <a:r>
              <a:rPr lang="es-E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ELLENGUAJE</a:t>
            </a:r>
            <a:r>
              <a:rPr lang="es-E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DE MANIPULACIÓN DE DATOS(</a:t>
            </a:r>
            <a:r>
              <a:rPr lang="es-E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DML</a:t>
            </a:r>
            <a:r>
              <a:rPr lang="es-E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) ES EL CONJUNTO DE INSTRUCCIONES DEL LENGUAJE QUE SE UTILIZAN PARA ADMINISTRAR LOS DATOS EN LAS </a:t>
            </a:r>
            <a:r>
              <a:rPr lang="es-E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TABLAS.PUEDE</a:t>
            </a:r>
            <a:r>
              <a:rPr lang="es-E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USAR INSTRUCCIONES </a:t>
            </a:r>
            <a:r>
              <a:rPr lang="es-ES" b="0" i="0" dirty="0" err="1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DML</a:t>
            </a:r>
            <a:r>
              <a:rPr lang="es-ES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PARA AGREGAR, MODIFICAR O ELIMINAR DATOS DE UNA TABLA.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34426" t="16505" r="37178" b="65441"/>
          <a:stretch/>
        </p:blipFill>
        <p:spPr>
          <a:xfrm>
            <a:off x="622882" y="4068572"/>
            <a:ext cx="5263453" cy="188146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34743" t="17737" r="38656" b="52093"/>
          <a:stretch/>
        </p:blipFill>
        <p:spPr>
          <a:xfrm>
            <a:off x="6284891" y="4136793"/>
            <a:ext cx="4816698" cy="253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2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03338" y="340045"/>
            <a:ext cx="4121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PRIMARY KEY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03338" y="1441085"/>
            <a:ext cx="53792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rgbClr val="0070C0"/>
                </a:solidFill>
                <a:latin typeface="Google Sans"/>
              </a:rPr>
              <a:t>LA LLAVE PRIMARIA ESTÁ ASOCIADA A UNA TABLAESTA ES UNA CARACTERÍSTICA ASOCIADA A LAS TABLAS, ES DECIR, CADA TABLA TENDRÁ SU LLAVE PRIMARIA PARA QUE CADA TABLA TENGA UNA MANERA INEQUÍVOCA DE HACER REFERENCIA A TODOS Y CADA UNO DE LOS REGISTROS QUE CONTIENEN.</a:t>
            </a:r>
            <a:endParaRPr lang="es-BO" sz="2000" dirty="0">
              <a:solidFill>
                <a:srgbClr val="0070C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096000" y="1441085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000" dirty="0" smtClean="0">
                <a:solidFill>
                  <a:srgbClr val="FFC000"/>
                </a:solidFill>
                <a:latin typeface="Google Sans"/>
              </a:rPr>
              <a:t>UNA CLAVE FORÁNEA HACE REFERENCIA A UNA CLAVE PRIMARIA O A UNA CLAVE EXCLUSIVA EN LA MISMA TABLA U OTRA. UNA ASIGNACIÓN DE CLAVE FORÁNEA INDICA QUE LA INTEGRIDAD REFERENCIAL DEBE MANTENERSE DE ACUERDO CON LAS RESTRICCIONES REFERENCIALES ESPECIFICADAS.</a:t>
            </a:r>
            <a:endParaRPr lang="es-BO" sz="2000" dirty="0">
              <a:solidFill>
                <a:srgbClr val="FFC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153039" y="340045"/>
            <a:ext cx="40075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FOREIGN KEY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34426" t="20514" r="38164" b="64391"/>
          <a:stretch/>
        </p:blipFill>
        <p:spPr>
          <a:xfrm>
            <a:off x="403338" y="4481117"/>
            <a:ext cx="4744344" cy="146892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l="34425" t="20614" r="30687" b="45798"/>
          <a:stretch/>
        </p:blipFill>
        <p:spPr>
          <a:xfrm>
            <a:off x="6153039" y="4008509"/>
            <a:ext cx="4794003" cy="259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3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07831" y="1276829"/>
            <a:ext cx="5052811" cy="289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rgbClr val="FFC000"/>
                </a:solidFill>
                <a:latin typeface="Google Sans"/>
              </a:rPr>
              <a:t>UNA TABLA SQL ES EL ELEMENTO BÁSICO DE UNA BASE DE DATOS RELACIONAL. LA TABLA DE LA BASE DE DATOS SQL SE COMPONE DE FILAS Y COLUMNAS. LOS INGENIEROS DE BASES DE DATOS CREAN RELACIONES ENTRE VARIAS TABLAS DE BASES DE DATOS PARA OPTIMIZAR EL ESPACIO DE ALMACENAMIENTO DE DATOS.</a:t>
            </a:r>
            <a:endParaRPr lang="es-BO" sz="2000" dirty="0">
              <a:solidFill>
                <a:srgbClr val="FFC0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07831" y="249893"/>
            <a:ext cx="19387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TABLA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03831" y="249893"/>
            <a:ext cx="2829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cap="none" spc="0" dirty="0" smtClean="0">
                <a:ln/>
                <a:solidFill>
                  <a:schemeClr val="accent4"/>
                </a:solidFill>
                <a:effectLst/>
              </a:rPr>
              <a:t>IDENTITY</a:t>
            </a:r>
            <a:endParaRPr lang="es-E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503831" y="1173223"/>
            <a:ext cx="53447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BO" dirty="0" smtClean="0">
                <a:solidFill>
                  <a:srgbClr val="92D050"/>
                </a:solidFill>
                <a:latin typeface="Google Sans"/>
              </a:rPr>
              <a:t>SE UTILIZA GENERALMENTE EN CAMPOS CORRESPONDIENTES A CÓDIGOS DE IDENTIFICACIÓN PARA GENERAR VALORES ÚNICOS PARA CADA NUEVO REGISTRO QUE SE INSERTA.</a:t>
            </a:r>
            <a:endParaRPr lang="es-BO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25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3436" y="1492600"/>
            <a:ext cx="53232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92D050"/>
                </a:solidFill>
                <a:latin typeface="Google Sans"/>
              </a:rPr>
              <a:t>UNA CLÁUSULA WHERE SE UTILIZA PARA FILTRAR REGISTROS Y SÓLO EXTRAE LOS REGISTROS QUE CUMPLEN UN DETERMINADO CRITERIO. PUEDE BUSCAR UTILIZANDO LA CLÁUSULA WHERE SI TIENE CONOCIMIENTOS DE LENGUAJE DE CONSULTA ESTRUCTURADO (SQL).</a:t>
            </a:r>
            <a:endParaRPr lang="es-BO" dirty="0">
              <a:solidFill>
                <a:srgbClr val="92D05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096000" y="1492600"/>
            <a:ext cx="57525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00B0F0"/>
                </a:solidFill>
                <a:latin typeface="Google Sans"/>
              </a:rPr>
              <a:t>LA SENTENCIA INNER JOIN SE REFIERE A LA ACCIÓN DE JOIN, DE UNIR. SE UTILIZA ESTA SENTENCIA PARA UNIR LAS FILAS DE UNA TABLAS CON TODAS LAS FILAS DE OTRA TABLA. 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10069" y="185498"/>
            <a:ext cx="5390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CLAUSULA WHERE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096000" y="185498"/>
            <a:ext cx="35060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INNER JOIN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32744" t="45731" r="28851" b="16769"/>
          <a:stretch/>
        </p:blipFill>
        <p:spPr>
          <a:xfrm>
            <a:off x="343436" y="3523925"/>
            <a:ext cx="5451644" cy="299278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l="33139" t="25484" r="10837" b="36664"/>
          <a:stretch/>
        </p:blipFill>
        <p:spPr>
          <a:xfrm>
            <a:off x="6073277" y="2949262"/>
            <a:ext cx="5775286" cy="276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3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2086" t="45523" r="42185" b="36078"/>
          <a:stretch/>
        </p:blipFill>
        <p:spPr>
          <a:xfrm>
            <a:off x="842682" y="1111624"/>
            <a:ext cx="5217460" cy="209774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33464" t="37439" r="25334" b="35600"/>
          <a:stretch/>
        </p:blipFill>
        <p:spPr>
          <a:xfrm>
            <a:off x="842682" y="3675530"/>
            <a:ext cx="6384336" cy="234875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33326" t="63174" r="33602" b="13052"/>
          <a:stretch/>
        </p:blipFill>
        <p:spPr>
          <a:xfrm>
            <a:off x="6651811" y="1111624"/>
            <a:ext cx="5190287" cy="209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62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229</Words>
  <Application>Microsoft Office PowerPoint</Application>
  <PresentationFormat>Panorámica</PresentationFormat>
  <Paragraphs>30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Bauhaus 93</vt:lpstr>
      <vt:lpstr>Berlin Sans FB</vt:lpstr>
      <vt:lpstr>Calibri</vt:lpstr>
      <vt:lpstr>Calibri Light</vt:lpstr>
      <vt:lpstr>Google Sans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Biblioteca</dc:creator>
  <cp:lastModifiedBy>Usuario</cp:lastModifiedBy>
  <cp:revision>13</cp:revision>
  <dcterms:created xsi:type="dcterms:W3CDTF">2023-10-16T16:24:37Z</dcterms:created>
  <dcterms:modified xsi:type="dcterms:W3CDTF">2023-10-17T00:20:05Z</dcterms:modified>
</cp:coreProperties>
</file>