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2B55A-4740-488D-B68A-F58211495446}" v="183" dt="2023-03-23T20:52:0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legends.hu/2005/06/nero-es-a-romai-tuzvesz/" TargetMode="External"/><Relationship Id="rId2" Type="http://schemas.openxmlformats.org/officeDocument/2006/relationships/hyperlink" Target="https://conspiracytheories.in/will-dead-nero-rise-from-the-ash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storyhit.com/facts-about-emperor-nero/" TargetMode="External"/><Relationship Id="rId5" Type="http://schemas.openxmlformats.org/officeDocument/2006/relationships/hyperlink" Target="https://www.britishmuseum.org/blog/who-was-nero" TargetMode="External"/><Relationship Id="rId4" Type="http://schemas.openxmlformats.org/officeDocument/2006/relationships/hyperlink" Target="https://www.britannica.com/biography/Nero-Roman-empe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  <a:cs typeface="Calibri Light"/>
              </a:rPr>
              <a:t>Nero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1122363"/>
            <a:ext cx="3505200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cs typeface="Calibri"/>
              </a:rPr>
              <a:t>Kantor Csongor</a:t>
            </a:r>
            <a:endParaRPr lang="en-US"/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AFDD1-56D4-3169-C3B1-94A504D4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Nero Claudius Caesar Augustus Germanicus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AB2B-7E7F-5ADD-CE6C-263D2A4F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 az ötödik római császár (54-68 CE), Claudius császár mostohafiának és örökösének mostohafia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11BFC4-7717-07E6-BEDE-CA58A608E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983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9CF3-548F-5AED-55BF-2E7CBAC4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9" y="345587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Hatalomra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kerules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8AF3-2591-9427-4D4B-36EA475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15" y="1962068"/>
            <a:ext cx="5391388" cy="44786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500">
                <a:ea typeface="+mn-lt"/>
                <a:cs typeface="+mn-lt"/>
              </a:rPr>
              <a:t>Nero 16 évesen került hatalomra 54-ben, miután az előző császárt, Claudius-t meggyilkolták. Nero anyja, Agrippina, Claudius felesége volt, és Nero mostohafia volt. Nero hatalomra kerülése után, Seneca, Nero nevelője, aranykor-propagandát folytatott, mivel gyűlölte Nero elődjét, Claudiust. Azonban Nero hatalomra kerülése után, páratlan gazdagsággal, zsarnoksággal, kicsapongással és gyilkossággal volt kapcsolatban.</a:t>
            </a:r>
            <a:endParaRPr lang="en-US" sz="25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1ECFC9-CF8C-D979-4B41-BA2A00D91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" r="11514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83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outdoor, nature&#10;&#10;Description automatically generated">
            <a:extLst>
              <a:ext uri="{FF2B5EF4-FFF2-40B4-BE49-F238E27FC236}">
                <a16:creationId xmlns:a16="http://schemas.microsoft.com/office/drawing/2014/main" id="{C9028D91-85A2-865C-BA30-9627CB301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5256F-BD57-CBC5-2A22-18AEFBDA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Kegyetlenseg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E4DA-69BA-0313-EE6A-BFB905EC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848048"/>
            <a:ext cx="4525573" cy="4328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ea typeface="+mn-lt"/>
                <a:cs typeface="+mn-lt"/>
              </a:rPr>
              <a:t>Nero </a:t>
            </a:r>
            <a:r>
              <a:rPr lang="en-US" sz="2500" dirty="0" err="1">
                <a:ea typeface="+mn-lt"/>
                <a:cs typeface="+mn-lt"/>
              </a:rPr>
              <a:t>hírhedt</a:t>
            </a:r>
            <a:r>
              <a:rPr lang="en-US" sz="2500" dirty="0">
                <a:ea typeface="+mn-lt"/>
                <a:cs typeface="+mn-lt"/>
              </a:rPr>
              <a:t> volt </a:t>
            </a:r>
            <a:r>
              <a:rPr lang="en-US" sz="2500" dirty="0" err="1">
                <a:ea typeface="+mn-lt"/>
                <a:cs typeface="+mn-lt"/>
              </a:rPr>
              <a:t>kegyetlenségéért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és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kicsapongásáért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és</a:t>
            </a:r>
            <a:r>
              <a:rPr lang="en-US" sz="2500" dirty="0">
                <a:ea typeface="+mn-lt"/>
                <a:cs typeface="+mn-lt"/>
              </a:rPr>
              <a:t> a </a:t>
            </a:r>
            <a:r>
              <a:rPr lang="en-US" sz="2500" dirty="0" err="1">
                <a:ea typeface="+mn-lt"/>
                <a:cs typeface="+mn-lt"/>
              </a:rPr>
              <a:t>római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polgárok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az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antikrisztusnak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tekintették</a:t>
            </a:r>
            <a:r>
              <a:rPr lang="en-US" sz="2500" dirty="0">
                <a:ea typeface="+mn-lt"/>
                <a:cs typeface="+mn-lt"/>
              </a:rPr>
              <a:t>.</a:t>
            </a:r>
            <a:endParaRPr lang="en-US" sz="2500" dirty="0">
              <a:cs typeface="Calibri" panose="020F0502020204030204"/>
            </a:endParaRPr>
          </a:p>
          <a:p>
            <a:r>
              <a:rPr lang="en-US" sz="2500" dirty="0">
                <a:ea typeface="+mn-lt"/>
                <a:cs typeface="+mn-lt"/>
              </a:rPr>
              <a:t>Nero </a:t>
            </a:r>
            <a:r>
              <a:rPr lang="en-US" sz="2500" dirty="0" err="1">
                <a:ea typeface="+mn-lt"/>
                <a:cs typeface="+mn-lt"/>
              </a:rPr>
              <a:t>egész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uralkodása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alatt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páratlan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gazdagsággal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zsarnoksággal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kicsapongással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és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gyilkossággal</a:t>
            </a:r>
            <a:r>
              <a:rPr lang="en-US" sz="2500" dirty="0">
                <a:ea typeface="+mn-lt"/>
                <a:cs typeface="+mn-lt"/>
              </a:rPr>
              <a:t> volt </a:t>
            </a:r>
            <a:r>
              <a:rPr lang="en-US" sz="2500" dirty="0" err="1">
                <a:ea typeface="+mn-lt"/>
                <a:cs typeface="+mn-lt"/>
              </a:rPr>
              <a:t>kapcsolatban</a:t>
            </a:r>
            <a:r>
              <a:rPr lang="en-US" sz="2500" dirty="0">
                <a:ea typeface="+mn-lt"/>
                <a:cs typeface="+mn-lt"/>
              </a:rPr>
              <a:t>.</a:t>
            </a:r>
            <a:endParaRPr lang="en-US" sz="2500" dirty="0">
              <a:cs typeface="Calibri"/>
            </a:endParaRPr>
          </a:p>
          <a:p>
            <a:endParaRPr lang="en-US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3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96ECD6-77CD-93D4-34DB-F04719F7C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7898" r="32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A09BE-514C-9772-4228-7340EAC0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Sikerei?</a:t>
            </a:r>
            <a:endParaRPr lang="en-US" sz="5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B98A-B7ED-0E3E-E64D-BEE21CC7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Nero hatalomra kerülése után, páratlan gazdagsággal, zsarnoksággal, kicsapongással és gyilkossággal volt kapcsolatban. Azonban Nero hatalomra kerülése után, nem volt jelentős teljesítménye, és uralkodása alatt a birodalom gazdasága és katonai ereje is jelentősen gyengült.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E3F3BA6-6315-BF2D-A8BC-8BDACED8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31" y="4657813"/>
            <a:ext cx="2899507" cy="20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1045-3DD9-438F-6F82-BBDBB28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Nero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római</a:t>
            </a:r>
            <a:r>
              <a:rPr lang="en-US" dirty="0"/>
              <a:t> </a:t>
            </a:r>
            <a:r>
              <a:rPr lang="en-US" dirty="0" err="1"/>
              <a:t>tűzvész</a:t>
            </a:r>
            <a:endParaRPr lang="en-US" dirty="0" err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3C0E85-77BF-8593-1519-6F30B3E33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34" b="709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2663-3CDD-01CF-A333-37520BB2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788" y="2001144"/>
            <a:ext cx="5689933" cy="4742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cs typeface="Calibri"/>
              </a:rPr>
              <a:t>A </a:t>
            </a:r>
            <a:r>
              <a:rPr lang="en-US" sz="2500" dirty="0" err="1">
                <a:cs typeface="Calibri"/>
              </a:rPr>
              <a:t>karthágói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só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legendájához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hasonlóan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mindenki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ismeri</a:t>
            </a:r>
            <a:r>
              <a:rPr lang="en-US" sz="2500" dirty="0">
                <a:cs typeface="Calibri"/>
              </a:rPr>
              <a:t> Nero </a:t>
            </a:r>
            <a:r>
              <a:rPr lang="en-US" sz="2500" dirty="0" err="1">
                <a:cs typeface="Calibri"/>
              </a:rPr>
              <a:t>gyújtogatásának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történetét</a:t>
            </a:r>
            <a:r>
              <a:rPr lang="en-US" sz="2500" dirty="0">
                <a:cs typeface="Calibri"/>
              </a:rPr>
              <a:t>, </a:t>
            </a:r>
            <a:r>
              <a:rPr lang="en-US" sz="2500" dirty="0" err="1">
                <a:cs typeface="Calibri"/>
              </a:rPr>
              <a:t>egyértelmű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bizonyítékok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hiányában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azonban</a:t>
            </a:r>
            <a:r>
              <a:rPr lang="en-US" sz="2500" dirty="0">
                <a:cs typeface="Calibri"/>
              </a:rPr>
              <a:t> a </a:t>
            </a:r>
            <a:r>
              <a:rPr lang="en-US" sz="2500" dirty="0" err="1">
                <a:cs typeface="Calibri"/>
              </a:rPr>
              <a:t>történészek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véleménye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megoszlik</a:t>
            </a:r>
            <a:r>
              <a:rPr lang="en-US" sz="2500" dirty="0">
                <a:cs typeface="Calibri"/>
              </a:rPr>
              <a:t> e </a:t>
            </a:r>
            <a:r>
              <a:rPr lang="en-US" sz="2500" dirty="0" err="1">
                <a:cs typeface="Calibri"/>
              </a:rPr>
              <a:t>kérdésben</a:t>
            </a:r>
            <a:r>
              <a:rPr lang="en-US" sz="2500" dirty="0">
                <a:cs typeface="Calibri"/>
              </a:rPr>
              <a:t>.</a:t>
            </a:r>
          </a:p>
          <a:p>
            <a:r>
              <a:rPr lang="en-US" sz="2500" dirty="0">
                <a:cs typeface="Calibri"/>
              </a:rPr>
              <a:t> Nero </a:t>
            </a:r>
            <a:r>
              <a:rPr lang="en-US" sz="2500" err="1">
                <a:cs typeface="Calibri"/>
              </a:rPr>
              <a:t>uralkodása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alatt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történt</a:t>
            </a:r>
            <a:r>
              <a:rPr lang="en-US" sz="2500" dirty="0">
                <a:cs typeface="Calibri"/>
              </a:rPr>
              <a:t> a </a:t>
            </a:r>
            <a:r>
              <a:rPr lang="en-US" sz="2500" err="1">
                <a:cs typeface="Calibri"/>
              </a:rPr>
              <a:t>nagy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tűzvész</a:t>
            </a:r>
            <a:r>
              <a:rPr lang="en-US" sz="2500" dirty="0">
                <a:cs typeface="Calibri"/>
              </a:rPr>
              <a:t>, </a:t>
            </a:r>
            <a:r>
              <a:rPr lang="en-US" sz="2500" err="1">
                <a:cs typeface="Calibri"/>
              </a:rPr>
              <a:t>amely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Róma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jelentős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részét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elpusztította</a:t>
            </a:r>
            <a:r>
              <a:rPr lang="en-US" sz="2500" dirty="0">
                <a:cs typeface="Calibri"/>
              </a:rPr>
              <a:t>. </a:t>
            </a:r>
            <a:r>
              <a:rPr lang="en-US" sz="2500" err="1">
                <a:cs typeface="Calibri"/>
              </a:rPr>
              <a:t>Azonban</a:t>
            </a:r>
            <a:r>
              <a:rPr lang="en-US" sz="2500" dirty="0">
                <a:cs typeface="Calibri"/>
              </a:rPr>
              <a:t> Nero </a:t>
            </a:r>
            <a:r>
              <a:rPr lang="en-US" sz="2500" err="1">
                <a:cs typeface="Calibri"/>
              </a:rPr>
              <a:t>nem</a:t>
            </a:r>
            <a:r>
              <a:rPr lang="en-US" sz="2500" dirty="0">
                <a:cs typeface="Calibri"/>
              </a:rPr>
              <a:t> a </a:t>
            </a:r>
            <a:r>
              <a:rPr lang="en-US" sz="2500" err="1">
                <a:cs typeface="Calibri"/>
              </a:rPr>
              <a:t>tűzvész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okozója</a:t>
            </a:r>
            <a:r>
              <a:rPr lang="en-US" sz="2500" dirty="0">
                <a:cs typeface="Calibri"/>
              </a:rPr>
              <a:t> volt, </a:t>
            </a:r>
            <a:r>
              <a:rPr lang="en-US" sz="2500" err="1">
                <a:cs typeface="Calibri"/>
              </a:rPr>
              <a:t>és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az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általa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építtetett</a:t>
            </a:r>
            <a:r>
              <a:rPr lang="en-US" sz="2500" dirty="0">
                <a:cs typeface="Calibri"/>
              </a:rPr>
              <a:t> Domus Aurea </a:t>
            </a:r>
            <a:r>
              <a:rPr lang="en-US" sz="2500" err="1">
                <a:cs typeface="Calibri"/>
              </a:rPr>
              <a:t>palota</a:t>
            </a:r>
            <a:r>
              <a:rPr lang="en-US" sz="2500" dirty="0">
                <a:cs typeface="Calibri"/>
              </a:rPr>
              <a:t> is </a:t>
            </a:r>
            <a:r>
              <a:rPr lang="en-US" sz="2500" err="1">
                <a:cs typeface="Calibri"/>
              </a:rPr>
              <a:t>csak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kis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részben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állt</a:t>
            </a:r>
            <a:r>
              <a:rPr lang="en-US" sz="2500" dirty="0">
                <a:cs typeface="Calibri"/>
              </a:rPr>
              <a:t> a </a:t>
            </a:r>
            <a:r>
              <a:rPr lang="en-US" sz="2500" err="1">
                <a:cs typeface="Calibri"/>
              </a:rPr>
              <a:t>tűzvész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terjedésének</a:t>
            </a:r>
            <a:r>
              <a:rPr lang="en-US" sz="2500" dirty="0">
                <a:cs typeface="Calibri"/>
              </a:rPr>
              <a:t> </a:t>
            </a:r>
            <a:r>
              <a:rPr lang="en-US" sz="2500" err="1">
                <a:cs typeface="Calibri"/>
              </a:rPr>
              <a:t>útjában</a:t>
            </a:r>
            <a:r>
              <a:rPr lang="en-US" sz="25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91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4F5E-0E70-8786-E08C-842C9B1B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111369"/>
            <a:ext cx="4140014" cy="1330839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Sorsa</a:t>
            </a:r>
            <a:endParaRPr lang="en-US" dirty="0"/>
          </a:p>
        </p:txBody>
      </p:sp>
      <p:pic>
        <p:nvPicPr>
          <p:cNvPr id="4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89D0F082-ECA7-9565-3DA5-B6167A1C7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" r="35456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5AA6-07AD-CB93-98DD-1C4022C7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465" y="1305102"/>
            <a:ext cx="5087628" cy="5442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Nero </a:t>
            </a:r>
            <a:r>
              <a:rPr lang="en-US" sz="2500" dirty="0" err="1">
                <a:ea typeface="+mn-lt"/>
                <a:cs typeface="+mn-lt"/>
              </a:rPr>
              <a:t>mindig</a:t>
            </a:r>
            <a:r>
              <a:rPr lang="en-US" sz="2500" dirty="0">
                <a:ea typeface="+mn-lt"/>
                <a:cs typeface="+mn-lt"/>
              </a:rPr>
              <a:t> is </a:t>
            </a:r>
            <a:r>
              <a:rPr lang="en-US" sz="2500" dirty="0" err="1">
                <a:ea typeface="+mn-lt"/>
                <a:cs typeface="+mn-lt"/>
              </a:rPr>
              <a:t>gyávának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tartott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uralkodónak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számított</a:t>
            </a:r>
            <a:r>
              <a:rPr lang="en-US" sz="2500" dirty="0">
                <a:ea typeface="+mn-lt"/>
                <a:cs typeface="+mn-lt"/>
              </a:rPr>
              <a:t>. </a:t>
            </a:r>
            <a:r>
              <a:rPr lang="en-US" sz="2500" dirty="0" err="1">
                <a:ea typeface="+mn-lt"/>
                <a:cs typeface="+mn-lt"/>
              </a:rPr>
              <a:t>Állítólag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négyszer</a:t>
            </a:r>
            <a:r>
              <a:rPr lang="en-US" sz="2500" dirty="0">
                <a:ea typeface="+mn-lt"/>
                <a:cs typeface="+mn-lt"/>
              </a:rPr>
              <a:t> is </a:t>
            </a:r>
            <a:r>
              <a:rPr lang="en-US" sz="2500" dirty="0" err="1">
                <a:ea typeface="+mn-lt"/>
                <a:cs typeface="+mn-lt"/>
              </a:rPr>
              <a:t>megpróbálta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öngyilkosságot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elkövetni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és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miután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kiderült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hogy</a:t>
            </a:r>
            <a:r>
              <a:rPr lang="en-US" sz="2500" dirty="0">
                <a:ea typeface="+mn-lt"/>
                <a:cs typeface="+mn-lt"/>
              </a:rPr>
              <a:t> a </a:t>
            </a:r>
            <a:r>
              <a:rPr lang="en-US" sz="2500" dirty="0" err="1">
                <a:ea typeface="+mn-lt"/>
                <a:cs typeface="+mn-lt"/>
              </a:rPr>
              <a:t>szenátus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nyilvános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ellenségnek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bélyegezte</a:t>
            </a:r>
            <a:r>
              <a:rPr lang="en-US" sz="2500" dirty="0">
                <a:ea typeface="+mn-lt"/>
                <a:cs typeface="+mn-lt"/>
              </a:rPr>
              <a:t> a Hispania </a:t>
            </a:r>
            <a:r>
              <a:rPr lang="en-US" sz="2500" dirty="0" err="1">
                <a:ea typeface="+mn-lt"/>
                <a:cs typeface="+mn-lt"/>
              </a:rPr>
              <a:t>Tarraconensis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kormányzójának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Galbának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az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új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császárrá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választása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után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még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inkább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okot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talált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arra</a:t>
            </a:r>
            <a:r>
              <a:rPr lang="en-US" sz="2500" dirty="0">
                <a:ea typeface="+mn-lt"/>
                <a:cs typeface="+mn-lt"/>
              </a:rPr>
              <a:t>, </a:t>
            </a:r>
            <a:r>
              <a:rPr lang="en-US" sz="2500" dirty="0" err="1">
                <a:ea typeface="+mn-lt"/>
                <a:cs typeface="+mn-lt"/>
              </a:rPr>
              <a:t>hogy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sikeresen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végezzen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élete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dirty="0" err="1">
                <a:ea typeface="+mn-lt"/>
                <a:cs typeface="+mn-lt"/>
              </a:rPr>
              <a:t>végével</a:t>
            </a:r>
            <a:r>
              <a:rPr lang="en-US" sz="2500" dirty="0">
                <a:ea typeface="+mn-lt"/>
                <a:cs typeface="+mn-lt"/>
              </a:rPr>
              <a:t>.</a:t>
            </a:r>
          </a:p>
          <a:p>
            <a:r>
              <a:rPr lang="en-US" sz="2500" dirty="0">
                <a:cs typeface="Calibri"/>
              </a:rPr>
              <a:t>Nero 68-ban </a:t>
            </a:r>
            <a:r>
              <a:rPr lang="en-US" sz="2500" dirty="0" err="1">
                <a:cs typeface="Calibri"/>
              </a:rPr>
              <a:t>öngyilkos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lett</a:t>
            </a:r>
            <a:r>
              <a:rPr lang="en-US" sz="2500" dirty="0">
                <a:cs typeface="Calibri"/>
              </a:rPr>
              <a:t>(</a:t>
            </a:r>
            <a:r>
              <a:rPr lang="en-US" sz="2500" dirty="0" err="1">
                <a:cs typeface="Calibri"/>
              </a:rPr>
              <a:t>en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ezzel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megyek</a:t>
            </a:r>
            <a:r>
              <a:rPr lang="en-US" sz="2500" dirty="0">
                <a:cs typeface="Calibri"/>
              </a:rPr>
              <a:t>), </a:t>
            </a:r>
            <a:r>
              <a:rPr lang="en-US" sz="2500" dirty="0" err="1">
                <a:cs typeface="Calibri"/>
              </a:rPr>
              <a:t>miután</a:t>
            </a:r>
            <a:r>
              <a:rPr lang="en-US" sz="2500" dirty="0">
                <a:cs typeface="Calibri"/>
              </a:rPr>
              <a:t> a </a:t>
            </a:r>
            <a:r>
              <a:rPr lang="en-US" sz="2500" dirty="0" err="1">
                <a:cs typeface="Calibri"/>
              </a:rPr>
              <a:t>szenátus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halálra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ítélte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és</a:t>
            </a:r>
            <a:r>
              <a:rPr lang="en-US" sz="2500" dirty="0">
                <a:cs typeface="Calibri"/>
              </a:rPr>
              <a:t> a </a:t>
            </a:r>
            <a:r>
              <a:rPr lang="en-US" sz="2500" dirty="0" err="1">
                <a:cs typeface="Calibri"/>
              </a:rPr>
              <a:t>Praetorianus</a:t>
            </a:r>
            <a:r>
              <a:rPr lang="en-US" sz="2500" dirty="0">
                <a:cs typeface="Calibri"/>
              </a:rPr>
              <a:t> </a:t>
            </a:r>
            <a:r>
              <a:rPr lang="en-US" sz="2500" dirty="0" err="1">
                <a:cs typeface="Calibri"/>
              </a:rPr>
              <a:t>testőrség</a:t>
            </a:r>
            <a:r>
              <a:rPr lang="en-US" sz="2500" dirty="0">
                <a:cs typeface="Calibri"/>
              </a:rPr>
              <a:t> is </a:t>
            </a:r>
            <a:r>
              <a:rPr lang="en-US" sz="2500" dirty="0" err="1">
                <a:cs typeface="Calibri"/>
              </a:rPr>
              <a:t>elhagyta</a:t>
            </a:r>
            <a:endParaRPr lang="en-US" sz="25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38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BD23B-6E33-100A-83AD-914DD97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Bibliografia: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93E2-E120-C274-108E-A732AC4D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  <a:hlinkClick r:id="rId2"/>
              </a:rPr>
              <a:t>Will Dead Nero Rise From The Ashes? - Conspiracy Theories</a:t>
            </a:r>
          </a:p>
          <a:p>
            <a:r>
              <a:rPr lang="en-US" sz="2200">
                <a:ea typeface="+mn-lt"/>
                <a:cs typeface="+mn-lt"/>
                <a:hlinkClick r:id="rId3"/>
              </a:rPr>
              <a:t>Nero és a római tűzvész | Urban Legends</a:t>
            </a:r>
          </a:p>
          <a:p>
            <a:r>
              <a:rPr lang="en-US" sz="2200">
                <a:ea typeface="+mn-lt"/>
                <a:cs typeface="+mn-lt"/>
                <a:hlinkClick r:id="rId4"/>
              </a:rPr>
              <a:t>Nero | Biography, Claudius, Rome, Burning, Fate, Accomplishments, &amp; Facts | Britannica</a:t>
            </a:r>
          </a:p>
          <a:p>
            <a:r>
              <a:rPr lang="en-US" sz="2200">
                <a:ea typeface="+mn-lt"/>
                <a:cs typeface="+mn-lt"/>
                <a:hlinkClick r:id="rId5"/>
              </a:rPr>
              <a:t>Who was Nero? | British Museum</a:t>
            </a:r>
          </a:p>
          <a:p>
            <a:r>
              <a:rPr lang="en-US" sz="2200">
                <a:ea typeface="+mn-lt"/>
                <a:cs typeface="+mn-lt"/>
                <a:hlinkClick r:id="rId6"/>
              </a:rPr>
              <a:t>10 Fascinating Facts About Emperor Nero | History Hit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07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Nero</vt:lpstr>
      <vt:lpstr>Nero Claudius Caesar Augustus Germanicus</vt:lpstr>
      <vt:lpstr>Hatalomra kerules</vt:lpstr>
      <vt:lpstr>Kegyetlenseg</vt:lpstr>
      <vt:lpstr>Sikerei?</vt:lpstr>
      <vt:lpstr>Nero és a római tűzvész</vt:lpstr>
      <vt:lpstr>Sorsa</vt:lpstr>
      <vt:lpstr>Bibliografia: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</cp:revision>
  <dcterms:created xsi:type="dcterms:W3CDTF">2023-03-23T20:25:54Z</dcterms:created>
  <dcterms:modified xsi:type="dcterms:W3CDTF">2023-03-23T20:53:09Z</dcterms:modified>
</cp:coreProperties>
</file>