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9" r:id="rId3"/>
    <p:sldId id="260" r:id="rId4"/>
    <p:sldId id="261" r:id="rId5"/>
    <p:sldId id="280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64" r:id="rId14"/>
    <p:sldId id="272" r:id="rId15"/>
    <p:sldId id="273" r:id="rId16"/>
    <p:sldId id="265" r:id="rId17"/>
    <p:sldId id="276" r:id="rId18"/>
    <p:sldId id="281" r:id="rId19"/>
    <p:sldId id="282" r:id="rId20"/>
    <p:sldId id="275" r:id="rId21"/>
    <p:sldId id="277" r:id="rId22"/>
    <p:sldId id="262" r:id="rId23"/>
    <p:sldId id="258" r:id="rId24"/>
    <p:sldId id="274" r:id="rId2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TOR CSONGOR SZILARD" initials="KCS" lastIdx="1" clrIdx="0">
    <p:extLst>
      <p:ext uri="{19B8F6BF-5375-455C-9EA6-DF929625EA0E}">
        <p15:presenceInfo xmlns:p15="http://schemas.microsoft.com/office/powerpoint/2012/main" userId="KANTOR CSONGOR SZILA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419" autoAdjust="0"/>
  </p:normalViewPr>
  <p:slideViewPr>
    <p:cSldViewPr>
      <p:cViewPr varScale="1">
        <p:scale>
          <a:sx n="103" d="100"/>
          <a:sy n="103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1BAD8-D359-4A93-B71E-F587918B1846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8A254-8DD8-4F6F-9B0E-B61A679A2F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820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/>
              <a:t>Cronica arată o imagine din viața oamenilor din timpul acesta, ca și elementele sociale, politice și familiale</a:t>
            </a:r>
          </a:p>
          <a:p>
            <a:r>
              <a:rPr lang="ro-RO" b="1" dirty="0"/>
              <a:t>Deci se poate vede o conecțiune între cultură si literatură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8A254-8DD8-4F6F-9B0E-B61A679A2FE2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1502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Secolele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XVII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şi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XVIII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remarcă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vedere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cultural,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scrierile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cronicarilor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reușesc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surprindă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limbaj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literatură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imaginile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istoriei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poporului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nostru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contribuit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conștiinței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naționale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lectori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avizați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dorința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cronicarilor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elabora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într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limbă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înțelesul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tuturor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cronicarii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model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limba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populară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cultivând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anumită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oralitate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impresia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zicere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„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existența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fonetismelor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“z”, “h”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pentru“f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“j”.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scrieri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aparțin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 normal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stilului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științific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8A254-8DD8-4F6F-9B0E-B61A679A2FE2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6584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Cronicile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conțin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compunere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limba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poporului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găsesc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literaturii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române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originale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Cronicile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scrieri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istorice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literară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cauza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participării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autorilor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judecarea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oamenilor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evenimentelor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memorialistic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prezenței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procedee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prozei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artistice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concepția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viață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Grigore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Ureche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cronicar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limba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țării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providențialist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politice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acelea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boierimi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Domnul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Dumnezeu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pamânt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trebuie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țara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sfatul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boierilor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fie “o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fără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ac”. Mai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invățat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decât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Grigore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Ureche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Miron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Costin, care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asemenea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își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făcuse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Polonia, la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colegiu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iezuit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localitatea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Bar, 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aceleasi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concepții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filozofice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politice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predecesorul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său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scriitor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“cult”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decât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Grigore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Ureche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păstrând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stilizată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chip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urmăriea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efectelor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8A254-8DD8-4F6F-9B0E-B61A679A2FE2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148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5--</a:t>
            </a:r>
            <a:r>
              <a:rPr lang="ro-RO" b="1" dirty="0"/>
              <a:t>S-a întors in</a:t>
            </a:r>
            <a:r>
              <a:rPr lang="ro-RO" dirty="0"/>
              <a:t> </a:t>
            </a:r>
            <a:r>
              <a:rPr lang="en-US" dirty="0"/>
              <a:t>(</a:t>
            </a:r>
            <a:r>
              <a:rPr lang="ro-RO" dirty="0"/>
              <a:t>Moldova</a:t>
            </a:r>
            <a:r>
              <a:rPr lang="en-US" dirty="0"/>
              <a:t>)</a:t>
            </a:r>
            <a:endParaRPr lang="ro-RO" dirty="0"/>
          </a:p>
          <a:p>
            <a:r>
              <a:rPr lang="en-US" b="1" dirty="0"/>
              <a:t>     </a:t>
            </a:r>
            <a:r>
              <a:rPr lang="ro-RO" b="1" dirty="0"/>
              <a:t>A fost numit logofat cu functia sa încredinceasca oamenii cu carte</a:t>
            </a:r>
            <a:endParaRPr lang="hu-H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8A254-8DD8-4F6F-9B0E-B61A679A2FE2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397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4-</a:t>
            </a:r>
            <a:r>
              <a:rPr lang="en-US" sz="1200" b="1" baseline="0" dirty="0">
                <a:solidFill>
                  <a:srgbClr val="FF0000"/>
                </a:solidFill>
                <a:highlight>
                  <a:srgbClr val="FFFF00"/>
                </a:highlight>
              </a:rPr>
              <a:t> (a </a:t>
            </a:r>
            <a:r>
              <a:rPr lang="en-US" sz="1200" b="1" baseline="0" dirty="0" err="1">
                <a:solidFill>
                  <a:srgbClr val="FF0000"/>
                </a:solidFill>
                <a:highlight>
                  <a:srgbClr val="FFFF00"/>
                </a:highlight>
              </a:rPr>
              <a:t>promovat</a:t>
            </a:r>
            <a:r>
              <a:rPr lang="en-US" sz="1200" b="1" baseline="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ro-RO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În materie de politică </a:t>
            </a:r>
            <a:r>
              <a:rPr lang="ro-RO" sz="1200" b="1" dirty="0"/>
              <a:t>externă 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8A254-8DD8-4F6F-9B0E-B61A679A2FE2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850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Aceasta Operă marchează începutul istoriografiei în limba română.</a:t>
            </a:r>
            <a:endParaRPr lang="it-IT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dirty="0"/>
              <a:t>Grigore Ureche a consemnat în mod obiectiv evenimentele istorice mai importante</a:t>
            </a:r>
            <a:endParaRPr lang="ro-RO" b="1" dirty="0"/>
          </a:p>
          <a:p>
            <a:r>
              <a:rPr lang="ro-RO" b="1" dirty="0"/>
              <a:t>Adica nu a scris aceste cronice cum el a imaginat, sunt adevarate</a:t>
            </a:r>
            <a:endParaRPr lang="hu-H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8A254-8DD8-4F6F-9B0E-B61A679A2FE2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0876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4—(</a:t>
            </a:r>
            <a:r>
              <a:rPr lang="ro-RO" dirty="0"/>
              <a:t>a scris</a:t>
            </a:r>
            <a:r>
              <a:rPr lang="en-US" dirty="0"/>
              <a:t>)</a:t>
            </a:r>
            <a:r>
              <a:rPr lang="ro-RO" dirty="0"/>
              <a:t> </a:t>
            </a:r>
            <a:r>
              <a:rPr lang="ro-R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o opera memorialistica, bazata pe faptele traite de autor</a:t>
            </a: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6—(</a:t>
            </a:r>
            <a:r>
              <a:rPr lang="ro-RO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Inainte</a:t>
            </a:r>
            <a:r>
              <a:rPr lang="en-US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o-RO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în </a:t>
            </a:r>
            <a:r>
              <a:rPr lang="ro-R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 nareaza diferite intamplari din viata unor domnitori, Stefan cel Mare.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hu-H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8A254-8DD8-4F6F-9B0E-B61A679A2FE2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45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/>
              <a:t>este bine educat în mai multe științe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b="1" dirty="0"/>
              <a:t>datorită cunoștințelor sale era respectat printre regi și filozofi</a:t>
            </a:r>
            <a:endParaRPr lang="hu-H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8A254-8DD8-4F6F-9B0E-B61A679A2FE2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5156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b="1" dirty="0"/>
              <a:t>Aceasta a fost cea mai perfecta opera scrisă despre viata română</a:t>
            </a:r>
          </a:p>
          <a:p>
            <a:endParaRPr lang="hu-H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8A254-8DD8-4F6F-9B0E-B61A679A2FE2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4882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Importanța cronicarilor este demonstrat în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Influența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indiscutabilă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cronicilor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asupra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literaturii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române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moderne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De-a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timpului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oameni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precum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Grigore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Ureche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Miron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Costin, Ion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Neculce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Dimitrie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Cantemir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saltat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literatura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română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înalte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culmi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8A254-8DD8-4F6F-9B0E-B61A679A2FE2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9075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Cronicarii au avut o mare importanță istorică, scrierile lor fiind surse extraordinare pentru aflarea trecutului românilor. Punând bazele acestora, cronicile au avut un rol mare în istoriografia românească.</a:t>
            </a:r>
            <a:r>
              <a:rPr lang="ro-RO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Reprezintă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contribuție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documentară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foarte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bogată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istoria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noastră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medievală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În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genere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cronicarii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considerau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istoria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fiind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purtătoare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valori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educative,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patriotice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intenția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lor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fiind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aceea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recuperare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și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revalorificare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trecutului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8A254-8DD8-4F6F-9B0E-B61A679A2FE2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963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E902-C16A-43D3-8C28-6C39756635E6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35D2-0F20-4096-9A62-15A5C30DFB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8044258"/>
      </p:ext>
    </p:extLst>
  </p:cSld>
  <p:clrMapOvr>
    <a:masterClrMapping/>
  </p:clrMapOvr>
  <p:transition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E902-C16A-43D3-8C28-6C39756635E6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35D2-0F20-4096-9A62-15A5C30DFB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8276215"/>
      </p:ext>
    </p:extLst>
  </p:cSld>
  <p:clrMapOvr>
    <a:masterClrMapping/>
  </p:clrMapOvr>
  <p:transition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E902-C16A-43D3-8C28-6C39756635E6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35D2-0F20-4096-9A62-15A5C30DFB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0281715"/>
      </p:ext>
    </p:extLst>
  </p:cSld>
  <p:clrMapOvr>
    <a:masterClrMapping/>
  </p:clrMapOvr>
  <p:transition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E902-C16A-43D3-8C28-6C39756635E6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35D2-0F20-4096-9A62-15A5C30DFB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5620718"/>
      </p:ext>
    </p:extLst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E902-C16A-43D3-8C28-6C39756635E6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35D2-0F20-4096-9A62-15A5C30DFB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7795221"/>
      </p:ext>
    </p:extLst>
  </p:cSld>
  <p:clrMapOvr>
    <a:masterClrMapping/>
  </p:clrMapOvr>
  <p:transition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E902-C16A-43D3-8C28-6C39756635E6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35D2-0F20-4096-9A62-15A5C30DFB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9376849"/>
      </p:ext>
    </p:extLst>
  </p:cSld>
  <p:clrMapOvr>
    <a:masterClrMapping/>
  </p:clrMapOvr>
  <p:transition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E902-C16A-43D3-8C28-6C39756635E6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35D2-0F20-4096-9A62-15A5C30DFB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7394738"/>
      </p:ext>
    </p:extLst>
  </p:cSld>
  <p:clrMapOvr>
    <a:masterClrMapping/>
  </p:clrMapOvr>
  <p:transition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E902-C16A-43D3-8C28-6C39756635E6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35D2-0F20-4096-9A62-15A5C30DFB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3565461"/>
      </p:ext>
    </p:extLst>
  </p:cSld>
  <p:clrMapOvr>
    <a:masterClrMapping/>
  </p:clrMapOvr>
  <p:transition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E902-C16A-43D3-8C28-6C39756635E6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35D2-0F20-4096-9A62-15A5C30DFB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5760648"/>
      </p:ext>
    </p:extLst>
  </p:cSld>
  <p:clrMapOvr>
    <a:masterClrMapping/>
  </p:clrMapOvr>
  <p:transition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E902-C16A-43D3-8C28-6C39756635E6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35D2-0F20-4096-9A62-15A5C30DFB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6156294"/>
      </p:ext>
    </p:extLst>
  </p:cSld>
  <p:clrMapOvr>
    <a:masterClrMapping/>
  </p:clrMapOvr>
  <p:transition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E902-C16A-43D3-8C28-6C39756635E6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35D2-0F20-4096-9A62-15A5C30DFB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1374869"/>
      </p:ext>
    </p:extLst>
  </p:cSld>
  <p:clrMapOvr>
    <a:masterClrMapping/>
  </p:clrMapOvr>
  <p:transition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E902-C16A-43D3-8C28-6C39756635E6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35D2-0F20-4096-9A62-15A5C30DFB79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684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split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9459-3D04-4091-85A1-EE7C27D15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0637" y="1676400"/>
            <a:ext cx="9144000" cy="2387600"/>
          </a:xfrm>
        </p:spPr>
        <p:txBody>
          <a:bodyPr/>
          <a:lstStyle/>
          <a:p>
            <a:r>
              <a:rPr lang="en-US" dirty="0" err="1"/>
              <a:t>Studiu</a:t>
            </a:r>
            <a:r>
              <a:rPr lang="en-US" dirty="0"/>
              <a:t> de </a:t>
            </a:r>
            <a:r>
              <a:rPr lang="en-US" dirty="0" err="1"/>
              <a:t>caz</a:t>
            </a:r>
            <a:br>
              <a:rPr lang="en-US" dirty="0"/>
            </a:br>
            <a:r>
              <a:rPr lang="ro-RO" dirty="0"/>
              <a:t>Formarea conștiinței istorice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009C2-0553-4052-8CB3-ECCA53F44478}"/>
              </a:ext>
            </a:extLst>
          </p:cNvPr>
          <p:cNvSpPr txBox="1"/>
          <p:nvPr/>
        </p:nvSpPr>
        <p:spPr>
          <a:xfrm>
            <a:off x="381000" y="533400"/>
            <a:ext cx="3030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Liceul Teoretic ”Bolyai Farkas”</a:t>
            </a:r>
          </a:p>
          <a:p>
            <a:r>
              <a:rPr lang="en-US" dirty="0" err="1"/>
              <a:t>Mure</a:t>
            </a:r>
            <a:r>
              <a:rPr lang="ro-RO" dirty="0"/>
              <a:t>ș</a:t>
            </a:r>
            <a:r>
              <a:rPr lang="en-US" dirty="0"/>
              <a:t>, </a:t>
            </a:r>
            <a:r>
              <a:rPr lang="en-US" dirty="0" err="1"/>
              <a:t>Tg-Mure</a:t>
            </a:r>
            <a:r>
              <a:rPr lang="ro-RO" dirty="0"/>
              <a:t>ș</a:t>
            </a:r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A13A6-69C0-45C0-AC41-5DF2867CECF2}"/>
              </a:ext>
            </a:extLst>
          </p:cNvPr>
          <p:cNvSpPr txBox="1"/>
          <p:nvPr/>
        </p:nvSpPr>
        <p:spPr>
          <a:xfrm>
            <a:off x="381000" y="579120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Ciobanu Camelia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B5FCC-66AB-47D5-8427-EEEA962FCCA7}"/>
              </a:ext>
            </a:extLst>
          </p:cNvPr>
          <p:cNvSpPr txBox="1"/>
          <p:nvPr/>
        </p:nvSpPr>
        <p:spPr>
          <a:xfrm>
            <a:off x="10134600" y="5410200"/>
            <a:ext cx="1627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Béres János</a:t>
            </a:r>
          </a:p>
          <a:p>
            <a:r>
              <a:rPr lang="ro-RO" dirty="0"/>
              <a:t>N</a:t>
            </a:r>
            <a:r>
              <a:rPr lang="hu-HU" dirty="0"/>
              <a:t>á</a:t>
            </a:r>
            <a:r>
              <a:rPr lang="ro-RO" dirty="0"/>
              <a:t>go Dániel</a:t>
            </a:r>
          </a:p>
          <a:p>
            <a:r>
              <a:rPr lang="ro-RO" dirty="0"/>
              <a:t>Orbán Roland</a:t>
            </a:r>
          </a:p>
          <a:p>
            <a:r>
              <a:rPr lang="ro-RO" dirty="0"/>
              <a:t>Kántor Csongor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4E701-A91E-4AF7-976F-C3D1184B2B2B}"/>
              </a:ext>
            </a:extLst>
          </p:cNvPr>
          <p:cNvSpPr txBox="1"/>
          <p:nvPr/>
        </p:nvSpPr>
        <p:spPr>
          <a:xfrm>
            <a:off x="5562600" y="62695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2021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9346266"/>
      </p:ext>
    </p:extLst>
  </p:cSld>
  <p:clrMapOvr>
    <a:masterClrMapping/>
  </p:clrMapOvr>
  <p:transition>
    <p:spli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D2B607-6287-4099-95BF-7F37EA139B4E}"/>
              </a:ext>
            </a:extLst>
          </p:cNvPr>
          <p:cNvSpPr txBox="1"/>
          <p:nvPr/>
        </p:nvSpPr>
        <p:spPr>
          <a:xfrm>
            <a:off x="586621" y="1842928"/>
            <a:ext cx="716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/>
              <a:t>Grigore Ureche va complota împotriva lui Alexandu Coconul, fiind alături de Vasile Lupu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/>
              <a:t>îşi păstrează postul de spătar, devenind şi principalul sfătuitor al domnului în chestiuni de politică externă.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/>
              <a:t>a promovat ideea polonofilă, considerând că izbăvirea Moldovei de turci se poate realiza numai în cadrul unei alianţe cu Polonia.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</p:txBody>
      </p:sp>
      <p:pic>
        <p:nvPicPr>
          <p:cNvPr id="5" name="Picture 4" descr="Grigore Ureche - Alchetron, The Free Social Encyclopedia">
            <a:extLst>
              <a:ext uri="{FF2B5EF4-FFF2-40B4-BE49-F238E27FC236}">
                <a16:creationId xmlns:a16="http://schemas.microsoft.com/office/drawing/2014/main" id="{60714513-DE74-4603-AF12-102F6CDEF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726" y="2093406"/>
            <a:ext cx="3558420" cy="267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526591"/>
      </p:ext>
    </p:extLst>
  </p:cSld>
  <p:clrMapOvr>
    <a:masterClrMapping/>
  </p:clrMapOvr>
  <p:transition>
    <p:spli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2AC9A2-0172-4110-81D6-C63FBAD3ACB8}"/>
              </a:ext>
            </a:extLst>
          </p:cNvPr>
          <p:cNvSpPr txBox="1"/>
          <p:nvPr/>
        </p:nvSpPr>
        <p:spPr>
          <a:xfrm>
            <a:off x="712237" y="1219200"/>
            <a:ext cx="11049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/>
              <a:t> Este autorul </a:t>
            </a:r>
            <a:r>
              <a:rPr lang="ro-RO" sz="2800" i="1" dirty="0"/>
              <a:t>Letopiseţului Ţării Moldove ide când s-au descălecat ţara şi de cursul anilor şi de viiaţa domnilor carea scrie de la Dragoş Vodă până la Aron Vodă(1642 - 1647)</a:t>
            </a:r>
            <a:endParaRPr lang="ro-RO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/>
              <a:t>Grigore Ureche a murit în 1647 şi se presupune că ar fi înhumat la Mănăstirea Bistriţa.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/>
              <a:t>Este perceput ca primul mare cronicar al literaturii române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pic>
        <p:nvPicPr>
          <p:cNvPr id="4" name="Picture 4" descr="Letopisețul Țării Moldovei - Wikipedia">
            <a:extLst>
              <a:ext uri="{FF2B5EF4-FFF2-40B4-BE49-F238E27FC236}">
                <a16:creationId xmlns:a16="http://schemas.microsoft.com/office/drawing/2014/main" id="{904D197D-8E50-4ED3-861E-29C2BBB61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574" y="3810000"/>
            <a:ext cx="4393163" cy="293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35597"/>
      </p:ext>
    </p:extLst>
  </p:cSld>
  <p:clrMapOvr>
    <a:masterClrMapping/>
  </p:clrMapOvr>
  <p:transition>
    <p:spli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087F-3318-4724-81D0-588B9009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24200" y="304800"/>
            <a:ext cx="10972800" cy="11430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Ion Neculce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A2C27-14A5-4C5A-AF77-5911712D7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66850"/>
            <a:ext cx="10515600" cy="4968875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Cronicar moldovean, s-a n</a:t>
            </a:r>
            <a:r>
              <a:rPr lang="ro-RO" dirty="0"/>
              <a:t>ă</a:t>
            </a:r>
            <a:r>
              <a:rPr lang="it-IT" dirty="0"/>
              <a:t>scut in Prigoreni, l</a:t>
            </a:r>
            <a:r>
              <a:rPr lang="ro-RO" dirty="0"/>
              <a:t>â</a:t>
            </a:r>
            <a:r>
              <a:rPr lang="it-IT" dirty="0"/>
              <a:t>nga Targul Frumos.</a:t>
            </a:r>
            <a:endParaRPr lang="ro-RO" dirty="0"/>
          </a:p>
          <a:p>
            <a:r>
              <a:rPr lang="it-IT" dirty="0"/>
              <a:t>Sub Dimitrie Cantemir a fost hatman al Moldovei</a:t>
            </a:r>
            <a:endParaRPr lang="ro-RO" dirty="0"/>
          </a:p>
          <a:p>
            <a:r>
              <a:rPr lang="ro-RO" dirty="0"/>
              <a:t>ultima slujbă pe care a primit-o a fost in 1741: judecator de divan.</a:t>
            </a:r>
          </a:p>
          <a:p>
            <a:r>
              <a:rPr lang="ro-RO" dirty="0"/>
              <a:t>a scris ”Letopisetul Țării Moldovei, de la Dabija Vodă până la a doua domnie a lui Constantin vodă Mavrocordat</a:t>
            </a:r>
            <a:r>
              <a:rPr lang="en-US" dirty="0"/>
              <a:t>”</a:t>
            </a:r>
            <a:endParaRPr lang="ro-RO" dirty="0"/>
          </a:p>
          <a:p>
            <a:r>
              <a:rPr lang="ro-RO" dirty="0"/>
              <a:t>El observează problemele țării și </a:t>
            </a:r>
            <a:r>
              <a:rPr lang="it-IT" dirty="0"/>
              <a:t>acuz</a:t>
            </a:r>
            <a:r>
              <a:rPr lang="ro-RO" dirty="0"/>
              <a:t>ă</a:t>
            </a:r>
            <a:r>
              <a:rPr lang="it-IT" dirty="0"/>
              <a:t> domina</a:t>
            </a:r>
            <a:r>
              <a:rPr lang="ro-RO" dirty="0"/>
              <a:t>nț</a:t>
            </a:r>
            <a:r>
              <a:rPr lang="it-IT" dirty="0"/>
              <a:t>ia otoman</a:t>
            </a:r>
            <a:r>
              <a:rPr lang="ro-RO" dirty="0"/>
              <a:t>ă</a:t>
            </a:r>
            <a:r>
              <a:rPr lang="it-IT" dirty="0"/>
              <a:t> </a:t>
            </a:r>
            <a:r>
              <a:rPr lang="ro-RO" dirty="0"/>
              <a:t>ș</a:t>
            </a:r>
            <a:r>
              <a:rPr lang="it-IT" dirty="0"/>
              <a:t>i pe fanarioti</a:t>
            </a:r>
            <a:endParaRPr lang="ro-RO" dirty="0"/>
          </a:p>
          <a:p>
            <a:r>
              <a:rPr lang="ro-RO" dirty="0"/>
              <a:t>Înainte de cronice el a scris “ O sama de cuvinte”</a:t>
            </a:r>
          </a:p>
          <a:p>
            <a:r>
              <a:rPr lang="ro-RO" dirty="0"/>
              <a:t>a decedat la 73 </a:t>
            </a:r>
            <a:r>
              <a:rPr lang="en-US" dirty="0"/>
              <a:t>de </a:t>
            </a:r>
            <a:r>
              <a:rPr lang="ro-RO" dirty="0"/>
              <a:t>ani, </a:t>
            </a:r>
            <a:r>
              <a:rPr lang="ro-RO"/>
              <a:t>fiind îngropat pe pământul </a:t>
            </a:r>
            <a:r>
              <a:rPr lang="ro-RO" dirty="0"/>
              <a:t>Neculcestilor de la Prigoneni</a:t>
            </a:r>
          </a:p>
          <a:p>
            <a:endParaRPr lang="ro-RO" dirty="0"/>
          </a:p>
          <a:p>
            <a:endParaRPr lang="ro-RO" dirty="0"/>
          </a:p>
          <a:p>
            <a:endParaRPr lang="hu-HU" dirty="0"/>
          </a:p>
        </p:txBody>
      </p:sp>
      <p:pic>
        <p:nvPicPr>
          <p:cNvPr id="6146" name="Picture 2" descr="Ion Neculce - Wikipedia">
            <a:extLst>
              <a:ext uri="{FF2B5EF4-FFF2-40B4-BE49-F238E27FC236}">
                <a16:creationId xmlns:a16="http://schemas.microsoft.com/office/drawing/2014/main" id="{AB423ABA-9D21-43DA-9A87-819BAF932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228600"/>
            <a:ext cx="174249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804510"/>
      </p:ext>
    </p:extLst>
  </p:cSld>
  <p:clrMapOvr>
    <a:masterClrMapping/>
  </p:clrMapOvr>
  <p:transition>
    <p:spli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87A7-DC38-470E-8724-82049DD0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618"/>
            <a:ext cx="10515600" cy="2544763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” O samă de cuvinte ce suntu audzite din om în om, de oameni vechi și bătrâni, și în letopisețǔ nu sunt scrise...”</a:t>
            </a:r>
            <a:br>
              <a:rPr lang="ro-RO" dirty="0"/>
            </a:br>
            <a:r>
              <a:rPr lang="ro-RO" dirty="0"/>
              <a:t>			-</a:t>
            </a:r>
            <a:r>
              <a:rPr lang="pt-BR" dirty="0"/>
              <a:t>O samă de cuvinte - Ion Neculce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8095692"/>
      </p:ext>
    </p:extLst>
  </p:cSld>
  <p:clrMapOvr>
    <a:masterClrMapping/>
  </p:clrMapOvr>
  <p:transition>
    <p:spli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CAD9-E7CA-440B-85D0-0DD19C82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54" y="762000"/>
            <a:ext cx="10972800" cy="1143000"/>
          </a:xfrm>
        </p:spPr>
        <p:txBody>
          <a:bodyPr/>
          <a:lstStyle/>
          <a:p>
            <a:pPr algn="l"/>
            <a:r>
              <a:rPr lang="hu-HU" b="1" dirty="0" err="1"/>
              <a:t>Dimitrie</a:t>
            </a:r>
            <a:r>
              <a:rPr lang="hu-HU" b="1" dirty="0"/>
              <a:t> </a:t>
            </a:r>
            <a:r>
              <a:rPr lang="hu-HU" b="1" dirty="0" err="1"/>
              <a:t>Cantemir</a:t>
            </a:r>
            <a:endParaRPr lang="hu-H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CE83F-99BA-443E-A094-BBBAA23B7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54" y="1981200"/>
            <a:ext cx="10972800" cy="4525963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Dimitrie Cantemir s-a născut 1673 la Iași în familia domnitorului Moldovei Constantin Cantemir</a:t>
            </a:r>
            <a:endParaRPr lang="ro-RO" dirty="0"/>
          </a:p>
          <a:p>
            <a:r>
              <a:rPr lang="hu-HU" dirty="0" err="1"/>
              <a:t>Primele</a:t>
            </a:r>
            <a:r>
              <a:rPr lang="hu-HU" dirty="0"/>
              <a:t> </a:t>
            </a:r>
            <a:r>
              <a:rPr lang="hu-HU" dirty="0" err="1"/>
              <a:t>studii</a:t>
            </a:r>
            <a:r>
              <a:rPr lang="hu-HU" dirty="0"/>
              <a:t> le </a:t>
            </a:r>
            <a:r>
              <a:rPr lang="hu-HU" dirty="0" err="1"/>
              <a:t>face</a:t>
            </a:r>
            <a:r>
              <a:rPr lang="hu-HU" dirty="0"/>
              <a:t> </a:t>
            </a:r>
            <a:r>
              <a:rPr lang="hu-HU" dirty="0" err="1"/>
              <a:t>acasă</a:t>
            </a:r>
            <a:r>
              <a:rPr lang="hu-HU" dirty="0"/>
              <a:t> </a:t>
            </a:r>
            <a:r>
              <a:rPr lang="hu-HU" dirty="0" err="1"/>
              <a:t>cu</a:t>
            </a:r>
            <a:r>
              <a:rPr lang="hu-HU" dirty="0"/>
              <a:t> un </a:t>
            </a:r>
            <a:r>
              <a:rPr lang="hu-HU" dirty="0" err="1"/>
              <a:t>profesor</a:t>
            </a:r>
            <a:r>
              <a:rPr lang="hu-HU" dirty="0"/>
              <a:t> de </a:t>
            </a:r>
            <a:r>
              <a:rPr lang="hu-HU" dirty="0" err="1"/>
              <a:t>greacă</a:t>
            </a:r>
            <a:r>
              <a:rPr lang="hu-HU" dirty="0"/>
              <a:t> de la </a:t>
            </a:r>
            <a:r>
              <a:rPr lang="hu-HU" dirty="0" err="1"/>
              <a:t>care</a:t>
            </a:r>
            <a:r>
              <a:rPr lang="hu-HU" dirty="0"/>
              <a:t> </a:t>
            </a:r>
            <a:r>
              <a:rPr lang="hu-HU" dirty="0" err="1"/>
              <a:t>capătă</a:t>
            </a:r>
            <a:r>
              <a:rPr lang="hu-HU" dirty="0"/>
              <a:t> </a:t>
            </a:r>
            <a:r>
              <a:rPr lang="hu-HU" dirty="0" err="1"/>
              <a:t>cunoștințe</a:t>
            </a:r>
            <a:r>
              <a:rPr lang="hu-HU" dirty="0"/>
              <a:t> </a:t>
            </a:r>
            <a:r>
              <a:rPr lang="hu-HU" dirty="0" err="1"/>
              <a:t>profunde</a:t>
            </a:r>
            <a:r>
              <a:rPr lang="hu-HU" dirty="0"/>
              <a:t> de </a:t>
            </a:r>
            <a:r>
              <a:rPr lang="hu-HU" dirty="0" err="1"/>
              <a:t>cultura</a:t>
            </a:r>
            <a:r>
              <a:rPr lang="hu-HU" dirty="0"/>
              <a:t> </a:t>
            </a:r>
            <a:r>
              <a:rPr lang="hu-HU" dirty="0" err="1"/>
              <a:t>antica</a:t>
            </a:r>
            <a:endParaRPr lang="hu-HU" dirty="0"/>
          </a:p>
          <a:p>
            <a:r>
              <a:rPr lang="hu-HU" dirty="0" err="1"/>
              <a:t>În</a:t>
            </a:r>
            <a:r>
              <a:rPr lang="hu-HU" dirty="0"/>
              <a:t> anul 1687 este </a:t>
            </a:r>
            <a:r>
              <a:rPr lang="hu-HU" dirty="0" err="1"/>
              <a:t>trimis</a:t>
            </a:r>
            <a:r>
              <a:rPr lang="hu-HU" dirty="0"/>
              <a:t> de </a:t>
            </a:r>
            <a:r>
              <a:rPr lang="hu-HU" dirty="0" err="1"/>
              <a:t>tatăl</a:t>
            </a:r>
            <a:r>
              <a:rPr lang="hu-HU" dirty="0"/>
              <a:t> </a:t>
            </a:r>
            <a:r>
              <a:rPr lang="hu-HU" dirty="0" err="1"/>
              <a:t>sau</a:t>
            </a:r>
            <a:r>
              <a:rPr lang="hu-HU" dirty="0"/>
              <a:t> </a:t>
            </a:r>
            <a:r>
              <a:rPr lang="hu-HU" dirty="0" err="1"/>
              <a:t>ostatic</a:t>
            </a:r>
            <a:r>
              <a:rPr lang="hu-HU" dirty="0"/>
              <a:t> la </a:t>
            </a:r>
            <a:r>
              <a:rPr lang="hu-HU" dirty="0" err="1"/>
              <a:t>Constantinopol</a:t>
            </a:r>
            <a:r>
              <a:rPr lang="hu-HU" dirty="0"/>
              <a:t> </a:t>
            </a:r>
            <a:r>
              <a:rPr lang="hu-HU" dirty="0" err="1"/>
              <a:t>unde</a:t>
            </a:r>
            <a:r>
              <a:rPr lang="hu-HU" dirty="0"/>
              <a:t> </a:t>
            </a:r>
            <a:r>
              <a:rPr lang="hu-HU" dirty="0" err="1"/>
              <a:t>si</a:t>
            </a:r>
            <a:r>
              <a:rPr lang="hu-HU" dirty="0"/>
              <a:t>-a </a:t>
            </a:r>
            <a:r>
              <a:rPr lang="hu-HU" dirty="0" err="1"/>
              <a:t>continuat</a:t>
            </a:r>
            <a:r>
              <a:rPr lang="hu-HU" dirty="0"/>
              <a:t> </a:t>
            </a:r>
            <a:r>
              <a:rPr lang="hu-HU" dirty="0" err="1"/>
              <a:t>studiile</a:t>
            </a:r>
            <a:endParaRPr lang="hu-HU" dirty="0"/>
          </a:p>
          <a:p>
            <a:r>
              <a:rPr lang="hu-HU" dirty="0"/>
              <a:t>Este </a:t>
            </a:r>
            <a:r>
              <a:rPr lang="hu-HU" dirty="0" err="1"/>
              <a:t>scriitor</a:t>
            </a:r>
            <a:r>
              <a:rPr lang="hu-HU" dirty="0"/>
              <a:t>, </a:t>
            </a:r>
            <a:r>
              <a:rPr lang="hu-HU" dirty="0" err="1"/>
              <a:t>istoric</a:t>
            </a:r>
            <a:r>
              <a:rPr lang="hu-HU" dirty="0"/>
              <a:t>, </a:t>
            </a:r>
            <a:r>
              <a:rPr lang="hu-HU" dirty="0" err="1"/>
              <a:t>filosof</a:t>
            </a:r>
            <a:r>
              <a:rPr lang="hu-HU" dirty="0"/>
              <a:t>, </a:t>
            </a:r>
            <a:r>
              <a:rPr lang="hu-HU" dirty="0" err="1"/>
              <a:t>geograf</a:t>
            </a:r>
            <a:r>
              <a:rPr lang="hu-HU" dirty="0"/>
              <a:t>, </a:t>
            </a:r>
            <a:r>
              <a:rPr lang="hu-HU" dirty="0" err="1"/>
              <a:t>folclorist</a:t>
            </a:r>
            <a:r>
              <a:rPr lang="hu-HU" dirty="0"/>
              <a:t>, </a:t>
            </a:r>
            <a:r>
              <a:rPr lang="hu-HU" dirty="0" err="1"/>
              <a:t>matematician</a:t>
            </a:r>
            <a:r>
              <a:rPr lang="hu-HU" dirty="0"/>
              <a:t>, </a:t>
            </a:r>
            <a:r>
              <a:rPr lang="hu-HU" dirty="0" err="1"/>
              <a:t>arhitect</a:t>
            </a:r>
            <a:r>
              <a:rPr lang="hu-HU" dirty="0"/>
              <a:t>, </a:t>
            </a:r>
            <a:r>
              <a:rPr lang="hu-HU" dirty="0" err="1"/>
              <a:t>compozitor</a:t>
            </a:r>
            <a:r>
              <a:rPr lang="hu-HU" dirty="0"/>
              <a:t> </a:t>
            </a:r>
            <a:r>
              <a:rPr lang="hu-HU" dirty="0" err="1"/>
              <a:t>și</a:t>
            </a:r>
            <a:r>
              <a:rPr lang="hu-HU" dirty="0"/>
              <a:t> un </a:t>
            </a:r>
            <a:r>
              <a:rPr lang="hu-HU" dirty="0" err="1"/>
              <a:t>poliglot</a:t>
            </a:r>
            <a:r>
              <a:rPr lang="hu-HU" dirty="0"/>
              <a:t>(</a:t>
            </a:r>
            <a:r>
              <a:rPr lang="hu-HU" dirty="0" err="1"/>
              <a:t>polihistor</a:t>
            </a:r>
            <a:r>
              <a:rPr lang="hu-HU" dirty="0"/>
              <a:t>)</a:t>
            </a:r>
          </a:p>
          <a:p>
            <a:r>
              <a:rPr lang="hu-HU" dirty="0" err="1"/>
              <a:t>Cunoaște</a:t>
            </a:r>
            <a:r>
              <a:rPr lang="hu-HU" dirty="0"/>
              <a:t> </a:t>
            </a:r>
            <a:r>
              <a:rPr lang="hu-HU" dirty="0" err="1"/>
              <a:t>următoarele</a:t>
            </a:r>
            <a:r>
              <a:rPr lang="hu-HU" dirty="0"/>
              <a:t> </a:t>
            </a:r>
            <a:r>
              <a:rPr lang="hu-HU" dirty="0" err="1"/>
              <a:t>limbi</a:t>
            </a:r>
            <a:r>
              <a:rPr lang="hu-HU" dirty="0"/>
              <a:t>: </a:t>
            </a:r>
            <a:r>
              <a:rPr lang="hu-HU" dirty="0" err="1"/>
              <a:t>romana</a:t>
            </a:r>
            <a:r>
              <a:rPr lang="hu-HU" dirty="0"/>
              <a:t>, </a:t>
            </a:r>
            <a:r>
              <a:rPr lang="hu-HU" dirty="0" err="1"/>
              <a:t>rusa</a:t>
            </a:r>
            <a:r>
              <a:rPr lang="hu-HU" dirty="0"/>
              <a:t>, </a:t>
            </a:r>
            <a:r>
              <a:rPr lang="hu-HU" dirty="0" err="1"/>
              <a:t>greaca</a:t>
            </a:r>
            <a:r>
              <a:rPr lang="hu-HU" dirty="0"/>
              <a:t>, </a:t>
            </a:r>
            <a:r>
              <a:rPr lang="hu-HU" dirty="0" err="1"/>
              <a:t>persana</a:t>
            </a:r>
            <a:r>
              <a:rPr lang="hu-HU" dirty="0"/>
              <a:t>, </a:t>
            </a:r>
            <a:r>
              <a:rPr lang="hu-HU" dirty="0" err="1"/>
              <a:t>araba</a:t>
            </a:r>
            <a:r>
              <a:rPr lang="hu-HU" dirty="0"/>
              <a:t>, </a:t>
            </a:r>
            <a:r>
              <a:rPr lang="hu-HU" dirty="0" err="1"/>
              <a:t>germana</a:t>
            </a:r>
            <a:r>
              <a:rPr lang="hu-HU" dirty="0"/>
              <a:t>, </a:t>
            </a:r>
            <a:r>
              <a:rPr lang="hu-HU" dirty="0" err="1"/>
              <a:t>italiana</a:t>
            </a:r>
            <a:r>
              <a:rPr lang="hu-HU" dirty="0"/>
              <a:t>, </a:t>
            </a:r>
            <a:r>
              <a:rPr lang="hu-HU" dirty="0" err="1"/>
              <a:t>franceza</a:t>
            </a:r>
            <a:r>
              <a:rPr lang="hu-HU" dirty="0"/>
              <a:t>, </a:t>
            </a:r>
            <a:r>
              <a:rPr lang="hu-HU" dirty="0" err="1"/>
              <a:t>latina</a:t>
            </a:r>
            <a:r>
              <a:rPr lang="hu-HU" dirty="0"/>
              <a:t>, </a:t>
            </a:r>
            <a:r>
              <a:rPr lang="hu-HU" dirty="0" err="1"/>
              <a:t>turca</a:t>
            </a:r>
            <a:endParaRPr lang="hu-HU" dirty="0"/>
          </a:p>
        </p:txBody>
      </p:sp>
      <p:pic>
        <p:nvPicPr>
          <p:cNvPr id="7172" name="Picture 4" descr="Seminarul Geografic International Dimitrie Cantemir - Home | Facebook">
            <a:extLst>
              <a:ext uri="{FF2B5EF4-FFF2-40B4-BE49-F238E27FC236}">
                <a16:creationId xmlns:a16="http://schemas.microsoft.com/office/drawing/2014/main" id="{3EE58761-8BFC-410A-A13A-AFAC27CEE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130434"/>
            <a:ext cx="17621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564213"/>
      </p:ext>
    </p:extLst>
  </p:cSld>
  <p:clrMapOvr>
    <a:masterClrMapping/>
  </p:clrMapOvr>
  <p:transition>
    <p:spli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9D2CE0-909F-4E20-A50B-025E66C55DD7}"/>
              </a:ext>
            </a:extLst>
          </p:cNvPr>
          <p:cNvSpPr txBox="1"/>
          <p:nvPr/>
        </p:nvSpPr>
        <p:spPr>
          <a:xfrm>
            <a:off x="272143" y="1752600"/>
            <a:ext cx="7086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/>
              <a:t>A scris </a:t>
            </a:r>
            <a:r>
              <a:rPr lang="ro-RO" sz="2800" b="1" dirty="0"/>
              <a:t>foarte </a:t>
            </a:r>
            <a:r>
              <a:rPr lang="ro-RO" sz="2800" dirty="0"/>
              <a:t>multe opere(”</a:t>
            </a:r>
            <a: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Istoria Imperiului Otoman”, ”Sistemul religiei mahomedan” ect.</a:t>
            </a:r>
            <a:r>
              <a:rPr lang="ro-RO" sz="2800" dirty="0"/>
              <a:t>)</a:t>
            </a:r>
          </a:p>
          <a:p>
            <a:endParaRPr lang="ro-RO" sz="2800" dirty="0"/>
          </a:p>
          <a:p>
            <a:endParaRPr lang="ro-RO" sz="2800" dirty="0"/>
          </a:p>
          <a:p>
            <a:endParaRPr lang="ro-RO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/>
              <a:t>Cea mai importantâ lucrarea sa a fost scrisă în limba latină(” Descriptivo Moldavite”), dar nu a putut să traducă în limba română</a:t>
            </a:r>
            <a:br>
              <a:rPr lang="ro-RO" sz="2800" dirty="0"/>
            </a:br>
            <a:endParaRPr lang="ro-RO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b="1" dirty="0"/>
          </a:p>
        </p:txBody>
      </p:sp>
      <p:pic>
        <p:nvPicPr>
          <p:cNvPr id="8194" name="Picture 2" descr="Descriptio Moldaviae - Wikipedia">
            <a:extLst>
              <a:ext uri="{FF2B5EF4-FFF2-40B4-BE49-F238E27FC236}">
                <a16:creationId xmlns:a16="http://schemas.microsoft.com/office/drawing/2014/main" id="{D1D2F8D2-EB0B-4012-8345-04D9D7804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788" y="152400"/>
            <a:ext cx="3886412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707568"/>
      </p:ext>
    </p:extLst>
  </p:cSld>
  <p:clrMapOvr>
    <a:masterClrMapping/>
  </p:clrMapOvr>
  <p:transition>
    <p:spli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974D-893E-463B-AFBF-0DD186F6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7180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” Crescând bogăţia, sporeşte lăcomia.”</a:t>
            </a:r>
            <a:br>
              <a:rPr lang="ro-RO" dirty="0"/>
            </a:br>
            <a:r>
              <a:rPr lang="ro-RO" dirty="0"/>
              <a:t>					-Dimitrie Cantemir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7171135"/>
      </p:ext>
    </p:extLst>
  </p:cSld>
  <p:clrMapOvr>
    <a:masterClrMapping/>
  </p:clrMapOvr>
  <p:transition>
    <p:spli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30ED-293B-44A9-99D8-ADED096D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14600"/>
            <a:ext cx="10972800" cy="1143000"/>
          </a:xfrm>
        </p:spPr>
        <p:txBody>
          <a:bodyPr/>
          <a:lstStyle/>
          <a:p>
            <a:r>
              <a:rPr lang="hu-HU" b="1" dirty="0" err="1"/>
              <a:t>Importanța</a:t>
            </a:r>
            <a:r>
              <a:rPr lang="hu-HU" b="1" dirty="0"/>
              <a:t> </a:t>
            </a:r>
            <a:r>
              <a:rPr lang="hu-HU" b="1" dirty="0" err="1"/>
              <a:t>cronicarilor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75934964"/>
      </p:ext>
    </p:extLst>
  </p:cSld>
  <p:clrMapOvr>
    <a:masterClrMapping/>
  </p:clrMapOvr>
  <p:transition>
    <p:spli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9FF1-7360-45AC-87F5-A3773440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>
            <a:noAutofit/>
          </a:bodyPr>
          <a:lstStyle/>
          <a:p>
            <a:pPr algn="l"/>
            <a:r>
              <a:rPr lang="ro-RO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Importanța cronicarilor</a:t>
            </a:r>
            <a:endParaRPr lang="en-US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BD44-2191-4572-98B2-5BA131A3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Importanța cronicarilor este demonstrat în </a:t>
            </a:r>
            <a:r>
              <a:rPr lang="en-US" sz="30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Influența</a:t>
            </a:r>
            <a:r>
              <a:rPr lang="en-US" sz="3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indiscutabilă</a:t>
            </a:r>
            <a:r>
              <a:rPr lang="en-US" sz="3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cronicilor</a:t>
            </a:r>
            <a:r>
              <a:rPr lang="en-US" sz="3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asupra</a:t>
            </a:r>
            <a:r>
              <a:rPr lang="en-US" sz="3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literaturii</a:t>
            </a:r>
            <a:r>
              <a:rPr lang="en-US" sz="3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române</a:t>
            </a:r>
            <a:r>
              <a:rPr lang="en-US" sz="3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moderne</a:t>
            </a:r>
            <a:r>
              <a:rPr lang="en-US" sz="3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Grigore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Ureche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Miron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Costin, Ion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Neculce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Dimitrie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Cantemir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saltat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literatura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română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cele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înalte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culmi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000" dirty="0" err="1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Cronicari</a:t>
            </a:r>
            <a:r>
              <a:rPr lang="ro-RO" sz="3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 </a:t>
            </a:r>
            <a:r>
              <a:rPr lang="en-US" sz="3000" dirty="0" err="1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avut</a:t>
            </a:r>
            <a:r>
              <a:rPr lang="en-US" sz="3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</a:t>
            </a:r>
            <a:r>
              <a:rPr lang="en-US" sz="3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3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 istoriografie, formarea limbii române și au avut influență asupra literatura română</a:t>
            </a:r>
            <a:endParaRPr lang="en-US" sz="30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69184283"/>
      </p:ext>
    </p:extLst>
  </p:cSld>
  <p:clrMapOvr>
    <a:masterClrMapping/>
  </p:clrMapOvr>
  <p:transition>
    <p:spli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9FF1-7360-45AC-87F5-A3773440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b="1" dirty="0"/>
              <a:t>Rolul cronicarilor în intoriografie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BD44-2191-4572-98B2-5BA131A3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scrierile lor au fost surse extraordinare pentru aflarea trecutului românilor</a:t>
            </a:r>
          </a:p>
          <a:p>
            <a:r>
              <a:rPr lang="ro-RO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pus bazele instoriografiei românească</a:t>
            </a:r>
            <a:endParaRPr lang="ro-RO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cronicarii</a:t>
            </a:r>
            <a:r>
              <a:rPr lang="en-US" sz="3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considerau</a:t>
            </a:r>
            <a:r>
              <a:rPr lang="en-US" sz="3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istoria</a:t>
            </a:r>
            <a:r>
              <a:rPr lang="en-US" sz="3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ca </a:t>
            </a:r>
            <a:r>
              <a:rPr lang="en-US" sz="3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fiind</a:t>
            </a:r>
            <a:r>
              <a:rPr lang="en-US" sz="3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purtătoare</a:t>
            </a:r>
            <a:r>
              <a:rPr lang="en-US" sz="3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de </a:t>
            </a:r>
            <a:r>
              <a:rPr lang="en-US" sz="3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valori</a:t>
            </a:r>
            <a:r>
              <a:rPr lang="en-US" sz="3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educative</a:t>
            </a:r>
            <a:r>
              <a:rPr lang="ro-RO" sz="3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și</a:t>
            </a:r>
            <a:r>
              <a:rPr lang="en-US" sz="3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patriotice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52085023"/>
      </p:ext>
    </p:extLst>
  </p:cSld>
  <p:clrMapOvr>
    <a:masterClrMapping/>
  </p:clrMapOvr>
  <p:transition>
    <p:spli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E376-3356-45EC-B3DE-D493AC3F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/>
              <a:t>Cuprins</a:t>
            </a:r>
            <a:r>
              <a:rPr lang="hu-HU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8D14F-19CE-498C-BDC2-021B6E76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o-RO" dirty="0"/>
              <a:t>Ce este formarea conștiinței istorice(definiție)?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Context istoric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Cronicari 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Importanța cronicărilor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Concluzie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Bibliografie</a:t>
            </a:r>
          </a:p>
        </p:txBody>
      </p:sp>
    </p:spTree>
    <p:extLst>
      <p:ext uri="{BB962C8B-B14F-4D97-AF65-F5344CB8AC3E}">
        <p14:creationId xmlns:p14="http://schemas.microsoft.com/office/powerpoint/2010/main" val="2548291315"/>
      </p:ext>
    </p:extLst>
  </p:cSld>
  <p:clrMapOvr>
    <a:masterClrMapping/>
  </p:clrMapOvr>
  <p:transition>
    <p:spli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9FF1-7360-45AC-87F5-A3773440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Rolul cronicarilor în dezvoltarea limbii române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BD44-2191-4572-98B2-5BA131A3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scrierile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cronicarilor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reușesc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surprindă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limbaj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literatură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imaginile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istoriei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poporului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nostru</a:t>
            </a:r>
            <a:endParaRPr lang="en-US" dirty="0"/>
          </a:p>
          <a:p>
            <a:r>
              <a:rPr lang="ro-RO" dirty="0"/>
              <a:t>O dorință a cronicarilor era de a elabora textele într-o limbă comună</a:t>
            </a:r>
          </a:p>
          <a:p>
            <a:r>
              <a:rPr lang="ro-RO" dirty="0"/>
              <a:t>Cronicarii iau ca model limba populară</a:t>
            </a:r>
          </a:p>
        </p:txBody>
      </p:sp>
    </p:spTree>
    <p:extLst>
      <p:ext uri="{BB962C8B-B14F-4D97-AF65-F5344CB8AC3E}">
        <p14:creationId xmlns:p14="http://schemas.microsoft.com/office/powerpoint/2010/main" val="2620969682"/>
      </p:ext>
    </p:extLst>
  </p:cSld>
  <p:clrMapOvr>
    <a:masterClrMapping/>
  </p:clrMapOvr>
  <p:transition>
    <p:spli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9FF1-7360-45AC-87F5-A3773440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Influența cronicarilor asupra literatură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BD44-2191-4572-98B2-5BA131A3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Cronicile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conțin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primele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elemente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compunere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limba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poporului</a:t>
            </a:r>
            <a:endParaRPr lang="ro-RO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sunt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scrieri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istorice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valore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literară</a:t>
            </a:r>
            <a:endParaRPr lang="ro-RO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Autori</a:t>
            </a:r>
            <a:r>
              <a:rPr lang="ro-RO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participă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judecarea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oamenilor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evenimentelor</a:t>
            </a:r>
            <a:endParaRPr lang="ro-RO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o-RO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Multe pagini</a:t>
            </a:r>
            <a:r>
              <a:rPr lang="ro-RO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memorialistic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o-RO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Prezen</a:t>
            </a:r>
            <a:r>
              <a:rPr lang="ro-RO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ța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unor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procedee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ale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prozei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artistice</a:t>
            </a:r>
            <a:endParaRPr lang="ro-RO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994114"/>
      </p:ext>
    </p:extLst>
  </p:cSld>
  <p:clrMapOvr>
    <a:masterClrMapping/>
  </p:clrMapOvr>
  <p:transition>
    <p:spli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9D54-AF2D-4FE7-B187-DF90B082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9400"/>
            <a:ext cx="10515600" cy="16764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” </a:t>
            </a:r>
            <a:r>
              <a:rPr lang="hu-HU" dirty="0" err="1"/>
              <a:t>Numele</a:t>
            </a:r>
            <a:r>
              <a:rPr lang="hu-HU" dirty="0"/>
              <a:t> </a:t>
            </a:r>
            <a:r>
              <a:rPr lang="hu-HU" dirty="0" err="1"/>
              <a:t>vechiu</a:t>
            </a:r>
            <a:r>
              <a:rPr lang="hu-HU" dirty="0"/>
              <a:t> </a:t>
            </a:r>
            <a:r>
              <a:rPr lang="hu-HU" dirty="0" err="1"/>
              <a:t>şi</a:t>
            </a:r>
            <a:r>
              <a:rPr lang="hu-HU" dirty="0"/>
              <a:t> mai </a:t>
            </a:r>
            <a:r>
              <a:rPr lang="hu-HU" dirty="0" err="1"/>
              <a:t>dreptu</a:t>
            </a:r>
            <a:r>
              <a:rPr lang="hu-HU" dirty="0"/>
              <a:t> este </a:t>
            </a:r>
            <a:r>
              <a:rPr lang="hu-HU" dirty="0" err="1"/>
              <a:t>român</a:t>
            </a:r>
            <a:r>
              <a:rPr lang="hu-HU" dirty="0"/>
              <a:t>, </a:t>
            </a:r>
            <a:r>
              <a:rPr lang="hu-HU" dirty="0" err="1"/>
              <a:t>adică</a:t>
            </a:r>
            <a:r>
              <a:rPr lang="hu-HU" dirty="0"/>
              <a:t> </a:t>
            </a:r>
            <a:r>
              <a:rPr lang="hu-HU" dirty="0" err="1"/>
              <a:t>râmlean</a:t>
            </a:r>
            <a:r>
              <a:rPr lang="hu-HU" dirty="0"/>
              <a:t>, de la Roma.”</a:t>
            </a:r>
            <a:br>
              <a:rPr lang="hu-HU" dirty="0"/>
            </a:br>
            <a:r>
              <a:rPr lang="hu-HU" dirty="0"/>
              <a:t>					</a:t>
            </a:r>
            <a:r>
              <a:rPr lang="ro-RO" dirty="0"/>
              <a:t>-</a:t>
            </a:r>
            <a:r>
              <a:rPr lang="en-US" dirty="0" err="1"/>
              <a:t>Miron</a:t>
            </a:r>
            <a:r>
              <a:rPr lang="en-US" dirty="0"/>
              <a:t> Costin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2713829"/>
      </p:ext>
    </p:extLst>
  </p:cSld>
  <p:clrMapOvr>
    <a:masterClrMapping/>
  </p:clrMapOvr>
  <p:transition>
    <p:spli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8727-ECA3-45B1-AF1D-E4D35C8C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dirty="0"/>
              <a:t>Bibliografie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5DD02-1365-4434-B25D-FAF06445D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Macavei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A. (2021)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FORMAREA CONSTIINTEI ISTORICE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Academia.edu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 Available at: https://www.academia.edu/26412228/FORMAREA_CONSTIINTEI_ISTORICE (Accessed: November 2021).</a:t>
            </a:r>
            <a:r>
              <a:rPr lang="ro-RO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â</a:t>
            </a:r>
          </a:p>
          <a:p>
            <a:pPr algn="l"/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Studiu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de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caz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– FORMAREA CONŞTIINŢEI ISTORICE (2013). Available at: https://studentaincluj.wordpress.com/2013/05/01/studiu-de-caz-formarea-constiintei-istorice/ (Accessed: November 2021).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Ion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Neculce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- O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sama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de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cuvinte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(2021). Available at: https://poetii-nostri.ro/ion-neculce-o-sama-de-cuvinte-proza-id-630/ (Accessed: November 2021).</a:t>
            </a:r>
            <a:endParaRPr lang="ro-RO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Costin, M. (2021)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Miron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Costin, Citatepedia.ro. Available at: http://autori.citatepedia.ro/de.php?a=Miron+Costin (Accessed: November 2021).</a:t>
            </a:r>
            <a:endParaRPr lang="ro-RO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Grigore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Ureche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- Citate de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Grigore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Ureche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- (2021). Available at: https://www.viatasiopera.ro/opere/ureche-grigore/citate/grigore_ureche.html (Accessed: November 2021).</a:t>
            </a:r>
            <a:endParaRPr lang="ro-RO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Studiu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de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caz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– FORMAREA CONŞTIINŢEI ISTORICE (2013). Available at: https://studentaincluj.wordpress.com/2013/05/01/studiu-de-caz-formarea-constiintei-istorice/ (Accessed: November 2021).</a:t>
            </a:r>
            <a:endParaRPr lang="ro-RO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Biografie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lui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Dimitrie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Cantemir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(1673-1723) 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referat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 | 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Бельцы Сити (2014).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Available at: https://beltsymd.ru/study/romana/biografie-lui-dimitrie-cantemir-1673-1723-referat (Accessed: November 2021).</a:t>
            </a:r>
            <a:endParaRPr lang="ro-RO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romania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D. (2021) Ion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Neculce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Viata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lui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Ion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Neculce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Scrierile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lui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Ion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Neculce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Afaceriardelene.ro. Available at: http://www.afaceriardelene.ro/altepagini/ion-neculce-letopisetul-moldovei (Accessed: November 2021).</a:t>
            </a:r>
            <a:endParaRPr lang="ro-RO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ro-RO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romania, D. (2021) Referat despre Grigore Ureche , Afaceriardelene.ro. Available at: http://www.afaceriardelene.ro/altepagini/referat-despre-grigore-ureche (Accessed: November 2021).</a:t>
            </a:r>
          </a:p>
        </p:txBody>
      </p:sp>
    </p:spTree>
    <p:extLst>
      <p:ext uri="{BB962C8B-B14F-4D97-AF65-F5344CB8AC3E}">
        <p14:creationId xmlns:p14="http://schemas.microsoft.com/office/powerpoint/2010/main" val="1455046455"/>
      </p:ext>
    </p:extLst>
  </p:cSld>
  <p:clrMapOvr>
    <a:masterClrMapping/>
  </p:clrMapOvr>
  <p:transition>
    <p:spli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CF9307-7ECE-477E-B032-848DAB5BCFB3}"/>
              </a:ext>
            </a:extLst>
          </p:cNvPr>
          <p:cNvSpPr txBox="1"/>
          <p:nvPr/>
        </p:nvSpPr>
        <p:spPr>
          <a:xfrm>
            <a:off x="381000" y="1600200"/>
            <a:ext cx="1104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Bogdan-Andrei, G. (2021)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Contributia</a:t>
            </a:r>
            <a:r>
              <a:rPr lang="en-U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cronicarilor</a:t>
            </a:r>
            <a:r>
              <a:rPr lang="en-U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romani</a:t>
            </a:r>
            <a:r>
              <a:rPr lang="en-U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la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dezvoltarea</a:t>
            </a:r>
            <a:r>
              <a:rPr lang="en-U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literaturii</a:t>
            </a:r>
            <a:r>
              <a:rPr lang="en-U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romane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E-scoala.ro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 Available at: http://www.e-scoala.ro/referate/romana_cronicari.html (Accessed: November 2021).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Contribuția</a:t>
            </a:r>
            <a:r>
              <a:rPr lang="en-U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cronicarilor</a:t>
            </a:r>
            <a:r>
              <a:rPr lang="en-U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la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dezvoltarea</a:t>
            </a:r>
            <a:r>
              <a:rPr lang="en-U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culturii</a:t>
            </a:r>
            <a:r>
              <a:rPr lang="en-U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românești</a:t>
            </a:r>
            <a:r>
              <a:rPr lang="en-U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–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Vreau</a:t>
            </a:r>
            <a:r>
              <a:rPr lang="en-U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sa</a:t>
            </a:r>
            <a:r>
              <a:rPr lang="en-U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reusesc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(2021). Available at: http://vreausareusesc.ro/382-2/ (Accessed: November 2021).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Importanta</a:t>
            </a:r>
            <a:r>
              <a:rPr lang="en-U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Cronicarilor</a:t>
            </a:r>
            <a:r>
              <a:rPr lang="en-U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La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Dezvoltarea</a:t>
            </a:r>
            <a:r>
              <a:rPr lang="en-U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Limbii</a:t>
            </a:r>
            <a:r>
              <a:rPr lang="en-U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| PDF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(2021). Available at: https://www.scribd.com/document/397921085/Importanta-Cronicarilor-La-Dezvoltarea-Limbii (Accessed: November 2021).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Importanta marilor cronicari romani</a:t>
            </a:r>
            <a:r>
              <a:rPr lang="it-IT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(2021). Available at: https://www.slideshare.net/chrysss22/importanta-marilor-cronicari-romani (Accessed: November 2021).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19742"/>
      </p:ext>
    </p:extLst>
  </p:cSld>
  <p:clrMapOvr>
    <a:masterClrMapping/>
  </p:clrMapOvr>
  <p:transition>
    <p:spli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9259-4526-4144-847A-32548BC1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31836"/>
            <a:ext cx="10972800" cy="1143000"/>
          </a:xfrm>
        </p:spPr>
        <p:txBody>
          <a:bodyPr/>
          <a:lstStyle/>
          <a:p>
            <a:pPr algn="l"/>
            <a:r>
              <a:rPr lang="hu-HU" dirty="0" err="1"/>
              <a:t>Ce</a:t>
            </a:r>
            <a:r>
              <a:rPr lang="hu-HU" dirty="0"/>
              <a:t> </a:t>
            </a:r>
            <a:r>
              <a:rPr lang="ro-RO" dirty="0"/>
              <a:t>e</a:t>
            </a:r>
            <a:r>
              <a:rPr lang="hu-HU" dirty="0" err="1"/>
              <a:t>ste</a:t>
            </a:r>
            <a:r>
              <a:rPr lang="hu-HU" dirty="0"/>
              <a:t> </a:t>
            </a:r>
            <a:r>
              <a:rPr lang="hu-HU" dirty="0" err="1"/>
              <a:t>formarea</a:t>
            </a:r>
            <a:r>
              <a:rPr lang="hu-HU" dirty="0"/>
              <a:t> </a:t>
            </a:r>
            <a:r>
              <a:rPr lang="hu-HU" dirty="0" err="1"/>
              <a:t>conștiinți</a:t>
            </a:r>
            <a:r>
              <a:rPr lang="hu-HU" dirty="0"/>
              <a:t> </a:t>
            </a:r>
            <a:r>
              <a:rPr lang="hu-HU" dirty="0" err="1"/>
              <a:t>istorice</a:t>
            </a:r>
            <a:r>
              <a:rPr lang="hu-HU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74E7-B664-4272-8F27-5CF533D4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81200"/>
            <a:ext cx="10972800" cy="4525963"/>
          </a:xfrm>
        </p:spPr>
        <p:txBody>
          <a:bodyPr/>
          <a:lstStyle/>
          <a:p>
            <a:r>
              <a:rPr lang="hu-HU" dirty="0" err="1"/>
              <a:t>Formarea</a:t>
            </a:r>
            <a:r>
              <a:rPr lang="hu-HU" dirty="0"/>
              <a:t> </a:t>
            </a:r>
            <a:r>
              <a:rPr lang="hu-HU" dirty="0" err="1"/>
              <a:t>conștiinței</a:t>
            </a:r>
            <a:r>
              <a:rPr lang="hu-HU" dirty="0"/>
              <a:t> </a:t>
            </a:r>
            <a:r>
              <a:rPr lang="hu-HU" dirty="0" err="1"/>
              <a:t>istorice</a:t>
            </a:r>
            <a:r>
              <a:rPr lang="hu-HU" dirty="0"/>
              <a:t> = </a:t>
            </a:r>
            <a:r>
              <a:rPr lang="hu-HU" dirty="0" err="1"/>
              <a:t>încercarea</a:t>
            </a:r>
            <a:r>
              <a:rPr lang="hu-HU" dirty="0"/>
              <a:t> de a </a:t>
            </a:r>
            <a:r>
              <a:rPr lang="hu-HU" dirty="0" err="1"/>
              <a:t>construi</a:t>
            </a:r>
            <a:r>
              <a:rPr lang="hu-HU" dirty="0"/>
              <a:t> </a:t>
            </a:r>
            <a:r>
              <a:rPr lang="hu-HU" dirty="0" err="1"/>
              <a:t>identitatea</a:t>
            </a:r>
            <a:r>
              <a:rPr lang="hu-HU" dirty="0"/>
              <a:t> </a:t>
            </a:r>
            <a:r>
              <a:rPr lang="hu-HU" dirty="0" err="1"/>
              <a:t>unui</a:t>
            </a:r>
            <a:r>
              <a:rPr lang="hu-HU" dirty="0"/>
              <a:t> </a:t>
            </a:r>
            <a:r>
              <a:rPr lang="hu-HU" dirty="0" err="1"/>
              <a:t>popor</a:t>
            </a:r>
            <a:r>
              <a:rPr lang="hu-HU" dirty="0"/>
              <a:t>/a </a:t>
            </a:r>
            <a:r>
              <a:rPr lang="hu-HU" dirty="0" err="1"/>
              <a:t>unei</a:t>
            </a:r>
            <a:r>
              <a:rPr lang="hu-HU" dirty="0"/>
              <a:t> </a:t>
            </a:r>
            <a:r>
              <a:rPr lang="hu-HU" dirty="0" err="1"/>
              <a:t>națiuni</a:t>
            </a:r>
            <a:r>
              <a:rPr lang="hu-HU" dirty="0"/>
              <a:t> </a:t>
            </a:r>
            <a:r>
              <a:rPr lang="hu-HU" dirty="0" err="1"/>
              <a:t>prin</a:t>
            </a:r>
            <a:r>
              <a:rPr lang="hu-HU" dirty="0"/>
              <a:t> </a:t>
            </a:r>
            <a:r>
              <a:rPr lang="hu-HU" dirty="0" err="1"/>
              <a:t>raportarea</a:t>
            </a:r>
            <a:r>
              <a:rPr lang="hu-HU" dirty="0"/>
              <a:t> la </a:t>
            </a:r>
            <a:r>
              <a:rPr lang="hu-HU" dirty="0" err="1"/>
              <a:t>alte</a:t>
            </a:r>
            <a:r>
              <a:rPr lang="hu-HU" dirty="0"/>
              <a:t> </a:t>
            </a:r>
            <a:r>
              <a:rPr lang="hu-HU" dirty="0" err="1"/>
              <a:t>popoare</a:t>
            </a:r>
            <a:r>
              <a:rPr lang="hu-HU" dirty="0"/>
              <a:t>/</a:t>
            </a:r>
            <a:r>
              <a:rPr lang="hu-HU" dirty="0" err="1"/>
              <a:t>națiuni</a:t>
            </a:r>
            <a:r>
              <a:rPr lang="hu-HU" dirty="0"/>
              <a:t>, </a:t>
            </a:r>
            <a:r>
              <a:rPr lang="hu-HU" dirty="0" err="1"/>
              <a:t>prin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Situarea</a:t>
            </a:r>
            <a:r>
              <a:rPr lang="hu-HU" dirty="0"/>
              <a:t> </a:t>
            </a:r>
            <a:r>
              <a:rPr lang="hu-HU" dirty="0" err="1"/>
              <a:t>în</a:t>
            </a:r>
            <a:r>
              <a:rPr lang="hu-HU" dirty="0"/>
              <a:t> </a:t>
            </a:r>
            <a:r>
              <a:rPr lang="hu-HU" dirty="0" err="1"/>
              <a:t>timp</a:t>
            </a:r>
            <a:r>
              <a:rPr lang="hu-HU" dirty="0"/>
              <a:t> </a:t>
            </a:r>
            <a:r>
              <a:rPr lang="hu-HU" dirty="0" err="1"/>
              <a:t>și</a:t>
            </a:r>
            <a:r>
              <a:rPr lang="hu-HU" dirty="0"/>
              <a:t> </a:t>
            </a:r>
            <a:r>
              <a:rPr lang="hu-HU" dirty="0" err="1"/>
              <a:t>spațiu</a:t>
            </a:r>
            <a:endParaRPr lang="hu-HU" dirty="0"/>
          </a:p>
          <a:p>
            <a:pPr lvl="1"/>
            <a:r>
              <a:rPr lang="hu-HU" dirty="0" err="1"/>
              <a:t>Evenimente</a:t>
            </a:r>
            <a:r>
              <a:rPr lang="hu-HU" dirty="0"/>
              <a:t> </a:t>
            </a:r>
            <a:r>
              <a:rPr lang="hu-HU" dirty="0" err="1"/>
              <a:t>istorice</a:t>
            </a:r>
            <a:endParaRPr lang="hu-HU" dirty="0"/>
          </a:p>
          <a:p>
            <a:pPr lvl="1"/>
            <a:r>
              <a:rPr lang="hu-HU" dirty="0" err="1"/>
              <a:t>Limba</a:t>
            </a:r>
            <a:endParaRPr lang="hu-HU" dirty="0"/>
          </a:p>
          <a:p>
            <a:pPr lvl="1"/>
            <a:r>
              <a:rPr lang="hu-HU" dirty="0" err="1"/>
              <a:t>Cultura</a:t>
            </a:r>
            <a:r>
              <a:rPr lang="hu-HU" dirty="0"/>
              <a:t> </a:t>
            </a:r>
            <a:r>
              <a:rPr lang="hu-HU" dirty="0" err="1"/>
              <a:t>și</a:t>
            </a:r>
            <a:r>
              <a:rPr lang="hu-HU" dirty="0"/>
              <a:t> </a:t>
            </a:r>
            <a:r>
              <a:rPr lang="hu-HU" dirty="0" err="1"/>
              <a:t>civilizația</a:t>
            </a:r>
            <a:endParaRPr lang="hu-HU" dirty="0"/>
          </a:p>
          <a:p>
            <a:pPr lvl="1"/>
            <a:r>
              <a:rPr lang="hu-HU" dirty="0" err="1"/>
              <a:t>Mentalitățile</a:t>
            </a:r>
            <a:endParaRPr lang="hu-HU" dirty="0"/>
          </a:p>
        </p:txBody>
      </p:sp>
      <p:pic>
        <p:nvPicPr>
          <p:cNvPr id="9222" name="Picture 6" descr="Does RioCan Real Estate Investment Trust or Enbridge Inc. Belong in Your  RRSP? | The Motley Fool Canada">
            <a:extLst>
              <a:ext uri="{FF2B5EF4-FFF2-40B4-BE49-F238E27FC236}">
                <a16:creationId xmlns:a16="http://schemas.microsoft.com/office/drawing/2014/main" id="{8C7DB331-4BC2-4FF4-A467-274621CE0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276600"/>
            <a:ext cx="3886200" cy="29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073859"/>
      </p:ext>
    </p:extLst>
  </p:cSld>
  <p:clrMapOvr>
    <a:masterClrMapping/>
  </p:clrMapOvr>
  <p:transition>
    <p:spli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BB70-3C82-4F63-A41D-B491C7808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7848600" cy="4800600"/>
          </a:xfrm>
        </p:spPr>
        <p:txBody>
          <a:bodyPr>
            <a:normAutofit lnSpcReduction="10000"/>
          </a:bodyPr>
          <a:lstStyle/>
          <a:p>
            <a:r>
              <a:rPr lang="hu-HU" sz="2800" dirty="0" err="1"/>
              <a:t>Formarea</a:t>
            </a:r>
            <a:r>
              <a:rPr lang="hu-HU" sz="2800" dirty="0"/>
              <a:t> </a:t>
            </a:r>
            <a:r>
              <a:rPr lang="hu-HU" sz="2800" dirty="0" err="1"/>
              <a:t>conștiinței</a:t>
            </a:r>
            <a:r>
              <a:rPr lang="hu-HU" sz="2800" dirty="0"/>
              <a:t> </a:t>
            </a:r>
            <a:r>
              <a:rPr lang="hu-HU" sz="2800" dirty="0" err="1"/>
              <a:t>istorice</a:t>
            </a:r>
            <a:r>
              <a:rPr lang="hu-HU" sz="2800" dirty="0"/>
              <a:t> a </a:t>
            </a:r>
            <a:r>
              <a:rPr lang="hu-HU" sz="2800" dirty="0" err="1"/>
              <a:t>poporuliu</a:t>
            </a:r>
            <a:r>
              <a:rPr lang="hu-HU" sz="2800" dirty="0"/>
              <a:t> </a:t>
            </a:r>
            <a:r>
              <a:rPr lang="hu-HU" sz="2800" dirty="0" err="1"/>
              <a:t>român</a:t>
            </a:r>
            <a:r>
              <a:rPr lang="hu-HU" sz="2800" dirty="0"/>
              <a:t> se </a:t>
            </a:r>
            <a:r>
              <a:rPr lang="hu-HU" sz="2800" dirty="0" err="1"/>
              <a:t>realizează</a:t>
            </a:r>
            <a:r>
              <a:rPr lang="hu-HU" sz="2800" dirty="0"/>
              <a:t> din </a:t>
            </a:r>
            <a:r>
              <a:rPr lang="hu-HU" sz="2800" dirty="0" err="1"/>
              <a:t>scrierile</a:t>
            </a:r>
            <a:r>
              <a:rPr lang="hu-HU" sz="2800" dirty="0"/>
              <a:t> </a:t>
            </a:r>
            <a:r>
              <a:rPr lang="hu-HU" sz="2800" dirty="0" err="1"/>
              <a:t>umaniștilor</a:t>
            </a:r>
            <a:r>
              <a:rPr lang="hu-HU" sz="2800" dirty="0"/>
              <a:t> din </a:t>
            </a:r>
            <a:r>
              <a:rPr lang="hu-HU" sz="2800" dirty="0" err="1"/>
              <a:t>secolele</a:t>
            </a:r>
            <a:r>
              <a:rPr lang="hu-HU" sz="2800" dirty="0"/>
              <a:t> XV-XVII.</a:t>
            </a:r>
          </a:p>
          <a:p>
            <a:r>
              <a:rPr lang="hu-HU" sz="2800" dirty="0" err="1"/>
              <a:t>În</a:t>
            </a:r>
            <a:r>
              <a:rPr lang="hu-HU" sz="2800" dirty="0"/>
              <a:t> </a:t>
            </a:r>
            <a:r>
              <a:rPr lang="hu-HU" sz="2800" dirty="0" err="1"/>
              <a:t>aceste</a:t>
            </a:r>
            <a:r>
              <a:rPr lang="hu-HU" sz="2800" dirty="0"/>
              <a:t> </a:t>
            </a:r>
            <a:r>
              <a:rPr lang="hu-HU" sz="2800" dirty="0" err="1"/>
              <a:t>scrisori</a:t>
            </a:r>
            <a:r>
              <a:rPr lang="hu-HU" sz="2800" dirty="0"/>
              <a:t> se </a:t>
            </a:r>
            <a:r>
              <a:rPr lang="hu-HU" sz="2800" dirty="0" err="1"/>
              <a:t>poate</a:t>
            </a:r>
            <a:r>
              <a:rPr lang="hu-HU" sz="2800" dirty="0"/>
              <a:t> </a:t>
            </a:r>
            <a:r>
              <a:rPr lang="hu-HU" sz="2800" dirty="0" err="1"/>
              <a:t>vede</a:t>
            </a:r>
            <a:r>
              <a:rPr lang="hu-HU" sz="2800" dirty="0"/>
              <a:t> </a:t>
            </a:r>
            <a:r>
              <a:rPr lang="hu-HU" sz="2800" dirty="0" err="1"/>
              <a:t>că</a:t>
            </a:r>
            <a:r>
              <a:rPr lang="hu-HU" sz="2800" dirty="0"/>
              <a:t> </a:t>
            </a:r>
            <a:r>
              <a:rPr lang="hu-HU" sz="2800" dirty="0" err="1"/>
              <a:t>oamenii</a:t>
            </a:r>
            <a:r>
              <a:rPr lang="hu-HU" sz="2800" dirty="0"/>
              <a:t> au </a:t>
            </a:r>
            <a:r>
              <a:rPr lang="hu-HU" sz="2800" dirty="0" err="1"/>
              <a:t>început</a:t>
            </a:r>
            <a:r>
              <a:rPr lang="hu-HU" sz="2800" dirty="0"/>
              <a:t> </a:t>
            </a:r>
            <a:r>
              <a:rPr lang="hu-HU" sz="2800" dirty="0" err="1"/>
              <a:t>să</a:t>
            </a:r>
            <a:r>
              <a:rPr lang="hu-HU" sz="2800" dirty="0"/>
              <a:t> se </a:t>
            </a:r>
            <a:r>
              <a:rPr lang="hu-HU" sz="2800" dirty="0" err="1"/>
              <a:t>înscriu</a:t>
            </a:r>
            <a:r>
              <a:rPr lang="hu-HU" sz="2800" dirty="0"/>
              <a:t> </a:t>
            </a:r>
            <a:r>
              <a:rPr lang="hu-HU" sz="2800" dirty="0" err="1"/>
              <a:t>în</a:t>
            </a:r>
            <a:r>
              <a:rPr lang="hu-HU" sz="2800" dirty="0"/>
              <a:t> </a:t>
            </a:r>
            <a:r>
              <a:rPr lang="hu-HU" sz="2800" dirty="0" err="1"/>
              <a:t>cursul</a:t>
            </a:r>
            <a:r>
              <a:rPr lang="hu-HU" sz="2800" dirty="0"/>
              <a:t> </a:t>
            </a:r>
            <a:r>
              <a:rPr lang="hu-HU" sz="2800" dirty="0" err="1"/>
              <a:t>istoric</a:t>
            </a:r>
            <a:r>
              <a:rPr lang="hu-HU" sz="2800" dirty="0"/>
              <a:t>.</a:t>
            </a:r>
          </a:p>
          <a:p>
            <a:r>
              <a:rPr lang="hu-HU" sz="2800" dirty="0"/>
              <a:t>La </a:t>
            </a:r>
            <a:r>
              <a:rPr lang="hu-HU" sz="2800" dirty="0" err="1"/>
              <a:t>începutul</a:t>
            </a:r>
            <a:r>
              <a:rPr lang="hu-HU" sz="2800" dirty="0"/>
              <a:t> </a:t>
            </a:r>
            <a:r>
              <a:rPr lang="hu-HU" sz="2800" dirty="0" err="1"/>
              <a:t>secolului</a:t>
            </a:r>
            <a:r>
              <a:rPr lang="hu-HU" sz="2800" dirty="0"/>
              <a:t> </a:t>
            </a:r>
            <a:r>
              <a:rPr lang="hu-HU" sz="2800" dirty="0" err="1"/>
              <a:t>al</a:t>
            </a:r>
            <a:r>
              <a:rPr lang="hu-HU" sz="2800" dirty="0"/>
              <a:t> XVII-</a:t>
            </a:r>
            <a:r>
              <a:rPr lang="hu-HU" sz="2800" dirty="0" err="1"/>
              <a:t>lea</a:t>
            </a:r>
            <a:r>
              <a:rPr lang="hu-HU" sz="2800" dirty="0"/>
              <a:t> </a:t>
            </a:r>
            <a:r>
              <a:rPr lang="hu-HU" sz="2800" dirty="0" err="1"/>
              <a:t>destinul</a:t>
            </a:r>
            <a:r>
              <a:rPr lang="hu-HU" sz="2800" dirty="0"/>
              <a:t> </a:t>
            </a:r>
            <a:r>
              <a:rPr lang="hu-HU" sz="2800" dirty="0" err="1"/>
              <a:t>culturi</a:t>
            </a:r>
            <a:r>
              <a:rPr lang="hu-HU" sz="2800" dirty="0"/>
              <a:t> </a:t>
            </a:r>
            <a:r>
              <a:rPr lang="hu-HU" sz="2800" dirty="0" err="1"/>
              <a:t>românești</a:t>
            </a:r>
            <a:r>
              <a:rPr lang="hu-HU" sz="2800" dirty="0"/>
              <a:t> </a:t>
            </a:r>
            <a:r>
              <a:rPr lang="hu-HU" sz="2800" dirty="0" err="1"/>
              <a:t>nu</a:t>
            </a:r>
            <a:r>
              <a:rPr lang="hu-HU" sz="2800" dirty="0"/>
              <a:t> mai </a:t>
            </a:r>
            <a:r>
              <a:rPr lang="hu-HU" sz="2800" dirty="0" err="1"/>
              <a:t>ține</a:t>
            </a:r>
            <a:r>
              <a:rPr lang="hu-HU" sz="2800" dirty="0"/>
              <a:t> de </a:t>
            </a:r>
            <a:r>
              <a:rPr lang="hu-HU" sz="2800" dirty="0" err="1"/>
              <a:t>viața</a:t>
            </a:r>
            <a:r>
              <a:rPr lang="hu-HU" sz="2800" dirty="0"/>
              <a:t> </a:t>
            </a:r>
            <a:r>
              <a:rPr lang="hu-HU" sz="2800" dirty="0" err="1"/>
              <a:t>religioasă</a:t>
            </a:r>
            <a:r>
              <a:rPr lang="hu-HU" sz="2800" dirty="0"/>
              <a:t>. </a:t>
            </a:r>
          </a:p>
          <a:p>
            <a: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Prin influența acestor idei umanești, boierii încearcă să recupereze trecutul istoric. În operele lor iei vor demonstra, pentru prima dată, idea unității de neam și de limbă a românilor. </a:t>
            </a:r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FB21D-E706-4BA0-8768-9E0A9BAE6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1382486"/>
            <a:ext cx="3962400" cy="429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49411"/>
      </p:ext>
    </p:extLst>
  </p:cSld>
  <p:clrMapOvr>
    <a:masterClrMapping/>
  </p:clrMapOvr>
  <p:transition>
    <p:spli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0972800" cy="1143000"/>
          </a:xfrm>
        </p:spPr>
        <p:txBody>
          <a:bodyPr/>
          <a:lstStyle/>
          <a:p>
            <a:pPr algn="l"/>
            <a:r>
              <a:rPr lang="ro-RO" dirty="0"/>
              <a:t>Umanismul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Umanismul este o m</a:t>
            </a:r>
            <a:r>
              <a:rPr lang="en-GB" dirty="0" err="1"/>
              <a:t>ișcare</a:t>
            </a:r>
            <a:r>
              <a:rPr lang="en-GB" dirty="0"/>
              <a:t> </a:t>
            </a:r>
            <a:r>
              <a:rPr lang="en-GB" dirty="0" err="1"/>
              <a:t>spirituală</a:t>
            </a:r>
            <a:r>
              <a:rPr lang="en-GB" dirty="0"/>
              <a:t> </a:t>
            </a:r>
            <a:r>
              <a:rPr lang="ro-RO" dirty="0"/>
              <a:t>care a apărut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ro-RO" dirty="0"/>
              <a:t> Italia</a:t>
            </a:r>
            <a:r>
              <a:rPr lang="en-GB" dirty="0"/>
              <a:t> 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secolul</a:t>
            </a:r>
            <a:r>
              <a:rPr lang="en-GB" dirty="0"/>
              <a:t> al XIV-lea</a:t>
            </a:r>
            <a:r>
              <a:rPr lang="ro-RO" dirty="0"/>
              <a:t>.</a:t>
            </a:r>
          </a:p>
          <a:p>
            <a:r>
              <a:rPr lang="ro-RO" dirty="0"/>
              <a:t>Umanismul este caracterizat de: optimism, speciism, căutarea adevărului și o nouă atitudine față de religie</a:t>
            </a:r>
          </a:p>
          <a:p>
            <a:r>
              <a:rPr lang="ro-RO" dirty="0"/>
              <a:t>Cei mai importanți umaniști sunt: Michelangelo, Antonio Bonfini, Erasmus din Rotterdam și Altichiero da Verona.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540582"/>
      </p:ext>
    </p:extLst>
  </p:cSld>
  <p:clrMapOvr>
    <a:masterClrMapping/>
  </p:clrMapOvr>
  <p:transition>
    <p:spli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8EBA-38E2-4F9B-8673-DE8A45C7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2200"/>
            <a:ext cx="10515600" cy="1935163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”</a:t>
            </a:r>
            <a:r>
              <a:rPr lang="it-IT" dirty="0"/>
              <a:t> Toate albinele </a:t>
            </a:r>
            <a:r>
              <a:rPr lang="ro-RO" dirty="0"/>
              <a:t>î</a:t>
            </a:r>
            <a:r>
              <a:rPr lang="it-IT" dirty="0"/>
              <a:t>si apar</a:t>
            </a:r>
            <a:r>
              <a:rPr lang="ro-RO" dirty="0"/>
              <a:t>ă</a:t>
            </a:r>
            <a:r>
              <a:rPr lang="it-IT" dirty="0"/>
              <a:t> c</a:t>
            </a:r>
            <a:r>
              <a:rPr lang="ro-RO" dirty="0"/>
              <a:t>ă</a:t>
            </a:r>
            <a:r>
              <a:rPr lang="it-IT" dirty="0"/>
              <a:t>scioara cu acele </a:t>
            </a:r>
            <a:r>
              <a:rPr lang="ro-RO" dirty="0"/>
              <a:t>ș</a:t>
            </a:r>
            <a:r>
              <a:rPr lang="it-IT" dirty="0"/>
              <a:t>i cu veninul lor.</a:t>
            </a:r>
            <a:r>
              <a:rPr lang="ro-RO" dirty="0"/>
              <a:t>”</a:t>
            </a:r>
            <a:br>
              <a:rPr lang="ro-RO" dirty="0"/>
            </a:br>
            <a:r>
              <a:rPr lang="ro-RO" dirty="0"/>
              <a:t>						-Grigore Ureche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7079232"/>
      </p:ext>
    </p:extLst>
  </p:cSld>
  <p:clrMapOvr>
    <a:masterClrMapping/>
  </p:clrMapOvr>
  <p:transition>
    <p:spli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18C4-75C3-430C-8944-46CF20A0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b="1" dirty="0"/>
              <a:t>Cronica</a:t>
            </a:r>
            <a:endParaRPr lang="hu-H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092E0-13B4-4E72-8811-A44199769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25563"/>
            <a:ext cx="10972800" cy="525779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Cronica este o lucrare cu caracter istoric, apărută în Evul Mediu, cuprinzând o consemnare conologică a evenimentelor sociale, politice şi familiale.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Secolul al XVI-lea marchează încă de la început o cotitură în cultura şi literatura noastră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088838"/>
      </p:ext>
    </p:extLst>
  </p:cSld>
  <p:clrMapOvr>
    <a:masterClrMapping/>
  </p:clrMapOvr>
  <p:transition>
    <p:spli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8DD6-B962-44AC-838E-D0EA1E87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40690"/>
            <a:ext cx="10972800" cy="1143000"/>
          </a:xfrm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6200000">
              <a:srgbClr val="FFFF00">
                <a:alpha val="0"/>
              </a:srgbClr>
            </a:innerShdw>
          </a:effectLst>
        </p:spPr>
        <p:txBody>
          <a:bodyPr/>
          <a:lstStyle/>
          <a:p>
            <a:pPr algn="l"/>
            <a:r>
              <a:rPr lang="ro-RO" b="1" i="1" dirty="0">
                <a:effectLst>
                  <a:glow rad="228600">
                    <a:srgbClr val="FF0000">
                      <a:alpha val="40000"/>
                    </a:srgbClr>
                  </a:glow>
                </a:effectLst>
              </a:rPr>
              <a:t>Cronicării</a:t>
            </a:r>
            <a:endParaRPr lang="hu-HU" b="1" i="1" dirty="0">
              <a:effectLst>
                <a:glow rad="228600">
                  <a:srgbClr val="FF0000">
                    <a:alpha val="40000"/>
                  </a:srgbClr>
                </a:glow>
              </a:effectLst>
            </a:endParaRPr>
          </a:p>
        </p:txBody>
      </p:sp>
      <p:pic>
        <p:nvPicPr>
          <p:cNvPr id="1026" name="Picture 2" descr="Grigore Ureche">
            <a:extLst>
              <a:ext uri="{FF2B5EF4-FFF2-40B4-BE49-F238E27FC236}">
                <a16:creationId xmlns:a16="http://schemas.microsoft.com/office/drawing/2014/main" id="{C41A1A89-7473-4E9F-BDA7-DAE53EF97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91" y="1726540"/>
            <a:ext cx="2959359" cy="409575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4EE890E-AE64-45C8-8858-605E3B164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395" y="1707880"/>
            <a:ext cx="2959359" cy="409581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mitrie Cantemir">
            <a:extLst>
              <a:ext uri="{FF2B5EF4-FFF2-40B4-BE49-F238E27FC236}">
                <a16:creationId xmlns:a16="http://schemas.microsoft.com/office/drawing/2014/main" id="{620E2272-6E89-4E41-8AB2-F8927DD3D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707880"/>
            <a:ext cx="2959359" cy="423572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796502"/>
      </p:ext>
    </p:extLst>
  </p:cSld>
  <p:clrMapOvr>
    <a:masterClrMapping/>
  </p:clrMapOvr>
  <p:transition>
    <p:spli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47BC-B036-44D7-8373-01922723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b="1" dirty="0" err="1"/>
              <a:t>Grigore</a:t>
            </a:r>
            <a:r>
              <a:rPr lang="hu-HU" b="1" dirty="0"/>
              <a:t> </a:t>
            </a:r>
            <a:r>
              <a:rPr lang="hu-HU" b="1" dirty="0" err="1"/>
              <a:t>Ureche</a:t>
            </a:r>
            <a:endParaRPr lang="hu-H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E5511-D000-427E-9215-E0ACD8CFD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90" y="2088569"/>
            <a:ext cx="10972800" cy="4525963"/>
          </a:xfrm>
        </p:spPr>
        <p:txBody>
          <a:bodyPr/>
          <a:lstStyle/>
          <a:p>
            <a:r>
              <a:rPr lang="it-IT" sz="2800" dirty="0"/>
              <a:t>Grigore Ureche a fost primul cronicar moldovean important. </a:t>
            </a:r>
            <a:endParaRPr lang="ro-RO" sz="2800" dirty="0"/>
          </a:p>
          <a:p>
            <a:r>
              <a:rPr lang="hu-HU" sz="2800" dirty="0" err="1"/>
              <a:t>Era</a:t>
            </a:r>
            <a:r>
              <a:rPr lang="hu-HU" sz="2800" dirty="0"/>
              <a:t> </a:t>
            </a:r>
            <a:r>
              <a:rPr lang="hu-HU" sz="2800" dirty="0" err="1"/>
              <a:t>descendentul</a:t>
            </a:r>
            <a:r>
              <a:rPr lang="hu-HU" sz="2800" dirty="0"/>
              <a:t> </a:t>
            </a:r>
            <a:r>
              <a:rPr lang="hu-HU" sz="2800" dirty="0" err="1"/>
              <a:t>unei</a:t>
            </a:r>
            <a:r>
              <a:rPr lang="hu-HU" sz="2800" dirty="0"/>
              <a:t> </a:t>
            </a:r>
            <a:r>
              <a:rPr lang="hu-HU" sz="2800" dirty="0" err="1"/>
              <a:t>familii</a:t>
            </a:r>
            <a:r>
              <a:rPr lang="hu-HU" sz="2800" dirty="0"/>
              <a:t> </a:t>
            </a:r>
            <a:r>
              <a:rPr lang="hu-HU" sz="2800" dirty="0" err="1"/>
              <a:t>boiereşti</a:t>
            </a:r>
            <a:endParaRPr lang="hu-HU" sz="2800" dirty="0"/>
          </a:p>
          <a:p>
            <a:r>
              <a:rPr lang="it-IT" sz="2800" dirty="0"/>
              <a:t>a petrecut copilăria şi adolescenţa în Polonia</a:t>
            </a:r>
            <a:endParaRPr lang="ro-RO" sz="2800" dirty="0"/>
          </a:p>
          <a:p>
            <a:r>
              <a:rPr lang="hu-HU" sz="2800" dirty="0"/>
              <a:t>A </a:t>
            </a:r>
            <a:r>
              <a:rPr lang="hu-HU" sz="2800" dirty="0" err="1"/>
              <a:t>urmat</a:t>
            </a:r>
            <a:r>
              <a:rPr lang="hu-HU" sz="2800" dirty="0"/>
              <a:t> </a:t>
            </a:r>
            <a:r>
              <a:rPr lang="hu-HU" sz="2800" dirty="0" err="1"/>
              <a:t>cursurile</a:t>
            </a:r>
            <a:r>
              <a:rPr lang="hu-HU" sz="2800" dirty="0"/>
              <a:t> </a:t>
            </a:r>
            <a:r>
              <a:rPr lang="hu-HU" sz="2800" dirty="0" err="1"/>
              <a:t>şcolii</a:t>
            </a:r>
            <a:r>
              <a:rPr lang="hu-HU" sz="2800" dirty="0"/>
              <a:t> </a:t>
            </a:r>
            <a:r>
              <a:rPr lang="hu-HU" sz="2800" dirty="0" err="1"/>
              <a:t>Frăţiei</a:t>
            </a:r>
            <a:r>
              <a:rPr lang="hu-HU" sz="2800" dirty="0"/>
              <a:t> </a:t>
            </a:r>
            <a:r>
              <a:rPr lang="hu-HU" sz="2800" dirty="0" err="1"/>
              <a:t>Ortodoxe</a:t>
            </a:r>
            <a:r>
              <a:rPr lang="hu-HU" sz="2800" dirty="0"/>
              <a:t> din Lvov(</a:t>
            </a:r>
            <a:r>
              <a:rPr lang="it-IT" sz="2800" dirty="0"/>
              <a:t>limbile slavonă, latină şi polonă</a:t>
            </a:r>
            <a:r>
              <a:rPr lang="hu-HU" sz="2800" dirty="0"/>
              <a:t>)</a:t>
            </a:r>
          </a:p>
          <a:p>
            <a:r>
              <a:rPr lang="hu-HU" sz="2800" dirty="0"/>
              <a:t>Moldova, </a:t>
            </a:r>
            <a:r>
              <a:rPr lang="hu-HU" sz="2800" dirty="0" err="1"/>
              <a:t>în</a:t>
            </a:r>
            <a:r>
              <a:rPr lang="hu-HU" sz="2800" dirty="0"/>
              <a:t> </a:t>
            </a:r>
            <a:r>
              <a:rPr lang="hu-HU" sz="2800" dirty="0" err="1"/>
              <a:t>jurul</a:t>
            </a:r>
            <a:r>
              <a:rPr lang="hu-HU" sz="2800" dirty="0"/>
              <a:t> </a:t>
            </a:r>
            <a:r>
              <a:rPr lang="hu-HU" sz="2800" dirty="0" err="1"/>
              <a:t>anului</a:t>
            </a:r>
            <a:r>
              <a:rPr lang="hu-HU" sz="2800" dirty="0"/>
              <a:t> 1628, </a:t>
            </a:r>
            <a:r>
              <a:rPr lang="hu-HU" sz="2800" dirty="0" err="1"/>
              <a:t>fiind</a:t>
            </a:r>
            <a:r>
              <a:rPr lang="hu-HU" sz="2800" dirty="0"/>
              <a:t> </a:t>
            </a:r>
            <a:r>
              <a:rPr lang="hu-HU" sz="2800" dirty="0" err="1"/>
              <a:t>numit</a:t>
            </a:r>
            <a:r>
              <a:rPr lang="hu-HU" sz="2800" dirty="0"/>
              <a:t> </a:t>
            </a:r>
            <a:r>
              <a:rPr lang="hu-HU" sz="2800" dirty="0" err="1"/>
              <a:t>logofăt</a:t>
            </a:r>
            <a:r>
              <a:rPr lang="hu-HU" sz="2800" dirty="0"/>
              <a:t> </a:t>
            </a:r>
            <a:r>
              <a:rPr lang="hu-HU" sz="2800" dirty="0" err="1"/>
              <a:t>al</a:t>
            </a:r>
            <a:r>
              <a:rPr lang="hu-HU" sz="2800" dirty="0"/>
              <a:t> </a:t>
            </a:r>
            <a:r>
              <a:rPr lang="hu-HU" sz="2800" dirty="0" err="1"/>
              <a:t>treilea</a:t>
            </a:r>
            <a:r>
              <a:rPr lang="hu-HU" sz="2800" dirty="0"/>
              <a:t> de </a:t>
            </a:r>
            <a:r>
              <a:rPr lang="hu-HU" sz="2800" dirty="0" err="1"/>
              <a:t>către</a:t>
            </a:r>
            <a:r>
              <a:rPr lang="hu-HU" sz="2800" dirty="0"/>
              <a:t> </a:t>
            </a:r>
            <a:r>
              <a:rPr lang="hu-HU" sz="2800" dirty="0" err="1"/>
              <a:t>domnul</a:t>
            </a:r>
            <a:r>
              <a:rPr lang="hu-HU" sz="2800" dirty="0"/>
              <a:t> Miron </a:t>
            </a:r>
            <a:r>
              <a:rPr lang="hu-HU" sz="2800" dirty="0" err="1"/>
              <a:t>Barnovschi</a:t>
            </a:r>
            <a:endParaRPr lang="hu-H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223A1CA-486C-418F-B3F5-CC25A2881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243468"/>
            <a:ext cx="1626637" cy="194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627462"/>
      </p:ext>
    </p:extLst>
  </p:cSld>
  <p:clrMapOvr>
    <a:masterClrMapping/>
  </p:clrMapOvr>
  <p:transition>
    <p:split/>
  </p:transition>
</p:sld>
</file>

<file path=ppt/theme/theme1.xml><?xml version="1.0" encoding="utf-8"?>
<a:theme xmlns:a="http://schemas.openxmlformats.org/drawingml/2006/main" name="formarea_constiintei_istor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formarea_constiintei_istorice</Template>
  <TotalTime>526</TotalTime>
  <Words>1991</Words>
  <Application>Microsoft Office PowerPoint</Application>
  <PresentationFormat>Widescreen</PresentationFormat>
  <Paragraphs>133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Roboto</vt:lpstr>
      <vt:lpstr>Segoe UI</vt:lpstr>
      <vt:lpstr>formarea_constiintei_istorice</vt:lpstr>
      <vt:lpstr>Studiu de caz Formarea conștiinței istorice</vt:lpstr>
      <vt:lpstr>Cuprins:</vt:lpstr>
      <vt:lpstr>Ce este formarea conștiinți istorice?</vt:lpstr>
      <vt:lpstr>PowerPoint Presentation</vt:lpstr>
      <vt:lpstr>Umanismul</vt:lpstr>
      <vt:lpstr>” Toate albinele îsi apară căscioara cu acele și cu veninul lor.”       -Grigore Ureche</vt:lpstr>
      <vt:lpstr>Cronica</vt:lpstr>
      <vt:lpstr>Cronicării</vt:lpstr>
      <vt:lpstr>Grigore Ureche</vt:lpstr>
      <vt:lpstr>PowerPoint Presentation</vt:lpstr>
      <vt:lpstr>PowerPoint Presentation</vt:lpstr>
      <vt:lpstr>Ion Neculce</vt:lpstr>
      <vt:lpstr>” O samă de cuvinte ce suntu audzite din om în om, de oameni vechi și bătrâni, și în letopisețǔ nu sunt scrise...”    -O samă de cuvinte - Ion Neculce</vt:lpstr>
      <vt:lpstr>Dimitrie Cantemir</vt:lpstr>
      <vt:lpstr>PowerPoint Presentation</vt:lpstr>
      <vt:lpstr>” Crescând bogăţia, sporeşte lăcomia.”      -Dimitrie Cantemir</vt:lpstr>
      <vt:lpstr>Importanța cronicarilor</vt:lpstr>
      <vt:lpstr>Importanța cronicarilor</vt:lpstr>
      <vt:lpstr>Rolul cronicarilor în intoriografie</vt:lpstr>
      <vt:lpstr>Rolul cronicarilor în dezvoltarea limbii române</vt:lpstr>
      <vt:lpstr>Influența cronicarilor asupra literatură</vt:lpstr>
      <vt:lpstr>” Numele vechiu şi mai dreptu este român, adică râmlean, de la Roma.”      -Miron Costin</vt:lpstr>
      <vt:lpstr>Bibliografie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Studiu de caz tema: nu stim</dc:title>
  <dc:creator>KANTOR CSONGOR SZILARD</dc:creator>
  <cp:lastModifiedBy>KANTOR CSONGOR SZILARD</cp:lastModifiedBy>
  <cp:revision>106</cp:revision>
  <dcterms:created xsi:type="dcterms:W3CDTF">2021-11-06T18:15:37Z</dcterms:created>
  <dcterms:modified xsi:type="dcterms:W3CDTF">2021-11-11T17:06:21Z</dcterms:modified>
</cp:coreProperties>
</file>