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7"/>
  </p:notesMasterIdLst>
  <p:sldIdLst>
    <p:sldId id="256" r:id="rId2"/>
    <p:sldId id="269" r:id="rId3"/>
    <p:sldId id="272" r:id="rId4"/>
    <p:sldId id="30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301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1" r:id="rId33"/>
    <p:sldId id="314" r:id="rId34"/>
    <p:sldId id="281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5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16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03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6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2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Handan YARICI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tr-TR" sz="4200" dirty="0"/>
              <a:t>Senıor Software Engıneer</a:t>
            </a:r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pic>
        <p:nvPicPr>
          <p:cNvPr id="409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6" y="5043316"/>
            <a:ext cx="212036" cy="2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852452" y="499607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linkedin.com/in/handanyarici</a:t>
            </a:r>
          </a:p>
        </p:txBody>
      </p:sp>
      <p:pic>
        <p:nvPicPr>
          <p:cNvPr id="410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21" y="5421400"/>
            <a:ext cx="887105" cy="4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9024730" y="542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github.com/handanyarici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2C321-281C-4B56-9780-85CAF43DA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039" y="1969251"/>
            <a:ext cx="7067880" cy="4084230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49B4-1B61-4644-A5D8-2C3CF3C9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OO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0A8A-8871-4F0B-9997-6A400E8B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EMPLOYEE DO </a:t>
            </a:r>
            <a:endParaRPr lang="tr-TR" dirty="0"/>
          </a:p>
          <a:p>
            <a:pPr marL="457200" lvl="1" indent="0">
              <a:buNone/>
            </a:pPr>
            <a:r>
              <a:rPr lang="en-US" dirty="0"/>
              <a:t>BEGIN 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US" dirty="0"/>
              <a:t>employee </a:t>
            </a:r>
            <a:r>
              <a:rPr lang="en-US" dirty="0" err="1"/>
              <a:t>computePayroll</a:t>
            </a:r>
            <a:r>
              <a:rPr lang="en-US" dirty="0"/>
              <a:t> </a:t>
            </a:r>
            <a:endParaRPr lang="tr-TR" dirty="0"/>
          </a:p>
          <a:p>
            <a:pPr marL="457200" lvl="1" indent="0">
              <a:buNone/>
            </a:pP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23552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21D-E6E8-4F94-A49A-D01957E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new types of employees were added…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90202-C387-4DF3-AE10-FEF995CB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37" y="1860223"/>
            <a:ext cx="7566145" cy="4228697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5698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FA7-616C-487C-8F67-D753ED3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BEE0-492E-4180-93EF-EB31F74A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smtClean="0"/>
              <a:t>Draw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tr-TR" dirty="0" smtClean="0"/>
              <a:t> of ATM Machine </a:t>
            </a:r>
            <a:r>
              <a:rPr lang="tr-TR" dirty="0" err="1" smtClean="0"/>
              <a:t>using</a:t>
            </a:r>
            <a:r>
              <a:rPr lang="tr-TR" dirty="0" smtClean="0"/>
              <a:t> draw.io</a:t>
            </a:r>
          </a:p>
          <a:p>
            <a:r>
              <a:rPr lang="tr-TR" dirty="0" err="1" smtClean="0"/>
              <a:t>Push</a:t>
            </a:r>
            <a:r>
              <a:rPr lang="tr-TR" dirty="0" smtClean="0"/>
              <a:t> it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personal</a:t>
            </a:r>
            <a:r>
              <a:rPr lang="tr-TR" dirty="0" smtClean="0"/>
              <a:t> </a:t>
            </a:r>
            <a:r>
              <a:rPr lang="tr-TR" dirty="0" err="1" smtClean="0"/>
              <a:t>repository</a:t>
            </a:r>
            <a:r>
              <a:rPr lang="tr-TR" dirty="0" smtClean="0"/>
              <a:t> on </a:t>
            </a:r>
            <a:r>
              <a:rPr lang="tr-TR" dirty="0" err="1" smtClean="0"/>
              <a:t>Github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 txBox="1">
            <a:spLocks/>
          </p:cNvSpPr>
          <p:nvPr/>
        </p:nvSpPr>
        <p:spPr>
          <a:xfrm>
            <a:off x="7554139" y="49531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18.02.2020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4132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Orıented</a:t>
            </a:r>
            <a:r>
              <a:rPr lang="tr-TR" dirty="0" smtClean="0"/>
              <a:t> </a:t>
            </a:r>
            <a:r>
              <a:rPr lang="tr-TR" dirty="0" err="1" smtClean="0"/>
              <a:t>desıgn</a:t>
            </a:r>
            <a:r>
              <a:rPr lang="tr-TR" dirty="0" smtClean="0"/>
              <a:t> </a:t>
            </a:r>
            <a:r>
              <a:rPr lang="tr-TR" dirty="0" err="1" smtClean="0"/>
              <a:t>prıncıples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5819775" cy="421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54138" y="2144431"/>
            <a:ext cx="4518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 Manage complexity of a </a:t>
            </a:r>
            <a:r>
              <a:rPr lang="en-US" dirty="0" smtClean="0"/>
              <a:t>system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 </a:t>
            </a:r>
            <a:r>
              <a:rPr lang="en-US" dirty="0"/>
              <a:t>Improve software quality factors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 </a:t>
            </a:r>
            <a:r>
              <a:rPr lang="en-US" dirty="0"/>
              <a:t>Manage changes easily with minimum </a:t>
            </a:r>
            <a:r>
              <a:rPr lang="en-US" dirty="0" smtClean="0"/>
              <a:t>cost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 </a:t>
            </a:r>
            <a:r>
              <a:rPr lang="en-US" dirty="0"/>
              <a:t>Facilitate reusability</a:t>
            </a:r>
          </a:p>
        </p:txBody>
      </p:sp>
    </p:spTree>
    <p:extLst>
      <p:ext uri="{BB962C8B-B14F-4D97-AF65-F5344CB8AC3E}">
        <p14:creationId xmlns:p14="http://schemas.microsoft.com/office/powerpoint/2010/main" val="34896622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never be more than one reason for a class to change.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31" y="2494430"/>
            <a:ext cx="6991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61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807" y="2016125"/>
            <a:ext cx="5988711" cy="34496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05918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Open/</a:t>
            </a:r>
            <a:r>
              <a:rPr lang="tr-TR" dirty="0" err="1" smtClean="0"/>
              <a:t>closed</a:t>
            </a:r>
            <a:r>
              <a:rPr lang="tr-TR" dirty="0" smtClean="0"/>
              <a:t> </a:t>
            </a:r>
            <a:r>
              <a:rPr lang="tr-TR" dirty="0" err="1" smtClean="0"/>
              <a:t>prıncıple</a:t>
            </a:r>
            <a:r>
              <a:rPr lang="tr-TR" dirty="0" smtClean="0"/>
              <a:t> (</a:t>
            </a:r>
            <a:r>
              <a:rPr lang="tr-TR" dirty="0" err="1" smtClean="0"/>
              <a:t>Ocp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should be open for extension but closed for </a:t>
            </a:r>
            <a:r>
              <a:rPr lang="en-US" dirty="0" smtClean="0"/>
              <a:t>modification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303" y="2527399"/>
            <a:ext cx="6319837" cy="32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850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Subclasses should be substitutable for their base classes.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58" y="2522759"/>
            <a:ext cx="4875960" cy="34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539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client specific interfaces are better than one general purpose </a:t>
            </a:r>
            <a:r>
              <a:rPr lang="en-US" dirty="0" smtClean="0"/>
              <a:t>interface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18" y="2600324"/>
            <a:ext cx="8039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37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8240" y="502515"/>
            <a:ext cx="9603275" cy="1267562"/>
          </a:xfrm>
        </p:spPr>
        <p:txBody>
          <a:bodyPr>
            <a:normAutofit/>
          </a:bodyPr>
          <a:lstStyle/>
          <a:p>
            <a:r>
              <a:rPr lang="en-US" altLang="tr-TR" dirty="0">
                <a:cs typeface="Times New Roman" panose="02020603050405020304" pitchFamily="18" charset="0"/>
              </a:rPr>
              <a:t>the Unified Modeling Language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BBCC663-73D5-4449-9A71-FE1C6794E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15732"/>
            <a:ext cx="9603275" cy="4003231"/>
          </a:xfrm>
        </p:spPr>
        <p:txBody>
          <a:bodyPr>
            <a:normAutofit fontScale="85000" lnSpcReduction="20000"/>
          </a:bodyPr>
          <a:lstStyle/>
          <a:p>
            <a:r>
              <a:rPr lang="en-US" altLang="tr-TR" dirty="0"/>
              <a:t>Unified Modeling Language (UML)</a:t>
            </a:r>
          </a:p>
          <a:p>
            <a:pPr lvl="1"/>
            <a:r>
              <a:rPr lang="en-US" altLang="tr-TR" dirty="0"/>
              <a:t>Graphical language that uses common notation</a:t>
            </a:r>
          </a:p>
          <a:p>
            <a:pPr lvl="1"/>
            <a:r>
              <a:rPr lang="en-US" altLang="tr-TR" dirty="0"/>
              <a:t>Allows developers to represent object-oriented designs</a:t>
            </a:r>
            <a:endParaRPr lang="tr-TR" altLang="tr-TR" dirty="0"/>
          </a:p>
          <a:p>
            <a:pPr lvl="1"/>
            <a:r>
              <a:rPr lang="tr-TR" altLang="tr-TR" dirty="0"/>
              <a:t>UML Diagrams</a:t>
            </a:r>
          </a:p>
          <a:p>
            <a:pPr lvl="2"/>
            <a:r>
              <a:rPr lang="tr-TR" altLang="tr-TR" dirty="0"/>
              <a:t>Use Case Diagrams</a:t>
            </a:r>
          </a:p>
          <a:p>
            <a:pPr lvl="2"/>
            <a:r>
              <a:rPr lang="tr-TR" altLang="tr-TR" dirty="0"/>
              <a:t>Class Diagrams</a:t>
            </a:r>
          </a:p>
          <a:p>
            <a:pPr lvl="2"/>
            <a:r>
              <a:rPr lang="tr-TR" altLang="tr-TR" dirty="0"/>
              <a:t>Package Diagrams</a:t>
            </a:r>
          </a:p>
          <a:p>
            <a:pPr lvl="2"/>
            <a:r>
              <a:rPr lang="tr-TR" altLang="tr-TR" dirty="0"/>
              <a:t>Sequence Diagrams</a:t>
            </a:r>
          </a:p>
          <a:p>
            <a:pPr lvl="2"/>
            <a:r>
              <a:rPr lang="tr-TR" altLang="tr-TR" dirty="0"/>
              <a:t>Interaction Diagrams</a:t>
            </a:r>
          </a:p>
          <a:p>
            <a:pPr lvl="3"/>
            <a:r>
              <a:rPr lang="tr-TR" altLang="tr-TR" dirty="0"/>
              <a:t>Sequence</a:t>
            </a:r>
          </a:p>
          <a:p>
            <a:pPr lvl="3"/>
            <a:r>
              <a:rPr lang="tr-TR" altLang="tr-TR" dirty="0"/>
              <a:t>Colloboration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Activity Diagrams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State Transition Diagrams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Deployment Diagrams</a:t>
            </a:r>
          </a:p>
          <a:p>
            <a:pPr lvl="3"/>
            <a:endParaRPr lang="tr-TR" alt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07316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upon Abstractions. Do not depend upon concretions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93" y="2694623"/>
            <a:ext cx="75628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402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Don’t Repeat Yourself (DRY) principle states that duplication in logic should be eliminated via abstraction; duplication in process should be eliminated via automation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b="1" dirty="0"/>
          </a:p>
          <a:p>
            <a:r>
              <a:rPr lang="en-US" b="1" dirty="0" smtClean="0"/>
              <a:t>Duplication </a:t>
            </a:r>
            <a:r>
              <a:rPr lang="en-US" b="1" dirty="0"/>
              <a:t>is Waste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additional, unnecessary code to a codebase increases the amount of work required to extend and maintain the software in the future.  Duplicate code adds to technical debt.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42241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Basic </a:t>
            </a:r>
            <a:r>
              <a:rPr lang="en-US" altLang="en-US" dirty="0"/>
              <a:t>Characteristics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Java is </a:t>
            </a:r>
            <a:r>
              <a:rPr lang="en-US" altLang="en-US" b="1" i="1" dirty="0"/>
              <a:t>platform independent:</a:t>
            </a:r>
            <a:r>
              <a:rPr lang="en-US" altLang="en-US" dirty="0"/>
              <a:t> the same program can run on any correctly implemented Java system</a:t>
            </a:r>
          </a:p>
          <a:p>
            <a:r>
              <a:rPr lang="en-US" altLang="en-US" dirty="0"/>
              <a:t>Java is </a:t>
            </a:r>
            <a:r>
              <a:rPr lang="en-US" altLang="en-US" b="1" i="1" dirty="0"/>
              <a:t>object-oriented:</a:t>
            </a:r>
          </a:p>
          <a:p>
            <a:pPr lvl="1"/>
            <a:r>
              <a:rPr lang="en-US" altLang="en-US" dirty="0"/>
              <a:t>Structured in terms of </a:t>
            </a:r>
            <a:r>
              <a:rPr lang="en-US" altLang="en-US" b="1" i="1" dirty="0"/>
              <a:t>classes</a:t>
            </a:r>
            <a:r>
              <a:rPr lang="en-US" altLang="en-US" dirty="0"/>
              <a:t>, which group data with operations on that data</a:t>
            </a:r>
          </a:p>
          <a:p>
            <a:pPr lvl="1"/>
            <a:r>
              <a:rPr lang="en-US" altLang="en-US" dirty="0"/>
              <a:t>Can construct new classes by </a:t>
            </a:r>
            <a:r>
              <a:rPr lang="en-US" altLang="en-US" b="1" i="1" dirty="0"/>
              <a:t>extending</a:t>
            </a:r>
            <a:r>
              <a:rPr lang="en-US" altLang="en-US" dirty="0"/>
              <a:t> existing ones</a:t>
            </a:r>
          </a:p>
          <a:p>
            <a:r>
              <a:rPr lang="en-US" altLang="en-US" dirty="0"/>
              <a:t>Java designed as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b="1" i="1" dirty="0"/>
              <a:t>core language</a:t>
            </a:r>
            <a:r>
              <a:rPr lang="en-US" altLang="en-US" dirty="0"/>
              <a:t> plus</a:t>
            </a:r>
          </a:p>
          <a:p>
            <a:pPr lvl="1"/>
            <a:r>
              <a:rPr lang="en-US" altLang="en-US" dirty="0"/>
              <a:t>A rich collection of </a:t>
            </a:r>
            <a:r>
              <a:rPr lang="en-US" altLang="en-US" b="1" i="1" dirty="0"/>
              <a:t>commonly available packages</a:t>
            </a:r>
            <a:endParaRPr lang="en-US" altLang="en-US" dirty="0"/>
          </a:p>
          <a:p>
            <a:r>
              <a:rPr lang="en-US" altLang="en-US" dirty="0"/>
              <a:t>Java can be embedded in Web pages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5063505" y="3244334"/>
            <a:ext cx="206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099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The </a:t>
            </a:r>
            <a:r>
              <a:rPr lang="en-US" altLang="en-US" b="1" i="1" dirty="0"/>
              <a:t>class</a:t>
            </a:r>
            <a:r>
              <a:rPr lang="en-US" altLang="en-US" dirty="0"/>
              <a:t> is the unit of programming</a:t>
            </a:r>
          </a:p>
          <a:p>
            <a:r>
              <a:rPr lang="en-US" altLang="en-US" dirty="0"/>
              <a:t>A Java program is a </a:t>
            </a:r>
            <a:r>
              <a:rPr lang="en-US" altLang="en-US" b="1" i="1" dirty="0"/>
              <a:t>collection of classes</a:t>
            </a:r>
          </a:p>
          <a:p>
            <a:pPr lvl="1"/>
            <a:r>
              <a:rPr lang="en-US" altLang="en-US" dirty="0"/>
              <a:t>Each class definition (usually) in its own </a:t>
            </a:r>
            <a:r>
              <a:rPr lang="en-US" altLang="en-US" b="1" dirty="0">
                <a:latin typeface="Courier New" panose="02070309020205020404" pitchFamily="49" charset="0"/>
              </a:rPr>
              <a:t>.java</a:t>
            </a:r>
            <a:r>
              <a:rPr lang="en-US" altLang="en-US" dirty="0"/>
              <a:t> file</a:t>
            </a:r>
          </a:p>
          <a:p>
            <a:pPr lvl="1"/>
            <a:r>
              <a:rPr lang="en-US" altLang="en-US" i="1" dirty="0"/>
              <a:t>The file name must match the class name</a:t>
            </a:r>
          </a:p>
          <a:p>
            <a:r>
              <a:rPr lang="en-US" altLang="en-US" dirty="0"/>
              <a:t>A class describes </a:t>
            </a:r>
            <a:r>
              <a:rPr lang="en-US" altLang="en-US" b="1" i="1" dirty="0"/>
              <a:t>objects (instances)</a:t>
            </a:r>
            <a:endParaRPr lang="en-US" altLang="en-US" dirty="0"/>
          </a:p>
          <a:p>
            <a:pPr lvl="1"/>
            <a:r>
              <a:rPr lang="en-US" altLang="en-US" dirty="0"/>
              <a:t>Describes their common characteristics: is a </a:t>
            </a:r>
            <a:r>
              <a:rPr lang="en-US" altLang="en-US" i="1" dirty="0"/>
              <a:t>blueprint</a:t>
            </a:r>
          </a:p>
          <a:p>
            <a:pPr lvl="1"/>
            <a:r>
              <a:rPr lang="en-US" altLang="en-US" dirty="0"/>
              <a:t>Thus all the instances have these same characteristics</a:t>
            </a:r>
          </a:p>
          <a:p>
            <a:r>
              <a:rPr lang="en-US" altLang="en-US" dirty="0"/>
              <a:t>These characteristics are:</a:t>
            </a:r>
          </a:p>
          <a:p>
            <a:pPr lvl="1"/>
            <a:r>
              <a:rPr lang="en-US" altLang="en-US" b="1" i="1" dirty="0"/>
              <a:t>Data fields</a:t>
            </a:r>
            <a:r>
              <a:rPr lang="en-US" altLang="en-US" dirty="0"/>
              <a:t> for each object</a:t>
            </a:r>
          </a:p>
          <a:p>
            <a:pPr lvl="1"/>
            <a:r>
              <a:rPr lang="en-US" altLang="en-US" b="1" i="1" dirty="0"/>
              <a:t>Methods</a:t>
            </a:r>
            <a:r>
              <a:rPr lang="en-US" altLang="en-US" dirty="0"/>
              <a:t> (operations) that do work on the objects</a:t>
            </a:r>
            <a:endParaRPr lang="en-US" altLang="en-US" b="1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923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Grouping Classes: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API = </a:t>
            </a:r>
            <a:r>
              <a:rPr lang="en-US" altLang="en-US" i="1" dirty="0"/>
              <a:t>Application Programming Interface</a:t>
            </a:r>
            <a:endParaRPr lang="en-US" altLang="en-US" dirty="0"/>
          </a:p>
          <a:p>
            <a:r>
              <a:rPr lang="en-US" altLang="en-US" dirty="0"/>
              <a:t>Java = small core + extensive collection of packages</a:t>
            </a:r>
          </a:p>
          <a:p>
            <a:r>
              <a:rPr lang="en-US" altLang="en-US" dirty="0"/>
              <a:t>A </a:t>
            </a:r>
            <a:r>
              <a:rPr lang="en-US" altLang="en-US" b="1" i="1" dirty="0"/>
              <a:t>package</a:t>
            </a:r>
            <a:r>
              <a:rPr lang="en-US" altLang="en-US" dirty="0"/>
              <a:t> consists of some related Java classes:</a:t>
            </a:r>
          </a:p>
          <a:p>
            <a:pPr lvl="1"/>
            <a:r>
              <a:rPr lang="en-US" altLang="en-US" dirty="0"/>
              <a:t>Swing: a GUI (graphical user interface) package</a:t>
            </a:r>
          </a:p>
          <a:p>
            <a:pPr lvl="1"/>
            <a:r>
              <a:rPr lang="en-US" altLang="en-US" dirty="0"/>
              <a:t>AWT: Application Window Toolkit (more GUI)</a:t>
            </a:r>
          </a:p>
          <a:p>
            <a:pPr lvl="1"/>
            <a:r>
              <a:rPr lang="en-US" altLang="en-US" dirty="0" err="1"/>
              <a:t>util</a:t>
            </a:r>
            <a:r>
              <a:rPr lang="en-US" altLang="en-US" dirty="0"/>
              <a:t>: utility data structures (important to CS 187!)</a:t>
            </a:r>
          </a:p>
          <a:p>
            <a:r>
              <a:rPr lang="en-US" altLang="en-US" dirty="0"/>
              <a:t>The </a:t>
            </a:r>
            <a:r>
              <a:rPr lang="en-US" altLang="en-US" b="1" i="1" dirty="0"/>
              <a:t>import</a:t>
            </a:r>
            <a:r>
              <a:rPr lang="en-US" altLang="en-US" dirty="0"/>
              <a:t> statement tells the compiler to make available classes and methods of another package</a:t>
            </a:r>
          </a:p>
          <a:p>
            <a:r>
              <a:rPr lang="en-US" altLang="en-US" dirty="0"/>
              <a:t>A </a:t>
            </a:r>
            <a:r>
              <a:rPr lang="en-US" altLang="en-US" b="1" i="1" dirty="0"/>
              <a:t>main</a:t>
            </a:r>
            <a:r>
              <a:rPr lang="en-US" altLang="en-US" dirty="0"/>
              <a:t> method indicates where to begin executing a class (if it is designed to be run as a program)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02305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Little Example of </a:t>
            </a:r>
            <a:r>
              <a:rPr lang="en-US" altLang="en-US" b="1" dirty="0">
                <a:latin typeface="Courier New" panose="02070309020205020404" pitchFamily="49" charset="0"/>
              </a:rPr>
              <a:t>import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import </a:t>
            </a:r>
            <a:r>
              <a:rPr lang="en-US" altLang="en-US" b="1" dirty="0" err="1">
                <a:latin typeface="Courier New" panose="02070309020205020404" pitchFamily="49" charset="0"/>
              </a:rPr>
              <a:t>javax.swing</a:t>
            </a:r>
            <a:r>
              <a:rPr lang="en-US" altLang="en-US" b="1" dirty="0">
                <a:latin typeface="Courier New" panose="02070309020205020404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// all classes from </a:t>
            </a:r>
            <a:r>
              <a:rPr lang="en-US" altLang="en-US" dirty="0" err="1">
                <a:latin typeface="Courier New" panose="02070309020205020404" pitchFamily="49" charset="0"/>
              </a:rPr>
              <a:t>javax.swing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public class HelloWorld {  </a:t>
            </a:r>
            <a:r>
              <a:rPr lang="en-US" altLang="en-US" dirty="0">
                <a:latin typeface="Courier New" panose="02070309020205020404" pitchFamily="49" charset="0"/>
              </a:rPr>
              <a:t>// starts a class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public static void main (String[] </a:t>
            </a:r>
            <a:r>
              <a:rPr lang="en-US" altLang="en-US" b="1" dirty="0" err="1">
                <a:latin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// starts a main method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// in: array of String; out: none (void)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public</a:t>
            </a:r>
            <a:r>
              <a:rPr lang="en-US" altLang="en-US" dirty="0"/>
              <a:t> = can be seen from any package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= not “part of” an object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9288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Primitive 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61" y="2015732"/>
            <a:ext cx="7400572" cy="41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04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769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subscript </a:t>
            </a:r>
            <a:r>
              <a:rPr lang="en-US" altLang="en-US" b="1" dirty="0">
                <a:latin typeface="Courier New" panose="02070309020205020404" pitchFamily="49" charset="0"/>
              </a:rPr>
              <a:t>[ ]</a:t>
            </a:r>
            <a:r>
              <a:rPr lang="en-US" altLang="en-US" dirty="0"/>
              <a:t>, call </a:t>
            </a:r>
            <a:r>
              <a:rPr lang="en-US" altLang="en-US" b="1" dirty="0">
                <a:latin typeface="Courier New" panose="02070309020205020404" pitchFamily="49" charset="0"/>
              </a:rPr>
              <a:t>( )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dirty="0"/>
              <a:t> member access </a:t>
            </a:r>
            <a:r>
              <a:rPr lang="en-US" altLang="en-US" b="1" dirty="0">
                <a:latin typeface="Courier New" panose="02070309020205020404" pitchFamily="49" charset="0"/>
              </a:rPr>
              <a:t>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pre/post-increment </a:t>
            </a:r>
            <a:r>
              <a:rPr lang="en-US" altLang="en-US" b="1" dirty="0">
                <a:latin typeface="Courier New" panose="02070309020205020404" pitchFamily="49" charset="0"/>
              </a:rPr>
              <a:t>++ --</a:t>
            </a:r>
            <a:r>
              <a:rPr lang="en-US" altLang="en-US" dirty="0"/>
              <a:t>, </a:t>
            </a:r>
            <a:r>
              <a:rPr lang="en-US" altLang="en-US" dirty="0" err="1"/>
              <a:t>boolean</a:t>
            </a:r>
            <a:r>
              <a:rPr lang="en-US" altLang="en-US" dirty="0"/>
              <a:t> complement </a:t>
            </a:r>
            <a:r>
              <a:rPr lang="en-US" altLang="en-US" b="1" dirty="0">
                <a:latin typeface="Courier New" panose="02070309020205020404" pitchFamily="49" charset="0"/>
              </a:rPr>
              <a:t>!</a:t>
            </a:r>
            <a:r>
              <a:rPr lang="en-US" altLang="en-US" dirty="0"/>
              <a:t>, bitwise complement </a:t>
            </a:r>
            <a:r>
              <a:rPr lang="en-US" altLang="en-US" b="1" dirty="0">
                <a:latin typeface="Courier New" panose="02070309020205020404" pitchFamily="49" charset="0"/>
              </a:rPr>
              <a:t>~</a:t>
            </a:r>
            <a:r>
              <a:rPr lang="en-US" altLang="en-US" dirty="0"/>
              <a:t>, unary </a:t>
            </a:r>
            <a:r>
              <a:rPr lang="en-US" altLang="en-US" b="1" dirty="0">
                <a:latin typeface="Courier New" panose="02070309020205020404" pitchFamily="49" charset="0"/>
              </a:rPr>
              <a:t>+ -</a:t>
            </a:r>
            <a:r>
              <a:rPr lang="en-US" altLang="en-US" dirty="0"/>
              <a:t>, type cast </a:t>
            </a:r>
            <a:r>
              <a:rPr lang="en-US" altLang="en-US" b="1" dirty="0">
                <a:latin typeface="Courier New" panose="02070309020205020404" pitchFamily="49" charset="0"/>
              </a:rPr>
              <a:t>(type)</a:t>
            </a:r>
            <a:r>
              <a:rPr lang="en-US" altLang="en-US" dirty="0"/>
              <a:t>, object creation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*/ %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binary </a:t>
            </a:r>
            <a:r>
              <a:rPr lang="en-US" altLang="en-US" b="1" dirty="0">
                <a:latin typeface="Courier New" panose="02070309020205020404" pitchFamily="49" charset="0"/>
              </a:rPr>
              <a:t>+ -</a:t>
            </a:r>
            <a:r>
              <a:rPr lang="en-US" altLang="en-US" dirty="0"/>
              <a:t>   (</a:t>
            </a:r>
            <a:r>
              <a:rPr lang="en-US" altLang="en-US" b="1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also concatenates strings)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signed shift </a:t>
            </a:r>
            <a:r>
              <a:rPr lang="en-US" altLang="en-US" b="1" dirty="0">
                <a:latin typeface="Courier New" panose="02070309020205020404" pitchFamily="49" charset="0"/>
              </a:rPr>
              <a:t>&lt;&lt; &gt;&gt;</a:t>
            </a:r>
            <a:r>
              <a:rPr lang="en-US" altLang="en-US" dirty="0"/>
              <a:t>, unsigned shift </a:t>
            </a:r>
            <a:r>
              <a:rPr lang="en-US" altLang="en-US" b="1" dirty="0">
                <a:latin typeface="Courier New" panose="02070309020205020404" pitchFamily="49" charset="0"/>
              </a:rPr>
              <a:t>&gt;&gt;&gt;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comparison </a:t>
            </a:r>
            <a:r>
              <a:rPr lang="en-US" altLang="en-US" b="1" dirty="0">
                <a:latin typeface="Courier New" panose="02070309020205020404" pitchFamily="49" charset="0"/>
              </a:rPr>
              <a:t>&lt; &lt;= &gt; &gt;=</a:t>
            </a:r>
            <a:r>
              <a:rPr lang="en-US" altLang="en-US" dirty="0"/>
              <a:t>, class test </a:t>
            </a:r>
            <a:r>
              <a:rPr lang="en-US" altLang="en-US" b="1" dirty="0" err="1">
                <a:latin typeface="Courier New" panose="02070309020205020404" pitchFamily="49" charset="0"/>
              </a:rPr>
              <a:t>instanceof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equality comparison </a:t>
            </a:r>
            <a:r>
              <a:rPr lang="en-US" altLang="en-US" b="1" dirty="0">
                <a:latin typeface="Courier New" panose="02070309020205020404" pitchFamily="49" charset="0"/>
              </a:rPr>
              <a:t>== !=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bitwise and </a:t>
            </a:r>
            <a:r>
              <a:rPr lang="en-US" altLang="en-US" b="1" dirty="0">
                <a:latin typeface="Courier New" panose="02070309020205020404" pitchFamily="49" charset="0"/>
              </a:rPr>
              <a:t>&amp;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bitwise or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|</a:t>
            </a:r>
            <a:endParaRPr lang="en-US" altLang="en-US" b="1" dirty="0"/>
          </a:p>
          <a:p>
            <a:pPr marL="457200" indent="-457200">
              <a:buFontTx/>
              <a:buAutoNum type="arabicPeriod" startAt="11"/>
            </a:pPr>
            <a:r>
              <a:rPr lang="en-US" altLang="en-US" dirty="0"/>
              <a:t>logical (sequential) and </a:t>
            </a:r>
            <a:r>
              <a:rPr lang="en-US" altLang="en-US" b="1" dirty="0">
                <a:latin typeface="Courier New" panose="02070309020205020404" pitchFamily="49" charset="0"/>
              </a:rPr>
              <a:t>&amp;&amp;</a:t>
            </a:r>
            <a:endParaRPr lang="en-US" altLang="en-US" b="1" dirty="0"/>
          </a:p>
          <a:p>
            <a:pPr marL="457200" indent="-457200">
              <a:buFontTx/>
              <a:buAutoNum type="arabicPeriod" startAt="11"/>
            </a:pPr>
            <a:r>
              <a:rPr lang="en-US" altLang="en-US" dirty="0"/>
              <a:t>logical (sequential) or </a:t>
            </a:r>
            <a:r>
              <a:rPr lang="en-US" altLang="en-US" b="1" dirty="0">
                <a:latin typeface="Courier New" panose="02070309020205020404" pitchFamily="49" charset="0"/>
              </a:rPr>
              <a:t>||</a:t>
            </a:r>
            <a:endParaRPr lang="en-US" altLang="en-US" b="1" dirty="0"/>
          </a:p>
          <a:p>
            <a:pPr marL="457200" indent="-457200">
              <a:buFontTx/>
              <a:buAutoNum type="arabicPeriod" startAt="11"/>
            </a:pPr>
            <a:r>
              <a:rPr lang="en-US" altLang="en-US" dirty="0"/>
              <a:t>conditional  </a:t>
            </a:r>
            <a:r>
              <a:rPr lang="en-US" altLang="en-US" b="1" dirty="0" err="1">
                <a:latin typeface="Courier New" panose="02070309020205020404" pitchFamily="49" charset="0"/>
              </a:rPr>
              <a:t>cond</a:t>
            </a:r>
            <a:r>
              <a:rPr lang="en-US" altLang="en-US" b="1" dirty="0">
                <a:latin typeface="Courier New" panose="02070309020205020404" pitchFamily="49" charset="0"/>
              </a:rPr>
              <a:t> ? true-expr : false-expr</a:t>
            </a:r>
            <a:endParaRPr lang="en-US" altLang="en-US" b="1" dirty="0"/>
          </a:p>
          <a:p>
            <a:pPr marL="457200" indent="-457200">
              <a:buFontTx/>
              <a:buAutoNum type="arabicPeriod" startAt="11"/>
            </a:pPr>
            <a:r>
              <a:rPr lang="en-US" altLang="en-US" dirty="0"/>
              <a:t>assignment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, compound assignment </a:t>
            </a:r>
            <a:r>
              <a:rPr lang="en-US" altLang="en-US" b="1" dirty="0">
                <a:latin typeface="Courier New" panose="02070309020205020404" pitchFamily="49" charset="0"/>
              </a:rPr>
              <a:t>+= -= *= /= &lt;&lt;= &gt;&gt;= &gt;&gt;&gt;= &amp;= |=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02418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Control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9578" y="2018702"/>
            <a:ext cx="6431845" cy="473205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2231445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Control Statements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18266"/>
            <a:ext cx="66294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2762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EB4F2E-69D9-4782-A796-F15DF33BCB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672730" y="106596"/>
            <a:ext cx="7943850" cy="58864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6CCC1-C3D7-4E21-A873-965327F9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993979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 dirty="0"/>
              <a:t>A Java method defines a group of statements as performing a particular operation</a:t>
            </a:r>
          </a:p>
          <a:p>
            <a:pPr algn="l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indicates a </a:t>
            </a:r>
            <a:r>
              <a:rPr lang="en-US" altLang="en-US" b="1" i="1" dirty="0"/>
              <a:t>static</a:t>
            </a:r>
            <a:r>
              <a:rPr lang="en-US" altLang="en-US" dirty="0"/>
              <a:t> or </a:t>
            </a:r>
            <a:r>
              <a:rPr lang="en-US" altLang="en-US" b="1" i="1" dirty="0"/>
              <a:t>class</a:t>
            </a:r>
            <a:r>
              <a:rPr lang="en-US" altLang="en-US" dirty="0"/>
              <a:t> method</a:t>
            </a:r>
          </a:p>
          <a:p>
            <a:pPr algn="l">
              <a:lnSpc>
                <a:spcPct val="90000"/>
              </a:lnSpc>
            </a:pPr>
            <a:r>
              <a:rPr lang="en-US" altLang="en-US" dirty="0"/>
              <a:t>A method that is not </a:t>
            </a:r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is an </a:t>
            </a:r>
            <a:r>
              <a:rPr lang="en-US" altLang="en-US" b="1" i="1" dirty="0"/>
              <a:t>instance</a:t>
            </a:r>
            <a:r>
              <a:rPr lang="en-US" altLang="en-US" dirty="0"/>
              <a:t> method</a:t>
            </a:r>
          </a:p>
          <a:p>
            <a:pPr algn="l">
              <a:lnSpc>
                <a:spcPct val="90000"/>
              </a:lnSpc>
            </a:pPr>
            <a:r>
              <a:rPr lang="en-US" altLang="en-US" dirty="0"/>
              <a:t>All method arguments are </a:t>
            </a:r>
            <a:r>
              <a:rPr lang="en-US" altLang="en-US" b="1" i="1" dirty="0"/>
              <a:t>call-by-value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Primitive type: </a:t>
            </a:r>
            <a:r>
              <a:rPr lang="en-US" altLang="en-US" i="1" dirty="0"/>
              <a:t>value </a:t>
            </a:r>
            <a:r>
              <a:rPr lang="en-US" altLang="en-US" dirty="0"/>
              <a:t>is passed to the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Method may modify local copy </a:t>
            </a:r>
            <a:r>
              <a:rPr lang="en-US" altLang="en-US" b="1" i="1" dirty="0"/>
              <a:t>but</a:t>
            </a:r>
            <a:r>
              <a:rPr lang="en-US" altLang="en-US" dirty="0"/>
              <a:t> will not affect caller’s value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Object reference: </a:t>
            </a:r>
            <a:r>
              <a:rPr lang="en-US" altLang="en-US" i="1" dirty="0"/>
              <a:t>address of object</a:t>
            </a:r>
            <a:r>
              <a:rPr lang="en-US" altLang="en-US" b="1" dirty="0"/>
              <a:t> </a:t>
            </a:r>
            <a:r>
              <a:rPr lang="en-US" altLang="en-US" dirty="0"/>
              <a:t>is passed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Change to reference variable does not affect caller</a:t>
            </a:r>
          </a:p>
          <a:p>
            <a:pPr lvl="1">
              <a:lnSpc>
                <a:spcPct val="90000"/>
              </a:lnSpc>
            </a:pPr>
            <a:r>
              <a:rPr lang="en-US" altLang="en-US" b="1" i="1" dirty="0"/>
              <a:t>But </a:t>
            </a:r>
            <a:r>
              <a:rPr lang="en-US" altLang="en-US" dirty="0"/>
              <a:t>operations can affect the object, visible to caller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69768945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 </a:t>
            </a:r>
            <a:r>
              <a:rPr lang="tr-TR" dirty="0" err="1" smtClean="0"/>
              <a:t>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28" y="2018702"/>
            <a:ext cx="3905250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22" y="2769834"/>
            <a:ext cx="3863994" cy="3296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616" y="1853754"/>
            <a:ext cx="4562714" cy="3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410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class defines a data type that is used to store a sequence of characters</a:t>
            </a:r>
          </a:p>
          <a:p>
            <a:r>
              <a:rPr lang="en-US" altLang="en-US" dirty="0"/>
              <a:t>You cannot modify a </a:t>
            </a:r>
            <a:r>
              <a:rPr lang="en-US" altLang="en-US" b="1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object</a:t>
            </a:r>
          </a:p>
          <a:p>
            <a:pPr lvl="1"/>
            <a:r>
              <a:rPr lang="en-US" altLang="en-US" dirty="0"/>
              <a:t>If you attempt to do so, Java will create a new object that contains the modified character sequence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06" y="3596949"/>
            <a:ext cx="6183489" cy="230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08618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</a:t>
            </a:r>
            <a:r>
              <a:rPr lang="tr-TR" dirty="0" err="1" smtClean="0"/>
              <a:t>Strıng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70" y="2212622"/>
            <a:ext cx="7174524" cy="30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485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FA7-616C-487C-8F67-D753ED3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BEE0-492E-4180-93EF-EB31F74A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Implement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flowchart</a:t>
            </a:r>
            <a:r>
              <a:rPr lang="tr-TR" dirty="0" smtClean="0"/>
              <a:t> in Java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 txBox="1">
            <a:spLocks/>
          </p:cNvSpPr>
          <p:nvPr/>
        </p:nvSpPr>
        <p:spPr>
          <a:xfrm>
            <a:off x="7554139" y="49531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11.02.2020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74" y="1113720"/>
            <a:ext cx="5613038" cy="47174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3790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0C7A5-9BC9-4141-8912-18232CC32D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1538" y="2013742"/>
            <a:ext cx="9604375" cy="1049337"/>
          </a:xfrm>
        </p:spPr>
        <p:txBody>
          <a:bodyPr/>
          <a:lstStyle/>
          <a:p>
            <a:r>
              <a:rPr lang="tr-TR" dirty="0"/>
              <a:t>  			</a:t>
            </a:r>
            <a:br>
              <a:rPr lang="tr-TR" dirty="0"/>
            </a:br>
            <a:r>
              <a:rPr lang="tr-TR" dirty="0"/>
              <a:t>			</a:t>
            </a:r>
            <a:r>
              <a:rPr lang="tr-TR" b="1" dirty="0"/>
              <a:t>tHANKS!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BD84EC-9655-4A4A-B680-AD8687D1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43" y="4585252"/>
            <a:ext cx="3389670" cy="78448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88627" y="4215920"/>
            <a:ext cx="33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handanyarici@gmail.com</a:t>
            </a:r>
          </a:p>
        </p:txBody>
      </p:sp>
      <p:pic>
        <p:nvPicPr>
          <p:cNvPr id="5128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9716" y="4319589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4B18-6A95-4160-A870-E6698A2D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5335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5928" y="800580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 smtClean="0">
                <a:cs typeface="Times New Roman" panose="02020603050405020304" pitchFamily="18" charset="0"/>
              </a:rPr>
              <a:t>USE CASE DIAGRAM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40" y="1942222"/>
            <a:ext cx="5838825" cy="4019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87024" y="2078547"/>
            <a:ext cx="530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&lt;&lt;</a:t>
            </a:r>
            <a:r>
              <a:rPr lang="tr-TR" b="1" dirty="0"/>
              <a:t>e</a:t>
            </a:r>
            <a:r>
              <a:rPr lang="en-US" b="1" dirty="0" err="1" smtClean="0"/>
              <a:t>xtend</a:t>
            </a:r>
            <a:r>
              <a:rPr lang="tr-TR" b="1" dirty="0" smtClean="0"/>
              <a:t>&gt;&gt;</a:t>
            </a:r>
            <a:r>
              <a:rPr lang="en-US" b="1" dirty="0" smtClean="0"/>
              <a:t> </a:t>
            </a:r>
            <a:r>
              <a:rPr lang="en-US" dirty="0"/>
              <a:t>is used when a use case adds steps to another first-class use case.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35421" y="2885887"/>
            <a:ext cx="5077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&lt;&lt;</a:t>
            </a:r>
            <a:r>
              <a:rPr lang="tr-TR" b="1" dirty="0"/>
              <a:t>i</a:t>
            </a:r>
            <a:r>
              <a:rPr lang="en-US" b="1" dirty="0" err="1" smtClean="0"/>
              <a:t>nclude</a:t>
            </a:r>
            <a:r>
              <a:rPr lang="tr-TR" b="1" dirty="0" smtClean="0"/>
              <a:t>&gt;&gt;</a:t>
            </a:r>
            <a:r>
              <a:rPr lang="en-US" dirty="0"/>
              <a:t> is used to extract use case fragments that are duplicated in multiple use cases. </a:t>
            </a:r>
            <a:endParaRPr lang="tr-TR" dirty="0" smtClean="0"/>
          </a:p>
          <a:p>
            <a:r>
              <a:rPr lang="en-US" dirty="0"/>
              <a:t> The included use case cannot stand alone and the original use case is not complete without the included one</a:t>
            </a:r>
          </a:p>
        </p:txBody>
      </p:sp>
    </p:spTree>
    <p:extLst>
      <p:ext uri="{BB962C8B-B14F-4D97-AF65-F5344CB8AC3E}">
        <p14:creationId xmlns:p14="http://schemas.microsoft.com/office/powerpoint/2010/main" val="21223653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50-38FC-4EA2-85F6-BC01F2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 - A Payroll Program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8AE0-B4FA-4BEE-8441-22F71BF0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payroll program that processes employee records at a small manufacturing firm. This company has three types of employees:</a:t>
            </a:r>
            <a:endParaRPr lang="tr-TR" dirty="0"/>
          </a:p>
          <a:p>
            <a:r>
              <a:rPr lang="en-US" dirty="0"/>
              <a:t> 1. Managers: Receive a regular salary. •</a:t>
            </a:r>
            <a:endParaRPr lang="tr-TR" dirty="0"/>
          </a:p>
          <a:p>
            <a:r>
              <a:rPr lang="en-US" dirty="0"/>
              <a:t> 2. Office Workers: Receive an hourly wage and are eligible for overtime after 40 hours.</a:t>
            </a:r>
            <a:endParaRPr lang="tr-TR" dirty="0"/>
          </a:p>
          <a:p>
            <a:r>
              <a:rPr lang="en-US" dirty="0"/>
              <a:t> 3. Production Workers: Are paid according to a piece rate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37986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A533-C249-4E8F-B1A5-CB31DCE2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EVERY EMPLOYEE DO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BEGIN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manager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 </a:t>
            </a:r>
            <a:r>
              <a:rPr lang="en-US" dirty="0"/>
              <a:t>CALL </a:t>
            </a:r>
            <a:r>
              <a:rPr lang="en-US" dirty="0" err="1"/>
              <a:t>computeManagerSalary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office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production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computeProductionWorkerSalary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3243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add two new types of employees?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4B2F-5009-4206-85F2-F840A11C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office workers ineligible for overtime, </a:t>
            </a:r>
            <a:endParaRPr lang="tr-TR" dirty="0"/>
          </a:p>
          <a:p>
            <a:r>
              <a:rPr lang="en-US" dirty="0"/>
              <a:t>Junior production workers who receive an hourly wage plus a lower piece rate.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392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D427-147E-4AA5-9173-BB721EB4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5C62-3576-4E73-BF54-723EB15C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98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FOR EVERY EMPLOYEE DO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BEGIN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manager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 </a:t>
            </a:r>
            <a:r>
              <a:rPr lang="en-US" dirty="0"/>
              <a:t>CALL </a:t>
            </a:r>
            <a:r>
              <a:rPr lang="en-US" dirty="0" err="1"/>
              <a:t>computeManagerSalary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office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production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computeProductionWorkerSalary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temporary office worker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</a:t>
            </a:r>
            <a:r>
              <a:rPr lang="en-US" dirty="0"/>
              <a:t>CALL </a:t>
            </a:r>
            <a:r>
              <a:rPr lang="en-US" dirty="0" err="1"/>
              <a:t>computeTemporaryOfficeWorkerSalary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junior production worker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</a:t>
            </a:r>
            <a:r>
              <a:rPr lang="en-US" dirty="0"/>
              <a:t>CALL </a:t>
            </a:r>
            <a:r>
              <a:rPr lang="en-US" dirty="0" err="1"/>
              <a:t>computeJuniorProductionWorkerSalary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92640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D2C4-BFBF-4051-905A-4E28679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 Object-OrIented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A2BE-D8A6-416F-946C-3EA48485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OO analysis is to identify objects and classes that support the problem domain and system's requirements. </a:t>
            </a:r>
            <a:endParaRPr lang="tr-TR" dirty="0"/>
          </a:p>
          <a:p>
            <a:r>
              <a:rPr lang="tr-TR" dirty="0"/>
              <a:t>Some of application’s classes</a:t>
            </a:r>
          </a:p>
          <a:p>
            <a:pPr lvl="1"/>
            <a:r>
              <a:rPr lang="tr-TR" dirty="0"/>
              <a:t>Employee</a:t>
            </a:r>
          </a:p>
          <a:p>
            <a:pPr lvl="1"/>
            <a:r>
              <a:rPr lang="tr-TR" dirty="0"/>
              <a:t>Manager</a:t>
            </a:r>
          </a:p>
          <a:p>
            <a:pPr lvl="1"/>
            <a:r>
              <a:rPr lang="tr-TR" dirty="0"/>
              <a:t>Office Workers</a:t>
            </a:r>
          </a:p>
          <a:p>
            <a:pPr lvl="1"/>
            <a:r>
              <a:rPr lang="tr-TR" dirty="0"/>
              <a:t>Production Workers 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3847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4302</TotalTime>
  <Words>1219</Words>
  <Application>Microsoft Office PowerPoint</Application>
  <PresentationFormat>Widescreen</PresentationFormat>
  <Paragraphs>222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Times New Roman</vt:lpstr>
      <vt:lpstr>Galeri</vt:lpstr>
      <vt:lpstr>Handan YARICI</vt:lpstr>
      <vt:lpstr>the Unified Modeling Language</vt:lpstr>
      <vt:lpstr>PowerPoint Presentation</vt:lpstr>
      <vt:lpstr>USE CASE DIAGRAM</vt:lpstr>
      <vt:lpstr>A Case Study - A Payroll Program</vt:lpstr>
      <vt:lpstr>Structured Approach</vt:lpstr>
      <vt:lpstr>What if we add two new types of employees?</vt:lpstr>
      <vt:lpstr>Structured Approach</vt:lpstr>
      <vt:lpstr>An Object-OrIented Approach</vt:lpstr>
      <vt:lpstr>Class HIERARCHY</vt:lpstr>
      <vt:lpstr>OO APPROACH</vt:lpstr>
      <vt:lpstr>If new types of employees were added…</vt:lpstr>
      <vt:lpstr>LAB STUDY</vt:lpstr>
      <vt:lpstr>Object Orıented desıgn prıncıples</vt:lpstr>
      <vt:lpstr>Single Responsibility Principle (SRP) </vt:lpstr>
      <vt:lpstr>Single Responsibility Principle (SRP) </vt:lpstr>
      <vt:lpstr>Open/closed prıncıple (Ocp)</vt:lpstr>
      <vt:lpstr>Liskov Substitution Principle (LSP)</vt:lpstr>
      <vt:lpstr>Interface Segregation Principle (ISP) </vt:lpstr>
      <vt:lpstr>Dependency Inversion Principle (DIP)</vt:lpstr>
      <vt:lpstr>DRY – Don’t Repeat yourself</vt:lpstr>
      <vt:lpstr>Basic Characteristics of Java</vt:lpstr>
      <vt:lpstr>Classes and Objects</vt:lpstr>
      <vt:lpstr>Grouping Classes: The Java API</vt:lpstr>
      <vt:lpstr>A Little Example of import and main</vt:lpstr>
      <vt:lpstr>Primitive Data Types</vt:lpstr>
      <vt:lpstr>Operators</vt:lpstr>
      <vt:lpstr>Java Control Statements</vt:lpstr>
      <vt:lpstr>Java Control Statements (continued)</vt:lpstr>
      <vt:lpstr>Methods</vt:lpstr>
      <vt:lpstr>METHOD EXAMPLEs</vt:lpstr>
      <vt:lpstr>The String Class</vt:lpstr>
      <vt:lpstr>Java Strıng methods</vt:lpstr>
      <vt:lpstr>LAB STUDY</vt:lpstr>
      <vt:lpstr>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HANDAN YARICI</cp:lastModifiedBy>
  <cp:revision>233</cp:revision>
  <dcterms:created xsi:type="dcterms:W3CDTF">2018-01-02T11:14:43Z</dcterms:created>
  <dcterms:modified xsi:type="dcterms:W3CDTF">2020-02-18T18:52:29Z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879e0ff2-05cd-4a55-b778-2e475b25b86c</vt:lpwstr>
  </property>
  <property fmtid="{D5CDD505-2E9C-101B-9397-08002B2CF9AE}" pid="3" name="TURKCELLCLASSIFICATION">
    <vt:lpwstr>TURKCELL DAHİLİ</vt:lpwstr>
  </property>
</Properties>
</file>