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16"/>
  </p:notesMasterIdLst>
  <p:sldIdLst>
    <p:sldId id="256" r:id="rId2"/>
    <p:sldId id="315" r:id="rId3"/>
    <p:sldId id="316" r:id="rId4"/>
    <p:sldId id="269" r:id="rId5"/>
    <p:sldId id="300" r:id="rId6"/>
    <p:sldId id="273" r:id="rId7"/>
    <p:sldId id="274" r:id="rId8"/>
    <p:sldId id="317" r:id="rId9"/>
    <p:sldId id="275" r:id="rId10"/>
    <p:sldId id="319" r:id="rId11"/>
    <p:sldId id="276" r:id="rId12"/>
    <p:sldId id="277" r:id="rId13"/>
    <p:sldId id="278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3605" autoAdjust="0"/>
  </p:normalViewPr>
  <p:slideViewPr>
    <p:cSldViewPr snapToGrid="0">
      <p:cViewPr varScale="1">
        <p:scale>
          <a:sx n="85" d="100"/>
          <a:sy n="85" d="100"/>
        </p:scale>
        <p:origin x="15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8B2EF-1A80-4400-AB53-58D44E3FB11E}" type="datetimeFigureOut">
              <a:rPr lang="tr-TR" smtClean="0"/>
              <a:t>23.02.2020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FF3B7-CDDD-40F1-9E00-2CA7C72128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8550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FF3B7-CDDD-40F1-9E00-2CA7C72128F3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4898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FF3B7-CDDD-40F1-9E00-2CA7C72128F3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2036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FF3B7-CDDD-40F1-9E00-2CA7C72128F3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44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FF3B7-CDDD-40F1-9E00-2CA7C72128F3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6776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FF3B7-CDDD-40F1-9E00-2CA7C72128F3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328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FF3B7-CDDD-40F1-9E00-2CA7C72128F3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8311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err="1" smtClean="0"/>
              <a:t>Math.random</a:t>
            </a:r>
            <a:r>
              <a:rPr lang="tr-TR" dirty="0" smtClean="0"/>
              <a:t>() ile ürettiğimiz </a:t>
            </a:r>
            <a:r>
              <a:rPr lang="tr-TR" dirty="0" err="1" smtClean="0"/>
              <a:t>random</a:t>
            </a:r>
            <a:r>
              <a:rPr lang="tr-TR" dirty="0" smtClean="0"/>
              <a:t> bir sayıyı tahmin etme programı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FF3B7-CDDD-40F1-9E00-2CA7C72128F3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1098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FF3B7-CDDD-40F1-9E00-2CA7C72128F3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9229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18.02.2020 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631806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18.02.2020 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37973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18.02.2020 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2983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18.02.2020 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96772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18.02.2020 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71970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18.02.2020 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272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18.02.2020 </a:t>
            </a:r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76800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18.02.2020 </a:t>
            </a:r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29783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18.02.2020 </a:t>
            </a:r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840754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18.02.2020 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39546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18.02.2020 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78258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900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18.02.2020 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427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ransition spd="slow">
    <p:push dir="u"/>
  </p:transition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CD6F68B-1AC4-4E62-B6E7-A5FB8B1363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5400" dirty="0"/>
              <a:t>Handan YARICI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E7C2A70-8DEA-4B82-95C9-5E2B2B1E7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276724" cy="2167232"/>
          </a:xfrm>
        </p:spPr>
        <p:txBody>
          <a:bodyPr>
            <a:normAutofit fontScale="62500" lnSpcReduction="20000"/>
          </a:bodyPr>
          <a:lstStyle/>
          <a:p>
            <a:r>
              <a:rPr lang="tr-TR" sz="4200" dirty="0"/>
              <a:t>Senıor Software Engıneer</a:t>
            </a:r>
          </a:p>
          <a:p>
            <a:pPr>
              <a:spcBef>
                <a:spcPts val="0"/>
              </a:spcBef>
            </a:pPr>
            <a:endParaRPr lang="tr-TR" sz="2900" cap="none" dirty="0"/>
          </a:p>
          <a:p>
            <a:pPr>
              <a:spcBef>
                <a:spcPts val="0"/>
              </a:spcBef>
            </a:pPr>
            <a:endParaRPr lang="tr-TR" sz="3700" cap="none" dirty="0"/>
          </a:p>
          <a:p>
            <a:endParaRPr lang="tr-TR" dirty="0"/>
          </a:p>
          <a:p>
            <a:r>
              <a:rPr lang="tr-TR" cap="none" dirty="0"/>
              <a:t>						</a:t>
            </a:r>
          </a:p>
          <a:p>
            <a:pPr>
              <a:spcBef>
                <a:spcPts val="0"/>
              </a:spcBef>
            </a:pPr>
            <a:r>
              <a:rPr lang="tr-TR" cap="none" dirty="0"/>
              <a:t>						</a:t>
            </a:r>
          </a:p>
          <a:p>
            <a:endParaRPr lang="tr-TR" cap="none" dirty="0"/>
          </a:p>
          <a:p>
            <a:endParaRPr lang="tr-TR" cap="none" dirty="0"/>
          </a:p>
        </p:txBody>
      </p:sp>
      <p:pic>
        <p:nvPicPr>
          <p:cNvPr id="4098" name="Picture 2" descr="İlgili resim">
            <a:extLst>
              <a:ext uri="{FF2B5EF4-FFF2-40B4-BE49-F238E27FC236}">
                <a16:creationId xmlns:a16="http://schemas.microsoft.com/office/drawing/2014/main" id="{A6DD29CC-332F-4E5D-B201-18EFCAB6B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416" y="5043316"/>
            <a:ext cx="212036" cy="27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DAC5B2A2-6239-470C-B0AE-28F7E44D0BE7}"/>
              </a:ext>
            </a:extLst>
          </p:cNvPr>
          <p:cNvSpPr txBox="1"/>
          <p:nvPr/>
        </p:nvSpPr>
        <p:spPr>
          <a:xfrm>
            <a:off x="8852452" y="4996070"/>
            <a:ext cx="290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linkedin.com/in/handanyarici</a:t>
            </a:r>
          </a:p>
        </p:txBody>
      </p:sp>
      <p:pic>
        <p:nvPicPr>
          <p:cNvPr id="4100" name="Picture 4" descr="github ile ilgili görsel sonucu">
            <a:extLst>
              <a:ext uri="{FF2B5EF4-FFF2-40B4-BE49-F238E27FC236}">
                <a16:creationId xmlns:a16="http://schemas.microsoft.com/office/drawing/2014/main" id="{668E71A2-CD73-46F4-A6F2-AD4207346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121" y="5421400"/>
            <a:ext cx="887105" cy="443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A5DF2B4E-4BC0-4948-9966-232899755A30}"/>
              </a:ext>
            </a:extLst>
          </p:cNvPr>
          <p:cNvSpPr txBox="1"/>
          <p:nvPr/>
        </p:nvSpPr>
        <p:spPr>
          <a:xfrm>
            <a:off x="9024730" y="5421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github.com/handanyarici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dirty="0" smtClean="0"/>
              <a:t>25</a:t>
            </a:r>
            <a:r>
              <a:rPr lang="en-US" dirty="0" smtClean="0"/>
              <a:t>.02.2020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8676648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A5F2-A12F-4CF1-BEAD-3C71D8A08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pc="-90" dirty="0"/>
              <a:t>JAVA DONGULER - BREAK</a:t>
            </a:r>
            <a:endParaRPr lang="tr-TR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 smtClean="0"/>
              <a:t>25.</a:t>
            </a:r>
            <a:r>
              <a:rPr lang="en-US" dirty="0" smtClean="0"/>
              <a:t>02.2020 </a:t>
            </a:r>
            <a:endParaRPr lang="tr-T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258045"/>
          </a:xfrm>
        </p:spPr>
        <p:txBody>
          <a:bodyPr>
            <a:normAutofit lnSpcReduction="10000"/>
          </a:bodyPr>
          <a:lstStyle/>
          <a:p>
            <a:r>
              <a:rPr lang="tr-TR" sz="1600" b="1" dirty="0">
                <a:solidFill>
                  <a:srgbClr val="5E5E5E"/>
                </a:solidFill>
                <a:latin typeface="Cabin"/>
              </a:rPr>
              <a:t>break </a:t>
            </a:r>
            <a:r>
              <a:rPr lang="tr-TR" sz="1600" dirty="0">
                <a:solidFill>
                  <a:srgbClr val="5E5E5E"/>
                </a:solidFill>
                <a:latin typeface="Cabin"/>
              </a:rPr>
              <a:t>deyimi döngülerden ansızın çıkmanızı ve döngüyü istediğiniz durumlarda sonlandırmanızı sağlamaktadır. Örneğin, bir </a:t>
            </a:r>
            <a:r>
              <a:rPr lang="tr-TR" sz="1600" dirty="0" err="1">
                <a:solidFill>
                  <a:srgbClr val="5E5E5E"/>
                </a:solidFill>
                <a:latin typeface="Cabin"/>
              </a:rPr>
              <a:t>veritabanından</a:t>
            </a:r>
            <a:r>
              <a:rPr lang="tr-TR" sz="1600" dirty="0">
                <a:solidFill>
                  <a:srgbClr val="5E5E5E"/>
                </a:solidFill>
                <a:latin typeface="Cabin"/>
              </a:rPr>
              <a:t> tüm </a:t>
            </a:r>
            <a:r>
              <a:rPr lang="tr-TR" sz="1600" dirty="0" err="1">
                <a:solidFill>
                  <a:srgbClr val="5E5E5E"/>
                </a:solidFill>
                <a:latin typeface="Cabin"/>
              </a:rPr>
              <a:t>id</a:t>
            </a:r>
            <a:r>
              <a:rPr lang="tr-TR" sz="1600" dirty="0">
                <a:solidFill>
                  <a:srgbClr val="5E5E5E"/>
                </a:solidFill>
                <a:latin typeface="Cabin"/>
              </a:rPr>
              <a:t> değerlerini çektiniz ve </a:t>
            </a:r>
            <a:r>
              <a:rPr lang="tr-TR" sz="1600" dirty="0" err="1">
                <a:solidFill>
                  <a:srgbClr val="5E5E5E"/>
                </a:solidFill>
                <a:latin typeface="Cabin"/>
              </a:rPr>
              <a:t>id</a:t>
            </a:r>
            <a:r>
              <a:rPr lang="tr-TR" sz="1600" dirty="0">
                <a:solidFill>
                  <a:srgbClr val="5E5E5E"/>
                </a:solidFill>
                <a:latin typeface="Cabin"/>
              </a:rPr>
              <a:t> değerlerinden ilk 15 tanesini listeleyeceksiniz. Eğer elinizde 15’ten fazla kayıt varsa döngüyü bir şekilde sonlandırmanız gerekmektedir.</a:t>
            </a:r>
            <a:endParaRPr lang="tr-TR" sz="1600" dirty="0"/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A77A0AD-7C62-498F-9765-C2AAE1E69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985368"/>
              </p:ext>
            </p:extLst>
          </p:nvPr>
        </p:nvGraphicFramePr>
        <p:xfrm>
          <a:off x="7285195" y="2915660"/>
          <a:ext cx="4038600" cy="3719486"/>
        </p:xfrm>
        <a:graphic>
          <a:graphicData uri="http://schemas.openxmlformats.org/drawingml/2006/table">
            <a:tbl>
              <a:tblPr/>
              <a:tblGrid>
                <a:gridCol w="262430">
                  <a:extLst>
                    <a:ext uri="{9D8B030D-6E8A-4147-A177-3AD203B41FA5}">
                      <a16:colId xmlns:a16="http://schemas.microsoft.com/office/drawing/2014/main" val="2175886218"/>
                    </a:ext>
                  </a:extLst>
                </a:gridCol>
                <a:gridCol w="3776170">
                  <a:extLst>
                    <a:ext uri="{9D8B030D-6E8A-4147-A177-3AD203B41FA5}">
                      <a16:colId xmlns:a16="http://schemas.microsoft.com/office/drawing/2014/main" val="3681138155"/>
                    </a:ext>
                  </a:extLst>
                </a:gridCol>
              </a:tblGrid>
              <a:tr h="3249749">
                <a:tc>
                  <a:txBody>
                    <a:bodyPr/>
                    <a:lstStyle/>
                    <a:p>
                      <a:pPr algn="ctr" fontAlgn="t"/>
                      <a:r>
                        <a:rPr lang="tr-TR" sz="1200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tr-TR" sz="120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tr-TR" sz="1200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tr-TR" sz="120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tr-TR" sz="1200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tr-TR" sz="120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tr-TR" sz="1200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tr-TR" sz="120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t"/>
                      <a:r>
                        <a:rPr lang="tr-TR" sz="1200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  <a:p>
                      <a:pPr algn="ctr" fontAlgn="t"/>
                      <a:r>
                        <a:rPr lang="tr-TR" sz="120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15</a:t>
                      </a:r>
                    </a:p>
                    <a:p>
                      <a:pPr algn="ctr" fontAlgn="t"/>
                      <a:r>
                        <a:rPr lang="tr-TR" sz="1200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16</a:t>
                      </a:r>
                    </a:p>
                    <a:p>
                      <a:pPr algn="ctr" fontAlgn="t"/>
                      <a:r>
                        <a:rPr lang="tr-TR" sz="120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17</a:t>
                      </a:r>
                    </a:p>
                  </a:txBody>
                  <a:tcPr marL="61886" marR="61886" marT="30943" marB="309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2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package</a:t>
                      </a:r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tr-TR" sz="12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com</a:t>
                      </a:r>
                      <a:r>
                        <a:rPr lang="tr-TR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tr-TR" sz="12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mobilhanem</a:t>
                      </a:r>
                      <a:r>
                        <a:rPr lang="tr-TR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tr-TR" sz="12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javaders</a:t>
                      </a:r>
                      <a:r>
                        <a:rPr lang="tr-TR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tr-TR" sz="12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tr-TR" sz="12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tr-TR" sz="12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/**</a:t>
                      </a:r>
                      <a:endParaRPr lang="tr-TR" sz="12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tr-TR" sz="12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* Created by ErenBasaran on 04/10/16.</a:t>
                      </a:r>
                      <a:endParaRPr lang="tr-TR" sz="12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tr-TR" sz="12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*/</a:t>
                      </a:r>
                      <a:endParaRPr lang="tr-TR" sz="12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tr-TR" sz="12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public</a:t>
                      </a:r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tr-TR" sz="12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class</a:t>
                      </a:r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tr-TR" sz="1200" dirty="0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MainClass</a:t>
                      </a:r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tr-TR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tr-TR" sz="12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tr-TR" sz="12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public</a:t>
                      </a:r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tr-TR" sz="12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static</a:t>
                      </a:r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tr-TR" sz="12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void</a:t>
                      </a:r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tr-TR" sz="1200" dirty="0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main</a:t>
                      </a:r>
                      <a:r>
                        <a:rPr lang="tr-TR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tr-TR" sz="12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String</a:t>
                      </a:r>
                      <a:r>
                        <a:rPr lang="tr-TR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[]</a:t>
                      </a:r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tr-TR" sz="12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args</a:t>
                      </a:r>
                      <a:r>
                        <a:rPr lang="tr-TR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tr-TR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tr-TR" sz="12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tr-TR" sz="12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tr-TR" sz="12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veritabaniKayitSayisi</a:t>
                      </a:r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= </a:t>
                      </a:r>
                      <a:r>
                        <a:rPr lang="tr-TR" sz="1200" dirty="0">
                          <a:solidFill>
                            <a:srgbClr val="CE0000"/>
                          </a:solidFill>
                          <a:effectLst/>
                          <a:latin typeface="inherit"/>
                        </a:rPr>
                        <a:t>35</a:t>
                      </a:r>
                      <a:r>
                        <a:rPr lang="tr-TR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tr-TR" sz="12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tr-TR" sz="12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tr-TR" sz="12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for</a:t>
                      </a:r>
                      <a:r>
                        <a:rPr lang="tr-TR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tr-TR" sz="12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tr-TR" sz="12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tr-TR" sz="1200" dirty="0">
                          <a:solidFill>
                            <a:srgbClr val="CE0000"/>
                          </a:solidFill>
                          <a:effectLst/>
                          <a:latin typeface="inherit"/>
                        </a:rPr>
                        <a:t>1</a:t>
                      </a:r>
                      <a:r>
                        <a:rPr lang="tr-TR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tr-TR" sz="12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&lt;</a:t>
                      </a:r>
                      <a:r>
                        <a:rPr lang="tr-TR" sz="12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veritabaniKayitSayisi</a:t>
                      </a:r>
                      <a:r>
                        <a:rPr lang="tr-TR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tr-TR" sz="12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++</a:t>
                      </a:r>
                      <a:r>
                        <a:rPr lang="tr-TR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tr-TR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tr-TR" sz="12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    </a:t>
                      </a:r>
                      <a:r>
                        <a:rPr lang="tr-TR" sz="12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System</a:t>
                      </a:r>
                      <a:r>
                        <a:rPr lang="tr-TR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tr-TR" sz="12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out</a:t>
                      </a:r>
                      <a:r>
                        <a:rPr lang="tr-TR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tr-TR" sz="1200" dirty="0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println</a:t>
                      </a:r>
                      <a:r>
                        <a:rPr lang="tr-TR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tr-TR" sz="12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+ </a:t>
                      </a:r>
                      <a:r>
                        <a:rPr lang="tr-TR" sz="1200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". kayit"</a:t>
                      </a:r>
                      <a:r>
                        <a:rPr lang="tr-TR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);</a:t>
                      </a:r>
                      <a:endParaRPr lang="tr-TR" sz="12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    </a:t>
                      </a:r>
                      <a:r>
                        <a:rPr lang="tr-TR" sz="12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if</a:t>
                      </a:r>
                      <a:r>
                        <a:rPr lang="tr-TR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tr-TR" sz="12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== </a:t>
                      </a:r>
                      <a:r>
                        <a:rPr lang="tr-TR" sz="1200" dirty="0">
                          <a:solidFill>
                            <a:srgbClr val="CE0000"/>
                          </a:solidFill>
                          <a:effectLst/>
                          <a:latin typeface="inherit"/>
                        </a:rPr>
                        <a:t>15</a:t>
                      </a:r>
                      <a:r>
                        <a:rPr lang="tr-TR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tr-TR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tr-TR" sz="12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        </a:t>
                      </a:r>
                      <a:r>
                        <a:rPr lang="tr-TR" sz="12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break</a:t>
                      </a:r>
                      <a:r>
                        <a:rPr lang="tr-TR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tr-TR" sz="12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    </a:t>
                      </a:r>
                      <a:r>
                        <a:rPr lang="tr-TR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tr-TR" sz="12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tr-TR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tr-TR" sz="12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tr-TR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tr-TR" sz="12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tr-TR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tr-TR" sz="12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61886" marR="61886" marT="30943" marB="309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398236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432" y="2915660"/>
            <a:ext cx="35528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4775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DD427-147E-4AA5-9173-BB721EB42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pc="-90" dirty="0"/>
              <a:t>JAVA DONGULER - CONTINUE</a:t>
            </a:r>
            <a:endParaRPr lang="tr-TR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 smtClean="0"/>
              <a:t>25</a:t>
            </a:r>
            <a:r>
              <a:rPr lang="en-US" dirty="0" smtClean="0"/>
              <a:t>.02.2020 </a:t>
            </a:r>
            <a:endParaRPr lang="tr-T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578011"/>
          </a:xfrm>
        </p:spPr>
        <p:txBody>
          <a:bodyPr>
            <a:normAutofit fontScale="92500"/>
          </a:bodyPr>
          <a:lstStyle/>
          <a:p>
            <a:r>
              <a:rPr lang="tr-TR" sz="1600" b="1" dirty="0">
                <a:solidFill>
                  <a:srgbClr val="5E5E5E"/>
                </a:solidFill>
                <a:latin typeface="Cabin"/>
              </a:rPr>
              <a:t>break </a:t>
            </a:r>
            <a:r>
              <a:rPr lang="tr-TR" sz="1600" b="1" dirty="0" err="1">
                <a:solidFill>
                  <a:srgbClr val="5E5E5E"/>
                </a:solidFill>
                <a:latin typeface="Cabin"/>
              </a:rPr>
              <a:t>continue</a:t>
            </a:r>
            <a:r>
              <a:rPr lang="tr-TR" sz="1600" dirty="0">
                <a:solidFill>
                  <a:srgbClr val="5E5E5E"/>
                </a:solidFill>
                <a:latin typeface="Cabin"/>
              </a:rPr>
              <a:t> deyimleri arasında </a:t>
            </a:r>
            <a:r>
              <a:rPr lang="tr-TR" sz="1600" b="1" dirty="0" err="1">
                <a:solidFill>
                  <a:srgbClr val="5E5E5E"/>
                </a:solidFill>
                <a:latin typeface="Cabin"/>
              </a:rPr>
              <a:t>continue</a:t>
            </a:r>
            <a:r>
              <a:rPr lang="tr-TR" sz="1600" dirty="0">
                <a:solidFill>
                  <a:srgbClr val="5E5E5E"/>
                </a:solidFill>
                <a:latin typeface="Cabin"/>
              </a:rPr>
              <a:t> deyimi yine break deyiminde olduğu gibi </a:t>
            </a:r>
            <a:r>
              <a:rPr lang="tr-TR" sz="1600" dirty="0" err="1">
                <a:solidFill>
                  <a:srgbClr val="5E5E5E"/>
                </a:solidFill>
                <a:latin typeface="Cabin"/>
              </a:rPr>
              <a:t>for</a:t>
            </a:r>
            <a:r>
              <a:rPr lang="tr-TR" sz="1600" dirty="0">
                <a:solidFill>
                  <a:srgbClr val="5E5E5E"/>
                </a:solidFill>
                <a:latin typeface="Cabin"/>
              </a:rPr>
              <a:t>, </a:t>
            </a:r>
            <a:r>
              <a:rPr lang="tr-TR" sz="1600" dirty="0" err="1">
                <a:solidFill>
                  <a:srgbClr val="5E5E5E"/>
                </a:solidFill>
                <a:latin typeface="Cabin"/>
              </a:rPr>
              <a:t>while</a:t>
            </a:r>
            <a:r>
              <a:rPr lang="tr-TR" sz="1600" dirty="0">
                <a:solidFill>
                  <a:srgbClr val="5E5E5E"/>
                </a:solidFill>
                <a:latin typeface="Cabin"/>
              </a:rPr>
              <a:t> ve do-</a:t>
            </a:r>
            <a:r>
              <a:rPr lang="tr-TR" sz="1600" dirty="0" err="1">
                <a:solidFill>
                  <a:srgbClr val="5E5E5E"/>
                </a:solidFill>
                <a:latin typeface="Cabin"/>
              </a:rPr>
              <a:t>while</a:t>
            </a:r>
            <a:r>
              <a:rPr lang="tr-TR" sz="1600" dirty="0">
                <a:solidFill>
                  <a:srgbClr val="5E5E5E"/>
                </a:solidFill>
                <a:latin typeface="Cabin"/>
              </a:rPr>
              <a:t> döngülerinde kullanılmaktadır. break deyiminden farklı olarak </a:t>
            </a:r>
            <a:r>
              <a:rPr lang="tr-TR" sz="1600" dirty="0" err="1">
                <a:solidFill>
                  <a:srgbClr val="5E5E5E"/>
                </a:solidFill>
                <a:latin typeface="Cabin"/>
              </a:rPr>
              <a:t>continue</a:t>
            </a:r>
            <a:r>
              <a:rPr lang="tr-TR" sz="1600" dirty="0">
                <a:solidFill>
                  <a:srgbClr val="5E5E5E"/>
                </a:solidFill>
                <a:latin typeface="Cabin"/>
              </a:rPr>
              <a:t> döngüyü sonlandırmamakta fakat döngüde ilgili tekrarı atlamaktadır (es geçmektedir). Örneğin bir </a:t>
            </a:r>
            <a:r>
              <a:rPr lang="tr-TR" sz="1600" dirty="0" err="1">
                <a:solidFill>
                  <a:srgbClr val="5E5E5E"/>
                </a:solidFill>
                <a:latin typeface="Cabin"/>
              </a:rPr>
              <a:t>veritabanından</a:t>
            </a:r>
            <a:r>
              <a:rPr lang="tr-TR" sz="1600" dirty="0">
                <a:solidFill>
                  <a:srgbClr val="5E5E5E"/>
                </a:solidFill>
                <a:latin typeface="Cabin"/>
              </a:rPr>
              <a:t> yine tüm kayıtları çektiniz ve bu kayıtlar arasından 5. </a:t>
            </a:r>
            <a:r>
              <a:rPr lang="tr-TR" sz="1600" dirty="0" err="1">
                <a:solidFill>
                  <a:srgbClr val="5E5E5E"/>
                </a:solidFill>
                <a:latin typeface="Cabin"/>
              </a:rPr>
              <a:t>kayıdı</a:t>
            </a:r>
            <a:r>
              <a:rPr lang="tr-TR" sz="1600" dirty="0">
                <a:solidFill>
                  <a:srgbClr val="5E5E5E"/>
                </a:solidFill>
                <a:latin typeface="Cabin"/>
              </a:rPr>
              <a:t> atlamak istiyor ve döngünün devam etmesini istiyorsunuz. Bu gibi durumlarda </a:t>
            </a:r>
            <a:r>
              <a:rPr lang="tr-TR" sz="1600" b="1" dirty="0" err="1" smtClean="0">
                <a:solidFill>
                  <a:srgbClr val="5E5E5E"/>
                </a:solidFill>
                <a:latin typeface="Cabin"/>
              </a:rPr>
              <a:t>continue</a:t>
            </a:r>
            <a:r>
              <a:rPr lang="tr-TR" sz="1600" b="1" dirty="0" smtClean="0">
                <a:solidFill>
                  <a:srgbClr val="5E5E5E"/>
                </a:solidFill>
                <a:latin typeface="Cabin"/>
              </a:rPr>
              <a:t> </a:t>
            </a:r>
            <a:r>
              <a:rPr lang="tr-TR" sz="1600" dirty="0" smtClean="0">
                <a:solidFill>
                  <a:srgbClr val="5E5E5E"/>
                </a:solidFill>
                <a:latin typeface="Cabin"/>
              </a:rPr>
              <a:t>kullanılabilecek </a:t>
            </a:r>
            <a:r>
              <a:rPr lang="tr-TR" sz="1600" dirty="0">
                <a:solidFill>
                  <a:srgbClr val="5E5E5E"/>
                </a:solidFill>
                <a:latin typeface="Cabin"/>
              </a:rPr>
              <a:t>en güzel tercihtir.</a:t>
            </a:r>
            <a:endParaRPr lang="tr-TR" sz="1600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817" y="3458887"/>
            <a:ext cx="4057827" cy="330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26404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6D2C4-BFBF-4051-905A-4E286790B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JAVA – MATH</a:t>
            </a:r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 smtClean="0"/>
              <a:t>25</a:t>
            </a:r>
            <a:r>
              <a:rPr lang="en-US" dirty="0" smtClean="0"/>
              <a:t>.02.2020 </a:t>
            </a:r>
            <a:endParaRPr lang="tr-TR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068AC51-9165-48D4-ACDA-67DA04D8CB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323933"/>
              </p:ext>
            </p:extLst>
          </p:nvPr>
        </p:nvGraphicFramePr>
        <p:xfrm>
          <a:off x="4321264" y="799160"/>
          <a:ext cx="7340158" cy="6058840"/>
        </p:xfrm>
        <a:graphic>
          <a:graphicData uri="http://schemas.openxmlformats.org/drawingml/2006/table">
            <a:tbl>
              <a:tblPr/>
              <a:tblGrid>
                <a:gridCol w="3670079">
                  <a:extLst>
                    <a:ext uri="{9D8B030D-6E8A-4147-A177-3AD203B41FA5}">
                      <a16:colId xmlns:a16="http://schemas.microsoft.com/office/drawing/2014/main" val="469608883"/>
                    </a:ext>
                  </a:extLst>
                </a:gridCol>
                <a:gridCol w="3670079">
                  <a:extLst>
                    <a:ext uri="{9D8B030D-6E8A-4147-A177-3AD203B41FA5}">
                      <a16:colId xmlns:a16="http://schemas.microsoft.com/office/drawing/2014/main" val="2235767057"/>
                    </a:ext>
                  </a:extLst>
                </a:gridCol>
              </a:tblGrid>
              <a:tr h="248237">
                <a:tc>
                  <a:txBody>
                    <a:bodyPr/>
                    <a:lstStyle/>
                    <a:p>
                      <a:r>
                        <a:rPr lang="tr-TR" sz="1300">
                          <a:solidFill>
                            <a:srgbClr val="FF0000"/>
                          </a:solidFill>
                          <a:effectLst/>
                        </a:rPr>
                        <a:t>Method</a:t>
                      </a:r>
                      <a:endParaRPr lang="tr-TR" sz="1300">
                        <a:effectLst/>
                      </a:endParaRPr>
                    </a:p>
                  </a:txBody>
                  <a:tcPr marL="53220" marR="53220" marT="35480" marB="35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300">
                          <a:solidFill>
                            <a:srgbClr val="FF0000"/>
                          </a:solidFill>
                          <a:effectLst/>
                        </a:rPr>
                        <a:t>Açıklama/Örnek Kullanım</a:t>
                      </a:r>
                      <a:endParaRPr lang="tr-TR" sz="1300">
                        <a:effectLst/>
                      </a:endParaRPr>
                    </a:p>
                  </a:txBody>
                  <a:tcPr marL="53220" marR="53220" marT="35480" marB="35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973715"/>
                  </a:ext>
                </a:extLst>
              </a:tr>
              <a:tr h="613784">
                <a:tc>
                  <a:txBody>
                    <a:bodyPr/>
                    <a:lstStyle/>
                    <a:p>
                      <a:r>
                        <a:rPr lang="tr-TR" sz="1300" b="1">
                          <a:effectLst/>
                        </a:rPr>
                        <a:t>ceil</a:t>
                      </a:r>
                      <a:endParaRPr lang="tr-TR" sz="1300">
                        <a:effectLst/>
                      </a:endParaRPr>
                    </a:p>
                  </a:txBody>
                  <a:tcPr marL="53220" marR="53220" marT="35480" marB="35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300">
                          <a:effectLst/>
                        </a:rPr>
                        <a:t>Tek parametre alır(double) ve bir büyük tam sayıya yuvarlama yapar.</a:t>
                      </a:r>
                      <a:br>
                        <a:rPr lang="tr-TR" sz="1300">
                          <a:effectLst/>
                        </a:rPr>
                      </a:br>
                      <a:r>
                        <a:rPr lang="tr-TR" sz="1300">
                          <a:effectLst/>
                        </a:rPr>
                        <a:t>Math.ceil(2.6) =&gt; 3.0</a:t>
                      </a:r>
                    </a:p>
                  </a:txBody>
                  <a:tcPr marL="53220" marR="53220" marT="35480" marB="35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914183"/>
                  </a:ext>
                </a:extLst>
              </a:tr>
              <a:tr h="431010">
                <a:tc>
                  <a:txBody>
                    <a:bodyPr/>
                    <a:lstStyle/>
                    <a:p>
                      <a:r>
                        <a:rPr lang="tr-TR" sz="1300" b="1" dirty="0">
                          <a:effectLst/>
                        </a:rPr>
                        <a:t>cos</a:t>
                      </a:r>
                      <a:endParaRPr lang="tr-TR" sz="1300" dirty="0">
                        <a:effectLst/>
                      </a:endParaRPr>
                    </a:p>
                  </a:txBody>
                  <a:tcPr marL="53220" marR="53220" marT="35480" marB="35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300" dirty="0">
                          <a:effectLst/>
                        </a:rPr>
                        <a:t>Tek parametre alır(double) ve cos değerini döner.</a:t>
                      </a:r>
                      <a:br>
                        <a:rPr lang="tr-TR" sz="1300" dirty="0">
                          <a:effectLst/>
                        </a:rPr>
                      </a:br>
                      <a:r>
                        <a:rPr lang="tr-TR" sz="1300" dirty="0">
                          <a:effectLst/>
                        </a:rPr>
                        <a:t>Math.cos(30)</a:t>
                      </a:r>
                    </a:p>
                  </a:txBody>
                  <a:tcPr marL="53220" marR="53220" marT="35480" marB="35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361815"/>
                  </a:ext>
                </a:extLst>
              </a:tr>
              <a:tr h="431010">
                <a:tc>
                  <a:txBody>
                    <a:bodyPr/>
                    <a:lstStyle/>
                    <a:p>
                      <a:r>
                        <a:rPr lang="tr-TR" sz="1300" b="1">
                          <a:effectLst/>
                        </a:rPr>
                        <a:t>sin</a:t>
                      </a:r>
                      <a:endParaRPr lang="tr-TR" sz="1300">
                        <a:effectLst/>
                      </a:endParaRPr>
                    </a:p>
                  </a:txBody>
                  <a:tcPr marL="53220" marR="53220" marT="35480" marB="35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300" dirty="0">
                          <a:effectLst/>
                        </a:rPr>
                        <a:t>Tek parametre alır(double) ve sin değerini döner.</a:t>
                      </a:r>
                      <a:br>
                        <a:rPr lang="tr-TR" sz="1300" dirty="0">
                          <a:effectLst/>
                        </a:rPr>
                      </a:br>
                      <a:r>
                        <a:rPr lang="tr-TR" sz="1300" dirty="0">
                          <a:effectLst/>
                        </a:rPr>
                        <a:t>Math.sin(30)</a:t>
                      </a:r>
                    </a:p>
                  </a:txBody>
                  <a:tcPr marL="53220" marR="53220" marT="35480" marB="35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99179"/>
                  </a:ext>
                </a:extLst>
              </a:tr>
              <a:tr h="613784">
                <a:tc>
                  <a:txBody>
                    <a:bodyPr/>
                    <a:lstStyle/>
                    <a:p>
                      <a:r>
                        <a:rPr lang="tr-TR" sz="1300" b="1" dirty="0">
                          <a:effectLst/>
                        </a:rPr>
                        <a:t>floor</a:t>
                      </a:r>
                      <a:endParaRPr lang="tr-TR" sz="1300" dirty="0">
                        <a:effectLst/>
                      </a:endParaRPr>
                    </a:p>
                  </a:txBody>
                  <a:tcPr marL="53220" marR="53220" marT="35480" marB="35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300">
                          <a:effectLst/>
                        </a:rPr>
                        <a:t>Tek parametre alır(double) ve bir küçük tam sayıya yuvarlar.</a:t>
                      </a:r>
                      <a:br>
                        <a:rPr lang="tr-TR" sz="1300">
                          <a:effectLst/>
                        </a:rPr>
                      </a:br>
                      <a:r>
                        <a:rPr lang="tr-TR" sz="1300">
                          <a:effectLst/>
                        </a:rPr>
                        <a:t>Math.floor(2.6) =&gt; 2.0</a:t>
                      </a:r>
                    </a:p>
                  </a:txBody>
                  <a:tcPr marL="53220" marR="53220" marT="35480" marB="35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54518"/>
                  </a:ext>
                </a:extLst>
              </a:tr>
              <a:tr h="613784">
                <a:tc>
                  <a:txBody>
                    <a:bodyPr/>
                    <a:lstStyle/>
                    <a:p>
                      <a:r>
                        <a:rPr lang="tr-TR" sz="1300" b="1">
                          <a:effectLst/>
                        </a:rPr>
                        <a:t>max</a:t>
                      </a:r>
                      <a:endParaRPr lang="tr-TR" sz="1300">
                        <a:effectLst/>
                      </a:endParaRPr>
                    </a:p>
                  </a:txBody>
                  <a:tcPr marL="53220" marR="53220" marT="35480" marB="35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300">
                          <a:effectLst/>
                        </a:rPr>
                        <a:t>İki parametre alır ve parametrelerden büyük olan sayıyı geri döner.</a:t>
                      </a:r>
                      <a:br>
                        <a:rPr lang="tr-TR" sz="1300">
                          <a:effectLst/>
                        </a:rPr>
                      </a:br>
                      <a:r>
                        <a:rPr lang="tr-TR" sz="1300">
                          <a:effectLst/>
                        </a:rPr>
                        <a:t>Math.max(2.5,9) =&gt;9</a:t>
                      </a:r>
                    </a:p>
                  </a:txBody>
                  <a:tcPr marL="53220" marR="53220" marT="35480" marB="35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120414"/>
                  </a:ext>
                </a:extLst>
              </a:tr>
              <a:tr h="613784">
                <a:tc>
                  <a:txBody>
                    <a:bodyPr/>
                    <a:lstStyle/>
                    <a:p>
                      <a:r>
                        <a:rPr lang="tr-TR" sz="1300" b="1">
                          <a:effectLst/>
                        </a:rPr>
                        <a:t>min</a:t>
                      </a:r>
                      <a:endParaRPr lang="tr-TR" sz="1300">
                        <a:effectLst/>
                      </a:endParaRPr>
                    </a:p>
                  </a:txBody>
                  <a:tcPr marL="53220" marR="53220" marT="35480" marB="35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300" dirty="0">
                          <a:effectLst/>
                        </a:rPr>
                        <a:t>İki parametre alır ve parametrelerden küçük olan sayıyı geri döner.</a:t>
                      </a:r>
                      <a:br>
                        <a:rPr lang="tr-TR" sz="1300" dirty="0">
                          <a:effectLst/>
                        </a:rPr>
                      </a:br>
                      <a:r>
                        <a:rPr lang="tr-TR" sz="1300" dirty="0">
                          <a:effectLst/>
                        </a:rPr>
                        <a:t>Math.min(2.5,9) =&gt; 2.5</a:t>
                      </a:r>
                    </a:p>
                  </a:txBody>
                  <a:tcPr marL="53220" marR="53220" marT="35480" marB="35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359911"/>
                  </a:ext>
                </a:extLst>
              </a:tr>
              <a:tr h="617562">
                <a:tc>
                  <a:txBody>
                    <a:bodyPr/>
                    <a:lstStyle/>
                    <a:p>
                      <a:r>
                        <a:rPr lang="tr-TR" sz="1300" b="1">
                          <a:effectLst/>
                        </a:rPr>
                        <a:t>pow</a:t>
                      </a:r>
                      <a:endParaRPr lang="tr-TR" sz="1300">
                        <a:effectLst/>
                      </a:endParaRPr>
                    </a:p>
                  </a:txBody>
                  <a:tcPr marL="53220" marR="53220" marT="35480" marB="35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300">
                          <a:effectLst/>
                        </a:rPr>
                        <a:t>İki parametre alır ve ikinci parametreyi birincinin üstü olarak kullanır.</a:t>
                      </a:r>
                      <a:br>
                        <a:rPr lang="tr-TR" sz="1300">
                          <a:effectLst/>
                        </a:rPr>
                      </a:br>
                      <a:r>
                        <a:rPr lang="tr-TR" sz="1300">
                          <a:effectLst/>
                        </a:rPr>
                        <a:t>Math.pow(3,5) =&gt; 3^5 anlamına gelir =&gt; 243.0</a:t>
                      </a:r>
                    </a:p>
                  </a:txBody>
                  <a:tcPr marL="53220" marR="53220" marT="35480" marB="35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02803"/>
                  </a:ext>
                </a:extLst>
              </a:tr>
              <a:tr h="613784">
                <a:tc>
                  <a:txBody>
                    <a:bodyPr/>
                    <a:lstStyle/>
                    <a:p>
                      <a:r>
                        <a:rPr lang="tr-TR" sz="1300" b="1">
                          <a:effectLst/>
                        </a:rPr>
                        <a:t>random</a:t>
                      </a:r>
                      <a:endParaRPr lang="tr-TR" sz="1300">
                        <a:effectLst/>
                      </a:endParaRPr>
                    </a:p>
                  </a:txBody>
                  <a:tcPr marL="53220" marR="53220" marT="35480" marB="35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300">
                          <a:effectLst/>
                        </a:rPr>
                        <a:t>Parametre almaz ve 0 ile 1 arasında double bir değer döner</a:t>
                      </a:r>
                      <a:br>
                        <a:rPr lang="tr-TR" sz="1300">
                          <a:effectLst/>
                        </a:rPr>
                      </a:br>
                      <a:r>
                        <a:rPr lang="tr-TR" sz="1300">
                          <a:effectLst/>
                        </a:rPr>
                        <a:t>Math.random()</a:t>
                      </a:r>
                    </a:p>
                  </a:txBody>
                  <a:tcPr marL="53220" marR="53220" marT="35480" marB="35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552743"/>
                  </a:ext>
                </a:extLst>
              </a:tr>
              <a:tr h="737861">
                <a:tc>
                  <a:txBody>
                    <a:bodyPr/>
                    <a:lstStyle/>
                    <a:p>
                      <a:r>
                        <a:rPr lang="tr-TR" sz="1300" b="1" dirty="0">
                          <a:effectLst/>
                        </a:rPr>
                        <a:t>round</a:t>
                      </a:r>
                      <a:endParaRPr lang="tr-TR" sz="1300" dirty="0">
                        <a:effectLst/>
                      </a:endParaRPr>
                    </a:p>
                  </a:txBody>
                  <a:tcPr marL="53220" marR="53220" marT="35480" marB="35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300" dirty="0">
                          <a:effectLst/>
                        </a:rPr>
                        <a:t>Tek parametre alır(float) ve yakın olan tam sayıya döner.</a:t>
                      </a:r>
                      <a:br>
                        <a:rPr lang="tr-TR" sz="1300" dirty="0">
                          <a:effectLst/>
                        </a:rPr>
                      </a:br>
                      <a:r>
                        <a:rPr lang="tr-TR" sz="1300" dirty="0">
                          <a:effectLst/>
                        </a:rPr>
                        <a:t>Math.round(2.4) =&gt; 2</a:t>
                      </a:r>
                      <a:br>
                        <a:rPr lang="tr-TR" sz="1300" dirty="0">
                          <a:effectLst/>
                        </a:rPr>
                      </a:br>
                      <a:r>
                        <a:rPr lang="tr-TR" sz="1300" dirty="0">
                          <a:effectLst/>
                        </a:rPr>
                        <a:t>Math.round(2.6) =&gt; 3</a:t>
                      </a:r>
                    </a:p>
                  </a:txBody>
                  <a:tcPr marL="53220" marR="53220" marT="35480" marB="35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20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038473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D7D4A-2A63-442C-A249-955F03073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LAB STUDY</a:t>
            </a:r>
            <a:endParaRPr lang="tr-TR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 smtClean="0"/>
              <a:t>25</a:t>
            </a:r>
            <a:r>
              <a:rPr lang="en-US" dirty="0" smtClean="0"/>
              <a:t>.02.2020 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b="1" dirty="0" smtClean="0"/>
              <a:t>Java Döngüleri kullanarak «Sayı </a:t>
            </a:r>
            <a:r>
              <a:rPr lang="tr-TR" b="1" dirty="0"/>
              <a:t>Tahmin </a:t>
            </a:r>
            <a:r>
              <a:rPr lang="tr-TR" b="1" dirty="0" smtClean="0"/>
              <a:t>Etme» Oyunu geliştiriniz. </a:t>
            </a:r>
            <a:r>
              <a:rPr lang="tr-TR" b="1" dirty="0" smtClean="0"/>
              <a:t> </a:t>
            </a:r>
          </a:p>
          <a:p>
            <a:r>
              <a:rPr lang="tr-TR" b="1" dirty="0" smtClean="0"/>
              <a:t>Source kodu </a:t>
            </a:r>
            <a:r>
              <a:rPr lang="tr-TR" b="1" dirty="0" err="1" smtClean="0"/>
              <a:t>github’da</a:t>
            </a:r>
            <a:r>
              <a:rPr lang="tr-TR" b="1" dirty="0" smtClean="0"/>
              <a:t> açtığınız </a:t>
            </a:r>
            <a:r>
              <a:rPr lang="tr-TR" b="1" dirty="0" err="1" smtClean="0"/>
              <a:t>repository’e</a:t>
            </a:r>
            <a:r>
              <a:rPr lang="tr-TR" b="1" dirty="0" smtClean="0"/>
              <a:t> </a:t>
            </a:r>
            <a:r>
              <a:rPr lang="tr-TR" b="1" dirty="0" err="1" smtClean="0"/>
              <a:t>commitleyiniz</a:t>
            </a:r>
            <a:r>
              <a:rPr lang="tr-TR" b="1" dirty="0" smtClean="0"/>
              <a:t>.</a:t>
            </a:r>
            <a:endParaRPr lang="tr-TR" dirty="0"/>
          </a:p>
          <a:p>
            <a:r>
              <a:rPr lang="tr-TR" dirty="0" smtClean="0"/>
              <a:t>Uygulama </a:t>
            </a:r>
            <a:r>
              <a:rPr lang="tr-TR" dirty="0"/>
              <a:t>çalışır çalışmaz 0 ile 100 arasında bir sayıyı </a:t>
            </a:r>
            <a:r>
              <a:rPr lang="tr-TR" dirty="0" err="1"/>
              <a:t>random</a:t>
            </a:r>
            <a:r>
              <a:rPr lang="tr-TR" dirty="0"/>
              <a:t> olarak oluşturuyor. Sonrasında </a:t>
            </a:r>
            <a:r>
              <a:rPr lang="tr-TR" dirty="0" err="1"/>
              <a:t>while</a:t>
            </a:r>
            <a:r>
              <a:rPr lang="tr-TR" dirty="0"/>
              <a:t> döngüsü içinde kullanıcıdan klavyeden tahmin girmesini istiyor. Eğer bu tahmin </a:t>
            </a:r>
            <a:r>
              <a:rPr lang="tr-TR" dirty="0" err="1"/>
              <a:t>random</a:t>
            </a:r>
            <a:r>
              <a:rPr lang="tr-TR" dirty="0"/>
              <a:t> oluşturulan sayıya eşitse “Doğru Tahmin “, büyükse “Tahmininizi </a:t>
            </a:r>
            <a:r>
              <a:rPr lang="tr-TR" dirty="0" err="1"/>
              <a:t>Azaltın”,küçükse</a:t>
            </a:r>
            <a:r>
              <a:rPr lang="tr-TR" dirty="0"/>
              <a:t> “Tahmininizi Arttırın” mesajı veriyor. Girilen tahmin zaten sayıya eşitse “Doğru Tahmin” mesajı verildikten sonra </a:t>
            </a:r>
            <a:r>
              <a:rPr lang="tr-TR" dirty="0" err="1"/>
              <a:t>sayi</a:t>
            </a:r>
            <a:r>
              <a:rPr lang="tr-TR" dirty="0"/>
              <a:t> != tahmin koşulunu sağlamayacağı için tekrardan döngüye </a:t>
            </a:r>
            <a:r>
              <a:rPr lang="tr-TR" dirty="0" smtClean="0"/>
              <a:t>girmeyecek </a:t>
            </a:r>
            <a:r>
              <a:rPr lang="tr-TR" dirty="0"/>
              <a:t>ve bu kodumuzda başka işlem olmadığı için programımızı sonlandıracaktır.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40678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740C7A5-9BC9-4141-8912-18232CC32D4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11538" y="2013742"/>
            <a:ext cx="9604375" cy="1049337"/>
          </a:xfrm>
        </p:spPr>
        <p:txBody>
          <a:bodyPr/>
          <a:lstStyle/>
          <a:p>
            <a:r>
              <a:rPr lang="tr-TR" dirty="0"/>
              <a:t>  			</a:t>
            </a:r>
            <a:br>
              <a:rPr lang="tr-TR" dirty="0"/>
            </a:br>
            <a:r>
              <a:rPr lang="tr-TR" dirty="0"/>
              <a:t>			</a:t>
            </a:r>
            <a:r>
              <a:rPr lang="tr-TR" b="1" dirty="0"/>
              <a:t>tHANKS!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EBD84EC-9655-4A4A-B680-AD8687D1C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6243" y="4585252"/>
            <a:ext cx="3389670" cy="784484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7D18442F-03DB-48A8-A1D6-4BD419280380}"/>
              </a:ext>
            </a:extLst>
          </p:cNvPr>
          <p:cNvSpPr txBox="1"/>
          <p:nvPr/>
        </p:nvSpPr>
        <p:spPr>
          <a:xfrm>
            <a:off x="8388627" y="4215920"/>
            <a:ext cx="338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handanyarici@gmail.com</a:t>
            </a:r>
          </a:p>
        </p:txBody>
      </p:sp>
      <p:pic>
        <p:nvPicPr>
          <p:cNvPr id="5128" name="Picture 8" descr="Görsel sonucu">
            <a:extLst>
              <a:ext uri="{FF2B5EF4-FFF2-40B4-BE49-F238E27FC236}">
                <a16:creationId xmlns:a16="http://schemas.microsoft.com/office/drawing/2014/main" id="{97302985-C5D0-448B-ABE6-5F95F776A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69716" y="4319589"/>
            <a:ext cx="218911" cy="16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ED4B18-6A95-4160-A870-E6698A2D8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dirty="0" smtClean="0"/>
              <a:t>25</a:t>
            </a:r>
            <a:r>
              <a:rPr lang="en-US" dirty="0" smtClean="0"/>
              <a:t>.02.2020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4533589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Java Control Statements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dirty="0" smtClean="0"/>
              <a:t>25</a:t>
            </a:r>
            <a:r>
              <a:rPr lang="en-US" dirty="0" smtClean="0"/>
              <a:t>.02.2020 </a:t>
            </a:r>
            <a:endParaRPr lang="tr-TR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89578" y="2018702"/>
            <a:ext cx="6431845" cy="4732054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343177698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Java Control Statements (continued)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dirty="0" smtClean="0"/>
              <a:t>25</a:t>
            </a:r>
            <a:r>
              <a:rPr lang="en-US" dirty="0" smtClean="0"/>
              <a:t>.02.2020 </a:t>
            </a:r>
            <a:endParaRPr lang="tr-TR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2218266"/>
            <a:ext cx="6629400" cy="167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378503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9808F018-8626-4137-B2D4-C561B31BBB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8240" y="502515"/>
            <a:ext cx="9603275" cy="1267562"/>
          </a:xfrm>
        </p:spPr>
        <p:txBody>
          <a:bodyPr>
            <a:normAutofit/>
          </a:bodyPr>
          <a:lstStyle/>
          <a:p>
            <a:r>
              <a:rPr lang="tr-TR" altLang="tr-TR" dirty="0" smtClean="0">
                <a:cs typeface="Times New Roman" panose="02020603050405020304" pitchFamily="18" charset="0"/>
              </a:rPr>
              <a:t>Java </a:t>
            </a:r>
            <a:r>
              <a:rPr lang="tr-TR" altLang="tr-TR" dirty="0" err="1" smtClean="0">
                <a:cs typeface="Times New Roman" panose="02020603050405020304" pitchFamily="18" charset="0"/>
              </a:rPr>
              <a:t>Donguler</a:t>
            </a:r>
            <a:r>
              <a:rPr lang="tr-TR" altLang="tr-TR" dirty="0" smtClean="0">
                <a:cs typeface="Times New Roman" panose="02020603050405020304" pitchFamily="18" charset="0"/>
              </a:rPr>
              <a:t> - WHILE</a:t>
            </a:r>
            <a:endParaRPr lang="en-US" altLang="tr-TR" dirty="0">
              <a:cs typeface="Times New Roman" panose="02020603050405020304" pitchFamily="18" charset="0"/>
            </a:endParaRPr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 smtClean="0"/>
              <a:t>25</a:t>
            </a:r>
            <a:r>
              <a:rPr lang="en-US" dirty="0" smtClean="0"/>
              <a:t>.02.2020 </a:t>
            </a:r>
            <a:endParaRPr lang="tr-TR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C0A115E-4698-4810-8F01-90430979B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437817"/>
              </p:ext>
            </p:extLst>
          </p:nvPr>
        </p:nvGraphicFramePr>
        <p:xfrm>
          <a:off x="1329032" y="2039016"/>
          <a:ext cx="5794257" cy="3898940"/>
        </p:xfrm>
        <a:graphic>
          <a:graphicData uri="http://schemas.openxmlformats.org/drawingml/2006/table">
            <a:tbl>
              <a:tblPr/>
              <a:tblGrid>
                <a:gridCol w="893566">
                  <a:extLst>
                    <a:ext uri="{9D8B030D-6E8A-4147-A177-3AD203B41FA5}">
                      <a16:colId xmlns:a16="http://schemas.microsoft.com/office/drawing/2014/main" val="1858393632"/>
                    </a:ext>
                  </a:extLst>
                </a:gridCol>
                <a:gridCol w="4900691">
                  <a:extLst>
                    <a:ext uri="{9D8B030D-6E8A-4147-A177-3AD203B41FA5}">
                      <a16:colId xmlns:a16="http://schemas.microsoft.com/office/drawing/2014/main" val="2930373491"/>
                    </a:ext>
                  </a:extLst>
                </a:gridCol>
              </a:tblGrid>
              <a:tr h="3898940">
                <a:tc>
                  <a:txBody>
                    <a:bodyPr/>
                    <a:lstStyle/>
                    <a:p>
                      <a:pPr algn="ctr" fontAlgn="t"/>
                      <a:r>
                        <a:rPr lang="tr-TR" sz="1300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/>
                      </a:r>
                      <a:br>
                        <a:rPr lang="tr-TR" sz="1300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</a:br>
                      <a:r>
                        <a:rPr lang="tr-TR" sz="1300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tr-TR" sz="130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tr-TR" sz="1300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tr-TR" sz="130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tr-TR" sz="1300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tr-TR" sz="130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tr-TR" sz="1300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tr-TR" sz="130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tr-TR" sz="1300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tr-TR" sz="130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tr-TR" sz="1300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tr-TR" sz="130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t"/>
                      <a:r>
                        <a:rPr lang="tr-TR" sz="1300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</a:txBody>
                  <a:tcPr marL="65087" marR="65087" marT="32544" marB="3254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3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/**</a:t>
                      </a:r>
                      <a:endParaRPr lang="tr-TR" sz="13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tr-TR" sz="13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* Created by tahakirca on 25/09/16.</a:t>
                      </a:r>
                      <a:endParaRPr lang="tr-TR" sz="13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tr-TR" sz="13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*/</a:t>
                      </a:r>
                      <a:endParaRPr lang="tr-TR" sz="13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tr-TR" sz="13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public</a:t>
                      </a:r>
                      <a:r>
                        <a:rPr lang="tr-TR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tr-TR" sz="13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class</a:t>
                      </a:r>
                      <a:r>
                        <a:rPr lang="tr-TR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tr-TR" sz="1300" dirty="0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WhileDongusu</a:t>
                      </a:r>
                      <a:r>
                        <a:rPr lang="tr-TR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tr-TR" sz="13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tr-TR" sz="13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tr-TR" sz="13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tr-TR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tr-TR" sz="13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public</a:t>
                      </a:r>
                      <a:r>
                        <a:rPr lang="tr-TR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tr-TR" sz="13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static</a:t>
                      </a:r>
                      <a:r>
                        <a:rPr lang="tr-TR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tr-TR" sz="13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void</a:t>
                      </a:r>
                      <a:r>
                        <a:rPr lang="tr-TR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tr-TR" sz="1300" dirty="0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main</a:t>
                      </a:r>
                      <a:r>
                        <a:rPr lang="tr-TR" sz="13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tr-TR" sz="13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String</a:t>
                      </a:r>
                      <a:r>
                        <a:rPr lang="tr-TR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tr-TR" sz="13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args</a:t>
                      </a:r>
                      <a:r>
                        <a:rPr lang="tr-TR" sz="13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[]){</a:t>
                      </a:r>
                      <a:endParaRPr lang="tr-TR" sz="13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tr-TR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tr-TR" sz="13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tr-TR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tr-TR" sz="13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tr-TR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= </a:t>
                      </a:r>
                      <a:r>
                        <a:rPr lang="tr-TR" sz="1300" dirty="0">
                          <a:solidFill>
                            <a:srgbClr val="CE0000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tr-TR" sz="1300" dirty="0" smtClean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tr-TR" sz="1300" dirty="0" smtClean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tr-TR" sz="13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tr-TR" sz="1300" dirty="0" err="1" smtClean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while</a:t>
                      </a:r>
                      <a:r>
                        <a:rPr lang="tr-TR" sz="13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tr-TR" sz="1300" dirty="0" smtClean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tr-TR" sz="1300" dirty="0" smtClean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tr-TR" sz="13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&lt;</a:t>
                      </a:r>
                      <a:r>
                        <a:rPr lang="tr-TR" sz="1300" dirty="0" smtClean="0">
                          <a:solidFill>
                            <a:srgbClr val="CE0000"/>
                          </a:solidFill>
                          <a:effectLst/>
                          <a:latin typeface="inherit"/>
                        </a:rPr>
                        <a:t>10</a:t>
                      </a:r>
                      <a:r>
                        <a:rPr lang="tr-TR" sz="1300" dirty="0" smtClean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){</a:t>
                      </a:r>
                      <a:r>
                        <a:rPr lang="tr-TR" sz="13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tr-TR" sz="1300" dirty="0" smtClean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// i 10 dan küçük olduğu müddetçe </a:t>
                      </a:r>
                      <a:r>
                        <a:rPr lang="tr-TR" sz="1300" dirty="0" err="1" smtClean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true</a:t>
                      </a:r>
                      <a:r>
                        <a:rPr lang="tr-TR" sz="1300" dirty="0" smtClean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 dönecektir ve </a:t>
                      </a:r>
                      <a:r>
                        <a:rPr lang="tr-TR" sz="1300" dirty="0" err="1" smtClean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while</a:t>
                      </a:r>
                      <a:r>
                        <a:rPr lang="tr-TR" sz="1300" dirty="0" smtClean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 kod bloğuna girecektir.</a:t>
                      </a:r>
                      <a:endParaRPr lang="tr-TR" sz="1300" dirty="0" smtClean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tr-TR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    </a:t>
                      </a:r>
                      <a:r>
                        <a:rPr lang="tr-TR" sz="13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System</a:t>
                      </a:r>
                      <a:r>
                        <a:rPr lang="tr-TR" sz="13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tr-TR" sz="13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out</a:t>
                      </a:r>
                      <a:r>
                        <a:rPr lang="tr-TR" sz="13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tr-TR" sz="1300" dirty="0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println</a:t>
                      </a:r>
                      <a:r>
                        <a:rPr lang="tr-TR" sz="13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tr-TR" sz="1300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"Merhaba Mobilhanem"</a:t>
                      </a:r>
                      <a:r>
                        <a:rPr lang="tr-TR" sz="13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);</a:t>
                      </a:r>
                      <a:endParaRPr lang="tr-TR" sz="13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tr-TR" sz="13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    </a:t>
                      </a:r>
                      <a:r>
                        <a:rPr lang="tr-TR" sz="1300" dirty="0" smtClean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tr-TR" sz="13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++</a:t>
                      </a:r>
                      <a:r>
                        <a:rPr lang="tr-TR" sz="1300" dirty="0" smtClean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tr-TR" sz="13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tr-TR" sz="1300" dirty="0" smtClean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//her seferinde i'yi 1 arttırır</a:t>
                      </a:r>
                      <a:endParaRPr lang="tr-TR" sz="1300" dirty="0" smtClean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tr-TR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tr-TR" sz="13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tr-TR" sz="13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tr-TR" sz="13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tr-TR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tr-TR" sz="13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tr-TR" sz="13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tr-TR" sz="13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tr-TR" sz="13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65087" marR="65087" marT="32544" marB="3254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403018"/>
                  </a:ext>
                </a:extLst>
              </a:tr>
            </a:tbl>
          </a:graphicData>
        </a:graphic>
      </p:graphicFrame>
      <p:pic>
        <p:nvPicPr>
          <p:cNvPr id="8" name="Picture 6" descr="https://www.mobilhanem.com/wp-content/uploads/2016/09/Untitled.png">
            <a:extLst>
              <a:ext uri="{FF2B5EF4-FFF2-40B4-BE49-F238E27FC236}">
                <a16:creationId xmlns:a16="http://schemas.microsoft.com/office/drawing/2014/main" id="{CC8AF8F4-23C0-4C1D-84AD-423AB8AB9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170" y="2420761"/>
            <a:ext cx="29146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07316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9808F018-8626-4137-B2D4-C561B31BBB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65928" y="800580"/>
            <a:ext cx="9603275" cy="1267562"/>
          </a:xfrm>
        </p:spPr>
        <p:txBody>
          <a:bodyPr>
            <a:normAutofit/>
          </a:bodyPr>
          <a:lstStyle/>
          <a:p>
            <a:r>
              <a:rPr lang="tr-TR" altLang="tr-TR" dirty="0" smtClean="0">
                <a:cs typeface="Times New Roman" panose="02020603050405020304" pitchFamily="18" charset="0"/>
              </a:rPr>
              <a:t>JAVA DONGULER - WHILE</a:t>
            </a:r>
            <a:endParaRPr lang="en-US" altLang="tr-TR" dirty="0">
              <a:cs typeface="Times New Roman" panose="02020603050405020304" pitchFamily="18" charset="0"/>
            </a:endParaRPr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 smtClean="0"/>
              <a:t>25</a:t>
            </a:r>
            <a:r>
              <a:rPr lang="en-US" dirty="0" smtClean="0"/>
              <a:t>.02.2020 </a:t>
            </a:r>
            <a:endParaRPr lang="tr-T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7BD1BC-A324-4964-92FC-6E91967FB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107" y="1434361"/>
            <a:ext cx="7239000" cy="521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36539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17550-38FC-4EA2-85F6-BC01F2C52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pc="-80" dirty="0"/>
              <a:t>JAVA DONGULER - DO WHILE</a:t>
            </a:r>
            <a:endParaRPr lang="tr-TR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 smtClean="0"/>
              <a:t>25</a:t>
            </a:r>
            <a:r>
              <a:rPr lang="en-US" dirty="0" smtClean="0"/>
              <a:t>.02.2020 </a:t>
            </a:r>
            <a:endParaRPr lang="tr-TR" dirty="0"/>
          </a:p>
        </p:txBody>
      </p:sp>
      <p:pic>
        <p:nvPicPr>
          <p:cNvPr id="7" name="Picture 4" descr="https://www.mobilhanem.com/wp-content/uploads/2016/09/java_do_while_loop.jpg">
            <a:extLst>
              <a:ext uri="{FF2B5EF4-FFF2-40B4-BE49-F238E27FC236}">
                <a16:creationId xmlns:a16="http://schemas.microsoft.com/office/drawing/2014/main" id="{9B120463-913C-4403-A100-AE3F71C01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189" y="2259472"/>
            <a:ext cx="2638425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2574" y="2101427"/>
            <a:ext cx="6131564" cy="379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79860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67AA3-1EE5-40BD-B511-74A31DD6B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pc="-90" dirty="0"/>
              <a:t>JAVA DONGULER - FOR</a:t>
            </a:r>
            <a:endParaRPr lang="tr-TR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 smtClean="0"/>
              <a:t>25</a:t>
            </a:r>
            <a:r>
              <a:rPr lang="en-US" dirty="0" smtClean="0"/>
              <a:t>.02.2020 </a:t>
            </a:r>
            <a:endParaRPr lang="tr-T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A1047E-BA3A-4A0E-9FC4-362C7A2DEEA1}"/>
              </a:ext>
            </a:extLst>
          </p:cNvPr>
          <p:cNvSpPr/>
          <p:nvPr/>
        </p:nvSpPr>
        <p:spPr>
          <a:xfrm>
            <a:off x="1683456" y="2018702"/>
            <a:ext cx="74853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for(dongu_baslangic_degeri; dongu_kosulu; dongu_deger_degisimi) {</a:t>
            </a:r>
          </a:p>
          <a:p>
            <a:r>
              <a:rPr lang="tr-TR" dirty="0"/>
              <a:t> 	//kosula uygun kod blogu</a:t>
            </a:r>
          </a:p>
          <a:p>
            <a:r>
              <a:rPr lang="tr-TR" dirty="0"/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75E2D8-7579-4D56-9BEF-47350A700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509" y="2659809"/>
            <a:ext cx="7197218" cy="335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2434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67AA3-1EE5-40BD-B511-74A31DD6B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pc="-90" dirty="0"/>
              <a:t>JAVA DONGULER - FOR</a:t>
            </a:r>
            <a:endParaRPr lang="tr-TR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 smtClean="0"/>
              <a:t>25</a:t>
            </a:r>
            <a:r>
              <a:rPr lang="en-US" dirty="0" smtClean="0"/>
              <a:t>.02.2020 </a:t>
            </a:r>
            <a:endParaRPr lang="tr-T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8AE45F-80A3-4426-9D7C-13F8F8C66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092" y="1774732"/>
            <a:ext cx="6572974" cy="424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6801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A5F2-A12F-4CF1-BEAD-3C71D8A08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pc="-90" dirty="0"/>
              <a:t>JAVA DONGULER - BREAK</a:t>
            </a:r>
            <a:endParaRPr lang="tr-TR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 smtClean="0"/>
              <a:t>25.</a:t>
            </a:r>
            <a:r>
              <a:rPr lang="en-US" dirty="0" smtClean="0"/>
              <a:t>02.2020 </a:t>
            </a:r>
            <a:endParaRPr lang="tr-T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258045"/>
          </a:xfrm>
        </p:spPr>
        <p:txBody>
          <a:bodyPr>
            <a:normAutofit lnSpcReduction="10000"/>
          </a:bodyPr>
          <a:lstStyle/>
          <a:p>
            <a:r>
              <a:rPr lang="tr-TR" sz="1600" b="1" dirty="0">
                <a:solidFill>
                  <a:srgbClr val="5E5E5E"/>
                </a:solidFill>
                <a:latin typeface="Cabin"/>
              </a:rPr>
              <a:t>break </a:t>
            </a:r>
            <a:r>
              <a:rPr lang="tr-TR" sz="1600" dirty="0">
                <a:solidFill>
                  <a:srgbClr val="5E5E5E"/>
                </a:solidFill>
                <a:latin typeface="Cabin"/>
              </a:rPr>
              <a:t>deyimi döngülerden ansızın çıkmanızı ve döngüyü istediğiniz durumlarda sonlandırmanızı sağlamaktadır. Örneğin, bir </a:t>
            </a:r>
            <a:r>
              <a:rPr lang="tr-TR" sz="1600" dirty="0" err="1">
                <a:solidFill>
                  <a:srgbClr val="5E5E5E"/>
                </a:solidFill>
                <a:latin typeface="Cabin"/>
              </a:rPr>
              <a:t>veritabanından</a:t>
            </a:r>
            <a:r>
              <a:rPr lang="tr-TR" sz="1600" dirty="0">
                <a:solidFill>
                  <a:srgbClr val="5E5E5E"/>
                </a:solidFill>
                <a:latin typeface="Cabin"/>
              </a:rPr>
              <a:t> tüm </a:t>
            </a:r>
            <a:r>
              <a:rPr lang="tr-TR" sz="1600" dirty="0" err="1">
                <a:solidFill>
                  <a:srgbClr val="5E5E5E"/>
                </a:solidFill>
                <a:latin typeface="Cabin"/>
              </a:rPr>
              <a:t>id</a:t>
            </a:r>
            <a:r>
              <a:rPr lang="tr-TR" sz="1600" dirty="0">
                <a:solidFill>
                  <a:srgbClr val="5E5E5E"/>
                </a:solidFill>
                <a:latin typeface="Cabin"/>
              </a:rPr>
              <a:t> değerlerini çektiniz ve </a:t>
            </a:r>
            <a:r>
              <a:rPr lang="tr-TR" sz="1600" dirty="0" err="1">
                <a:solidFill>
                  <a:srgbClr val="5E5E5E"/>
                </a:solidFill>
                <a:latin typeface="Cabin"/>
              </a:rPr>
              <a:t>id</a:t>
            </a:r>
            <a:r>
              <a:rPr lang="tr-TR" sz="1600" dirty="0">
                <a:solidFill>
                  <a:srgbClr val="5E5E5E"/>
                </a:solidFill>
                <a:latin typeface="Cabin"/>
              </a:rPr>
              <a:t> değerlerinden ilk 15 tanesini listeleyeceksiniz. Eğer elinizde 15’ten fazla kayıt varsa döngüyü bir şekilde sonlandırmanız gerekmektedir.</a:t>
            </a:r>
            <a:endParaRPr lang="tr-TR" sz="1600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143" y="2912648"/>
            <a:ext cx="3684235" cy="380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9222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Galeri">
  <a:themeElements>
    <a:clrScheme name="Galeri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4341</TotalTime>
  <Words>825</Words>
  <Application>Microsoft Office PowerPoint</Application>
  <PresentationFormat>Widescreen</PresentationFormat>
  <Paragraphs>131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Cabin</vt:lpstr>
      <vt:lpstr>Calibri</vt:lpstr>
      <vt:lpstr>Gill Sans MT</vt:lpstr>
      <vt:lpstr>inherit</vt:lpstr>
      <vt:lpstr>Times New Roman</vt:lpstr>
      <vt:lpstr>Galeri</vt:lpstr>
      <vt:lpstr>Handan YARICI</vt:lpstr>
      <vt:lpstr>Java Control Statements</vt:lpstr>
      <vt:lpstr>Java Control Statements (continued)</vt:lpstr>
      <vt:lpstr>Java Donguler - WHILE</vt:lpstr>
      <vt:lpstr>JAVA DONGULER - WHILE</vt:lpstr>
      <vt:lpstr>JAVA DONGULER - DO WHILE</vt:lpstr>
      <vt:lpstr>JAVA DONGULER - FOR</vt:lpstr>
      <vt:lpstr>JAVA DONGULER - FOR</vt:lpstr>
      <vt:lpstr>JAVA DONGULER - BREAK</vt:lpstr>
      <vt:lpstr>JAVA DONGULER - BREAK</vt:lpstr>
      <vt:lpstr>JAVA DONGULER - CONTINUE</vt:lpstr>
      <vt:lpstr>JAVA – MATH</vt:lpstr>
      <vt:lpstr>LAB STUDY</vt:lpstr>
      <vt:lpstr>         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Handan YARICI</dc:title>
  <dc:creator>Lenovo</dc:creator>
  <cp:lastModifiedBy>HANDAN YARICI</cp:lastModifiedBy>
  <cp:revision>259</cp:revision>
  <dcterms:created xsi:type="dcterms:W3CDTF">2018-01-02T11:14:43Z</dcterms:created>
  <dcterms:modified xsi:type="dcterms:W3CDTF">2020-02-23T13:00:47Z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c73cc603-ebb3-4edd-a9d9-483e8ce2b4b9</vt:lpwstr>
  </property>
  <property fmtid="{D5CDD505-2E9C-101B-9397-08002B2CF9AE}" pid="3" name="TURKCELLCLASSIFICATION">
    <vt:lpwstr>TURKCELL DAHİLİ</vt:lpwstr>
  </property>
</Properties>
</file>