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notesMasterIdLst>
    <p:notesMasterId r:id="rId21"/>
  </p:notesMasterIdLst>
  <p:sldIdLst>
    <p:sldId id="256" r:id="rId2"/>
    <p:sldId id="283" r:id="rId3"/>
    <p:sldId id="284" r:id="rId4"/>
    <p:sldId id="285" r:id="rId5"/>
    <p:sldId id="287" r:id="rId6"/>
    <p:sldId id="286" r:id="rId7"/>
    <p:sldId id="288" r:id="rId8"/>
    <p:sldId id="289" r:id="rId9"/>
    <p:sldId id="290" r:id="rId10"/>
    <p:sldId id="299" r:id="rId11"/>
    <p:sldId id="264" r:id="rId12"/>
    <p:sldId id="282" r:id="rId13"/>
    <p:sldId id="270" r:id="rId14"/>
    <p:sldId id="260" r:id="rId15"/>
    <p:sldId id="263" r:id="rId16"/>
    <p:sldId id="266" r:id="rId17"/>
    <p:sldId id="271" r:id="rId18"/>
    <p:sldId id="281" r:id="rId19"/>
    <p:sldId id="26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3605" autoAdjust="0"/>
  </p:normalViewPr>
  <p:slideViewPr>
    <p:cSldViewPr snapToGrid="0">
      <p:cViewPr varScale="1">
        <p:scale>
          <a:sx n="85" d="100"/>
          <a:sy n="85" d="100"/>
        </p:scale>
        <p:origin x="159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28B2EF-1A80-4400-AB53-58D44E3FB11E}" type="datetimeFigureOut">
              <a:rPr lang="tr-TR" smtClean="0"/>
              <a:t>12.02.2020</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DFF3B7-CDDD-40F1-9E00-2CA7C72128F3}" type="slidenum">
              <a:rPr lang="tr-TR" smtClean="0"/>
              <a:t>‹#›</a:t>
            </a:fld>
            <a:endParaRPr lang="tr-TR"/>
          </a:p>
        </p:txBody>
      </p:sp>
    </p:spTree>
    <p:extLst>
      <p:ext uri="{BB962C8B-B14F-4D97-AF65-F5344CB8AC3E}">
        <p14:creationId xmlns:p14="http://schemas.microsoft.com/office/powerpoint/2010/main" val="3948550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smtClean="0"/>
              <a:t>9 </a:t>
            </a:r>
            <a:r>
              <a:rPr lang="tr-TR" dirty="0" err="1" smtClean="0"/>
              <a:t>round</a:t>
            </a:r>
            <a:r>
              <a:rPr lang="tr-TR" dirty="0" smtClean="0"/>
              <a:t> programından bahset problem</a:t>
            </a:r>
            <a:r>
              <a:rPr lang="tr-TR" baseline="0" dirty="0" smtClean="0"/>
              <a:t> </a:t>
            </a:r>
            <a:r>
              <a:rPr lang="tr-TR" baseline="0" dirty="0" err="1" smtClean="0"/>
              <a:t>definition</a:t>
            </a:r>
            <a:r>
              <a:rPr lang="tr-TR" baseline="0" dirty="0" smtClean="0"/>
              <a:t> ve analiz aşamasını detaylandır.</a:t>
            </a:r>
          </a:p>
        </p:txBody>
      </p:sp>
      <p:sp>
        <p:nvSpPr>
          <p:cNvPr id="4" name="Slide Number Placeholder 3"/>
          <p:cNvSpPr>
            <a:spLocks noGrp="1"/>
          </p:cNvSpPr>
          <p:nvPr>
            <p:ph type="sldNum" sz="quarter" idx="10"/>
          </p:nvPr>
        </p:nvSpPr>
        <p:spPr/>
        <p:txBody>
          <a:bodyPr/>
          <a:lstStyle/>
          <a:p>
            <a:fld id="{F3DFF3B7-CDDD-40F1-9E00-2CA7C72128F3}" type="slidenum">
              <a:rPr lang="tr-TR" smtClean="0"/>
              <a:t>2</a:t>
            </a:fld>
            <a:endParaRPr lang="tr-TR"/>
          </a:p>
        </p:txBody>
      </p:sp>
    </p:spTree>
    <p:extLst>
      <p:ext uri="{BB962C8B-B14F-4D97-AF65-F5344CB8AC3E}">
        <p14:creationId xmlns:p14="http://schemas.microsoft.com/office/powerpoint/2010/main" val="3229604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smtClean="0"/>
              <a:t>Küçük problemler </a:t>
            </a:r>
            <a:r>
              <a:rPr lang="tr-TR" baseline="0" dirty="0" smtClean="0"/>
              <a:t>Hesap makinesi</a:t>
            </a:r>
            <a:endParaRPr lang="en-US" dirty="0" smtClean="0"/>
          </a:p>
          <a:p>
            <a:endParaRPr lang="en-US" dirty="0"/>
          </a:p>
        </p:txBody>
      </p:sp>
      <p:sp>
        <p:nvSpPr>
          <p:cNvPr id="4" name="Slide Number Placeholder 3"/>
          <p:cNvSpPr>
            <a:spLocks noGrp="1"/>
          </p:cNvSpPr>
          <p:nvPr>
            <p:ph type="sldNum" sz="quarter" idx="10"/>
          </p:nvPr>
        </p:nvSpPr>
        <p:spPr/>
        <p:txBody>
          <a:bodyPr/>
          <a:lstStyle/>
          <a:p>
            <a:fld id="{F3DFF3B7-CDDD-40F1-9E00-2CA7C72128F3}" type="slidenum">
              <a:rPr lang="tr-TR" smtClean="0"/>
              <a:t>3</a:t>
            </a:fld>
            <a:endParaRPr lang="tr-TR"/>
          </a:p>
        </p:txBody>
      </p:sp>
    </p:spTree>
    <p:extLst>
      <p:ext uri="{BB962C8B-B14F-4D97-AF65-F5344CB8AC3E}">
        <p14:creationId xmlns:p14="http://schemas.microsoft.com/office/powerpoint/2010/main" val="1728425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DFF3B7-CDDD-40F1-9E00-2CA7C72128F3}" type="slidenum">
              <a:rPr lang="tr-TR" smtClean="0"/>
              <a:t>4</a:t>
            </a:fld>
            <a:endParaRPr lang="tr-TR"/>
          </a:p>
        </p:txBody>
      </p:sp>
    </p:spTree>
    <p:extLst>
      <p:ext uri="{BB962C8B-B14F-4D97-AF65-F5344CB8AC3E}">
        <p14:creationId xmlns:p14="http://schemas.microsoft.com/office/powerpoint/2010/main" val="1094325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DFF3B7-CDDD-40F1-9E00-2CA7C72128F3}" type="slidenum">
              <a:rPr lang="tr-TR" smtClean="0"/>
              <a:t>5</a:t>
            </a:fld>
            <a:endParaRPr lang="tr-TR"/>
          </a:p>
        </p:txBody>
      </p:sp>
    </p:spTree>
    <p:extLst>
      <p:ext uri="{BB962C8B-B14F-4D97-AF65-F5344CB8AC3E}">
        <p14:creationId xmlns:p14="http://schemas.microsoft.com/office/powerpoint/2010/main" val="1641901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tr-TR"/>
              <a:t>Asıl başlık stilini düzenlemek için tıklayın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r>
              <a:rPr lang="tr-TR"/>
              <a:t>22.02.2018</a:t>
            </a:r>
          </a:p>
        </p:txBody>
      </p:sp>
      <p:sp>
        <p:nvSpPr>
          <p:cNvPr id="5" name="Footer Placeholder 4"/>
          <p:cNvSpPr>
            <a:spLocks noGrp="1"/>
          </p:cNvSpPr>
          <p:nvPr>
            <p:ph type="ftr" sz="quarter" idx="11"/>
          </p:nvPr>
        </p:nvSpPr>
        <p:spPr>
          <a:xfrm>
            <a:off x="2416500" y="329307"/>
            <a:ext cx="4973915" cy="309201"/>
          </a:xfrm>
        </p:spPr>
        <p:txBody>
          <a:bodyPr/>
          <a:lstStyle/>
          <a:p>
            <a:endParaRPr lang="tr-TR"/>
          </a:p>
        </p:txBody>
      </p:sp>
      <p:sp>
        <p:nvSpPr>
          <p:cNvPr id="6" name="Slide Number Placeholder 5"/>
          <p:cNvSpPr>
            <a:spLocks noGrp="1"/>
          </p:cNvSpPr>
          <p:nvPr>
            <p:ph type="sldNum" sz="quarter" idx="12"/>
          </p:nvPr>
        </p:nvSpPr>
        <p:spPr>
          <a:xfrm>
            <a:off x="1437664" y="798973"/>
            <a:ext cx="811019" cy="503578"/>
          </a:xfrm>
        </p:spPr>
        <p:txBody>
          <a:bodyPr/>
          <a:lstStyle/>
          <a:p>
            <a:fld id="{5E6B08E3-1F2F-4190-9FAF-906D5E1459BE}" type="slidenum">
              <a:rPr lang="tr-TR" smtClean="0"/>
              <a:t>‹#›</a:t>
            </a:fld>
            <a:endParaRPr lang="tr-T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3631806"/>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r>
              <a:rPr lang="tr-TR"/>
              <a:t>22.02.2018</a:t>
            </a: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E6B08E3-1F2F-4190-9FAF-906D5E1459BE}" type="slidenum">
              <a:rPr lang="tr-TR" smtClean="0"/>
              <a:t>‹#›</a:t>
            </a:fld>
            <a:endParaRPr lang="tr-T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2379732"/>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r>
              <a:rPr lang="tr-TR"/>
              <a:t>22.02.2018</a:t>
            </a: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E6B08E3-1F2F-4190-9FAF-906D5E1459BE}" type="slidenum">
              <a:rPr lang="tr-TR" smtClean="0"/>
              <a:t>‹#›</a:t>
            </a:fld>
            <a:endParaRPr lang="tr-T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929833"/>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r>
              <a:rPr lang="tr-TR"/>
              <a:t>22.02.2018</a:t>
            </a: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E6B08E3-1F2F-4190-9FAF-906D5E1459BE}" type="slidenum">
              <a:rPr lang="tr-TR" smtClean="0"/>
              <a:t>‹#›</a:t>
            </a:fld>
            <a:endParaRPr lang="tr-T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7967724"/>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r>
              <a:rPr lang="tr-TR"/>
              <a:t>22.02.2018</a:t>
            </a: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E6B08E3-1F2F-4190-9FAF-906D5E1459BE}" type="slidenum">
              <a:rPr lang="tr-TR" smtClean="0"/>
              <a:t>‹#›</a:t>
            </a:fld>
            <a:endParaRPr lang="tr-T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6719701"/>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r>
              <a:rPr lang="tr-TR"/>
              <a:t>22.02.2018</a:t>
            </a: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E6B08E3-1F2F-4190-9FAF-906D5E1459BE}" type="slidenum">
              <a:rPr lang="tr-TR" smtClean="0"/>
              <a:t>‹#›</a:t>
            </a:fld>
            <a:endParaRPr lang="tr-T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22728"/>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1447191" y="2824269"/>
            <a:ext cx="4645152" cy="2644457"/>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6412362" y="2821491"/>
            <a:ext cx="4645152" cy="2637371"/>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r>
              <a:rPr lang="tr-TR"/>
              <a:t>22.02.2018</a:t>
            </a: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E6B08E3-1F2F-4190-9FAF-906D5E1459BE}" type="slidenum">
              <a:rPr lang="tr-TR" smtClean="0"/>
              <a:t>‹#›</a:t>
            </a:fld>
            <a:endParaRPr lang="tr-T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8768002"/>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r>
              <a:rPr lang="tr-TR"/>
              <a:t>22.02.2018</a:t>
            </a: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E6B08E3-1F2F-4190-9FAF-906D5E1459BE}" type="slidenum">
              <a:rPr lang="tr-TR" smtClean="0"/>
              <a:t>‹#›</a:t>
            </a:fld>
            <a:endParaRPr lang="tr-T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8297839"/>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tr-TR"/>
              <a:t>22.02.2018</a:t>
            </a: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E6B08E3-1F2F-4190-9FAF-906D5E1459BE}" type="slidenum">
              <a:rPr lang="tr-TR" smtClean="0"/>
              <a:t>‹#›</a:t>
            </a:fld>
            <a:endParaRPr lang="tr-TR"/>
          </a:p>
        </p:txBody>
      </p:sp>
    </p:spTree>
    <p:extLst>
      <p:ext uri="{BB962C8B-B14F-4D97-AF65-F5344CB8AC3E}">
        <p14:creationId xmlns:p14="http://schemas.microsoft.com/office/powerpoint/2010/main" val="3058407548"/>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tr-TR"/>
              <a:t>Asıl başlık stilini düzenlemek için tıklayın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r>
              <a:rPr lang="tr-TR"/>
              <a:t>22.02.2018</a:t>
            </a: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E6B08E3-1F2F-4190-9FAF-906D5E1459BE}" type="slidenum">
              <a:rPr lang="tr-TR" smtClean="0"/>
              <a:t>‹#›</a:t>
            </a:fld>
            <a:endParaRPr lang="tr-T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7395460"/>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tr-TR"/>
              <a:t>22.02.2018</a:t>
            </a:r>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5E6B08E3-1F2F-4190-9FAF-906D5E1459BE}" type="slidenum">
              <a:rPr lang="tr-TR" smtClean="0"/>
              <a:t>‹#›</a:t>
            </a:fld>
            <a:endParaRPr lang="tr-T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9782589"/>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9000">
              <a:schemeClr val="bg2">
                <a:tint val="94000"/>
                <a:satMod val="80000"/>
                <a:lumMod val="106000"/>
              </a:schemeClr>
            </a:gs>
            <a:gs pos="100000">
              <a:schemeClr val="bg2">
                <a:shade val="80000"/>
              </a:schemeClr>
            </a:gs>
          </a:gsLst>
          <a:path path="circle">
            <a:fillToRect l="43000" r="43000" b="100000"/>
          </a:path>
          <a:tileRect/>
        </a:grad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tr-TR"/>
              <a:t>22.02.2018</a:t>
            </a: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E6B08E3-1F2F-4190-9FAF-906D5E1459BE}" type="slidenum">
              <a:rPr lang="tr-TR" smtClean="0"/>
              <a:t>‹#›</a:t>
            </a:fld>
            <a:endParaRPr lang="tr-T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6427379"/>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ransition spd="slow">
    <p:push dir="u"/>
  </p:transition>
  <p:hf sldNum="0" hdr="0" ftr="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6CD6F68B-1AC4-4E62-B6E7-A5FB8B13632C}"/>
              </a:ext>
            </a:extLst>
          </p:cNvPr>
          <p:cNvSpPr>
            <a:spLocks noGrp="1"/>
          </p:cNvSpPr>
          <p:nvPr>
            <p:ph type="ctrTitle"/>
          </p:nvPr>
        </p:nvSpPr>
        <p:spPr/>
        <p:txBody>
          <a:bodyPr>
            <a:normAutofit/>
          </a:bodyPr>
          <a:lstStyle/>
          <a:p>
            <a:r>
              <a:rPr lang="tr-TR" sz="5400" dirty="0"/>
              <a:t>Handan YARICI</a:t>
            </a:r>
          </a:p>
        </p:txBody>
      </p:sp>
      <p:sp>
        <p:nvSpPr>
          <p:cNvPr id="3" name="Alt Başlık 2">
            <a:extLst>
              <a:ext uri="{FF2B5EF4-FFF2-40B4-BE49-F238E27FC236}">
                <a16:creationId xmlns:a16="http://schemas.microsoft.com/office/drawing/2014/main" id="{EE7C2A70-8DEA-4B82-95C9-5E2B2B1E7206}"/>
              </a:ext>
            </a:extLst>
          </p:cNvPr>
          <p:cNvSpPr>
            <a:spLocks noGrp="1"/>
          </p:cNvSpPr>
          <p:nvPr>
            <p:ph type="subTitle" idx="1"/>
          </p:nvPr>
        </p:nvSpPr>
        <p:spPr>
          <a:xfrm>
            <a:off x="2417780" y="3531204"/>
            <a:ext cx="8276724" cy="2167232"/>
          </a:xfrm>
        </p:spPr>
        <p:txBody>
          <a:bodyPr>
            <a:normAutofit fontScale="62500" lnSpcReduction="20000"/>
          </a:bodyPr>
          <a:lstStyle/>
          <a:p>
            <a:r>
              <a:rPr lang="tr-TR" sz="4200" dirty="0"/>
              <a:t>Senıor Software Engıneer</a:t>
            </a:r>
          </a:p>
          <a:p>
            <a:pPr>
              <a:spcBef>
                <a:spcPts val="0"/>
              </a:spcBef>
            </a:pPr>
            <a:endParaRPr lang="tr-TR" sz="2900" cap="none" dirty="0"/>
          </a:p>
          <a:p>
            <a:pPr>
              <a:spcBef>
                <a:spcPts val="0"/>
              </a:spcBef>
            </a:pPr>
            <a:endParaRPr lang="tr-TR" sz="3700" cap="none" dirty="0"/>
          </a:p>
          <a:p>
            <a:endParaRPr lang="tr-TR" dirty="0"/>
          </a:p>
          <a:p>
            <a:r>
              <a:rPr lang="tr-TR" cap="none" dirty="0"/>
              <a:t>						</a:t>
            </a:r>
          </a:p>
          <a:p>
            <a:pPr>
              <a:spcBef>
                <a:spcPts val="0"/>
              </a:spcBef>
            </a:pPr>
            <a:r>
              <a:rPr lang="tr-TR" cap="none" dirty="0"/>
              <a:t>						</a:t>
            </a:r>
          </a:p>
          <a:p>
            <a:endParaRPr lang="tr-TR" cap="none" dirty="0"/>
          </a:p>
          <a:p>
            <a:endParaRPr lang="tr-TR" cap="none" dirty="0"/>
          </a:p>
        </p:txBody>
      </p:sp>
      <p:pic>
        <p:nvPicPr>
          <p:cNvPr id="4098" name="Picture 2" descr="İlgili resim">
            <a:extLst>
              <a:ext uri="{FF2B5EF4-FFF2-40B4-BE49-F238E27FC236}">
                <a16:creationId xmlns:a16="http://schemas.microsoft.com/office/drawing/2014/main" id="{A6DD29CC-332F-4E5D-B201-18EFCAB6B83D}"/>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8640416" y="5043316"/>
            <a:ext cx="212036" cy="274840"/>
          </a:xfrm>
          <a:prstGeom prst="rect">
            <a:avLst/>
          </a:prstGeom>
          <a:noFill/>
          <a:extLst>
            <a:ext uri="{909E8E84-426E-40DD-AFC4-6F175D3DCCD1}">
              <a14:hiddenFill xmlns:a14="http://schemas.microsoft.com/office/drawing/2010/main">
                <a:solidFill>
                  <a:srgbClr val="FFFFFF"/>
                </a:solidFill>
              </a14:hiddenFill>
            </a:ext>
          </a:extLst>
        </p:spPr>
      </p:pic>
      <p:sp>
        <p:nvSpPr>
          <p:cNvPr id="4" name="Metin kutusu 3">
            <a:extLst>
              <a:ext uri="{FF2B5EF4-FFF2-40B4-BE49-F238E27FC236}">
                <a16:creationId xmlns:a16="http://schemas.microsoft.com/office/drawing/2014/main" id="{DAC5B2A2-6239-470C-B0AE-28F7E44D0BE7}"/>
              </a:ext>
            </a:extLst>
          </p:cNvPr>
          <p:cNvSpPr txBox="1"/>
          <p:nvPr/>
        </p:nvSpPr>
        <p:spPr>
          <a:xfrm>
            <a:off x="8852452" y="4996070"/>
            <a:ext cx="2902226" cy="369332"/>
          </a:xfrm>
          <a:prstGeom prst="rect">
            <a:avLst/>
          </a:prstGeom>
          <a:noFill/>
        </p:spPr>
        <p:txBody>
          <a:bodyPr wrap="square" rtlCol="0">
            <a:spAutoFit/>
          </a:bodyPr>
          <a:lstStyle/>
          <a:p>
            <a:r>
              <a:rPr lang="tr-TR" dirty="0"/>
              <a:t>linkedin.com/in/handanyarici</a:t>
            </a:r>
          </a:p>
        </p:txBody>
      </p:sp>
      <p:pic>
        <p:nvPicPr>
          <p:cNvPr id="4100" name="Picture 4" descr="github ile ilgili görsel sonucu">
            <a:extLst>
              <a:ext uri="{FF2B5EF4-FFF2-40B4-BE49-F238E27FC236}">
                <a16:creationId xmlns:a16="http://schemas.microsoft.com/office/drawing/2014/main" id="{668E71A2-CD73-46F4-A6F2-AD420734634D}"/>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362121" y="5421400"/>
            <a:ext cx="887105" cy="443553"/>
          </a:xfrm>
          <a:prstGeom prst="rect">
            <a:avLst/>
          </a:prstGeom>
          <a:noFill/>
          <a:extLst>
            <a:ext uri="{909E8E84-426E-40DD-AFC4-6F175D3DCCD1}">
              <a14:hiddenFill xmlns:a14="http://schemas.microsoft.com/office/drawing/2010/main">
                <a:solidFill>
                  <a:srgbClr val="FFFFFF"/>
                </a:solidFill>
              </a14:hiddenFill>
            </a:ext>
          </a:extLst>
        </p:spPr>
      </p:pic>
      <p:sp>
        <p:nvSpPr>
          <p:cNvPr id="5" name="Metin kutusu 4">
            <a:extLst>
              <a:ext uri="{FF2B5EF4-FFF2-40B4-BE49-F238E27FC236}">
                <a16:creationId xmlns:a16="http://schemas.microsoft.com/office/drawing/2014/main" id="{A5DF2B4E-4BC0-4948-9966-232899755A30}"/>
              </a:ext>
            </a:extLst>
          </p:cNvPr>
          <p:cNvSpPr txBox="1"/>
          <p:nvPr/>
        </p:nvSpPr>
        <p:spPr>
          <a:xfrm>
            <a:off x="9024730" y="5421400"/>
            <a:ext cx="2438400" cy="369332"/>
          </a:xfrm>
          <a:prstGeom prst="rect">
            <a:avLst/>
          </a:prstGeom>
          <a:noFill/>
        </p:spPr>
        <p:txBody>
          <a:bodyPr wrap="square" rtlCol="0">
            <a:spAutoFit/>
          </a:bodyPr>
          <a:lstStyle/>
          <a:p>
            <a:r>
              <a:rPr lang="tr-TR" dirty="0"/>
              <a:t>github.com/handanyarici</a:t>
            </a:r>
          </a:p>
        </p:txBody>
      </p:sp>
      <p:sp>
        <p:nvSpPr>
          <p:cNvPr id="6" name="Date Placeholder 5">
            <a:extLst>
              <a:ext uri="{FF2B5EF4-FFF2-40B4-BE49-F238E27FC236}">
                <a16:creationId xmlns:a16="http://schemas.microsoft.com/office/drawing/2014/main" id="{F0751687-922C-4419-B37C-E1742F5D6BAE}"/>
              </a:ext>
            </a:extLst>
          </p:cNvPr>
          <p:cNvSpPr>
            <a:spLocks noGrp="1"/>
          </p:cNvSpPr>
          <p:nvPr>
            <p:ph type="dt" sz="half" idx="10"/>
          </p:nvPr>
        </p:nvSpPr>
        <p:spPr/>
        <p:txBody>
          <a:bodyPr/>
          <a:lstStyle/>
          <a:p>
            <a:r>
              <a:rPr lang="tr-TR" dirty="0" smtClean="0"/>
              <a:t>11.02.2020</a:t>
            </a:r>
          </a:p>
          <a:p>
            <a:endParaRPr lang="tr-TR" dirty="0"/>
          </a:p>
        </p:txBody>
      </p:sp>
    </p:spTree>
    <p:extLst>
      <p:ext uri="{BB962C8B-B14F-4D97-AF65-F5344CB8AC3E}">
        <p14:creationId xmlns:p14="http://schemas.microsoft.com/office/powerpoint/2010/main" val="258676648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Structured</a:t>
            </a:r>
            <a:r>
              <a:rPr lang="tr-TR" dirty="0" smtClean="0"/>
              <a:t> </a:t>
            </a:r>
            <a:r>
              <a:rPr lang="tr-TR" dirty="0" err="1" smtClean="0"/>
              <a:t>desıgn</a:t>
            </a:r>
            <a:endParaRPr lang="en-US" dirty="0"/>
          </a:p>
        </p:txBody>
      </p:sp>
      <p:sp>
        <p:nvSpPr>
          <p:cNvPr id="4" name="Date Placeholder 3"/>
          <p:cNvSpPr>
            <a:spLocks noGrp="1"/>
          </p:cNvSpPr>
          <p:nvPr>
            <p:ph type="dt" sz="half" idx="10"/>
          </p:nvPr>
        </p:nvSpPr>
        <p:spPr/>
        <p:txBody>
          <a:bodyPr/>
          <a:lstStyle/>
          <a:p>
            <a:r>
              <a:rPr lang="tr-TR" smtClean="0"/>
              <a:t>22.02.2018</a:t>
            </a:r>
            <a:endParaRPr lang="tr-TR"/>
          </a:p>
        </p:txBody>
      </p:sp>
      <p:pic>
        <p:nvPicPr>
          <p:cNvPr id="5" name="Picture 4"/>
          <p:cNvPicPr>
            <a:picLocks noChangeAspect="1"/>
          </p:cNvPicPr>
          <p:nvPr/>
        </p:nvPicPr>
        <p:blipFill>
          <a:blip r:embed="rId2"/>
          <a:stretch>
            <a:fillRect/>
          </a:stretch>
        </p:blipFill>
        <p:spPr>
          <a:xfrm>
            <a:off x="2437165" y="2015732"/>
            <a:ext cx="6729413" cy="3987155"/>
          </a:xfrm>
          <a:prstGeom prst="rect">
            <a:avLst/>
          </a:prstGeom>
        </p:spPr>
      </p:pic>
    </p:spTree>
    <p:extLst>
      <p:ext uri="{BB962C8B-B14F-4D97-AF65-F5344CB8AC3E}">
        <p14:creationId xmlns:p14="http://schemas.microsoft.com/office/powerpoint/2010/main" val="407557865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38B784C9-11A9-47E5-BA71-510FAA504688}"/>
              </a:ext>
            </a:extLst>
          </p:cNvPr>
          <p:cNvSpPr>
            <a:spLocks noGrp="1"/>
          </p:cNvSpPr>
          <p:nvPr>
            <p:ph type="title"/>
          </p:nvPr>
        </p:nvSpPr>
        <p:spPr>
          <a:xfrm>
            <a:off x="1451579" y="520995"/>
            <a:ext cx="9603275" cy="1332759"/>
          </a:xfrm>
        </p:spPr>
        <p:txBody>
          <a:bodyPr>
            <a:normAutofit/>
          </a:bodyPr>
          <a:lstStyle/>
          <a:p>
            <a:r>
              <a:rPr lang="tr-TR" dirty="0"/>
              <a:t>WHY OBJECT ORIENTED</a:t>
            </a:r>
            <a:r>
              <a:rPr lang="tr-TR" sz="2400" dirty="0"/>
              <a:t/>
            </a:r>
            <a:br>
              <a:rPr lang="tr-TR" sz="2400" dirty="0"/>
            </a:br>
            <a:endParaRPr lang="tr-TR" b="1" i="1" dirty="0"/>
          </a:p>
        </p:txBody>
      </p:sp>
      <p:sp>
        <p:nvSpPr>
          <p:cNvPr id="3" name="İçerik Yer Tutucusu 2">
            <a:extLst>
              <a:ext uri="{FF2B5EF4-FFF2-40B4-BE49-F238E27FC236}">
                <a16:creationId xmlns:a16="http://schemas.microsoft.com/office/drawing/2014/main" id="{79FD1F9B-7037-44F9-A4BB-6C19D135A8D0}"/>
              </a:ext>
            </a:extLst>
          </p:cNvPr>
          <p:cNvSpPr>
            <a:spLocks noGrp="1"/>
          </p:cNvSpPr>
          <p:nvPr>
            <p:ph idx="1"/>
          </p:nvPr>
        </p:nvSpPr>
        <p:spPr/>
        <p:txBody>
          <a:bodyPr/>
          <a:lstStyle/>
          <a:p>
            <a:pPr marL="0" indent="0">
              <a:buNone/>
            </a:pPr>
            <a:r>
              <a:rPr lang="en-US" altLang="tr-TR" sz="1600" i="1" dirty="0" smtClean="0"/>
              <a:t>“The "software </a:t>
            </a:r>
            <a:r>
              <a:rPr lang="en-US" altLang="tr-TR" sz="1600" i="1" dirty="0"/>
              <a:t>crises" came about when people realized the major problems in software development were … caused by </a:t>
            </a:r>
            <a:r>
              <a:rPr lang="en-US" altLang="tr-TR" sz="1600" b="1" i="1" dirty="0"/>
              <a:t>communication</a:t>
            </a:r>
            <a:r>
              <a:rPr lang="en-US" altLang="tr-TR" sz="1600" i="1" dirty="0"/>
              <a:t> difficulties and the management of </a:t>
            </a:r>
            <a:r>
              <a:rPr lang="en-US" altLang="tr-TR" sz="1600" b="1" i="1" dirty="0"/>
              <a:t>complexity”</a:t>
            </a:r>
            <a:r>
              <a:rPr lang="en-US" altLang="tr-TR" sz="1600" i="1" dirty="0"/>
              <a:t> </a:t>
            </a:r>
            <a:endParaRPr lang="tr-TR" altLang="tr-TR" sz="1600" i="1" dirty="0"/>
          </a:p>
          <a:p>
            <a:pPr marL="0" indent="0">
              <a:buNone/>
            </a:pPr>
            <a:endParaRPr lang="tr-TR" sz="1600" dirty="0"/>
          </a:p>
        </p:txBody>
      </p:sp>
      <p:sp>
        <p:nvSpPr>
          <p:cNvPr id="7" name="Content Placeholder 2">
            <a:extLst>
              <a:ext uri="{FF2B5EF4-FFF2-40B4-BE49-F238E27FC236}">
                <a16:creationId xmlns:a16="http://schemas.microsoft.com/office/drawing/2014/main" id="{FE376408-CE9E-4DCE-BB76-C8DAC45FC87B}"/>
              </a:ext>
            </a:extLst>
          </p:cNvPr>
          <p:cNvSpPr txBox="1">
            <a:spLocks/>
          </p:cNvSpPr>
          <p:nvPr/>
        </p:nvSpPr>
        <p:spPr>
          <a:xfrm>
            <a:off x="1603979" y="2168132"/>
            <a:ext cx="9603275"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endParaRPr lang="tr-TR" dirty="0"/>
          </a:p>
        </p:txBody>
      </p:sp>
      <p:pic>
        <p:nvPicPr>
          <p:cNvPr id="4" name="Picture 3">
            <a:extLst>
              <a:ext uri="{FF2B5EF4-FFF2-40B4-BE49-F238E27FC236}">
                <a16:creationId xmlns:a16="http://schemas.microsoft.com/office/drawing/2014/main" id="{83A6AE4B-C7B9-41CC-8956-A28A4A4701B8}"/>
              </a:ext>
            </a:extLst>
          </p:cNvPr>
          <p:cNvPicPr>
            <a:picLocks noChangeAspect="1"/>
          </p:cNvPicPr>
          <p:nvPr/>
        </p:nvPicPr>
        <p:blipFill>
          <a:blip r:embed="rId2"/>
          <a:stretch>
            <a:fillRect/>
          </a:stretch>
        </p:blipFill>
        <p:spPr>
          <a:xfrm>
            <a:off x="3228469" y="2662290"/>
            <a:ext cx="5735061" cy="3036209"/>
          </a:xfrm>
          <a:prstGeom prst="rect">
            <a:avLst/>
          </a:prstGeom>
        </p:spPr>
      </p:pic>
      <p:sp>
        <p:nvSpPr>
          <p:cNvPr id="6" name="Text Box 21">
            <a:extLst>
              <a:ext uri="{FF2B5EF4-FFF2-40B4-BE49-F238E27FC236}">
                <a16:creationId xmlns:a16="http://schemas.microsoft.com/office/drawing/2014/main" id="{AFA9E488-E8A9-43D3-942B-C99E3B43AC35}"/>
              </a:ext>
            </a:extLst>
          </p:cNvPr>
          <p:cNvSpPr txBox="1">
            <a:spLocks noChangeArrowheads="1"/>
          </p:cNvSpPr>
          <p:nvPr/>
        </p:nvSpPr>
        <p:spPr bwMode="auto">
          <a:xfrm>
            <a:off x="3587254" y="5698499"/>
            <a:ext cx="7467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tr-TR" sz="1800" b="1" i="1" dirty="0">
                <a:latin typeface="Arial" panose="020B0604020202020204" pitchFamily="34" charset="0"/>
              </a:rPr>
              <a:t>Concept formation: from chaos to order!</a:t>
            </a:r>
          </a:p>
        </p:txBody>
      </p:sp>
      <p:sp>
        <p:nvSpPr>
          <p:cNvPr id="8" name="Date Placeholder 5">
            <a:extLst>
              <a:ext uri="{FF2B5EF4-FFF2-40B4-BE49-F238E27FC236}">
                <a16:creationId xmlns:a16="http://schemas.microsoft.com/office/drawing/2014/main" id="{F0751687-922C-4419-B37C-E1742F5D6BAE}"/>
              </a:ext>
            </a:extLst>
          </p:cNvPr>
          <p:cNvSpPr>
            <a:spLocks noGrp="1"/>
          </p:cNvSpPr>
          <p:nvPr>
            <p:ph type="dt" sz="half" idx="10"/>
          </p:nvPr>
        </p:nvSpPr>
        <p:spPr>
          <a:xfrm>
            <a:off x="7554138" y="330370"/>
            <a:ext cx="3500715" cy="309201"/>
          </a:xfrm>
        </p:spPr>
        <p:txBody>
          <a:bodyPr/>
          <a:lstStyle/>
          <a:p>
            <a:r>
              <a:rPr lang="tr-TR" dirty="0"/>
              <a:t>11.02.2020</a:t>
            </a:r>
          </a:p>
        </p:txBody>
      </p:sp>
    </p:spTree>
    <p:extLst>
      <p:ext uri="{BB962C8B-B14F-4D97-AF65-F5344CB8AC3E}">
        <p14:creationId xmlns:p14="http://schemas.microsoft.com/office/powerpoint/2010/main" val="384699154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20E95C3-061B-4BCD-B055-87EE457F37CF}"/>
              </a:ext>
            </a:extLst>
          </p:cNvPr>
          <p:cNvSpPr>
            <a:spLocks noGrp="1"/>
          </p:cNvSpPr>
          <p:nvPr>
            <p:ph type="title"/>
          </p:nvPr>
        </p:nvSpPr>
        <p:spPr/>
        <p:txBody>
          <a:bodyPr/>
          <a:lstStyle/>
          <a:p>
            <a:r>
              <a:rPr lang="tr-TR" dirty="0"/>
              <a:t>WHAT IS object?</a:t>
            </a:r>
          </a:p>
        </p:txBody>
      </p:sp>
      <p:sp>
        <p:nvSpPr>
          <p:cNvPr id="5" name="İçerik Yer Tutucusu 2">
            <a:extLst>
              <a:ext uri="{FF2B5EF4-FFF2-40B4-BE49-F238E27FC236}">
                <a16:creationId xmlns:a16="http://schemas.microsoft.com/office/drawing/2014/main" id="{22D8FCAB-844A-438F-B9CF-1FE3E2B5BD11}"/>
              </a:ext>
            </a:extLst>
          </p:cNvPr>
          <p:cNvSpPr>
            <a:spLocks noGrp="1"/>
          </p:cNvSpPr>
          <p:nvPr>
            <p:ph idx="1"/>
          </p:nvPr>
        </p:nvSpPr>
        <p:spPr>
          <a:xfrm>
            <a:off x="1451579" y="2111122"/>
            <a:ext cx="9822672" cy="3450613"/>
          </a:xfrm>
        </p:spPr>
        <p:txBody>
          <a:bodyPr/>
          <a:lstStyle/>
          <a:p>
            <a:pPr>
              <a:lnSpc>
                <a:spcPct val="80000"/>
              </a:lnSpc>
            </a:pPr>
            <a:r>
              <a:rPr lang="en-US" altLang="tr-TR" dirty="0"/>
              <a:t>An "object" is anything to which a concept applies, </a:t>
            </a:r>
            <a:r>
              <a:rPr lang="en-US" altLang="tr-TR" sz="1800" b="1" i="1" dirty="0">
                <a:solidFill>
                  <a:srgbClr val="0000FF"/>
                </a:solidFill>
              </a:rPr>
              <a:t>in our awareness</a:t>
            </a:r>
            <a:endParaRPr lang="en-US" altLang="tr-TR" dirty="0"/>
          </a:p>
          <a:p>
            <a:pPr>
              <a:lnSpc>
                <a:spcPct val="80000"/>
              </a:lnSpc>
            </a:pPr>
            <a:r>
              <a:rPr lang="en-US" altLang="tr-TR" dirty="0"/>
              <a:t>Things drawn from the problem domain or solution space.</a:t>
            </a:r>
          </a:p>
          <a:p>
            <a:pPr lvl="1">
              <a:lnSpc>
                <a:spcPct val="80000"/>
              </a:lnSpc>
            </a:pPr>
            <a:r>
              <a:rPr lang="en-US" altLang="tr-TR" sz="1600" dirty="0"/>
              <a:t>E.g., a living person in the problem domain, a software component in the solution space.</a:t>
            </a:r>
          </a:p>
        </p:txBody>
      </p:sp>
      <p:pic>
        <p:nvPicPr>
          <p:cNvPr id="4" name="Picture 3">
            <a:extLst>
              <a:ext uri="{FF2B5EF4-FFF2-40B4-BE49-F238E27FC236}">
                <a16:creationId xmlns:a16="http://schemas.microsoft.com/office/drawing/2014/main" id="{8B877F50-E47E-47C3-9DAF-E7FF22B55A1B}"/>
              </a:ext>
            </a:extLst>
          </p:cNvPr>
          <p:cNvPicPr>
            <a:picLocks noChangeAspect="1"/>
          </p:cNvPicPr>
          <p:nvPr/>
        </p:nvPicPr>
        <p:blipFill>
          <a:blip r:embed="rId2"/>
          <a:stretch>
            <a:fillRect/>
          </a:stretch>
        </p:blipFill>
        <p:spPr>
          <a:xfrm>
            <a:off x="2227029" y="3209166"/>
            <a:ext cx="2505075" cy="2400300"/>
          </a:xfrm>
          <a:prstGeom prst="rect">
            <a:avLst/>
          </a:prstGeom>
        </p:spPr>
      </p:pic>
      <p:pic>
        <p:nvPicPr>
          <p:cNvPr id="8" name="Picture 7">
            <a:extLst>
              <a:ext uri="{FF2B5EF4-FFF2-40B4-BE49-F238E27FC236}">
                <a16:creationId xmlns:a16="http://schemas.microsoft.com/office/drawing/2014/main" id="{DA927050-0D60-4105-9FB1-85E9EE130B04}"/>
              </a:ext>
            </a:extLst>
          </p:cNvPr>
          <p:cNvPicPr>
            <a:picLocks noChangeAspect="1"/>
          </p:cNvPicPr>
          <p:nvPr/>
        </p:nvPicPr>
        <p:blipFill>
          <a:blip r:embed="rId3"/>
          <a:stretch>
            <a:fillRect/>
          </a:stretch>
        </p:blipFill>
        <p:spPr>
          <a:xfrm>
            <a:off x="6253216" y="3209166"/>
            <a:ext cx="2824740" cy="2352569"/>
          </a:xfrm>
          <a:prstGeom prst="rect">
            <a:avLst/>
          </a:prstGeom>
        </p:spPr>
      </p:pic>
      <p:sp>
        <p:nvSpPr>
          <p:cNvPr id="7" name="Date Placeholder 5">
            <a:extLst>
              <a:ext uri="{FF2B5EF4-FFF2-40B4-BE49-F238E27FC236}">
                <a16:creationId xmlns:a16="http://schemas.microsoft.com/office/drawing/2014/main" id="{F0751687-922C-4419-B37C-E1742F5D6BAE}"/>
              </a:ext>
            </a:extLst>
          </p:cNvPr>
          <p:cNvSpPr>
            <a:spLocks noGrp="1"/>
          </p:cNvSpPr>
          <p:nvPr>
            <p:ph type="dt" sz="half" idx="10"/>
          </p:nvPr>
        </p:nvSpPr>
        <p:spPr>
          <a:xfrm>
            <a:off x="7554138" y="330370"/>
            <a:ext cx="3500715" cy="309201"/>
          </a:xfrm>
        </p:spPr>
        <p:txBody>
          <a:bodyPr/>
          <a:lstStyle/>
          <a:p>
            <a:r>
              <a:rPr lang="tr-TR" dirty="0"/>
              <a:t>11.02.2020</a:t>
            </a:r>
          </a:p>
        </p:txBody>
      </p:sp>
    </p:spTree>
    <p:extLst>
      <p:ext uri="{BB962C8B-B14F-4D97-AF65-F5344CB8AC3E}">
        <p14:creationId xmlns:p14="http://schemas.microsoft.com/office/powerpoint/2010/main" val="195490608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D97D0C94-537C-4DCD-A261-C5B9219682E2}"/>
              </a:ext>
            </a:extLst>
          </p:cNvPr>
          <p:cNvSpPr>
            <a:spLocks noGrp="1" noChangeArrowheads="1"/>
          </p:cNvSpPr>
          <p:nvPr>
            <p:ph type="title"/>
          </p:nvPr>
        </p:nvSpPr>
        <p:spPr/>
        <p:txBody>
          <a:bodyPr/>
          <a:lstStyle/>
          <a:p>
            <a:r>
              <a:rPr lang="en-US" altLang="tr-TR" dirty="0">
                <a:cs typeface="Times New Roman" panose="02020603050405020304" pitchFamily="18" charset="0"/>
              </a:rPr>
              <a:t>Thinking About Objects</a:t>
            </a:r>
          </a:p>
        </p:txBody>
      </p:sp>
      <p:sp>
        <p:nvSpPr>
          <p:cNvPr id="47107" name="Rectangle 3">
            <a:extLst>
              <a:ext uri="{FF2B5EF4-FFF2-40B4-BE49-F238E27FC236}">
                <a16:creationId xmlns:a16="http://schemas.microsoft.com/office/drawing/2014/main" id="{3A06175E-DA94-44CE-A157-5C65EFA692F6}"/>
              </a:ext>
            </a:extLst>
          </p:cNvPr>
          <p:cNvSpPr>
            <a:spLocks noGrp="1" noChangeArrowheads="1"/>
          </p:cNvSpPr>
          <p:nvPr>
            <p:ph type="body" idx="1"/>
          </p:nvPr>
        </p:nvSpPr>
        <p:spPr/>
        <p:txBody>
          <a:bodyPr/>
          <a:lstStyle/>
          <a:p>
            <a:r>
              <a:rPr lang="en-US" altLang="tr-TR" dirty="0"/>
              <a:t>Objects</a:t>
            </a:r>
          </a:p>
          <a:p>
            <a:pPr lvl="1"/>
            <a:r>
              <a:rPr lang="en-US" altLang="tr-TR" dirty="0"/>
              <a:t>Reusable software components that model real-world items</a:t>
            </a:r>
          </a:p>
          <a:p>
            <a:pPr lvl="1"/>
            <a:r>
              <a:rPr lang="en-US" altLang="tr-TR" dirty="0"/>
              <a:t>Look all around you</a:t>
            </a:r>
          </a:p>
          <a:p>
            <a:pPr lvl="2"/>
            <a:r>
              <a:rPr lang="en-US" altLang="tr-TR" dirty="0"/>
              <a:t>People, animals, plants, cars, etc.</a:t>
            </a:r>
          </a:p>
          <a:p>
            <a:pPr lvl="1"/>
            <a:r>
              <a:rPr lang="en-US" altLang="tr-TR" dirty="0"/>
              <a:t>Attributes</a:t>
            </a:r>
          </a:p>
          <a:p>
            <a:pPr lvl="2"/>
            <a:r>
              <a:rPr lang="en-US" altLang="tr-TR" dirty="0"/>
              <a:t>Size, shape, color, weight, etc.</a:t>
            </a:r>
          </a:p>
          <a:p>
            <a:pPr lvl="1"/>
            <a:r>
              <a:rPr lang="en-US" altLang="tr-TR" dirty="0"/>
              <a:t>Behaviors</a:t>
            </a:r>
          </a:p>
          <a:p>
            <a:pPr lvl="2"/>
            <a:r>
              <a:rPr lang="en-US" altLang="tr-TR" dirty="0"/>
              <a:t>Babies cry, crawl, sleep, etc.</a:t>
            </a:r>
          </a:p>
        </p:txBody>
      </p:sp>
      <p:sp>
        <p:nvSpPr>
          <p:cNvPr id="5" name="Date Placeholder 5">
            <a:extLst>
              <a:ext uri="{FF2B5EF4-FFF2-40B4-BE49-F238E27FC236}">
                <a16:creationId xmlns:a16="http://schemas.microsoft.com/office/drawing/2014/main" id="{F0751687-922C-4419-B37C-E1742F5D6BAE}"/>
              </a:ext>
            </a:extLst>
          </p:cNvPr>
          <p:cNvSpPr>
            <a:spLocks noGrp="1"/>
          </p:cNvSpPr>
          <p:nvPr>
            <p:ph type="dt" sz="half" idx="10"/>
          </p:nvPr>
        </p:nvSpPr>
        <p:spPr>
          <a:xfrm>
            <a:off x="7554138" y="330370"/>
            <a:ext cx="3500715" cy="309201"/>
          </a:xfrm>
        </p:spPr>
        <p:txBody>
          <a:bodyPr/>
          <a:lstStyle/>
          <a:p>
            <a:r>
              <a:rPr lang="tr-TR" dirty="0"/>
              <a:t>11.02.2020</a:t>
            </a:r>
          </a:p>
        </p:txBody>
      </p:sp>
    </p:spTree>
    <p:extLst>
      <p:ext uri="{BB962C8B-B14F-4D97-AF65-F5344CB8AC3E}">
        <p14:creationId xmlns:p14="http://schemas.microsoft.com/office/powerpoint/2010/main" val="3603878609"/>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20E95C3-061B-4BCD-B055-87EE457F37CF}"/>
              </a:ext>
            </a:extLst>
          </p:cNvPr>
          <p:cNvSpPr>
            <a:spLocks noGrp="1"/>
          </p:cNvSpPr>
          <p:nvPr>
            <p:ph type="title"/>
          </p:nvPr>
        </p:nvSpPr>
        <p:spPr/>
        <p:txBody>
          <a:bodyPr/>
          <a:lstStyle/>
          <a:p>
            <a:r>
              <a:rPr lang="tr-TR" dirty="0"/>
              <a:t>WHAT IS CLASS?</a:t>
            </a:r>
          </a:p>
        </p:txBody>
      </p:sp>
      <p:sp>
        <p:nvSpPr>
          <p:cNvPr id="5" name="İçerik Yer Tutucusu 2">
            <a:extLst>
              <a:ext uri="{FF2B5EF4-FFF2-40B4-BE49-F238E27FC236}">
                <a16:creationId xmlns:a16="http://schemas.microsoft.com/office/drawing/2014/main" id="{22D8FCAB-844A-438F-B9CF-1FE3E2B5BD11}"/>
              </a:ext>
            </a:extLst>
          </p:cNvPr>
          <p:cNvSpPr>
            <a:spLocks noGrp="1"/>
          </p:cNvSpPr>
          <p:nvPr>
            <p:ph idx="1"/>
          </p:nvPr>
        </p:nvSpPr>
        <p:spPr>
          <a:xfrm>
            <a:off x="1451579" y="2111122"/>
            <a:ext cx="9822672" cy="3450613"/>
          </a:xfrm>
        </p:spPr>
        <p:txBody>
          <a:bodyPr/>
          <a:lstStyle/>
          <a:p>
            <a:r>
              <a:rPr lang="en-GB" altLang="tr-TR" dirty="0"/>
              <a:t>Object classes are templates for objects. They may be used to create objects</a:t>
            </a:r>
          </a:p>
          <a:p>
            <a:r>
              <a:rPr lang="en-GB" altLang="tr-TR" dirty="0"/>
              <a:t>Object classes may inherit attributes and services from other object classes</a:t>
            </a:r>
          </a:p>
        </p:txBody>
      </p:sp>
      <p:pic>
        <p:nvPicPr>
          <p:cNvPr id="3" name="Picture 2">
            <a:extLst>
              <a:ext uri="{FF2B5EF4-FFF2-40B4-BE49-F238E27FC236}">
                <a16:creationId xmlns:a16="http://schemas.microsoft.com/office/drawing/2014/main" id="{AC237464-A33B-4F54-B76C-0B5562D51983}"/>
              </a:ext>
            </a:extLst>
          </p:cNvPr>
          <p:cNvPicPr>
            <a:picLocks noChangeAspect="1"/>
          </p:cNvPicPr>
          <p:nvPr/>
        </p:nvPicPr>
        <p:blipFill>
          <a:blip r:embed="rId2"/>
          <a:stretch>
            <a:fillRect/>
          </a:stretch>
        </p:blipFill>
        <p:spPr>
          <a:xfrm>
            <a:off x="1553228" y="3153026"/>
            <a:ext cx="3963317" cy="2780358"/>
          </a:xfrm>
          <a:prstGeom prst="rect">
            <a:avLst/>
          </a:prstGeom>
        </p:spPr>
      </p:pic>
      <p:pic>
        <p:nvPicPr>
          <p:cNvPr id="6" name="Picture 5">
            <a:extLst>
              <a:ext uri="{FF2B5EF4-FFF2-40B4-BE49-F238E27FC236}">
                <a16:creationId xmlns:a16="http://schemas.microsoft.com/office/drawing/2014/main" id="{B1E830DF-2EF5-4D5C-A515-E21CCB7C2F72}"/>
              </a:ext>
            </a:extLst>
          </p:cNvPr>
          <p:cNvPicPr>
            <a:picLocks noChangeAspect="1"/>
          </p:cNvPicPr>
          <p:nvPr/>
        </p:nvPicPr>
        <p:blipFill>
          <a:blip r:embed="rId3"/>
          <a:stretch>
            <a:fillRect/>
          </a:stretch>
        </p:blipFill>
        <p:spPr>
          <a:xfrm>
            <a:off x="7218744" y="2993206"/>
            <a:ext cx="2422968" cy="3060275"/>
          </a:xfrm>
          <a:prstGeom prst="rect">
            <a:avLst/>
          </a:prstGeom>
        </p:spPr>
      </p:pic>
      <p:sp>
        <p:nvSpPr>
          <p:cNvPr id="7" name="Date Placeholder 5">
            <a:extLst>
              <a:ext uri="{FF2B5EF4-FFF2-40B4-BE49-F238E27FC236}">
                <a16:creationId xmlns:a16="http://schemas.microsoft.com/office/drawing/2014/main" id="{F0751687-922C-4419-B37C-E1742F5D6BAE}"/>
              </a:ext>
            </a:extLst>
          </p:cNvPr>
          <p:cNvSpPr>
            <a:spLocks noGrp="1"/>
          </p:cNvSpPr>
          <p:nvPr>
            <p:ph type="dt" sz="half" idx="10"/>
          </p:nvPr>
        </p:nvSpPr>
        <p:spPr>
          <a:xfrm>
            <a:off x="7554138" y="330370"/>
            <a:ext cx="3500715" cy="309201"/>
          </a:xfrm>
        </p:spPr>
        <p:txBody>
          <a:bodyPr/>
          <a:lstStyle/>
          <a:p>
            <a:r>
              <a:rPr lang="tr-TR" dirty="0"/>
              <a:t>11.02.2020</a:t>
            </a:r>
          </a:p>
        </p:txBody>
      </p:sp>
    </p:spTree>
    <p:extLst>
      <p:ext uri="{BB962C8B-B14F-4D97-AF65-F5344CB8AC3E}">
        <p14:creationId xmlns:p14="http://schemas.microsoft.com/office/powerpoint/2010/main" val="48539494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3C20F-4BEC-4C52-A464-A73A569CD650}"/>
              </a:ext>
            </a:extLst>
          </p:cNvPr>
          <p:cNvSpPr>
            <a:spLocks noGrp="1"/>
          </p:cNvSpPr>
          <p:nvPr>
            <p:ph type="title"/>
          </p:nvPr>
        </p:nvSpPr>
        <p:spPr/>
        <p:txBody>
          <a:bodyPr>
            <a:normAutofit/>
          </a:bodyPr>
          <a:lstStyle/>
          <a:p>
            <a:r>
              <a:rPr lang="en-US" dirty="0"/>
              <a:t>Object-Oriented Style</a:t>
            </a:r>
            <a:r>
              <a:rPr lang="tr-TR" sz="2400" dirty="0"/>
              <a:t/>
            </a:r>
            <a:br>
              <a:rPr lang="tr-TR" sz="2400" dirty="0"/>
            </a:br>
            <a:endParaRPr lang="tr-TR" dirty="0"/>
          </a:p>
        </p:txBody>
      </p:sp>
      <p:sp>
        <p:nvSpPr>
          <p:cNvPr id="3" name="Content Placeholder 2">
            <a:extLst>
              <a:ext uri="{FF2B5EF4-FFF2-40B4-BE49-F238E27FC236}">
                <a16:creationId xmlns:a16="http://schemas.microsoft.com/office/drawing/2014/main" id="{8D1E15B7-66E0-417B-8458-21A3BFA7945B}"/>
              </a:ext>
            </a:extLst>
          </p:cNvPr>
          <p:cNvSpPr>
            <a:spLocks noGrp="1"/>
          </p:cNvSpPr>
          <p:nvPr>
            <p:ph idx="1"/>
          </p:nvPr>
        </p:nvSpPr>
        <p:spPr/>
        <p:txBody>
          <a:bodyPr/>
          <a:lstStyle/>
          <a:p>
            <a:pPr>
              <a:defRPr/>
            </a:pPr>
            <a:r>
              <a:rPr lang="en-US" dirty="0"/>
              <a:t>Programming with  </a:t>
            </a:r>
            <a:r>
              <a:rPr lang="en-US" i="1" dirty="0"/>
              <a:t>Abstract Data Types</a:t>
            </a:r>
          </a:p>
          <a:p>
            <a:pPr lvl="1">
              <a:defRPr/>
            </a:pPr>
            <a:r>
              <a:rPr lang="en-US" i="1" dirty="0"/>
              <a:t>  </a:t>
            </a:r>
            <a:r>
              <a:rPr lang="en-US" dirty="0">
                <a:solidFill>
                  <a:srgbClr val="000000"/>
                </a:solidFill>
                <a:effectLst>
                  <a:outerShdw blurRad="38100" dist="38100" dir="2700000" algn="tl">
                    <a:srgbClr val="FFFFFF"/>
                  </a:outerShdw>
                </a:effectLst>
              </a:rPr>
              <a:t>ADTs  specify/describe  behaviors.</a:t>
            </a:r>
            <a:endParaRPr lang="en-US" i="1" dirty="0">
              <a:solidFill>
                <a:srgbClr val="000000"/>
              </a:solidFill>
              <a:effectLst>
                <a:outerShdw blurRad="38100" dist="38100" dir="2700000" algn="tl">
                  <a:srgbClr val="FFFFFF"/>
                </a:outerShdw>
              </a:effectLst>
            </a:endParaRPr>
          </a:p>
          <a:p>
            <a:pPr>
              <a:defRPr/>
            </a:pPr>
            <a:r>
              <a:rPr lang="en-US" dirty="0"/>
              <a:t>Has an Basic Program Unit:  </a:t>
            </a:r>
            <a:r>
              <a:rPr lang="en-US" i="1" dirty="0"/>
              <a:t>Class</a:t>
            </a:r>
          </a:p>
          <a:p>
            <a:pPr lvl="1">
              <a:defRPr/>
            </a:pPr>
            <a:r>
              <a:rPr lang="en-US" i="1" dirty="0">
                <a:solidFill>
                  <a:srgbClr val="000000"/>
                </a:solidFill>
                <a:effectLst>
                  <a:outerShdw blurRad="38100" dist="38100" dir="2700000" algn="tl">
                    <a:srgbClr val="FFFFFF"/>
                  </a:outerShdw>
                </a:effectLst>
              </a:rPr>
              <a:t>  </a:t>
            </a:r>
            <a:r>
              <a:rPr lang="en-US" dirty="0">
                <a:solidFill>
                  <a:srgbClr val="000000"/>
                </a:solidFill>
                <a:effectLst>
                  <a:outerShdw blurRad="38100" dist="38100" dir="2700000" algn="tl">
                    <a:srgbClr val="FFFFFF"/>
                  </a:outerShdw>
                </a:effectLst>
              </a:rPr>
              <a:t>Implementation of an ADT.</a:t>
            </a:r>
          </a:p>
          <a:p>
            <a:pPr lvl="2">
              <a:defRPr/>
            </a:pPr>
            <a:r>
              <a:rPr lang="en-US" dirty="0"/>
              <a:t>  Abstraction enforced  by encapsulation.</a:t>
            </a:r>
          </a:p>
          <a:p>
            <a:pPr>
              <a:defRPr/>
            </a:pPr>
            <a:r>
              <a:rPr lang="en-US" dirty="0"/>
              <a:t>Basic Run-time Unit:  </a:t>
            </a:r>
            <a:r>
              <a:rPr lang="en-US" i="1" dirty="0"/>
              <a:t>Object</a:t>
            </a:r>
            <a:endParaRPr lang="en-US" dirty="0"/>
          </a:p>
          <a:p>
            <a:pPr lvl="1">
              <a:defRPr/>
            </a:pPr>
            <a:r>
              <a:rPr lang="en-US" dirty="0"/>
              <a:t> </a:t>
            </a:r>
            <a:r>
              <a:rPr lang="en-US" dirty="0">
                <a:solidFill>
                  <a:srgbClr val="000000"/>
                </a:solidFill>
                <a:effectLst>
                  <a:outerShdw blurRad="38100" dist="38100" dir="2700000" algn="tl">
                    <a:srgbClr val="FFFFFF"/>
                  </a:outerShdw>
                </a:effectLst>
              </a:rPr>
              <a:t>Instance of a class.</a:t>
            </a:r>
          </a:p>
          <a:p>
            <a:pPr lvl="2">
              <a:defRPr/>
            </a:pPr>
            <a:r>
              <a:rPr lang="en-US" dirty="0"/>
              <a:t>associated  </a:t>
            </a:r>
            <a:r>
              <a:rPr lang="en-US" i="1" dirty="0"/>
              <a:t>state.</a:t>
            </a:r>
          </a:p>
        </p:txBody>
      </p:sp>
      <p:sp>
        <p:nvSpPr>
          <p:cNvPr id="5" name="Date Placeholder 5">
            <a:extLst>
              <a:ext uri="{FF2B5EF4-FFF2-40B4-BE49-F238E27FC236}">
                <a16:creationId xmlns:a16="http://schemas.microsoft.com/office/drawing/2014/main" id="{F0751687-922C-4419-B37C-E1742F5D6BAE}"/>
              </a:ext>
            </a:extLst>
          </p:cNvPr>
          <p:cNvSpPr>
            <a:spLocks noGrp="1"/>
          </p:cNvSpPr>
          <p:nvPr>
            <p:ph type="dt" sz="half" idx="10"/>
          </p:nvPr>
        </p:nvSpPr>
        <p:spPr>
          <a:xfrm>
            <a:off x="7554138" y="330370"/>
            <a:ext cx="3500715" cy="309201"/>
          </a:xfrm>
        </p:spPr>
        <p:txBody>
          <a:bodyPr/>
          <a:lstStyle/>
          <a:p>
            <a:r>
              <a:rPr lang="tr-TR" dirty="0"/>
              <a:t>11.02.2020</a:t>
            </a:r>
          </a:p>
        </p:txBody>
      </p:sp>
    </p:spTree>
    <p:extLst>
      <p:ext uri="{BB962C8B-B14F-4D97-AF65-F5344CB8AC3E}">
        <p14:creationId xmlns:p14="http://schemas.microsoft.com/office/powerpoint/2010/main" val="156480357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3C20F-4BEC-4C52-A464-A73A569CD650}"/>
              </a:ext>
            </a:extLst>
          </p:cNvPr>
          <p:cNvSpPr>
            <a:spLocks noGrp="1"/>
          </p:cNvSpPr>
          <p:nvPr>
            <p:ph type="title"/>
          </p:nvPr>
        </p:nvSpPr>
        <p:spPr/>
        <p:txBody>
          <a:bodyPr>
            <a:normAutofit/>
          </a:bodyPr>
          <a:lstStyle/>
          <a:p>
            <a:r>
              <a:rPr lang="en-US" dirty="0"/>
              <a:t>Object-Oriented Concepts</a:t>
            </a:r>
            <a:r>
              <a:rPr lang="tr-TR" sz="2400" dirty="0"/>
              <a:t/>
            </a:r>
            <a:br>
              <a:rPr lang="tr-TR" sz="2400" dirty="0"/>
            </a:br>
            <a:endParaRPr lang="tr-TR" dirty="0"/>
          </a:p>
        </p:txBody>
      </p:sp>
      <p:sp>
        <p:nvSpPr>
          <p:cNvPr id="3" name="Content Placeholder 2">
            <a:extLst>
              <a:ext uri="{FF2B5EF4-FFF2-40B4-BE49-F238E27FC236}">
                <a16:creationId xmlns:a16="http://schemas.microsoft.com/office/drawing/2014/main" id="{8D1E15B7-66E0-417B-8458-21A3BFA7945B}"/>
              </a:ext>
            </a:extLst>
          </p:cNvPr>
          <p:cNvSpPr>
            <a:spLocks noGrp="1"/>
          </p:cNvSpPr>
          <p:nvPr>
            <p:ph idx="1"/>
          </p:nvPr>
        </p:nvSpPr>
        <p:spPr/>
        <p:txBody>
          <a:bodyPr/>
          <a:lstStyle/>
          <a:p>
            <a:pPr>
              <a:defRPr/>
            </a:pPr>
            <a:r>
              <a:rPr lang="en-US" dirty="0"/>
              <a:t>Data Abstraction   (specifies behavior)</a:t>
            </a:r>
          </a:p>
          <a:p>
            <a:pPr>
              <a:defRPr/>
            </a:pPr>
            <a:r>
              <a:rPr lang="en-US" dirty="0"/>
              <a:t>Encapsulation (controls visibility of names)</a:t>
            </a:r>
          </a:p>
          <a:p>
            <a:pPr>
              <a:defRPr/>
            </a:pPr>
            <a:r>
              <a:rPr lang="en-US" dirty="0"/>
              <a:t>Polymorphism (accommodates various                  				implementations)</a:t>
            </a:r>
          </a:p>
          <a:p>
            <a:pPr>
              <a:defRPr/>
            </a:pPr>
            <a:r>
              <a:rPr lang="en-US" dirty="0"/>
              <a:t>Inheritance (facilitates code </a:t>
            </a:r>
            <a:r>
              <a:rPr lang="en-US" dirty="0" smtClean="0"/>
              <a:t>reuse)</a:t>
            </a:r>
          </a:p>
          <a:p>
            <a:pPr>
              <a:defRPr/>
            </a:pPr>
            <a:r>
              <a:rPr lang="en-US" dirty="0" smtClean="0"/>
              <a:t>Modularity (relates to unit of compilation)</a:t>
            </a:r>
            <a:endParaRPr lang="en-US" dirty="0"/>
          </a:p>
        </p:txBody>
      </p:sp>
      <p:sp>
        <p:nvSpPr>
          <p:cNvPr id="5" name="Date Placeholder 5">
            <a:extLst>
              <a:ext uri="{FF2B5EF4-FFF2-40B4-BE49-F238E27FC236}">
                <a16:creationId xmlns:a16="http://schemas.microsoft.com/office/drawing/2014/main" id="{F0751687-922C-4419-B37C-E1742F5D6BAE}"/>
              </a:ext>
            </a:extLst>
          </p:cNvPr>
          <p:cNvSpPr>
            <a:spLocks noGrp="1"/>
          </p:cNvSpPr>
          <p:nvPr>
            <p:ph type="dt" sz="half" idx="10"/>
          </p:nvPr>
        </p:nvSpPr>
        <p:spPr>
          <a:xfrm>
            <a:off x="7554138" y="330370"/>
            <a:ext cx="3500715" cy="309201"/>
          </a:xfrm>
        </p:spPr>
        <p:txBody>
          <a:bodyPr/>
          <a:lstStyle/>
          <a:p>
            <a:r>
              <a:rPr lang="tr-TR" dirty="0"/>
              <a:t>11.02.2020</a:t>
            </a:r>
          </a:p>
          <a:p>
            <a:endParaRPr lang="tr-TR" dirty="0"/>
          </a:p>
        </p:txBody>
      </p:sp>
    </p:spTree>
    <p:extLst>
      <p:ext uri="{BB962C8B-B14F-4D97-AF65-F5344CB8AC3E}">
        <p14:creationId xmlns:p14="http://schemas.microsoft.com/office/powerpoint/2010/main" val="40586672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8B560B23-E6DB-4A47-98FD-41127270B15B}"/>
              </a:ext>
            </a:extLst>
          </p:cNvPr>
          <p:cNvSpPr>
            <a:spLocks noGrp="1" noChangeArrowheads="1"/>
          </p:cNvSpPr>
          <p:nvPr>
            <p:ph type="title"/>
          </p:nvPr>
        </p:nvSpPr>
        <p:spPr/>
        <p:txBody>
          <a:bodyPr/>
          <a:lstStyle/>
          <a:p>
            <a:r>
              <a:rPr lang="tr-TR" altLang="tr-TR" dirty="0">
                <a:cs typeface="Times New Roman" panose="02020603050405020304" pitchFamily="18" charset="0"/>
              </a:rPr>
              <a:t>More about ood</a:t>
            </a:r>
            <a:endParaRPr lang="en-US" altLang="tr-TR" dirty="0">
              <a:cs typeface="Times New Roman" panose="02020603050405020304" pitchFamily="18" charset="0"/>
            </a:endParaRPr>
          </a:p>
        </p:txBody>
      </p:sp>
      <p:sp>
        <p:nvSpPr>
          <p:cNvPr id="48131" name="Rectangle 3">
            <a:extLst>
              <a:ext uri="{FF2B5EF4-FFF2-40B4-BE49-F238E27FC236}">
                <a16:creationId xmlns:a16="http://schemas.microsoft.com/office/drawing/2014/main" id="{81D15BE4-8F6B-4EFB-98D7-2E1BC07AEECD}"/>
              </a:ext>
            </a:extLst>
          </p:cNvPr>
          <p:cNvSpPr>
            <a:spLocks noGrp="1" noChangeArrowheads="1"/>
          </p:cNvSpPr>
          <p:nvPr>
            <p:ph type="body" idx="1"/>
          </p:nvPr>
        </p:nvSpPr>
        <p:spPr/>
        <p:txBody>
          <a:bodyPr>
            <a:normAutofit lnSpcReduction="10000"/>
          </a:bodyPr>
          <a:lstStyle/>
          <a:p>
            <a:r>
              <a:rPr lang="en-US" altLang="tr-TR" dirty="0"/>
              <a:t>Object-oriented design (OOD)</a:t>
            </a:r>
          </a:p>
          <a:p>
            <a:pPr lvl="1"/>
            <a:r>
              <a:rPr lang="en-US" altLang="tr-TR" dirty="0"/>
              <a:t>Models real-world objects</a:t>
            </a:r>
          </a:p>
          <a:p>
            <a:pPr lvl="1"/>
            <a:r>
              <a:rPr lang="en-US" altLang="tr-TR" dirty="0"/>
              <a:t>Models communication among objects</a:t>
            </a:r>
          </a:p>
          <a:p>
            <a:pPr lvl="1"/>
            <a:r>
              <a:rPr lang="en-US" altLang="tr-TR" i="1" dirty="0"/>
              <a:t>Encapsulates</a:t>
            </a:r>
            <a:r>
              <a:rPr lang="en-US" altLang="tr-TR" dirty="0"/>
              <a:t> data (attributes) and functions (behaviors)</a:t>
            </a:r>
          </a:p>
          <a:p>
            <a:pPr lvl="2"/>
            <a:r>
              <a:rPr lang="en-US" altLang="tr-TR" dirty="0"/>
              <a:t>Information hiding</a:t>
            </a:r>
          </a:p>
          <a:p>
            <a:pPr lvl="2"/>
            <a:r>
              <a:rPr lang="en-US" altLang="tr-TR" dirty="0"/>
              <a:t>Communication through well-defined interfaces</a:t>
            </a:r>
          </a:p>
          <a:p>
            <a:r>
              <a:rPr lang="en-US" altLang="tr-TR" dirty="0"/>
              <a:t>Object-oriented language</a:t>
            </a:r>
          </a:p>
          <a:p>
            <a:pPr lvl="1"/>
            <a:r>
              <a:rPr lang="en-US" altLang="tr-TR" dirty="0"/>
              <a:t>Programming is called </a:t>
            </a:r>
            <a:r>
              <a:rPr lang="en-US" altLang="tr-TR" i="1" dirty="0"/>
              <a:t>object-oriented programming</a:t>
            </a:r>
            <a:r>
              <a:rPr lang="en-US" altLang="tr-TR" dirty="0"/>
              <a:t> (</a:t>
            </a:r>
            <a:r>
              <a:rPr lang="en-US" altLang="tr-TR" i="1" dirty="0"/>
              <a:t>OOP</a:t>
            </a:r>
            <a:r>
              <a:rPr lang="en-US" altLang="tr-TR" dirty="0"/>
              <a:t>)</a:t>
            </a:r>
          </a:p>
          <a:p>
            <a:pPr lvl="1"/>
            <a:r>
              <a:rPr lang="en-US" altLang="tr-TR" dirty="0"/>
              <a:t>Java</a:t>
            </a:r>
          </a:p>
        </p:txBody>
      </p:sp>
      <p:sp>
        <p:nvSpPr>
          <p:cNvPr id="5" name="Date Placeholder 5">
            <a:extLst>
              <a:ext uri="{FF2B5EF4-FFF2-40B4-BE49-F238E27FC236}">
                <a16:creationId xmlns:a16="http://schemas.microsoft.com/office/drawing/2014/main" id="{F0751687-922C-4419-B37C-E1742F5D6BAE}"/>
              </a:ext>
            </a:extLst>
          </p:cNvPr>
          <p:cNvSpPr>
            <a:spLocks noGrp="1"/>
          </p:cNvSpPr>
          <p:nvPr>
            <p:ph type="dt" sz="half" idx="10"/>
          </p:nvPr>
        </p:nvSpPr>
        <p:spPr>
          <a:xfrm>
            <a:off x="7554138" y="330370"/>
            <a:ext cx="3500715" cy="309201"/>
          </a:xfrm>
        </p:spPr>
        <p:txBody>
          <a:bodyPr/>
          <a:lstStyle/>
          <a:p>
            <a:r>
              <a:rPr lang="tr-TR" dirty="0"/>
              <a:t>11.02.2020</a:t>
            </a:r>
          </a:p>
        </p:txBody>
      </p:sp>
    </p:spTree>
    <p:extLst>
      <p:ext uri="{BB962C8B-B14F-4D97-AF65-F5344CB8AC3E}">
        <p14:creationId xmlns:p14="http://schemas.microsoft.com/office/powerpoint/2010/main" val="2487212612"/>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E4FA7-616C-487C-8F67-D753ED33D03E}"/>
              </a:ext>
            </a:extLst>
          </p:cNvPr>
          <p:cNvSpPr>
            <a:spLocks noGrp="1"/>
          </p:cNvSpPr>
          <p:nvPr>
            <p:ph type="title"/>
          </p:nvPr>
        </p:nvSpPr>
        <p:spPr/>
        <p:txBody>
          <a:bodyPr/>
          <a:lstStyle/>
          <a:p>
            <a:r>
              <a:rPr lang="tr-TR" dirty="0"/>
              <a:t>LAB STUDY</a:t>
            </a:r>
          </a:p>
        </p:txBody>
      </p:sp>
      <p:sp>
        <p:nvSpPr>
          <p:cNvPr id="3" name="Content Placeholder 2">
            <a:extLst>
              <a:ext uri="{FF2B5EF4-FFF2-40B4-BE49-F238E27FC236}">
                <a16:creationId xmlns:a16="http://schemas.microsoft.com/office/drawing/2014/main" id="{F3F6BEE0-492E-4180-93EF-EB31F74A74DF}"/>
              </a:ext>
            </a:extLst>
          </p:cNvPr>
          <p:cNvSpPr>
            <a:spLocks noGrp="1"/>
          </p:cNvSpPr>
          <p:nvPr>
            <p:ph idx="1"/>
          </p:nvPr>
        </p:nvSpPr>
        <p:spPr/>
        <p:txBody>
          <a:bodyPr/>
          <a:lstStyle/>
          <a:p>
            <a:r>
              <a:rPr lang="tr-TR" dirty="0"/>
              <a:t>Download Java SE</a:t>
            </a:r>
          </a:p>
          <a:p>
            <a:r>
              <a:rPr lang="tr-TR" dirty="0" err="1" smtClean="0"/>
              <a:t>Download</a:t>
            </a:r>
            <a:r>
              <a:rPr lang="tr-TR" dirty="0" smtClean="0"/>
              <a:t> </a:t>
            </a:r>
            <a:r>
              <a:rPr lang="tr-TR" dirty="0"/>
              <a:t>Java Editor – </a:t>
            </a:r>
            <a:r>
              <a:rPr lang="tr-TR" dirty="0" err="1" smtClean="0"/>
              <a:t>Eclipse</a:t>
            </a:r>
            <a:r>
              <a:rPr lang="tr-TR" dirty="0" smtClean="0"/>
              <a:t> </a:t>
            </a:r>
            <a:r>
              <a:rPr lang="tr-TR" dirty="0" err="1" smtClean="0"/>
              <a:t>or</a:t>
            </a:r>
            <a:r>
              <a:rPr lang="tr-TR" dirty="0" smtClean="0"/>
              <a:t> </a:t>
            </a:r>
            <a:r>
              <a:rPr lang="tr-TR" dirty="0" err="1" smtClean="0"/>
              <a:t>Intellij</a:t>
            </a:r>
            <a:endParaRPr lang="tr-TR" dirty="0" smtClean="0"/>
          </a:p>
          <a:p>
            <a:r>
              <a:rPr lang="tr-TR" dirty="0" err="1"/>
              <a:t>Develop</a:t>
            </a:r>
            <a:r>
              <a:rPr lang="tr-TR" dirty="0"/>
              <a:t> </a:t>
            </a:r>
            <a:r>
              <a:rPr lang="tr-TR" dirty="0" err="1"/>
              <a:t>Hello</a:t>
            </a:r>
            <a:r>
              <a:rPr lang="tr-TR" dirty="0"/>
              <a:t> World </a:t>
            </a:r>
            <a:r>
              <a:rPr lang="tr-TR" dirty="0" err="1"/>
              <a:t>Aplication</a:t>
            </a:r>
            <a:r>
              <a:rPr lang="tr-TR" dirty="0"/>
              <a:t> </a:t>
            </a:r>
            <a:r>
              <a:rPr lang="tr-TR" dirty="0" err="1"/>
              <a:t>and</a:t>
            </a:r>
            <a:r>
              <a:rPr lang="tr-TR" dirty="0"/>
              <a:t> </a:t>
            </a:r>
            <a:r>
              <a:rPr lang="tr-TR" dirty="0" err="1"/>
              <a:t>run</a:t>
            </a:r>
            <a:r>
              <a:rPr lang="tr-TR" dirty="0"/>
              <a:t> at </a:t>
            </a:r>
            <a:r>
              <a:rPr lang="tr-TR" dirty="0" err="1"/>
              <a:t>console</a:t>
            </a:r>
            <a:endParaRPr lang="tr-TR" dirty="0"/>
          </a:p>
          <a:p>
            <a:r>
              <a:rPr lang="tr-TR" dirty="0" smtClean="0"/>
              <a:t>Run </a:t>
            </a:r>
            <a:r>
              <a:rPr lang="tr-TR" dirty="0"/>
              <a:t>Hello World </a:t>
            </a:r>
            <a:r>
              <a:rPr lang="tr-TR" dirty="0" err="1"/>
              <a:t>Aplication</a:t>
            </a:r>
            <a:r>
              <a:rPr lang="tr-TR" dirty="0"/>
              <a:t> </a:t>
            </a:r>
            <a:r>
              <a:rPr lang="tr-TR" dirty="0" smtClean="0"/>
              <a:t>at </a:t>
            </a:r>
            <a:r>
              <a:rPr lang="tr-TR" dirty="0" err="1" smtClean="0"/>
              <a:t>editor</a:t>
            </a:r>
            <a:endParaRPr lang="tr-TR" dirty="0" smtClean="0"/>
          </a:p>
          <a:p>
            <a:endParaRPr lang="tr-TR" dirty="0"/>
          </a:p>
          <a:p>
            <a:endParaRPr lang="tr-TR" dirty="0"/>
          </a:p>
        </p:txBody>
      </p:sp>
      <p:sp>
        <p:nvSpPr>
          <p:cNvPr id="5" name="Date Placeholder 5">
            <a:extLst>
              <a:ext uri="{FF2B5EF4-FFF2-40B4-BE49-F238E27FC236}">
                <a16:creationId xmlns:a16="http://schemas.microsoft.com/office/drawing/2014/main" id="{F0751687-922C-4419-B37C-E1742F5D6BAE}"/>
              </a:ext>
            </a:extLst>
          </p:cNvPr>
          <p:cNvSpPr txBox="1">
            <a:spLocks/>
          </p:cNvSpPr>
          <p:nvPr/>
        </p:nvSpPr>
        <p:spPr>
          <a:xfrm>
            <a:off x="7554139" y="49531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tr-TR" dirty="0"/>
              <a:t>11.02.2020</a:t>
            </a:r>
          </a:p>
        </p:txBody>
      </p:sp>
    </p:spTree>
    <p:extLst>
      <p:ext uri="{BB962C8B-B14F-4D97-AF65-F5344CB8AC3E}">
        <p14:creationId xmlns:p14="http://schemas.microsoft.com/office/powerpoint/2010/main" val="2923790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B740C7A5-9BC9-4141-8912-18232CC32D46}"/>
              </a:ext>
            </a:extLst>
          </p:cNvPr>
          <p:cNvSpPr>
            <a:spLocks noGrp="1"/>
          </p:cNvSpPr>
          <p:nvPr>
            <p:ph type="title" idx="4294967295"/>
          </p:nvPr>
        </p:nvSpPr>
        <p:spPr>
          <a:xfrm>
            <a:off x="1711538" y="2013742"/>
            <a:ext cx="9604375" cy="1049337"/>
          </a:xfrm>
        </p:spPr>
        <p:txBody>
          <a:bodyPr/>
          <a:lstStyle/>
          <a:p>
            <a:r>
              <a:rPr lang="tr-TR" dirty="0"/>
              <a:t>  			</a:t>
            </a:r>
            <a:br>
              <a:rPr lang="tr-TR" dirty="0"/>
            </a:br>
            <a:r>
              <a:rPr lang="tr-TR" dirty="0"/>
              <a:t>			</a:t>
            </a:r>
            <a:r>
              <a:rPr lang="tr-TR" b="1" dirty="0"/>
              <a:t>tHANKS!</a:t>
            </a:r>
          </a:p>
        </p:txBody>
      </p:sp>
      <p:pic>
        <p:nvPicPr>
          <p:cNvPr id="4" name="Resim 3">
            <a:extLst>
              <a:ext uri="{FF2B5EF4-FFF2-40B4-BE49-F238E27FC236}">
                <a16:creationId xmlns:a16="http://schemas.microsoft.com/office/drawing/2014/main" id="{7EBD84EC-9655-4A4A-B680-AD8687D1CB90}"/>
              </a:ext>
            </a:extLst>
          </p:cNvPr>
          <p:cNvPicPr>
            <a:picLocks noChangeAspect="1"/>
          </p:cNvPicPr>
          <p:nvPr/>
        </p:nvPicPr>
        <p:blipFill>
          <a:blip r:embed="rId2"/>
          <a:stretch>
            <a:fillRect/>
          </a:stretch>
        </p:blipFill>
        <p:spPr>
          <a:xfrm>
            <a:off x="7926243" y="4585252"/>
            <a:ext cx="3389670" cy="784484"/>
          </a:xfrm>
          <a:prstGeom prst="rect">
            <a:avLst/>
          </a:prstGeom>
        </p:spPr>
      </p:pic>
      <p:sp>
        <p:nvSpPr>
          <p:cNvPr id="5" name="Metin kutusu 4">
            <a:extLst>
              <a:ext uri="{FF2B5EF4-FFF2-40B4-BE49-F238E27FC236}">
                <a16:creationId xmlns:a16="http://schemas.microsoft.com/office/drawing/2014/main" id="{7D18442F-03DB-48A8-A1D6-4BD419280380}"/>
              </a:ext>
            </a:extLst>
          </p:cNvPr>
          <p:cNvSpPr txBox="1"/>
          <p:nvPr/>
        </p:nvSpPr>
        <p:spPr>
          <a:xfrm>
            <a:off x="8388627" y="4215920"/>
            <a:ext cx="3389670" cy="369332"/>
          </a:xfrm>
          <a:prstGeom prst="rect">
            <a:avLst/>
          </a:prstGeom>
          <a:noFill/>
        </p:spPr>
        <p:txBody>
          <a:bodyPr wrap="square" rtlCol="0">
            <a:spAutoFit/>
          </a:bodyPr>
          <a:lstStyle/>
          <a:p>
            <a:r>
              <a:rPr lang="tr-TR" dirty="0"/>
              <a:t>handanyarici@gmail.com</a:t>
            </a:r>
          </a:p>
        </p:txBody>
      </p:sp>
      <p:pic>
        <p:nvPicPr>
          <p:cNvPr id="5128" name="Picture 8" descr="Görsel sonucu">
            <a:extLst>
              <a:ext uri="{FF2B5EF4-FFF2-40B4-BE49-F238E27FC236}">
                <a16:creationId xmlns:a16="http://schemas.microsoft.com/office/drawing/2014/main" id="{97302985-C5D0-448B-ABE6-5F95F776A39E}"/>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flipH="1">
            <a:off x="8169716" y="4319589"/>
            <a:ext cx="218911" cy="161994"/>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8DED4B18-6A95-4160-A870-E6698A2D8C57}"/>
              </a:ext>
            </a:extLst>
          </p:cNvPr>
          <p:cNvSpPr>
            <a:spLocks noGrp="1"/>
          </p:cNvSpPr>
          <p:nvPr>
            <p:ph type="dt" sz="half" idx="10"/>
          </p:nvPr>
        </p:nvSpPr>
        <p:spPr/>
        <p:txBody>
          <a:bodyPr/>
          <a:lstStyle/>
          <a:p>
            <a:r>
              <a:rPr lang="tr-TR" dirty="0"/>
              <a:t>11.02.2020</a:t>
            </a:r>
          </a:p>
        </p:txBody>
      </p:sp>
    </p:spTree>
    <p:extLst>
      <p:ext uri="{BB962C8B-B14F-4D97-AF65-F5344CB8AC3E}">
        <p14:creationId xmlns:p14="http://schemas.microsoft.com/office/powerpoint/2010/main" val="234533589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900DD59-2566-423F-8EAB-187665DD9F42}"/>
              </a:ext>
            </a:extLst>
          </p:cNvPr>
          <p:cNvSpPr>
            <a:spLocks noGrp="1"/>
          </p:cNvSpPr>
          <p:nvPr>
            <p:ph type="title"/>
          </p:nvPr>
        </p:nvSpPr>
        <p:spPr>
          <a:xfrm>
            <a:off x="1451579" y="804520"/>
            <a:ext cx="9491241" cy="787444"/>
          </a:xfrm>
          <a:ln>
            <a:noFill/>
          </a:ln>
        </p:spPr>
        <p:txBody>
          <a:bodyPr>
            <a:normAutofit fontScale="90000"/>
          </a:bodyPr>
          <a:lstStyle/>
          <a:p>
            <a:pPr algn="ctr"/>
            <a:r>
              <a:rPr lang="tr-TR" dirty="0"/>
              <a:t>SOFTWARE DEVELOPMENT STEPS</a:t>
            </a:r>
            <a:r>
              <a:rPr lang="tr-TR" i="1" dirty="0"/>
              <a:t/>
            </a:r>
            <a:br>
              <a:rPr lang="tr-TR" i="1" dirty="0"/>
            </a:br>
            <a:endParaRPr lang="tr-TR" b="1" i="1" dirty="0"/>
          </a:p>
        </p:txBody>
      </p:sp>
      <p:sp>
        <p:nvSpPr>
          <p:cNvPr id="6" name="İçerik Yer Tutucusu 5">
            <a:extLst>
              <a:ext uri="{FF2B5EF4-FFF2-40B4-BE49-F238E27FC236}">
                <a16:creationId xmlns:a16="http://schemas.microsoft.com/office/drawing/2014/main" id="{3612B575-5451-47D6-94CD-643E068AB637}"/>
              </a:ext>
            </a:extLst>
          </p:cNvPr>
          <p:cNvSpPr>
            <a:spLocks noGrp="1"/>
          </p:cNvSpPr>
          <p:nvPr>
            <p:ph idx="4294967295"/>
          </p:nvPr>
        </p:nvSpPr>
        <p:spPr>
          <a:xfrm>
            <a:off x="1544533" y="1683401"/>
            <a:ext cx="10647467" cy="3807761"/>
          </a:xfrm>
        </p:spPr>
        <p:txBody>
          <a:bodyPr>
            <a:normAutofit fontScale="92500" lnSpcReduction="20000"/>
          </a:bodyPr>
          <a:lstStyle/>
          <a:p>
            <a:endParaRPr lang="tr-TR" dirty="0"/>
          </a:p>
          <a:p>
            <a:r>
              <a:rPr lang="tr-TR" dirty="0"/>
              <a:t> Problem Definition</a:t>
            </a:r>
          </a:p>
          <a:p>
            <a:pPr lvl="1"/>
            <a:r>
              <a:rPr lang="tr-TR" dirty="0"/>
              <a:t>Understanding the problem and requirements</a:t>
            </a:r>
          </a:p>
          <a:p>
            <a:r>
              <a:rPr lang="tr-TR" dirty="0"/>
              <a:t>Analysis</a:t>
            </a:r>
          </a:p>
          <a:p>
            <a:pPr lvl="1"/>
            <a:r>
              <a:rPr lang="tr-TR" dirty="0"/>
              <a:t>Working on technical requirements for the software</a:t>
            </a:r>
          </a:p>
          <a:p>
            <a:r>
              <a:rPr lang="tr-TR" dirty="0"/>
              <a:t>Coding</a:t>
            </a:r>
          </a:p>
          <a:p>
            <a:pPr lvl="1"/>
            <a:r>
              <a:rPr lang="tr-TR" dirty="0"/>
              <a:t>Developing assigned parts of software with preferred language</a:t>
            </a:r>
          </a:p>
          <a:p>
            <a:r>
              <a:rPr lang="tr-TR" dirty="0"/>
              <a:t>Testing </a:t>
            </a:r>
          </a:p>
          <a:p>
            <a:pPr lvl="1"/>
            <a:r>
              <a:rPr lang="tr-TR" dirty="0"/>
              <a:t>Testing software with the business scenarios </a:t>
            </a:r>
          </a:p>
          <a:p>
            <a:r>
              <a:rPr lang="tr-TR" dirty="0"/>
              <a:t>Documentation</a:t>
            </a:r>
          </a:p>
        </p:txBody>
      </p:sp>
      <p:sp>
        <p:nvSpPr>
          <p:cNvPr id="10" name="Dikdörtgen 9">
            <a:extLst>
              <a:ext uri="{FF2B5EF4-FFF2-40B4-BE49-F238E27FC236}">
                <a16:creationId xmlns:a16="http://schemas.microsoft.com/office/drawing/2014/main" id="{BA238E6D-D6F2-4C6C-855C-674D36A63C58}"/>
              </a:ext>
            </a:extLst>
          </p:cNvPr>
          <p:cNvSpPr/>
          <p:nvPr/>
        </p:nvSpPr>
        <p:spPr>
          <a:xfrm>
            <a:off x="1258631" y="2554911"/>
            <a:ext cx="4644421" cy="369332"/>
          </a:xfrm>
          <a:prstGeom prst="rect">
            <a:avLst/>
          </a:prstGeom>
        </p:spPr>
        <p:txBody>
          <a:bodyPr wrap="square">
            <a:spAutoFit/>
          </a:bodyPr>
          <a:lstStyle/>
          <a:p>
            <a:r>
              <a:rPr lang="tr-TR" dirty="0"/>
              <a:t>		</a:t>
            </a:r>
          </a:p>
        </p:txBody>
      </p:sp>
      <p:sp>
        <p:nvSpPr>
          <p:cNvPr id="8" name="Date Placeholder 5">
            <a:extLst>
              <a:ext uri="{FF2B5EF4-FFF2-40B4-BE49-F238E27FC236}">
                <a16:creationId xmlns:a16="http://schemas.microsoft.com/office/drawing/2014/main" id="{F0751687-922C-4419-B37C-E1742F5D6BAE}"/>
              </a:ext>
            </a:extLst>
          </p:cNvPr>
          <p:cNvSpPr>
            <a:spLocks noGrp="1"/>
          </p:cNvSpPr>
          <p:nvPr>
            <p:ph type="dt" sz="half" idx="10"/>
          </p:nvPr>
        </p:nvSpPr>
        <p:spPr>
          <a:xfrm>
            <a:off x="7554138" y="330370"/>
            <a:ext cx="3500715" cy="309201"/>
          </a:xfrm>
        </p:spPr>
        <p:txBody>
          <a:bodyPr/>
          <a:lstStyle/>
          <a:p>
            <a:r>
              <a:rPr lang="tr-TR" dirty="0"/>
              <a:t>11.02.2020</a:t>
            </a:r>
          </a:p>
        </p:txBody>
      </p:sp>
    </p:spTree>
    <p:extLst>
      <p:ext uri="{BB962C8B-B14F-4D97-AF65-F5344CB8AC3E}">
        <p14:creationId xmlns:p14="http://schemas.microsoft.com/office/powerpoint/2010/main" val="161872402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900DD59-2566-423F-8EAB-187665DD9F42}"/>
              </a:ext>
            </a:extLst>
          </p:cNvPr>
          <p:cNvSpPr>
            <a:spLocks noGrp="1"/>
          </p:cNvSpPr>
          <p:nvPr>
            <p:ph type="title"/>
          </p:nvPr>
        </p:nvSpPr>
        <p:spPr>
          <a:xfrm>
            <a:off x="1451579" y="804520"/>
            <a:ext cx="9491241" cy="787444"/>
          </a:xfrm>
          <a:ln>
            <a:noFill/>
          </a:ln>
        </p:spPr>
        <p:txBody>
          <a:bodyPr>
            <a:normAutofit fontScale="90000"/>
          </a:bodyPr>
          <a:lstStyle/>
          <a:p>
            <a:pPr algn="ctr"/>
            <a:r>
              <a:rPr lang="tr-TR" dirty="0"/>
              <a:t>SOFTWARE DesIgn Approaches</a:t>
            </a:r>
            <a:r>
              <a:rPr lang="tr-TR" i="1" dirty="0"/>
              <a:t/>
            </a:r>
            <a:br>
              <a:rPr lang="tr-TR" i="1" dirty="0"/>
            </a:br>
            <a:endParaRPr lang="tr-TR" b="1" i="1" dirty="0"/>
          </a:p>
        </p:txBody>
      </p:sp>
      <p:sp>
        <p:nvSpPr>
          <p:cNvPr id="6" name="İçerik Yer Tutucusu 5">
            <a:extLst>
              <a:ext uri="{FF2B5EF4-FFF2-40B4-BE49-F238E27FC236}">
                <a16:creationId xmlns:a16="http://schemas.microsoft.com/office/drawing/2014/main" id="{3612B575-5451-47D6-94CD-643E068AB637}"/>
              </a:ext>
            </a:extLst>
          </p:cNvPr>
          <p:cNvSpPr>
            <a:spLocks noGrp="1"/>
          </p:cNvSpPr>
          <p:nvPr>
            <p:ph idx="4294967295"/>
          </p:nvPr>
        </p:nvSpPr>
        <p:spPr>
          <a:xfrm>
            <a:off x="1544533" y="1683401"/>
            <a:ext cx="10647467" cy="3807761"/>
          </a:xfrm>
        </p:spPr>
        <p:txBody>
          <a:bodyPr>
            <a:normAutofit/>
          </a:bodyPr>
          <a:lstStyle/>
          <a:p>
            <a:endParaRPr lang="tr-TR" dirty="0"/>
          </a:p>
          <a:p>
            <a:r>
              <a:rPr lang="tr-TR" dirty="0"/>
              <a:t> Data Flow Chart Approach</a:t>
            </a:r>
          </a:p>
          <a:p>
            <a:pPr lvl="1"/>
            <a:r>
              <a:rPr lang="tr-TR" dirty="0"/>
              <a:t>Thinking the algorithm with diagrams</a:t>
            </a:r>
          </a:p>
          <a:p>
            <a:r>
              <a:rPr lang="tr-TR" dirty="0"/>
              <a:t>Data Structure Approach</a:t>
            </a:r>
          </a:p>
          <a:p>
            <a:pPr lvl="1"/>
            <a:r>
              <a:rPr lang="tr-TR" dirty="0"/>
              <a:t>Deciding the correct data structure for the data which will be used in project.</a:t>
            </a:r>
          </a:p>
          <a:p>
            <a:r>
              <a:rPr lang="tr-TR" dirty="0"/>
              <a:t>Object Oriented Approach</a:t>
            </a:r>
          </a:p>
          <a:p>
            <a:pPr lvl="1"/>
            <a:r>
              <a:rPr lang="tr-TR" dirty="0"/>
              <a:t>Model this real world problem with the objects and communication messages between objects.</a:t>
            </a:r>
          </a:p>
        </p:txBody>
      </p:sp>
      <p:sp>
        <p:nvSpPr>
          <p:cNvPr id="10" name="Dikdörtgen 9">
            <a:extLst>
              <a:ext uri="{FF2B5EF4-FFF2-40B4-BE49-F238E27FC236}">
                <a16:creationId xmlns:a16="http://schemas.microsoft.com/office/drawing/2014/main" id="{BA238E6D-D6F2-4C6C-855C-674D36A63C58}"/>
              </a:ext>
            </a:extLst>
          </p:cNvPr>
          <p:cNvSpPr/>
          <p:nvPr/>
        </p:nvSpPr>
        <p:spPr>
          <a:xfrm>
            <a:off x="1258631" y="2554911"/>
            <a:ext cx="4644421" cy="369332"/>
          </a:xfrm>
          <a:prstGeom prst="rect">
            <a:avLst/>
          </a:prstGeom>
        </p:spPr>
        <p:txBody>
          <a:bodyPr wrap="square">
            <a:spAutoFit/>
          </a:bodyPr>
          <a:lstStyle/>
          <a:p>
            <a:r>
              <a:rPr lang="tr-TR" dirty="0"/>
              <a:t>		</a:t>
            </a:r>
          </a:p>
        </p:txBody>
      </p:sp>
      <p:sp>
        <p:nvSpPr>
          <p:cNvPr id="7" name="Date Placeholder 5">
            <a:extLst>
              <a:ext uri="{FF2B5EF4-FFF2-40B4-BE49-F238E27FC236}">
                <a16:creationId xmlns:a16="http://schemas.microsoft.com/office/drawing/2014/main" id="{F0751687-922C-4419-B37C-E1742F5D6BAE}"/>
              </a:ext>
            </a:extLst>
          </p:cNvPr>
          <p:cNvSpPr>
            <a:spLocks noGrp="1"/>
          </p:cNvSpPr>
          <p:nvPr>
            <p:ph type="dt" sz="half" idx="10"/>
          </p:nvPr>
        </p:nvSpPr>
        <p:spPr>
          <a:xfrm>
            <a:off x="7554138" y="330370"/>
            <a:ext cx="3500715" cy="309201"/>
          </a:xfrm>
        </p:spPr>
        <p:txBody>
          <a:bodyPr/>
          <a:lstStyle/>
          <a:p>
            <a:r>
              <a:rPr lang="tr-TR" dirty="0"/>
              <a:t>11.02.2020</a:t>
            </a:r>
          </a:p>
        </p:txBody>
      </p:sp>
    </p:spTree>
    <p:extLst>
      <p:ext uri="{BB962C8B-B14F-4D97-AF65-F5344CB8AC3E}">
        <p14:creationId xmlns:p14="http://schemas.microsoft.com/office/powerpoint/2010/main" val="350827762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900DD59-2566-423F-8EAB-187665DD9F42}"/>
              </a:ext>
            </a:extLst>
          </p:cNvPr>
          <p:cNvSpPr>
            <a:spLocks noGrp="1"/>
          </p:cNvSpPr>
          <p:nvPr>
            <p:ph type="title"/>
          </p:nvPr>
        </p:nvSpPr>
        <p:spPr>
          <a:xfrm>
            <a:off x="1451579" y="804520"/>
            <a:ext cx="9491241" cy="787444"/>
          </a:xfrm>
          <a:ln>
            <a:noFill/>
          </a:ln>
        </p:spPr>
        <p:txBody>
          <a:bodyPr>
            <a:normAutofit fontScale="90000"/>
          </a:bodyPr>
          <a:lstStyle/>
          <a:p>
            <a:pPr algn="ctr"/>
            <a:r>
              <a:rPr lang="tr-TR" dirty="0"/>
              <a:t>DESIGNING ALGORITHM</a:t>
            </a:r>
            <a:r>
              <a:rPr lang="tr-TR" i="1" dirty="0"/>
              <a:t/>
            </a:r>
            <a:br>
              <a:rPr lang="tr-TR" i="1" dirty="0"/>
            </a:br>
            <a:endParaRPr lang="tr-TR" b="1" i="1" dirty="0"/>
          </a:p>
        </p:txBody>
      </p:sp>
      <p:sp>
        <p:nvSpPr>
          <p:cNvPr id="6" name="İçerik Yer Tutucusu 5">
            <a:extLst>
              <a:ext uri="{FF2B5EF4-FFF2-40B4-BE49-F238E27FC236}">
                <a16:creationId xmlns:a16="http://schemas.microsoft.com/office/drawing/2014/main" id="{3612B575-5451-47D6-94CD-643E068AB637}"/>
              </a:ext>
            </a:extLst>
          </p:cNvPr>
          <p:cNvSpPr>
            <a:spLocks noGrp="1"/>
          </p:cNvSpPr>
          <p:nvPr>
            <p:ph idx="4294967295"/>
          </p:nvPr>
        </p:nvSpPr>
        <p:spPr>
          <a:xfrm>
            <a:off x="1544533" y="1683401"/>
            <a:ext cx="10647467" cy="3807761"/>
          </a:xfrm>
        </p:spPr>
        <p:txBody>
          <a:bodyPr/>
          <a:lstStyle/>
          <a:p>
            <a:endParaRPr lang="tr-TR" dirty="0"/>
          </a:p>
          <a:p>
            <a:endParaRPr lang="tr-TR" dirty="0"/>
          </a:p>
          <a:p>
            <a:endParaRPr lang="tr-TR" dirty="0"/>
          </a:p>
          <a:p>
            <a:endParaRPr lang="tr-TR" dirty="0"/>
          </a:p>
        </p:txBody>
      </p:sp>
      <p:sp>
        <p:nvSpPr>
          <p:cNvPr id="10" name="Dikdörtgen 9">
            <a:extLst>
              <a:ext uri="{FF2B5EF4-FFF2-40B4-BE49-F238E27FC236}">
                <a16:creationId xmlns:a16="http://schemas.microsoft.com/office/drawing/2014/main" id="{BA238E6D-D6F2-4C6C-855C-674D36A63C58}"/>
              </a:ext>
            </a:extLst>
          </p:cNvPr>
          <p:cNvSpPr/>
          <p:nvPr/>
        </p:nvSpPr>
        <p:spPr>
          <a:xfrm>
            <a:off x="1451578" y="2504662"/>
            <a:ext cx="4644421" cy="369332"/>
          </a:xfrm>
          <a:prstGeom prst="rect">
            <a:avLst/>
          </a:prstGeom>
        </p:spPr>
        <p:txBody>
          <a:bodyPr wrap="square">
            <a:spAutoFit/>
          </a:bodyPr>
          <a:lstStyle/>
          <a:p>
            <a:r>
              <a:rPr lang="tr-TR" dirty="0"/>
              <a:t>		</a:t>
            </a:r>
          </a:p>
        </p:txBody>
      </p:sp>
      <p:sp>
        <p:nvSpPr>
          <p:cNvPr id="8" name="Content Placeholder 2">
            <a:extLst>
              <a:ext uri="{FF2B5EF4-FFF2-40B4-BE49-F238E27FC236}">
                <a16:creationId xmlns:a16="http://schemas.microsoft.com/office/drawing/2014/main" id="{815A370E-30D8-430C-96A6-AED8ED41639A}"/>
              </a:ext>
            </a:extLst>
          </p:cNvPr>
          <p:cNvSpPr txBox="1">
            <a:spLocks/>
          </p:cNvSpPr>
          <p:nvPr/>
        </p:nvSpPr>
        <p:spPr>
          <a:xfrm>
            <a:off x="1451278" y="1948180"/>
            <a:ext cx="9933502" cy="717590"/>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FontTx/>
              <a:buNone/>
              <a:defRPr/>
            </a:pPr>
            <a:r>
              <a:rPr lang="en-US" dirty="0"/>
              <a:t>A process or set of rules to be followed in calculations or other problem-solving operations</a:t>
            </a:r>
            <a:endParaRPr lang="tr-TR" dirty="0"/>
          </a:p>
        </p:txBody>
      </p:sp>
      <p:sp>
        <p:nvSpPr>
          <p:cNvPr id="9" name="Date Placeholder 5">
            <a:extLst>
              <a:ext uri="{FF2B5EF4-FFF2-40B4-BE49-F238E27FC236}">
                <a16:creationId xmlns:a16="http://schemas.microsoft.com/office/drawing/2014/main" id="{F0751687-922C-4419-B37C-E1742F5D6BAE}"/>
              </a:ext>
            </a:extLst>
          </p:cNvPr>
          <p:cNvSpPr>
            <a:spLocks noGrp="1"/>
          </p:cNvSpPr>
          <p:nvPr>
            <p:ph type="dt" sz="half" idx="10"/>
          </p:nvPr>
        </p:nvSpPr>
        <p:spPr>
          <a:xfrm>
            <a:off x="7554138" y="330370"/>
            <a:ext cx="3500715" cy="309201"/>
          </a:xfrm>
        </p:spPr>
        <p:txBody>
          <a:bodyPr/>
          <a:lstStyle/>
          <a:p>
            <a:r>
              <a:rPr lang="tr-TR" dirty="0"/>
              <a:t>11.02.2020</a:t>
            </a:r>
          </a:p>
        </p:txBody>
      </p:sp>
      <p:sp>
        <p:nvSpPr>
          <p:cNvPr id="3" name="Rectangle 2"/>
          <p:cNvSpPr/>
          <p:nvPr/>
        </p:nvSpPr>
        <p:spPr>
          <a:xfrm>
            <a:off x="1413840" y="2328877"/>
            <a:ext cx="4806086" cy="1477328"/>
          </a:xfrm>
          <a:prstGeom prst="rect">
            <a:avLst/>
          </a:prstGeom>
        </p:spPr>
        <p:txBody>
          <a:bodyPr wrap="square">
            <a:spAutoFit/>
          </a:bodyPr>
          <a:lstStyle/>
          <a:p>
            <a:r>
              <a:rPr lang="en-US" b="1" dirty="0"/>
              <a:t>What is a flowchart? </a:t>
            </a:r>
            <a:endParaRPr lang="tr-TR" b="1" dirty="0" smtClean="0"/>
          </a:p>
          <a:p>
            <a:r>
              <a:rPr lang="en-US" dirty="0" smtClean="0"/>
              <a:t>• </a:t>
            </a:r>
            <a:r>
              <a:rPr lang="en-US" dirty="0"/>
              <a:t>A flowchart is a picture (graphical representation) of the problem solving process. </a:t>
            </a:r>
            <a:endParaRPr lang="tr-TR" dirty="0" smtClean="0"/>
          </a:p>
          <a:p>
            <a:r>
              <a:rPr lang="en-US" dirty="0" smtClean="0"/>
              <a:t>• </a:t>
            </a:r>
            <a:r>
              <a:rPr lang="en-US" dirty="0"/>
              <a:t>A flowchart gives a step-by-step procedure for solution of a problem</a:t>
            </a:r>
          </a:p>
        </p:txBody>
      </p:sp>
      <p:sp>
        <p:nvSpPr>
          <p:cNvPr id="4" name="Rectangle 3"/>
          <p:cNvSpPr/>
          <p:nvPr/>
        </p:nvSpPr>
        <p:spPr>
          <a:xfrm>
            <a:off x="1451279" y="3797324"/>
            <a:ext cx="5057098" cy="1754326"/>
          </a:xfrm>
          <a:prstGeom prst="rect">
            <a:avLst/>
          </a:prstGeom>
        </p:spPr>
        <p:txBody>
          <a:bodyPr wrap="square">
            <a:spAutoFit/>
          </a:bodyPr>
          <a:lstStyle/>
          <a:p>
            <a:r>
              <a:rPr lang="tr-TR" b="1" dirty="0" err="1" smtClean="0"/>
              <a:t>Drawing</a:t>
            </a:r>
            <a:r>
              <a:rPr lang="tr-TR" b="1" dirty="0" smtClean="0"/>
              <a:t> a </a:t>
            </a:r>
            <a:r>
              <a:rPr lang="tr-TR" b="1" dirty="0" err="1" smtClean="0"/>
              <a:t>flowchart</a:t>
            </a:r>
            <a:r>
              <a:rPr lang="tr-TR" b="1" dirty="0" smtClean="0"/>
              <a:t>,</a:t>
            </a:r>
            <a:endParaRPr lang="tr-TR" b="1" dirty="0"/>
          </a:p>
          <a:p>
            <a:r>
              <a:rPr lang="en-US" dirty="0" smtClean="0"/>
              <a:t>• </a:t>
            </a:r>
            <a:r>
              <a:rPr lang="en-US" dirty="0"/>
              <a:t>Identify input and output. </a:t>
            </a:r>
            <a:endParaRPr lang="tr-TR" dirty="0" smtClean="0"/>
          </a:p>
          <a:p>
            <a:r>
              <a:rPr lang="en-US" dirty="0" smtClean="0"/>
              <a:t>• </a:t>
            </a:r>
            <a:r>
              <a:rPr lang="en-US" dirty="0"/>
              <a:t>Apply reasoning skills to solve the problem</a:t>
            </a:r>
            <a:r>
              <a:rPr lang="en-US" dirty="0" smtClean="0"/>
              <a:t>.</a:t>
            </a:r>
            <a:endParaRPr lang="tr-TR" dirty="0" smtClean="0"/>
          </a:p>
          <a:p>
            <a:r>
              <a:rPr lang="en-US" dirty="0" smtClean="0"/>
              <a:t>• </a:t>
            </a:r>
            <a:r>
              <a:rPr lang="en-US" dirty="0"/>
              <a:t>Draw the flowchart using the appropriate symbols and arrows to show the Guidelines sequence of steps in solving the problem.</a:t>
            </a:r>
          </a:p>
        </p:txBody>
      </p:sp>
      <p:pic>
        <p:nvPicPr>
          <p:cNvPr id="11" name="Picture 10"/>
          <p:cNvPicPr>
            <a:picLocks noChangeAspect="1"/>
          </p:cNvPicPr>
          <p:nvPr/>
        </p:nvPicPr>
        <p:blipFill>
          <a:blip r:embed="rId3"/>
          <a:stretch>
            <a:fillRect/>
          </a:stretch>
        </p:blipFill>
        <p:spPr>
          <a:xfrm>
            <a:off x="6769050" y="2416937"/>
            <a:ext cx="4873826" cy="2926027"/>
          </a:xfrm>
          <a:prstGeom prst="rect">
            <a:avLst/>
          </a:prstGeom>
        </p:spPr>
      </p:pic>
    </p:spTree>
    <p:extLst>
      <p:ext uri="{BB962C8B-B14F-4D97-AF65-F5344CB8AC3E}">
        <p14:creationId xmlns:p14="http://schemas.microsoft.com/office/powerpoint/2010/main" val="322633322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900DD59-2566-423F-8EAB-187665DD9F42}"/>
              </a:ext>
            </a:extLst>
          </p:cNvPr>
          <p:cNvSpPr>
            <a:spLocks noGrp="1"/>
          </p:cNvSpPr>
          <p:nvPr>
            <p:ph type="title"/>
          </p:nvPr>
        </p:nvSpPr>
        <p:spPr>
          <a:xfrm>
            <a:off x="1451579" y="804520"/>
            <a:ext cx="9491241" cy="787444"/>
          </a:xfrm>
          <a:ln>
            <a:noFill/>
          </a:ln>
        </p:spPr>
        <p:txBody>
          <a:bodyPr>
            <a:normAutofit fontScale="90000"/>
          </a:bodyPr>
          <a:lstStyle/>
          <a:p>
            <a:pPr algn="ctr"/>
            <a:r>
              <a:rPr lang="tr-TR" dirty="0" smtClean="0"/>
              <a:t>FLOWCHART</a:t>
            </a:r>
            <a:r>
              <a:rPr lang="tr-TR" i="1" dirty="0"/>
              <a:t/>
            </a:r>
            <a:br>
              <a:rPr lang="tr-TR" i="1" dirty="0"/>
            </a:br>
            <a:endParaRPr lang="tr-TR" b="1" i="1" dirty="0"/>
          </a:p>
        </p:txBody>
      </p:sp>
      <p:sp>
        <p:nvSpPr>
          <p:cNvPr id="6" name="İçerik Yer Tutucusu 5">
            <a:extLst>
              <a:ext uri="{FF2B5EF4-FFF2-40B4-BE49-F238E27FC236}">
                <a16:creationId xmlns:a16="http://schemas.microsoft.com/office/drawing/2014/main" id="{3612B575-5451-47D6-94CD-643E068AB637}"/>
              </a:ext>
            </a:extLst>
          </p:cNvPr>
          <p:cNvSpPr>
            <a:spLocks noGrp="1"/>
          </p:cNvSpPr>
          <p:nvPr>
            <p:ph idx="4294967295"/>
          </p:nvPr>
        </p:nvSpPr>
        <p:spPr>
          <a:xfrm>
            <a:off x="1544533" y="1683401"/>
            <a:ext cx="10647467" cy="3807761"/>
          </a:xfrm>
        </p:spPr>
        <p:txBody>
          <a:bodyPr/>
          <a:lstStyle/>
          <a:p>
            <a:endParaRPr lang="tr-TR" dirty="0"/>
          </a:p>
          <a:p>
            <a:endParaRPr lang="tr-TR" dirty="0"/>
          </a:p>
          <a:p>
            <a:endParaRPr lang="tr-TR" dirty="0"/>
          </a:p>
          <a:p>
            <a:endParaRPr lang="tr-TR" dirty="0"/>
          </a:p>
        </p:txBody>
      </p:sp>
      <p:sp>
        <p:nvSpPr>
          <p:cNvPr id="10" name="Dikdörtgen 9">
            <a:extLst>
              <a:ext uri="{FF2B5EF4-FFF2-40B4-BE49-F238E27FC236}">
                <a16:creationId xmlns:a16="http://schemas.microsoft.com/office/drawing/2014/main" id="{BA238E6D-D6F2-4C6C-855C-674D36A63C58}"/>
              </a:ext>
            </a:extLst>
          </p:cNvPr>
          <p:cNvSpPr/>
          <p:nvPr/>
        </p:nvSpPr>
        <p:spPr>
          <a:xfrm>
            <a:off x="1451578" y="2504662"/>
            <a:ext cx="4644421" cy="369332"/>
          </a:xfrm>
          <a:prstGeom prst="rect">
            <a:avLst/>
          </a:prstGeom>
        </p:spPr>
        <p:txBody>
          <a:bodyPr wrap="square">
            <a:spAutoFit/>
          </a:bodyPr>
          <a:lstStyle/>
          <a:p>
            <a:r>
              <a:rPr lang="tr-TR" dirty="0"/>
              <a:t>		</a:t>
            </a:r>
          </a:p>
        </p:txBody>
      </p:sp>
      <p:sp>
        <p:nvSpPr>
          <p:cNvPr id="9" name="Date Placeholder 5">
            <a:extLst>
              <a:ext uri="{FF2B5EF4-FFF2-40B4-BE49-F238E27FC236}">
                <a16:creationId xmlns:a16="http://schemas.microsoft.com/office/drawing/2014/main" id="{F0751687-922C-4419-B37C-E1742F5D6BAE}"/>
              </a:ext>
            </a:extLst>
          </p:cNvPr>
          <p:cNvSpPr>
            <a:spLocks noGrp="1"/>
          </p:cNvSpPr>
          <p:nvPr>
            <p:ph type="dt" sz="half" idx="10"/>
          </p:nvPr>
        </p:nvSpPr>
        <p:spPr>
          <a:xfrm>
            <a:off x="7554138" y="330370"/>
            <a:ext cx="3500715" cy="309201"/>
          </a:xfrm>
        </p:spPr>
        <p:txBody>
          <a:bodyPr/>
          <a:lstStyle/>
          <a:p>
            <a:r>
              <a:rPr lang="tr-TR" dirty="0"/>
              <a:t>11.02.2020</a:t>
            </a:r>
          </a:p>
        </p:txBody>
      </p:sp>
      <p:pic>
        <p:nvPicPr>
          <p:cNvPr id="3" name="Picture 2"/>
          <p:cNvPicPr>
            <a:picLocks noChangeAspect="1"/>
          </p:cNvPicPr>
          <p:nvPr/>
        </p:nvPicPr>
        <p:blipFill>
          <a:blip r:embed="rId3"/>
          <a:stretch>
            <a:fillRect/>
          </a:stretch>
        </p:blipFill>
        <p:spPr>
          <a:xfrm>
            <a:off x="1759686" y="2128837"/>
            <a:ext cx="6210300" cy="3362325"/>
          </a:xfrm>
          <a:prstGeom prst="rect">
            <a:avLst/>
          </a:prstGeom>
        </p:spPr>
      </p:pic>
      <p:pic>
        <p:nvPicPr>
          <p:cNvPr id="11" name="Picture 10">
            <a:extLst>
              <a:ext uri="{FF2B5EF4-FFF2-40B4-BE49-F238E27FC236}">
                <a16:creationId xmlns:a16="http://schemas.microsoft.com/office/drawing/2014/main" id="{7FA6A476-D691-4472-879F-4FD9C17A42AC}"/>
              </a:ext>
            </a:extLst>
          </p:cNvPr>
          <p:cNvPicPr>
            <a:picLocks noChangeAspect="1"/>
          </p:cNvPicPr>
          <p:nvPr/>
        </p:nvPicPr>
        <p:blipFill>
          <a:blip r:embed="rId4"/>
          <a:stretch>
            <a:fillRect/>
          </a:stretch>
        </p:blipFill>
        <p:spPr>
          <a:xfrm>
            <a:off x="8508753" y="2073476"/>
            <a:ext cx="2622326" cy="3417686"/>
          </a:xfrm>
          <a:prstGeom prst="rect">
            <a:avLst/>
          </a:prstGeom>
        </p:spPr>
      </p:pic>
    </p:spTree>
    <p:extLst>
      <p:ext uri="{BB962C8B-B14F-4D97-AF65-F5344CB8AC3E}">
        <p14:creationId xmlns:p14="http://schemas.microsoft.com/office/powerpoint/2010/main" val="354489241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900DD59-2566-423F-8EAB-187665DD9F42}"/>
              </a:ext>
            </a:extLst>
          </p:cNvPr>
          <p:cNvSpPr>
            <a:spLocks noGrp="1"/>
          </p:cNvSpPr>
          <p:nvPr>
            <p:ph type="title"/>
          </p:nvPr>
        </p:nvSpPr>
        <p:spPr>
          <a:xfrm>
            <a:off x="1451579" y="804520"/>
            <a:ext cx="9491241" cy="787444"/>
          </a:xfrm>
          <a:ln>
            <a:noFill/>
          </a:ln>
        </p:spPr>
        <p:txBody>
          <a:bodyPr>
            <a:normAutofit fontScale="90000"/>
          </a:bodyPr>
          <a:lstStyle/>
          <a:p>
            <a:pPr algn="ctr"/>
            <a:r>
              <a:rPr lang="tr-TR" dirty="0" smtClean="0"/>
              <a:t>FLOWCHART</a:t>
            </a:r>
            <a:r>
              <a:rPr lang="tr-TR" i="1" dirty="0"/>
              <a:t/>
            </a:r>
            <a:br>
              <a:rPr lang="tr-TR" i="1" dirty="0"/>
            </a:br>
            <a:endParaRPr lang="tr-TR" b="1" i="1" dirty="0"/>
          </a:p>
        </p:txBody>
      </p:sp>
      <p:sp>
        <p:nvSpPr>
          <p:cNvPr id="6" name="İçerik Yer Tutucusu 5">
            <a:extLst>
              <a:ext uri="{FF2B5EF4-FFF2-40B4-BE49-F238E27FC236}">
                <a16:creationId xmlns:a16="http://schemas.microsoft.com/office/drawing/2014/main" id="{3612B575-5451-47D6-94CD-643E068AB637}"/>
              </a:ext>
            </a:extLst>
          </p:cNvPr>
          <p:cNvSpPr>
            <a:spLocks noGrp="1"/>
          </p:cNvSpPr>
          <p:nvPr>
            <p:ph idx="4294967295"/>
          </p:nvPr>
        </p:nvSpPr>
        <p:spPr>
          <a:xfrm>
            <a:off x="1544533" y="1683401"/>
            <a:ext cx="10647467" cy="3807761"/>
          </a:xfrm>
        </p:spPr>
        <p:txBody>
          <a:bodyPr/>
          <a:lstStyle/>
          <a:p>
            <a:endParaRPr lang="tr-TR" dirty="0"/>
          </a:p>
          <a:p>
            <a:endParaRPr lang="tr-TR" dirty="0"/>
          </a:p>
          <a:p>
            <a:endParaRPr lang="tr-TR" dirty="0"/>
          </a:p>
          <a:p>
            <a:endParaRPr lang="tr-TR" dirty="0"/>
          </a:p>
        </p:txBody>
      </p:sp>
      <p:sp>
        <p:nvSpPr>
          <p:cNvPr id="10" name="Dikdörtgen 9">
            <a:extLst>
              <a:ext uri="{FF2B5EF4-FFF2-40B4-BE49-F238E27FC236}">
                <a16:creationId xmlns:a16="http://schemas.microsoft.com/office/drawing/2014/main" id="{BA238E6D-D6F2-4C6C-855C-674D36A63C58}"/>
              </a:ext>
            </a:extLst>
          </p:cNvPr>
          <p:cNvSpPr/>
          <p:nvPr/>
        </p:nvSpPr>
        <p:spPr>
          <a:xfrm>
            <a:off x="1451578" y="2504662"/>
            <a:ext cx="4644421" cy="369332"/>
          </a:xfrm>
          <a:prstGeom prst="rect">
            <a:avLst/>
          </a:prstGeom>
        </p:spPr>
        <p:txBody>
          <a:bodyPr wrap="square">
            <a:spAutoFit/>
          </a:bodyPr>
          <a:lstStyle/>
          <a:p>
            <a:r>
              <a:rPr lang="tr-TR" dirty="0"/>
              <a:t>		</a:t>
            </a:r>
          </a:p>
        </p:txBody>
      </p:sp>
      <p:sp>
        <p:nvSpPr>
          <p:cNvPr id="9" name="Date Placeholder 5">
            <a:extLst>
              <a:ext uri="{FF2B5EF4-FFF2-40B4-BE49-F238E27FC236}">
                <a16:creationId xmlns:a16="http://schemas.microsoft.com/office/drawing/2014/main" id="{F0751687-922C-4419-B37C-E1742F5D6BAE}"/>
              </a:ext>
            </a:extLst>
          </p:cNvPr>
          <p:cNvSpPr>
            <a:spLocks noGrp="1"/>
          </p:cNvSpPr>
          <p:nvPr>
            <p:ph type="dt" sz="half" idx="10"/>
          </p:nvPr>
        </p:nvSpPr>
        <p:spPr>
          <a:xfrm>
            <a:off x="7554138" y="330370"/>
            <a:ext cx="3500715" cy="309201"/>
          </a:xfrm>
        </p:spPr>
        <p:txBody>
          <a:bodyPr/>
          <a:lstStyle/>
          <a:p>
            <a:r>
              <a:rPr lang="tr-TR" dirty="0"/>
              <a:t>11.02.2020</a:t>
            </a:r>
          </a:p>
        </p:txBody>
      </p:sp>
      <p:pic>
        <p:nvPicPr>
          <p:cNvPr id="3" name="Picture 2"/>
          <p:cNvPicPr>
            <a:picLocks noChangeAspect="1"/>
          </p:cNvPicPr>
          <p:nvPr/>
        </p:nvPicPr>
        <p:blipFill>
          <a:blip r:embed="rId2"/>
          <a:stretch>
            <a:fillRect/>
          </a:stretch>
        </p:blipFill>
        <p:spPr>
          <a:xfrm>
            <a:off x="3302093" y="1591964"/>
            <a:ext cx="6143625" cy="4362450"/>
          </a:xfrm>
          <a:prstGeom prst="rect">
            <a:avLst/>
          </a:prstGeom>
        </p:spPr>
      </p:pic>
    </p:spTree>
    <p:extLst>
      <p:ext uri="{BB962C8B-B14F-4D97-AF65-F5344CB8AC3E}">
        <p14:creationId xmlns:p14="http://schemas.microsoft.com/office/powerpoint/2010/main" val="281184817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900DD59-2566-423F-8EAB-187665DD9F42}"/>
              </a:ext>
            </a:extLst>
          </p:cNvPr>
          <p:cNvSpPr>
            <a:spLocks noGrp="1"/>
          </p:cNvSpPr>
          <p:nvPr>
            <p:ph type="title"/>
          </p:nvPr>
        </p:nvSpPr>
        <p:spPr>
          <a:xfrm>
            <a:off x="1451579" y="804520"/>
            <a:ext cx="9491241" cy="787444"/>
          </a:xfrm>
          <a:ln>
            <a:noFill/>
          </a:ln>
        </p:spPr>
        <p:txBody>
          <a:bodyPr>
            <a:normAutofit fontScale="90000"/>
          </a:bodyPr>
          <a:lstStyle/>
          <a:p>
            <a:pPr algn="ctr"/>
            <a:r>
              <a:rPr lang="tr-TR" dirty="0" smtClean="0"/>
              <a:t>FLOWCHART</a:t>
            </a:r>
            <a:r>
              <a:rPr lang="tr-TR" i="1" dirty="0"/>
              <a:t/>
            </a:r>
            <a:br>
              <a:rPr lang="tr-TR" i="1" dirty="0"/>
            </a:br>
            <a:endParaRPr lang="tr-TR" b="1" i="1" dirty="0"/>
          </a:p>
        </p:txBody>
      </p:sp>
      <p:sp>
        <p:nvSpPr>
          <p:cNvPr id="6" name="İçerik Yer Tutucusu 5">
            <a:extLst>
              <a:ext uri="{FF2B5EF4-FFF2-40B4-BE49-F238E27FC236}">
                <a16:creationId xmlns:a16="http://schemas.microsoft.com/office/drawing/2014/main" id="{3612B575-5451-47D6-94CD-643E068AB637}"/>
              </a:ext>
            </a:extLst>
          </p:cNvPr>
          <p:cNvSpPr>
            <a:spLocks noGrp="1"/>
          </p:cNvSpPr>
          <p:nvPr>
            <p:ph idx="4294967295"/>
          </p:nvPr>
        </p:nvSpPr>
        <p:spPr>
          <a:xfrm>
            <a:off x="1544533" y="1683401"/>
            <a:ext cx="10647467" cy="3807761"/>
          </a:xfrm>
        </p:spPr>
        <p:txBody>
          <a:bodyPr/>
          <a:lstStyle/>
          <a:p>
            <a:endParaRPr lang="tr-TR" dirty="0"/>
          </a:p>
          <a:p>
            <a:endParaRPr lang="tr-TR" dirty="0"/>
          </a:p>
          <a:p>
            <a:endParaRPr lang="tr-TR" dirty="0"/>
          </a:p>
          <a:p>
            <a:endParaRPr lang="tr-TR" dirty="0"/>
          </a:p>
        </p:txBody>
      </p:sp>
      <p:sp>
        <p:nvSpPr>
          <p:cNvPr id="10" name="Dikdörtgen 9">
            <a:extLst>
              <a:ext uri="{FF2B5EF4-FFF2-40B4-BE49-F238E27FC236}">
                <a16:creationId xmlns:a16="http://schemas.microsoft.com/office/drawing/2014/main" id="{BA238E6D-D6F2-4C6C-855C-674D36A63C58}"/>
              </a:ext>
            </a:extLst>
          </p:cNvPr>
          <p:cNvSpPr/>
          <p:nvPr/>
        </p:nvSpPr>
        <p:spPr>
          <a:xfrm>
            <a:off x="1451578" y="2504662"/>
            <a:ext cx="4644421" cy="369332"/>
          </a:xfrm>
          <a:prstGeom prst="rect">
            <a:avLst/>
          </a:prstGeom>
        </p:spPr>
        <p:txBody>
          <a:bodyPr wrap="square">
            <a:spAutoFit/>
          </a:bodyPr>
          <a:lstStyle/>
          <a:p>
            <a:r>
              <a:rPr lang="tr-TR" dirty="0"/>
              <a:t>		</a:t>
            </a:r>
          </a:p>
        </p:txBody>
      </p:sp>
      <p:sp>
        <p:nvSpPr>
          <p:cNvPr id="9" name="Date Placeholder 5">
            <a:extLst>
              <a:ext uri="{FF2B5EF4-FFF2-40B4-BE49-F238E27FC236}">
                <a16:creationId xmlns:a16="http://schemas.microsoft.com/office/drawing/2014/main" id="{F0751687-922C-4419-B37C-E1742F5D6BAE}"/>
              </a:ext>
            </a:extLst>
          </p:cNvPr>
          <p:cNvSpPr>
            <a:spLocks noGrp="1"/>
          </p:cNvSpPr>
          <p:nvPr>
            <p:ph type="dt" sz="half" idx="10"/>
          </p:nvPr>
        </p:nvSpPr>
        <p:spPr>
          <a:xfrm>
            <a:off x="7554138" y="330370"/>
            <a:ext cx="3500715" cy="309201"/>
          </a:xfrm>
        </p:spPr>
        <p:txBody>
          <a:bodyPr/>
          <a:lstStyle/>
          <a:p>
            <a:r>
              <a:rPr lang="tr-TR" dirty="0"/>
              <a:t>11.02.2020</a:t>
            </a:r>
          </a:p>
        </p:txBody>
      </p:sp>
      <p:pic>
        <p:nvPicPr>
          <p:cNvPr id="4" name="Picture 3"/>
          <p:cNvPicPr>
            <a:picLocks noChangeAspect="1"/>
          </p:cNvPicPr>
          <p:nvPr/>
        </p:nvPicPr>
        <p:blipFill>
          <a:blip r:embed="rId2"/>
          <a:stretch>
            <a:fillRect/>
          </a:stretch>
        </p:blipFill>
        <p:spPr>
          <a:xfrm>
            <a:off x="3226163" y="1407459"/>
            <a:ext cx="5613038" cy="4717423"/>
          </a:xfrm>
          <a:prstGeom prst="rect">
            <a:avLst/>
          </a:prstGeom>
        </p:spPr>
      </p:pic>
    </p:spTree>
    <p:extLst>
      <p:ext uri="{BB962C8B-B14F-4D97-AF65-F5344CB8AC3E}">
        <p14:creationId xmlns:p14="http://schemas.microsoft.com/office/powerpoint/2010/main" val="132401972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900DD59-2566-423F-8EAB-187665DD9F42}"/>
              </a:ext>
            </a:extLst>
          </p:cNvPr>
          <p:cNvSpPr>
            <a:spLocks noGrp="1"/>
          </p:cNvSpPr>
          <p:nvPr>
            <p:ph type="title"/>
          </p:nvPr>
        </p:nvSpPr>
        <p:spPr>
          <a:xfrm>
            <a:off x="1451579" y="804520"/>
            <a:ext cx="9491241" cy="787444"/>
          </a:xfrm>
          <a:ln>
            <a:noFill/>
          </a:ln>
        </p:spPr>
        <p:txBody>
          <a:bodyPr>
            <a:normAutofit fontScale="90000"/>
          </a:bodyPr>
          <a:lstStyle/>
          <a:p>
            <a:pPr algn="ctr"/>
            <a:r>
              <a:rPr lang="tr-TR" dirty="0" smtClean="0"/>
              <a:t>FLOWCHART</a:t>
            </a:r>
            <a:r>
              <a:rPr lang="tr-TR" i="1" dirty="0"/>
              <a:t/>
            </a:r>
            <a:br>
              <a:rPr lang="tr-TR" i="1" dirty="0"/>
            </a:br>
            <a:endParaRPr lang="tr-TR" b="1" i="1" dirty="0"/>
          </a:p>
        </p:txBody>
      </p:sp>
      <p:sp>
        <p:nvSpPr>
          <p:cNvPr id="6" name="İçerik Yer Tutucusu 5">
            <a:extLst>
              <a:ext uri="{FF2B5EF4-FFF2-40B4-BE49-F238E27FC236}">
                <a16:creationId xmlns:a16="http://schemas.microsoft.com/office/drawing/2014/main" id="{3612B575-5451-47D6-94CD-643E068AB637}"/>
              </a:ext>
            </a:extLst>
          </p:cNvPr>
          <p:cNvSpPr>
            <a:spLocks noGrp="1"/>
          </p:cNvSpPr>
          <p:nvPr>
            <p:ph idx="4294967295"/>
          </p:nvPr>
        </p:nvSpPr>
        <p:spPr>
          <a:xfrm>
            <a:off x="1544533" y="1683401"/>
            <a:ext cx="10647467" cy="3807761"/>
          </a:xfrm>
        </p:spPr>
        <p:txBody>
          <a:bodyPr/>
          <a:lstStyle/>
          <a:p>
            <a:endParaRPr lang="tr-TR" dirty="0"/>
          </a:p>
          <a:p>
            <a:endParaRPr lang="tr-TR" dirty="0"/>
          </a:p>
          <a:p>
            <a:endParaRPr lang="tr-TR" dirty="0"/>
          </a:p>
          <a:p>
            <a:endParaRPr lang="tr-TR" dirty="0"/>
          </a:p>
        </p:txBody>
      </p:sp>
      <p:sp>
        <p:nvSpPr>
          <p:cNvPr id="10" name="Dikdörtgen 9">
            <a:extLst>
              <a:ext uri="{FF2B5EF4-FFF2-40B4-BE49-F238E27FC236}">
                <a16:creationId xmlns:a16="http://schemas.microsoft.com/office/drawing/2014/main" id="{BA238E6D-D6F2-4C6C-855C-674D36A63C58}"/>
              </a:ext>
            </a:extLst>
          </p:cNvPr>
          <p:cNvSpPr/>
          <p:nvPr/>
        </p:nvSpPr>
        <p:spPr>
          <a:xfrm>
            <a:off x="1451578" y="2504662"/>
            <a:ext cx="4644421" cy="369332"/>
          </a:xfrm>
          <a:prstGeom prst="rect">
            <a:avLst/>
          </a:prstGeom>
        </p:spPr>
        <p:txBody>
          <a:bodyPr wrap="square">
            <a:spAutoFit/>
          </a:bodyPr>
          <a:lstStyle/>
          <a:p>
            <a:r>
              <a:rPr lang="tr-TR" dirty="0"/>
              <a:t>		</a:t>
            </a:r>
          </a:p>
        </p:txBody>
      </p:sp>
      <p:sp>
        <p:nvSpPr>
          <p:cNvPr id="9" name="Date Placeholder 5">
            <a:extLst>
              <a:ext uri="{FF2B5EF4-FFF2-40B4-BE49-F238E27FC236}">
                <a16:creationId xmlns:a16="http://schemas.microsoft.com/office/drawing/2014/main" id="{F0751687-922C-4419-B37C-E1742F5D6BAE}"/>
              </a:ext>
            </a:extLst>
          </p:cNvPr>
          <p:cNvSpPr>
            <a:spLocks noGrp="1"/>
          </p:cNvSpPr>
          <p:nvPr>
            <p:ph type="dt" sz="half" idx="10"/>
          </p:nvPr>
        </p:nvSpPr>
        <p:spPr>
          <a:xfrm>
            <a:off x="7554138" y="330370"/>
            <a:ext cx="3500715" cy="309201"/>
          </a:xfrm>
        </p:spPr>
        <p:txBody>
          <a:bodyPr/>
          <a:lstStyle/>
          <a:p>
            <a:r>
              <a:rPr lang="tr-TR" dirty="0"/>
              <a:t>11.02.2020</a:t>
            </a:r>
          </a:p>
        </p:txBody>
      </p:sp>
      <p:pic>
        <p:nvPicPr>
          <p:cNvPr id="4" name="Picture 3"/>
          <p:cNvPicPr>
            <a:picLocks noChangeAspect="1"/>
          </p:cNvPicPr>
          <p:nvPr/>
        </p:nvPicPr>
        <p:blipFill>
          <a:blip r:embed="rId2"/>
          <a:stretch>
            <a:fillRect/>
          </a:stretch>
        </p:blipFill>
        <p:spPr>
          <a:xfrm>
            <a:off x="3260865" y="1440492"/>
            <a:ext cx="5670267" cy="4822521"/>
          </a:xfrm>
          <a:prstGeom prst="rect">
            <a:avLst/>
          </a:prstGeom>
        </p:spPr>
      </p:pic>
    </p:spTree>
    <p:extLst>
      <p:ext uri="{BB962C8B-B14F-4D97-AF65-F5344CB8AC3E}">
        <p14:creationId xmlns:p14="http://schemas.microsoft.com/office/powerpoint/2010/main" val="154064057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Data </a:t>
            </a:r>
            <a:r>
              <a:rPr lang="tr-TR" dirty="0" err="1" smtClean="0"/>
              <a:t>structure</a:t>
            </a:r>
            <a:r>
              <a:rPr lang="tr-TR" dirty="0" smtClean="0"/>
              <a:t> </a:t>
            </a:r>
            <a:r>
              <a:rPr lang="tr-TR" dirty="0" err="1" smtClean="0"/>
              <a:t>approach</a:t>
            </a:r>
            <a:endParaRPr lang="en-US" dirty="0"/>
          </a:p>
        </p:txBody>
      </p:sp>
      <p:sp>
        <p:nvSpPr>
          <p:cNvPr id="3" name="Content Placeholder 2"/>
          <p:cNvSpPr>
            <a:spLocks noGrp="1"/>
          </p:cNvSpPr>
          <p:nvPr>
            <p:ph idx="1"/>
          </p:nvPr>
        </p:nvSpPr>
        <p:spPr/>
        <p:txBody>
          <a:bodyPr>
            <a:normAutofit fontScale="92500" lnSpcReduction="20000"/>
          </a:bodyPr>
          <a:lstStyle/>
          <a:p>
            <a:r>
              <a:rPr lang="en-US" dirty="0"/>
              <a:t>Structured design is a conceptualization of problem into several well-organized elements of solution. It is basically concerned with the solution design. Benefit of structured design is, it gives better understanding of how the problem is being solved. Structured design also makes it simpler for designer to concentrate on the problem more accurately</a:t>
            </a:r>
            <a:r>
              <a:rPr lang="en-US" dirty="0" smtClean="0"/>
              <a:t>.</a:t>
            </a:r>
            <a:endParaRPr lang="tr-TR" dirty="0" smtClean="0"/>
          </a:p>
          <a:p>
            <a:r>
              <a:rPr lang="en-US" dirty="0"/>
              <a:t>A good structured design always follows some rules for communication among multiple modules, namely -</a:t>
            </a:r>
          </a:p>
          <a:p>
            <a:r>
              <a:rPr lang="en-US" b="1" dirty="0"/>
              <a:t>Cohesion</a:t>
            </a:r>
            <a:r>
              <a:rPr lang="en-US" dirty="0"/>
              <a:t> - grouping of all functionally related elements.</a:t>
            </a:r>
          </a:p>
          <a:p>
            <a:r>
              <a:rPr lang="en-US" b="1" dirty="0"/>
              <a:t>Coupling</a:t>
            </a:r>
            <a:r>
              <a:rPr lang="en-US" dirty="0"/>
              <a:t> - communication between different modules.</a:t>
            </a:r>
          </a:p>
          <a:p>
            <a:r>
              <a:rPr lang="en-US" dirty="0"/>
              <a:t>A good structured design has high cohesion and low coupling arrangements.</a:t>
            </a:r>
          </a:p>
          <a:p>
            <a:endParaRPr lang="en-US" dirty="0"/>
          </a:p>
        </p:txBody>
      </p:sp>
      <p:sp>
        <p:nvSpPr>
          <p:cNvPr id="4" name="Date Placeholder 3"/>
          <p:cNvSpPr>
            <a:spLocks noGrp="1"/>
          </p:cNvSpPr>
          <p:nvPr>
            <p:ph type="dt" sz="half" idx="10"/>
          </p:nvPr>
        </p:nvSpPr>
        <p:spPr/>
        <p:txBody>
          <a:bodyPr/>
          <a:lstStyle/>
          <a:p>
            <a:r>
              <a:rPr lang="tr-TR" dirty="0"/>
              <a:t>11.02.2020</a:t>
            </a:r>
          </a:p>
          <a:p>
            <a:endParaRPr lang="tr-TR" dirty="0"/>
          </a:p>
        </p:txBody>
      </p:sp>
    </p:spTree>
    <p:extLst>
      <p:ext uri="{BB962C8B-B14F-4D97-AF65-F5344CB8AC3E}">
        <p14:creationId xmlns:p14="http://schemas.microsoft.com/office/powerpoint/2010/main" val="145396376"/>
      </p:ext>
    </p:extLst>
  </p:cSld>
  <p:clrMapOvr>
    <a:masterClrMapping/>
  </p:clrMapOvr>
  <p:transition spd="slow">
    <p:push dir="u"/>
  </p:transition>
</p:sld>
</file>

<file path=ppt/theme/theme1.xml><?xml version="1.0" encoding="utf-8"?>
<a:theme xmlns:a="http://schemas.openxmlformats.org/drawingml/2006/main" name="Galeri">
  <a:themeElements>
    <a:clrScheme name="Galeri">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4143</TotalTime>
  <Words>693</Words>
  <Application>Microsoft Office PowerPoint</Application>
  <PresentationFormat>Widescreen</PresentationFormat>
  <Paragraphs>141</Paragraphs>
  <Slides>19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Gill Sans MT</vt:lpstr>
      <vt:lpstr>Times New Roman</vt:lpstr>
      <vt:lpstr>Galeri</vt:lpstr>
      <vt:lpstr>Handan YARICI</vt:lpstr>
      <vt:lpstr>SOFTWARE DEVELOPMENT STEPS </vt:lpstr>
      <vt:lpstr>SOFTWARE DesIgn Approaches </vt:lpstr>
      <vt:lpstr>DESIGNING ALGORITHM </vt:lpstr>
      <vt:lpstr>FLOWCHART </vt:lpstr>
      <vt:lpstr>FLOWCHART </vt:lpstr>
      <vt:lpstr>FLOWCHART </vt:lpstr>
      <vt:lpstr>FLOWCHART </vt:lpstr>
      <vt:lpstr>Data structure approach</vt:lpstr>
      <vt:lpstr>Structured desıgn</vt:lpstr>
      <vt:lpstr>WHY OBJECT ORIENTED </vt:lpstr>
      <vt:lpstr>WHAT IS object?</vt:lpstr>
      <vt:lpstr>Thinking About Objects</vt:lpstr>
      <vt:lpstr>WHAT IS CLASS?</vt:lpstr>
      <vt:lpstr>Object-Oriented Style </vt:lpstr>
      <vt:lpstr>Object-Oriented Concepts </vt:lpstr>
      <vt:lpstr>More about ood</vt:lpstr>
      <vt:lpstr>LAB STUDY</vt:lpstr>
      <vt:lpstr>         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Handan YARICI</dc:title>
  <dc:creator>Lenovo</dc:creator>
  <cp:lastModifiedBy>HANDAN YARICI</cp:lastModifiedBy>
  <cp:revision>199</cp:revision>
  <dcterms:created xsi:type="dcterms:W3CDTF">2018-01-02T11:14:43Z</dcterms:created>
  <dcterms:modified xsi:type="dcterms:W3CDTF">2020-02-12T18:32:04Z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879e0ff2-05cd-4a55-b778-2e475b25b86c</vt:lpwstr>
  </property>
  <property fmtid="{D5CDD505-2E9C-101B-9397-08002B2CF9AE}" pid="3" name="TURKCELLCLASSIFICATION">
    <vt:lpwstr>TURKCELL DAHİLİ</vt:lpwstr>
  </property>
</Properties>
</file>