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56" r:id="rId2"/>
    <p:sldId id="257" r:id="rId3"/>
    <p:sldId id="274" r:id="rId4"/>
    <p:sldId id="275" r:id="rId5"/>
    <p:sldId id="276" r:id="rId6"/>
    <p:sldId id="258" r:id="rId7"/>
    <p:sldId id="263" r:id="rId8"/>
    <p:sldId id="277" r:id="rId9"/>
    <p:sldId id="287" r:id="rId10"/>
    <p:sldId id="278" r:id="rId11"/>
    <p:sldId id="283" r:id="rId12"/>
    <p:sldId id="284" r:id="rId13"/>
    <p:sldId id="288" r:id="rId14"/>
    <p:sldId id="285" r:id="rId15"/>
    <p:sldId id="264" r:id="rId16"/>
    <p:sldId id="286" r:id="rId17"/>
    <p:sldId id="260" r:id="rId18"/>
    <p:sldId id="268" r:id="rId19"/>
    <p:sldId id="265" r:id="rId20"/>
    <p:sldId id="269" r:id="rId21"/>
    <p:sldId id="270" r:id="rId22"/>
    <p:sldId id="271" r:id="rId23"/>
    <p:sldId id="272" r:id="rId24"/>
    <p:sldId id="289" r:id="rId25"/>
    <p:sldId id="273" r:id="rId26"/>
    <p:sldId id="259" r:id="rId27"/>
    <p:sldId id="290" r:id="rId28"/>
    <p:sldId id="291" r:id="rId29"/>
    <p:sldId id="292" r:id="rId30"/>
    <p:sldId id="301" r:id="rId31"/>
    <p:sldId id="261" r:id="rId32"/>
    <p:sldId id="293" r:id="rId33"/>
    <p:sldId id="302" r:id="rId34"/>
    <p:sldId id="294" r:id="rId35"/>
    <p:sldId id="303" r:id="rId36"/>
    <p:sldId id="304" r:id="rId37"/>
    <p:sldId id="305" r:id="rId38"/>
    <p:sldId id="306" r:id="rId39"/>
    <p:sldId id="262" r:id="rId40"/>
    <p:sldId id="295" r:id="rId41"/>
    <p:sldId id="308" r:id="rId42"/>
    <p:sldId id="296" r:id="rId43"/>
    <p:sldId id="307" r:id="rId44"/>
    <p:sldId id="299" r:id="rId45"/>
    <p:sldId id="300" r:id="rId46"/>
    <p:sldId id="266" r:id="rId47"/>
    <p:sldId id="26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D8D83-B88B-724B-9E4E-26099BBF6014}" type="datetimeFigureOut">
              <a:rPr lang="en-US" smtClean="0"/>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4E8D70-CEE2-6D4E-93B7-6EFCDBB7F782}" type="slidenum">
              <a:rPr lang="en-US" smtClean="0"/>
              <a:t>‹#›</a:t>
            </a:fld>
            <a:endParaRPr lang="en-US"/>
          </a:p>
        </p:txBody>
      </p:sp>
    </p:spTree>
    <p:extLst>
      <p:ext uri="{BB962C8B-B14F-4D97-AF65-F5344CB8AC3E}">
        <p14:creationId xmlns:p14="http://schemas.microsoft.com/office/powerpoint/2010/main" val="108242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C8FB4-96C8-0F41-9BA6-53F7040F6BBF}" type="datetimeFigureOut">
              <a:rPr lang="en-US" smtClean="0"/>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5B467-8D35-4148-A6B9-F844BC89D2F8}" type="slidenum">
              <a:rPr lang="en-US" smtClean="0"/>
              <a:t>‹#›</a:t>
            </a:fld>
            <a:endParaRPr lang="en-US"/>
          </a:p>
        </p:txBody>
      </p:sp>
    </p:spTree>
    <p:extLst>
      <p:ext uri="{BB962C8B-B14F-4D97-AF65-F5344CB8AC3E}">
        <p14:creationId xmlns:p14="http://schemas.microsoft.com/office/powerpoint/2010/main" val="20867678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9"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5"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4"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Dependable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9D29DFB1-9EA4-2B4D-92D1-CC42B9A94240}"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Dependable systems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a:t>
            </a:fld>
            <a:endParaRPr lang="en-US"/>
          </a:p>
        </p:txBody>
      </p:sp>
    </p:spTree>
    <p:extLst>
      <p:ext uri="{BB962C8B-B14F-4D97-AF65-F5344CB8AC3E}">
        <p14:creationId xmlns:p14="http://schemas.microsoft.com/office/powerpoint/2010/main" val="1366244926"/>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smtClean="0"/>
              <a:t>Error </a:t>
            </a:r>
            <a:r>
              <a:rPr lang="en-US" sz="2400" dirty="0"/>
              <a:t>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3203157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5302225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systems to be fault</a:t>
            </a:r>
            <a:r>
              <a:rPr lang="en-US" dirty="0"/>
              <a:t> </a:t>
            </a:r>
            <a:r>
              <a:rPr lang="en-US" dirty="0" smtClean="0"/>
              <a:t>tolerant so that they can continue in operation when faults occur</a:t>
            </a:r>
          </a:p>
          <a:p>
            <a:r>
              <a:rPr lang="en-US" dirty="0" smtClean="0"/>
              <a:t>Design protection mechanisms that guard against external attacks.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3187600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a:t>Configure the system correctly for its operating environment</a:t>
            </a:r>
            <a:r>
              <a:rPr lang="en-US" dirty="0" smtClean="0"/>
              <a:t>.</a:t>
            </a:r>
          </a:p>
          <a:p>
            <a:r>
              <a:rPr lang="en-US" dirty="0" smtClean="0"/>
              <a:t>Include system capabilities to </a:t>
            </a:r>
            <a:r>
              <a:rPr lang="en-US" dirty="0" err="1" smtClean="0"/>
              <a:t>recognise</a:t>
            </a:r>
            <a:r>
              <a:rPr lang="en-US" dirty="0" smtClean="0"/>
              <a:t> and resist cyberattacks.</a:t>
            </a:r>
            <a:endParaRPr lang="en-US" dirty="0"/>
          </a:p>
          <a:p>
            <a:r>
              <a:rPr lang="en-US" dirty="0"/>
              <a:t>Include recovery mechanisms to help restore normal system service after a failure.</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13</a:t>
            </a:fld>
            <a:endParaRPr lang="en-US"/>
          </a:p>
        </p:txBody>
      </p:sp>
    </p:spTree>
    <p:extLst>
      <p:ext uri="{BB962C8B-B14F-4D97-AF65-F5344CB8AC3E}">
        <p14:creationId xmlns:p14="http://schemas.microsoft.com/office/powerpoint/2010/main" val="30692107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99995347"/>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Cost/dependability curve</a:t>
            </a:r>
            <a:endParaRPr lang="en-US" dirty="0"/>
          </a:p>
        </p:txBody>
      </p:sp>
      <p:pic>
        <p:nvPicPr>
          <p:cNvPr id="4" name="Picture 3" descr="10.2 CostDependabilityCurve (11.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15</a:t>
            </a:fld>
            <a:endParaRPr lang="en-US"/>
          </a:p>
        </p:txBody>
      </p:sp>
    </p:spTree>
    <p:extLst>
      <p:ext uri="{BB962C8B-B14F-4D97-AF65-F5344CB8AC3E}">
        <p14:creationId xmlns:p14="http://schemas.microsoft.com/office/powerpoint/2010/main" val="187857332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458980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6"/>
            <a:ext cx="8229600" cy="1143000"/>
          </a:xfrm>
        </p:spPr>
        <p:txBody>
          <a:bodyPr/>
          <a:lstStyle/>
          <a:p>
            <a:pPr algn="ctr"/>
            <a:r>
              <a:rPr lang="en-US" dirty="0" smtClean="0"/>
              <a:t>Sociotechnical systems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17</a:t>
            </a:fld>
            <a:endParaRPr lang="en-US"/>
          </a:p>
        </p:txBody>
      </p:sp>
    </p:spTree>
    <p:extLst>
      <p:ext uri="{BB962C8B-B14F-4D97-AF65-F5344CB8AC3E}">
        <p14:creationId xmlns:p14="http://schemas.microsoft.com/office/powerpoint/2010/main" val="249202147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The 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3816502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sociotechnical systems stack</a:t>
            </a:r>
            <a:endParaRPr lang="en-US" dirty="0"/>
          </a:p>
        </p:txBody>
      </p:sp>
      <p:pic>
        <p:nvPicPr>
          <p:cNvPr id="4" name="Picture 3" descr="10.3 SystemsEngStack (1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6473"/>
            <a:ext cx="8084114" cy="422578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19</a:t>
            </a:fld>
            <a:endParaRPr lang="en-US"/>
          </a:p>
        </p:txBody>
      </p:sp>
    </p:spTree>
    <p:extLst>
      <p:ext uri="{BB962C8B-B14F-4D97-AF65-F5344CB8AC3E}">
        <p14:creationId xmlns:p14="http://schemas.microsoft.com/office/powerpoint/2010/main" val="250320910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Dependability properties</a:t>
            </a:r>
          </a:p>
          <a:p>
            <a:r>
              <a:rPr lang="en-US" dirty="0" smtClean="0"/>
              <a:t>Sociotechnical systems</a:t>
            </a:r>
          </a:p>
          <a:p>
            <a:r>
              <a:rPr lang="en-US" dirty="0" smtClean="0"/>
              <a:t>Redundancy and diversity</a:t>
            </a:r>
          </a:p>
          <a:p>
            <a:r>
              <a:rPr lang="en-US" dirty="0" smtClean="0"/>
              <a:t>Dependable processes</a:t>
            </a:r>
          </a:p>
          <a:p>
            <a:r>
              <a:rPr lang="en-US" dirty="0" smtClean="0"/>
              <a:t>Formal methods and dependability</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a:t>
            </a:fld>
            <a:endParaRPr lang="en-US"/>
          </a:p>
        </p:txBody>
      </p:sp>
    </p:spTree>
    <p:extLst>
      <p:ext uri="{BB962C8B-B14F-4D97-AF65-F5344CB8AC3E}">
        <p14:creationId xmlns:p14="http://schemas.microsoft.com/office/powerpoint/2010/main" val="1620439114"/>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26415803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9563376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9485519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and compliance</a:t>
            </a:r>
            <a:endParaRPr lang="en-US" dirty="0"/>
          </a:p>
        </p:txBody>
      </p:sp>
      <p:sp>
        <p:nvSpPr>
          <p:cNvPr id="3" name="Content Placeholder 2"/>
          <p:cNvSpPr>
            <a:spLocks noGrp="1"/>
          </p:cNvSpPr>
          <p:nvPr>
            <p:ph idx="1"/>
          </p:nvPr>
        </p:nvSpPr>
        <p:spPr/>
        <p:txBody>
          <a:bodyPr/>
          <a:lstStyle/>
          <a:p>
            <a:r>
              <a:rPr lang="en-GB" dirty="0"/>
              <a:t>The general model of economic organization that is now almost universal in the world is that privately owned companies offer goods and services and make a profit on these. </a:t>
            </a:r>
            <a:endParaRPr lang="en-GB" dirty="0" smtClean="0"/>
          </a:p>
          <a:p>
            <a:r>
              <a:rPr lang="en-GB" dirty="0" smtClean="0"/>
              <a:t>To ensure </a:t>
            </a:r>
            <a:r>
              <a:rPr lang="en-GB" dirty="0"/>
              <a:t>the safety of their citizens, most governments </a:t>
            </a:r>
            <a:r>
              <a:rPr lang="en-GB" dirty="0" smtClean="0"/>
              <a:t>regulate (limit </a:t>
            </a:r>
            <a:r>
              <a:rPr lang="en-GB" dirty="0"/>
              <a:t>the freedom </a:t>
            </a:r>
            <a:r>
              <a:rPr lang="en-GB" dirty="0" smtClean="0"/>
              <a:t>of) </a:t>
            </a:r>
            <a:r>
              <a:rPr lang="en-GB" dirty="0"/>
              <a:t>privately owned companies so that they must follow certain standards to ensure that their products are safe and secure.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23</a:t>
            </a:fld>
            <a:endParaRPr lang="en-US"/>
          </a:p>
        </p:txBody>
      </p:sp>
    </p:spTree>
    <p:extLst>
      <p:ext uri="{BB962C8B-B14F-4D97-AF65-F5344CB8AC3E}">
        <p14:creationId xmlns:p14="http://schemas.microsoft.com/office/powerpoint/2010/main" val="119986018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002636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regulation</a:t>
            </a:r>
            <a:endParaRPr lang="en-US" dirty="0"/>
          </a:p>
        </p:txBody>
      </p:sp>
      <p:sp>
        <p:nvSpPr>
          <p:cNvPr id="3" name="Content Placeholder 2"/>
          <p:cNvSpPr>
            <a:spLocks noGrp="1"/>
          </p:cNvSpPr>
          <p:nvPr>
            <p:ph idx="1"/>
          </p:nvPr>
        </p:nvSpPr>
        <p:spPr/>
        <p:txBody>
          <a:bodyPr/>
          <a:lstStyle/>
          <a:p>
            <a:r>
              <a:rPr lang="en-GB" dirty="0"/>
              <a:t>Regulation and compliance (following the rules) applies to the sociotechnical system as a whole and not simply the software element of that system. </a:t>
            </a:r>
            <a:endParaRPr lang="en-GB" dirty="0" smtClean="0"/>
          </a:p>
          <a:p>
            <a:r>
              <a:rPr lang="en-GB" dirty="0" smtClean="0"/>
              <a:t>Safety-related systems may have to be certified as safe by the regulator.</a:t>
            </a:r>
          </a:p>
          <a:p>
            <a:r>
              <a:rPr lang="en-GB" dirty="0"/>
              <a:t>To achieve certification, companies that are developing safety-critical systems have to produce an extensive safety case </a:t>
            </a:r>
            <a:r>
              <a:rPr lang="en-GB" dirty="0" smtClean="0"/>
              <a:t>that </a:t>
            </a:r>
            <a:r>
              <a:rPr lang="en-GB" dirty="0"/>
              <a:t>shows that rules and regulations have been followed. </a:t>
            </a:r>
            <a:endParaRPr lang="en-GB" dirty="0" smtClean="0"/>
          </a:p>
          <a:p>
            <a:r>
              <a:rPr lang="en-GB" dirty="0"/>
              <a:t>It can be as expensive develop the documentation for certification as it is to develop the system itself.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25</a:t>
            </a:fld>
            <a:endParaRPr lang="en-US"/>
          </a:p>
        </p:txBody>
      </p:sp>
    </p:spTree>
    <p:extLst>
      <p:ext uri="{BB962C8B-B14F-4D97-AF65-F5344CB8AC3E}">
        <p14:creationId xmlns:p14="http://schemas.microsoft.com/office/powerpoint/2010/main" val="408007599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Redundancy and diversity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26</a:t>
            </a:fld>
            <a:endParaRPr lang="en-US"/>
          </a:p>
        </p:txBody>
      </p:sp>
    </p:spTree>
    <p:extLst>
      <p:ext uri="{BB962C8B-B14F-4D97-AF65-F5344CB8AC3E}">
        <p14:creationId xmlns:p14="http://schemas.microsoft.com/office/powerpoint/2010/main" val="302135796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Redundancy and diversity</a:t>
            </a:r>
            <a:endParaRPr lang="en-US" dirty="0"/>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t>
            </a:r>
            <a:r>
              <a:rPr lang="en-US" sz="2000" dirty="0" smtClean="0"/>
              <a:t>a single </a:t>
            </a:r>
            <a:r>
              <a:rPr lang="en-US" sz="2000" dirty="0"/>
              <a:t>version of </a:t>
            </a:r>
            <a:r>
              <a:rPr lang="en-US" sz="2000" dirty="0" smtClean="0"/>
              <a:t>critical components so </a:t>
            </a:r>
            <a:r>
              <a:rPr lang="en-US" sz="2000" dirty="0"/>
              <a:t>that if one fails then a backup is available.</a:t>
            </a:r>
          </a:p>
          <a:p>
            <a:pPr>
              <a:lnSpc>
                <a:spcPct val="90000"/>
              </a:lnSpc>
            </a:pPr>
            <a:r>
              <a:rPr lang="en-US" sz="2400" dirty="0"/>
              <a:t>Diversity</a:t>
            </a:r>
          </a:p>
          <a:p>
            <a:pPr lvl="1">
              <a:lnSpc>
                <a:spcPct val="90000"/>
              </a:lnSpc>
            </a:pPr>
            <a:r>
              <a:rPr lang="en-US" sz="2000" dirty="0"/>
              <a:t>Provide the same functionality in different ways </a:t>
            </a:r>
            <a:r>
              <a:rPr lang="en-US" sz="2000" dirty="0" smtClean="0"/>
              <a:t>in different components so </a:t>
            </a:r>
            <a:r>
              <a:rPr lang="en-US" sz="2000" dirty="0"/>
              <a:t>that they will not fail in the same way</a:t>
            </a:r>
            <a:r>
              <a:rPr lang="en-US" sz="2000" dirty="0" smtClean="0"/>
              <a:t>. </a:t>
            </a:r>
            <a:endParaRPr lang="en-US" dirty="0"/>
          </a:p>
          <a:p>
            <a:pPr>
              <a:lnSpc>
                <a:spcPct val="90000"/>
              </a:lnSpc>
            </a:pPr>
            <a:r>
              <a:rPr lang="en-US" sz="2400" dirty="0" smtClean="0"/>
              <a:t>Redundant and diverse components should be independent so that they will not suffer from ‘common-mode’ failures</a:t>
            </a:r>
          </a:p>
          <a:p>
            <a:pPr lvl="1">
              <a:lnSpc>
                <a:spcPct val="90000"/>
              </a:lnSpc>
            </a:pPr>
            <a:r>
              <a:rPr lang="en-US" sz="2000" dirty="0" smtClean="0"/>
              <a:t>For example, components implemented in different programming languages means that a compiler fault will not affect all of them.</a:t>
            </a:r>
            <a:endParaRPr lang="en-US"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99742354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3139817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Redundant and diverse process activities are important especially for verification and validation.</a:t>
            </a:r>
          </a:p>
          <a:p>
            <a:r>
              <a:rPr lang="en-US" dirty="0" smtClean="0"/>
              <a:t>Multiple, different process activities the complement each other and allow for cross-checking help to avoid process errors, which may lead to errors in the software.</a:t>
            </a:r>
          </a:p>
          <a:p>
            <a:endParaRPr lang="en-US" dirty="0"/>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62257594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0689557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redundancy and diversity</a:t>
            </a:r>
            <a:endParaRPr lang="en-US" dirty="0"/>
          </a:p>
        </p:txBody>
      </p:sp>
      <p:sp>
        <p:nvSpPr>
          <p:cNvPr id="3" name="Content Placeholder 2"/>
          <p:cNvSpPr>
            <a:spLocks noGrp="1"/>
          </p:cNvSpPr>
          <p:nvPr>
            <p:ph idx="1"/>
          </p:nvPr>
        </p:nvSpPr>
        <p:spPr/>
        <p:txBody>
          <a:bodyPr/>
          <a:lstStyle/>
          <a:p>
            <a:pPr>
              <a:lnSpc>
                <a:spcPct val="90000"/>
              </a:lnSpc>
            </a:pPr>
            <a:r>
              <a:rPr lang="en-US" dirty="0" smtClean="0"/>
              <a:t>Adding diversity </a:t>
            </a:r>
            <a:r>
              <a:rPr lang="en-US" dirty="0"/>
              <a:t>and redundancy </a:t>
            </a:r>
            <a:r>
              <a:rPr lang="en-US" dirty="0" smtClean="0"/>
              <a:t>to a system increases the system complexity.</a:t>
            </a:r>
          </a:p>
          <a:p>
            <a:pPr>
              <a:lnSpc>
                <a:spcPct val="90000"/>
              </a:lnSpc>
            </a:pPr>
            <a:r>
              <a:rPr lang="en-US" dirty="0" smtClean="0"/>
              <a:t>This can </a:t>
            </a:r>
            <a:r>
              <a:rPr lang="en-US" dirty="0"/>
              <a:t>increase the chances of </a:t>
            </a:r>
            <a:r>
              <a:rPr lang="en-US" dirty="0" smtClean="0"/>
              <a:t>error because of unanticipated interactions and dependencies between the redundant system components.</a:t>
            </a:r>
            <a:endParaRPr lang="en-US" dirty="0"/>
          </a:p>
          <a:p>
            <a:pPr>
              <a:lnSpc>
                <a:spcPct val="90000"/>
              </a:lnSpc>
            </a:pPr>
            <a:r>
              <a:rPr lang="en-US" dirty="0"/>
              <a:t>Some engineers </a:t>
            </a:r>
            <a:r>
              <a:rPr lang="en-US" dirty="0" smtClean="0"/>
              <a:t>therefore advocate </a:t>
            </a:r>
            <a:r>
              <a:rPr lang="en-US" dirty="0"/>
              <a:t>simplicity and extensive V &amp; V </a:t>
            </a:r>
            <a:r>
              <a:rPr lang="en-US" dirty="0" smtClean="0"/>
              <a:t>as </a:t>
            </a:r>
            <a:r>
              <a:rPr lang="en-US" dirty="0"/>
              <a:t>a more effective route to software dependability</a:t>
            </a:r>
            <a:r>
              <a:rPr lang="en-US" dirty="0" smtClean="0"/>
              <a:t>.</a:t>
            </a:r>
          </a:p>
          <a:p>
            <a:pPr>
              <a:lnSpc>
                <a:spcPct val="90000"/>
              </a:lnSpc>
            </a:pPr>
            <a:r>
              <a:rPr lang="en-US" dirty="0" smtClean="0"/>
              <a:t>Airbus FCS architecture is redundant/diverse; Boeing 777 FCS architecture has no software diversity</a:t>
            </a:r>
            <a:endParaRPr lang="en-US"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30</a:t>
            </a:fld>
            <a:endParaRPr lang="en-US"/>
          </a:p>
        </p:txBody>
      </p:sp>
    </p:spTree>
    <p:extLst>
      <p:ext uri="{BB962C8B-B14F-4D97-AF65-F5344CB8AC3E}">
        <p14:creationId xmlns:p14="http://schemas.microsoft.com/office/powerpoint/2010/main" val="232185209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Dependable processes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31</a:t>
            </a:fld>
            <a:endParaRPr lang="en-US"/>
          </a:p>
        </p:txBody>
      </p:sp>
    </p:spTree>
    <p:extLst>
      <p:ext uri="{BB962C8B-B14F-4D97-AF65-F5344CB8AC3E}">
        <p14:creationId xmlns:p14="http://schemas.microsoft.com/office/powerpoint/2010/main" val="15971831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663826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characteristics</a:t>
            </a:r>
            <a:endParaRPr lang="en-US" dirty="0"/>
          </a:p>
        </p:txBody>
      </p:sp>
      <p:sp>
        <p:nvSpPr>
          <p:cNvPr id="3" name="Content Placeholder 2"/>
          <p:cNvSpPr>
            <a:spLocks noGrp="1"/>
          </p:cNvSpPr>
          <p:nvPr>
            <p:ph idx="1"/>
          </p:nvPr>
        </p:nvSpPr>
        <p:spPr/>
        <p:txBody>
          <a:bodyPr/>
          <a:lstStyle/>
          <a:p>
            <a:r>
              <a:rPr lang="en-US" dirty="0" smtClean="0"/>
              <a:t>Explicitly </a:t>
            </a:r>
            <a:r>
              <a:rPr lang="en-US" dirty="0"/>
              <a:t>defined </a:t>
            </a:r>
            <a:endParaRPr lang="en-US" dirty="0" smtClean="0"/>
          </a:p>
          <a:p>
            <a:pPr lvl="1"/>
            <a:r>
              <a:rPr lang="en-US" dirty="0" smtClean="0"/>
              <a:t>A process that </a:t>
            </a:r>
            <a:r>
              <a:rPr lang="en-US" dirty="0"/>
              <a:t>has a defined process model that is used to drive the software production process. Data must be collected during the process that proves that the development team has followed the process as defined in the process model.</a:t>
            </a:r>
            <a:endParaRPr lang="en-GB" dirty="0"/>
          </a:p>
          <a:p>
            <a:r>
              <a:rPr lang="en-US" dirty="0" smtClean="0"/>
              <a:t>Repeatable</a:t>
            </a:r>
          </a:p>
          <a:p>
            <a:pPr lvl="1"/>
            <a:r>
              <a:rPr lang="en-US" dirty="0" smtClean="0"/>
              <a:t>A process that </a:t>
            </a:r>
            <a:r>
              <a:rPr lang="en-US" dirty="0"/>
              <a:t>does not rely on individual interpretation and judgment. </a:t>
            </a:r>
            <a:r>
              <a:rPr lang="en-US" dirty="0" smtClean="0"/>
              <a:t>The process </a:t>
            </a:r>
            <a:r>
              <a:rPr lang="en-US" dirty="0"/>
              <a:t>can be repeated across projects and with different team members, irrespective of who is involved in the development.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33</a:t>
            </a:fld>
            <a:endParaRPr lang="en-US"/>
          </a:p>
        </p:txBody>
      </p:sp>
    </p:spTree>
    <p:extLst>
      <p:ext uri="{BB962C8B-B14F-4D97-AF65-F5344CB8AC3E}">
        <p14:creationId xmlns:p14="http://schemas.microsoft.com/office/powerpoint/2010/main" val="264557636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74090940"/>
              </p:ext>
            </p:extLst>
          </p:nvPr>
        </p:nvGraphicFramePr>
        <p:xfrm>
          <a:off x="1118650" y="1715767"/>
          <a:ext cx="7296480" cy="4616931"/>
        </p:xfrm>
        <a:graphic>
          <a:graphicData uri="http://schemas.openxmlformats.org/drawingml/2006/table">
            <a:tbl>
              <a:tblPr firstRow="1" bandRow="1">
                <a:tableStyleId>{5C22544A-7EE6-4342-B048-85BDC9FD1C3A}</a:tableStyleId>
              </a:tblPr>
              <a:tblGrid>
                <a:gridCol w="2785034">
                  <a:extLst>
                    <a:ext uri="{9D8B030D-6E8A-4147-A177-3AD203B41FA5}">
                      <a16:colId xmlns:a16="http://schemas.microsoft.com/office/drawing/2014/main" val="20000"/>
                    </a:ext>
                  </a:extLst>
                </a:gridCol>
                <a:gridCol w="4511446">
                  <a:extLst>
                    <a:ext uri="{9D8B030D-6E8A-4147-A177-3AD203B41FA5}">
                      <a16:colId xmlns:a16="http://schemas.microsoft.com/office/drawing/2014/main" val="20001"/>
                    </a:ext>
                  </a:extLst>
                </a:gridCol>
              </a:tblGrid>
              <a:tr h="392001">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73025" marR="73025" marT="73025" marB="73025"/>
                </a:tc>
                <a:extLst>
                  <a:ext uri="{0D108BD9-81ED-4DB2-BD59-A6C34878D82A}">
                    <a16:rowId xmlns:a16="http://schemas.microsoft.com/office/drawing/2014/main" val="10000"/>
                  </a:ext>
                </a:extLst>
              </a:tr>
              <a:tr h="392001">
                <a:tc>
                  <a:txBody>
                    <a:bodyPr/>
                    <a:lstStyle/>
                    <a:p>
                      <a:pPr algn="just">
                        <a:spcBef>
                          <a:spcPts val="600"/>
                        </a:spcBef>
                        <a:spcAft>
                          <a:spcPts val="0"/>
                        </a:spcAft>
                      </a:pPr>
                      <a:r>
                        <a:rPr lang="en-GB" sz="1400" dirty="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extLst>
                  <a:ext uri="{0D108BD9-81ED-4DB2-BD59-A6C34878D82A}">
                    <a16:rowId xmlns:a16="http://schemas.microsoft.com/office/drawing/2014/main" val="10001"/>
                  </a:ext>
                </a:extLst>
              </a:tr>
              <a:tr h="392001">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extLst>
                  <a:ext uri="{0D108BD9-81ED-4DB2-BD59-A6C34878D82A}">
                    <a16:rowId xmlns:a16="http://schemas.microsoft.com/office/drawing/2014/main" val="10002"/>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extLst>
                  <a:ext uri="{0D108BD9-81ED-4DB2-BD59-A6C34878D82A}">
                    <a16:rowId xmlns:a16="http://schemas.microsoft.com/office/drawing/2014/main" val="10003"/>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extLst>
                  <a:ext uri="{0D108BD9-81ED-4DB2-BD59-A6C34878D82A}">
                    <a16:rowId xmlns:a16="http://schemas.microsoft.com/office/drawing/2014/main" val="10004"/>
                  </a:ext>
                </a:extLst>
              </a:tr>
              <a:tr h="777768">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23451315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Requirements reviews</a:t>
            </a:r>
            <a:r>
              <a:rPr lang="en-US" i="1" dirty="0"/>
              <a:t> </a:t>
            </a:r>
            <a:r>
              <a:rPr lang="en-US" dirty="0"/>
              <a:t>to check that the requirements are, as far as possible, complete and consistent.</a:t>
            </a:r>
            <a:endParaRPr lang="en-GB" dirty="0"/>
          </a:p>
          <a:p>
            <a:r>
              <a:rPr lang="en-US" dirty="0" smtClean="0"/>
              <a:t>Requirements </a:t>
            </a:r>
            <a:r>
              <a:rPr lang="en-US" dirty="0"/>
              <a:t>management to ensure that changes to the requirements are controlled and that the impact of proposed requirements changes </a:t>
            </a:r>
            <a:r>
              <a:rPr lang="en-US" dirty="0" smtClean="0"/>
              <a:t>is understood.</a:t>
            </a:r>
            <a:endParaRPr lang="en-GB" dirty="0"/>
          </a:p>
          <a:p>
            <a:r>
              <a:rPr lang="en-US" dirty="0" smtClean="0"/>
              <a:t>Formal </a:t>
            </a:r>
            <a:r>
              <a:rPr lang="en-US" dirty="0"/>
              <a:t>specification, where a mathematical model of the software is created and analyzed. </a:t>
            </a:r>
            <a:endParaRPr lang="en-US" dirty="0" smtClean="0"/>
          </a:p>
          <a:p>
            <a:r>
              <a:rPr lang="en-US" dirty="0" smtClean="0"/>
              <a:t>System </a:t>
            </a:r>
            <a:r>
              <a:rPr lang="en-US" dirty="0"/>
              <a:t>modeling, where the software design is explicitly documented as a set of graphical models, and the links between the requirements and these models are </a:t>
            </a:r>
            <a:r>
              <a:rPr lang="en-US" dirty="0" smtClean="0"/>
              <a:t>documented</a:t>
            </a:r>
            <a:r>
              <a:rPr lang="en-US" dirty="0"/>
              <a: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35</a:t>
            </a:fld>
            <a:endParaRPr lang="en-US"/>
          </a:p>
        </p:txBody>
      </p:sp>
    </p:spTree>
    <p:extLst>
      <p:ext uri="{BB962C8B-B14F-4D97-AF65-F5344CB8AC3E}">
        <p14:creationId xmlns:p14="http://schemas.microsoft.com/office/powerpoint/2010/main" val="181514162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Design and program inspections, where the different descriptions of the system are inspected and checked by different people. </a:t>
            </a:r>
            <a:r>
              <a:rPr lang="en-GB" dirty="0" smtClean="0"/>
              <a:t> </a:t>
            </a:r>
            <a:endParaRPr lang="en-GB" dirty="0"/>
          </a:p>
          <a:p>
            <a:r>
              <a:rPr lang="en-US" dirty="0" smtClean="0"/>
              <a:t>Static </a:t>
            </a:r>
            <a:r>
              <a:rPr lang="en-US" dirty="0"/>
              <a:t>analysis, where automated checks are carried out on the source code of the program. </a:t>
            </a:r>
            <a:endParaRPr lang="en-US" dirty="0" smtClean="0"/>
          </a:p>
          <a:p>
            <a:r>
              <a:rPr lang="en-US" dirty="0" smtClean="0"/>
              <a:t>Test </a:t>
            </a:r>
            <a:r>
              <a:rPr lang="en-US" dirty="0"/>
              <a:t>planning and management, where a comprehensive set of system tests is designed. </a:t>
            </a:r>
            <a:endParaRPr lang="en-US" dirty="0" smtClean="0"/>
          </a:p>
          <a:p>
            <a:pPr lvl="1"/>
            <a:r>
              <a:rPr lang="en-US" dirty="0" smtClean="0"/>
              <a:t>The </a:t>
            </a:r>
            <a:r>
              <a:rPr lang="en-US" dirty="0"/>
              <a:t>testing process has to be carefully managed to demonstrate that these tests provide coverage of the system requirements and have been correctly applied in the testing process.</a:t>
            </a:r>
            <a:endParaRPr lang="en-GB"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36</a:t>
            </a:fld>
            <a:endParaRPr lang="en-US"/>
          </a:p>
        </p:txBody>
      </p:sp>
    </p:spTree>
    <p:extLst>
      <p:ext uri="{BB962C8B-B14F-4D97-AF65-F5344CB8AC3E}">
        <p14:creationId xmlns:p14="http://schemas.microsoft.com/office/powerpoint/2010/main" val="122478748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Dependable software often requires certification so both process and product documentation has to be produced</a:t>
            </a:r>
            <a:r>
              <a:rPr lang="en-US" dirty="0" smtClean="0"/>
              <a:t>.</a:t>
            </a:r>
          </a:p>
          <a:p>
            <a:r>
              <a:rPr lang="en-US" dirty="0"/>
              <a:t>Up-front requirements analysis is also essential to discover </a:t>
            </a:r>
            <a:r>
              <a:rPr lang="en-US" dirty="0" smtClean="0"/>
              <a:t>requirements </a:t>
            </a:r>
            <a:r>
              <a:rPr lang="en-US" dirty="0"/>
              <a:t>and requirements conflicts that may compromise the safety and security of the system.</a:t>
            </a:r>
            <a:r>
              <a:rPr lang="en-GB" dirty="0"/>
              <a:t> </a:t>
            </a:r>
            <a:r>
              <a:rPr lang="en-US" dirty="0" smtClean="0"/>
              <a:t> </a:t>
            </a:r>
          </a:p>
          <a:p>
            <a:r>
              <a:rPr lang="en-US" dirty="0"/>
              <a:t>These </a:t>
            </a:r>
            <a:r>
              <a:rPr lang="en-US" dirty="0" smtClean="0"/>
              <a:t>conflict </a:t>
            </a:r>
            <a:r>
              <a:rPr lang="en-US" dirty="0"/>
              <a:t>with the general approach in agile development of co-development of the requirements and the system and minimizing documentation.</a:t>
            </a:r>
            <a:r>
              <a:rPr lang="en-GB" dirty="0"/>
              <a:t>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37</a:t>
            </a:fld>
            <a:endParaRPr lang="en-US"/>
          </a:p>
        </p:txBody>
      </p:sp>
    </p:spTree>
    <p:extLst>
      <p:ext uri="{BB962C8B-B14F-4D97-AF65-F5344CB8AC3E}">
        <p14:creationId xmlns:p14="http://schemas.microsoft.com/office/powerpoint/2010/main" val="3834903232"/>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An agile process may be defined that incorporates techniques such as iterative development, test-first development and user involvement in the development team.  </a:t>
            </a:r>
            <a:endParaRPr lang="en-US" dirty="0" smtClean="0"/>
          </a:p>
          <a:p>
            <a:r>
              <a:rPr lang="en-US" dirty="0" smtClean="0"/>
              <a:t>So </a:t>
            </a:r>
            <a:r>
              <a:rPr lang="en-US" dirty="0"/>
              <a:t>long as the team follows that process and documents their actions, agile </a:t>
            </a:r>
            <a:r>
              <a:rPr lang="en-US" dirty="0" smtClean="0"/>
              <a:t>methods can </a:t>
            </a:r>
            <a:r>
              <a:rPr lang="en-US" dirty="0"/>
              <a:t>be used. </a:t>
            </a:r>
            <a:endParaRPr lang="en-US" dirty="0" smtClean="0"/>
          </a:p>
          <a:p>
            <a:r>
              <a:rPr lang="en-US" dirty="0" smtClean="0"/>
              <a:t>However, additional documentation and planning is essential so ‘pure agile’ is impractical for dependable systems engineering.</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38</a:t>
            </a:fld>
            <a:endParaRPr lang="en-US"/>
          </a:p>
        </p:txBody>
      </p:sp>
    </p:spTree>
    <p:extLst>
      <p:ext uri="{BB962C8B-B14F-4D97-AF65-F5344CB8AC3E}">
        <p14:creationId xmlns:p14="http://schemas.microsoft.com/office/powerpoint/2010/main" val="266553431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Formal methods and dependability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39</a:t>
            </a:fld>
            <a:endParaRPr lang="en-US"/>
          </a:p>
        </p:txBody>
      </p:sp>
    </p:spTree>
    <p:extLst>
      <p:ext uri="{BB962C8B-B14F-4D97-AF65-F5344CB8AC3E}">
        <p14:creationId xmlns:p14="http://schemas.microsoft.com/office/powerpoint/2010/main" val="260670021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8815396"/>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dirty="0"/>
              <a:t>Formal </a:t>
            </a:r>
            <a:r>
              <a:rPr lang="en-GB" sz="2400" dirty="0" smtClean="0"/>
              <a:t>methods are approaches to software development that are</a:t>
            </a:r>
            <a:r>
              <a:rPr lang="en-GB" dirty="0"/>
              <a:t> </a:t>
            </a:r>
            <a:r>
              <a:rPr lang="en-GB" sz="2400" dirty="0" smtClean="0"/>
              <a:t>based </a:t>
            </a:r>
            <a:r>
              <a:rPr lang="en-GB" sz="2400" dirty="0"/>
              <a:t>on mathematical representation and analysis of software.</a:t>
            </a:r>
          </a:p>
          <a:p>
            <a:r>
              <a:rPr lang="en-GB" sz="2400" dirty="0"/>
              <a:t>Formal methods include</a:t>
            </a:r>
          </a:p>
          <a:p>
            <a:pPr lvl="1"/>
            <a:r>
              <a:rPr lang="en-GB" sz="2000" dirty="0"/>
              <a:t>Formal specification;</a:t>
            </a:r>
          </a:p>
          <a:p>
            <a:pPr lvl="1"/>
            <a:r>
              <a:rPr lang="en-GB" sz="2000" dirty="0"/>
              <a:t>Specification analysis and proof;</a:t>
            </a:r>
          </a:p>
          <a:p>
            <a:pPr lvl="1"/>
            <a:r>
              <a:rPr lang="en-GB" sz="2000" dirty="0"/>
              <a:t>Transformational development;</a:t>
            </a:r>
          </a:p>
          <a:p>
            <a:pPr lvl="1"/>
            <a:r>
              <a:rPr lang="en-GB" sz="2000" dirty="0"/>
              <a:t>Program verification</a:t>
            </a:r>
            <a:r>
              <a:rPr lang="en-GB" sz="2000" dirty="0" smtClean="0"/>
              <a:t>.</a:t>
            </a:r>
          </a:p>
          <a:p>
            <a:r>
              <a:rPr lang="en-GB" sz="2400" dirty="0" smtClean="0"/>
              <a:t>Formal methods significantly reduce some types of programming errors and can be cost-effective for dependable systems engineering.</a:t>
            </a:r>
            <a:endParaRPr lang="en-GB" sz="24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781481027"/>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approaches</a:t>
            </a:r>
            <a:endParaRPr lang="en-US" dirty="0"/>
          </a:p>
        </p:txBody>
      </p:sp>
      <p:sp>
        <p:nvSpPr>
          <p:cNvPr id="3" name="Content Placeholder 2"/>
          <p:cNvSpPr>
            <a:spLocks noGrp="1"/>
          </p:cNvSpPr>
          <p:nvPr>
            <p:ph idx="1"/>
          </p:nvPr>
        </p:nvSpPr>
        <p:spPr/>
        <p:txBody>
          <a:bodyPr/>
          <a:lstStyle/>
          <a:p>
            <a:r>
              <a:rPr lang="en-US" dirty="0" smtClean="0"/>
              <a:t>Verification-based approaches</a:t>
            </a:r>
          </a:p>
          <a:p>
            <a:pPr lvl="1"/>
            <a:r>
              <a:rPr lang="en-US" dirty="0" smtClean="0"/>
              <a:t>Different representations of a software system such as a specification and a program implementing that specification are proved to be equivalent. </a:t>
            </a:r>
          </a:p>
          <a:p>
            <a:pPr lvl="1"/>
            <a:r>
              <a:rPr lang="en-US" dirty="0" smtClean="0"/>
              <a:t>This demonstrates the absence of implementation errors.</a:t>
            </a:r>
          </a:p>
          <a:p>
            <a:r>
              <a:rPr lang="en-US" dirty="0" smtClean="0"/>
              <a:t>Refinement-based approaches</a:t>
            </a:r>
          </a:p>
          <a:p>
            <a:pPr lvl="1"/>
            <a:r>
              <a:rPr lang="en-US" dirty="0" smtClean="0"/>
              <a:t>A representation of a system is systematically transformed into another, </a:t>
            </a:r>
            <a:r>
              <a:rPr lang="en-US" smtClean="0"/>
              <a:t>lower-level </a:t>
            </a:r>
            <a:r>
              <a:rPr lang="en-US" smtClean="0"/>
              <a:t>representation </a:t>
            </a:r>
            <a:r>
              <a:rPr lang="en-US" dirty="0" smtClean="0"/>
              <a:t>e.g. a specification is transformed automatically into an implementation.</a:t>
            </a:r>
          </a:p>
          <a:p>
            <a:pPr lvl="1"/>
            <a:r>
              <a:rPr lang="en-US" dirty="0" smtClean="0"/>
              <a:t>This means that, if the transformation is correct, the representations are equivalent.</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41</a:t>
            </a:fld>
            <a:endParaRPr lang="en-US"/>
          </a:p>
        </p:txBody>
      </p:sp>
    </p:spTree>
    <p:extLst>
      <p:ext uri="{BB962C8B-B14F-4D97-AF65-F5344CB8AC3E}">
        <p14:creationId xmlns:p14="http://schemas.microsoft.com/office/powerpoint/2010/main" val="416883280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dirty="0"/>
              <a:t>The principal benefits of formal methods are in reducing the number of faults in systems.</a:t>
            </a:r>
          </a:p>
          <a:p>
            <a:r>
              <a:rPr lang="en-GB" dirty="0"/>
              <a:t>Consequently, their main area of applicability is in </a:t>
            </a:r>
            <a:r>
              <a:rPr lang="en-GB" dirty="0" smtClean="0"/>
              <a:t>dependable systems </a:t>
            </a:r>
            <a:r>
              <a:rPr lang="en-GB" dirty="0"/>
              <a:t>engineering. There have been several successful projects where formal methods have been used in this area.</a:t>
            </a:r>
          </a:p>
          <a:p>
            <a:r>
              <a:rPr lang="en-GB" dirty="0"/>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834048234"/>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error</a:t>
            </a:r>
            <a:endParaRPr lang="en-US" dirty="0"/>
          </a:p>
        </p:txBody>
      </p:sp>
      <p:sp>
        <p:nvSpPr>
          <p:cNvPr id="3" name="Content Placeholder 2"/>
          <p:cNvSpPr>
            <a:spLocks noGrp="1"/>
          </p:cNvSpPr>
          <p:nvPr>
            <p:ph idx="1"/>
          </p:nvPr>
        </p:nvSpPr>
        <p:spPr/>
        <p:txBody>
          <a:bodyPr/>
          <a:lstStyle/>
          <a:p>
            <a:r>
              <a:rPr lang="en-GB" dirty="0"/>
              <a:t>Specification and design errors and omissions. </a:t>
            </a:r>
            <a:endParaRPr lang="en-GB" dirty="0" smtClean="0"/>
          </a:p>
          <a:p>
            <a:pPr lvl="1"/>
            <a:r>
              <a:rPr lang="en-GB" dirty="0" smtClean="0"/>
              <a:t>Developing </a:t>
            </a:r>
            <a:r>
              <a:rPr lang="en-GB" dirty="0"/>
              <a:t>and analysing a formal model of the software may reveal errors and omissions in the software requirements. If the model is generated automatically or systematically from source code, analysis using model checking can </a:t>
            </a:r>
            <a:r>
              <a:rPr lang="en-GB" dirty="0" smtClean="0"/>
              <a:t>find undesirable </a:t>
            </a:r>
            <a:r>
              <a:rPr lang="en-GB" dirty="0"/>
              <a:t>states that may occur such as deadlock in a concurrent system.</a:t>
            </a:r>
          </a:p>
          <a:p>
            <a:r>
              <a:rPr lang="en-GB" dirty="0" smtClean="0"/>
              <a:t>Inconsistences </a:t>
            </a:r>
            <a:r>
              <a:rPr lang="en-GB" dirty="0"/>
              <a:t>between a specification and a program. </a:t>
            </a:r>
            <a:endParaRPr lang="en-GB" dirty="0" smtClean="0"/>
          </a:p>
          <a:p>
            <a:pPr lvl="1"/>
            <a:r>
              <a:rPr lang="en-GB" dirty="0" smtClean="0"/>
              <a:t>If </a:t>
            </a:r>
            <a:r>
              <a:rPr lang="en-GB" dirty="0"/>
              <a:t>a refinement method is used, mistakes made by developers that make the software inconsistent with the specification are avoided. Program proving discovers inconsistencies between a program and its specification.</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43</a:t>
            </a:fld>
            <a:endParaRPr lang="en-US"/>
          </a:p>
        </p:txBody>
      </p:sp>
    </p:spTree>
    <p:extLst>
      <p:ext uri="{BB962C8B-B14F-4D97-AF65-F5344CB8AC3E}">
        <p14:creationId xmlns:p14="http://schemas.microsoft.com/office/powerpoint/2010/main" val="202149570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15407372"/>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07367068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dependability is important because failure of critical </a:t>
            </a:r>
            <a:r>
              <a:rPr lang="en-GB" dirty="0" smtClean="0"/>
              <a:t>systems </a:t>
            </a:r>
            <a:r>
              <a:rPr lang="en-GB" dirty="0"/>
              <a:t>can lead to </a:t>
            </a:r>
            <a:r>
              <a:rPr lang="en-GB" dirty="0" smtClean="0"/>
              <a:t>economic </a:t>
            </a:r>
            <a:r>
              <a:rPr lang="en-GB" dirty="0"/>
              <a:t>losses, </a:t>
            </a:r>
            <a:r>
              <a:rPr lang="en-GB" dirty="0" smtClean="0"/>
              <a:t>information </a:t>
            </a:r>
            <a:r>
              <a:rPr lang="en-GB" dirty="0"/>
              <a:t>loss, physical damage or threats to human life.  </a:t>
            </a:r>
          </a:p>
          <a:p>
            <a:r>
              <a:rPr lang="en-GB" dirty="0"/>
              <a:t>The dependability of a computer system is a system property that reflects the user’s degree of trust in the system. The most important dimensions of dependability are availability, reliability, safety, security and resilience.</a:t>
            </a:r>
          </a:p>
          <a:p>
            <a:r>
              <a:rPr lang="en-GB" dirty="0"/>
              <a:t>Sociotechnical systems include computer hardware, software and people, and are situated within an organization. They are designed to support organizational or business goals and objectives.</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46</a:t>
            </a:fld>
            <a:endParaRPr lang="en-US"/>
          </a:p>
        </p:txBody>
      </p:sp>
    </p:spTree>
    <p:extLst>
      <p:ext uri="{BB962C8B-B14F-4D97-AF65-F5344CB8AC3E}">
        <p14:creationId xmlns:p14="http://schemas.microsoft.com/office/powerpoint/2010/main" val="157123347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The use of a dependable, repeatable process is essential if faults in a system are to be minimized. The process should include verification and validation activities at all stages, from requirements definition through to system implementation.</a:t>
            </a:r>
            <a:endParaRPr lang="en-GB" dirty="0"/>
          </a:p>
          <a:p>
            <a:r>
              <a:rPr lang="en-US" dirty="0"/>
              <a:t>The use of redundancy and diversity in hardware, software processes and software systems is essential to the development of dependable systems.</a:t>
            </a:r>
            <a:endParaRPr lang="en-GB" dirty="0"/>
          </a:p>
          <a:p>
            <a:r>
              <a:rPr lang="en-GB" dirty="0"/>
              <a:t>Formal methods, where a formal model of a system is used as a basis for development help reduce the number of specification and implementation errors in a system.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47</a:t>
            </a:fld>
            <a:endParaRPr lang="en-US"/>
          </a:p>
        </p:txBody>
      </p:sp>
    </p:spTree>
    <p:extLst>
      <p:ext uri="{BB962C8B-B14F-4D97-AF65-F5344CB8AC3E}">
        <p14:creationId xmlns:p14="http://schemas.microsoft.com/office/powerpoint/2010/main" val="50627693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2772322"/>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Dependability properties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6</a:t>
            </a:fld>
            <a:endParaRPr lang="en-US"/>
          </a:p>
        </p:txBody>
      </p:sp>
    </p:spTree>
    <p:extLst>
      <p:ext uri="{BB962C8B-B14F-4D97-AF65-F5344CB8AC3E}">
        <p14:creationId xmlns:p14="http://schemas.microsoft.com/office/powerpoint/2010/main" val="2657644100"/>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dependability properties</a:t>
            </a:r>
            <a:endParaRPr lang="en-US" dirty="0"/>
          </a:p>
        </p:txBody>
      </p:sp>
      <p:pic>
        <p:nvPicPr>
          <p:cNvPr id="4" name="Picture 3" descr="10.1 DependabilityProp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7</a:t>
            </a:fld>
            <a:endParaRPr lang="en-US"/>
          </a:p>
        </p:txBody>
      </p:sp>
    </p:spTree>
    <p:extLst>
      <p:ext uri="{BB962C8B-B14F-4D97-AF65-F5344CB8AC3E}">
        <p14:creationId xmlns:p14="http://schemas.microsoft.com/office/powerpoint/2010/main" val="241198421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545548" y="1600200"/>
            <a:ext cx="8229600" cy="4525963"/>
          </a:xfrm>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2877259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a:t>Security</a:t>
            </a:r>
          </a:p>
          <a:p>
            <a:pPr lvl="1"/>
            <a:r>
              <a:rPr lang="en-US" dirty="0"/>
              <a:t>A judgment of how likely it is that the system can resist accidental or deliberate intrusions.</a:t>
            </a:r>
          </a:p>
          <a:p>
            <a:r>
              <a:rPr lang="en-US" dirty="0" smtClean="0"/>
              <a:t>Resilience</a:t>
            </a:r>
          </a:p>
          <a:p>
            <a:pPr lvl="1"/>
            <a:r>
              <a:rPr lang="en-US" dirty="0" smtClean="0"/>
              <a:t>A judgment of how well a system can maintain the continuity of its critical services in the presence of disruptive events such as equipment failure and cyberattacks.</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9</a:t>
            </a:fld>
            <a:endParaRPr lang="en-US"/>
          </a:p>
        </p:txBody>
      </p:sp>
    </p:spTree>
    <p:extLst>
      <p:ext uri="{BB962C8B-B14F-4D97-AF65-F5344CB8AC3E}">
        <p14:creationId xmlns:p14="http://schemas.microsoft.com/office/powerpoint/2010/main" val="3040899458"/>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295</TotalTime>
  <Words>3035</Words>
  <Application>Microsoft Office PowerPoint</Application>
  <PresentationFormat>On-screen Show (4:3)</PresentationFormat>
  <Paragraphs>360</Paragraphs>
  <Slides>47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ＭＳ Ｐゴシック</vt:lpstr>
      <vt:lpstr>Arial</vt:lpstr>
      <vt:lpstr>Calibri</vt:lpstr>
      <vt:lpstr>Helvetica</vt:lpstr>
      <vt:lpstr>Times New Roman</vt:lpstr>
      <vt:lpstr>Wingdings</vt:lpstr>
      <vt:lpstr>SE10 slides</vt:lpstr>
      <vt:lpstr>Chapter 10 – Dependable systems</vt:lpstr>
      <vt:lpstr>Topics covered</vt:lpstr>
      <vt:lpstr>System dependability</vt:lpstr>
      <vt:lpstr>Importance of dependability</vt:lpstr>
      <vt:lpstr>Causes of failure</vt:lpstr>
      <vt:lpstr>Dependability properties</vt:lpstr>
      <vt:lpstr>The principal dependability properties</vt:lpstr>
      <vt:lpstr>Principal properties</vt:lpstr>
      <vt:lpstr>Principal properties</vt:lpstr>
      <vt:lpstr>Other dependability properties</vt:lpstr>
      <vt:lpstr>Dependability attribute dependencies</vt:lpstr>
      <vt:lpstr>Dependability achievement</vt:lpstr>
      <vt:lpstr>Dependability achievement</vt:lpstr>
      <vt:lpstr>Dependability costs</vt:lpstr>
      <vt:lpstr>Cost/dependability curve</vt:lpstr>
      <vt:lpstr>Dependability economics</vt:lpstr>
      <vt:lpstr>Sociotechnical systems</vt:lpstr>
      <vt:lpstr>Systems and software</vt:lpstr>
      <vt:lpstr>The sociotechnical systems stack</vt:lpstr>
      <vt:lpstr>Layers in the STS stack</vt:lpstr>
      <vt:lpstr>Layers in the STS stack</vt:lpstr>
      <vt:lpstr>Holistic system design</vt:lpstr>
      <vt:lpstr>Regulation and compliance</vt:lpstr>
      <vt:lpstr>Regulated systems</vt:lpstr>
      <vt:lpstr>Safety regulation</vt:lpstr>
      <vt:lpstr>Redundancy and diversity</vt:lpstr>
      <vt:lpstr>Redundancy and diversity</vt:lpstr>
      <vt:lpstr>Diversity and redundancy examples</vt:lpstr>
      <vt:lpstr>Process diversity and redundancy</vt:lpstr>
      <vt:lpstr>Problems with redundancy and diversity</vt:lpstr>
      <vt:lpstr>Dependable processes</vt:lpstr>
      <vt:lpstr>Dependable processes</vt:lpstr>
      <vt:lpstr>Dependable process characteristics</vt:lpstr>
      <vt:lpstr>Attributes of dependable processes </vt:lpstr>
      <vt:lpstr>Dependable process activities</vt:lpstr>
      <vt:lpstr>Dependable process activities</vt:lpstr>
      <vt:lpstr>Dependable processes and agility</vt:lpstr>
      <vt:lpstr>Dependable processes and agility</vt:lpstr>
      <vt:lpstr>Formal methods and dependability</vt:lpstr>
      <vt:lpstr>Formal specification</vt:lpstr>
      <vt:lpstr>Formal approaches</vt:lpstr>
      <vt:lpstr>Use of formal methods</vt:lpstr>
      <vt:lpstr>Classes of error</vt:lpstr>
      <vt:lpstr>Benefits of formal specification</vt:lpstr>
      <vt:lpstr>Acceptance of formal methods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Dependable systems</dc:title>
  <dc:creator>Ian Sommerville</dc:creator>
  <cp:lastModifiedBy>Lin, Hong-Chuan</cp:lastModifiedBy>
  <cp:revision>12</cp:revision>
  <dcterms:created xsi:type="dcterms:W3CDTF">2014-10-28T09:30:53Z</dcterms:created>
  <dcterms:modified xsi:type="dcterms:W3CDTF">2021-01-02T22:53:27Z</dcterms:modified>
</cp:coreProperties>
</file>