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3"/>
  </p:notesMasterIdLst>
  <p:handoutMasterIdLst>
    <p:handoutMasterId r:id="rId84"/>
  </p:handoutMasterIdLst>
  <p:sldIdLst>
    <p:sldId id="256" r:id="rId2"/>
    <p:sldId id="278" r:id="rId3"/>
    <p:sldId id="266" r:id="rId4"/>
    <p:sldId id="351" r:id="rId5"/>
    <p:sldId id="352" r:id="rId6"/>
    <p:sldId id="267" r:id="rId7"/>
    <p:sldId id="353" r:id="rId8"/>
    <p:sldId id="257" r:id="rId9"/>
    <p:sldId id="308" r:id="rId10"/>
    <p:sldId id="322" r:id="rId11"/>
    <p:sldId id="325" r:id="rId12"/>
    <p:sldId id="324" r:id="rId13"/>
    <p:sldId id="331" r:id="rId14"/>
    <p:sldId id="354" r:id="rId15"/>
    <p:sldId id="332" r:id="rId16"/>
    <p:sldId id="333" r:id="rId17"/>
    <p:sldId id="336" r:id="rId18"/>
    <p:sldId id="337" r:id="rId19"/>
    <p:sldId id="340" r:id="rId20"/>
    <p:sldId id="341" r:id="rId21"/>
    <p:sldId id="342" r:id="rId22"/>
    <p:sldId id="343" r:id="rId23"/>
    <p:sldId id="344" r:id="rId24"/>
    <p:sldId id="355" r:id="rId25"/>
    <p:sldId id="357" r:id="rId26"/>
    <p:sldId id="359" r:id="rId27"/>
    <p:sldId id="358" r:id="rId28"/>
    <p:sldId id="360" r:id="rId29"/>
    <p:sldId id="361" r:id="rId30"/>
    <p:sldId id="348" r:id="rId31"/>
    <p:sldId id="349" r:id="rId32"/>
    <p:sldId id="350" r:id="rId33"/>
    <p:sldId id="310" r:id="rId34"/>
    <p:sldId id="279" r:id="rId35"/>
    <p:sldId id="296" r:id="rId36"/>
    <p:sldId id="297" r:id="rId37"/>
    <p:sldId id="259" r:id="rId38"/>
    <p:sldId id="303" r:id="rId39"/>
    <p:sldId id="298" r:id="rId40"/>
    <p:sldId id="260" r:id="rId41"/>
    <p:sldId id="304" r:id="rId42"/>
    <p:sldId id="261" r:id="rId43"/>
    <p:sldId id="299" r:id="rId44"/>
    <p:sldId id="300" r:id="rId45"/>
    <p:sldId id="273" r:id="rId46"/>
    <p:sldId id="262" r:id="rId47"/>
    <p:sldId id="263" r:id="rId48"/>
    <p:sldId id="274" r:id="rId49"/>
    <p:sldId id="301" r:id="rId50"/>
    <p:sldId id="275" r:id="rId51"/>
    <p:sldId id="276" r:id="rId52"/>
    <p:sldId id="305" r:id="rId53"/>
    <p:sldId id="312" r:id="rId54"/>
    <p:sldId id="281" r:id="rId55"/>
    <p:sldId id="264" r:id="rId56"/>
    <p:sldId id="282" r:id="rId57"/>
    <p:sldId id="283" r:id="rId58"/>
    <p:sldId id="302" r:id="rId59"/>
    <p:sldId id="272" r:id="rId60"/>
    <p:sldId id="265" r:id="rId61"/>
    <p:sldId id="284" r:id="rId62"/>
    <p:sldId id="285" r:id="rId63"/>
    <p:sldId id="290" r:id="rId64"/>
    <p:sldId id="291" r:id="rId65"/>
    <p:sldId id="292" r:id="rId66"/>
    <p:sldId id="286" r:id="rId67"/>
    <p:sldId id="287" r:id="rId68"/>
    <p:sldId id="288" r:id="rId69"/>
    <p:sldId id="289" r:id="rId70"/>
    <p:sldId id="313" r:id="rId71"/>
    <p:sldId id="356" r:id="rId72"/>
    <p:sldId id="314" r:id="rId73"/>
    <p:sldId id="317" r:id="rId74"/>
    <p:sldId id="316" r:id="rId75"/>
    <p:sldId id="318" r:id="rId76"/>
    <p:sldId id="319" r:id="rId77"/>
    <p:sldId id="320" r:id="rId78"/>
    <p:sldId id="321" r:id="rId79"/>
    <p:sldId id="335" r:id="rId80"/>
    <p:sldId id="311" r:id="rId81"/>
    <p:sldId id="277" r:id="rId8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extLst>
      <p:ext uri="{BB962C8B-B14F-4D97-AF65-F5344CB8AC3E}">
        <p14:creationId xmlns:p14="http://schemas.microsoft.com/office/powerpoint/2010/main" val="4541468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extLst>
      <p:ext uri="{BB962C8B-B14F-4D97-AF65-F5344CB8AC3E}">
        <p14:creationId xmlns:p14="http://schemas.microsoft.com/office/powerpoint/2010/main" val="33683149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dirty="0"/>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dirty="0"/>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06499" name="Rectangle 3"/>
          <p:cNvSpPr>
            <a:spLocks noGrp="1" noRot="1" noChangeAspect="1" noChangeArrowheads="1"/>
          </p:cNvSpPr>
          <p:nvPr>
            <p:ph type="sldImg"/>
          </p:nvPr>
        </p:nvSpPr>
        <p:spPr bwMode="auto">
          <a:xfrm>
            <a:off x="1289050" y="793750"/>
            <a:ext cx="4279900" cy="3209925"/>
          </a:xfrm>
          <a:prstGeom prst="rect">
            <a:avLst/>
          </a:prstGeom>
          <a:noFill/>
          <a:ln w="12700" cap="flat">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dirty="0"/>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dirty="0"/>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11 – Reliability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smtClean="0">
              <a:ea typeface="+mn-ea"/>
              <a:cs typeface="+mn-cs"/>
            </a:endParaRP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dirty="0"/>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dirty="0"/>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47237292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dirty="0"/>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759873164"/>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dirty="0"/>
              <a:t>Perceptions of reliability</a:t>
            </a:r>
          </a:p>
        </p:txBody>
      </p:sp>
      <p:sp>
        <p:nvSpPr>
          <p:cNvPr id="38915" name="Rectangle 3"/>
          <p:cNvSpPr>
            <a:spLocks noGrp="1" noChangeArrowheads="1"/>
          </p:cNvSpPr>
          <p:nvPr>
            <p:ph idx="1"/>
          </p:nvPr>
        </p:nvSpPr>
        <p:spPr/>
        <p:txBody>
          <a:bodyPr/>
          <a:lstStyle/>
          <a:p>
            <a:pPr>
              <a:lnSpc>
                <a:spcPct val="90000"/>
              </a:lnSpc>
            </a:pPr>
            <a:r>
              <a:rPr lang="en-GB" sz="2400" dirty="0"/>
              <a:t>The formal definition of reliability does not always reflect the user’s perception of a system’s reliability</a:t>
            </a:r>
          </a:p>
          <a:p>
            <a:pPr lvl="1">
              <a:lnSpc>
                <a:spcPct val="90000"/>
              </a:lnSpc>
            </a:pPr>
            <a:r>
              <a:rPr lang="en-GB" sz="2000" dirty="0"/>
              <a:t>The assumptions that are made about the environment where a system will be used may be incorrect</a:t>
            </a:r>
          </a:p>
          <a:p>
            <a:pPr lvl="2">
              <a:lnSpc>
                <a:spcPct val="90000"/>
              </a:lnSpc>
            </a:pPr>
            <a:r>
              <a:rPr lang="en-GB" sz="1800" dirty="0"/>
              <a:t>Usage of a system in an office environment is likely to be quite different from usage of the same system in a university environment</a:t>
            </a:r>
          </a:p>
          <a:p>
            <a:pPr lvl="1">
              <a:lnSpc>
                <a:spcPct val="90000"/>
              </a:lnSpc>
            </a:pPr>
            <a:r>
              <a:rPr lang="en-GB" sz="2000" dirty="0"/>
              <a:t>The consequences of system failures affects the perception of reliability</a:t>
            </a:r>
          </a:p>
          <a:p>
            <a:pPr lvl="2">
              <a:lnSpc>
                <a:spcPct val="90000"/>
              </a:lnSpc>
            </a:pPr>
            <a:r>
              <a:rPr lang="en-GB" sz="1800" dirty="0"/>
              <a:t>Unreliable windscreen wipers in a car may be irrelevant in a dry climate</a:t>
            </a:r>
          </a:p>
          <a:p>
            <a:pPr lvl="2">
              <a:lnSpc>
                <a:spcPct val="90000"/>
              </a:lnSpc>
            </a:pPr>
            <a:r>
              <a:rPr lang="en-GB" sz="1800" dirty="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95686758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p:blipFill>
          <a:blip r:embed="rId2"/>
          <a:srcRect l="-18446" r="-18446"/>
          <a:stretch>
            <a:fillRect/>
          </a:stretch>
        </p:blipFill>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dirty="0"/>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17430804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58322829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p:blipFill>
          <a:blip r:embed="rId2"/>
          <a:srcRect l="-21853" r="-21853"/>
          <a:stretch>
            <a:fillRect/>
          </a:stretch>
        </p:blipFill>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dirty="0"/>
          </a:p>
        </p:txBody>
      </p:sp>
      <p:sp>
        <p:nvSpPr>
          <p:cNvPr id="8"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30911602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t>
            </a:r>
            <a:endParaRPr lang="en-GB" sz="2400" dirty="0" smtClean="0"/>
          </a:p>
          <a:p>
            <a:r>
              <a:rPr lang="en-GB" sz="2400" dirty="0" smtClean="0"/>
              <a:t>Program </a:t>
            </a:r>
            <a:r>
              <a:rPr lang="en-GB" sz="2400" dirty="0"/>
              <a:t>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33746626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Reliability requirements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95333151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dirty="0" smtClean="0"/>
              <a:t>System reliability requirements</a:t>
            </a:r>
            <a:endParaRPr lang="en-GB" dirty="0"/>
          </a:p>
        </p:txBody>
      </p:sp>
      <p:sp>
        <p:nvSpPr>
          <p:cNvPr id="131075" name="Rectangle 3"/>
          <p:cNvSpPr>
            <a:spLocks noGrp="1" noChangeArrowheads="1"/>
          </p:cNvSpPr>
          <p:nvPr>
            <p:ph idx="1"/>
          </p:nvPr>
        </p:nvSpPr>
        <p:spPr/>
        <p:txBody>
          <a:bodyPr/>
          <a:lstStyle/>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p>
          <a:p>
            <a:pPr marL="342900" lvl="1" indent="-342900">
              <a:spcBef>
                <a:spcPts val="600"/>
              </a:spcBef>
              <a:spcAft>
                <a:spcPts val="600"/>
              </a:spcAft>
              <a:buFont typeface="Wingdings" charset="2"/>
              <a:buChar char="²"/>
            </a:pPr>
            <a:r>
              <a:rPr lang="en-GB" sz="2400" dirty="0"/>
              <a:t>Reliability is a measurable system attribute so non-functional reliability requirements may be specified quantitatively</a:t>
            </a:r>
            <a:r>
              <a:rPr lang="en-GB" sz="2400" dirty="0" smtClean="0"/>
              <a:t>. </a:t>
            </a:r>
            <a:r>
              <a:rPr lang="en-GB" sz="2400" dirty="0"/>
              <a:t>These define the number of failures that are acceptable during normal use of the system or the time in which the system must be available. </a:t>
            </a:r>
          </a:p>
          <a:p>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86333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dirty="0"/>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41338847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Availability and reliability</a:t>
            </a:r>
          </a:p>
          <a:p>
            <a:r>
              <a:rPr lang="en-US" dirty="0" smtClean="0"/>
              <a:t>Reliability requirements</a:t>
            </a:r>
          </a:p>
          <a:p>
            <a:r>
              <a:rPr lang="en-US" dirty="0" smtClean="0"/>
              <a:t>Fault-tolerant architectures</a:t>
            </a:r>
          </a:p>
          <a:p>
            <a:r>
              <a:rPr lang="en-US" dirty="0" smtClean="0"/>
              <a:t>Programming for reliability</a:t>
            </a:r>
          </a:p>
          <a:p>
            <a:r>
              <a:rPr lang="en-US" dirty="0" smtClean="0"/>
              <a:t>Reliability measurement</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dirty="0"/>
              <a:t>This is the probability that the system will fail when a service request is made. Useful when demands for service are intermittent and relatively infrequent.</a:t>
            </a:r>
          </a:p>
          <a:p>
            <a:r>
              <a:rPr lang="en-GB" sz="2400" dirty="0"/>
              <a:t>Appropriate for protection systems where services are demanded occasionally and where there are serious consequence if the service is not delivered.</a:t>
            </a:r>
          </a:p>
          <a:p>
            <a:r>
              <a:rPr lang="en-GB" sz="2400" dirty="0"/>
              <a:t>Relevant for many safety-critical systems with exception management components</a:t>
            </a:r>
          </a:p>
          <a:p>
            <a:pPr lvl="1"/>
            <a:r>
              <a:rPr lang="en-GB" sz="2000" dirty="0"/>
              <a:t>Emergency shutdown system in a chemical plant.</a:t>
            </a:r>
            <a:endParaRPr lang="en-GB" sz="1800" dirty="0"/>
          </a:p>
          <a:p>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36674236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01675100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dirty="0"/>
              <a:t>Availability</a:t>
            </a:r>
          </a:p>
        </p:txBody>
      </p:sp>
      <p:sp>
        <p:nvSpPr>
          <p:cNvPr id="139267" name="Rectangle 3"/>
          <p:cNvSpPr>
            <a:spLocks noGrp="1" noChangeArrowheads="1"/>
          </p:cNvSpPr>
          <p:nvPr>
            <p:ph idx="1"/>
          </p:nvPr>
        </p:nvSpPr>
        <p:spPr/>
        <p:txBody>
          <a:bodyPr/>
          <a:lstStyle/>
          <a:p>
            <a:pPr>
              <a:lnSpc>
                <a:spcPct val="90000"/>
              </a:lnSpc>
            </a:pPr>
            <a:r>
              <a:rPr lang="en-GB" dirty="0"/>
              <a:t>Measure of the fraction of the time that the system is available for use.</a:t>
            </a:r>
          </a:p>
          <a:p>
            <a:pPr>
              <a:lnSpc>
                <a:spcPct val="90000"/>
              </a:lnSpc>
            </a:pPr>
            <a:r>
              <a:rPr lang="en-GB" dirty="0"/>
              <a:t>Takes repair and restart time into account</a:t>
            </a:r>
          </a:p>
          <a:p>
            <a:pPr>
              <a:lnSpc>
                <a:spcPct val="90000"/>
              </a:lnSpc>
            </a:pPr>
            <a:r>
              <a:rPr lang="en-GB" dirty="0"/>
              <a:t>Availability of 0.998 means software is available for 998 out of 1000 time units.</a:t>
            </a:r>
          </a:p>
          <a:p>
            <a:pPr>
              <a:lnSpc>
                <a:spcPct val="90000"/>
              </a:lnSpc>
            </a:pPr>
            <a:r>
              <a:rPr lang="en-GB" dirty="0"/>
              <a:t>Relevant for non-stop, continuously running systems </a:t>
            </a:r>
          </a:p>
          <a:p>
            <a:pPr lvl="1">
              <a:lnSpc>
                <a:spcPct val="90000"/>
              </a:lnSpc>
            </a:pPr>
            <a:r>
              <a:rPr lang="en-GB" dirty="0"/>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50032512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543520"/>
        </p:xfrm>
        <a:graphic>
          <a:graphicData uri="http://schemas.openxmlformats.org/drawingml/2006/table">
            <a:tbl>
              <a:tblPr firstRow="1" bandRow="1">
                <a:tableStyleId>{5C22544A-7EE6-4342-B048-85BDC9FD1C3A}</a:tableStyleId>
              </a:tblPr>
              <a:tblGrid>
                <a:gridCol w="2920709">
                  <a:extLst>
                    <a:ext uri="{9D8B030D-6E8A-4147-A177-3AD203B41FA5}">
                      <a16:colId xmlns:a16="http://schemas.microsoft.com/office/drawing/2014/main" val="20000"/>
                    </a:ext>
                  </a:extLst>
                </a:gridCol>
                <a:gridCol w="5308891">
                  <a:extLst>
                    <a:ext uri="{9D8B030D-6E8A-4147-A177-3AD203B41FA5}">
                      <a16:colId xmlns:a16="http://schemas.microsoft.com/office/drawing/2014/main" val="20001"/>
                    </a:ext>
                  </a:extLst>
                </a:gridCol>
              </a:tblGrid>
              <a:tr h="370840">
                <a:tc>
                  <a:txBody>
                    <a:bodyPr/>
                    <a:lstStyle/>
                    <a:p>
                      <a:pPr algn="l">
                        <a:spcAft>
                          <a:spcPts val="0"/>
                        </a:spcAft>
                      </a:pPr>
                      <a:r>
                        <a:rPr lang="en-GB" sz="1400" b="1" dirty="0" smtClean="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indent="630555" algn="l">
                        <a:spcBef>
                          <a:spcPts val="600"/>
                        </a:spcBef>
                        <a:spcAft>
                          <a:spcPts val="0"/>
                        </a:spcAft>
                      </a:pPr>
                      <a:r>
                        <a:rPr lang="en-GB" sz="1400" dirty="0" smtClean="0">
                          <a:solidFill>
                            <a:srgbClr val="000000"/>
                          </a:solidFill>
                          <a:latin typeface="Arial"/>
                          <a:ea typeface="Times New Roman"/>
                          <a:cs typeface="Arial"/>
                        </a:rPr>
                        <a:t>0.9</a:t>
                      </a:r>
                      <a:endParaRPr lang="en-GB" sz="1400" dirty="0">
                        <a:solidFill>
                          <a:srgbClr val="000000"/>
                        </a:solidFill>
                        <a:latin typeface="Arial"/>
                        <a:ea typeface="Times New Roman"/>
                        <a:cs typeface="Arial"/>
                      </a:endParaRPr>
                    </a:p>
                  </a:txBody>
                  <a:tcPr marL="54610" marR="54610" marT="72000" marB="91440"/>
                </a:tc>
                <a:tc>
                  <a:txBody>
                    <a:bodyPr/>
                    <a:lstStyle/>
                    <a:p>
                      <a:pPr algn="just">
                        <a:spcBef>
                          <a:spcPts val="600"/>
                        </a:spcBef>
                        <a:spcAft>
                          <a:spcPts val="0"/>
                        </a:spcAft>
                      </a:pPr>
                      <a:r>
                        <a:rPr lang="en-GB" sz="1400" dirty="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extLst>
                  <a:ext uri="{0D108BD9-81ED-4DB2-BD59-A6C34878D82A}">
                    <a16:rowId xmlns:a16="http://schemas.microsoft.com/office/drawing/2014/main" val="10001"/>
                  </a:ext>
                </a:extLst>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In a 24-hour period, the system is unavailable for 14.4 minutes. </a:t>
                      </a:r>
                    </a:p>
                  </a:txBody>
                  <a:tcPr marL="54610" marR="54610" marT="72000" marB="91440"/>
                </a:tc>
                <a:extLst>
                  <a:ext uri="{0D108BD9-81ED-4DB2-BD59-A6C34878D82A}">
                    <a16:rowId xmlns:a16="http://schemas.microsoft.com/office/drawing/2014/main" val="10002"/>
                  </a:ext>
                </a:extLst>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a:t>
                      </a:r>
                    </a:p>
                  </a:txBody>
                  <a:tcPr marL="54610" marR="54610" marT="72000" marB="91440"/>
                </a:tc>
                <a:extLst>
                  <a:ext uri="{0D108BD9-81ED-4DB2-BD59-A6C34878D82A}">
                    <a16:rowId xmlns:a16="http://schemas.microsoft.com/office/drawing/2014/main" val="10003"/>
                  </a:ext>
                </a:extLst>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7200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23</a:t>
            </a:fld>
            <a:endParaRPr lang="en-US" dirty="0"/>
          </a:p>
        </p:txBody>
      </p:sp>
      <p:sp>
        <p:nvSpPr>
          <p:cNvPr id="6" name="Footer Placeholder 5"/>
          <p:cNvSpPr>
            <a:spLocks noGrp="1"/>
          </p:cNvSpPr>
          <p:nvPr>
            <p:ph type="ftr" sz="quarter" idx="11"/>
          </p:nvPr>
        </p:nvSpPr>
        <p:spPr/>
        <p:txBody>
          <a:bodyPr/>
          <a:lstStyle/>
          <a:p>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12057194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reliability requirements</a:t>
            </a:r>
            <a:endParaRPr lang="en-US" dirty="0"/>
          </a:p>
        </p:txBody>
      </p:sp>
      <p:sp>
        <p:nvSpPr>
          <p:cNvPr id="3" name="Content Placeholder 2"/>
          <p:cNvSpPr>
            <a:spLocks noGrp="1"/>
          </p:cNvSpPr>
          <p:nvPr>
            <p:ph idx="1"/>
          </p:nvPr>
        </p:nvSpPr>
        <p:spPr/>
        <p:txBody>
          <a:bodyPr/>
          <a:lstStyle/>
          <a:p>
            <a:r>
              <a:rPr lang="en-US" dirty="0"/>
              <a:t>Non-functional reliability requirements are specifications of the required reliability and availability of a system using one of the reliability metrics (POFOD, ROCOF or AVAIL</a:t>
            </a:r>
            <a:r>
              <a:rPr lang="en-US" dirty="0" smtClean="0"/>
              <a:t>).</a:t>
            </a:r>
          </a:p>
          <a:p>
            <a:r>
              <a:rPr lang="en-US" dirty="0"/>
              <a:t>Quantitative reliability and availability specification has been used for many years in safety-critical systems but is uncommon for business critical systems. </a:t>
            </a:r>
            <a:endParaRPr lang="en-US" dirty="0" smtClean="0"/>
          </a:p>
          <a:p>
            <a:r>
              <a:rPr lang="en-US" dirty="0" smtClean="0"/>
              <a:t>However</a:t>
            </a:r>
            <a:r>
              <a:rPr lang="en-US" dirty="0"/>
              <a:t>, as</a:t>
            </a:r>
            <a:r>
              <a:rPr lang="en-US" b="1" dirty="0"/>
              <a:t> </a:t>
            </a:r>
            <a:r>
              <a:rPr lang="en-US" dirty="0"/>
              <a:t>more and more companies</a:t>
            </a:r>
            <a:r>
              <a:rPr lang="en-US" b="1" dirty="0"/>
              <a:t> </a:t>
            </a:r>
            <a:r>
              <a:rPr lang="en-US" dirty="0"/>
              <a:t>demand 24/7 service from their systems, it makes sense for them to be precise about their reliability and availability expectations.</a:t>
            </a:r>
            <a:r>
              <a:rPr lang="en-GB" dirty="0"/>
              <a: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16413503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reliability specification</a:t>
            </a:r>
            <a:endParaRPr lang="en-US" dirty="0"/>
          </a:p>
        </p:txBody>
      </p:sp>
      <p:sp>
        <p:nvSpPr>
          <p:cNvPr id="3" name="Content Placeholder 2"/>
          <p:cNvSpPr>
            <a:spLocks noGrp="1"/>
          </p:cNvSpPr>
          <p:nvPr>
            <p:ph idx="1"/>
          </p:nvPr>
        </p:nvSpPr>
        <p:spPr/>
        <p:txBody>
          <a:bodyPr/>
          <a:lstStyle/>
          <a:p>
            <a:r>
              <a:rPr lang="en-US" dirty="0" smtClean="0"/>
              <a:t>The </a:t>
            </a:r>
            <a:r>
              <a:rPr lang="en-US" dirty="0"/>
              <a:t>process of deciding the required level of the reliability </a:t>
            </a:r>
            <a:r>
              <a:rPr lang="en-US" dirty="0" smtClean="0"/>
              <a:t>helps to clarify what stakeholders really need.</a:t>
            </a:r>
          </a:p>
          <a:p>
            <a:r>
              <a:rPr lang="en-US" dirty="0" smtClean="0"/>
              <a:t>It </a:t>
            </a:r>
            <a:r>
              <a:rPr lang="en-US" dirty="0"/>
              <a:t>provides a basis for assessing when to stop testing a system. You stop when the system has reached its required reliability level.</a:t>
            </a:r>
            <a:endParaRPr lang="en-GB" dirty="0"/>
          </a:p>
          <a:p>
            <a:r>
              <a:rPr lang="en-US" dirty="0" smtClean="0"/>
              <a:t>It </a:t>
            </a:r>
            <a:r>
              <a:rPr lang="en-US" dirty="0"/>
              <a:t>is a means of assessing different design strategies intended to improve the reliability of a system. </a:t>
            </a:r>
            <a:r>
              <a:rPr lang="en-GB" dirty="0" smtClean="0"/>
              <a:t> </a:t>
            </a:r>
            <a:endParaRPr lang="en-GB" dirty="0"/>
          </a:p>
          <a:p>
            <a:r>
              <a:rPr lang="en-US" dirty="0" smtClean="0"/>
              <a:t>If </a:t>
            </a:r>
            <a:r>
              <a:rPr lang="en-US" dirty="0"/>
              <a:t>a regulator has to approve a system </a:t>
            </a:r>
            <a:r>
              <a:rPr lang="en-US" dirty="0" smtClean="0"/>
              <a:t>(</a:t>
            </a:r>
            <a:r>
              <a:rPr lang="en-US" dirty="0"/>
              <a:t>e.g. all systems that are critical to flight safety on an aircraft are regulated), then evidence that a required reliability target has been met is important for system certification.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53980257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reliability requirements</a:t>
            </a:r>
            <a:endParaRPr lang="en-US" dirty="0"/>
          </a:p>
        </p:txBody>
      </p:sp>
      <p:sp>
        <p:nvSpPr>
          <p:cNvPr id="3" name="Content Placeholder 2"/>
          <p:cNvSpPr>
            <a:spLocks noGrp="1"/>
          </p:cNvSpPr>
          <p:nvPr>
            <p:ph idx="1"/>
          </p:nvPr>
        </p:nvSpPr>
        <p:spPr/>
        <p:txBody>
          <a:bodyPr/>
          <a:lstStyle/>
          <a:p>
            <a:r>
              <a:rPr lang="en-US" dirty="0"/>
              <a:t>Specify the availability and reliability requirements for different types of failure. There should be a lower probability of high-cost failures than failures that don’t have serious consequences.</a:t>
            </a:r>
            <a:endParaRPr lang="en-GB" dirty="0"/>
          </a:p>
          <a:p>
            <a:r>
              <a:rPr lang="en-US" dirty="0" smtClean="0"/>
              <a:t>Specify </a:t>
            </a:r>
            <a:r>
              <a:rPr lang="en-US" dirty="0"/>
              <a:t>the availability and reliability requirements for different types of system service. Critical system services should have the highest reliability but you may be willing to tolerate more failures in less critical services. </a:t>
            </a:r>
            <a:endParaRPr lang="en-US" dirty="0" smtClean="0"/>
          </a:p>
          <a:p>
            <a:r>
              <a:rPr lang="en-US" dirty="0" smtClean="0"/>
              <a:t>Think </a:t>
            </a:r>
            <a:r>
              <a:rPr lang="en-US" dirty="0"/>
              <a:t>about whether </a:t>
            </a:r>
            <a:r>
              <a:rPr lang="en-US" dirty="0" smtClean="0"/>
              <a:t>a high level of reliability </a:t>
            </a:r>
            <a:r>
              <a:rPr lang="en-US" dirty="0"/>
              <a:t>is really required. </a:t>
            </a:r>
            <a:r>
              <a:rPr lang="en-US" dirty="0" smtClean="0"/>
              <a:t>Other mechanisms can be used to provide reliable system service.</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26</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97047779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reliability specification</a:t>
            </a:r>
            <a:endParaRPr lang="en-US" dirty="0"/>
          </a:p>
        </p:txBody>
      </p:sp>
      <p:sp>
        <p:nvSpPr>
          <p:cNvPr id="3" name="Content Placeholder 2"/>
          <p:cNvSpPr>
            <a:spLocks noGrp="1"/>
          </p:cNvSpPr>
          <p:nvPr>
            <p:ph idx="1"/>
          </p:nvPr>
        </p:nvSpPr>
        <p:spPr/>
        <p:txBody>
          <a:bodyPr/>
          <a:lstStyle/>
          <a:p>
            <a:r>
              <a:rPr lang="en-US" dirty="0" smtClean="0"/>
              <a:t>Key concerns</a:t>
            </a:r>
          </a:p>
          <a:p>
            <a:pPr lvl="1"/>
            <a:r>
              <a:rPr lang="en-US" dirty="0"/>
              <a:t>To </a:t>
            </a:r>
            <a:r>
              <a:rPr lang="en-US" dirty="0" smtClean="0"/>
              <a:t>ensure </a:t>
            </a:r>
            <a:r>
              <a:rPr lang="en-US" dirty="0"/>
              <a:t>that </a:t>
            </a:r>
            <a:r>
              <a:rPr lang="en-US" dirty="0" smtClean="0"/>
              <a:t>their ATMs carry </a:t>
            </a:r>
            <a:r>
              <a:rPr lang="en-US" dirty="0"/>
              <a:t>out customer services as requested and that they properly record customer transactions in the account database.</a:t>
            </a:r>
            <a:endParaRPr lang="en-GB" dirty="0"/>
          </a:p>
          <a:p>
            <a:pPr lvl="1"/>
            <a:r>
              <a:rPr lang="en-GB" dirty="0" smtClean="0"/>
              <a:t>To </a:t>
            </a:r>
            <a:r>
              <a:rPr lang="en-GB" dirty="0"/>
              <a:t>ensure that these </a:t>
            </a:r>
            <a:r>
              <a:rPr lang="en-GB" dirty="0" smtClean="0"/>
              <a:t>ATM systems </a:t>
            </a:r>
            <a:r>
              <a:rPr lang="en-GB" dirty="0"/>
              <a:t>are available for use when required</a:t>
            </a:r>
            <a:r>
              <a:rPr lang="en-GB" dirty="0" smtClean="0"/>
              <a:t>.</a:t>
            </a:r>
          </a:p>
          <a:p>
            <a:r>
              <a:rPr lang="en-GB" dirty="0" smtClean="0"/>
              <a:t>Database transaction mechanisms may be used to correct transaction problems so a low-level of ATM reliability is all that is required</a:t>
            </a:r>
          </a:p>
          <a:p>
            <a:r>
              <a:rPr lang="en-GB" dirty="0" smtClean="0"/>
              <a:t>Availability, in this case, is more important than reliability</a:t>
            </a:r>
            <a:endParaRPr lang="en-GB" dirty="0"/>
          </a:p>
          <a:p>
            <a:pPr lvl="1"/>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27</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15534423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smtClean="0"/>
              <a:t>System services</a:t>
            </a:r>
          </a:p>
          <a:p>
            <a:pPr lvl="1"/>
            <a:r>
              <a:rPr lang="en-US" dirty="0"/>
              <a:t>T</a:t>
            </a:r>
            <a:r>
              <a:rPr lang="en-US" dirty="0" smtClean="0"/>
              <a:t>he </a:t>
            </a:r>
            <a:r>
              <a:rPr lang="en-US" dirty="0"/>
              <a:t>customer account database service;</a:t>
            </a:r>
            <a:endParaRPr lang="en-GB" dirty="0"/>
          </a:p>
          <a:p>
            <a:pPr lvl="1"/>
            <a:r>
              <a:rPr lang="en-US" dirty="0"/>
              <a:t>T</a:t>
            </a:r>
            <a:r>
              <a:rPr lang="en-US" dirty="0" smtClean="0"/>
              <a:t>he </a:t>
            </a:r>
            <a:r>
              <a:rPr lang="en-US" dirty="0"/>
              <a:t>individual services provided by an ATM such as ‘withdraw cash’, ‘provide account information’, etc.</a:t>
            </a:r>
            <a:r>
              <a:rPr lang="en-GB" dirty="0"/>
              <a:t> </a:t>
            </a:r>
            <a:endParaRPr lang="en-GB" dirty="0" smtClean="0"/>
          </a:p>
          <a:p>
            <a:r>
              <a:rPr lang="en-US" dirty="0"/>
              <a:t>The database service is </a:t>
            </a:r>
            <a:r>
              <a:rPr lang="en-US" dirty="0" smtClean="0"/>
              <a:t>critical </a:t>
            </a:r>
            <a:r>
              <a:rPr lang="en-US" dirty="0"/>
              <a:t>as failure of this service means that all of the ATMs in the network are out of action. </a:t>
            </a:r>
            <a:endParaRPr lang="en-US" dirty="0" smtClean="0"/>
          </a:p>
          <a:p>
            <a:r>
              <a:rPr lang="en-US" dirty="0" smtClean="0"/>
              <a:t>You should </a:t>
            </a:r>
            <a:r>
              <a:rPr lang="en-US" dirty="0"/>
              <a:t>specify this to have a high level of </a:t>
            </a:r>
            <a:r>
              <a:rPr lang="en-US" dirty="0" smtClean="0"/>
              <a:t>availability.</a:t>
            </a:r>
          </a:p>
          <a:p>
            <a:pPr lvl="1"/>
            <a:r>
              <a:rPr lang="en-US" dirty="0" smtClean="0"/>
              <a:t>Database </a:t>
            </a:r>
            <a:r>
              <a:rPr lang="en-US" dirty="0"/>
              <a:t>availability </a:t>
            </a:r>
            <a:r>
              <a:rPr lang="en-US" dirty="0" smtClean="0"/>
              <a:t>should be </a:t>
            </a:r>
            <a:r>
              <a:rPr lang="en-US" dirty="0"/>
              <a:t>around 0.9999, between 7 am and 11pm. </a:t>
            </a:r>
            <a:endParaRPr lang="en-US" dirty="0" smtClean="0"/>
          </a:p>
          <a:p>
            <a:pPr lvl="1"/>
            <a:r>
              <a:rPr lang="en-US" dirty="0" smtClean="0"/>
              <a:t>This corresponds to a downtime of less than 1 minute per week.</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28</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46486230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a:t>For an individual ATM, the </a:t>
            </a:r>
            <a:r>
              <a:rPr lang="en-US" dirty="0" smtClean="0"/>
              <a:t>key reliability issues depends </a:t>
            </a:r>
            <a:r>
              <a:rPr lang="en-US" dirty="0"/>
              <a:t>on mechanical reliability and the fact that it can run out of cash. </a:t>
            </a:r>
            <a:endParaRPr lang="en-US" dirty="0" smtClean="0"/>
          </a:p>
          <a:p>
            <a:r>
              <a:rPr lang="en-US" dirty="0" smtClean="0"/>
              <a:t>A lower </a:t>
            </a:r>
            <a:r>
              <a:rPr lang="en-US" dirty="0"/>
              <a:t>level of software availability for the ATM software is acceptable. </a:t>
            </a:r>
            <a:endParaRPr lang="en-US" dirty="0" smtClean="0"/>
          </a:p>
          <a:p>
            <a:r>
              <a:rPr lang="en-US" dirty="0" smtClean="0"/>
              <a:t>The </a:t>
            </a:r>
            <a:r>
              <a:rPr lang="en-US" dirty="0"/>
              <a:t>overall availability of the ATM software might therefore be specified as 0.999, which means that a machine might be unavailable for between 1 and 2 minutes each day. </a:t>
            </a:r>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68059250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dirty="0"/>
              <a:t>Software </a:t>
            </a:r>
            <a:r>
              <a:rPr lang="en-GB" dirty="0" smtClean="0"/>
              <a:t>reliability</a:t>
            </a:r>
            <a:endParaRPr lang="en-GB" dirty="0"/>
          </a:p>
        </p:txBody>
      </p:sp>
      <p:sp>
        <p:nvSpPr>
          <p:cNvPr id="6147" name="Rectangle 3"/>
          <p:cNvSpPr>
            <a:spLocks noGrp="1" noChangeArrowheads="1"/>
          </p:cNvSpPr>
          <p:nvPr>
            <p:ph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t>
            </a:r>
            <a:r>
              <a:rPr lang="en-GB" dirty="0" smtClean="0"/>
              <a:t>applications (critical systems) </a:t>
            </a:r>
            <a:r>
              <a:rPr lang="en-GB" dirty="0"/>
              <a:t>have very high </a:t>
            </a:r>
            <a:r>
              <a:rPr lang="en-GB" dirty="0" smtClean="0"/>
              <a:t>reliability requirements </a:t>
            </a:r>
            <a:r>
              <a:rPr lang="en-GB" dirty="0"/>
              <a:t>and special software engineering techniques may be used to achieve this</a:t>
            </a:r>
            <a:r>
              <a:rPr lang="en-GB" dirty="0" smtClean="0"/>
              <a:t>.</a:t>
            </a:r>
          </a:p>
          <a:p>
            <a:pPr lvl="1"/>
            <a:r>
              <a:rPr lang="en-GB" dirty="0" smtClean="0"/>
              <a:t>Medical systems</a:t>
            </a:r>
          </a:p>
          <a:p>
            <a:pPr lvl="1"/>
            <a:r>
              <a:rPr lang="en-GB" dirty="0" smtClean="0"/>
              <a:t>Telecommunications and power systems</a:t>
            </a:r>
          </a:p>
          <a:p>
            <a:pPr lvl="1"/>
            <a:r>
              <a:rPr lang="en-GB" dirty="0" smtClean="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reliability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30</a:t>
            </a:fld>
            <a:endParaRPr lang="en-US" dirty="0"/>
          </a:p>
        </p:txBody>
      </p:sp>
      <p:sp>
        <p:nvSpPr>
          <p:cNvPr id="9" name="Footer Placeholder 8"/>
          <p:cNvSpPr>
            <a:spLocks noGrp="1"/>
          </p:cNvSpPr>
          <p:nvPr>
            <p:ph type="ftr" sz="quarter" idx="11"/>
          </p:nvPr>
        </p:nvSpPr>
        <p:spPr/>
        <p:txBody>
          <a:bodyPr/>
          <a:lstStyle/>
          <a:p>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1949582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Chapter 11 Reliability Engineering</a:t>
            </a:r>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425891124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a:t>
            </a:r>
            <a:endParaRPr lang="en-US" dirty="0"/>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smtClean="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Ada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32</a:t>
            </a:fld>
            <a:endParaRPr lang="en-US" dirty="0"/>
          </a:p>
        </p:txBody>
      </p:sp>
      <p:sp>
        <p:nvSpPr>
          <p:cNvPr id="6" name="Footer Placeholder 5"/>
          <p:cNvSpPr>
            <a:spLocks noGrp="1"/>
          </p:cNvSpPr>
          <p:nvPr>
            <p:ph type="ftr" sz="quarter" idx="11"/>
          </p:nvPr>
        </p:nvSpPr>
        <p:spPr/>
        <p:txBody>
          <a:bodyPr/>
          <a:lstStyle/>
          <a:p>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0906378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Fault-tolerant architectures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33</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28289812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dirty="0"/>
              <a:t>Fault tolerance</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system architectures</a:t>
            </a:r>
            <a:endParaRPr lang="en-US" dirty="0"/>
          </a:p>
        </p:txBody>
      </p:sp>
      <p:sp>
        <p:nvSpPr>
          <p:cNvPr id="3" name="Content Placeholder 2"/>
          <p:cNvSpPr>
            <a:spLocks noGrp="1"/>
          </p:cNvSpPr>
          <p:nvPr>
            <p:ph idx="1"/>
          </p:nvPr>
        </p:nvSpPr>
        <p:spPr/>
        <p:txBody>
          <a:bodyPr/>
          <a:lstStyle/>
          <a:p>
            <a:r>
              <a:rPr lang="en-US" dirty="0" smtClean="0"/>
              <a:t>Fault-tolerant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35</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systems</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36</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37</a:t>
            </a:fld>
            <a:endParaRPr lang="en-US" dirty="0"/>
          </a:p>
        </p:txBody>
      </p:sp>
      <p:pic>
        <p:nvPicPr>
          <p:cNvPr id="4" name="Picture 3" descr="13.3 ProtectionSystem.eps"/>
          <p:cNvPicPr>
            <a:picLocks noChangeAspect="1"/>
          </p:cNvPicPr>
          <p:nvPr/>
        </p:nvPicPr>
        <p:blipFill>
          <a:blip r:embed="rId2"/>
          <a:stretch>
            <a:fillRect/>
          </a:stretch>
        </p:blipFill>
        <p:spPr>
          <a:xfrm>
            <a:off x="2905245" y="1727200"/>
            <a:ext cx="3169780" cy="4826710"/>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architectures</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39</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Faults, errors and failures</a:t>
            </a:r>
            <a:endParaRPr lang="en-US" dirty="0"/>
          </a:p>
        </p:txBody>
      </p:sp>
      <p:graphicFrame>
        <p:nvGraphicFramePr>
          <p:cNvPr id="4" name="Content Placeholder 3"/>
          <p:cNvGraphicFramePr>
            <a:graphicFrameLocks noGrp="1"/>
          </p:cNvGraphicFramePr>
          <p:nvPr>
            <p:ph idx="1"/>
          </p:nvPr>
        </p:nvGraphicFramePr>
        <p:xfrm>
          <a:off x="457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dirty="0">
                          <a:latin typeface="Arial"/>
                          <a:ea typeface="Calibri"/>
                          <a:cs typeface="Arial"/>
                        </a:rPr>
                        <a:t>System fault</a:t>
                      </a:r>
                      <a:endParaRPr lang="en-GB" sz="1400" dirty="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dirty="0">
                          <a:latin typeface="Arial"/>
                          <a:ea typeface="Calibri"/>
                          <a:cs typeface="Arial"/>
                        </a:rPr>
                        <a:t>System error</a:t>
                      </a:r>
                      <a:endParaRPr lang="en-GB" sz="1400" dirty="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dirty="0">
                          <a:latin typeface="Arial"/>
                          <a:ea typeface="Calibri"/>
                          <a:cs typeface="Arial"/>
                        </a:rPr>
                        <a:t>System failure</a:t>
                      </a:r>
                      <a:endParaRPr lang="en-GB" sz="1400" dirty="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a:t>
            </a:fld>
            <a:endParaRPr lang="en-US" dirty="0"/>
          </a:p>
        </p:txBody>
      </p:sp>
      <p:sp>
        <p:nvSpPr>
          <p:cNvPr id="8"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304518699"/>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40</a:t>
            </a:fld>
            <a:endParaRPr lang="en-US" dirty="0"/>
          </a:p>
        </p:txBody>
      </p:sp>
      <p:pic>
        <p:nvPicPr>
          <p:cNvPr id="4" name="Picture 3" descr="13.4 SelfCheckingArch.eps"/>
          <p:cNvPicPr>
            <a:picLocks noChangeAspect="1"/>
          </p:cNvPicPr>
          <p:nvPr/>
        </p:nvPicPr>
        <p:blipFill>
          <a:blip r:embed="rId2"/>
          <a:stretch>
            <a:fillRect/>
          </a:stretch>
        </p:blipFill>
        <p:spPr>
          <a:xfrm>
            <a:off x="1652659" y="2629980"/>
            <a:ext cx="6556259" cy="2038324"/>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systems</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41</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42</a:t>
            </a:fld>
            <a:endParaRPr lang="en-US" dirty="0"/>
          </a:p>
        </p:txBody>
      </p:sp>
      <p:pic>
        <p:nvPicPr>
          <p:cNvPr id="4" name="Picture 3" descr="13.5 AirbusFCC.eps"/>
          <p:cNvPicPr>
            <a:picLocks noChangeAspect="1"/>
          </p:cNvPicPr>
          <p:nvPr/>
        </p:nvPicPr>
        <p:blipFill>
          <a:blip r:embed="rId2"/>
          <a:stretch>
            <a:fillRect/>
          </a:stretch>
        </p:blipFill>
        <p:spPr>
          <a:xfrm>
            <a:off x="1635406" y="1200149"/>
            <a:ext cx="6136424" cy="5344627"/>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architecture discussion</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43</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N-version programming</a:t>
            </a:r>
            <a:endParaRPr lang="en-US" dirty="0"/>
          </a:p>
        </p:txBody>
      </p:sp>
      <p:sp>
        <p:nvSpPr>
          <p:cNvPr id="3" name="Content Placeholder 2"/>
          <p:cNvSpPr>
            <a:spLocks noGrp="1"/>
          </p:cNvSpPr>
          <p:nvPr>
            <p:ph idx="1"/>
          </p:nvPr>
        </p:nvSpPr>
        <p:spPr/>
        <p:txBody>
          <a:bodyPr/>
          <a:lstStyle/>
          <a:p>
            <a:r>
              <a:rPr lang="en-US" dirty="0" smtClean="0"/>
              <a:t>Multiple versions of a software system carry out computations at the same time. There should be an odd number of computers involved, typically 3.</a:t>
            </a:r>
          </a:p>
          <a:p>
            <a:r>
              <a:rPr lang="en-US" dirty="0" smtClean="0"/>
              <a:t>The results are compared using a voting system and the majority result is taken to be the correct result.</a:t>
            </a:r>
          </a:p>
          <a:p>
            <a:r>
              <a:rPr lang="en-US" dirty="0" smtClean="0"/>
              <a:t>Approach derived from the notion of triple-modular redundancy, as used in hardware systems.</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44</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dirty="0"/>
              <a:t>Hardware fault tolerance</a:t>
            </a:r>
          </a:p>
        </p:txBody>
      </p:sp>
      <p:sp>
        <p:nvSpPr>
          <p:cNvPr id="49155" name="Rectangle 3"/>
          <p:cNvSpPr>
            <a:spLocks noGrp="1" noChangeArrowheads="1"/>
          </p:cNvSpPr>
          <p:nvPr>
            <p:ph idx="1"/>
          </p:nvPr>
        </p:nvSpPr>
        <p:spPr>
          <a:noFill/>
          <a:ln/>
        </p:spPr>
        <p:txBody>
          <a:bodyPr lIns="90840" tIns="44623" rIns="90840" bIns="44623"/>
          <a:lstStyle/>
          <a:p>
            <a:r>
              <a:rPr lang="en-GB" sz="2400" dirty="0"/>
              <a:t>Depends on triple-modular redundancy (TMR).</a:t>
            </a:r>
          </a:p>
          <a:p>
            <a:r>
              <a:rPr lang="en-GB" sz="2400" dirty="0"/>
              <a:t>There are three replicated identical components that receive the same input and whose outputs are compared.</a:t>
            </a:r>
          </a:p>
          <a:p>
            <a:r>
              <a:rPr lang="en-GB" sz="2400" dirty="0"/>
              <a:t>If one output is different, it is ignored and component failure is assumed.</a:t>
            </a:r>
          </a:p>
          <a:p>
            <a:r>
              <a:rPr lang="en-GB" sz="2400" dirty="0"/>
              <a:t>Based on most faults resulting from  component failures rather than design faults and a low probability of simultaneous component failure.</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45</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Triple modular redundancy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46</a:t>
            </a:fld>
            <a:endParaRPr lang="en-US" dirty="0"/>
          </a:p>
        </p:txBody>
      </p:sp>
      <p:pic>
        <p:nvPicPr>
          <p:cNvPr id="4" name="Picture 3" descr="13.6 HardwareTMR.eps"/>
          <p:cNvPicPr>
            <a:picLocks noChangeAspect="1"/>
          </p:cNvPicPr>
          <p:nvPr/>
        </p:nvPicPr>
        <p:blipFill>
          <a:blip r:embed="rId2"/>
          <a:stretch>
            <a:fillRect/>
          </a:stretch>
        </p:blipFill>
        <p:spPr>
          <a:xfrm>
            <a:off x="1974046" y="2285999"/>
            <a:ext cx="5402944" cy="3549379"/>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N-version programming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47</a:t>
            </a:fld>
            <a:endParaRPr lang="en-US" dirty="0"/>
          </a:p>
        </p:txBody>
      </p:sp>
      <p:pic>
        <p:nvPicPr>
          <p:cNvPr id="4" name="Picture 3" descr="13.7 N-versionProg.eps"/>
          <p:cNvPicPr>
            <a:picLocks noChangeAspect="1"/>
          </p:cNvPicPr>
          <p:nvPr/>
        </p:nvPicPr>
        <p:blipFill>
          <a:blip r:embed="rId2"/>
          <a:stretch>
            <a:fillRect/>
          </a:stretch>
        </p:blipFill>
        <p:spPr>
          <a:xfrm>
            <a:off x="1915690" y="2481412"/>
            <a:ext cx="6026026" cy="2541589"/>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N-version programming</a:t>
            </a:r>
          </a:p>
        </p:txBody>
      </p:sp>
      <p:sp>
        <p:nvSpPr>
          <p:cNvPr id="62467" name="Rectangle 3"/>
          <p:cNvSpPr>
            <a:spLocks noGrp="1" noChangeArrowheads="1"/>
          </p:cNvSpPr>
          <p:nvPr>
            <p:ph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48</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diversity</a:t>
            </a:r>
            <a:endParaRPr lang="en-US" dirty="0"/>
          </a:p>
        </p:txBody>
      </p:sp>
      <p:sp>
        <p:nvSpPr>
          <p:cNvPr id="3" name="Content Placeholder 2"/>
          <p:cNvSpPr>
            <a:spLocks noGrp="1"/>
          </p:cNvSpPr>
          <p:nvPr>
            <p:ph idx="1"/>
          </p:nvPr>
        </p:nvSpPr>
        <p:spPr/>
        <p:txBody>
          <a:bodyPr/>
          <a:lstStyle/>
          <a:p>
            <a:r>
              <a:rPr lang="en-US" dirty="0" smtClean="0"/>
              <a:t>Approaches to software fault tolerance depend on software diversity where it is assumed that different implementations of the same software specification will fail in different ways.</a:t>
            </a:r>
          </a:p>
          <a:p>
            <a:r>
              <a:rPr lang="en-US" dirty="0" smtClean="0"/>
              <a:t>It is assumed that implementations are (a) independent and (b) do not include common errors.</a:t>
            </a:r>
          </a:p>
          <a:p>
            <a:r>
              <a:rPr lang="en-US" dirty="0" smtClean="0"/>
              <a:t>Strategies to achieve diversity</a:t>
            </a:r>
          </a:p>
          <a:p>
            <a:pPr lvl="1"/>
            <a:r>
              <a:rPr lang="en-US" dirty="0" smtClean="0"/>
              <a:t>Different programming languages</a:t>
            </a:r>
          </a:p>
          <a:p>
            <a:pPr lvl="1"/>
            <a:r>
              <a:rPr lang="en-US" dirty="0" smtClean="0"/>
              <a:t>Different design methods and tools</a:t>
            </a:r>
          </a:p>
          <a:p>
            <a:pPr lvl="1"/>
            <a:r>
              <a:rPr lang="en-US" dirty="0" smtClean="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49</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t>
            </a:r>
            <a:r>
              <a:rPr lang="en-GB" sz="2400" dirty="0" smtClean="0"/>
              <a:t>usually </a:t>
            </a:r>
            <a:r>
              <a:rPr lang="en-GB" sz="2400" dirty="0"/>
              <a:t>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362332343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dirty="0"/>
              <a:t>Problems with design diversity</a:t>
            </a:r>
          </a:p>
        </p:txBody>
      </p:sp>
      <p:sp>
        <p:nvSpPr>
          <p:cNvPr id="68611" name="Rectangle 3"/>
          <p:cNvSpPr>
            <a:spLocks noGrp="1" noChangeArrowheads="1"/>
          </p:cNvSpPr>
          <p:nvPr>
            <p:ph idx="1"/>
          </p:nvPr>
        </p:nvSpPr>
        <p:spPr>
          <a:noFill/>
          <a:ln/>
        </p:spPr>
        <p:txBody>
          <a:bodyPr lIns="90840" tIns="44623" rIns="90840" bIns="44623"/>
          <a:lstStyle/>
          <a:p>
            <a:r>
              <a:rPr lang="en-GB" sz="2400" dirty="0"/>
              <a:t>Teams are not culturally diverse so they tend to tackle problems in the same way.</a:t>
            </a:r>
          </a:p>
          <a:p>
            <a:r>
              <a:rPr lang="en-GB" sz="2400" dirty="0"/>
              <a:t>Characteristic errors</a:t>
            </a:r>
          </a:p>
          <a:p>
            <a:pPr lvl="1"/>
            <a:r>
              <a:rPr lang="en-GB" sz="2000" dirty="0"/>
              <a:t>Different teams make the same mistakes.  Some parts of an implementation are more difficult than others so all teams tend to make mistakes in the same place;</a:t>
            </a:r>
          </a:p>
          <a:p>
            <a:pPr lvl="1"/>
            <a:r>
              <a:rPr lang="en-GB" sz="2000" dirty="0"/>
              <a:t>Specification errors;</a:t>
            </a:r>
          </a:p>
          <a:p>
            <a:pPr lvl="1"/>
            <a:r>
              <a:rPr lang="en-GB" sz="2000" dirty="0"/>
              <a:t>If there is an error in the specification then this is reflected in all implementations;</a:t>
            </a:r>
          </a:p>
          <a:p>
            <a:pPr lvl="1"/>
            <a:r>
              <a:rPr lang="en-GB" sz="2000" dirty="0"/>
              <a:t>This can be addressed to some extent by using multiple specification representations.</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50</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dirty="0"/>
              <a:t>Specification dependency</a:t>
            </a:r>
          </a:p>
        </p:txBody>
      </p:sp>
      <p:sp>
        <p:nvSpPr>
          <p:cNvPr id="70659" name="Rectangle 3"/>
          <p:cNvSpPr>
            <a:spLocks noGrp="1" noChangeArrowheads="1"/>
          </p:cNvSpPr>
          <p:nvPr>
            <p:ph idx="1"/>
          </p:nvPr>
        </p:nvSpPr>
        <p:spPr>
          <a:noFill/>
          <a:ln/>
        </p:spPr>
        <p:txBody>
          <a:bodyPr lIns="90840" tIns="44623" rIns="90840" bIns="44623"/>
          <a:lstStyle/>
          <a:p>
            <a:r>
              <a:rPr lang="en-GB" sz="2400" dirty="0"/>
              <a:t>Both approaches to software redundancy are susceptible to specification errors. If the specification is incorrect, the system could fail</a:t>
            </a:r>
          </a:p>
          <a:p>
            <a:r>
              <a:rPr lang="en-GB" sz="2400" dirty="0"/>
              <a:t>This is also a problem with hardware but software specifications are usually more complex than hardware specifications and harder to validate.</a:t>
            </a:r>
          </a:p>
          <a:p>
            <a:r>
              <a:rPr lang="en-GB" sz="2400" dirty="0"/>
              <a:t>This has been addressed in some cases by developing separate software specifications from the same user specification.</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51</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practice</a:t>
            </a:r>
            <a:endParaRPr lang="en-US" dirty="0"/>
          </a:p>
        </p:txBody>
      </p:sp>
      <p:sp>
        <p:nvSpPr>
          <p:cNvPr id="3" name="Content Placeholder 2"/>
          <p:cNvSpPr>
            <a:spLocks noGrp="1"/>
          </p:cNvSpPr>
          <p:nvPr>
            <p:ph idx="1"/>
          </p:nvPr>
        </p:nvSpPr>
        <p:spPr/>
        <p:txBody>
          <a:bodyPr/>
          <a:lstStyle/>
          <a:p>
            <a:r>
              <a:rPr lang="en-US" dirty="0" smtClean="0"/>
              <a:t>In principle, if diversity and independence can be achieved, multi-version programming leads to very significant improvements in reliability and availability.</a:t>
            </a:r>
          </a:p>
          <a:p>
            <a:r>
              <a:rPr lang="en-US" dirty="0" smtClean="0"/>
              <a:t>In practice, observed improvements are much less significant but the approach seems leads to reliability improvements of between 5 and 9 times.</a:t>
            </a:r>
          </a:p>
          <a:p>
            <a:r>
              <a:rPr lang="en-US" dirty="0" smtClean="0"/>
              <a:t>The key question is whether or not such improvements are worth the considerable extra development costs for multi-version programming.</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52</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8"/>
            <a:ext cx="8229600" cy="1143000"/>
          </a:xfrm>
        </p:spPr>
        <p:txBody>
          <a:bodyPr/>
          <a:lstStyle/>
          <a:p>
            <a:pPr algn="ctr"/>
            <a:r>
              <a:rPr lang="en-US" dirty="0" smtClean="0"/>
              <a:t>Programming for reliability</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53</a:t>
            </a:fld>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72055591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a:t>
            </a:r>
            <a:endParaRPr lang="en-US" dirty="0"/>
          </a:p>
        </p:txBody>
      </p:sp>
      <p:sp>
        <p:nvSpPr>
          <p:cNvPr id="3" name="Content Placeholder 2"/>
          <p:cNvSpPr>
            <a:spLocks noGrp="1"/>
          </p:cNvSpPr>
          <p:nvPr>
            <p:ph idx="1"/>
          </p:nvPr>
        </p:nvSpPr>
        <p:spPr/>
        <p:txBody>
          <a:bodyPr/>
          <a:lstStyle/>
          <a:p>
            <a:r>
              <a:rPr lang="en-US" dirty="0" smtClean="0"/>
              <a:t>Good programming practices can be adopted that help reduce the incidence of program faults.</a:t>
            </a:r>
          </a:p>
          <a:p>
            <a:r>
              <a:rPr lang="en-US" dirty="0" smtClean="0"/>
              <a:t>These programming practices support</a:t>
            </a:r>
          </a:p>
          <a:p>
            <a:pPr lvl="1"/>
            <a:r>
              <a:rPr lang="en-US" dirty="0" smtClean="0"/>
              <a:t>Fault avoidance</a:t>
            </a:r>
          </a:p>
          <a:p>
            <a:pPr lvl="1"/>
            <a:r>
              <a:rPr lang="en-US" dirty="0" smtClean="0"/>
              <a:t>Fault detection</a:t>
            </a:r>
          </a:p>
          <a:p>
            <a:pPr lvl="1"/>
            <a:r>
              <a:rPr lang="en-US" dirty="0" smtClean="0"/>
              <a:t>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54</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55</a:t>
            </a:fld>
            <a:endParaRPr lang="en-US" dirty="0"/>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70840">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Limit the visibility of information in a program</a:t>
            </a:r>
            <a:endParaRPr lang="en-US" dirty="0"/>
          </a:p>
        </p:txBody>
      </p:sp>
      <p:sp>
        <p:nvSpPr>
          <p:cNvPr id="3" name="Content Placeholder 2"/>
          <p:cNvSpPr>
            <a:spLocks noGrp="1"/>
          </p:cNvSpPr>
          <p:nvPr>
            <p:ph idx="1"/>
          </p:nvPr>
        </p:nvSpPr>
        <p:spPr/>
        <p:txBody>
          <a:bodyPr/>
          <a:lstStyle/>
          <a:p>
            <a:r>
              <a:rPr lang="en-US" dirty="0" smtClean="0"/>
              <a:t>Program components should only be allowed access to data that they need for their implementation.</a:t>
            </a:r>
          </a:p>
          <a:p>
            <a:r>
              <a:rPr lang="en-US" dirty="0" smtClean="0"/>
              <a:t>This means that accidental corruption of parts of the program state by these components is impossible.</a:t>
            </a:r>
          </a:p>
          <a:p>
            <a:r>
              <a:rPr lang="en-US" dirty="0" smtClean="0"/>
              <a:t>You can control visibility by using abstract data types where the data representation is private and you only allow access to the data through predefined operations such as get () and put ().</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56</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Check all inputs for validity</a:t>
            </a:r>
            <a:endParaRPr lang="en-US" dirty="0"/>
          </a:p>
        </p:txBody>
      </p:sp>
      <p:sp>
        <p:nvSpPr>
          <p:cNvPr id="3" name="Content Placeholder 2"/>
          <p:cNvSpPr>
            <a:spLocks noGrp="1"/>
          </p:cNvSpPr>
          <p:nvPr>
            <p:ph idx="1"/>
          </p:nvPr>
        </p:nvSpPr>
        <p:spPr/>
        <p:txBody>
          <a:bodyPr/>
          <a:lstStyle/>
          <a:p>
            <a:r>
              <a:rPr lang="en-US" dirty="0" smtClean="0"/>
              <a:t>All program take inputs from their environment and make assumptions about these inputs.</a:t>
            </a:r>
          </a:p>
          <a:p>
            <a:r>
              <a:rPr lang="en-US" dirty="0" smtClean="0"/>
              <a:t>However, program specifications rarely define what to do if an input is not consistent with these assumptions.</a:t>
            </a:r>
          </a:p>
          <a:p>
            <a:r>
              <a:rPr lang="en-US" dirty="0" smtClean="0"/>
              <a:t>Consequently, many programs behave unpredictably when presented with unusual inputs and, sometimes, these are threats to the security of the system.</a:t>
            </a:r>
          </a:p>
          <a:p>
            <a:r>
              <a:rPr lang="en-US" dirty="0" smtClean="0"/>
              <a:t>Consequently, you should always check inputs before processing against the assumptions made about these inputs.</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57</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3" name="Content Placeholder 2"/>
          <p:cNvSpPr>
            <a:spLocks noGrp="1"/>
          </p:cNvSpPr>
          <p:nvPr>
            <p:ph idx="1"/>
          </p:nvPr>
        </p:nvSpPr>
        <p:spPr/>
        <p:txBody>
          <a:bodyPr/>
          <a:lstStyle/>
          <a:p>
            <a:r>
              <a:rPr lang="en-US" dirty="0" smtClean="0"/>
              <a:t>Range checks</a:t>
            </a:r>
          </a:p>
          <a:p>
            <a:pPr lvl="1"/>
            <a:r>
              <a:rPr lang="en-US" dirty="0" smtClean="0"/>
              <a:t>Check that the input falls within a known range.</a:t>
            </a:r>
          </a:p>
          <a:p>
            <a:r>
              <a:rPr lang="en-US" dirty="0" smtClean="0"/>
              <a:t>Size checks</a:t>
            </a:r>
          </a:p>
          <a:p>
            <a:pPr lvl="1"/>
            <a:r>
              <a:rPr lang="en-US" dirty="0" smtClean="0"/>
              <a:t>Check that the input does not exceed some maximum size e.g. 40 characters for a name.</a:t>
            </a:r>
          </a:p>
          <a:p>
            <a:r>
              <a:rPr lang="en-US" dirty="0" smtClean="0"/>
              <a:t>Representation checks</a:t>
            </a:r>
          </a:p>
          <a:p>
            <a:pPr lvl="1"/>
            <a:r>
              <a:rPr lang="en-US" dirty="0" smtClean="0"/>
              <a:t>Check that the input does not include characters that should not be part of its representation e.g. names do not include numerals.</a:t>
            </a:r>
          </a:p>
          <a:p>
            <a:r>
              <a:rPr lang="en-US" dirty="0" smtClean="0"/>
              <a:t>Reasonableness checks</a:t>
            </a:r>
          </a:p>
          <a:p>
            <a:pPr lvl="1"/>
            <a:r>
              <a:rPr lang="en-US" dirty="0" smtClean="0"/>
              <a:t>Use information about the input to check if it is reasonable rather than an extreme value.</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58</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smtClean="0"/>
              <a:t>(3) Provide a handler for all exceptions</a:t>
            </a:r>
            <a:endParaRPr lang="en-GB" dirty="0"/>
          </a:p>
        </p:txBody>
      </p:sp>
      <p:sp>
        <p:nvSpPr>
          <p:cNvPr id="16387" name="Rectangle 3"/>
          <p:cNvSpPr>
            <a:spLocks noGrp="1" noChangeArrowheads="1"/>
          </p:cNvSpPr>
          <p:nvPr>
            <p:ph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5" name="Footer Placeholder 4"/>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59</a:t>
            </a:fld>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Fault management</a:t>
            </a:r>
            <a:endParaRPr lang="en-GB" dirty="0"/>
          </a:p>
        </p:txBody>
      </p:sp>
      <p:sp>
        <p:nvSpPr>
          <p:cNvPr id="8195" name="Rectangle 3"/>
          <p:cNvSpPr>
            <a:spLocks noGrp="1" noChangeArrowheads="1"/>
          </p:cNvSpPr>
          <p:nvPr>
            <p:ph idx="1"/>
          </p:nvPr>
        </p:nvSpPr>
        <p:spPr>
          <a:noFill/>
          <a:ln/>
        </p:spPr>
        <p:txBody>
          <a:bodyPr lIns="90840" tIns="44623" rIns="90840" bIns="44623"/>
          <a:lstStyle/>
          <a:p>
            <a:pPr>
              <a:lnSpc>
                <a:spcPct val="90000"/>
              </a:lnSpc>
            </a:pPr>
            <a:r>
              <a:rPr lang="en-GB" sz="2400" dirty="0"/>
              <a:t>Fault avoidance</a:t>
            </a:r>
          </a:p>
          <a:p>
            <a:pPr lvl="1">
              <a:lnSpc>
                <a:spcPct val="90000"/>
              </a:lnSpc>
            </a:pPr>
            <a:r>
              <a:rPr lang="en-GB" sz="2000" dirty="0"/>
              <a:t>The system is developed in such a way that human error is avoided and thus system faults are minimised.</a:t>
            </a:r>
          </a:p>
          <a:p>
            <a:pPr lvl="1">
              <a:lnSpc>
                <a:spcPct val="90000"/>
              </a:lnSpc>
            </a:pPr>
            <a:r>
              <a:rPr lang="en-GB" sz="2000" dirty="0"/>
              <a:t>The development process is organised so that faults in the system are detected and repaired before delivery to the customer.</a:t>
            </a:r>
          </a:p>
          <a:p>
            <a:pPr>
              <a:lnSpc>
                <a:spcPct val="90000"/>
              </a:lnSpc>
            </a:pPr>
            <a:r>
              <a:rPr lang="en-GB" sz="2400" dirty="0"/>
              <a:t>Fault detection</a:t>
            </a:r>
          </a:p>
          <a:p>
            <a:pPr lvl="1">
              <a:lnSpc>
                <a:spcPct val="90000"/>
              </a:lnSpc>
            </a:pPr>
            <a:r>
              <a:rPr lang="en-GB" sz="2000" dirty="0"/>
              <a:t>Verification and validation techniques are used to discover and remove faults in a system before it is deployed.</a:t>
            </a:r>
          </a:p>
          <a:p>
            <a:pPr>
              <a:lnSpc>
                <a:spcPct val="90000"/>
              </a:lnSpc>
            </a:pPr>
            <a:r>
              <a:rPr lang="en-GB" sz="2400" dirty="0"/>
              <a:t>Fault tolerance</a:t>
            </a:r>
          </a:p>
          <a:p>
            <a:pPr lvl="1">
              <a:lnSpc>
                <a:spcPct val="90000"/>
              </a:lnSpc>
            </a:pPr>
            <a:r>
              <a:rPr lang="en-GB" sz="2000" dirty="0"/>
              <a:t>The system is designed so that faults in the delivered software do not result in system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Exception handling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60</a:t>
            </a:fld>
            <a:endParaRPr lang="en-US" dirty="0"/>
          </a:p>
        </p:txBody>
      </p:sp>
      <p:pic>
        <p:nvPicPr>
          <p:cNvPr id="4" name="Picture 3" descr="13.9 ExceptionHandling.eps"/>
          <p:cNvPicPr>
            <a:picLocks noChangeAspect="1"/>
          </p:cNvPicPr>
          <p:nvPr/>
        </p:nvPicPr>
        <p:blipFill>
          <a:blip r:embed="rId2"/>
          <a:srcRect r="37657"/>
          <a:stretch>
            <a:fillRect/>
          </a:stretch>
        </p:blipFill>
        <p:spPr>
          <a:xfrm>
            <a:off x="3032568" y="1826825"/>
            <a:ext cx="3122545" cy="3482223"/>
          </a:xfrm>
          <a:prstGeom prst="rect">
            <a:avLst/>
          </a:prstGeom>
        </p:spPr>
      </p:pic>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handling</a:t>
            </a:r>
            <a:endParaRPr lang="en-US" dirty="0"/>
          </a:p>
        </p:txBody>
      </p:sp>
      <p:sp>
        <p:nvSpPr>
          <p:cNvPr id="3" name="Content Placeholder 2"/>
          <p:cNvSpPr>
            <a:spLocks noGrp="1"/>
          </p:cNvSpPr>
          <p:nvPr>
            <p:ph idx="1"/>
          </p:nvPr>
        </p:nvSpPr>
        <p:spPr/>
        <p:txBody>
          <a:bodyPr/>
          <a:lstStyle/>
          <a:p>
            <a:r>
              <a:rPr lang="en-US" dirty="0" smtClean="0"/>
              <a:t>Three possible exception handling strategies</a:t>
            </a:r>
          </a:p>
          <a:p>
            <a:pPr lvl="1"/>
            <a:r>
              <a:rPr lang="en-US" dirty="0" smtClean="0"/>
              <a:t>Signal to a calling component that an exception has occurred and provide information about the type of exception.</a:t>
            </a:r>
          </a:p>
          <a:p>
            <a:pPr lvl="1"/>
            <a:r>
              <a:rPr lang="en-US" dirty="0" smtClean="0"/>
              <a:t>Carry out some alternative processing to the processing where the exception occurred. This is only possible where the exception handler has enough information to recover from the problem that has arisen.</a:t>
            </a:r>
          </a:p>
          <a:p>
            <a:pPr lvl="1"/>
            <a:r>
              <a:rPr lang="en-US" dirty="0" smtClean="0"/>
              <a:t>Pass control to a run-time support system to handle the exception.</a:t>
            </a:r>
          </a:p>
          <a:p>
            <a:r>
              <a:rPr lang="en-US" dirty="0" smtClean="0"/>
              <a:t>Exception handling is a mechanism to provide some 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61</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Minimize the use of error-prone constructs</a:t>
            </a:r>
            <a:endParaRPr lang="en-US" dirty="0"/>
          </a:p>
        </p:txBody>
      </p:sp>
      <p:sp>
        <p:nvSpPr>
          <p:cNvPr id="3" name="Content Placeholder 2"/>
          <p:cNvSpPr>
            <a:spLocks noGrp="1"/>
          </p:cNvSpPr>
          <p:nvPr>
            <p:ph idx="1"/>
          </p:nvPr>
        </p:nvSpPr>
        <p:spPr/>
        <p:txBody>
          <a:bodyPr/>
          <a:lstStyle/>
          <a:p>
            <a:r>
              <a:rPr lang="en-US" dirty="0" smtClean="0"/>
              <a:t>Program faults are usually a consequence of human error because programmers lose track of the relationships between the different parts of the system</a:t>
            </a:r>
          </a:p>
          <a:p>
            <a:r>
              <a:rPr lang="en-US" dirty="0" smtClean="0"/>
              <a:t>This is exacerbated by error-prone constructs in programming languages that are inherently complex or that don’t check for mistakes when they could do so.</a:t>
            </a:r>
          </a:p>
          <a:p>
            <a:r>
              <a:rPr lang="en-US" dirty="0" smtClean="0"/>
              <a:t>Therefore, when programming, you should try to avoid or at least minimize the use of these error-prone constructs.</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62</a:t>
            </a:fld>
            <a:endParaRPr lang="en-US" dirty="0"/>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dirty="0"/>
              <a:t>Error-prone constructs</a:t>
            </a:r>
          </a:p>
        </p:txBody>
      </p:sp>
      <p:sp>
        <p:nvSpPr>
          <p:cNvPr id="82947" name="Rectangle 3"/>
          <p:cNvSpPr>
            <a:spLocks noGrp="1" noChangeArrowheads="1"/>
          </p:cNvSpPr>
          <p:nvPr>
            <p:ph idx="1"/>
          </p:nvPr>
        </p:nvSpPr>
        <p:spPr>
          <a:xfrm>
            <a:off x="608013" y="1879050"/>
            <a:ext cx="7804150" cy="4130675"/>
          </a:xfrm>
          <a:noFill/>
          <a:ln/>
        </p:spPr>
        <p:txBody>
          <a:bodyPr lIns="90840" tIns="44623" rIns="90840" bIns="44623"/>
          <a:lstStyle/>
          <a:p>
            <a:pPr>
              <a:lnSpc>
                <a:spcPct val="90000"/>
              </a:lnSpc>
            </a:pPr>
            <a:r>
              <a:rPr lang="en-GB" sz="2400" dirty="0" smtClean="0"/>
              <a:t>Unconditional branch (</a:t>
            </a:r>
            <a:r>
              <a:rPr lang="en-GB" sz="2400" dirty="0" err="1" smtClean="0"/>
              <a:t>goto</a:t>
            </a:r>
            <a:r>
              <a:rPr lang="en-GB" sz="2400" dirty="0" smtClean="0"/>
              <a:t>) statements</a:t>
            </a:r>
          </a:p>
          <a:p>
            <a:pPr>
              <a:lnSpc>
                <a:spcPct val="90000"/>
              </a:lnSpc>
            </a:pPr>
            <a:r>
              <a:rPr lang="en-GB" sz="2400" dirty="0" smtClean="0"/>
              <a:t>Floating</a:t>
            </a:r>
            <a:r>
              <a:rPr lang="en-GB" sz="2400" dirty="0"/>
              <a:t>-point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r>
              <a:rPr lang="en-GB" sz="2000" dirty="0" smtClean="0"/>
              <a:t>.</a:t>
            </a:r>
            <a:endParaRPr lang="en-GB" sz="2000" dirty="0"/>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idx="1"/>
          </p:nvPr>
        </p:nvSpPr>
        <p:spPr>
          <a:xfrm>
            <a:off x="762000" y="1713140"/>
            <a:ext cx="7804150" cy="4130675"/>
          </a:xfrm>
        </p:spPr>
        <p:txBody>
          <a:bodyPr/>
          <a:lstStyle/>
          <a:p>
            <a:pPr>
              <a:lnSpc>
                <a:spcPct val="90000"/>
              </a:lnSpc>
            </a:pPr>
            <a:r>
              <a:rPr lang="en-GB" dirty="0" smtClean="0"/>
              <a:t>Parallelism</a:t>
            </a:r>
          </a:p>
          <a:p>
            <a:pPr lvl="1">
              <a:lnSpc>
                <a:spcPct val="90000"/>
              </a:lnSpc>
            </a:pPr>
            <a:r>
              <a:rPr lang="en-GB" dirty="0" smtClean="0"/>
              <a:t>Can result in subtle timing errors because of unforeseen </a:t>
            </a:r>
            <a:br>
              <a:rPr lang="en-GB" dirty="0" smtClean="0"/>
            </a:br>
            <a:r>
              <a:rPr lang="en-GB" dirty="0" smtClean="0"/>
              <a:t>interaction between parallel processes.</a:t>
            </a:r>
          </a:p>
          <a:p>
            <a:pPr>
              <a:lnSpc>
                <a:spcPct val="90000"/>
              </a:lnSpc>
            </a:pPr>
            <a:r>
              <a:rPr lang="en-GB" dirty="0" smtClean="0"/>
              <a:t>Recursion</a:t>
            </a:r>
          </a:p>
          <a:p>
            <a:pPr lvl="1">
              <a:lnSpc>
                <a:spcPct val="90000"/>
              </a:lnSpc>
            </a:pPr>
            <a:r>
              <a:rPr lang="en-GB" dirty="0" smtClean="0"/>
              <a:t>Errors in recursion can cause memory overflow as the program stack fills up.</a:t>
            </a:r>
          </a:p>
          <a:p>
            <a:pPr>
              <a:lnSpc>
                <a:spcPct val="90000"/>
              </a:lnSpc>
            </a:pPr>
            <a:r>
              <a:rPr lang="en-GB" dirty="0" smtClean="0"/>
              <a:t>Interrupts</a:t>
            </a:r>
            <a:endParaRPr lang="en-GB" dirty="0"/>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a:t>
            </a:r>
            <a:r>
              <a:rPr lang="en-GB" sz="2000" dirty="0" smtClean="0"/>
              <a:t>understanding the code.</a:t>
            </a:r>
            <a:endParaRPr lang="en-GB" sz="2000" dirty="0"/>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Error-prone constructs</a:t>
            </a:r>
            <a:endParaRPr lang="en-US" dirty="0"/>
          </a:p>
        </p:txBody>
      </p:sp>
      <p:sp>
        <p:nvSpPr>
          <p:cNvPr id="3" name="Content Placeholder 2"/>
          <p:cNvSpPr>
            <a:spLocks noGrp="1"/>
          </p:cNvSpPr>
          <p:nvPr>
            <p:ph idx="1"/>
          </p:nvPr>
        </p:nvSpPr>
        <p:spPr/>
        <p:txBody>
          <a:bodyPr/>
          <a:lstStyle/>
          <a:p>
            <a:pPr>
              <a:lnSpc>
                <a:spcPct val="90000"/>
              </a:lnSpc>
            </a:pPr>
            <a:r>
              <a:rPr lang="en-GB" dirty="0" smtClean="0"/>
              <a:t>Aliasing</a:t>
            </a:r>
            <a:endParaRPr lang="en-GB" sz="2000" dirty="0" smtClean="0"/>
          </a:p>
          <a:p>
            <a:pPr lvl="1">
              <a:lnSpc>
                <a:spcPct val="90000"/>
              </a:lnSpc>
            </a:pPr>
            <a:r>
              <a:rPr lang="en-GB" dirty="0" smtClean="0"/>
              <a:t>Using more than 1 name to refer to the same state variable.</a:t>
            </a:r>
          </a:p>
          <a:p>
            <a:pPr>
              <a:lnSpc>
                <a:spcPct val="90000"/>
              </a:lnSpc>
            </a:pPr>
            <a:r>
              <a:rPr lang="en-GB" dirty="0" smtClean="0"/>
              <a:t>Unbounded arrays</a:t>
            </a:r>
          </a:p>
          <a:p>
            <a:pPr lvl="1">
              <a:lnSpc>
                <a:spcPct val="90000"/>
              </a:lnSpc>
            </a:pPr>
            <a:r>
              <a:rPr lang="en-GB" dirty="0" smtClean="0"/>
              <a:t>Buffer overflow failures can occur if no bound checking on arrays.</a:t>
            </a:r>
          </a:p>
          <a:p>
            <a:pPr>
              <a:lnSpc>
                <a:spcPct val="90000"/>
              </a:lnSpc>
            </a:pPr>
            <a:r>
              <a:rPr lang="en-GB" dirty="0" smtClean="0"/>
              <a:t>Default input processing</a:t>
            </a:r>
          </a:p>
          <a:p>
            <a:pPr lvl="1">
              <a:lnSpc>
                <a:spcPct val="90000"/>
              </a:lnSpc>
            </a:pPr>
            <a:r>
              <a:rPr lang="en-GB" dirty="0" smtClean="0"/>
              <a:t>An input action that occurs irrespective of the input.</a:t>
            </a:r>
            <a:endParaRPr lang="en-US" dirty="0" smtClean="0"/>
          </a:p>
          <a:p>
            <a:pPr lvl="1">
              <a:lnSpc>
                <a:spcPct val="90000"/>
              </a:lnSpc>
            </a:pPr>
            <a:r>
              <a:rPr lang="en-US" dirty="0" smtClean="0"/>
              <a:t>This can cause problems if the default action is to transfer control elsewhere in the program. In incorrect or deliberately malicious input can then trigger a program failure.</a:t>
            </a:r>
            <a:endParaRPr lang="en-GB" dirty="0" smtClean="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Provide restart capabilities</a:t>
            </a:r>
            <a:endParaRPr lang="en-US" dirty="0"/>
          </a:p>
        </p:txBody>
      </p:sp>
      <p:sp>
        <p:nvSpPr>
          <p:cNvPr id="3" name="Content Placeholder 2"/>
          <p:cNvSpPr>
            <a:spLocks noGrp="1"/>
          </p:cNvSpPr>
          <p:nvPr>
            <p:ph idx="1"/>
          </p:nvPr>
        </p:nvSpPr>
        <p:spPr/>
        <p:txBody>
          <a:bodyPr/>
          <a:lstStyle/>
          <a:p>
            <a:r>
              <a:rPr lang="en-US" dirty="0" smtClean="0"/>
              <a:t>For systems that involve long transactions or user interactions, you should always provide a restart capability that allows the system to restart after failure without users having to redo everything that they have done.</a:t>
            </a:r>
          </a:p>
          <a:p>
            <a:r>
              <a:rPr lang="en-US" dirty="0" smtClean="0"/>
              <a:t>Restart depends on the type of system</a:t>
            </a:r>
          </a:p>
          <a:p>
            <a:pPr lvl="1"/>
            <a:r>
              <a:rPr lang="en-US" dirty="0" smtClean="0"/>
              <a:t>Keep copies of forms so that users don’t have to fill them in again if there is a problem</a:t>
            </a:r>
          </a:p>
          <a:p>
            <a:pPr lvl="1"/>
            <a:r>
              <a:rPr lang="en-US" dirty="0" smtClean="0"/>
              <a:t>Save state periodically and restart from the saved state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Check array bounds</a:t>
            </a:r>
            <a:endParaRPr lang="en-US" dirty="0"/>
          </a:p>
        </p:txBody>
      </p:sp>
      <p:sp>
        <p:nvSpPr>
          <p:cNvPr id="3" name="Content Placeholder 2"/>
          <p:cNvSpPr>
            <a:spLocks noGrp="1"/>
          </p:cNvSpPr>
          <p:nvPr>
            <p:ph idx="1"/>
          </p:nvPr>
        </p:nvSpPr>
        <p:spPr/>
        <p:txBody>
          <a:bodyPr/>
          <a:lstStyle/>
          <a:p>
            <a:r>
              <a:rPr lang="en-US" dirty="0" smtClean="0"/>
              <a:t>In some programming languages, such as C, it is possible to address a memory location outside of the range allowed for in an array declaration.</a:t>
            </a:r>
          </a:p>
          <a:p>
            <a:r>
              <a:rPr lang="en-US" dirty="0" smtClean="0"/>
              <a:t>This leads to the well-known ‘bounded buffer’ vulnerability where attackers write executable code into memory by deliberately writing beyond the top element in an array.</a:t>
            </a:r>
          </a:p>
          <a:p>
            <a:r>
              <a:rPr lang="en-US" dirty="0" smtClean="0"/>
              <a:t>If your language does not include bound checking, you should therefore always check that an array access is within the bounds of the array.</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Include timeouts when calling external components</a:t>
            </a:r>
            <a:endParaRPr lang="en-US" dirty="0"/>
          </a:p>
        </p:txBody>
      </p:sp>
      <p:sp>
        <p:nvSpPr>
          <p:cNvPr id="3" name="Content Placeholder 2"/>
          <p:cNvSpPr>
            <a:spLocks noGrp="1"/>
          </p:cNvSpPr>
          <p:nvPr>
            <p:ph idx="1"/>
          </p:nvPr>
        </p:nvSpPr>
        <p:spPr/>
        <p:txBody>
          <a:bodyPr/>
          <a:lstStyle/>
          <a:p>
            <a:r>
              <a:rPr lang="en-US" dirty="0" smtClean="0"/>
              <a:t>In a distributed system, failure of a remote computer can be ‘silent’ so that programs expecting a service from that computer may never receive that service or any indication that there has been a failure.</a:t>
            </a:r>
          </a:p>
          <a:p>
            <a:r>
              <a:rPr lang="en-US" dirty="0" smtClean="0"/>
              <a:t>To avoid this, you should always include timeouts on all calls to external components. </a:t>
            </a:r>
          </a:p>
          <a:p>
            <a:r>
              <a:rPr lang="en-US" dirty="0" smtClean="0"/>
              <a:t>After a defined time period has elapsed without a response, your system should then assume failure and take whatever actions are required to recover from this.</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Name all constants that represent real-world values</a:t>
            </a:r>
            <a:endParaRPr lang="en-US" dirty="0"/>
          </a:p>
        </p:txBody>
      </p:sp>
      <p:sp>
        <p:nvSpPr>
          <p:cNvPr id="3" name="Content Placeholder 2"/>
          <p:cNvSpPr>
            <a:spLocks noGrp="1"/>
          </p:cNvSpPr>
          <p:nvPr>
            <p:ph idx="1"/>
          </p:nvPr>
        </p:nvSpPr>
        <p:spPr/>
        <p:txBody>
          <a:bodyPr/>
          <a:lstStyle/>
          <a:p>
            <a:r>
              <a:rPr lang="en-US" dirty="0" smtClean="0"/>
              <a:t>Always give constants that reflect real-world values (such as tax rates) names rather than using their numeric values and always refer to them by name</a:t>
            </a:r>
          </a:p>
          <a:p>
            <a:r>
              <a:rPr lang="en-US" dirty="0" smtClean="0"/>
              <a:t>You are less likely to make mistakes and type the wrong value when you are using a name rather than a value.</a:t>
            </a:r>
          </a:p>
          <a:p>
            <a:r>
              <a:rPr lang="en-US" dirty="0" smtClean="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dirty="0"/>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a:t>
            </a:r>
            <a:r>
              <a:rPr lang="en-GB" sz="2000" dirty="0" smtClean="0"/>
              <a:t>are used that </a:t>
            </a:r>
            <a:r>
              <a:rPr lang="en-GB" sz="2000" dirty="0"/>
              <a:t>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dirty="0"/>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131468330"/>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Reliability measurement</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77537107"/>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measurement</a:t>
            </a:r>
            <a:endParaRPr lang="en-US" dirty="0"/>
          </a:p>
        </p:txBody>
      </p:sp>
      <p:sp>
        <p:nvSpPr>
          <p:cNvPr id="3" name="Content Placeholder 2"/>
          <p:cNvSpPr>
            <a:spLocks noGrp="1"/>
          </p:cNvSpPr>
          <p:nvPr>
            <p:ph idx="1"/>
          </p:nvPr>
        </p:nvSpPr>
        <p:spPr/>
        <p:txBody>
          <a:bodyPr/>
          <a:lstStyle/>
          <a:p>
            <a:r>
              <a:rPr lang="en-US" dirty="0"/>
              <a:t>To assess the reliability of a system, you have to collect data about its operation. The data required may include:</a:t>
            </a:r>
            <a:endParaRPr lang="en-GB" dirty="0"/>
          </a:p>
          <a:p>
            <a:pPr lvl="1"/>
            <a:r>
              <a:rPr lang="en-US" dirty="0" smtClean="0"/>
              <a:t>The </a:t>
            </a:r>
            <a:r>
              <a:rPr lang="en-US" dirty="0"/>
              <a:t>number of system failures given a number of requests for system services. This is used to measure the POFOD. This applies irrespective of the time over which the demands are made.</a:t>
            </a:r>
            <a:endParaRPr lang="en-GB" dirty="0"/>
          </a:p>
          <a:p>
            <a:pPr lvl="1"/>
            <a:r>
              <a:rPr lang="en-US" dirty="0" smtClean="0"/>
              <a:t>The </a:t>
            </a:r>
            <a:r>
              <a:rPr lang="en-US" dirty="0"/>
              <a:t>time or the number of transactions between system failures plus the total elapsed time or total number of transactions. This is used to measure ROCOF and MTTF.</a:t>
            </a:r>
            <a:endParaRPr lang="en-GB" dirty="0"/>
          </a:p>
          <a:p>
            <a:pPr lvl="1"/>
            <a:r>
              <a:rPr lang="en-US" dirty="0" smtClean="0"/>
              <a:t>The </a:t>
            </a:r>
            <a:r>
              <a:rPr lang="en-US" dirty="0"/>
              <a:t>repair or restart time after a system failure that leads to loss of service. This is used in the measurement of availability. Availability does not just depend on the time between failures but also on the time required to get the system back into operation.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9805325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dirty="0"/>
              <a:t>Reliability</a:t>
            </a:r>
            <a:r>
              <a:rPr lang="en-GB" dirty="0" smtClean="0"/>
              <a:t> testing</a:t>
            </a:r>
            <a:endParaRPr lang="en-GB" dirty="0"/>
          </a:p>
        </p:txBody>
      </p:sp>
      <p:sp>
        <p:nvSpPr>
          <p:cNvPr id="104453" name="Rectangle 5"/>
          <p:cNvSpPr>
            <a:spLocks noGrp="1" noChangeArrowheads="1"/>
          </p:cNvSpPr>
          <p:nvPr>
            <p:ph idx="1"/>
          </p:nvPr>
        </p:nvSpPr>
        <p:spPr/>
        <p:txBody>
          <a:bodyPr/>
          <a:lstStyle/>
          <a:p>
            <a:r>
              <a:rPr lang="en-GB" sz="2400" dirty="0"/>
              <a:t>Reliability </a:t>
            </a:r>
            <a:r>
              <a:rPr lang="en-GB" sz="2400" dirty="0" smtClean="0"/>
              <a:t>testing (Statistical testing) involves running the </a:t>
            </a:r>
            <a:r>
              <a:rPr lang="en-GB" sz="2400" dirty="0"/>
              <a:t>program to assess whether or not it has reached the required level of reliability.</a:t>
            </a:r>
          </a:p>
          <a:p>
            <a:r>
              <a:rPr lang="en-GB" sz="2400" dirty="0"/>
              <a:t>This cannot normally be included as part of a normal defect testing process because data for defect testing is (usually) atypical of actual usage data.</a:t>
            </a:r>
          </a:p>
          <a:p>
            <a:r>
              <a:rPr lang="en-GB" sz="2400" dirty="0"/>
              <a:t>Reliability measurement therefore requires a specially designed data set that replicates the pattern of inputs to be processed by the system.</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5666895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7099799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measurement</a:t>
            </a:r>
            <a:r>
              <a:rPr lang="en-GB" dirty="0" smtClean="0"/>
              <a:t> </a:t>
            </a:r>
            <a:endParaRPr lang="en-US" dirty="0"/>
          </a:p>
        </p:txBody>
      </p:sp>
      <p:pic>
        <p:nvPicPr>
          <p:cNvPr id="4" name="Content Placeholder 3" descr="15.3 Reliability-measurement.eps"/>
          <p:cNvPicPr>
            <a:picLocks noGrp="1" noChangeAspect="1"/>
          </p:cNvPicPr>
          <p:nvPr>
            <p:ph idx="1"/>
          </p:nvPr>
        </p:nvPicPr>
        <p:blipFill>
          <a:blip r:embed="rId2"/>
          <a:srcRect t="-162025" b="-162025"/>
          <a:stretch>
            <a:fillRect/>
          </a:stretch>
        </p:blipFill>
        <p:spPr>
          <a:xfrm>
            <a:off x="1258051" y="1909133"/>
            <a:ext cx="6544524" cy="3599236"/>
          </a:xfrm>
        </p:spPr>
      </p:pic>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3695870"/>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t>Reliability measurement problems</a:t>
            </a:r>
          </a:p>
        </p:txBody>
      </p:sp>
      <p:sp>
        <p:nvSpPr>
          <p:cNvPr id="125955" name="Rectangle 3"/>
          <p:cNvSpPr>
            <a:spLocks noGrp="1" noChangeArrowheads="1"/>
          </p:cNvSpPr>
          <p:nvPr>
            <p:ph idx="1"/>
          </p:nvPr>
        </p:nvSpPr>
        <p:spPr/>
        <p:txBody>
          <a:bodyPr/>
          <a:lstStyle/>
          <a:p>
            <a:pPr>
              <a:lnSpc>
                <a:spcPct val="90000"/>
              </a:lnSpc>
            </a:pPr>
            <a:r>
              <a:rPr lang="en-US" dirty="0"/>
              <a:t>Operational profile uncertainty</a:t>
            </a:r>
          </a:p>
          <a:p>
            <a:pPr lvl="1">
              <a:lnSpc>
                <a:spcPct val="90000"/>
              </a:lnSpc>
            </a:pPr>
            <a:r>
              <a:rPr lang="en-US" dirty="0"/>
              <a:t>The operational profile may not be an accurate reflection of the real use of the system.</a:t>
            </a:r>
          </a:p>
          <a:p>
            <a:pPr>
              <a:lnSpc>
                <a:spcPct val="90000"/>
              </a:lnSpc>
            </a:pPr>
            <a:r>
              <a:rPr lang="en-US" dirty="0"/>
              <a:t>High costs of test data generation</a:t>
            </a:r>
          </a:p>
          <a:p>
            <a:pPr lvl="1">
              <a:lnSpc>
                <a:spcPct val="90000"/>
              </a:lnSpc>
            </a:pPr>
            <a:r>
              <a:rPr lang="en-US" dirty="0"/>
              <a:t>Costs can be very high if the test data for the system cannot be generated automatically.</a:t>
            </a:r>
          </a:p>
          <a:p>
            <a:pPr>
              <a:lnSpc>
                <a:spcPct val="90000"/>
              </a:lnSpc>
            </a:pPr>
            <a:r>
              <a:rPr lang="en-US" dirty="0"/>
              <a:t>Statistical uncertainty</a:t>
            </a:r>
          </a:p>
          <a:p>
            <a:pPr lvl="1">
              <a:lnSpc>
                <a:spcPct val="90000"/>
              </a:lnSpc>
            </a:pPr>
            <a:r>
              <a:rPr lang="en-US" dirty="0"/>
              <a:t>You need a statistically significant number of failures to compute the reliability but highly reliable systems will rarely fail</a:t>
            </a:r>
            <a:r>
              <a:rPr lang="en-US" dirty="0" smtClean="0"/>
              <a:t>.</a:t>
            </a:r>
          </a:p>
          <a:p>
            <a:pPr>
              <a:lnSpc>
                <a:spcPct val="90000"/>
              </a:lnSpc>
            </a:pPr>
            <a:r>
              <a:rPr lang="en-US" dirty="0" smtClean="0"/>
              <a:t>Recognizing failure</a:t>
            </a:r>
          </a:p>
          <a:p>
            <a:pPr lvl="1">
              <a:lnSpc>
                <a:spcPct val="90000"/>
              </a:lnSpc>
            </a:pPr>
            <a:r>
              <a:rPr lang="en-US" dirty="0" smtClean="0"/>
              <a:t>It is not always obvious when a failure has occurred as there may be conflicting interpretations of a specification.</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86108941"/>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2710657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operational profile</a:t>
            </a:r>
            <a:r>
              <a:rPr lang="en-GB" dirty="0" smtClean="0"/>
              <a:t> </a:t>
            </a:r>
            <a:endParaRPr lang="en-US" dirty="0"/>
          </a:p>
        </p:txBody>
      </p:sp>
      <p:pic>
        <p:nvPicPr>
          <p:cNvPr id="4" name="Content Placeholder 3" descr="15.4 OperationalProfile.eps"/>
          <p:cNvPicPr>
            <a:picLocks noGrp="1" noChangeAspect="1"/>
          </p:cNvPicPr>
          <p:nvPr>
            <p:ph idx="1"/>
          </p:nvPr>
        </p:nvPicPr>
        <p:blipFill>
          <a:blip r:embed="rId2"/>
          <a:srcRect l="-690" r="-690"/>
          <a:stretch>
            <a:fillRect/>
          </a:stretch>
        </p:blipFill>
        <p:spPr>
          <a:xfrm>
            <a:off x="1177966" y="1932017"/>
            <a:ext cx="6785446" cy="3731734"/>
          </a:xfrm>
        </p:spPr>
      </p:pic>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64473312"/>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idx="1"/>
          </p:nvPr>
        </p:nvSpPr>
        <p:spPr/>
        <p:txBody>
          <a:bodyPr/>
          <a:lstStyle/>
          <a:p>
            <a:r>
              <a:rPr lang="en-GB" dirty="0"/>
              <a:t>Should be generated automatically whenever possible.</a:t>
            </a:r>
          </a:p>
          <a:p>
            <a:r>
              <a:rPr lang="en-GB" dirty="0"/>
              <a:t>Automatic profile generation is difficult for interactive systems.</a:t>
            </a:r>
          </a:p>
          <a:p>
            <a:r>
              <a:rPr lang="en-GB" dirty="0"/>
              <a:t>May be straightforward for ‘normal’ inputs but it is difficult to predict ‘unlikely’ inputs and to create test data for them</a:t>
            </a:r>
            <a:r>
              <a:rPr lang="en-GB" dirty="0" smtClean="0"/>
              <a:t>.</a:t>
            </a:r>
          </a:p>
          <a:p>
            <a:r>
              <a:rPr lang="en-GB" dirty="0" smtClean="0"/>
              <a:t>Pattern of usage of new systems is unknown.</a:t>
            </a:r>
          </a:p>
          <a:p>
            <a:r>
              <a:rPr lang="en-GB" dirty="0" smtClean="0"/>
              <a:t>Operational profiles are not static but change as users learn about a new system and change the way that they use it.</a:t>
            </a:r>
            <a:endParaRPr lang="en-GB" dirty="0"/>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2858031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r>
              <a:rPr lang="en-GB" sz="2400" dirty="0" smtClean="0"/>
              <a:t> </a:t>
            </a:r>
            <a:r>
              <a:rPr lang="en-GB" dirty="0"/>
              <a:t>Software reliability can be achieved by avoiding the introduction of faults, by detecting and removing faults before system deployment and by including fault tolerance facilities that allow the system to remain operational after a fault has caused a system failure.</a:t>
            </a:r>
          </a:p>
          <a:p>
            <a:r>
              <a:rPr lang="en-GB" dirty="0"/>
              <a:t>Reliability requirements can be defined quantitatively in the system requirements specification. </a:t>
            </a:r>
            <a:endParaRPr lang="en-GB" dirty="0" smtClean="0"/>
          </a:p>
          <a:p>
            <a:r>
              <a:rPr lang="en-GB" dirty="0" smtClean="0"/>
              <a:t>Reliability </a:t>
            </a:r>
            <a:r>
              <a:rPr lang="en-GB" dirty="0"/>
              <a:t>metrics include probability of failure on demand (POFOD), rate of occurrence of failure (ROCOF) and availability (AVAIL). </a:t>
            </a:r>
          </a:p>
          <a:p>
            <a:pPr>
              <a:lnSpc>
                <a:spcPct val="90000"/>
              </a:lnSpc>
            </a:pP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195323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increasing costs of residual fault removal </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a:t>
            </a:fld>
            <a:endParaRPr lang="en-US" dirty="0"/>
          </a:p>
        </p:txBody>
      </p:sp>
      <p:pic>
        <p:nvPicPr>
          <p:cNvPr id="4" name="Picture 3" descr="13.1 DependCosts.eps"/>
          <p:cNvPicPr>
            <a:picLocks noChangeAspect="1"/>
          </p:cNvPicPr>
          <p:nvPr/>
        </p:nvPicPr>
        <p:blipFill>
          <a:blip r:embed="rId2"/>
          <a:stretch>
            <a:fillRect/>
          </a:stretch>
        </p:blipFill>
        <p:spPr>
          <a:xfrm>
            <a:off x="1757769" y="1682095"/>
            <a:ext cx="5701921" cy="4096074"/>
          </a:xfrm>
          <a:prstGeom prst="rect">
            <a:avLst/>
          </a:prstGeom>
        </p:spPr>
      </p:pic>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Functional reliability requirements are requirements for system functionality, such as checking and redundancy requirements, which help the system meet its non-functional reliability requirements.</a:t>
            </a:r>
          </a:p>
          <a:p>
            <a:r>
              <a:rPr lang="en-GB" dirty="0"/>
              <a:t>Dependable system architectures are system architectures that are designed for fault tolerance. </a:t>
            </a:r>
            <a:endParaRPr lang="en-GB" dirty="0" smtClean="0"/>
          </a:p>
          <a:p>
            <a:r>
              <a:rPr lang="en-GB" dirty="0" smtClean="0"/>
              <a:t>There </a:t>
            </a:r>
            <a:r>
              <a:rPr lang="en-GB" dirty="0"/>
              <a:t>are a number of architectural styles that support fault tolerance including protection systems, self-monitoring architectures and N-version programming.</a:t>
            </a:r>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80</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0016381"/>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Software diversity is difficult to achieve because it is practically impossible to ensure that each version of the software is truly independent.</a:t>
            </a:r>
          </a:p>
          <a:p>
            <a:r>
              <a:rPr lang="en-GB" dirty="0"/>
              <a:t>Dependable programming relies on including redundancy in a program as checks on the validity of inputs and the values of program variables.</a:t>
            </a:r>
          </a:p>
          <a:p>
            <a:r>
              <a:rPr lang="en-GB" dirty="0"/>
              <a:t>Statistical testing is used to estimate software reliability. It relies on testing the system with test data that matches an operational profile, which reflects the distribution of inputs to the software when it is in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3103"/>
            <a:ext cx="8229600" cy="1143000"/>
          </a:xfrm>
        </p:spPr>
        <p:txBody>
          <a:bodyPr/>
          <a:lstStyle/>
          <a:p>
            <a:pPr algn="ctr"/>
            <a:r>
              <a:rPr lang="en-US" dirty="0" smtClean="0"/>
              <a:t>Availability and reliability</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a:t>
            </a:fld>
            <a:endParaRPr lang="en-US" dirty="0"/>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1596579438"/>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6576</TotalTime>
  <Words>5735</Words>
  <Application>Microsoft Office PowerPoint</Application>
  <PresentationFormat>On-screen Show (4:3)</PresentationFormat>
  <Paragraphs>629</Paragraphs>
  <Slides>81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ＭＳ Ｐゴシック</vt:lpstr>
      <vt:lpstr>Arial</vt:lpstr>
      <vt:lpstr>Calibri</vt:lpstr>
      <vt:lpstr>Times New Roman</vt:lpstr>
      <vt:lpstr>Wingdings</vt:lpstr>
      <vt:lpstr>SE10 slides</vt:lpstr>
      <vt:lpstr>Chapter 11 – Reliability Engineering</vt:lpstr>
      <vt:lpstr>Topics covered</vt:lpstr>
      <vt:lpstr>Software reliability</vt:lpstr>
      <vt:lpstr>Faults, errors and failures</vt:lpstr>
      <vt:lpstr>Faults and failures</vt:lpstr>
      <vt:lpstr>Fault management</vt:lpstr>
      <vt:lpstr>Reliability achievement</vt:lpstr>
      <vt:lpstr>The increasing costs of residual fault removal </vt:lpstr>
      <vt:lpstr>Availability and reliability</vt:lpstr>
      <vt:lpstr>Availability and reliability</vt:lpstr>
      <vt:lpstr>Reliability and specifications</vt:lpstr>
      <vt:lpstr>Perceptions of reliability</vt:lpstr>
      <vt:lpstr>A system as an input/output mapping </vt:lpstr>
      <vt:lpstr>Availability perception</vt:lpstr>
      <vt:lpstr>Software usage patterns </vt:lpstr>
      <vt:lpstr>Reliability in use</vt:lpstr>
      <vt:lpstr>Reliability requirements</vt:lpstr>
      <vt:lpstr>System reliability requirements</vt:lpstr>
      <vt:lpstr>Reliability metrics</vt:lpstr>
      <vt:lpstr>Probability of failure on demand (POFOD)</vt:lpstr>
      <vt:lpstr>Rate of fault occurrence (ROCOF)</vt:lpstr>
      <vt:lpstr>Availability</vt:lpstr>
      <vt:lpstr>Availability specification </vt:lpstr>
      <vt:lpstr>Non-functional reliability requirements</vt:lpstr>
      <vt:lpstr>Benefits of reliability specification</vt:lpstr>
      <vt:lpstr>Specifying reliability requirements</vt:lpstr>
      <vt:lpstr>ATM reliability specification</vt:lpstr>
      <vt:lpstr>ATM availability specification</vt:lpstr>
      <vt:lpstr>ATM availability specification</vt:lpstr>
      <vt:lpstr>Insulin pump reliability specification</vt:lpstr>
      <vt:lpstr>Functional reliability requirements</vt:lpstr>
      <vt:lpstr>Examples of functional reliability requirements</vt:lpstr>
      <vt:lpstr>Fault-tolerant architectures</vt:lpstr>
      <vt:lpstr>Fault tolerance</vt:lpstr>
      <vt:lpstr>Fault-tolerant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Programming for reliability</vt:lpstr>
      <vt:lpstr>Dependable programming</vt:lpstr>
      <vt:lpstr>Good practice guidelines for dependable programming </vt:lpstr>
      <vt:lpstr>(1) Limit the visibility of information in a program</vt:lpstr>
      <vt:lpstr>(2) Check all inputs for validity</vt:lpstr>
      <vt:lpstr>Validity checks</vt:lpstr>
      <vt:lpstr>(3) Provide a handler for all exceptions</vt:lpstr>
      <vt:lpstr>Exception handling </vt:lpstr>
      <vt:lpstr>Exception handling</vt:lpstr>
      <vt:lpstr>(4) Minimize the use of error-prone constructs</vt:lpstr>
      <vt:lpstr>Error-prone constructs</vt:lpstr>
      <vt:lpstr>Error-prone constructs</vt:lpstr>
      <vt:lpstr>Error-prone constructs</vt:lpstr>
      <vt:lpstr>(5) Provide restart capabilities</vt:lpstr>
      <vt:lpstr>(6) Check array bounds</vt:lpstr>
      <vt:lpstr>(7) Include timeouts when calling external components</vt:lpstr>
      <vt:lpstr>(8) Name all constants that represent real-world values</vt:lpstr>
      <vt:lpstr>Reliability measurement</vt:lpstr>
      <vt:lpstr>Reliability measurement</vt:lpstr>
      <vt:lpstr>Reliability testing</vt:lpstr>
      <vt:lpstr>Statistical testing</vt:lpstr>
      <vt:lpstr>Reliability measurement </vt:lpstr>
      <vt:lpstr>Reliability measurement problems</vt:lpstr>
      <vt:lpstr>Operational profiles</vt:lpstr>
      <vt:lpstr>An operational profile </vt:lpstr>
      <vt:lpstr>Operational profile generation</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Lin, Hong-Chuan</cp:lastModifiedBy>
  <cp:revision>36</cp:revision>
  <dcterms:created xsi:type="dcterms:W3CDTF">2009-12-22T08:50:06Z</dcterms:created>
  <dcterms:modified xsi:type="dcterms:W3CDTF">2021-01-03T02:08:05Z</dcterms:modified>
</cp:coreProperties>
</file>